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638" r:id="rId5"/>
    <p:sldMasterId id="2147485687" r:id="rId6"/>
    <p:sldMasterId id="2147485736" r:id="rId7"/>
    <p:sldMasterId id="2147485780" r:id="rId8"/>
  </p:sldMasterIdLst>
  <p:notesMasterIdLst>
    <p:notesMasterId r:id="rId61"/>
  </p:notesMasterIdLst>
  <p:handoutMasterIdLst>
    <p:handoutMasterId r:id="rId62"/>
  </p:handoutMasterIdLst>
  <p:sldIdLst>
    <p:sldId id="2147478874" r:id="rId9"/>
    <p:sldId id="2147478885" r:id="rId10"/>
    <p:sldId id="2147478894" r:id="rId11"/>
    <p:sldId id="2147478887" r:id="rId12"/>
    <p:sldId id="2147478886" r:id="rId13"/>
    <p:sldId id="2147478888" r:id="rId14"/>
    <p:sldId id="2147478889" r:id="rId15"/>
    <p:sldId id="2147478572" r:id="rId16"/>
    <p:sldId id="2147478870" r:id="rId17"/>
    <p:sldId id="2147478570" r:id="rId18"/>
    <p:sldId id="2147478868" r:id="rId19"/>
    <p:sldId id="2147478813" r:id="rId20"/>
    <p:sldId id="2147478814" r:id="rId21"/>
    <p:sldId id="2147478816" r:id="rId22"/>
    <p:sldId id="2147478747" r:id="rId23"/>
    <p:sldId id="2147478891" r:id="rId24"/>
    <p:sldId id="2147478822" r:id="rId25"/>
    <p:sldId id="2147469801" r:id="rId26"/>
    <p:sldId id="2147469843" r:id="rId27"/>
    <p:sldId id="2147469844" r:id="rId28"/>
    <p:sldId id="2147469845" r:id="rId29"/>
    <p:sldId id="2147469846" r:id="rId30"/>
    <p:sldId id="2147469847" r:id="rId31"/>
    <p:sldId id="2147469848" r:id="rId32"/>
    <p:sldId id="2147478871" r:id="rId33"/>
    <p:sldId id="2147478877" r:id="rId34"/>
    <p:sldId id="2147478519" r:id="rId35"/>
    <p:sldId id="2147478825" r:id="rId36"/>
    <p:sldId id="2147478872" r:id="rId37"/>
    <p:sldId id="2147478878" r:id="rId38"/>
    <p:sldId id="2147478830" r:id="rId39"/>
    <p:sldId id="2147478832" r:id="rId40"/>
    <p:sldId id="2147477530" r:id="rId41"/>
    <p:sldId id="2147478882" r:id="rId42"/>
    <p:sldId id="2147478873" r:id="rId43"/>
    <p:sldId id="2147478892" r:id="rId44"/>
    <p:sldId id="2147478835" r:id="rId45"/>
    <p:sldId id="2147478837" r:id="rId46"/>
    <p:sldId id="2147478838" r:id="rId47"/>
    <p:sldId id="2147478839" r:id="rId48"/>
    <p:sldId id="2147478840" r:id="rId49"/>
    <p:sldId id="2147478841" r:id="rId50"/>
    <p:sldId id="2147478880" r:id="rId51"/>
    <p:sldId id="2147478895" r:id="rId52"/>
    <p:sldId id="2147478863" r:id="rId53"/>
    <p:sldId id="2147478716" r:id="rId54"/>
    <p:sldId id="2147478864" r:id="rId55"/>
    <p:sldId id="2147478865" r:id="rId56"/>
    <p:sldId id="2147478867" r:id="rId57"/>
    <p:sldId id="2147478893" r:id="rId58"/>
    <p:sldId id="2147478890" r:id="rId59"/>
    <p:sldId id="2147469854" r:id="rId60"/>
  </p:sldIdLst>
  <p:sldSz cx="12192000" cy="6858000"/>
  <p:notesSz cx="6705600" cy="89916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18" orient="horz" pos="3045" userDrawn="1">
          <p15:clr>
            <a:srgbClr val="A4A3A4"/>
          </p15:clr>
        </p15:guide>
        <p15:guide id="20" orient="horz" pos="1602" userDrawn="1">
          <p15:clr>
            <a:srgbClr val="A4A3A4"/>
          </p15:clr>
        </p15:guide>
        <p15:guide id="23" orient="horz" pos="2409" userDrawn="1">
          <p15:clr>
            <a:srgbClr val="A4A3A4"/>
          </p15:clr>
        </p15:guide>
        <p15:guide id="27" pos="3840" userDrawn="1">
          <p15:clr>
            <a:srgbClr val="A4A3A4"/>
          </p15:clr>
        </p15:guide>
        <p15:guide id="30" orient="horz" pos="2053" userDrawn="1">
          <p15:clr>
            <a:srgbClr val="A4A3A4"/>
          </p15:clr>
        </p15:guide>
      </p15:sldGuideLst>
    </p:ext>
    <p:ext uri="{2D200454-40CA-4A62-9FC3-DE9A4176ACB9}">
      <p15:notesGuideLst xmlns:p15="http://schemas.microsoft.com/office/powerpoint/2012/main">
        <p15:guide id="1" orient="horz" pos="2832" userDrawn="1">
          <p15:clr>
            <a:srgbClr val="A4A3A4"/>
          </p15:clr>
        </p15:guide>
        <p15:guide id="2" pos="21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FF09-EC10-74EF-3B3C-1958EB315990}" name="Alexis Goodrich" initials="AG" userId="S::agoodrich@microsoft.com::93431f67-4387-490b-bfa3-c064b8fd9c64" providerId="AD"/>
  <p188:author id="{C508CB2C-74A8-DC5C-49C9-01C8029774A9}" name="Vishal Sood" initials="VS" userId="S::vsood@microsoft.com::3a0b7805-e15e-4d72-94a2-7f5235a4d75c" providerId="AD"/>
  <p188:author id="{524B904A-8515-D47E-D5DE-38A67C90D450}" name="Sylvia Tedjo" initials="ST" userId="S::sytedjo@microsoft.com::af8283b2-b748-4edc-8562-8e3d1f0ae9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 id="5" name="Janet Choi" initials="JC" lastIdx="2" clrIdx="5">
    <p:extLst>
      <p:ext uri="{19B8F6BF-5375-455C-9EA6-DF929625EA0E}">
        <p15:presenceInfo xmlns:p15="http://schemas.microsoft.com/office/powerpoint/2012/main" userId="S::janet@stinson.co::e31cb7e7-be7c-4c31-88d0-896442d9e8d1" providerId="AD"/>
      </p:ext>
    </p:extLst>
  </p:cmAuthor>
  <p:cmAuthor id="6" name=" " initials="" lastIdx="1" clrIdx="6">
    <p:extLst>
      <p:ext uri="{19B8F6BF-5375-455C-9EA6-DF929625EA0E}">
        <p15:presenceInfo xmlns:p15="http://schemas.microsoft.com/office/powerpoint/2012/main" userId="S::janet@stinsondesign.com::4d2f3663-f95d-4802-ab2c-391d22739b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2D0"/>
    <a:srgbClr val="8267C9"/>
    <a:srgbClr val="5F72D0"/>
    <a:srgbClr val="2377D4"/>
    <a:srgbClr val="3B2E58"/>
    <a:srgbClr val="EAEAEA"/>
    <a:srgbClr val="E4E4E4"/>
    <a:srgbClr val="EEEEEE"/>
    <a:srgbClr val="8661C5"/>
    <a:srgbClr val="806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31" autoAdjust="0"/>
  </p:normalViewPr>
  <p:slideViewPr>
    <p:cSldViewPr snapToGrid="0">
      <p:cViewPr varScale="1">
        <p:scale>
          <a:sx n="121" d="100"/>
          <a:sy n="121" d="100"/>
        </p:scale>
        <p:origin x="3000" y="96"/>
      </p:cViewPr>
      <p:guideLst>
        <p:guide orient="horz" pos="3045"/>
        <p:guide orient="horz" pos="1602"/>
        <p:guide orient="horz" pos="2409"/>
        <p:guide pos="3840"/>
        <p:guide orient="horz" pos="2053"/>
      </p:guideLst>
    </p:cSldViewPr>
  </p:slideViewPr>
  <p:notesTextViewPr>
    <p:cViewPr>
      <p:scale>
        <a:sx n="1" d="1"/>
        <a:sy n="1" d="1"/>
      </p:scale>
      <p:origin x="0" y="0"/>
    </p:cViewPr>
  </p:notesTextViewPr>
  <p:notesViewPr>
    <p:cSldViewPr snapToGrid="0">
      <p:cViewPr>
        <p:scale>
          <a:sx n="1" d="2"/>
          <a:sy n="1" d="2"/>
        </p:scale>
        <p:origin x="0" y="0"/>
      </p:cViewPr>
      <p:guideLst>
        <p:guide orient="horz" pos="2832"/>
        <p:guide pos="21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382"/>
            <a:ext cx="2905760" cy="449580"/>
          </a:xfrm>
          <a:prstGeom prst="rect">
            <a:avLst/>
          </a:prstGeom>
        </p:spPr>
        <p:txBody>
          <a:bodyPr vert="horz" lIns="89675" tIns="44838" rIns="89675" bIns="44838"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798289" y="0"/>
            <a:ext cx="2905760" cy="449580"/>
          </a:xfrm>
          <a:prstGeom prst="rect">
            <a:avLst/>
          </a:prstGeom>
        </p:spPr>
        <p:txBody>
          <a:bodyPr vert="horz" lIns="89675" tIns="44838" rIns="89675" bIns="44838" rtlCol="0"/>
          <a:lstStyle>
            <a:lvl1pPr algn="r">
              <a:defRPr sz="1200"/>
            </a:lvl1pPr>
          </a:lstStyle>
          <a:p>
            <a:fld id="{190C4E9F-054E-404D-9063-211BCD94A376}" type="datetime8">
              <a:rPr lang="en-CA" smtClean="0">
                <a:latin typeface="Segoe UI" pitchFamily="34" charset="0"/>
              </a:rPr>
              <a:t>2022-11-02 7:36 AM</a:t>
            </a:fld>
            <a:endParaRPr lang="en-US">
              <a:latin typeface="Segoe UI" pitchFamily="34" charset="0"/>
            </a:endParaRPr>
          </a:p>
        </p:txBody>
      </p:sp>
      <p:sp>
        <p:nvSpPr>
          <p:cNvPr id="8" name="Footer Placeholder 7"/>
          <p:cNvSpPr>
            <a:spLocks noGrp="1"/>
          </p:cNvSpPr>
          <p:nvPr>
            <p:ph type="ftr" sz="quarter" idx="2"/>
          </p:nvPr>
        </p:nvSpPr>
        <p:spPr>
          <a:xfrm>
            <a:off x="0" y="8540459"/>
            <a:ext cx="5666232" cy="326894"/>
          </a:xfrm>
          <a:prstGeom prst="rect">
            <a:avLst/>
          </a:prstGeom>
        </p:spPr>
        <p:txBody>
          <a:bodyPr vert="horz" lIns="89675" tIns="44838" rIns="89675" bIns="44838" rtlCol="0" anchor="b"/>
          <a:lstStyle>
            <a:lvl1pPr algn="l">
              <a:defRPr sz="1200"/>
            </a:lvl1pPr>
          </a:lstStyle>
          <a:p>
            <a:pPr marL="390773" defTabSz="89645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655055" y="8540459"/>
            <a:ext cx="1048993" cy="449580"/>
          </a:xfrm>
          <a:prstGeom prst="rect">
            <a:avLst/>
          </a:prstGeom>
        </p:spPr>
        <p:txBody>
          <a:bodyPr vert="horz" lIns="89675" tIns="44838" rIns="89675" bIns="44838"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05760" cy="449580"/>
          </a:xfrm>
          <a:prstGeom prst="rect">
            <a:avLst/>
          </a:prstGeom>
        </p:spPr>
        <p:txBody>
          <a:bodyPr vert="horz" lIns="89675" tIns="44838" rIns="89675" bIns="44838"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55600" y="673100"/>
            <a:ext cx="5994400" cy="3371850"/>
          </a:xfrm>
          <a:prstGeom prst="rect">
            <a:avLst/>
          </a:prstGeom>
          <a:noFill/>
          <a:ln w="12700">
            <a:solidFill>
              <a:prstClr val="black"/>
            </a:solidFill>
          </a:ln>
        </p:spPr>
        <p:txBody>
          <a:bodyPr vert="horz" lIns="89675" tIns="44838" rIns="89675" bIns="44838" rtlCol="0" anchor="ctr"/>
          <a:lstStyle/>
          <a:p>
            <a:endParaRPr lang="en-US"/>
          </a:p>
        </p:txBody>
      </p:sp>
      <p:sp>
        <p:nvSpPr>
          <p:cNvPr id="10" name="Footer Placeholder 9"/>
          <p:cNvSpPr>
            <a:spLocks noGrp="1"/>
          </p:cNvSpPr>
          <p:nvPr>
            <p:ph type="ftr" sz="quarter" idx="4"/>
          </p:nvPr>
        </p:nvSpPr>
        <p:spPr>
          <a:xfrm>
            <a:off x="0" y="8542020"/>
            <a:ext cx="5789168" cy="350032"/>
          </a:xfrm>
          <a:prstGeom prst="rect">
            <a:avLst/>
          </a:prstGeom>
        </p:spPr>
        <p:txBody>
          <a:bodyPr vert="horz" lIns="89675" tIns="44838" rIns="89675" bIns="44838" rtlCol="0" anchor="b"/>
          <a:lstStyle>
            <a:lvl1pPr marL="560471" indent="0" algn="l">
              <a:defRPr sz="1200"/>
            </a:lvl1p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798289" y="0"/>
            <a:ext cx="2905760" cy="449580"/>
          </a:xfrm>
          <a:prstGeom prst="rect">
            <a:avLst/>
          </a:prstGeom>
        </p:spPr>
        <p:txBody>
          <a:bodyPr vert="horz" lIns="89675" tIns="44838" rIns="89675" bIns="44838" rtlCol="0"/>
          <a:lstStyle>
            <a:lvl1pPr algn="r">
              <a:defRPr sz="1200">
                <a:latin typeface="Segoe UI" pitchFamily="34" charset="0"/>
              </a:defRPr>
            </a:lvl1pPr>
          </a:lstStyle>
          <a:p>
            <a:fld id="{7A45C5EE-CC90-C840-AAF8-84F98101312C}" type="datetime8">
              <a:rPr lang="en-CA" smtClean="0"/>
              <a:t>2022-11-02 7:36 AM</a:t>
            </a:fld>
            <a:endParaRPr lang="en-US"/>
          </a:p>
        </p:txBody>
      </p:sp>
      <p:sp>
        <p:nvSpPr>
          <p:cNvPr id="12" name="Notes Placeholder 11"/>
          <p:cNvSpPr>
            <a:spLocks noGrp="1"/>
          </p:cNvSpPr>
          <p:nvPr>
            <p:ph type="body" sz="quarter" idx="3"/>
          </p:nvPr>
        </p:nvSpPr>
        <p:spPr>
          <a:xfrm>
            <a:off x="670560" y="4271010"/>
            <a:ext cx="5364480" cy="4046220"/>
          </a:xfrm>
          <a:prstGeom prst="rect">
            <a:avLst/>
          </a:prstGeom>
        </p:spPr>
        <p:txBody>
          <a:bodyPr vert="horz" lIns="89675" tIns="44838" rIns="89675" bIns="448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777991" y="8540459"/>
            <a:ext cx="926057" cy="449580"/>
          </a:xfrm>
          <a:prstGeom prst="rect">
            <a:avLst/>
          </a:prstGeom>
        </p:spPr>
        <p:txBody>
          <a:bodyPr vert="horz" lIns="89675" tIns="44838" rIns="89675" bIns="44838"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ostingtribunal.com/blog/cloud-computing-statistic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icrosoft.com/en-us/microsoft-36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3204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Doing more with less doesn’t mean working harder or longer. That’s not going to scale. But it does mean applying technology to amplify what you’re able to do across an organization so you can differentiate and build resilience.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11/2/2022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0352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50">
                <a:latin typeface="Segoe UI"/>
                <a:cs typeface="Segoe UI"/>
              </a:rPr>
              <a:t>Doing more with less doesn’t mean working harder or longer. That’s not going to scale. But it does mean applying technology to amplify what you’re able to do across an organization so you can differentiate and build resilience. </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11/2/2022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971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I’ll highlight five digital imperatives for every organization to do more with less, and how we are creating new opportunity for our partners.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46692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It starts with migrating to the cloud.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717239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Ninety-five percent of new digital workloads will be deployed on cloud-native platforms by 2025.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201878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Original note</a:t>
            </a:r>
          </a:p>
          <a:p>
            <a:r>
              <a:rPr lang="en-US"/>
              <a:t>Across our offerings, we offer the best value at every stage of cloud migration. To just share two examples: it’s up to 80% less expensive to run Windows Server VMs on Azure and SQL Server VMs on Azure than it is with our main competitor. And it’s not just about costs. We offer unique capabilities to simplify VM management and SQL Server compatibility to ease your move and are significantly investing in migration and modernization programs to help customers move forward with confidence. </a:t>
            </a:r>
          </a:p>
          <a:p>
            <a:endParaRPr lang="en-US"/>
          </a:p>
          <a:p>
            <a:r>
              <a:rPr lang="en-US" b="1"/>
              <a:t>Updated note:</a:t>
            </a:r>
          </a:p>
          <a:p>
            <a:r>
              <a:rPr lang="en-US" b="0" i="0">
                <a:solidFill>
                  <a:srgbClr val="484D54"/>
                </a:solidFill>
                <a:effectLst/>
                <a:latin typeface="Nunito Sans" pitchFamily="2" charset="0"/>
              </a:rPr>
              <a:t>Cloud computing is booming across a variety of industries, especially with the growth of remote work. Even though it’s a time-consuming process, the cloud can provide extensive financial benefits like budget savings and increased workplace productivity. In fact, companies can save an </a:t>
            </a:r>
            <a:r>
              <a:rPr lang="en-US" b="0" i="0" u="none" strike="noStrike">
                <a:solidFill>
                  <a:srgbClr val="4BAAE0"/>
                </a:solidFill>
                <a:effectLst/>
                <a:latin typeface="Nunito Sans" pitchFamily="2" charset="0"/>
                <a:hlinkClick r:id="rId3"/>
              </a:rPr>
              <a:t>average of 15 percent</a:t>
            </a:r>
            <a:r>
              <a:rPr lang="en-US" b="0" i="0">
                <a:solidFill>
                  <a:srgbClr val="484D54"/>
                </a:solidFill>
                <a:effectLst/>
                <a:latin typeface="Nunito Sans" pitchFamily="2" charset="0"/>
              </a:rPr>
              <a:t> on all IT costs by migrating to the cloud.</a:t>
            </a:r>
          </a:p>
          <a:p>
            <a:endParaRPr lang="en-US" b="0" i="0">
              <a:solidFill>
                <a:srgbClr val="484D54"/>
              </a:solidFill>
              <a:effectLst/>
              <a:latin typeface="Nunito Sans" pitchFamily="2" charset="0"/>
            </a:endParaRPr>
          </a:p>
          <a:p>
            <a:r>
              <a:rPr lang="en-US"/>
              <a:t>https://technologyadvice.com/blog/information-technology/4-ways-cloud-computing-can-save-money/</a:t>
            </a:r>
            <a:endParaRPr lang="en-US" b="0" i="0">
              <a:solidFill>
                <a:srgbClr val="484D54"/>
              </a:solidFill>
              <a:effectLst/>
              <a:latin typeface="Nunito Sans" pitchFamily="2" charset="0"/>
            </a:endParaRPr>
          </a:p>
          <a:p>
            <a:endParaRPr lang="en-US"/>
          </a:p>
          <a:p>
            <a:endParaRPr lang="en-US"/>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29529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7481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Now, let's talk about empowering fusion teams. </a:t>
            </a:r>
          </a:p>
          <a:p>
            <a:endParaRPr lang="en-US">
              <a:latin typeface="Calibri"/>
              <a:cs typeface="Calibr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latin typeface="Segoe UI"/>
                <a:cs typeface="Segoe UI"/>
              </a:rPr>
              <a:t>And, specifically, our approach to digital and app innovation.</a:t>
            </a:r>
            <a:endParaRPr lang="en-US"/>
          </a:p>
          <a:p>
            <a:endParaRPr lang="en-US">
              <a:latin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10604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4719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863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past few years, we’ve talked extensively about digital transformation, but today, we need to go beyond that, from talking about digital transformation to delivering on the digital imperative for every organization. The time is now. It’s what will make the difference between organizations that thrive and those that get left behind.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666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5822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Original note</a:t>
            </a:r>
          </a:p>
          <a:p>
            <a:r>
              <a:rPr lang="en-US" sz="850">
                <a:latin typeface="Segoe UI"/>
                <a:cs typeface="Segoe UI"/>
              </a:rPr>
              <a:t>Every step of the way, by being cloud-first, end-to-end, GitHub brings an unparalleled developer experience, and costs up to 30% less when compared to our major competitor. With GitHub, you get the best of both worlds: affordability and scalability. </a:t>
            </a:r>
          </a:p>
          <a:p>
            <a:endParaRPr lang="en-US" sz="850">
              <a:latin typeface="Segoe UI"/>
              <a:cs typeface="Segoe UI"/>
            </a:endParaRPr>
          </a:p>
          <a:p>
            <a:r>
              <a:rPr lang="en-US" sz="850" b="1">
                <a:latin typeface="Segoe UI"/>
                <a:cs typeface="Segoe UI"/>
              </a:rPr>
              <a:t>Updated note:</a:t>
            </a:r>
          </a:p>
          <a:p>
            <a:r>
              <a:rPr lang="en-US" sz="850">
                <a:latin typeface="Segoe UI"/>
                <a:cs typeface="Segoe UI"/>
              </a:rPr>
              <a:t>Developer velocity, innovation, access to latest technologies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817049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43290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we’re not stopping there. By 2025, 70% of new applications deployed for the enterprise will use low-code or no-code tools, up from less than 25% in 2020.</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171442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We’re taking a unique approach to what is an expansive and high-growth market, bringing together robotic process automation, low-code/no-code tools, virtual agents, website building and business intelligence into a common platform for building end-to-end business solutions, reducing complexity as well as cost.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1207223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Customers can save 80% or more compared to major competitors.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308473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62724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Now let’s talk about data and AI. </a:t>
            </a:r>
          </a:p>
          <a:p>
            <a:endParaRPr lang="en-US" sz="850">
              <a:latin typeface="Segoe UI"/>
              <a:cs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t>It’s all about two things: getting your data estate in order and applying large, AI models as platforms. That’s the dual challenge. </a:t>
            </a:r>
          </a:p>
          <a:p>
            <a:endParaRPr lang="en-US" sz="850">
              <a:latin typeface="Segoe UI"/>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953330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This is the age of AI. The core business logic is no longer just being written by developers; it’s being written by software. In fact, by 2025, 10% of all data will be produced by generative AI models. Analytics is moving from back-end processes to being critical part of the product experience.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32177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4839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4684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12494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Analytics alone on our Intelligent Data Platform is about 4.8x faster and costs up to 59% less than other cloud analytics vendors.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15453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7876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Now, let’s turn to collaborative business process.</a:t>
            </a:r>
          </a:p>
          <a:p>
            <a:endParaRPr lang="en-US" sz="850">
              <a:latin typeface="Segoe UI"/>
              <a:cs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latin typeface="Segoe UI"/>
                <a:cs typeface="Segoe UI"/>
              </a:rPr>
              <a:t>And, specifically, our approach to modern work and business applications. </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11/2/2022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642156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Hybrid work is here to stay. Seventy-three percent of the employees would like the flexibility they’ve experienced during the pandemic to continue.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718859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And at the same time, 67% say they want more in-person time with colleagues. It’s clear that flexibility and wellbeing are non-negotiable as new patterns emerge.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3949428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Technology can help us navigate this change. Every organization requires a digital fabric that connects people, places, and processes.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4289722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all the hybrid work solutions your organization requires today: meetings, chat, phone, scheduling, project management, cloud storage, analytics and automation, and the cost and the complexity that goes along with adding, deploying, and managing each of them.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188442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365</a:t>
            </a:r>
            <a:r>
              <a:rPr lang="en-US"/>
              <a:t> brings all these solutions together into one integrated experience that makes work easier and smarter for employees. Customers can save more than 60% compared to a patchwork of competitive solutions.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2632523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307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9593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4485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turn to our final imperative: security.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11/2/2022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1062872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numbers are quite stark. Businesses are experiencing an increase in both the volume and sophistication of cyberattacks.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2585111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integrate more than 50 security product categories, once again reducing cost and complexity.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2790704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average, customers save more than 60% when they turn to us, compared to a multi-vendor solution.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302557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solutions are informed by more than 24 trillion threat signals each day.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2557626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7863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8353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797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096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Mercedes-Benz as an example. Software development isn’t something they do on the side, it’s core to the company’s value add. Twenty thousand employees of the company — more than 10% of the total workforce — use GitHub as their central development platform to build, ship and maintain software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0471" marR="0" lvl="0" indent="0" algn="l" defTabSz="8964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2022-11-02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87788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past few years, we’ve talked extensively about digital transformation, but today, we need to go beyond that, from talking about digital transformation to delivering on the digital imperative for every organization. The time is now. It’s what will make the difference between organizations that thrive and those that get left behind.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28885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Every organization in every industry will need to infuse technology into every business process and function so that they can do more with less. The case for doing this has never been more urgent or more clear. In fact, I would say it’s existential. The next 10 years are not going to be like the last 10. Digital technology is a deflationary force in an inflationary economy. It’s the only way to navigate the headwinds we’re confronting today. </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89645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7A45C5EE-CC90-C840-AAF8-84F98101312C}" type="datetime8">
              <a:rPr lang="en-CA" smtClean="0"/>
              <a:t>2022-11-02 7:36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962972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10.jpe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49.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50.jpe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11.jpeg"/><Relationship Id="rId5" Type="http://schemas.openxmlformats.org/officeDocument/2006/relationships/image" Target="../media/image12.jpeg"/><Relationship Id="rId4" Type="http://schemas.openxmlformats.org/officeDocument/2006/relationships/image" Target="../media/image22.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22.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11.jpeg"/><Relationship Id="rId5" Type="http://schemas.openxmlformats.org/officeDocument/2006/relationships/image" Target="../media/image12.jpeg"/><Relationship Id="rId4" Type="http://schemas.openxmlformats.org/officeDocument/2006/relationships/image" Target="../media/image22.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9E75CE5-48EE-481E-BC54-6EF058D8F35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2000" cy="6858000"/>
          </a:xfrm>
          <a:prstGeom prst="rect">
            <a:avLst/>
          </a:prstGeom>
        </p:spPr>
      </p:pic>
      <p:pic>
        <p:nvPicPr>
          <p:cNvPr id="25" name="MS logo gray - EMF" descr="Microsoft logo, gray text version">
            <a:extLst>
              <a:ext uri="{FF2B5EF4-FFF2-40B4-BE49-F238E27FC236}">
                <a16:creationId xmlns:a16="http://schemas.microsoft.com/office/drawing/2014/main" id="{1379E2EA-C969-42D3-AE2B-481B264862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1" name="Picture 40">
            <a:extLst>
              <a:ext uri="{FF2B5EF4-FFF2-40B4-BE49-F238E27FC236}">
                <a16:creationId xmlns:a16="http://schemas.microsoft.com/office/drawing/2014/main" id="{5C2A2CDB-763D-4C98-8D1F-1B56BCABA845}"/>
              </a:ext>
            </a:extLst>
          </p:cNvPr>
          <p:cNvPicPr>
            <a:picLocks noChangeAspect="1"/>
          </p:cNvPicPr>
          <p:nvPr userDrawn="1"/>
        </p:nvPicPr>
        <p:blipFill>
          <a:blip r:embed="rId4"/>
          <a:srcRect/>
          <a:stretch/>
        </p:blipFill>
        <p:spPr>
          <a:xfrm>
            <a:off x="584201" y="2734155"/>
            <a:ext cx="3023878" cy="1507907"/>
          </a:xfrm>
          <a:prstGeom prst="rect">
            <a:avLst/>
          </a:prstGeom>
        </p:spPr>
      </p:pic>
    </p:spTree>
    <p:extLst>
      <p:ext uri="{BB962C8B-B14F-4D97-AF65-F5344CB8AC3E}">
        <p14:creationId xmlns:p14="http://schemas.microsoft.com/office/powerpoint/2010/main" val="819187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7305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0719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59514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0429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3559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948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87256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5308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2526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38031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4621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4340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418689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13238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85396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8"/>
            <a:ext cx="4163125" cy="861775"/>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41332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971781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812853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99979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989844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523200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4038583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19482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87962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581458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80340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88601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7117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18773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47"/>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51441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7895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27112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924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779188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70"/>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72864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78155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00064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8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0879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3408">
          <p15:clr>
            <a:srgbClr val="5ACBF0"/>
          </p15:clr>
        </p15:guide>
        <p15:guide id="32" orient="horz" pos="3042">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540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80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AA29D27E-D775-4E89-A280-75E4E511723C}"/>
              </a:ext>
            </a:extLst>
          </p:cNvPr>
          <p:cNvPicPr>
            <a:picLocks noChangeAspect="1"/>
          </p:cNvPicPr>
          <p:nvPr userDrawn="1"/>
        </p:nvPicPr>
        <p:blipFill>
          <a:blip r:embed="rId2"/>
          <a:stretch>
            <a:fillRect/>
          </a:stretch>
        </p:blipFill>
        <p:spPr bwMode="black">
          <a:xfrm>
            <a:off x="584200" y="588962"/>
            <a:ext cx="1366440" cy="292608"/>
          </a:xfrm>
          <a:prstGeom prst="rect">
            <a:avLst/>
          </a:prstGeom>
        </p:spPr>
      </p:pic>
    </p:spTree>
    <p:extLst>
      <p:ext uri="{BB962C8B-B14F-4D97-AF65-F5344CB8AC3E}">
        <p14:creationId xmlns:p14="http://schemas.microsoft.com/office/powerpoint/2010/main" val="4514274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9175024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974776F-F199-488F-B64A-FB05C90CB297}"/>
              </a:ext>
            </a:extLst>
          </p:cNvPr>
          <p:cNvSpPr>
            <a:spLocks noGrp="1"/>
          </p:cNvSpPr>
          <p:nvPr>
            <p:ph type="body" sz="quarter" idx="10" hasCustomPrompt="1"/>
          </p:nvPr>
        </p:nvSpPr>
        <p:spPr>
          <a:xfrm>
            <a:off x="10490200" y="-481570"/>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048706594"/>
      </p:ext>
    </p:extLst>
  </p:cSld>
  <p:clrMapOvr>
    <a:masterClrMapping/>
  </p:clrMapOvr>
  <p:transition>
    <p:fade/>
  </p:transition>
  <p:extLst>
    <p:ext uri="{DCECCB84-F9BA-43D5-87BE-67443E8EF086}">
      <p15:sldGuideLst xmlns:p15="http://schemas.microsoft.com/office/powerpoint/2012/main">
        <p15:guide id="6" pos="1169">
          <p15:clr>
            <a:srgbClr val="A4A3A4"/>
          </p15:clr>
        </p15:guide>
        <p15:guide id="7" pos="1443">
          <p15:clr>
            <a:srgbClr val="A4A3A4"/>
          </p15:clr>
        </p15:guide>
        <p15:guide id="8" pos="2060">
          <p15:clr>
            <a:srgbClr val="A4A3A4"/>
          </p15:clr>
        </p15:guide>
        <p15:guide id="9" pos="2334">
          <p15:clr>
            <a:srgbClr val="A4A3A4"/>
          </p15:clr>
        </p15:guide>
        <p15:guide id="10" pos="2951">
          <p15:clr>
            <a:srgbClr val="A4A3A4"/>
          </p15:clr>
        </p15:guide>
        <p15:guide id="11" pos="3225">
          <p15:clr>
            <a:srgbClr val="A4A3A4"/>
          </p15:clr>
        </p15:guide>
        <p15:guide id="12" pos="3842">
          <p15:clr>
            <a:srgbClr val="A4A3A4"/>
          </p15:clr>
        </p15:guide>
        <p15:guide id="13" pos="4116">
          <p15:clr>
            <a:srgbClr val="A4A3A4"/>
          </p15:clr>
        </p15:guide>
        <p15:guide id="14" pos="4733">
          <p15:clr>
            <a:srgbClr val="A4A3A4"/>
          </p15:clr>
        </p15:guide>
        <p15:guide id="15" pos="5007">
          <p15:clr>
            <a:srgbClr val="A4A3A4"/>
          </p15:clr>
        </p15:guide>
        <p15:guide id="16" pos="5624">
          <p15:clr>
            <a:srgbClr val="A4A3A4"/>
          </p15:clr>
        </p15:guide>
        <p15:guide id="17" pos="5898">
          <p15:clr>
            <a:srgbClr val="A4A3A4"/>
          </p15:clr>
        </p15:guide>
        <p15:guide id="18" pos="6515">
          <p15:clr>
            <a:srgbClr val="A4A3A4"/>
          </p15:clr>
        </p15:guide>
        <p15:guide id="19" pos="6789">
          <p15:clr>
            <a:srgbClr val="A4A3A4"/>
          </p15:clr>
        </p15:guide>
        <p15:guide id="20" pos="7406">
          <p15:clr>
            <a:srgbClr val="A4A3A4"/>
          </p15:clr>
        </p15:guide>
        <p15:guide id="21" pos="7680">
          <p15:clr>
            <a:srgbClr val="A4A3A4"/>
          </p15:clr>
        </p15:guide>
        <p15:guide id="22" pos="8294">
          <p15:clr>
            <a:srgbClr val="A4A3A4"/>
          </p15:clr>
        </p15:guide>
        <p15:guide id="23" pos="8571">
          <p15:clr>
            <a:srgbClr val="A4A3A4"/>
          </p15:clr>
        </p15:guide>
        <p15:guide id="24" pos="9185">
          <p15:clr>
            <a:srgbClr val="A4A3A4"/>
          </p15:clr>
        </p15:guide>
        <p15:guide id="25" pos="9462">
          <p15:clr>
            <a:srgbClr val="A4A3A4"/>
          </p15:clr>
        </p15:guide>
        <p15:guide id="26" pos="10076">
          <p15:clr>
            <a:srgbClr val="A4A3A4"/>
          </p15:clr>
        </p15:guide>
        <p15:guide id="27" pos="10350">
          <p15:clr>
            <a:srgbClr val="A4A3A4"/>
          </p15:clr>
        </p15:guide>
        <p15:guide id="28" orient="horz" pos="1358">
          <p15:clr>
            <a:srgbClr val="5ACBF0"/>
          </p15:clr>
        </p15:guide>
        <p15:guide id="29" orient="horz" pos="1907">
          <p15:clr>
            <a:srgbClr val="5ACBF0"/>
          </p15:clr>
        </p15:guide>
        <p15:guide id="30" orient="horz" pos="432">
          <p15:clr>
            <a:srgbClr val="5ACBF0"/>
          </p15:clr>
        </p15:guide>
        <p15:guide id="31" orient="horz" pos="5112">
          <p15:clr>
            <a:srgbClr val="5ACBF0"/>
          </p15:clr>
        </p15:guide>
        <p15:guide id="32" orient="horz" pos="456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14366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2"/>
        </a:solidFill>
        <a:effectLst/>
      </p:bgPr>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a:extLst>
              <a:ext uri="{FF2B5EF4-FFF2-40B4-BE49-F238E27FC236}">
                <a16:creationId xmlns:a16="http://schemas.microsoft.com/office/drawing/2014/main" id="{698008B9-91E2-41CC-0DE3-37DE3FB84BA8}"/>
              </a:ext>
            </a:extLst>
          </p:cNvPr>
          <p:cNvPicPr>
            <a:picLocks noGrp="1" noRot="1" noMove="1" noResize="1" noEditPoints="1" noAdjustHandles="1" noChangeArrowheads="1" noChangeShapeType="1" noCrop="1"/>
          </p:cNvPicPr>
          <p:nvPr userDrawn="1"/>
        </p:nvPicPr>
        <p:blipFill>
          <a:blip r:embed="rId3"/>
          <a:srcRect/>
          <a:stretch/>
        </p:blipFill>
        <p:spPr>
          <a:xfrm>
            <a:off x="224138" y="2572146"/>
            <a:ext cx="5344642" cy="1681958"/>
          </a:xfrm>
          <a:prstGeom prst="rect">
            <a:avLst/>
          </a:prstGeom>
        </p:spPr>
      </p:pic>
    </p:spTree>
    <p:extLst>
      <p:ext uri="{BB962C8B-B14F-4D97-AF65-F5344CB8AC3E}">
        <p14:creationId xmlns:p14="http://schemas.microsoft.com/office/powerpoint/2010/main" val="1222319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bg2"/>
        </a:solidFill>
        <a:effectLst/>
      </p:bgPr>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12" name="Title 1">
            <a:extLst>
              <a:ext uri="{FF2B5EF4-FFF2-40B4-BE49-F238E27FC236}">
                <a16:creationId xmlns:a16="http://schemas.microsoft.com/office/drawing/2014/main" id="{C419B008-216D-CA1F-2D39-75B36E6A6972}"/>
              </a:ext>
            </a:extLst>
          </p:cNvPr>
          <p:cNvSpPr>
            <a:spLocks noGrp="1"/>
          </p:cNvSpPr>
          <p:nvPr>
            <p:ph type="title" hasCustomPrompt="1"/>
          </p:nvPr>
        </p:nvSpPr>
        <p:spPr>
          <a:xfrm>
            <a:off x="588263" y="2573338"/>
            <a:ext cx="11021125" cy="1676929"/>
          </a:xfrm>
        </p:spPr>
        <p:txBody>
          <a:bodyPr wrap="square" anchor="b" anchorCtr="0">
            <a:noAutofit/>
          </a:bodyPr>
          <a:lstStyle>
            <a:lvl1pPr>
              <a:lnSpc>
                <a:spcPct val="90000"/>
              </a:lnSpc>
              <a:defRPr sz="4800">
                <a:solidFill>
                  <a:schemeClr val="tx1"/>
                </a:solidFill>
              </a:defRPr>
            </a:lvl1pPr>
          </a:lstStyle>
          <a:p>
            <a:r>
              <a:rPr lang="en-US"/>
              <a:t>Microsoft Learn</a:t>
            </a:r>
            <a:br>
              <a:rPr lang="en-US"/>
            </a:br>
            <a:r>
              <a:rPr lang="en-US"/>
              <a:t>presentation title or event name</a:t>
            </a:r>
          </a:p>
        </p:txBody>
      </p:sp>
      <p:sp>
        <p:nvSpPr>
          <p:cNvPr id="13" name="Text Placeholder 4">
            <a:extLst>
              <a:ext uri="{FF2B5EF4-FFF2-40B4-BE49-F238E27FC236}">
                <a16:creationId xmlns:a16="http://schemas.microsoft.com/office/drawing/2014/main" id="{AA0EBFEA-E746-E760-148D-6B55E33CE98B}"/>
              </a:ext>
            </a:extLst>
          </p:cNvPr>
          <p:cNvSpPr>
            <a:spLocks noGrp="1"/>
          </p:cNvSpPr>
          <p:nvPr>
            <p:ph type="body" sz="quarter" idx="12" hasCustomPrompt="1"/>
          </p:nvPr>
        </p:nvSpPr>
        <p:spPr>
          <a:xfrm>
            <a:off x="582043" y="4445908"/>
            <a:ext cx="11021124"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905841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8E6D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8D2DB-4390-3517-722B-B40C975E31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nSpc>
                <a:spcPct val="100000"/>
              </a:lnSpc>
              <a:defRPr sz="36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3452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6C68DE-B737-469C-0510-1CE6FB0FCD9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24147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A99E2-B1B8-F05E-79FB-6E5F6BA2198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639" y="0"/>
            <a:ext cx="12180721" cy="685799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979539"/>
            <a:ext cx="8267870" cy="553998"/>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8261315"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1819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18B55A-6C79-359D-87CF-515B5B5F6EF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979539"/>
            <a:ext cx="7328070" cy="553998"/>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3" name="Text Placeholder 4">
            <a:extLst>
              <a:ext uri="{FF2B5EF4-FFF2-40B4-BE49-F238E27FC236}">
                <a16:creationId xmlns:a16="http://schemas.microsoft.com/office/drawing/2014/main" id="{5D47B2CB-325C-5073-D8C2-698C29B7BD94}"/>
              </a:ext>
            </a:extLst>
          </p:cNvPr>
          <p:cNvSpPr>
            <a:spLocks noGrp="1"/>
          </p:cNvSpPr>
          <p:nvPr>
            <p:ph type="body" sz="quarter" idx="13" hasCustomPrompt="1"/>
          </p:nvPr>
        </p:nvSpPr>
        <p:spPr>
          <a:xfrm>
            <a:off x="582042" y="4262120"/>
            <a:ext cx="7322261"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E200C543-9011-CBD9-5142-539D8FD80DEC}"/>
              </a:ext>
              <a:ext uri="{C183D7F6-B498-43B3-948B-1728B52AA6E4}">
                <adec:decorative xmlns:adec="http://schemas.microsoft.com/office/drawing/2017/decorative" val="1"/>
              </a:ext>
            </a:extLst>
          </p:cNvPr>
          <p:cNvCxnSpPr>
            <a:cxnSpLocks/>
          </p:cNvCxnSpPr>
          <p:nvPr userDrawn="1"/>
        </p:nvCxnSpPr>
        <p:spPr>
          <a:xfrm>
            <a:off x="585216" y="3915473"/>
            <a:ext cx="3182112" cy="0"/>
          </a:xfrm>
          <a:prstGeom prst="line">
            <a:avLst/>
          </a:prstGeom>
          <a:ln w="76200" cap="rnd">
            <a:gradFill>
              <a:gsLst>
                <a:gs pos="100000">
                  <a:schemeClr val="accent2"/>
                </a:gs>
                <a:gs pos="0">
                  <a:schemeClr val="accent1"/>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97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4">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18B55A-6C79-359D-87CF-515B5B5F6EF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640" y="0"/>
            <a:ext cx="12180719" cy="6857999"/>
          </a:xfrm>
          <a:prstGeom prst="rect">
            <a:avLst/>
          </a:prstGeom>
        </p:spPr>
      </p:pic>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9" name="Title 1">
            <a:extLst>
              <a:ext uri="{FF2B5EF4-FFF2-40B4-BE49-F238E27FC236}">
                <a16:creationId xmlns:a16="http://schemas.microsoft.com/office/drawing/2014/main" id="{B3A549EE-6163-F800-548E-C51F143334E0}"/>
              </a:ext>
            </a:extLst>
          </p:cNvPr>
          <p:cNvSpPr>
            <a:spLocks noGrp="1"/>
          </p:cNvSpPr>
          <p:nvPr>
            <p:ph type="title" hasCustomPrompt="1"/>
          </p:nvPr>
        </p:nvSpPr>
        <p:spPr>
          <a:xfrm>
            <a:off x="588264" y="2979539"/>
            <a:ext cx="7319604" cy="553998"/>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10" name="Text Placeholder 4">
            <a:extLst>
              <a:ext uri="{FF2B5EF4-FFF2-40B4-BE49-F238E27FC236}">
                <a16:creationId xmlns:a16="http://schemas.microsoft.com/office/drawing/2014/main" id="{77697EF0-8926-766B-887B-258DCC8EB05D}"/>
              </a:ext>
            </a:extLst>
          </p:cNvPr>
          <p:cNvSpPr>
            <a:spLocks noGrp="1"/>
          </p:cNvSpPr>
          <p:nvPr>
            <p:ph type="body" sz="quarter" idx="12" hasCustomPrompt="1"/>
          </p:nvPr>
        </p:nvSpPr>
        <p:spPr>
          <a:xfrm>
            <a:off x="582042" y="3962400"/>
            <a:ext cx="7313801"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244555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7D666-BCD6-C322-9710-8EA204E6238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 y="0"/>
            <a:ext cx="12191994" cy="685799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507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5503371"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Picture Placeholder" descr="This photo is a 'placeholder' only. Drag or drop your photo here, or click and tap the center to insert a photo.">
            <a:extLst>
              <a:ext uri="{FF2B5EF4-FFF2-40B4-BE49-F238E27FC236}">
                <a16:creationId xmlns:a16="http://schemas.microsoft.com/office/drawing/2014/main" id="{A02A72DD-8168-61B6-9FF1-1DF8840DE8A9}"/>
              </a:ext>
            </a:extLst>
          </p:cNvPr>
          <p:cNvSpPr>
            <a:spLocks noGrp="1"/>
          </p:cNvSpPr>
          <p:nvPr>
            <p:ph type="pic" sz="quarter" idx="14"/>
          </p:nvPr>
        </p:nvSpPr>
        <p:spPr bwMode="ltGray">
          <a:xfrm>
            <a:off x="8547960" y="2099733"/>
            <a:ext cx="2863181" cy="2863181"/>
          </a:xfrm>
          <a:prstGeom prst="roundRect">
            <a:avLst>
              <a:gd name="adj" fmla="val 21738"/>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Click icon to add picture</a:t>
            </a:r>
          </a:p>
        </p:txBody>
      </p:sp>
    </p:spTree>
    <p:extLst>
      <p:ext uri="{BB962C8B-B14F-4D97-AF65-F5344CB8AC3E}">
        <p14:creationId xmlns:p14="http://schemas.microsoft.com/office/powerpoint/2010/main" val="1021840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 5">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552F5-A279-E01D-8684-06A66C8E3A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419602"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0"/>
            <a:ext cx="441960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Picture Placeholder" descr="This photo is a 'placeholder' only. Drag or drop your photo here, or click and tap the center to insert a photo.">
            <a:extLst>
              <a:ext uri="{FF2B5EF4-FFF2-40B4-BE49-F238E27FC236}">
                <a16:creationId xmlns:a16="http://schemas.microsoft.com/office/drawing/2014/main" id="{A02A72DD-8168-61B6-9FF1-1DF8840DE8A9}"/>
              </a:ext>
            </a:extLst>
          </p:cNvPr>
          <p:cNvSpPr>
            <a:spLocks noGrp="1"/>
          </p:cNvSpPr>
          <p:nvPr>
            <p:ph type="pic" sz="quarter" idx="14"/>
          </p:nvPr>
        </p:nvSpPr>
        <p:spPr bwMode="ltGray">
          <a:xfrm>
            <a:off x="6066182" y="1209017"/>
            <a:ext cx="4419601" cy="4419601"/>
          </a:xfrm>
          <a:prstGeom prst="roundRect">
            <a:avLst>
              <a:gd name="adj" fmla="val 21738"/>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Click icon to add picture</a:t>
            </a:r>
          </a:p>
        </p:txBody>
      </p:sp>
    </p:spTree>
    <p:extLst>
      <p:ext uri="{BB962C8B-B14F-4D97-AF65-F5344CB8AC3E}">
        <p14:creationId xmlns:p14="http://schemas.microsoft.com/office/powerpoint/2010/main" val="976653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3393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4260778"/>
            <a:ext cx="433589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9C6438B-8AA6-6FF8-579B-E6859D9CFF89}"/>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7" name="Straight Connector 6">
            <a:extLst>
              <a:ext uri="{FF2B5EF4-FFF2-40B4-BE49-F238E27FC236}">
                <a16:creationId xmlns:a16="http://schemas.microsoft.com/office/drawing/2014/main" id="{192A4558-7C83-CC5D-0211-48D87309877D}"/>
              </a:ext>
              <a:ext uri="{C183D7F6-B498-43B3-948B-1728B52AA6E4}">
                <adec:decorative xmlns:adec="http://schemas.microsoft.com/office/drawing/2017/decorative" val="1"/>
              </a:ext>
            </a:extLst>
          </p:cNvPr>
          <p:cNvCxnSpPr>
            <a:cxnSpLocks/>
          </p:cNvCxnSpPr>
          <p:nvPr userDrawn="1"/>
        </p:nvCxnSpPr>
        <p:spPr>
          <a:xfrm>
            <a:off x="585216" y="3915473"/>
            <a:ext cx="3182112" cy="0"/>
          </a:xfrm>
          <a:prstGeom prst="line">
            <a:avLst/>
          </a:prstGeom>
          <a:ln w="76200" cap="rnd">
            <a:gradFill>
              <a:gsLst>
                <a:gs pos="100000">
                  <a:schemeClr val="accent2"/>
                </a:gs>
                <a:gs pos="0">
                  <a:schemeClr val="accent1"/>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214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33365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09">
    <p:bg>
      <p:bgPr>
        <a:solidFill>
          <a:schemeClr val="bg2"/>
        </a:solidFill>
        <a:effectLst/>
      </p:bgPr>
    </p:bg>
    <p:spTree>
      <p:nvGrpSpPr>
        <p:cNvPr id="1" name=""/>
        <p:cNvGrpSpPr/>
        <p:nvPr/>
      </p:nvGrpSpPr>
      <p:grpSpPr>
        <a:xfrm>
          <a:off x="0" y="0"/>
          <a:ext cx="0" cy="0"/>
          <a:chOff x="0" y="0"/>
          <a:chExt cx="0" cy="0"/>
        </a:xfrm>
      </p:grpSpPr>
      <p:pic>
        <p:nvPicPr>
          <p:cNvPr id="8" name="Picture 7" descr="Developer manager collaborates with developer in enterprise developer work space. ">
            <a:extLst>
              <a:ext uri="{FF2B5EF4-FFF2-40B4-BE49-F238E27FC236}">
                <a16:creationId xmlns:a16="http://schemas.microsoft.com/office/drawing/2014/main" id="{7EDF5DC9-AC53-C922-9B65-D8BAE3883888}"/>
              </a:ext>
            </a:extLst>
          </p:cNvPr>
          <p:cNvPicPr>
            <a:picLocks noChangeAspect="1"/>
          </p:cNvPicPr>
          <p:nvPr userDrawn="1"/>
        </p:nvPicPr>
        <p:blipFill rotWithShape="1">
          <a:blip r:embed="rId2"/>
          <a:srcRect t="8905" b="10022"/>
          <a:stretch/>
        </p:blipFill>
        <p:spPr>
          <a:xfrm>
            <a:off x="0" y="1298004"/>
            <a:ext cx="12192000" cy="555999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44F9793D-44D4-D908-BD5F-A0BE4C0BD33B}"/>
              </a:ext>
            </a:extLst>
          </p:cNvPr>
          <p:cNvSpPr>
            <a:spLocks noGrp="1"/>
          </p:cNvSpPr>
          <p:nvPr>
            <p:ph type="body" sz="quarter" idx="12" hasCustomPrompt="1"/>
          </p:nvPr>
        </p:nvSpPr>
        <p:spPr>
          <a:xfrm>
            <a:off x="582043" y="3962400"/>
            <a:ext cx="417410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94005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10">
    <p:bg>
      <p:bgPr>
        <a:solidFill>
          <a:schemeClr val="bg2"/>
        </a:solidFill>
        <a:effectLst/>
      </p:bgPr>
    </p:bg>
    <p:spTree>
      <p:nvGrpSpPr>
        <p:cNvPr id="1" name=""/>
        <p:cNvGrpSpPr/>
        <p:nvPr/>
      </p:nvGrpSpPr>
      <p:grpSpPr>
        <a:xfrm>
          <a:off x="0" y="0"/>
          <a:ext cx="0" cy="0"/>
          <a:chOff x="0" y="0"/>
          <a:chExt cx="0" cy="0"/>
        </a:xfrm>
      </p:grpSpPr>
      <p:pic>
        <p:nvPicPr>
          <p:cNvPr id="9" name="Picture 8" descr="Female developer speaking in front of a white board during team stand up meeting.">
            <a:extLst>
              <a:ext uri="{FF2B5EF4-FFF2-40B4-BE49-F238E27FC236}">
                <a16:creationId xmlns:a16="http://schemas.microsoft.com/office/drawing/2014/main" id="{382F3389-F5AB-FA2E-0F47-2048DDD6EC38}"/>
              </a:ext>
            </a:extLst>
          </p:cNvPr>
          <p:cNvPicPr>
            <a:picLocks noChangeAspect="1"/>
          </p:cNvPicPr>
          <p:nvPr userDrawn="1"/>
        </p:nvPicPr>
        <p:blipFill rotWithShape="1">
          <a:blip r:embed="rId2"/>
          <a:srcRect t="8751" b="10021"/>
          <a:stretch/>
        </p:blipFill>
        <p:spPr>
          <a:xfrm>
            <a:off x="0" y="1287421"/>
            <a:ext cx="12192000" cy="557058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44F9793D-44D4-D908-BD5F-A0BE4C0BD33B}"/>
              </a:ext>
            </a:extLst>
          </p:cNvPr>
          <p:cNvSpPr>
            <a:spLocks noGrp="1"/>
          </p:cNvSpPr>
          <p:nvPr>
            <p:ph type="body" sz="quarter" idx="12" hasCustomPrompt="1"/>
          </p:nvPr>
        </p:nvSpPr>
        <p:spPr>
          <a:xfrm>
            <a:off x="582043" y="3962400"/>
            <a:ext cx="417410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631833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11">
    <p:bg>
      <p:bgPr>
        <a:solidFill>
          <a:schemeClr val="bg2"/>
        </a:solidFill>
        <a:effectLst/>
      </p:bgPr>
    </p:bg>
    <p:spTree>
      <p:nvGrpSpPr>
        <p:cNvPr id="1" name=""/>
        <p:cNvGrpSpPr/>
        <p:nvPr/>
      </p:nvGrpSpPr>
      <p:grpSpPr>
        <a:xfrm>
          <a:off x="0" y="0"/>
          <a:ext cx="0" cy="0"/>
          <a:chOff x="0" y="0"/>
          <a:chExt cx="0" cy="0"/>
        </a:xfrm>
      </p:grpSpPr>
      <p:pic>
        <p:nvPicPr>
          <p:cNvPr id="9" name="Picture 8" descr="A man and a woman collaborating during a Microsoft Teams meeting while working on dual monitors in an open office setting.">
            <a:extLst>
              <a:ext uri="{FF2B5EF4-FFF2-40B4-BE49-F238E27FC236}">
                <a16:creationId xmlns:a16="http://schemas.microsoft.com/office/drawing/2014/main" id="{B4C1CDCC-4C8D-6E67-A347-37A7BB71DE46}"/>
              </a:ext>
            </a:extLst>
          </p:cNvPr>
          <p:cNvPicPr>
            <a:picLocks noChangeAspect="1"/>
          </p:cNvPicPr>
          <p:nvPr userDrawn="1"/>
        </p:nvPicPr>
        <p:blipFill rotWithShape="1">
          <a:blip r:embed="rId2"/>
          <a:srcRect t="9463" b="10021"/>
          <a:stretch/>
        </p:blipFill>
        <p:spPr>
          <a:xfrm>
            <a:off x="0" y="1336290"/>
            <a:ext cx="12192000" cy="552171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44F9793D-44D4-D908-BD5F-A0BE4C0BD33B}"/>
              </a:ext>
            </a:extLst>
          </p:cNvPr>
          <p:cNvSpPr>
            <a:spLocks noGrp="1"/>
          </p:cNvSpPr>
          <p:nvPr>
            <p:ph type="body" sz="quarter" idx="12" hasCustomPrompt="1"/>
          </p:nvPr>
        </p:nvSpPr>
        <p:spPr>
          <a:xfrm>
            <a:off x="582043" y="3962400"/>
            <a:ext cx="417410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46263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12">
    <p:bg>
      <p:bgPr>
        <a:solidFill>
          <a:schemeClr val="bg2"/>
        </a:solidFill>
        <a:effectLst/>
      </p:bgPr>
    </p:bg>
    <p:spTree>
      <p:nvGrpSpPr>
        <p:cNvPr id="1" name=""/>
        <p:cNvGrpSpPr/>
        <p:nvPr/>
      </p:nvGrpSpPr>
      <p:grpSpPr>
        <a:xfrm>
          <a:off x="0" y="0"/>
          <a:ext cx="0" cy="0"/>
          <a:chOff x="0" y="0"/>
          <a:chExt cx="0" cy="0"/>
        </a:xfrm>
      </p:grpSpPr>
      <p:pic>
        <p:nvPicPr>
          <p:cNvPr id="9" name="Picture 8" descr="A female speaker presenting in a Microsoft Teams Room meeting while people in the conference room are viewing remote attendees in Gallery Mode on the front of room screen​. ">
            <a:extLst>
              <a:ext uri="{FF2B5EF4-FFF2-40B4-BE49-F238E27FC236}">
                <a16:creationId xmlns:a16="http://schemas.microsoft.com/office/drawing/2014/main" id="{023D7839-B108-56A3-3BCC-3E14C60C9E6D}"/>
              </a:ext>
            </a:extLst>
          </p:cNvPr>
          <p:cNvPicPr>
            <a:picLocks noChangeAspect="1"/>
          </p:cNvPicPr>
          <p:nvPr userDrawn="1"/>
        </p:nvPicPr>
        <p:blipFill rotWithShape="1">
          <a:blip r:embed="rId2"/>
          <a:srcRect t="9463" b="10021"/>
          <a:stretch/>
        </p:blipFill>
        <p:spPr>
          <a:xfrm>
            <a:off x="0" y="1336290"/>
            <a:ext cx="12192000" cy="552171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44F9793D-44D4-D908-BD5F-A0BE4C0BD33B}"/>
              </a:ext>
            </a:extLst>
          </p:cNvPr>
          <p:cNvSpPr>
            <a:spLocks noGrp="1"/>
          </p:cNvSpPr>
          <p:nvPr>
            <p:ph type="body" sz="quarter" idx="12" hasCustomPrompt="1"/>
          </p:nvPr>
        </p:nvSpPr>
        <p:spPr>
          <a:xfrm>
            <a:off x="582043" y="3962400"/>
            <a:ext cx="417410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410053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13">
    <p:bg>
      <p:bgPr>
        <a:solidFill>
          <a:schemeClr val="bg2"/>
        </a:solidFill>
        <a:effectLst/>
      </p:bgPr>
    </p:bg>
    <p:spTree>
      <p:nvGrpSpPr>
        <p:cNvPr id="1" name=""/>
        <p:cNvGrpSpPr/>
        <p:nvPr/>
      </p:nvGrpSpPr>
      <p:grpSpPr>
        <a:xfrm>
          <a:off x="0" y="0"/>
          <a:ext cx="0" cy="0"/>
          <a:chOff x="0" y="0"/>
          <a:chExt cx="0" cy="0"/>
        </a:xfrm>
      </p:grpSpPr>
      <p:pic>
        <p:nvPicPr>
          <p:cNvPr id="9" name="Picture 8" descr="A woman is casting content from her tablet to a Microsoft Teams Room meeting with front of room dual monitors while a person is joining via Companion mode on a laptop​.">
            <a:extLst>
              <a:ext uri="{FF2B5EF4-FFF2-40B4-BE49-F238E27FC236}">
                <a16:creationId xmlns:a16="http://schemas.microsoft.com/office/drawing/2014/main" id="{416C3949-A0D4-5FB3-CBB2-3377840E4CF8}"/>
              </a:ext>
            </a:extLst>
          </p:cNvPr>
          <p:cNvPicPr>
            <a:picLocks noChangeAspect="1"/>
          </p:cNvPicPr>
          <p:nvPr userDrawn="1"/>
        </p:nvPicPr>
        <p:blipFill rotWithShape="1">
          <a:blip r:embed="rId2"/>
          <a:srcRect t="9386" b="10021"/>
          <a:stretch/>
        </p:blipFill>
        <p:spPr>
          <a:xfrm>
            <a:off x="0" y="1330998"/>
            <a:ext cx="12192000" cy="55270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44F9793D-44D4-D908-BD5F-A0BE4C0BD33B}"/>
              </a:ext>
            </a:extLst>
          </p:cNvPr>
          <p:cNvSpPr>
            <a:spLocks noGrp="1"/>
          </p:cNvSpPr>
          <p:nvPr>
            <p:ph type="body" sz="quarter" idx="12" hasCustomPrompt="1"/>
          </p:nvPr>
        </p:nvSpPr>
        <p:spPr>
          <a:xfrm>
            <a:off x="582043" y="3962400"/>
            <a:ext cx="417410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162111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lide 13">
    <p:bg>
      <p:bgPr>
        <a:solidFill>
          <a:schemeClr val="bg2"/>
        </a:solidFill>
        <a:effectLst/>
      </p:bgPr>
    </p:bg>
    <p:spTree>
      <p:nvGrpSpPr>
        <p:cNvPr id="1" name=""/>
        <p:cNvGrpSpPr/>
        <p:nvPr/>
      </p:nvGrpSpPr>
      <p:grpSpPr>
        <a:xfrm>
          <a:off x="0" y="0"/>
          <a:ext cx="0" cy="0"/>
          <a:chOff x="0" y="0"/>
          <a:chExt cx="0" cy="0"/>
        </a:xfrm>
      </p:grpSpPr>
      <p:pic>
        <p:nvPicPr>
          <p:cNvPr id="9" name="Picture 8" descr="Decision makers walking and talking in a lobby setting. ">
            <a:extLst>
              <a:ext uri="{FF2B5EF4-FFF2-40B4-BE49-F238E27FC236}">
                <a16:creationId xmlns:a16="http://schemas.microsoft.com/office/drawing/2014/main" id="{416C3949-A0D4-5FB3-CBB2-3377840E4CF8}"/>
              </a:ext>
            </a:extLst>
          </p:cNvPr>
          <p:cNvPicPr>
            <a:picLocks noChangeAspect="1"/>
          </p:cNvPicPr>
          <p:nvPr userDrawn="1"/>
        </p:nvPicPr>
        <p:blipFill rotWithShape="1">
          <a:blip r:embed="rId2"/>
          <a:srcRect t="9703" b="10023"/>
          <a:stretch/>
        </p:blipFill>
        <p:spPr>
          <a:xfrm>
            <a:off x="0" y="1352787"/>
            <a:ext cx="12192000" cy="550521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Text Placeholder 4">
            <a:extLst>
              <a:ext uri="{FF2B5EF4-FFF2-40B4-BE49-F238E27FC236}">
                <a16:creationId xmlns:a16="http://schemas.microsoft.com/office/drawing/2014/main" id="{44F9793D-44D4-D908-BD5F-A0BE4C0BD33B}"/>
              </a:ext>
            </a:extLst>
          </p:cNvPr>
          <p:cNvSpPr>
            <a:spLocks noGrp="1"/>
          </p:cNvSpPr>
          <p:nvPr>
            <p:ph type="body" sz="quarter" idx="12" hasCustomPrompt="1"/>
          </p:nvPr>
        </p:nvSpPr>
        <p:spPr>
          <a:xfrm>
            <a:off x="582043" y="3962400"/>
            <a:ext cx="417410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225450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_Microso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a:xfrm>
            <a:off x="588263" y="457200"/>
            <a:ext cx="11018520" cy="553998"/>
          </a:xfrm>
        </p:spPr>
        <p:txBody>
          <a:bodyPr/>
          <a:lstStyle>
            <a:lvl1pPr>
              <a:lnSpc>
                <a:spcPct val="100000"/>
              </a:lnSpc>
              <a:defRPr sz="3600">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hasCustomPrompt="1"/>
          </p:nvPr>
        </p:nvSpPr>
        <p:spPr>
          <a:xfrm>
            <a:off x="584200" y="1435100"/>
            <a:ext cx="11018838" cy="1612749"/>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85576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hasCustomPrompt="1"/>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96871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7" name="Text Placeholder 3">
            <a:extLst>
              <a:ext uri="{FF2B5EF4-FFF2-40B4-BE49-F238E27FC236}">
                <a16:creationId xmlns:a16="http://schemas.microsoft.com/office/drawing/2014/main" id="{86F2E5AA-B8E1-2D99-BFF6-55964406C169}"/>
              </a:ext>
            </a:extLst>
          </p:cNvPr>
          <p:cNvSpPr>
            <a:spLocks noGrp="1"/>
          </p:cNvSpPr>
          <p:nvPr>
            <p:ph type="body" sz="quarter" idx="10" hasCustomPrompt="1"/>
          </p:nvPr>
        </p:nvSpPr>
        <p:spPr>
          <a:xfrm>
            <a:off x="584200" y="1961079"/>
            <a:ext cx="11018521"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8" name="Text Placeholder 4">
            <a:extLst>
              <a:ext uri="{FF2B5EF4-FFF2-40B4-BE49-F238E27FC236}">
                <a16:creationId xmlns:a16="http://schemas.microsoft.com/office/drawing/2014/main" id="{24F7BF36-6F86-1AAC-B730-8494CAF9A2B5}"/>
              </a:ext>
            </a:extLst>
          </p:cNvPr>
          <p:cNvSpPr>
            <a:spLocks noGrp="1"/>
          </p:cNvSpPr>
          <p:nvPr>
            <p:ph type="body" sz="quarter" idx="11" hasCustomPrompt="1"/>
          </p:nvPr>
        </p:nvSpPr>
        <p:spPr>
          <a:xfrm>
            <a:off x="584200" y="3075739"/>
            <a:ext cx="11018521" cy="220510"/>
          </a:xfrm>
          <a:prstGeom prst="rect">
            <a:avLst/>
          </a:prstGeom>
        </p:spPr>
        <p:txBody>
          <a:bodyPr lIns="0" tIns="0" rIns="0" bIns="0"/>
          <a:lstStyle>
            <a:lvl1pPr marL="0" indent="0">
              <a:lnSpc>
                <a:spcPts val="1800"/>
              </a:lnSpc>
              <a:spcBef>
                <a:spcPts val="0"/>
              </a:spcBef>
              <a:buNone/>
              <a:defRPr sz="1400" b="0" spc="0">
                <a:solidFill>
                  <a:schemeClr val="accent1"/>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9" name="Text Placeholder 6">
            <a:extLst>
              <a:ext uri="{FF2B5EF4-FFF2-40B4-BE49-F238E27FC236}">
                <a16:creationId xmlns:a16="http://schemas.microsoft.com/office/drawing/2014/main" id="{345546AD-A5A5-3F3C-BA37-4B19AEF2A5DB}"/>
              </a:ext>
            </a:extLst>
          </p:cNvPr>
          <p:cNvSpPr>
            <a:spLocks noGrp="1"/>
          </p:cNvSpPr>
          <p:nvPr>
            <p:ph type="body" sz="quarter" idx="14" hasCustomPrompt="1"/>
          </p:nvPr>
        </p:nvSpPr>
        <p:spPr>
          <a:xfrm>
            <a:off x="584200" y="4593491"/>
            <a:ext cx="11018521"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0" name="Text Placeholder 3">
            <a:extLst>
              <a:ext uri="{FF2B5EF4-FFF2-40B4-BE49-F238E27FC236}">
                <a16:creationId xmlns:a16="http://schemas.microsoft.com/office/drawing/2014/main" id="{90ACF05F-2419-331C-73AA-1456DD524AFE}"/>
              </a:ext>
            </a:extLst>
          </p:cNvPr>
          <p:cNvSpPr>
            <a:spLocks noGrp="1"/>
          </p:cNvSpPr>
          <p:nvPr>
            <p:ph type="body" sz="quarter" idx="24" hasCustomPrompt="1"/>
          </p:nvPr>
        </p:nvSpPr>
        <p:spPr>
          <a:xfrm>
            <a:off x="582338" y="4385524"/>
            <a:ext cx="11018521"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11" name="Text Placeholder 4">
            <a:extLst>
              <a:ext uri="{FF2B5EF4-FFF2-40B4-BE49-F238E27FC236}">
                <a16:creationId xmlns:a16="http://schemas.microsoft.com/office/drawing/2014/main" id="{F10E3B9C-87B7-FCD5-21F0-3C1505450B59}"/>
              </a:ext>
            </a:extLst>
          </p:cNvPr>
          <p:cNvSpPr>
            <a:spLocks noGrp="1"/>
          </p:cNvSpPr>
          <p:nvPr>
            <p:ph type="body" sz="quarter" idx="18" hasCustomPrompt="1"/>
          </p:nvPr>
        </p:nvSpPr>
        <p:spPr>
          <a:xfrm>
            <a:off x="582338" y="3385527"/>
            <a:ext cx="11018521"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37884134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4F3F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89" y="2030760"/>
            <a:ext cx="9570435" cy="307777"/>
          </a:xfrm>
        </p:spPr>
        <p:txBody>
          <a:bodyPr wrap="square">
            <a:spAutoFit/>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85800" indent="0">
              <a:buNone/>
              <a:defRPr/>
            </a:lvl4pPr>
            <a:lvl5pPr marL="914400" indent="0">
              <a:buNone/>
              <a:defRPr/>
            </a:lvl5pPr>
          </a:lstStyle>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Click to edit Master text styles</a:t>
            </a:r>
          </a:p>
        </p:txBody>
      </p:sp>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11018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73154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hasCustomPrompt="1"/>
          </p:nvPr>
        </p:nvSpPr>
        <p:spPr/>
        <p:txBody>
          <a:bodyPr/>
          <a:lstStyle/>
          <a:p>
            <a:r>
              <a:rPr lang="en-US"/>
              <a:t>Click to edit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hasCustomPrompt="1"/>
          </p:nvPr>
        </p:nvSpPr>
        <p:spPr>
          <a:xfrm>
            <a:off x="584200" y="1435100"/>
            <a:ext cx="5211763" cy="161274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hasCustomPrompt="1"/>
          </p:nvPr>
        </p:nvSpPr>
        <p:spPr>
          <a:xfrm>
            <a:off x="6389688" y="1435100"/>
            <a:ext cx="5219700" cy="161274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28915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p:cNvSpPr>
            <a:spLocks noGrp="1"/>
          </p:cNvSpPr>
          <p:nvPr>
            <p:ph type="body" sz="quarter" idx="10" hasCustomPrompt="1"/>
          </p:nvPr>
        </p:nvSpPr>
        <p:spPr>
          <a:xfrm>
            <a:off x="584200" y="1435100"/>
            <a:ext cx="5212080" cy="1403461"/>
          </a:xfrm>
        </p:spPr>
        <p:txBody>
          <a:bodyPr wrap="square">
            <a:spAutoFit/>
          </a:bodyPr>
          <a:lstStyle>
            <a:lvl1pPr marL="0" indent="0">
              <a:spcBef>
                <a:spcPts val="1224"/>
              </a:spcBef>
              <a:buClr>
                <a:schemeClr val="tx1"/>
              </a:buClr>
              <a:buFont typeface="Wingdings" panose="05000000000000000000" pitchFamily="2" charset="2"/>
              <a:buNone/>
              <a:defRPr sz="24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800" b="0"/>
            </a:lvl2pPr>
            <a:lvl3pPr marL="450850" indent="0">
              <a:buFont typeface="Wingdings" panose="05000000000000000000" pitchFamily="2" charset="2"/>
              <a:buNone/>
              <a:tabLst/>
              <a:defRPr sz="1400" b="0"/>
            </a:lvl3pPr>
            <a:lvl4pPr marL="652462" indent="0">
              <a:buFont typeface="Wingdings" panose="05000000000000000000" pitchFamily="2" charset="2"/>
              <a:buNone/>
              <a:defRPr sz="1200" b="0"/>
            </a:lvl4pPr>
            <a:lvl5pPr marL="854075" indent="0">
              <a:buFont typeface="Wingdings" panose="05000000000000000000" pitchFamily="2" charset="2"/>
              <a:buNone/>
              <a:tabLst/>
              <a:defRPr sz="1200" b="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hasCustomPrompt="1"/>
          </p:nvPr>
        </p:nvSpPr>
        <p:spPr>
          <a:xfrm>
            <a:off x="6397171" y="1435100"/>
            <a:ext cx="5212080" cy="1403461"/>
          </a:xfrm>
        </p:spPr>
        <p:txBody>
          <a:bodyPr wrap="square">
            <a:spAutoFit/>
          </a:bodyPr>
          <a:lstStyle>
            <a:lvl1pPr marL="0" indent="0">
              <a:spcBef>
                <a:spcPts val="1224"/>
              </a:spcBef>
              <a:buClr>
                <a:schemeClr val="tx1"/>
              </a:buClr>
              <a:buFont typeface="Wingdings" panose="05000000000000000000" pitchFamily="2" charset="2"/>
              <a:buNone/>
              <a:defRPr sz="24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800" b="0"/>
            </a:lvl2pPr>
            <a:lvl3pPr marL="450850" indent="0">
              <a:buFont typeface="Wingdings" panose="05000000000000000000" pitchFamily="2" charset="2"/>
              <a:buNone/>
              <a:tabLst/>
              <a:defRPr sz="1400" b="0"/>
            </a:lvl3pPr>
            <a:lvl4pPr marL="652462" indent="0">
              <a:buFont typeface="Wingdings" panose="05000000000000000000" pitchFamily="2" charset="2"/>
              <a:buNone/>
              <a:defRPr sz="1200" b="0"/>
            </a:lvl4pPr>
            <a:lvl5pPr marL="854075" indent="0">
              <a:buFont typeface="Wingdings" panose="05000000000000000000" pitchFamily="2" charset="2"/>
              <a:buNone/>
              <a:tabLst/>
              <a:defRPr sz="1200" b="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6265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spAutoFit/>
          </a:bodyPr>
          <a:lstStyle>
            <a:lvl1pPr>
              <a:defRPr/>
            </a:lvl1pPr>
          </a:lstStyle>
          <a:p>
            <a:r>
              <a:rPr lang="en-US"/>
              <a:t>Click to edit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hasCustomPrompt="1"/>
          </p:nvPr>
        </p:nvSpPr>
        <p:spPr>
          <a:xfrm>
            <a:off x="584200"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hasCustomPrompt="1"/>
          </p:nvPr>
        </p:nvSpPr>
        <p:spPr>
          <a:xfrm>
            <a:off x="584200" y="2084388"/>
            <a:ext cx="5219700" cy="1175706"/>
          </a:xfrm>
        </p:spPr>
        <p:txBody>
          <a:bodyPr>
            <a:spAutoFit/>
          </a:bodyPr>
          <a:lstStyle>
            <a:lvl1pPr marL="171450" indent="-171450">
              <a:defRPr lang="en-US" sz="2000" dirty="0"/>
            </a:lvl1pPr>
            <a:lvl2pPr marL="342900" indent="-171450">
              <a:defRPr lang="en-US" sz="1400" dirty="0"/>
            </a:lvl2pPr>
            <a:lvl3pPr marL="514350" indent="-171450">
              <a:defRPr lang="en-US" sz="1100" dirty="0"/>
            </a:lvl3pPr>
            <a:lvl4pPr marL="666750" indent="-152400">
              <a:defRPr lang="en-US" sz="1050" dirty="0"/>
            </a:lvl4pPr>
            <a:lvl5pPr marL="793750" indent="-120650">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hasCustomPrompt="1"/>
          </p:nvPr>
        </p:nvSpPr>
        <p:spPr>
          <a:xfrm>
            <a:off x="6397625"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hasCustomPrompt="1"/>
          </p:nvPr>
        </p:nvSpPr>
        <p:spPr>
          <a:xfrm>
            <a:off x="6397625" y="2084388"/>
            <a:ext cx="5219700" cy="1175706"/>
          </a:xfrm>
        </p:spPr>
        <p:txBody>
          <a:bodyPr>
            <a:spAutoFit/>
          </a:bodyPr>
          <a:lstStyle>
            <a:lvl1pPr marL="171450" indent="-171450">
              <a:defRPr lang="en-US" sz="2000" dirty="0"/>
            </a:lvl1pPr>
            <a:lvl2pPr marL="342900" indent="-171450">
              <a:defRPr lang="en-US" sz="1400" dirty="0"/>
            </a:lvl2pPr>
            <a:lvl3pPr marL="514350" indent="-171450">
              <a:defRPr lang="en-US" sz="1100" dirty="0"/>
            </a:lvl3pPr>
            <a:lvl4pPr marL="685800" indent="-136525">
              <a:defRPr lang="en-US" sz="1050" dirty="0"/>
            </a:lvl4pPr>
            <a:lvl5pPr marL="793750" indent="-120650">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0880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spAutoFit/>
          </a:bodyPr>
          <a:lstStyle>
            <a:lvl1pPr>
              <a:defRPr/>
            </a:lvl1pPr>
          </a:lstStyle>
          <a:p>
            <a:r>
              <a:rPr lang="en-US"/>
              <a:t>Click to edit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hasCustomPrompt="1"/>
          </p:nvPr>
        </p:nvSpPr>
        <p:spPr>
          <a:xfrm>
            <a:off x="584200"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hasCustomPrompt="1"/>
          </p:nvPr>
        </p:nvSpPr>
        <p:spPr>
          <a:xfrm>
            <a:off x="588963" y="2081212"/>
            <a:ext cx="5214937" cy="1175706"/>
          </a:xfrm>
        </p:spPr>
        <p:txBody>
          <a:bodyPr/>
          <a:lstStyle>
            <a:lvl1pPr>
              <a:defRPr sz="2000"/>
            </a:lvl1pPr>
            <a:lvl2pPr>
              <a:defRPr sz="1400"/>
            </a:lvl2pPr>
            <a:lvl3pPr>
              <a:defRPr sz="1100"/>
            </a:lvl3pPr>
            <a:lvl4pPr>
              <a:defRPr sz="1050"/>
            </a:lvl4pPr>
            <a:lvl5pPr>
              <a:defRPr sz="105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hasCustomPrompt="1"/>
          </p:nvPr>
        </p:nvSpPr>
        <p:spPr>
          <a:xfrm>
            <a:off x="6397625"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hasCustomPrompt="1"/>
          </p:nvPr>
        </p:nvSpPr>
        <p:spPr>
          <a:xfrm>
            <a:off x="6394451" y="2081212"/>
            <a:ext cx="5214937" cy="1175706"/>
          </a:xfrm>
        </p:spPr>
        <p:txBody>
          <a:bodyPr/>
          <a:lstStyle>
            <a:lvl1pPr>
              <a:defRPr sz="2000"/>
            </a:lvl1pPr>
            <a:lvl2pPr>
              <a:defRPr sz="1400"/>
            </a:lvl2pPr>
            <a:lvl3pPr>
              <a:defRPr sz="1100"/>
            </a:lvl3pPr>
            <a:lvl4pPr>
              <a:defRPr sz="1050"/>
            </a:lvl4pPr>
            <a:lvl5pPr>
              <a:defRPr sz="105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7962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wo Column Content with Subheads 2">
    <p:bg>
      <p:bgPr>
        <a:solidFill>
          <a:srgbClr val="F4F3F5"/>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B2A911-B0BE-4078-EF4E-4BEDAA9A84F7}"/>
              </a:ext>
            </a:extLst>
          </p:cNvPr>
          <p:cNvSpPr>
            <a:spLocks noGrp="1"/>
          </p:cNvSpPr>
          <p:nvPr>
            <p:ph type="title" hasCustomPrompt="1"/>
          </p:nvPr>
        </p:nvSpPr>
        <p:spPr>
          <a:xfrm>
            <a:off x="588263" y="457200"/>
            <a:ext cx="11018520" cy="430887"/>
          </a:xfrm>
        </p:spPr>
        <p:txBody>
          <a:bodyPr>
            <a:spAutoFit/>
          </a:bodyPr>
          <a:lstStyle>
            <a:lvl1pPr>
              <a:defRPr>
                <a:solidFill>
                  <a:schemeClr val="bg1"/>
                </a:solidFill>
              </a:defRPr>
            </a:lvl1pPr>
          </a:lstStyle>
          <a:p>
            <a:r>
              <a:rPr lang="en-US"/>
              <a:t>Click to edit title style</a:t>
            </a:r>
          </a:p>
        </p:txBody>
      </p:sp>
      <p:sp>
        <p:nvSpPr>
          <p:cNvPr id="17" name="Text Placeholder 4">
            <a:extLst>
              <a:ext uri="{FF2B5EF4-FFF2-40B4-BE49-F238E27FC236}">
                <a16:creationId xmlns:a16="http://schemas.microsoft.com/office/drawing/2014/main" id="{7ECF5273-A148-FB51-F033-C68836870BF8}"/>
              </a:ext>
            </a:extLst>
          </p:cNvPr>
          <p:cNvSpPr>
            <a:spLocks noGrp="1"/>
          </p:cNvSpPr>
          <p:nvPr>
            <p:ph type="body" sz="quarter" idx="11" hasCustomPrompt="1"/>
          </p:nvPr>
        </p:nvSpPr>
        <p:spPr>
          <a:xfrm>
            <a:off x="586061" y="1992313"/>
            <a:ext cx="3690937" cy="220510"/>
          </a:xfrm>
          <a:prstGeom prst="rect">
            <a:avLst/>
          </a:prstGeom>
        </p:spPr>
        <p:txBody>
          <a:bodyPr lIns="0" tIns="0" rIns="0" bIns="0"/>
          <a:lstStyle>
            <a:lvl1pPr marL="0" indent="0">
              <a:lnSpc>
                <a:spcPts val="1800"/>
              </a:lnSpc>
              <a:spcBef>
                <a:spcPts val="0"/>
              </a:spcBef>
              <a:spcAft>
                <a:spcPts val="600"/>
              </a:spcAft>
              <a:buFont typeface="Arial" panose="020B0604020202020204" pitchFamily="34" charset="0"/>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18" name="Text Placeholder 4">
            <a:extLst>
              <a:ext uri="{FF2B5EF4-FFF2-40B4-BE49-F238E27FC236}">
                <a16:creationId xmlns:a16="http://schemas.microsoft.com/office/drawing/2014/main" id="{9257DF0E-A198-77D3-1F5B-6CF8B60A490D}"/>
              </a:ext>
            </a:extLst>
          </p:cNvPr>
          <p:cNvSpPr>
            <a:spLocks noGrp="1"/>
          </p:cNvSpPr>
          <p:nvPr>
            <p:ph type="body" sz="quarter" idx="12" hasCustomPrompt="1"/>
          </p:nvPr>
        </p:nvSpPr>
        <p:spPr>
          <a:xfrm>
            <a:off x="4514562" y="1992313"/>
            <a:ext cx="3690937" cy="220510"/>
          </a:xfrm>
          <a:prstGeom prst="rect">
            <a:avLst/>
          </a:prstGeom>
        </p:spPr>
        <p:txBody>
          <a:bodyPr lIns="0" tIns="0" rIns="0" bIns="0"/>
          <a:lstStyle>
            <a:lvl1pPr marL="0" indent="0">
              <a:lnSpc>
                <a:spcPts val="1800"/>
              </a:lnSpc>
              <a:spcBef>
                <a:spcPts val="0"/>
              </a:spcBef>
              <a:spcAft>
                <a:spcPts val="600"/>
              </a:spcAft>
              <a:buFont typeface="Arial" panose="020B0604020202020204" pitchFamily="34" charset="0"/>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0" name="Text Placeholder 4">
            <a:extLst>
              <a:ext uri="{FF2B5EF4-FFF2-40B4-BE49-F238E27FC236}">
                <a16:creationId xmlns:a16="http://schemas.microsoft.com/office/drawing/2014/main" id="{F55F1A17-F2A5-5652-4364-4C2289C1976A}"/>
              </a:ext>
            </a:extLst>
          </p:cNvPr>
          <p:cNvSpPr>
            <a:spLocks noGrp="1"/>
          </p:cNvSpPr>
          <p:nvPr>
            <p:ph type="body" sz="quarter" idx="17" hasCustomPrompt="1"/>
          </p:nvPr>
        </p:nvSpPr>
        <p:spPr>
          <a:xfrm>
            <a:off x="584199" y="2300087"/>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4">
            <a:extLst>
              <a:ext uri="{FF2B5EF4-FFF2-40B4-BE49-F238E27FC236}">
                <a16:creationId xmlns:a16="http://schemas.microsoft.com/office/drawing/2014/main" id="{E4A7EAE6-CBDF-702E-4BB2-0091C85D7DFA}"/>
              </a:ext>
            </a:extLst>
          </p:cNvPr>
          <p:cNvSpPr>
            <a:spLocks noGrp="1"/>
          </p:cNvSpPr>
          <p:nvPr>
            <p:ph type="body" sz="quarter" idx="18" hasCustomPrompt="1"/>
          </p:nvPr>
        </p:nvSpPr>
        <p:spPr>
          <a:xfrm>
            <a:off x="4514562" y="2300087"/>
            <a:ext cx="3690937" cy="206710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760732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hasCustomPrompt="1"/>
          </p:nvPr>
        </p:nvSpPr>
        <p:spPr>
          <a:xfrm>
            <a:off x="588263" y="457200"/>
            <a:ext cx="11018520" cy="553998"/>
          </a:xfrm>
        </p:spPr>
        <p:txBody>
          <a:bodyPr>
            <a:spAutoFit/>
          </a:bodyPr>
          <a:lstStyle/>
          <a:p>
            <a:r>
              <a:rPr lang="en-US"/>
              <a:t>Click to edit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hasCustomPrompt="1"/>
          </p:nvPr>
        </p:nvSpPr>
        <p:spPr>
          <a:xfrm>
            <a:off x="585217" y="1438275"/>
            <a:ext cx="3264408" cy="307777"/>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181862"/>
          </a:xfrm>
        </p:spPr>
        <p:txBody>
          <a:bodyPr wrap="square">
            <a:spAutoFit/>
          </a:bodyPr>
          <a:lstStyle>
            <a:lvl1pPr marL="176213" indent="-176213">
              <a:defRPr lang="en-US" sz="1800" dirty="0"/>
            </a:lvl1pPr>
            <a:lvl2pPr marL="322263" indent="-150813">
              <a:defRPr lang="en-US" sz="1600" dirty="0"/>
            </a:lvl2pPr>
            <a:lvl3pPr marL="466725" indent="-138113">
              <a:defRPr lang="en-US" sz="1100" dirty="0"/>
            </a:lvl3pPr>
            <a:lvl4pPr marL="595313" indent="-128588">
              <a:defRPr lang="en-US" sz="1050" dirty="0"/>
            </a:lvl4pPr>
            <a:lvl5pPr marL="731838" indent="-122238">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hasCustomPrompt="1"/>
          </p:nvPr>
        </p:nvSpPr>
        <p:spPr>
          <a:xfrm>
            <a:off x="4463796" y="1438275"/>
            <a:ext cx="3264408" cy="307777"/>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181862"/>
          </a:xfrm>
        </p:spPr>
        <p:txBody>
          <a:bodyPr wrap="square">
            <a:spAutoFit/>
          </a:bodyPr>
          <a:lstStyle>
            <a:lvl1pPr marL="176213" indent="-176213">
              <a:defRPr lang="en-US" sz="1800" dirty="0"/>
            </a:lvl1pPr>
            <a:lvl2pPr marL="398463" indent="-169863">
              <a:defRPr lang="en-US" sz="1600" dirty="0"/>
            </a:lvl2pPr>
            <a:lvl3pPr marL="555625" indent="-157163">
              <a:defRPr lang="en-US" sz="1100" dirty="0"/>
            </a:lvl3pPr>
            <a:lvl4pPr marL="685800" indent="-136525">
              <a:defRPr lang="en-US" sz="1050" dirty="0"/>
            </a:lvl4pPr>
            <a:lvl5pPr marL="800100" indent="-111125">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hasCustomPrompt="1"/>
          </p:nvPr>
        </p:nvSpPr>
        <p:spPr>
          <a:xfrm>
            <a:off x="8342375" y="1438275"/>
            <a:ext cx="3264408" cy="307777"/>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181862"/>
          </a:xfrm>
        </p:spPr>
        <p:txBody>
          <a:bodyPr wrap="square">
            <a:spAutoFit/>
          </a:bodyPr>
          <a:lstStyle>
            <a:lvl1pPr marL="176213" indent="-176213">
              <a:defRPr lang="en-US" sz="1800" dirty="0"/>
            </a:lvl1pPr>
            <a:lvl2pPr marL="398463" indent="-169863">
              <a:defRPr lang="en-US" sz="1600" dirty="0"/>
            </a:lvl2pPr>
            <a:lvl3pPr marL="555625" indent="-157163">
              <a:defRPr lang="en-US" sz="1100" dirty="0"/>
            </a:lvl3pPr>
            <a:lvl4pPr marL="685800" indent="-136525">
              <a:defRPr lang="en-US" sz="1050" dirty="0"/>
            </a:lvl4pPr>
            <a:lvl5pPr marL="800100" indent="-111125">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39271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24">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r>
              <a:rPr lang="en-US"/>
              <a:t>Click to edit Master title style</a:t>
            </a:r>
          </a:p>
        </p:txBody>
      </p:sp>
      <p:sp>
        <p:nvSpPr>
          <p:cNvPr id="20" name="Text Placeholder 4">
            <a:extLst>
              <a:ext uri="{FF2B5EF4-FFF2-40B4-BE49-F238E27FC236}">
                <a16:creationId xmlns:a16="http://schemas.microsoft.com/office/drawing/2014/main" id="{8AB7BB6A-65B6-AEC7-836B-8D35242275AF}"/>
              </a:ext>
            </a:extLst>
          </p:cNvPr>
          <p:cNvSpPr>
            <a:spLocks noGrp="1"/>
          </p:cNvSpPr>
          <p:nvPr>
            <p:ph type="body" sz="quarter" idx="17" hasCustomPrompt="1"/>
          </p:nvPr>
        </p:nvSpPr>
        <p:spPr>
          <a:xfrm>
            <a:off x="582877" y="3476833"/>
            <a:ext cx="3465576"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4">
            <a:extLst>
              <a:ext uri="{FF2B5EF4-FFF2-40B4-BE49-F238E27FC236}">
                <a16:creationId xmlns:a16="http://schemas.microsoft.com/office/drawing/2014/main" id="{FB0535AF-BE85-1E67-DD92-E38C21AF7E8C}"/>
              </a:ext>
            </a:extLst>
          </p:cNvPr>
          <p:cNvSpPr>
            <a:spLocks noGrp="1"/>
          </p:cNvSpPr>
          <p:nvPr>
            <p:ph type="body" sz="quarter" idx="18" hasCustomPrompt="1"/>
          </p:nvPr>
        </p:nvSpPr>
        <p:spPr>
          <a:xfrm>
            <a:off x="4371341" y="3476833"/>
            <a:ext cx="3465576"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4">
            <a:extLst>
              <a:ext uri="{FF2B5EF4-FFF2-40B4-BE49-F238E27FC236}">
                <a16:creationId xmlns:a16="http://schemas.microsoft.com/office/drawing/2014/main" id="{8E1F9237-EE15-C9FE-E0CA-3A37C93F9063}"/>
              </a:ext>
            </a:extLst>
          </p:cNvPr>
          <p:cNvSpPr>
            <a:spLocks noGrp="1"/>
          </p:cNvSpPr>
          <p:nvPr>
            <p:ph type="body" sz="quarter" idx="19" hasCustomPrompt="1"/>
          </p:nvPr>
        </p:nvSpPr>
        <p:spPr>
          <a:xfrm>
            <a:off x="8136551" y="3476833"/>
            <a:ext cx="3465576"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4">
            <a:extLst>
              <a:ext uri="{FF2B5EF4-FFF2-40B4-BE49-F238E27FC236}">
                <a16:creationId xmlns:a16="http://schemas.microsoft.com/office/drawing/2014/main" id="{775241E4-9061-8DB7-2B87-BA0CCA011ACE}"/>
              </a:ext>
            </a:extLst>
          </p:cNvPr>
          <p:cNvSpPr>
            <a:spLocks noGrp="1"/>
          </p:cNvSpPr>
          <p:nvPr>
            <p:ph type="body" sz="quarter" idx="11" hasCustomPrompt="1"/>
          </p:nvPr>
        </p:nvSpPr>
        <p:spPr>
          <a:xfrm>
            <a:off x="582877" y="4570239"/>
            <a:ext cx="3465576"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27" name="Text Placeholder 4">
            <a:extLst>
              <a:ext uri="{FF2B5EF4-FFF2-40B4-BE49-F238E27FC236}">
                <a16:creationId xmlns:a16="http://schemas.microsoft.com/office/drawing/2014/main" id="{82D1AEC7-7020-CBA4-58E1-0D75BA2EF496}"/>
              </a:ext>
            </a:extLst>
          </p:cNvPr>
          <p:cNvSpPr>
            <a:spLocks noGrp="1"/>
          </p:cNvSpPr>
          <p:nvPr>
            <p:ph type="body" sz="quarter" idx="12" hasCustomPrompt="1"/>
          </p:nvPr>
        </p:nvSpPr>
        <p:spPr>
          <a:xfrm>
            <a:off x="4371341" y="4570239"/>
            <a:ext cx="3465576"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28" name="Text Placeholder 4">
            <a:extLst>
              <a:ext uri="{FF2B5EF4-FFF2-40B4-BE49-F238E27FC236}">
                <a16:creationId xmlns:a16="http://schemas.microsoft.com/office/drawing/2014/main" id="{6416719B-F50B-D496-C069-4C1F30AFEC70}"/>
              </a:ext>
            </a:extLst>
          </p:cNvPr>
          <p:cNvSpPr>
            <a:spLocks noGrp="1"/>
          </p:cNvSpPr>
          <p:nvPr>
            <p:ph type="body" sz="quarter" idx="13" hasCustomPrompt="1"/>
          </p:nvPr>
        </p:nvSpPr>
        <p:spPr>
          <a:xfrm>
            <a:off x="8136551" y="4570239"/>
            <a:ext cx="3465576"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Tree>
    <p:extLst>
      <p:ext uri="{BB962C8B-B14F-4D97-AF65-F5344CB8AC3E}">
        <p14:creationId xmlns:p14="http://schemas.microsoft.com/office/powerpoint/2010/main" val="34255335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3">
    <p:bg>
      <p:bgPr>
        <a:solidFill>
          <a:srgbClr val="F4F3F5"/>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B2A911-B0BE-4078-EF4E-4BEDAA9A84F7}"/>
              </a:ext>
            </a:extLst>
          </p:cNvPr>
          <p:cNvSpPr>
            <a:spLocks noGrp="1"/>
          </p:cNvSpPr>
          <p:nvPr>
            <p:ph type="title" hasCustomPrompt="1"/>
          </p:nvPr>
        </p:nvSpPr>
        <p:spPr>
          <a:xfrm>
            <a:off x="588263" y="457200"/>
            <a:ext cx="11018520" cy="430887"/>
          </a:xfrm>
        </p:spPr>
        <p:txBody>
          <a:bodyPr>
            <a:spAutoFit/>
          </a:bodyPr>
          <a:lstStyle>
            <a:lvl1pPr>
              <a:defRPr>
                <a:solidFill>
                  <a:schemeClr val="bg1"/>
                </a:solidFill>
              </a:defRPr>
            </a:lvl1pPr>
          </a:lstStyle>
          <a:p>
            <a:r>
              <a:rPr lang="en-US"/>
              <a:t>Click to edit title style</a:t>
            </a:r>
          </a:p>
        </p:txBody>
      </p:sp>
      <p:sp>
        <p:nvSpPr>
          <p:cNvPr id="16" name="Text Placeholder 3">
            <a:extLst>
              <a:ext uri="{FF2B5EF4-FFF2-40B4-BE49-F238E27FC236}">
                <a16:creationId xmlns:a16="http://schemas.microsoft.com/office/drawing/2014/main" id="{46628952-3608-D408-E97B-C5509801C79B}"/>
              </a:ext>
            </a:extLst>
          </p:cNvPr>
          <p:cNvSpPr>
            <a:spLocks noGrp="1"/>
          </p:cNvSpPr>
          <p:nvPr>
            <p:ph type="body" sz="quarter" idx="10" hasCustomPrompt="1"/>
          </p:nvPr>
        </p:nvSpPr>
        <p:spPr>
          <a:xfrm>
            <a:off x="588263" y="1971020"/>
            <a:ext cx="9449500" cy="615553"/>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4">
            <a:extLst>
              <a:ext uri="{FF2B5EF4-FFF2-40B4-BE49-F238E27FC236}">
                <a16:creationId xmlns:a16="http://schemas.microsoft.com/office/drawing/2014/main" id="{7ECF5273-A148-FB51-F033-C68836870BF8}"/>
              </a:ext>
            </a:extLst>
          </p:cNvPr>
          <p:cNvSpPr>
            <a:spLocks noGrp="1"/>
          </p:cNvSpPr>
          <p:nvPr>
            <p:ph type="body" sz="quarter" idx="11" hasCustomPrompt="1"/>
          </p:nvPr>
        </p:nvSpPr>
        <p:spPr>
          <a:xfrm>
            <a:off x="586062" y="3214124"/>
            <a:ext cx="3474720"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18" name="Text Placeholder 4">
            <a:extLst>
              <a:ext uri="{FF2B5EF4-FFF2-40B4-BE49-F238E27FC236}">
                <a16:creationId xmlns:a16="http://schemas.microsoft.com/office/drawing/2014/main" id="{9257DF0E-A198-77D3-1F5B-6CF8B60A490D}"/>
              </a:ext>
            </a:extLst>
          </p:cNvPr>
          <p:cNvSpPr>
            <a:spLocks noGrp="1"/>
          </p:cNvSpPr>
          <p:nvPr>
            <p:ph type="body" sz="quarter" idx="12" hasCustomPrompt="1"/>
          </p:nvPr>
        </p:nvSpPr>
        <p:spPr>
          <a:xfrm>
            <a:off x="4356101" y="3214124"/>
            <a:ext cx="3474720"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19" name="Text Placeholder 4">
            <a:extLst>
              <a:ext uri="{FF2B5EF4-FFF2-40B4-BE49-F238E27FC236}">
                <a16:creationId xmlns:a16="http://schemas.microsoft.com/office/drawing/2014/main" id="{A65E358F-5CAF-2294-2C8A-0C65BE0A268F}"/>
              </a:ext>
            </a:extLst>
          </p:cNvPr>
          <p:cNvSpPr>
            <a:spLocks noGrp="1"/>
          </p:cNvSpPr>
          <p:nvPr>
            <p:ph type="body" sz="quarter" idx="13" hasCustomPrompt="1"/>
          </p:nvPr>
        </p:nvSpPr>
        <p:spPr>
          <a:xfrm>
            <a:off x="8128000" y="3214124"/>
            <a:ext cx="3474445"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0" name="Text Placeholder 4">
            <a:extLst>
              <a:ext uri="{FF2B5EF4-FFF2-40B4-BE49-F238E27FC236}">
                <a16:creationId xmlns:a16="http://schemas.microsoft.com/office/drawing/2014/main" id="{F55F1A17-F2A5-5652-4364-4C2289C1976A}"/>
              </a:ext>
            </a:extLst>
          </p:cNvPr>
          <p:cNvSpPr>
            <a:spLocks noGrp="1"/>
          </p:cNvSpPr>
          <p:nvPr>
            <p:ph type="body" sz="quarter" idx="17" hasCustomPrompt="1"/>
          </p:nvPr>
        </p:nvSpPr>
        <p:spPr>
          <a:xfrm>
            <a:off x="584200" y="3521898"/>
            <a:ext cx="3474720"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bg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4">
            <a:extLst>
              <a:ext uri="{FF2B5EF4-FFF2-40B4-BE49-F238E27FC236}">
                <a16:creationId xmlns:a16="http://schemas.microsoft.com/office/drawing/2014/main" id="{E4A7EAE6-CBDF-702E-4BB2-0091C85D7DFA}"/>
              </a:ext>
            </a:extLst>
          </p:cNvPr>
          <p:cNvSpPr>
            <a:spLocks noGrp="1"/>
          </p:cNvSpPr>
          <p:nvPr>
            <p:ph type="body" sz="quarter" idx="18" hasCustomPrompt="1"/>
          </p:nvPr>
        </p:nvSpPr>
        <p:spPr>
          <a:xfrm>
            <a:off x="4356101" y="3521898"/>
            <a:ext cx="3474720"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bg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4">
            <a:extLst>
              <a:ext uri="{FF2B5EF4-FFF2-40B4-BE49-F238E27FC236}">
                <a16:creationId xmlns:a16="http://schemas.microsoft.com/office/drawing/2014/main" id="{602E34F2-8AEC-5D82-A459-7615DC29B15F}"/>
              </a:ext>
            </a:extLst>
          </p:cNvPr>
          <p:cNvSpPr>
            <a:spLocks noGrp="1"/>
          </p:cNvSpPr>
          <p:nvPr>
            <p:ph type="body" sz="quarter" idx="19" hasCustomPrompt="1"/>
          </p:nvPr>
        </p:nvSpPr>
        <p:spPr>
          <a:xfrm>
            <a:off x="8134943" y="3521898"/>
            <a:ext cx="3474445"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bg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3336272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4">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CFA1F03C-DE0D-0889-FCC9-7734D7000CD7}"/>
              </a:ext>
            </a:extLst>
          </p:cNvPr>
          <p:cNvSpPr>
            <a:spLocks noGrp="1"/>
          </p:cNvSpPr>
          <p:nvPr>
            <p:ph type="body" sz="quarter" idx="11" hasCustomPrompt="1"/>
          </p:nvPr>
        </p:nvSpPr>
        <p:spPr>
          <a:xfrm>
            <a:off x="582877" y="434578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rgbClr val="C73ECC"/>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6" name="Text Placeholder 4">
            <a:extLst>
              <a:ext uri="{FF2B5EF4-FFF2-40B4-BE49-F238E27FC236}">
                <a16:creationId xmlns:a16="http://schemas.microsoft.com/office/drawing/2014/main" id="{0E37D821-502E-74DC-DC4E-68278761741C}"/>
              </a:ext>
            </a:extLst>
          </p:cNvPr>
          <p:cNvSpPr>
            <a:spLocks noGrp="1"/>
          </p:cNvSpPr>
          <p:nvPr>
            <p:ph type="body" sz="quarter" idx="12" hasCustomPrompt="1"/>
          </p:nvPr>
        </p:nvSpPr>
        <p:spPr>
          <a:xfrm>
            <a:off x="4371341" y="434578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7" name="Text Placeholder 4">
            <a:extLst>
              <a:ext uri="{FF2B5EF4-FFF2-40B4-BE49-F238E27FC236}">
                <a16:creationId xmlns:a16="http://schemas.microsoft.com/office/drawing/2014/main" id="{4D2E2D46-BA23-A30D-1C86-DE97B5955096}"/>
              </a:ext>
            </a:extLst>
          </p:cNvPr>
          <p:cNvSpPr>
            <a:spLocks noGrp="1"/>
          </p:cNvSpPr>
          <p:nvPr>
            <p:ph type="body" sz="quarter" idx="13" hasCustomPrompt="1"/>
          </p:nvPr>
        </p:nvSpPr>
        <p:spPr>
          <a:xfrm>
            <a:off x="8128084" y="434578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8" name="Text Placeholder 4">
            <a:extLst>
              <a:ext uri="{FF2B5EF4-FFF2-40B4-BE49-F238E27FC236}">
                <a16:creationId xmlns:a16="http://schemas.microsoft.com/office/drawing/2014/main" id="{447B73CF-8C1B-E4F6-0587-AE345D837AAE}"/>
              </a:ext>
            </a:extLst>
          </p:cNvPr>
          <p:cNvSpPr>
            <a:spLocks noGrp="1"/>
          </p:cNvSpPr>
          <p:nvPr>
            <p:ph type="body" sz="quarter" idx="17" hasCustomPrompt="1"/>
          </p:nvPr>
        </p:nvSpPr>
        <p:spPr>
          <a:xfrm>
            <a:off x="582877" y="465919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4">
            <a:extLst>
              <a:ext uri="{FF2B5EF4-FFF2-40B4-BE49-F238E27FC236}">
                <a16:creationId xmlns:a16="http://schemas.microsoft.com/office/drawing/2014/main" id="{14841CA6-3B8D-C795-465C-4A88872E2AC6}"/>
              </a:ext>
            </a:extLst>
          </p:cNvPr>
          <p:cNvSpPr>
            <a:spLocks noGrp="1"/>
          </p:cNvSpPr>
          <p:nvPr>
            <p:ph type="body" sz="quarter" idx="18" hasCustomPrompt="1"/>
          </p:nvPr>
        </p:nvSpPr>
        <p:spPr>
          <a:xfrm>
            <a:off x="4371341" y="465919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4">
            <a:extLst>
              <a:ext uri="{FF2B5EF4-FFF2-40B4-BE49-F238E27FC236}">
                <a16:creationId xmlns:a16="http://schemas.microsoft.com/office/drawing/2014/main" id="{534BF609-1D4C-CCCF-8806-8229E9A2698F}"/>
              </a:ext>
            </a:extLst>
          </p:cNvPr>
          <p:cNvSpPr>
            <a:spLocks noGrp="1"/>
          </p:cNvSpPr>
          <p:nvPr>
            <p:ph type="body" sz="quarter" idx="19" hasCustomPrompt="1"/>
          </p:nvPr>
        </p:nvSpPr>
        <p:spPr>
          <a:xfrm>
            <a:off x="8128084" y="465919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Oval 10">
            <a:extLst>
              <a:ext uri="{FF2B5EF4-FFF2-40B4-BE49-F238E27FC236}">
                <a16:creationId xmlns:a16="http://schemas.microsoft.com/office/drawing/2014/main" id="{F3C14C4D-447D-641B-9EE1-BB7D37876DFD}"/>
              </a:ext>
            </a:extLst>
          </p:cNvPr>
          <p:cNvSpPr/>
          <p:nvPr userDrawn="1"/>
        </p:nvSpPr>
        <p:spPr>
          <a:xfrm>
            <a:off x="8769505" y="1609347"/>
            <a:ext cx="2196790" cy="2196790"/>
          </a:xfrm>
          <a:prstGeom prst="ellipse">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257B80-0E22-6118-D58C-8D479BE856CC}"/>
              </a:ext>
            </a:extLst>
          </p:cNvPr>
          <p:cNvSpPr/>
          <p:nvPr userDrawn="1"/>
        </p:nvSpPr>
        <p:spPr>
          <a:xfrm>
            <a:off x="1216757" y="1609347"/>
            <a:ext cx="2196790" cy="2196790"/>
          </a:xfrm>
          <a:prstGeom prst="ellipse">
            <a:avLst/>
          </a:prstGeom>
          <a:solidFill>
            <a:srgbClr val="CD9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C5F4DB-FE2F-3894-3C54-F1395F059BC1}"/>
              </a:ext>
            </a:extLst>
          </p:cNvPr>
          <p:cNvSpPr/>
          <p:nvPr userDrawn="1"/>
        </p:nvSpPr>
        <p:spPr>
          <a:xfrm>
            <a:off x="4997605" y="1609347"/>
            <a:ext cx="2196790" cy="21967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3515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amp; Icon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CFA1F03C-DE0D-0889-FCC9-7734D7000CD7}"/>
              </a:ext>
            </a:extLst>
          </p:cNvPr>
          <p:cNvSpPr>
            <a:spLocks noGrp="1"/>
          </p:cNvSpPr>
          <p:nvPr>
            <p:ph type="body" sz="quarter" idx="11" hasCustomPrompt="1"/>
          </p:nvPr>
        </p:nvSpPr>
        <p:spPr>
          <a:xfrm>
            <a:off x="582877"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6" name="Text Placeholder 4">
            <a:extLst>
              <a:ext uri="{FF2B5EF4-FFF2-40B4-BE49-F238E27FC236}">
                <a16:creationId xmlns:a16="http://schemas.microsoft.com/office/drawing/2014/main" id="{0E37D821-502E-74DC-DC4E-68278761741C}"/>
              </a:ext>
            </a:extLst>
          </p:cNvPr>
          <p:cNvSpPr>
            <a:spLocks noGrp="1"/>
          </p:cNvSpPr>
          <p:nvPr>
            <p:ph type="body" sz="quarter" idx="12" hasCustomPrompt="1"/>
          </p:nvPr>
        </p:nvSpPr>
        <p:spPr>
          <a:xfrm>
            <a:off x="4371341"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7" name="Text Placeholder 4">
            <a:extLst>
              <a:ext uri="{FF2B5EF4-FFF2-40B4-BE49-F238E27FC236}">
                <a16:creationId xmlns:a16="http://schemas.microsoft.com/office/drawing/2014/main" id="{4D2E2D46-BA23-A30D-1C86-DE97B5955096}"/>
              </a:ext>
            </a:extLst>
          </p:cNvPr>
          <p:cNvSpPr>
            <a:spLocks noGrp="1"/>
          </p:cNvSpPr>
          <p:nvPr>
            <p:ph type="body" sz="quarter" idx="13" hasCustomPrompt="1"/>
          </p:nvPr>
        </p:nvSpPr>
        <p:spPr>
          <a:xfrm>
            <a:off x="8128084"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8" name="Text Placeholder 4">
            <a:extLst>
              <a:ext uri="{FF2B5EF4-FFF2-40B4-BE49-F238E27FC236}">
                <a16:creationId xmlns:a16="http://schemas.microsoft.com/office/drawing/2014/main" id="{447B73CF-8C1B-E4F6-0587-AE345D837AAE}"/>
              </a:ext>
            </a:extLst>
          </p:cNvPr>
          <p:cNvSpPr>
            <a:spLocks noGrp="1"/>
          </p:cNvSpPr>
          <p:nvPr>
            <p:ph type="body" sz="quarter" idx="17" hasCustomPrompt="1"/>
          </p:nvPr>
        </p:nvSpPr>
        <p:spPr>
          <a:xfrm>
            <a:off x="582877"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4">
            <a:extLst>
              <a:ext uri="{FF2B5EF4-FFF2-40B4-BE49-F238E27FC236}">
                <a16:creationId xmlns:a16="http://schemas.microsoft.com/office/drawing/2014/main" id="{14841CA6-3B8D-C795-465C-4A88872E2AC6}"/>
              </a:ext>
            </a:extLst>
          </p:cNvPr>
          <p:cNvSpPr>
            <a:spLocks noGrp="1"/>
          </p:cNvSpPr>
          <p:nvPr>
            <p:ph type="body" sz="quarter" idx="18" hasCustomPrompt="1"/>
          </p:nvPr>
        </p:nvSpPr>
        <p:spPr>
          <a:xfrm>
            <a:off x="4371341"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4">
            <a:extLst>
              <a:ext uri="{FF2B5EF4-FFF2-40B4-BE49-F238E27FC236}">
                <a16:creationId xmlns:a16="http://schemas.microsoft.com/office/drawing/2014/main" id="{534BF609-1D4C-CCCF-8806-8229E9A2698F}"/>
              </a:ext>
            </a:extLst>
          </p:cNvPr>
          <p:cNvSpPr>
            <a:spLocks noGrp="1"/>
          </p:cNvSpPr>
          <p:nvPr>
            <p:ph type="body" sz="quarter" idx="19" hasCustomPrompt="1"/>
          </p:nvPr>
        </p:nvSpPr>
        <p:spPr>
          <a:xfrm>
            <a:off x="8128084"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Oval 13" descr="icon of a finger pushing a button">
            <a:extLst>
              <a:ext uri="{FF2B5EF4-FFF2-40B4-BE49-F238E27FC236}">
                <a16:creationId xmlns:a16="http://schemas.microsoft.com/office/drawing/2014/main" id="{A9082D92-8FAE-B4E1-1EBD-84F2832796CF}"/>
              </a:ext>
            </a:extLst>
          </p:cNvPr>
          <p:cNvSpPr/>
          <p:nvPr userDrawn="1"/>
        </p:nvSpPr>
        <p:spPr bwMode="auto">
          <a:xfrm>
            <a:off x="5724037" y="2319841"/>
            <a:ext cx="769327" cy="769327"/>
          </a:xfrm>
          <a:prstGeom prst="ellipse">
            <a:avLst/>
          </a:prstGeom>
          <a:solidFill>
            <a:schemeClr val="accent2"/>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14" descr="icon of a finger pushing a button">
            <a:extLst>
              <a:ext uri="{FF2B5EF4-FFF2-40B4-BE49-F238E27FC236}">
                <a16:creationId xmlns:a16="http://schemas.microsoft.com/office/drawing/2014/main" id="{91CE41BB-FD3B-0B43-6764-5F1E09FE7687}"/>
              </a:ext>
            </a:extLst>
          </p:cNvPr>
          <p:cNvSpPr/>
          <p:nvPr userDrawn="1"/>
        </p:nvSpPr>
        <p:spPr bwMode="auto">
          <a:xfrm>
            <a:off x="1935573" y="2319841"/>
            <a:ext cx="769327" cy="769327"/>
          </a:xfrm>
          <a:prstGeom prst="ellipse">
            <a:avLst/>
          </a:prstGeom>
          <a:solidFill>
            <a:schemeClr val="accent1"/>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descr="icon of a finger pushing a button">
            <a:extLst>
              <a:ext uri="{FF2B5EF4-FFF2-40B4-BE49-F238E27FC236}">
                <a16:creationId xmlns:a16="http://schemas.microsoft.com/office/drawing/2014/main" id="{60DC1A10-DF13-24FE-5A88-8BAF8EC3321F}"/>
              </a:ext>
            </a:extLst>
          </p:cNvPr>
          <p:cNvSpPr/>
          <p:nvPr userDrawn="1"/>
        </p:nvSpPr>
        <p:spPr bwMode="auto">
          <a:xfrm>
            <a:off x="9480780" y="2319841"/>
            <a:ext cx="769327" cy="769327"/>
          </a:xfrm>
          <a:prstGeom prst="ellipse">
            <a:avLst/>
          </a:prstGeom>
          <a:solidFill>
            <a:schemeClr val="accent3"/>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688069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84354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amp; Icons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CFA1F03C-DE0D-0889-FCC9-7734D7000CD7}"/>
              </a:ext>
            </a:extLst>
          </p:cNvPr>
          <p:cNvSpPr>
            <a:spLocks noGrp="1"/>
          </p:cNvSpPr>
          <p:nvPr>
            <p:ph type="body" sz="quarter" idx="11" hasCustomPrompt="1"/>
          </p:nvPr>
        </p:nvSpPr>
        <p:spPr>
          <a:xfrm>
            <a:off x="582877"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6" name="Text Placeholder 4">
            <a:extLst>
              <a:ext uri="{FF2B5EF4-FFF2-40B4-BE49-F238E27FC236}">
                <a16:creationId xmlns:a16="http://schemas.microsoft.com/office/drawing/2014/main" id="{0E37D821-502E-74DC-DC4E-68278761741C}"/>
              </a:ext>
            </a:extLst>
          </p:cNvPr>
          <p:cNvSpPr>
            <a:spLocks noGrp="1"/>
          </p:cNvSpPr>
          <p:nvPr>
            <p:ph type="body" sz="quarter" idx="12" hasCustomPrompt="1"/>
          </p:nvPr>
        </p:nvSpPr>
        <p:spPr>
          <a:xfrm>
            <a:off x="4371341"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7" name="Text Placeholder 4">
            <a:extLst>
              <a:ext uri="{FF2B5EF4-FFF2-40B4-BE49-F238E27FC236}">
                <a16:creationId xmlns:a16="http://schemas.microsoft.com/office/drawing/2014/main" id="{4D2E2D46-BA23-A30D-1C86-DE97B5955096}"/>
              </a:ext>
            </a:extLst>
          </p:cNvPr>
          <p:cNvSpPr>
            <a:spLocks noGrp="1"/>
          </p:cNvSpPr>
          <p:nvPr>
            <p:ph type="body" sz="quarter" idx="13" hasCustomPrompt="1"/>
          </p:nvPr>
        </p:nvSpPr>
        <p:spPr>
          <a:xfrm>
            <a:off x="8128084"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8" name="Text Placeholder 4">
            <a:extLst>
              <a:ext uri="{FF2B5EF4-FFF2-40B4-BE49-F238E27FC236}">
                <a16:creationId xmlns:a16="http://schemas.microsoft.com/office/drawing/2014/main" id="{447B73CF-8C1B-E4F6-0587-AE345D837AAE}"/>
              </a:ext>
            </a:extLst>
          </p:cNvPr>
          <p:cNvSpPr>
            <a:spLocks noGrp="1"/>
          </p:cNvSpPr>
          <p:nvPr>
            <p:ph type="body" sz="quarter" idx="17" hasCustomPrompt="1"/>
          </p:nvPr>
        </p:nvSpPr>
        <p:spPr>
          <a:xfrm>
            <a:off x="582877"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4">
            <a:extLst>
              <a:ext uri="{FF2B5EF4-FFF2-40B4-BE49-F238E27FC236}">
                <a16:creationId xmlns:a16="http://schemas.microsoft.com/office/drawing/2014/main" id="{14841CA6-3B8D-C795-465C-4A88872E2AC6}"/>
              </a:ext>
            </a:extLst>
          </p:cNvPr>
          <p:cNvSpPr>
            <a:spLocks noGrp="1"/>
          </p:cNvSpPr>
          <p:nvPr>
            <p:ph type="body" sz="quarter" idx="18" hasCustomPrompt="1"/>
          </p:nvPr>
        </p:nvSpPr>
        <p:spPr>
          <a:xfrm>
            <a:off x="4371341"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4">
            <a:extLst>
              <a:ext uri="{FF2B5EF4-FFF2-40B4-BE49-F238E27FC236}">
                <a16:creationId xmlns:a16="http://schemas.microsoft.com/office/drawing/2014/main" id="{534BF609-1D4C-CCCF-8806-8229E9A2698F}"/>
              </a:ext>
            </a:extLst>
          </p:cNvPr>
          <p:cNvSpPr>
            <a:spLocks noGrp="1"/>
          </p:cNvSpPr>
          <p:nvPr>
            <p:ph type="body" sz="quarter" idx="19" hasCustomPrompt="1"/>
          </p:nvPr>
        </p:nvSpPr>
        <p:spPr>
          <a:xfrm>
            <a:off x="8128084"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Oval 13" descr="icon of a finger pushing a button">
            <a:extLst>
              <a:ext uri="{FF2B5EF4-FFF2-40B4-BE49-F238E27FC236}">
                <a16:creationId xmlns:a16="http://schemas.microsoft.com/office/drawing/2014/main" id="{A9082D92-8FAE-B4E1-1EBD-84F2832796CF}"/>
              </a:ext>
            </a:extLst>
          </p:cNvPr>
          <p:cNvSpPr/>
          <p:nvPr userDrawn="1"/>
        </p:nvSpPr>
        <p:spPr bwMode="auto">
          <a:xfrm>
            <a:off x="5724037" y="2319841"/>
            <a:ext cx="769327" cy="769327"/>
          </a:xfrm>
          <a:prstGeom prst="ellipse">
            <a:avLst/>
          </a:prstGeom>
          <a:solidFill>
            <a:schemeClr val="accent6"/>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14" descr="icon of a finger pushing a button">
            <a:extLst>
              <a:ext uri="{FF2B5EF4-FFF2-40B4-BE49-F238E27FC236}">
                <a16:creationId xmlns:a16="http://schemas.microsoft.com/office/drawing/2014/main" id="{91CE41BB-FD3B-0B43-6764-5F1E09FE7687}"/>
              </a:ext>
            </a:extLst>
          </p:cNvPr>
          <p:cNvSpPr/>
          <p:nvPr userDrawn="1"/>
        </p:nvSpPr>
        <p:spPr bwMode="auto">
          <a:xfrm>
            <a:off x="1935573" y="2319841"/>
            <a:ext cx="769327" cy="769327"/>
          </a:xfrm>
          <a:prstGeom prst="ellipse">
            <a:avLst/>
          </a:prstGeom>
          <a:solidFill>
            <a:schemeClr val="accent5"/>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descr="icon of a finger pushing a button">
            <a:extLst>
              <a:ext uri="{FF2B5EF4-FFF2-40B4-BE49-F238E27FC236}">
                <a16:creationId xmlns:a16="http://schemas.microsoft.com/office/drawing/2014/main" id="{60DC1A10-DF13-24FE-5A88-8BAF8EC3321F}"/>
              </a:ext>
            </a:extLst>
          </p:cNvPr>
          <p:cNvSpPr/>
          <p:nvPr userDrawn="1"/>
        </p:nvSpPr>
        <p:spPr bwMode="auto">
          <a:xfrm>
            <a:off x="9480780" y="2319841"/>
            <a:ext cx="769327" cy="769327"/>
          </a:xfrm>
          <a:prstGeom prst="ellipse">
            <a:avLst/>
          </a:prstGeom>
          <a:solidFill>
            <a:srgbClr val="FFA38B"/>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55855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588263" y="457200"/>
            <a:ext cx="11018520" cy="553998"/>
          </a:xfrm>
        </p:spPr>
        <p:txBody>
          <a:bodyPr>
            <a:spAutoFit/>
          </a:bodyPr>
          <a:lstStyle/>
          <a:p>
            <a:r>
              <a:rPr lang="en-US"/>
              <a:t>Click to edit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2532063"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hasCustomPrompt="1"/>
          </p:nvPr>
        </p:nvSpPr>
        <p:spPr>
          <a:xfrm>
            <a:off x="584200" y="228311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3125" y="1438275"/>
            <a:ext cx="2533650"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hasCustomPrompt="1"/>
          </p:nvPr>
        </p:nvSpPr>
        <p:spPr>
          <a:xfrm>
            <a:off x="3413125" y="227647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244208" y="1438275"/>
            <a:ext cx="2532063"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hasCustomPrompt="1"/>
          </p:nvPr>
        </p:nvSpPr>
        <p:spPr>
          <a:xfrm>
            <a:off x="6244208" y="228311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9073133" y="1438275"/>
            <a:ext cx="2533650"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hasCustomPrompt="1"/>
          </p:nvPr>
        </p:nvSpPr>
        <p:spPr>
          <a:xfrm>
            <a:off x="9073133" y="227647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63286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2">
    <p:bg>
      <p:bgPr>
        <a:solidFill>
          <a:srgbClr val="F4F3F5"/>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4763AA-7A64-C315-54ED-405AA5F28928}"/>
              </a:ext>
            </a:extLst>
          </p:cNvPr>
          <p:cNvSpPr/>
          <p:nvPr userDrawn="1"/>
        </p:nvSpPr>
        <p:spPr bwMode="auto">
          <a:xfrm>
            <a:off x="0" y="0"/>
            <a:ext cx="12192000" cy="12089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2"/>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090636FE-845C-418D-82A1-1DA6DB73D781}"/>
              </a:ext>
            </a:extLst>
          </p:cNvPr>
          <p:cNvSpPr>
            <a:spLocks noGrp="1"/>
          </p:cNvSpPr>
          <p:nvPr>
            <p:ph type="title" hasCustomPrompt="1"/>
          </p:nvPr>
        </p:nvSpPr>
        <p:spPr/>
        <p:txBody>
          <a:bodyPr anchor="ctr"/>
          <a:lstStyle/>
          <a:p>
            <a:r>
              <a:rPr lang="en-US"/>
              <a:t>Click to edit title style</a:t>
            </a:r>
          </a:p>
        </p:txBody>
      </p:sp>
      <p:sp>
        <p:nvSpPr>
          <p:cNvPr id="7" name="Text Placeholder 11">
            <a:extLst>
              <a:ext uri="{FF2B5EF4-FFF2-40B4-BE49-F238E27FC236}">
                <a16:creationId xmlns:a16="http://schemas.microsoft.com/office/drawing/2014/main" id="{0EA42F63-B2F3-3A38-57BC-24F6164484E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1F284777-927E-F267-62FB-0ADA3AB8ABEF}"/>
              </a:ext>
            </a:extLst>
          </p:cNvPr>
          <p:cNvSpPr>
            <a:spLocks noGrp="1"/>
          </p:cNvSpPr>
          <p:nvPr>
            <p:ph type="body" sz="quarter" idx="14"/>
          </p:nvPr>
        </p:nvSpPr>
        <p:spPr>
          <a:xfrm>
            <a:off x="584200" y="251102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B6D7214D-CF27-5C85-22BE-C501CC3F79F6}"/>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1" name="Text Placeholder 9">
            <a:extLst>
              <a:ext uri="{FF2B5EF4-FFF2-40B4-BE49-F238E27FC236}">
                <a16:creationId xmlns:a16="http://schemas.microsoft.com/office/drawing/2014/main" id="{D0E08958-F760-A396-6DDC-ADDF12562EFC}"/>
              </a:ext>
            </a:extLst>
          </p:cNvPr>
          <p:cNvSpPr>
            <a:spLocks noGrp="1"/>
          </p:cNvSpPr>
          <p:nvPr>
            <p:ph type="body" sz="quarter" idx="15"/>
          </p:nvPr>
        </p:nvSpPr>
        <p:spPr>
          <a:xfrm>
            <a:off x="3413125" y="250438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2E8EB955-55F0-24FF-CDCC-B5A5FFFC6B4A}"/>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3" name="Text Placeholder 7">
            <a:extLst>
              <a:ext uri="{FF2B5EF4-FFF2-40B4-BE49-F238E27FC236}">
                <a16:creationId xmlns:a16="http://schemas.microsoft.com/office/drawing/2014/main" id="{36792F0E-DEBA-6C31-5613-59E8E3706BAE}"/>
              </a:ext>
            </a:extLst>
          </p:cNvPr>
          <p:cNvSpPr>
            <a:spLocks noGrp="1"/>
          </p:cNvSpPr>
          <p:nvPr>
            <p:ph type="body" sz="quarter" idx="19"/>
          </p:nvPr>
        </p:nvSpPr>
        <p:spPr>
          <a:xfrm>
            <a:off x="6244208" y="251102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2A858486-2BAB-90FA-E642-5FFCB8955993}"/>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6614B332-A4F9-7C7C-FA27-45DE478DA645}"/>
              </a:ext>
            </a:extLst>
          </p:cNvPr>
          <p:cNvSpPr>
            <a:spLocks noGrp="1"/>
          </p:cNvSpPr>
          <p:nvPr>
            <p:ph type="body" sz="quarter" idx="21"/>
          </p:nvPr>
        </p:nvSpPr>
        <p:spPr>
          <a:xfrm>
            <a:off x="9073133" y="250438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12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588263" y="457200"/>
            <a:ext cx="11018520" cy="553998"/>
          </a:xfrm>
        </p:spPr>
        <p:txBody>
          <a:bodyPr>
            <a:spAutoFit/>
          </a:bodyPr>
          <a:lstStyle/>
          <a:p>
            <a:r>
              <a:rPr lang="en-US"/>
              <a:t>Click to edit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hasCustomPrompt="1"/>
          </p:nvPr>
        </p:nvSpPr>
        <p:spPr>
          <a:xfrm>
            <a:off x="584200" y="228311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hasCustomPrompt="1"/>
          </p:nvPr>
        </p:nvSpPr>
        <p:spPr>
          <a:xfrm>
            <a:off x="2849007" y="227647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hasCustomPrompt="1"/>
          </p:nvPr>
        </p:nvSpPr>
        <p:spPr>
          <a:xfrm>
            <a:off x="5113814" y="228311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hasCustomPrompt="1"/>
          </p:nvPr>
        </p:nvSpPr>
        <p:spPr>
          <a:xfrm>
            <a:off x="7378621" y="227647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hasCustomPrompt="1"/>
          </p:nvPr>
        </p:nvSpPr>
        <p:spPr>
          <a:xfrm>
            <a:off x="9643428" y="227647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9096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3679127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4" y="2875002"/>
            <a:ext cx="4127692" cy="1107996"/>
          </a:xfrm>
        </p:spPr>
        <p:txBody>
          <a:bodyPr wrap="square" anchor="ctr">
            <a:spAutoFit/>
          </a:bodyPr>
          <a:lstStyle/>
          <a:p>
            <a:r>
              <a:rPr lang="en-US"/>
              <a:t>Click to edit title style</a:t>
            </a:r>
          </a:p>
        </p:txBody>
      </p:sp>
    </p:spTree>
    <p:extLst>
      <p:ext uri="{BB962C8B-B14F-4D97-AF65-F5344CB8AC3E}">
        <p14:creationId xmlns:p14="http://schemas.microsoft.com/office/powerpoint/2010/main" val="17321035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title style</a:t>
            </a:r>
          </a:p>
        </p:txBody>
      </p:sp>
    </p:spTree>
    <p:extLst>
      <p:ext uri="{BB962C8B-B14F-4D97-AF65-F5344CB8AC3E}">
        <p14:creationId xmlns:p14="http://schemas.microsoft.com/office/powerpoint/2010/main" val="1821906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2" y="457200"/>
            <a:ext cx="5687568" cy="553998"/>
          </a:xfrm>
        </p:spPr>
        <p:txBody>
          <a:bodyPr/>
          <a:lstStyle/>
          <a:p>
            <a:r>
              <a:rPr lang="en-US"/>
              <a:t>Click to edit title style</a:t>
            </a:r>
          </a:p>
        </p:txBody>
      </p:sp>
      <p:sp>
        <p:nvSpPr>
          <p:cNvPr id="4" name="Rectangle 3">
            <a:extLst>
              <a:ext uri="{FF2B5EF4-FFF2-40B4-BE49-F238E27FC236}">
                <a16:creationId xmlns:a16="http://schemas.microsoft.com/office/drawing/2014/main" id="{66ED9561-2D36-C7A9-8121-647D44F28482}"/>
              </a:ext>
              <a:ext uri="{C183D7F6-B498-43B3-948B-1728B52AA6E4}">
                <adec:decorative xmlns:adec="http://schemas.microsoft.com/office/drawing/2017/decorative" val="1"/>
              </a:ext>
            </a:extLst>
          </p:cNvPr>
          <p:cNvSpPr/>
          <p:nvPr userDrawn="1"/>
        </p:nvSpPr>
        <p:spPr bwMode="auto">
          <a:xfrm>
            <a:off x="6858000" y="0"/>
            <a:ext cx="5333999" cy="6858000"/>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61416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Square Photo ">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453303"/>
            <a:ext cx="4158362" cy="430887"/>
          </a:xfrm>
        </p:spPr>
        <p:txBody>
          <a:bodyPr anchor="b"/>
          <a:lstStyle>
            <a:lvl1pPr>
              <a:defRPr sz="2800"/>
            </a:lvl1pPr>
          </a:lstStyle>
          <a:p>
            <a:r>
              <a:rPr lang="en-US"/>
              <a:t>Click to edit title style</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584200" y="1971020"/>
            <a:ext cx="4162425" cy="307777"/>
          </a:xfrm>
        </p:spPr>
        <p:txBody>
          <a:bodyPr/>
          <a:lstStyle>
            <a:lvl1pPr marL="0" indent="0">
              <a:lnSpc>
                <a:spcPts val="2400"/>
              </a:lnSpc>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text styles</a:t>
            </a:r>
          </a:p>
        </p:txBody>
      </p:sp>
      <p:sp>
        <p:nvSpPr>
          <p:cNvPr id="8" name="Text Placeholder 4">
            <a:extLst>
              <a:ext uri="{FF2B5EF4-FFF2-40B4-BE49-F238E27FC236}">
                <a16:creationId xmlns:a16="http://schemas.microsoft.com/office/drawing/2014/main" id="{AA4A25BE-EEC4-2D45-6B51-A6D5FDC0CD9E}"/>
              </a:ext>
            </a:extLst>
          </p:cNvPr>
          <p:cNvSpPr>
            <a:spLocks noGrp="1"/>
          </p:cNvSpPr>
          <p:nvPr>
            <p:ph type="body" sz="quarter" idx="13" hasCustomPrompt="1"/>
          </p:nvPr>
        </p:nvSpPr>
        <p:spPr>
          <a:xfrm>
            <a:off x="586062" y="3084755"/>
            <a:ext cx="4167188"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9" name="Text Placeholder 4">
            <a:extLst>
              <a:ext uri="{FF2B5EF4-FFF2-40B4-BE49-F238E27FC236}">
                <a16:creationId xmlns:a16="http://schemas.microsoft.com/office/drawing/2014/main" id="{B898ECC2-F025-9F52-FDDA-2757DC69BA28}"/>
              </a:ext>
            </a:extLst>
          </p:cNvPr>
          <p:cNvSpPr>
            <a:spLocks noGrp="1"/>
          </p:cNvSpPr>
          <p:nvPr>
            <p:ph type="body" sz="quarter" idx="17" hasCustomPrompt="1"/>
          </p:nvPr>
        </p:nvSpPr>
        <p:spPr>
          <a:xfrm>
            <a:off x="584200" y="3392529"/>
            <a:ext cx="4167188" cy="1598771"/>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AB1F49BE-32CF-300B-48DC-B74CA09F2E96}"/>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80140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28">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 Square Photo 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584200" y="3535540"/>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239427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681121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hasCustomPrompt="1"/>
          </p:nvPr>
        </p:nvSpPr>
        <p:spPr>
          <a:xfrm>
            <a:off x="588263" y="2873414"/>
            <a:ext cx="4159950" cy="1107996"/>
          </a:xfrm>
        </p:spPr>
        <p:txBody>
          <a:bodyPr anchor="ctr"/>
          <a:lstStyle/>
          <a:p>
            <a:r>
              <a:rPr lang="en-US"/>
              <a:t>Click to edit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3691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738664"/>
          </a:xfrm>
        </p:spPr>
        <p:txBody>
          <a:bodyPr anchor="t"/>
          <a:lstStyle>
            <a:lvl1pPr>
              <a:defRPr sz="24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86549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full bleed">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808658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200" spc="0">
                <a:solidFill>
                  <a:srgbClr val="FFFFFF"/>
                </a:solidFill>
              </a:defRPr>
            </a:lvl1pPr>
          </a:lstStyle>
          <a:p>
            <a:r>
              <a:rPr lang="en-US"/>
              <a:t>Click to edit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75214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200" spc="0">
                <a:solidFill>
                  <a:srgbClr val="FFFFFF"/>
                </a:solidFill>
              </a:defRPr>
            </a:lvl1pPr>
          </a:lstStyle>
          <a:p>
            <a:r>
              <a:rPr lang="en-US"/>
              <a:t>Click to edit </a:t>
            </a:r>
            <a:br>
              <a:rPr lang="en-US"/>
            </a:br>
            <a:r>
              <a:rPr lang="en-US"/>
              <a:t>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185616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200" spc="0">
                <a:solidFill>
                  <a:srgbClr val="FFFFFF"/>
                </a:solidFill>
              </a:defRPr>
            </a:lvl1pPr>
          </a:lstStyle>
          <a:p>
            <a:r>
              <a:rPr lang="en-US"/>
              <a:t>Click to edit </a:t>
            </a:r>
            <a:br>
              <a:rPr lang="en-US"/>
            </a:br>
            <a:r>
              <a:rPr lang="en-US"/>
              <a:t>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036939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hasCustomPrompt="1"/>
          </p:nvPr>
        </p:nvSpPr>
        <p:spPr>
          <a:xfrm>
            <a:off x="588263" y="5436128"/>
            <a:ext cx="11018520" cy="553998"/>
          </a:xfrm>
        </p:spPr>
        <p:txBody>
          <a:bodyPr anchor="ctr"/>
          <a:lstStyle>
            <a:lvl1pPr algn="ctr">
              <a:defRPr/>
            </a:lvl1pPr>
          </a:lstStyle>
          <a:p>
            <a:r>
              <a:rPr lang="en-US"/>
              <a:t>Click to edit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80690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hasCustomPrompt="1"/>
          </p:nvPr>
        </p:nvSpPr>
        <p:spPr>
          <a:xfrm>
            <a:off x="588263" y="866287"/>
            <a:ext cx="11018520" cy="553998"/>
          </a:xfrm>
        </p:spPr>
        <p:txBody>
          <a:bodyPr anchor="ctr"/>
          <a:lstStyle>
            <a:lvl1pPr algn="ctr">
              <a:defRPr/>
            </a:lvl1pPr>
          </a:lstStyle>
          <a:p>
            <a:r>
              <a:rPr lang="en-US"/>
              <a:t>Click to edit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59916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4199" y="5689600"/>
            <a:ext cx="5367528" cy="246221"/>
          </a:xfrm>
        </p:spPr>
        <p:txBody>
          <a:bodyPr/>
          <a:lstStyle>
            <a:lvl1pPr marL="0" indent="0" algn="l">
              <a:spcBef>
                <a:spcPts val="0"/>
              </a:spcBef>
              <a:buNone/>
              <a:defRPr sz="1600">
                <a:latin typeface="+mj-lt"/>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oundRect">
            <a:avLst>
              <a:gd name="adj" fmla="val 8178"/>
            </a:avLst>
          </a:prstGeo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6241860" y="5689600"/>
            <a:ext cx="5367528" cy="246221"/>
          </a:xfrm>
        </p:spPr>
        <p:txBody>
          <a:bodyPr/>
          <a:lstStyle>
            <a:lvl1pPr marL="0" indent="0" algn="l">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oundRect">
            <a:avLst>
              <a:gd name="adj" fmla="val 7612"/>
            </a:avLst>
          </a:prstGeo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5492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2613" y="5689600"/>
            <a:ext cx="3475037" cy="246221"/>
          </a:xfrm>
        </p:spPr>
        <p:txBody>
          <a:bodyPr/>
          <a:lstStyle>
            <a:lvl1pPr marL="0" indent="0" algn="l">
              <a:spcBef>
                <a:spcPts val="0"/>
              </a:spcBef>
              <a:buNone/>
              <a:defRPr sz="1600">
                <a:latin typeface="+mj-lt"/>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oundRect">
            <a:avLst>
              <a:gd name="adj" fmla="val 7612"/>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hasCustomPrompt="1"/>
          </p:nvPr>
        </p:nvSpPr>
        <p:spPr>
          <a:xfrm>
            <a:off x="4358640" y="5689600"/>
            <a:ext cx="3475037" cy="246221"/>
          </a:xfrm>
        </p:spPr>
        <p:txBody>
          <a:bodyPr/>
          <a:lstStyle>
            <a:lvl1pPr marL="0" indent="0" algn="l">
              <a:spcBef>
                <a:spcPts val="0"/>
              </a:spcBef>
              <a:buNone/>
              <a:defRPr sz="1600">
                <a:latin typeface="+mj-lt"/>
              </a:defRPr>
            </a:lvl1pPr>
          </a:lstStyle>
          <a:p>
            <a:pPr lvl="0"/>
            <a:r>
              <a:rPr lang="en-US"/>
              <a:t>Click to edit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oundRect">
            <a:avLst>
              <a:gd name="adj" fmla="val 7612"/>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8134351" y="5689600"/>
            <a:ext cx="3475037" cy="246221"/>
          </a:xfrm>
        </p:spPr>
        <p:txBody>
          <a:bodyPr/>
          <a:lstStyle>
            <a:lvl1pPr marL="0" indent="0" algn="l">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oundRect">
            <a:avLst>
              <a:gd name="adj" fmla="val 7895"/>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179141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313671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picture with subtitle content">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2613" y="5005673"/>
            <a:ext cx="3475037" cy="215444"/>
          </a:xfrm>
        </p:spPr>
        <p:txBody>
          <a:bodyPr/>
          <a:lstStyle>
            <a:lvl1pPr marL="0" marR="0" indent="0" algn="l" defTabSz="932742" rtl="0" eaLnBrk="1" fontAlgn="auto" latinLnBrk="0" hangingPunct="1">
              <a:lnSpc>
                <a:spcPts val="1800"/>
              </a:lnSpc>
              <a:spcBef>
                <a:spcPts val="1200"/>
              </a:spcBef>
              <a:spcAft>
                <a:spcPts val="0"/>
              </a:spcAft>
              <a:buClrTx/>
              <a:buSzPct val="90000"/>
              <a:buFont typeface="Wingdings" panose="05000000000000000000" pitchFamily="2" charset="2"/>
              <a:buNone/>
              <a:tabLst/>
              <a:defRPr lang="en-US" sz="1400" b="0" kern="1200" spc="0" baseline="0" dirty="0">
                <a:solidFill>
                  <a:schemeClr val="accent2"/>
                </a:solidFill>
                <a:latin typeface="+mj-lt"/>
                <a:ea typeface="+mn-ea"/>
                <a:cs typeface="+mn-cs"/>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332631"/>
            <a:ext cx="3474720" cy="3474720"/>
          </a:xfrm>
          <a:prstGeom prst="roundRect">
            <a:avLst>
              <a:gd name="adj" fmla="val 7612"/>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hasCustomPrompt="1"/>
          </p:nvPr>
        </p:nvSpPr>
        <p:spPr>
          <a:xfrm>
            <a:off x="4358640" y="5005673"/>
            <a:ext cx="3475037" cy="215444"/>
          </a:xfrm>
        </p:spPr>
        <p:txBody>
          <a:bodyPr/>
          <a:lstStyle>
            <a:lvl1pPr marL="0" marR="0" indent="0" algn="l" defTabSz="932742" rtl="0" eaLnBrk="1" fontAlgn="auto" latinLnBrk="0" hangingPunct="1">
              <a:lnSpc>
                <a:spcPts val="1800"/>
              </a:lnSpc>
              <a:spcBef>
                <a:spcPts val="1200"/>
              </a:spcBef>
              <a:spcAft>
                <a:spcPts val="0"/>
              </a:spcAft>
              <a:buClrTx/>
              <a:buSzPct val="90000"/>
              <a:buFont typeface="Wingdings" panose="05000000000000000000" pitchFamily="2" charset="2"/>
              <a:buNone/>
              <a:tabLst/>
              <a:defRPr lang="en-US" sz="1400" b="0" kern="1200" spc="0" baseline="0" dirty="0">
                <a:solidFill>
                  <a:schemeClr val="accent2"/>
                </a:solidFill>
                <a:latin typeface="+mj-lt"/>
                <a:ea typeface="+mn-ea"/>
                <a:cs typeface="+mn-cs"/>
              </a:defRPr>
            </a:lvl1pPr>
          </a:lstStyle>
          <a:p>
            <a:pPr lvl="0"/>
            <a:r>
              <a:rPr lang="en-US"/>
              <a:t>Click to edit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332631"/>
            <a:ext cx="3474720" cy="3474720"/>
          </a:xfrm>
          <a:prstGeom prst="roundRect">
            <a:avLst>
              <a:gd name="adj" fmla="val 7612"/>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8134351" y="5005673"/>
            <a:ext cx="3475037" cy="215444"/>
          </a:xfrm>
        </p:spPr>
        <p:txBody>
          <a:bodyPr/>
          <a:lstStyle>
            <a:lvl1pPr marL="0" marR="0" indent="0" algn="l" defTabSz="932742" rtl="0" eaLnBrk="1" fontAlgn="auto" latinLnBrk="0" hangingPunct="1">
              <a:lnSpc>
                <a:spcPts val="1800"/>
              </a:lnSpc>
              <a:spcBef>
                <a:spcPts val="1200"/>
              </a:spcBef>
              <a:spcAft>
                <a:spcPts val="0"/>
              </a:spcAft>
              <a:buClrTx/>
              <a:buSzPct val="90000"/>
              <a:buFont typeface="Wingdings" panose="05000000000000000000" pitchFamily="2" charset="2"/>
              <a:buNone/>
              <a:tabLst/>
              <a:defRPr lang="en-US" sz="1400" b="0" kern="1200" spc="0" baseline="0" dirty="0">
                <a:solidFill>
                  <a:schemeClr val="accent2"/>
                </a:solidFill>
                <a:latin typeface="+mj-lt"/>
                <a:ea typeface="+mn-ea"/>
                <a:cs typeface="+mn-cs"/>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332631"/>
            <a:ext cx="3474720" cy="3474720"/>
          </a:xfrm>
          <a:prstGeom prst="roundRect">
            <a:avLst>
              <a:gd name="adj" fmla="val 7895"/>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4">
            <a:extLst>
              <a:ext uri="{FF2B5EF4-FFF2-40B4-BE49-F238E27FC236}">
                <a16:creationId xmlns:a16="http://schemas.microsoft.com/office/drawing/2014/main" id="{2BFE283E-20EE-6783-BD84-82B4E8AD3588}"/>
              </a:ext>
            </a:extLst>
          </p:cNvPr>
          <p:cNvSpPr>
            <a:spLocks noGrp="1"/>
          </p:cNvSpPr>
          <p:nvPr>
            <p:ph type="body" sz="quarter" idx="19" hasCustomPrompt="1"/>
          </p:nvPr>
        </p:nvSpPr>
        <p:spPr>
          <a:xfrm>
            <a:off x="584200" y="5354468"/>
            <a:ext cx="3474720" cy="90627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4">
            <a:extLst>
              <a:ext uri="{FF2B5EF4-FFF2-40B4-BE49-F238E27FC236}">
                <a16:creationId xmlns:a16="http://schemas.microsoft.com/office/drawing/2014/main" id="{4F92DA75-7E4D-567F-ECD8-2CA3158E6DF4}"/>
              </a:ext>
            </a:extLst>
          </p:cNvPr>
          <p:cNvSpPr>
            <a:spLocks noGrp="1"/>
          </p:cNvSpPr>
          <p:nvPr>
            <p:ph type="body" sz="quarter" idx="20" hasCustomPrompt="1"/>
          </p:nvPr>
        </p:nvSpPr>
        <p:spPr>
          <a:xfrm>
            <a:off x="4356101" y="5354468"/>
            <a:ext cx="3474720" cy="90627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8" name="Text Placeholder 4">
            <a:extLst>
              <a:ext uri="{FF2B5EF4-FFF2-40B4-BE49-F238E27FC236}">
                <a16:creationId xmlns:a16="http://schemas.microsoft.com/office/drawing/2014/main" id="{1341BE00-329F-B62F-D11D-64896AE5DD0E}"/>
              </a:ext>
            </a:extLst>
          </p:cNvPr>
          <p:cNvSpPr>
            <a:spLocks noGrp="1"/>
          </p:cNvSpPr>
          <p:nvPr>
            <p:ph type="body" sz="quarter" idx="21" hasCustomPrompt="1"/>
          </p:nvPr>
        </p:nvSpPr>
        <p:spPr>
          <a:xfrm>
            <a:off x="8134943" y="5354468"/>
            <a:ext cx="3474445" cy="90627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5012200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rgbClr val="F4F3F5"/>
        </a:solidFill>
        <a:effectLst/>
      </p:bgPr>
    </p:bg>
    <p:spTree>
      <p:nvGrpSpPr>
        <p:cNvPr id="1" name=""/>
        <p:cNvGrpSpPr/>
        <p:nvPr/>
      </p:nvGrpSpPr>
      <p:grpSpPr>
        <a:xfrm>
          <a:off x="0" y="0"/>
          <a:ext cx="0" cy="0"/>
          <a:chOff x="0" y="0"/>
          <a:chExt cx="0" cy="0"/>
        </a:xfrm>
      </p:grpSpPr>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prstGeom prst="roundRect">
            <a:avLst>
              <a:gd name="adj" fmla="val 9291"/>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prstGeom prst="roundRect">
            <a:avLst>
              <a:gd name="adj" fmla="val 9680"/>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prstGeom prst="roundRect">
            <a:avLst>
              <a:gd name="adj" fmla="val 9679"/>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2613"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prstGeom prst="roundRect">
            <a:avLst>
              <a:gd name="adj" fmla="val 9680"/>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hasCustomPrompt="1"/>
          </p:nvPr>
        </p:nvSpPr>
        <p:spPr>
          <a:xfrm>
            <a:off x="3413908"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6245204"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hasCustomPrompt="1"/>
          </p:nvPr>
        </p:nvSpPr>
        <p:spPr>
          <a:xfrm>
            <a:off x="9076500"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Tree>
    <p:extLst>
      <p:ext uri="{BB962C8B-B14F-4D97-AF65-F5344CB8AC3E}">
        <p14:creationId xmlns:p14="http://schemas.microsoft.com/office/powerpoint/2010/main" val="15019134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3"/>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585216" y="5334000"/>
            <a:ext cx="4892040" cy="246221"/>
          </a:xfrm>
        </p:spPr>
        <p:txBody>
          <a:bodyPr/>
          <a:lstStyle>
            <a:lvl1pPr marL="0" indent="0" algn="ctr">
              <a:spcBef>
                <a:spcPts val="0"/>
              </a:spcBef>
              <a:buNone/>
              <a:defRPr sz="1600">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6714744" y="5334000"/>
            <a:ext cx="4892040" cy="246221"/>
          </a:xfrm>
        </p:spPr>
        <p:txBody>
          <a:bodyPr/>
          <a:lstStyle>
            <a:lvl1pPr marL="0" indent="0" algn="ctr">
              <a:spcBef>
                <a:spcPts val="0"/>
              </a:spcBef>
              <a:buNone/>
              <a:defRPr sz="1600">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58222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2"/>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585216" y="4800600"/>
            <a:ext cx="2852928" cy="246221"/>
          </a:xfrm>
        </p:spPr>
        <p:txBody>
          <a:bodyPr/>
          <a:lstStyle>
            <a:lvl1pPr marL="0" indent="0" algn="ctr">
              <a:spcBef>
                <a:spcPts val="0"/>
              </a:spcBef>
              <a:buNone/>
              <a:defRPr sz="1600">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4669536" y="4799409"/>
            <a:ext cx="2852928" cy="246221"/>
          </a:xfrm>
        </p:spPr>
        <p:txBody>
          <a:bodyPr/>
          <a:lstStyle>
            <a:lvl1pPr marL="0" indent="0" algn="ctr">
              <a:spcBef>
                <a:spcPts val="0"/>
              </a:spcBef>
              <a:buNone/>
              <a:defRPr sz="1600">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hasCustomPrompt="1"/>
          </p:nvPr>
        </p:nvSpPr>
        <p:spPr>
          <a:xfrm>
            <a:off x="8753856" y="4799410"/>
            <a:ext cx="2852928" cy="246221"/>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40560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3"/>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585216" y="4800600"/>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3649472" y="4799409"/>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hasCustomPrompt="1"/>
          </p:nvPr>
        </p:nvSpPr>
        <p:spPr>
          <a:xfrm>
            <a:off x="6713728" y="4799410"/>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hasCustomPrompt="1"/>
          </p:nvPr>
        </p:nvSpPr>
        <p:spPr>
          <a:xfrm>
            <a:off x="9777984" y="4799409"/>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31229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ive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3"/>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292608" y="4800600"/>
            <a:ext cx="1801368" cy="492443"/>
          </a:xfrm>
        </p:spPr>
        <p:txBody>
          <a:bodyPr/>
          <a:lstStyle>
            <a:lvl1pPr marL="0" indent="0" algn="ctr">
              <a:spcBef>
                <a:spcPts val="0"/>
              </a:spcBef>
              <a:buNone/>
              <a:defRPr sz="1600">
                <a:solidFill>
                  <a:schemeClr val="tx1"/>
                </a:solidFill>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2743962" y="4799409"/>
            <a:ext cx="1801368" cy="492443"/>
          </a:xfrm>
        </p:spPr>
        <p:txBody>
          <a:bodyPr/>
          <a:lstStyle>
            <a:lvl1pPr marL="0" indent="0" algn="ctr">
              <a:spcBef>
                <a:spcPts val="0"/>
              </a:spcBef>
              <a:buNone/>
              <a:defRPr sz="1600">
                <a:solidFill>
                  <a:schemeClr val="tx1"/>
                </a:solidFill>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hasCustomPrompt="1"/>
          </p:nvPr>
        </p:nvSpPr>
        <p:spPr>
          <a:xfrm>
            <a:off x="5195316" y="4799410"/>
            <a:ext cx="1801368" cy="492443"/>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hasCustomPrompt="1"/>
          </p:nvPr>
        </p:nvSpPr>
        <p:spPr>
          <a:xfrm>
            <a:off x="7646670" y="4799409"/>
            <a:ext cx="1801368" cy="492443"/>
          </a:xfrm>
        </p:spPr>
        <p:txBody>
          <a:bodyPr/>
          <a:lstStyle>
            <a:lvl1pPr marL="0" indent="0" algn="ctr">
              <a:spcBef>
                <a:spcPts val="0"/>
              </a:spcBef>
              <a:buNone/>
              <a:defRPr sz="1600">
                <a:latin typeface="+mj-lt"/>
              </a:defRPr>
            </a:lvl1pPr>
          </a:lstStyle>
          <a:p>
            <a:pPr lvl="0"/>
            <a:r>
              <a:rPr lang="en-US"/>
              <a:t>Click to edit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hasCustomPrompt="1"/>
          </p:nvPr>
        </p:nvSpPr>
        <p:spPr>
          <a:xfrm>
            <a:off x="10098024" y="4799409"/>
            <a:ext cx="1801368" cy="492443"/>
          </a:xfrm>
        </p:spPr>
        <p:txBody>
          <a:bodyPr/>
          <a:lstStyle>
            <a:lvl1pPr marL="0" indent="0" algn="ctr">
              <a:spcBef>
                <a:spcPts val="0"/>
              </a:spcBef>
              <a:buNone/>
              <a:defRPr sz="1600">
                <a:latin typeface="+mj-lt"/>
              </a:defRPr>
            </a:lvl1pPr>
          </a:lstStyle>
          <a:p>
            <a:pPr lvl="0"/>
            <a:r>
              <a:rPr lang="en-US"/>
              <a:t>Click to edit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90912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ree round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hasCustomPrompt="1"/>
          </p:nvPr>
        </p:nvSpPr>
        <p:spPr>
          <a:xfrm>
            <a:off x="588263" y="869747"/>
            <a:ext cx="11018520" cy="553998"/>
          </a:xfrm>
        </p:spPr>
        <p:txBody>
          <a:bodyPr anchor="ctr"/>
          <a:lstStyle>
            <a:lvl1pPr algn="ctr">
              <a:defRPr/>
            </a:lvl1pPr>
          </a:lstStyle>
          <a:p>
            <a:r>
              <a:rPr lang="en-US"/>
              <a:t>Click to edit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hasCustomPrompt="1"/>
          </p:nvPr>
        </p:nvSpPr>
        <p:spPr>
          <a:xfrm>
            <a:off x="2037906"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hasCustomPrompt="1"/>
          </p:nvPr>
        </p:nvSpPr>
        <p:spPr>
          <a:xfrm>
            <a:off x="4939284"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hasCustomPrompt="1"/>
          </p:nvPr>
        </p:nvSpPr>
        <p:spPr>
          <a:xfrm>
            <a:off x="7840663"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0536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hasCustomPrompt="1"/>
          </p:nvPr>
        </p:nvSpPr>
        <p:spPr>
          <a:xfrm>
            <a:off x="588263" y="863792"/>
            <a:ext cx="11018520" cy="553998"/>
          </a:xfrm>
        </p:spPr>
        <p:txBody>
          <a:bodyPr anchor="ctr"/>
          <a:lstStyle>
            <a:lvl1pPr algn="ctr">
              <a:defRPr/>
            </a:lvl1pPr>
          </a:lstStyle>
          <a:p>
            <a:r>
              <a:rPr lang="en-US"/>
              <a:t>Click to edit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hasCustomPrompt="1"/>
          </p:nvPr>
        </p:nvSpPr>
        <p:spPr>
          <a:xfrm>
            <a:off x="584200"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hasCustomPrompt="1"/>
          </p:nvPr>
        </p:nvSpPr>
        <p:spPr>
          <a:xfrm>
            <a:off x="3487250"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hasCustomPrompt="1"/>
          </p:nvPr>
        </p:nvSpPr>
        <p:spPr>
          <a:xfrm>
            <a:off x="6390300"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hasCustomPrompt="1"/>
          </p:nvPr>
        </p:nvSpPr>
        <p:spPr>
          <a:xfrm>
            <a:off x="9293351"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44228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ive round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hasCustomPrompt="1"/>
          </p:nvPr>
        </p:nvSpPr>
        <p:spPr>
          <a:xfrm>
            <a:off x="588263" y="863792"/>
            <a:ext cx="11018520" cy="553998"/>
          </a:xfrm>
        </p:spPr>
        <p:txBody>
          <a:bodyPr anchor="ctr"/>
          <a:lstStyle>
            <a:lvl1pPr algn="ctr">
              <a:defRPr/>
            </a:lvl1pPr>
          </a:lstStyle>
          <a:p>
            <a:r>
              <a:rPr lang="en-US"/>
              <a:t>Click to edit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hasCustomPrompt="1"/>
          </p:nvPr>
        </p:nvSpPr>
        <p:spPr>
          <a:xfrm>
            <a:off x="584200"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hasCustomPrompt="1"/>
          </p:nvPr>
        </p:nvSpPr>
        <p:spPr>
          <a:xfrm>
            <a:off x="2905506"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hasCustomPrompt="1"/>
          </p:nvPr>
        </p:nvSpPr>
        <p:spPr>
          <a:xfrm>
            <a:off x="5227320" y="4235451"/>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hasCustomPrompt="1"/>
          </p:nvPr>
        </p:nvSpPr>
        <p:spPr>
          <a:xfrm>
            <a:off x="7548118"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hasCustomPrompt="1"/>
          </p:nvPr>
        </p:nvSpPr>
        <p:spPr>
          <a:xfrm>
            <a:off x="9869423"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51430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hasCustomPrompt="1"/>
          </p:nvPr>
        </p:nvSpPr>
        <p:spPr>
          <a:xfrm>
            <a:off x="4356100" y="2309812"/>
            <a:ext cx="7253288" cy="3959225"/>
          </a:xfrm>
        </p:spPr>
        <p:txBody>
          <a:bodyPr anchor="t"/>
          <a:lstStyle>
            <a:lvl1pPr marL="231775" indent="-231775">
              <a:spcAft>
                <a:spcPts val="600"/>
              </a:spcAft>
              <a:buFont typeface="Wingdings" panose="05000000000000000000" pitchFamily="2" charset="2"/>
              <a:buChar char=""/>
              <a:defRPr sz="1800"/>
            </a:lvl1pPr>
          </a:lstStyle>
          <a:p>
            <a:pPr lvl="0"/>
            <a:r>
              <a:rPr lang="en-US"/>
              <a:t>Click to edit text styles</a:t>
            </a:r>
          </a:p>
        </p:txBody>
      </p:sp>
      <p:cxnSp>
        <p:nvCxnSpPr>
          <p:cNvPr id="8" name="Straight Connector 7">
            <a:extLst>
              <a:ext uri="{FF2B5EF4-FFF2-40B4-BE49-F238E27FC236}">
                <a16:creationId xmlns:a16="http://schemas.microsoft.com/office/drawing/2014/main" id="{B948370C-2FF9-EB05-1275-F0B9E34E40E3}"/>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82BC4C-A7E7-6465-FF51-502F8A19D061}"/>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76200" cap="rnd">
            <a:gradFill>
              <a:gsLst>
                <a:gs pos="0">
                  <a:schemeClr val="accent1"/>
                </a:gs>
                <a:gs pos="97531">
                  <a:schemeClr val="accent2"/>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8233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3717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68125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cxnSp>
        <p:nvCxnSpPr>
          <p:cNvPr id="14" name="Straight Connector 13">
            <a:extLst>
              <a:ext uri="{FF2B5EF4-FFF2-40B4-BE49-F238E27FC236}">
                <a16:creationId xmlns:a16="http://schemas.microsoft.com/office/drawing/2014/main" id="{18B9282B-2098-430D-B57F-67ED8C920ADA}"/>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917A19-5353-F019-737D-CB017D70B4F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E9EDB421-EDBF-FF28-16C9-56834DF21C4E}"/>
              </a:ext>
            </a:extLst>
          </p:cNvPr>
          <p:cNvSpPr>
            <a:spLocks noGrp="1"/>
          </p:cNvSpPr>
          <p:nvPr>
            <p:ph type="body" sz="quarter" idx="24" hasCustomPrompt="1"/>
          </p:nvPr>
        </p:nvSpPr>
        <p:spPr>
          <a:xfrm>
            <a:off x="4912936" y="2309812"/>
            <a:ext cx="6693847" cy="3293209"/>
          </a:xfrm>
        </p:spPr>
        <p:txBody>
          <a:bodyPr anchor="t"/>
          <a:lstStyle>
            <a:lvl1pPr marL="0" indent="0">
              <a:spcBef>
                <a:spcPts val="600"/>
              </a:spcBef>
              <a:spcAft>
                <a:spcPts val="600"/>
              </a:spcAft>
              <a:buFont typeface="Wingdings" panose="05000000000000000000" pitchFamily="2" charset="2"/>
              <a:buNone/>
              <a:defRPr sz="1800"/>
            </a:lvl1pPr>
          </a:lstStyle>
          <a:p>
            <a:pPr lvl="0"/>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p:txBody>
      </p:sp>
      <p:sp>
        <p:nvSpPr>
          <p:cNvPr id="20" name="Text Placeholder 2">
            <a:extLst>
              <a:ext uri="{FF2B5EF4-FFF2-40B4-BE49-F238E27FC236}">
                <a16:creationId xmlns:a16="http://schemas.microsoft.com/office/drawing/2014/main" id="{8C86039A-AC59-0AA2-3B10-E7EE56A2CD57}"/>
              </a:ext>
            </a:extLst>
          </p:cNvPr>
          <p:cNvSpPr>
            <a:spLocks noGrp="1"/>
          </p:cNvSpPr>
          <p:nvPr>
            <p:ph type="body" sz="quarter" idx="25" hasCustomPrompt="1"/>
          </p:nvPr>
        </p:nvSpPr>
        <p:spPr>
          <a:xfrm>
            <a:off x="4354523" y="2309812"/>
            <a:ext cx="472010" cy="3293209"/>
          </a:xfrm>
        </p:spPr>
        <p:txBody>
          <a:bodyPr anchor="t"/>
          <a:lstStyle>
            <a:lvl1pPr marL="0" indent="0">
              <a:spcBef>
                <a:spcPts val="600"/>
              </a:spcBef>
              <a:spcAft>
                <a:spcPts val="600"/>
              </a:spcAft>
              <a:buFont typeface="Wingdings" panose="05000000000000000000" pitchFamily="2" charset="2"/>
              <a:buNone/>
              <a:defRPr sz="1800">
                <a:latin typeface="+mj-lt"/>
              </a:defRPr>
            </a:lvl1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cxnSp>
        <p:nvCxnSpPr>
          <p:cNvPr id="8" name="Straight Connector 7">
            <a:extLst>
              <a:ext uri="{FF2B5EF4-FFF2-40B4-BE49-F238E27FC236}">
                <a16:creationId xmlns:a16="http://schemas.microsoft.com/office/drawing/2014/main" id="{D2BF6B17-F026-F118-EF61-841F595709CA}"/>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76200" cap="rnd">
            <a:gradFill>
              <a:gsLst>
                <a:gs pos="0">
                  <a:schemeClr val="accent1"/>
                </a:gs>
                <a:gs pos="97531">
                  <a:schemeClr val="accent2"/>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869400"/>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9"/>
            <a:ext cx="6667500" cy="5683248"/>
          </a:xfrm>
        </p:spPr>
        <p:txBody>
          <a:bodyPr anchor="ctr"/>
          <a:lstStyle>
            <a:lvl1pPr marL="231775" indent="-231775">
              <a:spcAft>
                <a:spcPts val="600"/>
              </a:spcAft>
              <a:buFont typeface="Wingdings" panose="05000000000000000000" pitchFamily="2" charset="2"/>
              <a:buChar char=""/>
              <a:defRPr sz="1800"/>
            </a:lvl1pPr>
          </a:lstStyle>
          <a:p>
            <a:pPr lvl="0"/>
            <a:r>
              <a:rPr lang="en-US"/>
              <a:t>Click to edit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76200" cap="rnd">
            <a:gradFill>
              <a:gsLst>
                <a:gs pos="0">
                  <a:schemeClr val="accent1"/>
                </a:gs>
                <a:gs pos="97531">
                  <a:schemeClr val="accent2"/>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1113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14" name="Text Placeholder 2">
            <a:extLst>
              <a:ext uri="{FF2B5EF4-FFF2-40B4-BE49-F238E27FC236}">
                <a16:creationId xmlns:a16="http://schemas.microsoft.com/office/drawing/2014/main" id="{EFC8378B-6E45-F469-0519-68B9FC5BEEA8}"/>
              </a:ext>
            </a:extLst>
          </p:cNvPr>
          <p:cNvSpPr>
            <a:spLocks noGrp="1"/>
          </p:cNvSpPr>
          <p:nvPr>
            <p:ph type="body" sz="quarter" idx="11" hasCustomPrompt="1"/>
          </p:nvPr>
        </p:nvSpPr>
        <p:spPr>
          <a:xfrm>
            <a:off x="5654082" y="1857800"/>
            <a:ext cx="5966418" cy="3293209"/>
          </a:xfrm>
        </p:spPr>
        <p:txBody>
          <a:bodyPr anchor="t"/>
          <a:lstStyle>
            <a:lvl1pPr marL="0" indent="0">
              <a:spcBef>
                <a:spcPts val="600"/>
              </a:spcBef>
              <a:spcAft>
                <a:spcPts val="600"/>
              </a:spcAft>
              <a:buFont typeface="Wingdings" panose="05000000000000000000" pitchFamily="2" charset="2"/>
              <a:buNone/>
              <a:defRPr sz="1800"/>
            </a:lvl1pPr>
          </a:lstStyle>
          <a:p>
            <a:pPr lvl="0"/>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p:txBody>
      </p:sp>
      <p:sp>
        <p:nvSpPr>
          <p:cNvPr id="16" name="Text Placeholder 2">
            <a:extLst>
              <a:ext uri="{FF2B5EF4-FFF2-40B4-BE49-F238E27FC236}">
                <a16:creationId xmlns:a16="http://schemas.microsoft.com/office/drawing/2014/main" id="{6763BA2C-322D-A7E8-7431-EF84FFCD9B12}"/>
              </a:ext>
            </a:extLst>
          </p:cNvPr>
          <p:cNvSpPr>
            <a:spLocks noGrp="1"/>
          </p:cNvSpPr>
          <p:nvPr>
            <p:ph type="body" sz="quarter" idx="25" hasCustomPrompt="1"/>
          </p:nvPr>
        </p:nvSpPr>
        <p:spPr>
          <a:xfrm>
            <a:off x="5095668" y="1857800"/>
            <a:ext cx="472010" cy="3293209"/>
          </a:xfrm>
        </p:spPr>
        <p:txBody>
          <a:bodyPr anchor="t"/>
          <a:lstStyle>
            <a:lvl1pPr marL="0" indent="0">
              <a:spcBef>
                <a:spcPts val="600"/>
              </a:spcBef>
              <a:spcAft>
                <a:spcPts val="600"/>
              </a:spcAft>
              <a:buFont typeface="Wingdings" panose="05000000000000000000" pitchFamily="2" charset="2"/>
              <a:buNone/>
              <a:defRPr sz="1800">
                <a:latin typeface="+mj-lt"/>
              </a:defRPr>
            </a:lvl1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cxnSp>
        <p:nvCxnSpPr>
          <p:cNvPr id="6" name="Straight Connector 5">
            <a:extLst>
              <a:ext uri="{FF2B5EF4-FFF2-40B4-BE49-F238E27FC236}">
                <a16:creationId xmlns:a16="http://schemas.microsoft.com/office/drawing/2014/main" id="{33F9335A-3000-BF95-7CDB-30C3D12378C4}"/>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76200" cap="rnd">
            <a:gradFill>
              <a:gsLst>
                <a:gs pos="0">
                  <a:schemeClr val="accent1"/>
                </a:gs>
                <a:gs pos="97531">
                  <a:schemeClr val="accent2"/>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2954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rgbClr val="F4F3F5"/>
        </a:soli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50BFCD8B-853E-92A8-FD5C-C5659CCB744A}"/>
              </a:ext>
              <a:ext uri="{C183D7F6-B498-43B3-948B-1728B52AA6E4}">
                <adec:decorative xmlns:adec="http://schemas.microsoft.com/office/drawing/2017/decorative" val="1"/>
              </a:ext>
            </a:extLst>
          </p:cNvPr>
          <p:cNvCxnSpPr>
            <a:cxnSpLocks/>
          </p:cNvCxnSpPr>
          <p:nvPr userDrawn="1"/>
        </p:nvCxnSpPr>
        <p:spPr>
          <a:xfrm>
            <a:off x="584200" y="2019300"/>
            <a:ext cx="3182112" cy="0"/>
          </a:xfrm>
          <a:prstGeom prst="line">
            <a:avLst/>
          </a:prstGeom>
          <a:ln w="76200" cap="rnd">
            <a:gradFill>
              <a:gsLst>
                <a:gs pos="0">
                  <a:schemeClr val="accent1"/>
                </a:gs>
                <a:gs pos="100000">
                  <a:schemeClr val="accent2"/>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cxnSp>
        <p:nvCxnSpPr>
          <p:cNvPr id="13" name="Straight Connector 12">
            <a:extLst>
              <a:ext uri="{FF2B5EF4-FFF2-40B4-BE49-F238E27FC236}">
                <a16:creationId xmlns:a16="http://schemas.microsoft.com/office/drawing/2014/main" id="{1698F6FE-FA89-D09B-0F56-2F89F05F6E1E}"/>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1DBC7FD1-5168-7C9E-36DD-EFCBEFE2FACE}"/>
              </a:ext>
            </a:extLst>
          </p:cNvPr>
          <p:cNvSpPr>
            <a:spLocks noGrp="1"/>
          </p:cNvSpPr>
          <p:nvPr>
            <p:ph type="body" sz="quarter" idx="24" hasCustomPrompt="1"/>
          </p:nvPr>
        </p:nvSpPr>
        <p:spPr>
          <a:xfrm>
            <a:off x="4912936" y="2309812"/>
            <a:ext cx="6693847" cy="3293209"/>
          </a:xfrm>
        </p:spPr>
        <p:txBody>
          <a:bodyPr anchor="t"/>
          <a:lstStyle>
            <a:lvl1pPr marL="0" indent="0">
              <a:spcBef>
                <a:spcPts val="600"/>
              </a:spcBef>
              <a:spcAft>
                <a:spcPts val="600"/>
              </a:spcAft>
              <a:buFont typeface="Wingdings" panose="05000000000000000000" pitchFamily="2" charset="2"/>
              <a:buNone/>
              <a:defRPr sz="1800"/>
            </a:lvl1pPr>
          </a:lstStyle>
          <a:p>
            <a:pPr lvl="0"/>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p:txBody>
      </p:sp>
      <p:sp>
        <p:nvSpPr>
          <p:cNvPr id="19" name="Text Placeholder 2">
            <a:extLst>
              <a:ext uri="{FF2B5EF4-FFF2-40B4-BE49-F238E27FC236}">
                <a16:creationId xmlns:a16="http://schemas.microsoft.com/office/drawing/2014/main" id="{AC81A518-CF66-2BAF-FE9A-48CB9F7E9C5C}"/>
              </a:ext>
            </a:extLst>
          </p:cNvPr>
          <p:cNvSpPr>
            <a:spLocks noGrp="1"/>
          </p:cNvSpPr>
          <p:nvPr>
            <p:ph type="body" sz="quarter" idx="25" hasCustomPrompt="1"/>
          </p:nvPr>
        </p:nvSpPr>
        <p:spPr>
          <a:xfrm>
            <a:off x="4354523" y="2309812"/>
            <a:ext cx="472010" cy="3293209"/>
          </a:xfrm>
        </p:spPr>
        <p:txBody>
          <a:bodyPr anchor="t"/>
          <a:lstStyle>
            <a:lvl1pPr marL="0" indent="0">
              <a:spcBef>
                <a:spcPts val="600"/>
              </a:spcBef>
              <a:spcAft>
                <a:spcPts val="600"/>
              </a:spcAft>
              <a:buFont typeface="Wingdings" panose="05000000000000000000" pitchFamily="2" charset="2"/>
              <a:buNone/>
              <a:defRPr sz="1800">
                <a:latin typeface="+mj-lt"/>
              </a:defRPr>
            </a:lvl1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spTree>
    <p:extLst>
      <p:ext uri="{BB962C8B-B14F-4D97-AF65-F5344CB8AC3E}">
        <p14:creationId xmlns:p14="http://schemas.microsoft.com/office/powerpoint/2010/main" val="2728421108"/>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veloper code full page">
    <p:bg>
      <p:bgPr>
        <a:solidFill>
          <a:srgbClr val="F4F3F5"/>
        </a:solidFill>
        <a:effectLst/>
      </p:bgPr>
    </p:bg>
    <p:spTree>
      <p:nvGrpSpPr>
        <p:cNvPr id="1" name=""/>
        <p:cNvGrpSpPr/>
        <p:nvPr/>
      </p:nvGrpSpPr>
      <p:grpSpPr>
        <a:xfrm>
          <a:off x="0" y="0"/>
          <a:ext cx="0" cy="0"/>
          <a:chOff x="0" y="0"/>
          <a:chExt cx="0" cy="0"/>
        </a:xfrm>
      </p:grpSpPr>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hasCustomPrompt="1"/>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text styles</a:t>
            </a:r>
          </a:p>
        </p:txBody>
      </p:sp>
      <p:sp>
        <p:nvSpPr>
          <p:cNvPr id="7" name="Text Placeholder 14">
            <a:extLst>
              <a:ext uri="{FF2B5EF4-FFF2-40B4-BE49-F238E27FC236}">
                <a16:creationId xmlns:a16="http://schemas.microsoft.com/office/drawing/2014/main" id="{A2F35014-FB65-ACD9-730E-E1D616E56103}"/>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2"/>
              </a:gs>
            </a:gsLst>
            <a:lin ang="16200000" scaled="1"/>
            <a:tileRect/>
          </a:gradFill>
        </p:spPr>
        <p:txBody>
          <a:bodyPr vert="horz" wrap="square" lIns="585216" tIns="91440" rIns="0" bIns="45720" rtlCol="0">
            <a:spAutoFit/>
          </a:bodyPr>
          <a:lstStyle>
            <a:lvl1pPr marL="0" indent="0">
              <a:buNone/>
              <a:defRPr kumimoji="0" lang="en-US" sz="1999" b="0" i="0" u="none" strike="noStrike" cap="none" normalizeH="0" dirty="0">
                <a:ln>
                  <a:noFill/>
                </a:ln>
                <a:solidFill>
                  <a:srgbClr val="FFFFFF"/>
                </a:solidFill>
                <a:effectLst/>
                <a:uLnTx/>
                <a:uFillTx/>
                <a:latin typeface="Segoe UI Semibold"/>
              </a:defRPr>
            </a:lvl1pPr>
          </a:lstStyle>
          <a:p>
            <a:pPr marL="228600" lvl="0" indent="-228600"/>
            <a:r>
              <a:rPr lang="en-US"/>
              <a:t>Click to enter title</a:t>
            </a:r>
          </a:p>
        </p:txBody>
      </p:sp>
    </p:spTree>
    <p:extLst>
      <p:ext uri="{BB962C8B-B14F-4D97-AF65-F5344CB8AC3E}">
        <p14:creationId xmlns:p14="http://schemas.microsoft.com/office/powerpoint/2010/main" val="10578195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veloper co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hasCustomPrompt="1"/>
          </p:nvPr>
        </p:nvSpPr>
        <p:spPr/>
        <p:txBody>
          <a:bodyPr anchor="ctr"/>
          <a:lstStyle/>
          <a:p>
            <a:r>
              <a:rPr lang="en-US"/>
              <a:t>Click to edit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2"/>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hasCustomPrompt="1"/>
          </p:nvPr>
        </p:nvSpPr>
        <p:spPr>
          <a:xfrm>
            <a:off x="588263" y="2099310"/>
            <a:ext cx="11018520" cy="307777"/>
          </a:xfrm>
        </p:spPr>
        <p:txBody>
          <a:bodyPr/>
          <a:lstStyle>
            <a:lvl1pPr marL="0" indent="0">
              <a:buNone/>
              <a:tabLst/>
              <a:defRPr sz="20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text styles</a:t>
            </a:r>
          </a:p>
        </p:txBody>
      </p:sp>
    </p:spTree>
    <p:extLst>
      <p:ext uri="{BB962C8B-B14F-4D97-AF65-F5344CB8AC3E}">
        <p14:creationId xmlns:p14="http://schemas.microsoft.com/office/powerpoint/2010/main" val="34028973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veloper 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2"/>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07777"/>
          </a:xfrm>
        </p:spPr>
        <p:txBody>
          <a:bodyPr/>
          <a:lstStyle>
            <a:lvl1pPr marL="0" indent="0">
              <a:buNone/>
              <a:tabLst/>
              <a:defRPr sz="20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665652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veloper 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hasCustomPrompt="1"/>
          </p:nvPr>
        </p:nvSpPr>
        <p:spPr>
          <a:xfrm>
            <a:off x="588263" y="4224580"/>
            <a:ext cx="11018520" cy="492443"/>
          </a:xfrm>
        </p:spPr>
        <p:txBody>
          <a:bodyPr/>
          <a:lstStyle>
            <a:lvl1pPr>
              <a:defRPr sz="3200">
                <a:solidFill>
                  <a:schemeClr val="tx1"/>
                </a:solidFill>
              </a:defRPr>
            </a:lvl1pPr>
          </a:lstStyle>
          <a:p>
            <a:r>
              <a:rPr lang="en-US"/>
              <a:t>Click to edit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2"/>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07777"/>
          </a:xfrm>
        </p:spPr>
        <p:txBody>
          <a:bodyPr/>
          <a:lstStyle>
            <a:lvl1pPr marL="0" indent="0">
              <a:buNone/>
              <a:tabLst/>
              <a:defRPr sz="20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4373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eveloper code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07777"/>
          </a:xfrm>
        </p:spPr>
        <p:txBody>
          <a:bodyPr wrap="square">
            <a:spAutoFit/>
          </a:bodyPr>
          <a:lstStyle>
            <a:lvl1pPr marL="0" indent="0">
              <a:lnSpc>
                <a:spcPct val="100000"/>
              </a:lnSpc>
              <a:spcBef>
                <a:spcPts val="600"/>
              </a:spcBef>
              <a:spcAft>
                <a:spcPts val="0"/>
              </a:spcAft>
              <a:buNone/>
              <a:defRPr sz="20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2"/>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07777"/>
          </a:xfrm>
        </p:spPr>
        <p:txBody>
          <a:bodyPr/>
          <a:lstStyle>
            <a:lvl1pPr marL="0" indent="0">
              <a:buNone/>
              <a:tabLst/>
              <a:defRPr sz="20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349781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eveloper code lef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2"/>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07777"/>
          </a:xfrm>
        </p:spPr>
        <p:txBody>
          <a:bodyPr/>
          <a:lstStyle>
            <a:lvl1pPr marL="0" indent="0">
              <a:buNone/>
              <a:defRPr sz="20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07777"/>
          </a:xfrm>
        </p:spPr>
        <p:txBody>
          <a:bodyPr wrap="square">
            <a:spAutoFit/>
          </a:bodyPr>
          <a:lstStyle>
            <a:lvl1pPr marL="0" indent="0">
              <a:lnSpc>
                <a:spcPct val="100000"/>
              </a:lnSpc>
              <a:spcBef>
                <a:spcPts val="600"/>
              </a:spcBef>
              <a:spcAft>
                <a:spcPts val="0"/>
              </a:spcAft>
              <a:buNone/>
              <a:defRPr sz="20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430106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12085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veloper code left, image right">
    <p:bg>
      <p:bgPr>
        <a:solidFill>
          <a:srgbClr val="F4F3F5"/>
        </a:solidFill>
        <a:effectLst/>
      </p:bgPr>
    </p:bg>
    <p:spTree>
      <p:nvGrpSpPr>
        <p:cNvPr id="1" name=""/>
        <p:cNvGrpSpPr/>
        <p:nvPr/>
      </p:nvGrpSpPr>
      <p:grpSpPr>
        <a:xfrm>
          <a:off x="0" y="0"/>
          <a:ext cx="0" cy="0"/>
          <a:chOff x="0" y="0"/>
          <a:chExt cx="0" cy="0"/>
        </a:xfrm>
      </p:grpSpPr>
      <p:sp>
        <p:nvSpPr>
          <p:cNvPr id="9" name="Picture Placeholder 7" descr="This photo is a 'placeholder' only. Drag or drop your photo here, or click and tap the center to insert a photo.">
            <a:extLst>
              <a:ext uri="{FF2B5EF4-FFF2-40B4-BE49-F238E27FC236}">
                <a16:creationId xmlns:a16="http://schemas.microsoft.com/office/drawing/2014/main" id="{8456ECE7-2FD2-0E8A-D0BD-61173814D9B7}"/>
              </a:ext>
            </a:extLst>
          </p:cNvPr>
          <p:cNvSpPr>
            <a:spLocks noGrp="1"/>
          </p:cNvSpPr>
          <p:nvPr>
            <p:ph type="pic" sz="quarter" idx="10" hasCustomPrompt="1"/>
          </p:nvPr>
        </p:nvSpPr>
        <p:spPr bwMode="ltGray">
          <a:xfrm>
            <a:off x="8490856" y="707231"/>
            <a:ext cx="3116945" cy="5561808"/>
          </a:xfrm>
          <a:prstGeom prst="roundRect">
            <a:avLst>
              <a:gd name="adj" fmla="val 4445"/>
            </a:avLst>
          </a:prstGeom>
          <a:blipFill>
            <a:blip r:embed="rId2"/>
            <a:stretch>
              <a:fillRect l="-107368" r="-109854"/>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2"/>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07777"/>
          </a:xfrm>
        </p:spPr>
        <p:txBody>
          <a:bodyPr/>
          <a:lstStyle>
            <a:lvl1pPr marL="0" indent="0">
              <a:buNone/>
              <a:defRPr sz="20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759500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vice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584200" y="464817"/>
            <a:ext cx="11023600"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584200" y="1922802"/>
            <a:ext cx="4630006" cy="615553"/>
          </a:xfrm>
          <a:prstGeom prst="rect">
            <a:avLst/>
          </a:prstGeom>
        </p:spPr>
        <p:txBody>
          <a:bodyPr wrap="square" lIns="0" tIns="0" rIns="0" bIns="0">
            <a:spAutoFit/>
          </a:bodyPr>
          <a:lstStyle>
            <a:lvl1pPr marL="0" indent="0">
              <a:lnSpc>
                <a:spcPts val="2400"/>
              </a:lnSpc>
              <a:buNone/>
              <a:defRPr sz="2000"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a:t>
            </a:r>
            <a:r>
              <a:rPr lang="da-DK"/>
              <a:t>Lorem ipsum dolor sit amet</a:t>
            </a:r>
            <a:r>
              <a:rPr lang="pt-BR"/>
              <a:t>.</a:t>
            </a:r>
            <a:endParaRPr lang="en-US"/>
          </a:p>
        </p:txBody>
      </p:sp>
      <p:sp>
        <p:nvSpPr>
          <p:cNvPr id="5" name="Text Placeholder 4"/>
          <p:cNvSpPr>
            <a:spLocks noGrp="1"/>
          </p:cNvSpPr>
          <p:nvPr>
            <p:ph type="body" sz="quarter" idx="11" hasCustomPrompt="1"/>
          </p:nvPr>
        </p:nvSpPr>
        <p:spPr>
          <a:xfrm>
            <a:off x="584199" y="2707597"/>
            <a:ext cx="4630005" cy="2521331"/>
          </a:xfrm>
          <a:prstGeom prst="rect">
            <a:avLst/>
          </a:prstGeom>
        </p:spPr>
        <p:txBody>
          <a:bodyPr lIns="0" tIns="0" rIns="0" bIns="0"/>
          <a:lstStyle>
            <a:lvl1pPr marL="0" indent="0">
              <a:lnSpc>
                <a:spcPts val="1765"/>
              </a:lnSpc>
              <a:spcBef>
                <a:spcPts val="0"/>
              </a:spcBef>
              <a:buFont typeface="Arial" panose="020B0604020202020204" pitchFamily="34" charset="0"/>
              <a:buNone/>
              <a:defRPr sz="1400"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8812" y="1519688"/>
            <a:ext cx="5833188" cy="4343375"/>
          </a:xfrm>
          <a:prstGeom prst="rect">
            <a:avLst/>
          </a:prstGeom>
        </p:spPr>
        <p:txBody>
          <a:bodyPr anchor="ctr" anchorCtr="0">
            <a:noAutofit/>
          </a:bodyPr>
          <a:lstStyle>
            <a:lvl1pPr algn="ctr">
              <a:defRPr>
                <a:solidFill>
                  <a:srgbClr val="000000"/>
                </a:solidFill>
              </a:defRPr>
            </a:lvl1pPr>
          </a:lstStyle>
          <a:p>
            <a:r>
              <a:rPr lang="en-US"/>
              <a:t>Click icon to add picture</a:t>
            </a:r>
          </a:p>
        </p:txBody>
      </p:sp>
    </p:spTree>
    <p:extLst>
      <p:ext uri="{BB962C8B-B14F-4D97-AF65-F5344CB8AC3E}">
        <p14:creationId xmlns:p14="http://schemas.microsoft.com/office/powerpoint/2010/main" val="1370013610"/>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vice 2">
    <p:bg>
      <p:bgPr>
        <a:solidFill>
          <a:srgbClr val="F4F3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1535104"/>
            <a:ext cx="5834041" cy="4315059"/>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593750" y="2000739"/>
            <a:ext cx="1693247" cy="442532"/>
          </a:xfrm>
          <a:prstGeom prst="rect">
            <a:avLst/>
          </a:prstGeom>
        </p:spPr>
        <p:txBody>
          <a:bodyPr lIns="0" tIns="0" rIns="0" bIns="0"/>
          <a:lstStyle>
            <a:lvl1pPr marL="0" indent="0">
              <a:lnSpc>
                <a:spcPts val="1765"/>
              </a:lnSpc>
              <a:spcBef>
                <a:spcPts val="882"/>
              </a:spcBef>
              <a:buNone/>
              <a:defRPr lang="en-US" sz="1400"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521876" y="2000739"/>
            <a:ext cx="1693247" cy="442532"/>
          </a:xfrm>
          <a:prstGeom prst="rect">
            <a:avLst/>
          </a:prstGeom>
        </p:spPr>
        <p:txBody>
          <a:bodyPr lIns="0" tIns="0" rIns="0" bIns="0"/>
          <a:lstStyle>
            <a:lvl1pPr marL="0" indent="0">
              <a:lnSpc>
                <a:spcPts val="1765"/>
              </a:lnSpc>
              <a:spcBef>
                <a:spcPts val="882"/>
              </a:spcBef>
              <a:buNone/>
              <a:defRPr lang="en-US" sz="1400"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590248" y="2528961"/>
            <a:ext cx="1693247" cy="1828834"/>
          </a:xfrm>
          <a:prstGeom prst="rect">
            <a:avLst/>
          </a:prstGeom>
        </p:spPr>
        <p:txBody>
          <a:bodyPr lIns="0" tIns="0" rIns="0" bIns="0"/>
          <a:lstStyle>
            <a:lvl1pPr marL="0" indent="0">
              <a:lnSpc>
                <a:spcPts val="1765"/>
              </a:lnSpc>
              <a:spcBef>
                <a:spcPts val="0"/>
              </a:spcBef>
              <a:buFont typeface="Arial" panose="020B0604020202020204" pitchFamily="34" charset="0"/>
              <a:buNone/>
              <a:defRPr sz="1400"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521608" y="2528961"/>
            <a:ext cx="1693247" cy="1828834"/>
          </a:xfrm>
          <a:prstGeom prst="rect">
            <a:avLst/>
          </a:prstGeom>
        </p:spPr>
        <p:txBody>
          <a:bodyPr lIns="0" tIns="0" rIns="0" bIns="0"/>
          <a:lstStyle>
            <a:lvl1pPr marL="0" indent="0">
              <a:lnSpc>
                <a:spcPts val="1765"/>
              </a:lnSpc>
              <a:spcBef>
                <a:spcPts val="0"/>
              </a:spcBef>
              <a:buFont typeface="Arial" panose="020B0604020202020204" pitchFamily="34" charset="0"/>
              <a:buNone/>
              <a:defRPr sz="1400"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itle 1">
            <a:extLst>
              <a:ext uri="{FF2B5EF4-FFF2-40B4-BE49-F238E27FC236}">
                <a16:creationId xmlns:a16="http://schemas.microsoft.com/office/drawing/2014/main" id="{41C62C6E-6C8D-E263-ED20-65125864F2C8}"/>
              </a:ext>
            </a:extLst>
          </p:cNvPr>
          <p:cNvSpPr>
            <a:spLocks noGrp="1"/>
          </p:cNvSpPr>
          <p:nvPr>
            <p:ph type="title" hasCustomPrompt="1"/>
          </p:nvPr>
        </p:nvSpPr>
        <p:spPr>
          <a:xfrm>
            <a:off x="582612" y="462415"/>
            <a:ext cx="11026776"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Tree>
    <p:extLst>
      <p:ext uri="{BB962C8B-B14F-4D97-AF65-F5344CB8AC3E}">
        <p14:creationId xmlns:p14="http://schemas.microsoft.com/office/powerpoint/2010/main" val="1319169785"/>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evice 3">
    <p:bg>
      <p:bgPr>
        <a:solidFill>
          <a:srgbClr val="F4F3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466045"/>
            <a:ext cx="11025188"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1599603"/>
            <a:ext cx="7678751" cy="4327960"/>
          </a:xfrm>
          <a:prstGeom prst="rect">
            <a:avLst/>
          </a:prstGeom>
        </p:spPr>
        <p:txBody>
          <a:bodyPr anchor="ctr" anchorCtr="0">
            <a:noAutofit/>
          </a:bodyPr>
          <a:lstStyle>
            <a:lvl1pPr algn="ctr">
              <a:defRPr>
                <a:solidFill>
                  <a:srgbClr val="000000"/>
                </a:solidFill>
              </a:defRPr>
            </a:lvl1pPr>
          </a:lstStyle>
          <a:p>
            <a:r>
              <a:rPr lang="en-US"/>
              <a:t>Click icon to add picture</a:t>
            </a:r>
          </a:p>
        </p:txBody>
      </p:sp>
    </p:spTree>
    <p:extLst>
      <p:ext uri="{BB962C8B-B14F-4D97-AF65-F5344CB8AC3E}">
        <p14:creationId xmlns:p14="http://schemas.microsoft.com/office/powerpoint/2010/main" val="3983890159"/>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rt with caption">
    <p:bg>
      <p:bgPr>
        <a:solidFill>
          <a:srgbClr val="F4F3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466045"/>
            <a:ext cx="11025188"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layout examples</a:t>
            </a:r>
          </a:p>
        </p:txBody>
      </p:sp>
      <p:sp>
        <p:nvSpPr>
          <p:cNvPr id="5" name="Chart Placeholder 6">
            <a:extLst>
              <a:ext uri="{FF2B5EF4-FFF2-40B4-BE49-F238E27FC236}">
                <a16:creationId xmlns:a16="http://schemas.microsoft.com/office/drawing/2014/main" id="{D9638BF3-12D1-2694-0190-0AB19FCB5432}"/>
              </a:ext>
            </a:extLst>
          </p:cNvPr>
          <p:cNvSpPr>
            <a:spLocks noGrp="1"/>
          </p:cNvSpPr>
          <p:nvPr>
            <p:ph type="chart" sz="quarter" idx="21"/>
          </p:nvPr>
        </p:nvSpPr>
        <p:spPr>
          <a:xfrm>
            <a:off x="584200" y="1989614"/>
            <a:ext cx="3474720"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6" name="Text Placeholder 4">
            <a:extLst>
              <a:ext uri="{FF2B5EF4-FFF2-40B4-BE49-F238E27FC236}">
                <a16:creationId xmlns:a16="http://schemas.microsoft.com/office/drawing/2014/main" id="{9FDA6635-EE72-35BC-5065-7C47B07E2AF7}"/>
              </a:ext>
            </a:extLst>
          </p:cNvPr>
          <p:cNvSpPr>
            <a:spLocks noGrp="1"/>
          </p:cNvSpPr>
          <p:nvPr>
            <p:ph type="body" sz="quarter" idx="12" hasCustomPrompt="1"/>
          </p:nvPr>
        </p:nvSpPr>
        <p:spPr>
          <a:xfrm>
            <a:off x="584201" y="5973763"/>
            <a:ext cx="3474720" cy="307777"/>
          </a:xfrm>
          <a:prstGeom prst="rect">
            <a:avLst/>
          </a:prstGeom>
        </p:spPr>
        <p:txBody>
          <a:bodyPr lIns="0" tIns="0" rIns="0" bIns="0"/>
          <a:lstStyle>
            <a:lvl1pPr marL="0" indent="0">
              <a:lnSpc>
                <a:spcPts val="1200"/>
              </a:lnSpc>
              <a:spcBef>
                <a:spcPts val="900"/>
              </a:spcBef>
              <a:buFont typeface="Arial" panose="020B0604020202020204" pitchFamily="34" charset="0"/>
              <a:buNone/>
              <a:defRPr sz="1000" b="0" i="0" spc="0">
                <a:solidFill>
                  <a:srgbClr val="000000"/>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7" name="Text Placeholder 4">
            <a:extLst>
              <a:ext uri="{FF2B5EF4-FFF2-40B4-BE49-F238E27FC236}">
                <a16:creationId xmlns:a16="http://schemas.microsoft.com/office/drawing/2014/main" id="{426EF772-758C-C1A7-A309-173E2AB9C395}"/>
              </a:ext>
            </a:extLst>
          </p:cNvPr>
          <p:cNvSpPr>
            <a:spLocks noGrp="1"/>
          </p:cNvSpPr>
          <p:nvPr>
            <p:ph type="body" sz="quarter" idx="18" hasCustomPrompt="1"/>
          </p:nvPr>
        </p:nvSpPr>
        <p:spPr>
          <a:xfrm>
            <a:off x="4358640" y="5973763"/>
            <a:ext cx="3474720" cy="307777"/>
          </a:xfrm>
          <a:prstGeom prst="rect">
            <a:avLst/>
          </a:prstGeom>
        </p:spPr>
        <p:txBody>
          <a:bodyPr vert="horz" wrap="square" lIns="0" tIns="0" rIns="0" bIns="0" rtlCol="0">
            <a:spAutoFit/>
          </a:bodyPr>
          <a:lstStyle>
            <a:lvl1pPr marL="0" indent="0">
              <a:buNone/>
              <a:tabLst/>
              <a:defRPr lang="en-US" sz="1000" b="0" i="0" spc="0" dirty="0" smtClean="0">
                <a:solidFill>
                  <a:srgbClr val="000000"/>
                </a:solidFill>
                <a:latin typeface="+mn-lt"/>
              </a:defRPr>
            </a:lvl1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9" name="Chart Placeholder 6">
            <a:extLst>
              <a:ext uri="{FF2B5EF4-FFF2-40B4-BE49-F238E27FC236}">
                <a16:creationId xmlns:a16="http://schemas.microsoft.com/office/drawing/2014/main" id="{C01D8C54-5478-2BF6-769F-9F0FC6FB57EA}"/>
              </a:ext>
            </a:extLst>
          </p:cNvPr>
          <p:cNvSpPr>
            <a:spLocks noGrp="1"/>
          </p:cNvSpPr>
          <p:nvPr>
            <p:ph type="chart" sz="quarter" idx="22"/>
          </p:nvPr>
        </p:nvSpPr>
        <p:spPr>
          <a:xfrm>
            <a:off x="4358641" y="1989614"/>
            <a:ext cx="3474720"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11" name="Chart Placeholder 6">
            <a:extLst>
              <a:ext uri="{FF2B5EF4-FFF2-40B4-BE49-F238E27FC236}">
                <a16:creationId xmlns:a16="http://schemas.microsoft.com/office/drawing/2014/main" id="{657835EA-5000-4043-FCC9-D8A17E147B1F}"/>
              </a:ext>
            </a:extLst>
          </p:cNvPr>
          <p:cNvSpPr>
            <a:spLocks noGrp="1"/>
          </p:cNvSpPr>
          <p:nvPr>
            <p:ph type="chart" sz="quarter" idx="23"/>
          </p:nvPr>
        </p:nvSpPr>
        <p:spPr>
          <a:xfrm>
            <a:off x="8132064" y="1989614"/>
            <a:ext cx="3474720" cy="3605213"/>
          </a:xfrm>
          <a:prstGeom prst="rect">
            <a:avLst/>
          </a:prstGeom>
        </p:spPr>
        <p:txBody>
          <a:bodyPr anchor="ctr">
            <a:noAutofit/>
          </a:bodyPr>
          <a:lstStyle>
            <a:lvl1pPr marL="0" indent="0" algn="ctr">
              <a:buNone/>
              <a:defRPr sz="2400">
                <a:solidFill>
                  <a:srgbClr val="000000"/>
                </a:solidFill>
              </a:defRPr>
            </a:lvl1pPr>
          </a:lstStyle>
          <a:p>
            <a:r>
              <a:rPr lang="en-US"/>
              <a:t>Click icon to add chart</a:t>
            </a:r>
          </a:p>
        </p:txBody>
      </p:sp>
      <p:sp>
        <p:nvSpPr>
          <p:cNvPr id="12" name="Text Placeholder 3">
            <a:extLst>
              <a:ext uri="{FF2B5EF4-FFF2-40B4-BE49-F238E27FC236}">
                <a16:creationId xmlns:a16="http://schemas.microsoft.com/office/drawing/2014/main" id="{D11E6A22-8ABF-B71A-3401-3376773ED9AC}"/>
              </a:ext>
            </a:extLst>
          </p:cNvPr>
          <p:cNvSpPr>
            <a:spLocks noGrp="1"/>
          </p:cNvSpPr>
          <p:nvPr>
            <p:ph type="body" sz="quarter" idx="24" hasCustomPrompt="1"/>
          </p:nvPr>
        </p:nvSpPr>
        <p:spPr>
          <a:xfrm>
            <a:off x="584200" y="5783263"/>
            <a:ext cx="3474720"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3" name="Text Placeholder 3">
            <a:extLst>
              <a:ext uri="{FF2B5EF4-FFF2-40B4-BE49-F238E27FC236}">
                <a16:creationId xmlns:a16="http://schemas.microsoft.com/office/drawing/2014/main" id="{608861AB-092C-6472-7C72-ED6E47461F7C}"/>
              </a:ext>
            </a:extLst>
          </p:cNvPr>
          <p:cNvSpPr>
            <a:spLocks noGrp="1"/>
          </p:cNvSpPr>
          <p:nvPr>
            <p:ph type="body" sz="quarter" idx="25" hasCustomPrompt="1"/>
          </p:nvPr>
        </p:nvSpPr>
        <p:spPr>
          <a:xfrm>
            <a:off x="4369751" y="5783263"/>
            <a:ext cx="3474720"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4" name="Text Placeholder 3">
            <a:extLst>
              <a:ext uri="{FF2B5EF4-FFF2-40B4-BE49-F238E27FC236}">
                <a16:creationId xmlns:a16="http://schemas.microsoft.com/office/drawing/2014/main" id="{000561FE-DBFA-4AC4-AFCD-6B19B0C28254}"/>
              </a:ext>
            </a:extLst>
          </p:cNvPr>
          <p:cNvSpPr>
            <a:spLocks noGrp="1"/>
          </p:cNvSpPr>
          <p:nvPr>
            <p:ph type="body" sz="quarter" idx="26" hasCustomPrompt="1"/>
          </p:nvPr>
        </p:nvSpPr>
        <p:spPr>
          <a:xfrm>
            <a:off x="8132063" y="5783263"/>
            <a:ext cx="3474720"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4">
            <a:extLst>
              <a:ext uri="{FF2B5EF4-FFF2-40B4-BE49-F238E27FC236}">
                <a16:creationId xmlns:a16="http://schemas.microsoft.com/office/drawing/2014/main" id="{ABB165B4-FDFD-ADBC-4A1C-58CA8748A55C}"/>
              </a:ext>
            </a:extLst>
          </p:cNvPr>
          <p:cNvSpPr>
            <a:spLocks noGrp="1"/>
          </p:cNvSpPr>
          <p:nvPr>
            <p:ph type="body" sz="quarter" idx="27" hasCustomPrompt="1"/>
          </p:nvPr>
        </p:nvSpPr>
        <p:spPr>
          <a:xfrm>
            <a:off x="8132063" y="5973763"/>
            <a:ext cx="3474720" cy="307777"/>
          </a:xfrm>
          <a:prstGeom prst="rect">
            <a:avLst/>
          </a:prstGeom>
        </p:spPr>
        <p:txBody>
          <a:bodyPr vert="horz" wrap="square" lIns="0" tIns="0" rIns="0" bIns="0" rtlCol="0">
            <a:spAutoFit/>
          </a:bodyPr>
          <a:lstStyle>
            <a:lvl1pPr marL="0" indent="0">
              <a:buNone/>
              <a:tabLst/>
              <a:defRPr lang="en-US" sz="1000" b="0" i="0" spc="0" dirty="0" smtClean="0">
                <a:solidFill>
                  <a:srgbClr val="000000"/>
                </a:solidFill>
                <a:latin typeface="+mn-lt"/>
              </a:defRPr>
            </a:lvl1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310198541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abl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098-5BDB-3A14-0BC4-F3DC4A76BABB}"/>
              </a:ext>
            </a:extLst>
          </p:cNvPr>
          <p:cNvSpPr>
            <a:spLocks noGrp="1"/>
          </p:cNvSpPr>
          <p:nvPr>
            <p:ph type="title" hasCustomPrompt="1"/>
          </p:nvPr>
        </p:nvSpPr>
        <p:spPr/>
        <p:txBody>
          <a:bodyPr/>
          <a:lstStyle>
            <a:lvl1pPr>
              <a:defRPr/>
            </a:lvl1pPr>
          </a:lstStyle>
          <a:p>
            <a:r>
              <a:rPr lang="en-US"/>
              <a:t>Table layout</a:t>
            </a:r>
          </a:p>
        </p:txBody>
      </p:sp>
      <p:sp>
        <p:nvSpPr>
          <p:cNvPr id="4" name="Table Placeholder 3">
            <a:extLst>
              <a:ext uri="{FF2B5EF4-FFF2-40B4-BE49-F238E27FC236}">
                <a16:creationId xmlns:a16="http://schemas.microsoft.com/office/drawing/2014/main" id="{6DAF7D07-1867-0A94-96A1-88DE5F76DCC0}"/>
              </a:ext>
            </a:extLst>
          </p:cNvPr>
          <p:cNvSpPr>
            <a:spLocks noGrp="1"/>
          </p:cNvSpPr>
          <p:nvPr>
            <p:ph type="tbl" sz="quarter" idx="10"/>
          </p:nvPr>
        </p:nvSpPr>
        <p:spPr>
          <a:xfrm>
            <a:off x="584201" y="2201863"/>
            <a:ext cx="11025188" cy="4067176"/>
          </a:xfrm>
          <a:prstGeom prst="rect">
            <a:avLst/>
          </a:prstGeom>
        </p:spPr>
        <p:txBody>
          <a:bodyPr anchor="ctr" anchorCtr="0"/>
          <a:lstStyle>
            <a:lvl1pPr algn="ctr">
              <a:defRPr/>
            </a:lvl1pPr>
          </a:lstStyle>
          <a:p>
            <a:r>
              <a:rPr lang="en-US"/>
              <a:t>Click icon to add table</a:t>
            </a:r>
          </a:p>
        </p:txBody>
      </p:sp>
    </p:spTree>
    <p:extLst>
      <p:ext uri="{BB962C8B-B14F-4D97-AF65-F5344CB8AC3E}">
        <p14:creationId xmlns:p14="http://schemas.microsoft.com/office/powerpoint/2010/main" val="2370629800"/>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FF295-4867-A99B-E458-6E9396360BC0}"/>
              </a:ext>
            </a:extLst>
          </p:cNvPr>
          <p:cNvPicPr>
            <a:picLocks noChangeAspect="1"/>
          </p:cNvPicPr>
          <p:nvPr userDrawn="1"/>
        </p:nvPicPr>
        <p:blipFill>
          <a:blip r:embed="rId2"/>
          <a:srcRect/>
          <a:stretch/>
        </p:blipFill>
        <p:spPr>
          <a:xfrm>
            <a:off x="11274" y="3172"/>
            <a:ext cx="12169451" cy="6851654"/>
          </a:xfrm>
          <a:prstGeom prst="rect">
            <a:avLst/>
          </a:prstGeom>
        </p:spPr>
      </p:pic>
      <p:sp>
        <p:nvSpPr>
          <p:cNvPr id="9" name="Text Placeholder 4">
            <a:extLst>
              <a:ext uri="{FF2B5EF4-FFF2-40B4-BE49-F238E27FC236}">
                <a16:creationId xmlns:a16="http://schemas.microsoft.com/office/drawing/2014/main" id="{A7C05C3C-EB57-9CE3-8D71-4524D615C665}"/>
              </a:ext>
            </a:extLst>
          </p:cNvPr>
          <p:cNvSpPr>
            <a:spLocks noGrp="1"/>
          </p:cNvSpPr>
          <p:nvPr>
            <p:ph type="body" sz="quarter" idx="12" hasCustomPrompt="1"/>
          </p:nvPr>
        </p:nvSpPr>
        <p:spPr>
          <a:xfrm>
            <a:off x="1163637" y="4485319"/>
            <a:ext cx="7256463"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j-lt"/>
              </a:defRPr>
            </a:lvl1pPr>
          </a:lstStyle>
          <a:p>
            <a:pPr lvl="0"/>
            <a:r>
              <a:rPr lang="en-US"/>
              <a:t>Name attribute</a:t>
            </a:r>
          </a:p>
        </p:txBody>
      </p:sp>
      <p:sp>
        <p:nvSpPr>
          <p:cNvPr id="10" name="Text Placeholder 4">
            <a:extLst>
              <a:ext uri="{FF2B5EF4-FFF2-40B4-BE49-F238E27FC236}">
                <a16:creationId xmlns:a16="http://schemas.microsoft.com/office/drawing/2014/main" id="{A0CDB07D-2FEA-8773-9F92-922A8CE70D0E}"/>
              </a:ext>
            </a:extLst>
          </p:cNvPr>
          <p:cNvSpPr>
            <a:spLocks noGrp="1"/>
          </p:cNvSpPr>
          <p:nvPr>
            <p:ph type="body" sz="quarter" idx="13" hasCustomPrompt="1"/>
          </p:nvPr>
        </p:nvSpPr>
        <p:spPr>
          <a:xfrm>
            <a:off x="1163637" y="4891719"/>
            <a:ext cx="7256463" cy="215444"/>
          </a:xfrm>
          <a:noFill/>
        </p:spPr>
        <p:txBody>
          <a:bodyPr wrap="square" lIns="0" tIns="0" rIns="0" bIns="0">
            <a:spAutoFit/>
          </a:bodyPr>
          <a:lstStyle>
            <a:lvl1pPr marL="0" indent="0">
              <a:spcBef>
                <a:spcPts val="0"/>
              </a:spcBef>
              <a:spcAft>
                <a:spcPts val="0"/>
              </a:spcAft>
              <a:buFont typeface="Arial" panose="020B0604020202020204" pitchFamily="34" charset="0"/>
              <a:buNone/>
              <a:defRPr sz="1400" spc="0" baseline="0">
                <a:solidFill>
                  <a:schemeClr val="bg1"/>
                </a:solidFill>
                <a:latin typeface="+mn-lt"/>
              </a:defRPr>
            </a:lvl1pPr>
          </a:lstStyle>
          <a:p>
            <a:pPr lvl="0"/>
            <a:r>
              <a:rPr lang="en-US"/>
              <a:t>Job title or another attribute</a:t>
            </a:r>
          </a:p>
        </p:txBody>
      </p:sp>
      <p:sp>
        <p:nvSpPr>
          <p:cNvPr id="3" name="Title 2">
            <a:extLst>
              <a:ext uri="{FF2B5EF4-FFF2-40B4-BE49-F238E27FC236}">
                <a16:creationId xmlns:a16="http://schemas.microsoft.com/office/drawing/2014/main" id="{893AADA0-6CA3-9903-2ECD-86BEBBEE6411}"/>
              </a:ext>
            </a:extLst>
          </p:cNvPr>
          <p:cNvSpPr>
            <a:spLocks noGrp="1"/>
          </p:cNvSpPr>
          <p:nvPr>
            <p:ph type="title"/>
          </p:nvPr>
        </p:nvSpPr>
        <p:spPr>
          <a:xfrm>
            <a:off x="1163637" y="850900"/>
            <a:ext cx="7256463" cy="3238500"/>
          </a:xfrm>
        </p:spPr>
        <p:txBody>
          <a:bodyPr anchor="b" anchorCtr="0">
            <a:normAutofit/>
          </a:bodyPr>
          <a:lstStyle>
            <a:lvl1pPr>
              <a:lnSpc>
                <a:spcPct val="90000"/>
              </a:lnSpc>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541258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384CE2-D6E0-13F7-2703-159866AF744A}"/>
              </a:ext>
            </a:extLst>
          </p:cNvPr>
          <p:cNvPicPr>
            <a:picLocks noChangeAspect="1"/>
          </p:cNvPicPr>
          <p:nvPr userDrawn="1"/>
        </p:nvPicPr>
        <p:blipFill>
          <a:blip r:embed="rId2"/>
          <a:srcRect/>
          <a:stretch/>
        </p:blipFill>
        <p:spPr>
          <a:xfrm>
            <a:off x="11274" y="3172"/>
            <a:ext cx="12169451" cy="6851654"/>
          </a:xfrm>
          <a:prstGeom prst="rect">
            <a:avLst/>
          </a:prstGeom>
        </p:spPr>
      </p:pic>
      <p:sp>
        <p:nvSpPr>
          <p:cNvPr id="9" name="Text Placeholder 4">
            <a:extLst>
              <a:ext uri="{FF2B5EF4-FFF2-40B4-BE49-F238E27FC236}">
                <a16:creationId xmlns:a16="http://schemas.microsoft.com/office/drawing/2014/main" id="{A7C05C3C-EB57-9CE3-8D71-4524D615C665}"/>
              </a:ext>
            </a:extLst>
          </p:cNvPr>
          <p:cNvSpPr>
            <a:spLocks noGrp="1"/>
          </p:cNvSpPr>
          <p:nvPr>
            <p:ph type="body" sz="quarter" idx="12" hasCustomPrompt="1"/>
          </p:nvPr>
        </p:nvSpPr>
        <p:spPr>
          <a:xfrm>
            <a:off x="2482850" y="4485319"/>
            <a:ext cx="7256463"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j-lt"/>
              </a:defRPr>
            </a:lvl1pPr>
          </a:lstStyle>
          <a:p>
            <a:pPr lvl="0"/>
            <a:r>
              <a:rPr lang="en-US"/>
              <a:t>Name attribute</a:t>
            </a:r>
          </a:p>
        </p:txBody>
      </p:sp>
      <p:sp>
        <p:nvSpPr>
          <p:cNvPr id="10" name="Text Placeholder 4">
            <a:extLst>
              <a:ext uri="{FF2B5EF4-FFF2-40B4-BE49-F238E27FC236}">
                <a16:creationId xmlns:a16="http://schemas.microsoft.com/office/drawing/2014/main" id="{A0CDB07D-2FEA-8773-9F92-922A8CE70D0E}"/>
              </a:ext>
            </a:extLst>
          </p:cNvPr>
          <p:cNvSpPr>
            <a:spLocks noGrp="1"/>
          </p:cNvSpPr>
          <p:nvPr>
            <p:ph type="body" sz="quarter" idx="13" hasCustomPrompt="1"/>
          </p:nvPr>
        </p:nvSpPr>
        <p:spPr>
          <a:xfrm>
            <a:off x="2482850" y="4891719"/>
            <a:ext cx="7256463" cy="215444"/>
          </a:xfrm>
          <a:noFill/>
        </p:spPr>
        <p:txBody>
          <a:bodyPr wrap="square" lIns="0" tIns="0" rIns="0" bIns="0">
            <a:spAutoFit/>
          </a:bodyPr>
          <a:lstStyle>
            <a:lvl1pPr marL="0" indent="0">
              <a:spcBef>
                <a:spcPts val="0"/>
              </a:spcBef>
              <a:spcAft>
                <a:spcPts val="0"/>
              </a:spcAft>
              <a:buFont typeface="Arial" panose="020B0604020202020204" pitchFamily="34" charset="0"/>
              <a:buNone/>
              <a:defRPr sz="1400" spc="0" baseline="0">
                <a:solidFill>
                  <a:schemeClr val="bg1"/>
                </a:solidFill>
                <a:latin typeface="+mn-lt"/>
              </a:defRPr>
            </a:lvl1pPr>
          </a:lstStyle>
          <a:p>
            <a:pPr lvl="0"/>
            <a:r>
              <a:rPr lang="en-US"/>
              <a:t>Job title or another attribute</a:t>
            </a:r>
          </a:p>
        </p:txBody>
      </p:sp>
      <p:sp>
        <p:nvSpPr>
          <p:cNvPr id="3" name="Title 2">
            <a:extLst>
              <a:ext uri="{FF2B5EF4-FFF2-40B4-BE49-F238E27FC236}">
                <a16:creationId xmlns:a16="http://schemas.microsoft.com/office/drawing/2014/main" id="{893AADA0-6CA3-9903-2ECD-86BEBBEE6411}"/>
              </a:ext>
            </a:extLst>
          </p:cNvPr>
          <p:cNvSpPr>
            <a:spLocks noGrp="1"/>
          </p:cNvSpPr>
          <p:nvPr>
            <p:ph type="title"/>
          </p:nvPr>
        </p:nvSpPr>
        <p:spPr>
          <a:xfrm>
            <a:off x="2482850" y="1177602"/>
            <a:ext cx="7256463" cy="2911798"/>
          </a:xfrm>
        </p:spPr>
        <p:txBody>
          <a:bodyPr anchor="b" anchorCtr="0">
            <a:normAutofit/>
          </a:bodyPr>
          <a:lstStyle>
            <a:lvl1pPr>
              <a:lnSpc>
                <a:spcPct val="90000"/>
              </a:lnSpc>
              <a:defRPr sz="3600">
                <a:solidFill>
                  <a:schemeClr val="bg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04EC2229-8FBE-426A-CDA3-79B76E4E64E9}"/>
              </a:ext>
            </a:extLst>
          </p:cNvPr>
          <p:cNvPicPr>
            <a:picLocks noChangeAspect="1"/>
          </p:cNvPicPr>
          <p:nvPr userDrawn="1"/>
        </p:nvPicPr>
        <p:blipFill>
          <a:blip r:embed="rId3"/>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3177204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case, accessory, arranged&#10;&#10;Description automatically generated">
            <a:extLst>
              <a:ext uri="{FF2B5EF4-FFF2-40B4-BE49-F238E27FC236}">
                <a16:creationId xmlns:a16="http://schemas.microsoft.com/office/drawing/2014/main" id="{A38C42C5-9D1B-8547-8199-B0D8C17707CB}"/>
              </a:ext>
            </a:extLst>
          </p:cNvPr>
          <p:cNvPicPr>
            <a:picLocks noChangeAspect="1"/>
          </p:cNvPicPr>
          <p:nvPr userDrawn="1"/>
        </p:nvPicPr>
        <p:blipFill rotWithShape="1">
          <a:blip r:embed="rId2">
            <a:alphaModFix/>
          </a:blip>
          <a:srcRect r="19824"/>
          <a:stretch/>
        </p:blipFill>
        <p:spPr>
          <a:xfrm>
            <a:off x="2417010" y="0"/>
            <a:ext cx="9774990" cy="6858000"/>
          </a:xfrm>
          <a:prstGeom prst="rect">
            <a:avLst/>
          </a:prstGeom>
        </p:spPr>
      </p:pic>
      <p:sp>
        <p:nvSpPr>
          <p:cNvPr id="2" name="Title 1"/>
          <p:cNvSpPr>
            <a:spLocks noGrp="1"/>
          </p:cNvSpPr>
          <p:nvPr>
            <p:ph type="title" hasCustomPrompt="1"/>
          </p:nvPr>
        </p:nvSpPr>
        <p:spPr>
          <a:xfrm>
            <a:off x="585215" y="3091208"/>
            <a:ext cx="4773168"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47494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emo slide 1">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case, accessory, arranged&#10;&#10;Description automatically generated">
            <a:extLst>
              <a:ext uri="{FF2B5EF4-FFF2-40B4-BE49-F238E27FC236}">
                <a16:creationId xmlns:a16="http://schemas.microsoft.com/office/drawing/2014/main" id="{2A6AA0B9-027D-8539-FF20-AFB01D1F7528}"/>
              </a:ext>
            </a:extLst>
          </p:cNvPr>
          <p:cNvPicPr>
            <a:picLocks noChangeAspect="1"/>
          </p:cNvPicPr>
          <p:nvPr userDrawn="1"/>
        </p:nvPicPr>
        <p:blipFill rotWithShape="1">
          <a:blip r:embed="rId2">
            <a:alphaModFix/>
          </a:blip>
          <a:srcRect r="19824"/>
          <a:stretch/>
        </p:blipFill>
        <p:spPr>
          <a:xfrm>
            <a:off x="2417010" y="0"/>
            <a:ext cx="9774990" cy="6858000"/>
          </a:xfrm>
          <a:prstGeom prst="rect">
            <a:avLst/>
          </a:prstGeom>
        </p:spPr>
      </p:pic>
      <p:sp>
        <p:nvSpPr>
          <p:cNvPr id="2" name="Title 1"/>
          <p:cNvSpPr>
            <a:spLocks noGrp="1"/>
          </p:cNvSpPr>
          <p:nvPr>
            <p:ph type="title" hasCustomPrompt="1"/>
          </p:nvPr>
        </p:nvSpPr>
        <p:spPr>
          <a:xfrm>
            <a:off x="585216" y="3088623"/>
            <a:ext cx="4772847"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77284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02781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33484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895CD-3ACC-B277-AF09-94C7F3BA0C42}"/>
              </a:ext>
            </a:extLst>
          </p:cNvPr>
          <p:cNvPicPr>
            <a:picLocks noChangeAspect="1"/>
          </p:cNvPicPr>
          <p:nvPr userDrawn="1"/>
        </p:nvPicPr>
        <p:blipFill>
          <a:blip r:embed="rId2"/>
          <a:srcRect/>
          <a:stretch/>
        </p:blipFill>
        <p:spPr>
          <a:xfrm>
            <a:off x="11274" y="3172"/>
            <a:ext cx="12169451" cy="6851654"/>
          </a:xfrm>
          <a:prstGeom prst="rect">
            <a:avLst/>
          </a:prstGeom>
        </p:spPr>
      </p:pic>
      <p:sp>
        <p:nvSpPr>
          <p:cNvPr id="2" name="Title 1"/>
          <p:cNvSpPr>
            <a:spLocks noGrp="1"/>
          </p:cNvSpPr>
          <p:nvPr>
            <p:ph type="title" hasCustomPrompt="1"/>
          </p:nvPr>
        </p:nvSpPr>
        <p:spPr>
          <a:xfrm>
            <a:off x="585216" y="3091208"/>
            <a:ext cx="9144000" cy="443198"/>
          </a:xfrm>
          <a:noFill/>
        </p:spPr>
        <p:txBody>
          <a:bodyPr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764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143584-306A-02B8-FA6E-D3C3F170AB40}"/>
              </a:ext>
            </a:extLst>
          </p:cNvPr>
          <p:cNvPicPr>
            <a:picLocks noChangeAspect="1"/>
          </p:cNvPicPr>
          <p:nvPr userDrawn="1"/>
        </p:nvPicPr>
        <p:blipFill>
          <a:blip r:embed="rId2"/>
          <a:srcRect/>
          <a:stretch/>
        </p:blipFill>
        <p:spPr>
          <a:xfrm>
            <a:off x="11274" y="3172"/>
            <a:ext cx="12169451" cy="6851654"/>
          </a:xfrm>
          <a:prstGeom prst="rect">
            <a:avLst/>
          </a:prstGeom>
        </p:spPr>
      </p:pic>
      <p:sp>
        <p:nvSpPr>
          <p:cNvPr id="2" name="Title 1"/>
          <p:cNvSpPr>
            <a:spLocks noGrp="1"/>
          </p:cNvSpPr>
          <p:nvPr>
            <p:ph type="title" hasCustomPrompt="1"/>
          </p:nvPr>
        </p:nvSpPr>
        <p:spPr>
          <a:xfrm>
            <a:off x="585216" y="3088623"/>
            <a:ext cx="4772847"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77284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60776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3">
    <p:bg bwMode="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56D10-0030-D9D3-52FE-13D839CE63BE}"/>
              </a:ext>
            </a:extLst>
          </p:cNvPr>
          <p:cNvPicPr>
            <a:picLocks noChangeAspect="1"/>
          </p:cNvPicPr>
          <p:nvPr userDrawn="1"/>
        </p:nvPicPr>
        <p:blipFill>
          <a:blip r:embed="rId2"/>
          <a:srcRect/>
          <a:stretch/>
        </p:blipFill>
        <p:spPr>
          <a:xfrm>
            <a:off x="0" y="0"/>
            <a:ext cx="12191998" cy="6857999"/>
          </a:xfrm>
          <a:prstGeom prst="rect">
            <a:avLst/>
          </a:prstGeom>
        </p:spPr>
      </p:pic>
      <p:sp>
        <p:nvSpPr>
          <p:cNvPr id="2" name="Title 1"/>
          <p:cNvSpPr>
            <a:spLocks noGrp="1"/>
          </p:cNvSpPr>
          <p:nvPr>
            <p:ph type="title" hasCustomPrompt="1"/>
          </p:nvPr>
        </p:nvSpPr>
        <p:spPr>
          <a:xfrm>
            <a:off x="585216" y="3091208"/>
            <a:ext cx="8542742"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67195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emo slide 3">
    <p:bg bwMode="gray">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76C9-BFBE-F9EF-4518-9E0E58925988}"/>
              </a:ext>
            </a:extLst>
          </p:cNvPr>
          <p:cNvPicPr>
            <a:picLocks noChangeAspect="1"/>
          </p:cNvPicPr>
          <p:nvPr userDrawn="1"/>
        </p:nvPicPr>
        <p:blipFill>
          <a:blip r:embed="rId2"/>
          <a:srcRect/>
          <a:stretch/>
        </p:blipFill>
        <p:spPr>
          <a:xfrm>
            <a:off x="0" y="0"/>
            <a:ext cx="12191998" cy="6857999"/>
          </a:xfrm>
          <a:prstGeom prst="rect">
            <a:avLst/>
          </a:prstGeom>
        </p:spPr>
      </p:pic>
      <p:sp>
        <p:nvSpPr>
          <p:cNvPr id="2" name="Title 1"/>
          <p:cNvSpPr>
            <a:spLocks noGrp="1"/>
          </p:cNvSpPr>
          <p:nvPr>
            <p:ph type="title" hasCustomPrompt="1"/>
          </p:nvPr>
        </p:nvSpPr>
        <p:spPr>
          <a:xfrm>
            <a:off x="585216" y="3088623"/>
            <a:ext cx="9144000" cy="443198"/>
          </a:xfrm>
          <a:noFill/>
        </p:spPr>
        <p:txBody>
          <a:bodyPr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06069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242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915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65B203D6-28D8-49EF-2E9F-2825A9C395D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Title 1">
            <a:extLst>
              <a:ext uri="{FF2B5EF4-FFF2-40B4-BE49-F238E27FC236}">
                <a16:creationId xmlns:a16="http://schemas.microsoft.com/office/drawing/2014/main" id="{08079CCE-8626-53E5-1C9C-E9081D2B67CD}"/>
              </a:ext>
            </a:extLst>
          </p:cNvPr>
          <p:cNvSpPr>
            <a:spLocks noGrp="1"/>
          </p:cNvSpPr>
          <p:nvPr>
            <p:ph type="title"/>
          </p:nvPr>
        </p:nvSpPr>
        <p:spPr>
          <a:xfrm>
            <a:off x="4255769" y="1769814"/>
            <a:ext cx="5504688" cy="307777"/>
          </a:xfrm>
        </p:spPr>
        <p:txBody>
          <a:bodyPr/>
          <a:lstStyle>
            <a:lvl1pPr marL="0" algn="l" defTabSz="457200" rtl="0" eaLnBrk="1" latinLnBrk="0" hangingPunct="1">
              <a:lnSpc>
                <a:spcPct val="100000"/>
              </a:lnSpc>
              <a:spcBef>
                <a:spcPct val="0"/>
              </a:spcBef>
              <a:buNone/>
              <a:defRPr lang="en-US" sz="2000" b="0" kern="1200" cap="none" spc="-50" baseline="0" dirty="0">
                <a:ln w="3175">
                  <a:noFill/>
                </a:ln>
                <a:solidFill>
                  <a:schemeClr val="bg1"/>
                </a:solidFill>
                <a:effectLst/>
                <a:latin typeface="+mn-lt"/>
                <a:ea typeface="+mn-ea"/>
                <a:cs typeface="Segoe UI" panose="020B0502040204020203"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8845B3A2-DAC2-0B7B-1866-377A5A244AC2}"/>
              </a:ext>
            </a:extLst>
          </p:cNvPr>
          <p:cNvSpPr>
            <a:spLocks noGrp="1"/>
          </p:cNvSpPr>
          <p:nvPr>
            <p:ph type="body" sz="quarter" idx="12" hasCustomPrompt="1"/>
          </p:nvPr>
        </p:nvSpPr>
        <p:spPr>
          <a:xfrm>
            <a:off x="585216" y="1572227"/>
            <a:ext cx="3361943" cy="553998"/>
          </a:xfrm>
          <a:noFill/>
        </p:spPr>
        <p:txBody>
          <a:bodyPr wrap="square" lIns="0" tIns="0" rIns="0" bIns="0">
            <a:spAutoFit/>
          </a:bodyPr>
          <a:lstStyle>
            <a:lvl1pPr marL="0" indent="0" algn="l" defTabSz="457200" rtl="0" eaLnBrk="1" latinLnBrk="0" hangingPunct="1">
              <a:lnSpc>
                <a:spcPct val="100000"/>
              </a:lnSpc>
              <a:spcBef>
                <a:spcPct val="0"/>
              </a:spcBef>
              <a:spcAft>
                <a:spcPts val="0"/>
              </a:spcAft>
              <a:buFont typeface="Arial" panose="020B0604020202020204" pitchFamily="34" charset="0"/>
              <a:buNone/>
              <a:defRPr lang="en-US" sz="3600" b="0" kern="1200" cap="none" spc="-50" baseline="0" dirty="0">
                <a:ln w="3175">
                  <a:noFill/>
                </a:ln>
                <a:solidFill>
                  <a:schemeClr val="accent2"/>
                </a:solidFill>
                <a:effectLst/>
                <a:latin typeface="+mj-lt"/>
                <a:ea typeface="+mn-ea"/>
                <a:cs typeface="Segoe UI" panose="020B0502040204020203" pitchFamily="34" charset="0"/>
              </a:defRPr>
            </a:lvl1pPr>
          </a:lstStyle>
          <a:p>
            <a:pPr lvl="0"/>
            <a:r>
              <a:rPr lang="en-US"/>
              <a:t>Thank you.</a:t>
            </a:r>
          </a:p>
        </p:txBody>
      </p:sp>
    </p:spTree>
    <p:extLst>
      <p:ext uri="{BB962C8B-B14F-4D97-AF65-F5344CB8AC3E}">
        <p14:creationId xmlns:p14="http://schemas.microsoft.com/office/powerpoint/2010/main" val="2976306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272">
          <p15:clr>
            <a:srgbClr val="FBAE40"/>
          </p15:clr>
        </p15:guide>
        <p15:guide id="3" orient="horz" pos="91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osing logo slide 2">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F0F127D-8512-846C-2C30-5A85666BF445}"/>
              </a:ext>
            </a:extLst>
          </p:cNvPr>
          <p:cNvSpPr>
            <a:spLocks noGrp="1"/>
          </p:cNvSpPr>
          <p:nvPr>
            <p:ph type="body" sz="quarter" idx="12" hasCustomPrompt="1"/>
          </p:nvPr>
        </p:nvSpPr>
        <p:spPr>
          <a:xfrm>
            <a:off x="6090921" y="4612614"/>
            <a:ext cx="5524500" cy="553998"/>
          </a:xfrm>
          <a:noFill/>
        </p:spPr>
        <p:txBody>
          <a:bodyPr wrap="square" lIns="0" tIns="0" rIns="0" bIns="0">
            <a:spAutoFit/>
          </a:bodyPr>
          <a:lstStyle>
            <a:lvl1pPr marL="0" indent="0" algn="r" defTabSz="457200" rtl="0" eaLnBrk="1" latinLnBrk="0" hangingPunct="1">
              <a:lnSpc>
                <a:spcPct val="100000"/>
              </a:lnSpc>
              <a:spcBef>
                <a:spcPct val="0"/>
              </a:spcBef>
              <a:spcAft>
                <a:spcPts val="0"/>
              </a:spcAft>
              <a:buFont typeface="Arial" panose="020B0604020202020204" pitchFamily="34" charset="0"/>
              <a:buNone/>
              <a:defRPr lang="en-US" sz="3600" b="0" kern="1200" cap="none" spc="-50" baseline="0" dirty="0">
                <a:ln w="3175">
                  <a:noFill/>
                </a:ln>
                <a:solidFill>
                  <a:schemeClr val="accent2"/>
                </a:solidFill>
                <a:effectLst/>
                <a:latin typeface="+mj-lt"/>
                <a:ea typeface="+mn-ea"/>
                <a:cs typeface="Segoe UI" panose="020B0502040204020203" pitchFamily="34" charset="0"/>
              </a:defRPr>
            </a:lvl1pPr>
          </a:lstStyle>
          <a:p>
            <a:pPr lvl="0"/>
            <a:r>
              <a:rPr lang="en-US"/>
              <a:t>Thank you.</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65B203D6-28D8-49EF-2E9F-2825A9C395D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7A38A2C9-D8C3-D252-BC8C-25222F314054}"/>
              </a:ext>
            </a:extLst>
          </p:cNvPr>
          <p:cNvSpPr>
            <a:spLocks noGrp="1"/>
          </p:cNvSpPr>
          <p:nvPr>
            <p:ph type="title"/>
          </p:nvPr>
        </p:nvSpPr>
        <p:spPr>
          <a:xfrm>
            <a:off x="588263" y="1766555"/>
            <a:ext cx="5502658" cy="307777"/>
          </a:xfrm>
        </p:spPr>
        <p:txBody>
          <a:bodyPr/>
          <a:lstStyle>
            <a:lvl1pPr marL="0" algn="l" defTabSz="457200" rtl="0" eaLnBrk="1" latinLnBrk="0" hangingPunct="1">
              <a:lnSpc>
                <a:spcPct val="100000"/>
              </a:lnSpc>
              <a:spcBef>
                <a:spcPct val="0"/>
              </a:spcBef>
              <a:buNone/>
              <a:defRPr lang="en-US" sz="2000" b="0" kern="1200" cap="none" spc="-50" baseline="0" dirty="0">
                <a:ln w="3175">
                  <a:noFill/>
                </a:ln>
                <a:solidFill>
                  <a:schemeClr val="bg1"/>
                </a:solidFill>
                <a:effectLst/>
                <a:latin typeface="+mn-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358849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912">
          <p15:clr>
            <a:srgbClr val="FBAE40"/>
          </p15:clr>
        </p15:guide>
        <p15:guide id="3" orient="horz" pos="127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65B203D6-28D8-49EF-2E9F-2825A9C395D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4F8C85E6-DBED-FCF3-8B7D-1F82C6DBBCB7}"/>
              </a:ext>
            </a:extLst>
          </p:cNvPr>
          <p:cNvSpPr>
            <a:spLocks noGrp="1"/>
          </p:cNvSpPr>
          <p:nvPr>
            <p:ph type="title"/>
          </p:nvPr>
        </p:nvSpPr>
        <p:spPr>
          <a:xfrm>
            <a:off x="588263" y="1845276"/>
            <a:ext cx="11018520" cy="553998"/>
          </a:xfrm>
        </p:spPr>
        <p:txBody>
          <a:bodyPr/>
          <a:lstStyle>
            <a:lvl1pPr marL="0" algn="l" defTabSz="457200" rtl="0" eaLnBrk="1" latinLnBrk="0" hangingPunct="1">
              <a:defRPr lang="en-US" sz="3600" b="1" kern="1200" dirty="0">
                <a:gradFill>
                  <a:gsLst>
                    <a:gs pos="100000">
                      <a:schemeClr val="accent2"/>
                    </a:gs>
                    <a:gs pos="0">
                      <a:srgbClr val="C73ECC"/>
                    </a:gs>
                  </a:gsLst>
                  <a:lin ang="3900000" scaled="0"/>
                </a:gradFill>
                <a:latin typeface="Segoe UI" panose="020B0502040204020203" pitchFamily="34" charset="0"/>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5561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1286506"/>
          </a:xfrm>
        </p:spPr>
        <p:txBody>
          <a:bodyPr>
            <a:spAutoFit/>
          </a:bodyPr>
          <a:lstStyle>
            <a:lvl1pPr>
              <a:defRPr sz="2000">
                <a:latin typeface="+mn-lt"/>
              </a:defRPr>
            </a:lvl1pPr>
            <a:lvl2pPr>
              <a:defRPr sz="1600">
                <a:latin typeface="+mn-lt"/>
              </a:defRPr>
            </a:lvl2pPr>
            <a:lvl3pPr>
              <a:defRPr sz="1400">
                <a:latin typeface="+mn-lt"/>
              </a:defRPr>
            </a:lvl3pPr>
            <a:lvl4pPr>
              <a:defRPr sz="1200">
                <a:latin typeface="+mn-lt"/>
              </a:defRPr>
            </a:lvl4pPr>
            <a:lvl5pP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645041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65964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0780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70696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57833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93684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66832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8332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00406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22215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38457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26054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4247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53027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37395374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33407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999171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407162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311098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600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611658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280183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20834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89068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54969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505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2145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976710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777976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43103-0211-42B9-B21F-76E1B9F4711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FAEA2760-0DA1-433A-B4FA-D3BC109602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2" name="Graphic 11">
            <a:extLst>
              <a:ext uri="{FF2B5EF4-FFF2-40B4-BE49-F238E27FC236}">
                <a16:creationId xmlns:a16="http://schemas.microsoft.com/office/drawing/2014/main" id="{F5DA7714-E611-4E0C-AFCC-81432939CB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4202" y="2734994"/>
            <a:ext cx="3030042" cy="1362456"/>
          </a:xfrm>
          <a:prstGeom prst="rect">
            <a:avLst/>
          </a:prstGeom>
        </p:spPr>
      </p:pic>
    </p:spTree>
    <p:extLst>
      <p:ext uri="{BB962C8B-B14F-4D97-AF65-F5344CB8AC3E}">
        <p14:creationId xmlns:p14="http://schemas.microsoft.com/office/powerpoint/2010/main" val="1903816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31523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A36CE9-6689-4FB2-8DB3-E26FB33006A8}"/>
              </a:ext>
            </a:extLst>
          </p:cNvPr>
          <p:cNvPicPr>
            <a:picLocks noChangeAspect="1"/>
          </p:cNvPicPr>
          <p:nvPr userDrawn="1"/>
        </p:nvPicPr>
        <p:blipFill rotWithShape="1">
          <a:blip r:embed="rId2"/>
          <a:srcRect l="1005" r="1005"/>
          <a:stretch/>
        </p:blipFill>
        <p:spPr>
          <a:xfrm>
            <a:off x="0" y="0"/>
            <a:ext cx="12192000" cy="685800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3928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81349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25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8356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1763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9178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4287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32687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69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0295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92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1617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96168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50403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61129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3630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27661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890626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448222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011068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90525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7282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06329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80497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67040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08240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70963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9997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9477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9416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21911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35573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428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89878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3457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67120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07641D"/>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10231500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142647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35434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709339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5859128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904571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65615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79913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37710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97347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9478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179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777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08867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028936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222BE9-9472-4145-80AF-CD4A182526F9}"/>
              </a:ext>
              <a:ext uri="{C183D7F6-B498-43B3-948B-1728B52AA6E4}">
                <adec:decorative xmlns:adec="http://schemas.microsoft.com/office/drawing/2017/decorative" val="1"/>
              </a:ext>
            </a:extLst>
          </p:cNvPr>
          <p:cNvPicPr>
            <a:picLocks noChangeAspect="1"/>
          </p:cNvPicPr>
          <p:nvPr userDrawn="1"/>
        </p:nvPicPr>
        <p:blipFill rotWithShape="1">
          <a:blip r:embed="rId2"/>
          <a:srcRect l="953" t="953" r="953" b="953"/>
          <a:stretch/>
        </p:blipFill>
        <p:spPr>
          <a:xfrm>
            <a:off x="0" y="0"/>
            <a:ext cx="12192000" cy="6858000"/>
          </a:xfrm>
          <a:prstGeom prst="rect">
            <a:avLst/>
          </a:prstGeom>
        </p:spPr>
      </p:pic>
      <p:pic>
        <p:nvPicPr>
          <p:cNvPr id="11" name="MS logo white - EMF" descr="Microsoft logo white text version">
            <a:extLst>
              <a:ext uri="{FF2B5EF4-FFF2-40B4-BE49-F238E27FC236}">
                <a16:creationId xmlns:a16="http://schemas.microsoft.com/office/drawing/2014/main" id="{D1CA3EC3-A1B1-4D58-BF66-58E45654741A}"/>
              </a:ext>
            </a:extLst>
          </p:cNvPr>
          <p:cNvPicPr>
            <a:picLocks noChangeAspect="1"/>
          </p:cNvPicPr>
          <p:nvPr userDrawn="1"/>
        </p:nvPicPr>
        <p:blipFill>
          <a:blip r:embed="rId3"/>
          <a:stretch>
            <a:fillRect/>
          </a:stretch>
        </p:blipFill>
        <p:spPr bwMode="white">
          <a:xfrm>
            <a:off x="584201" y="585788"/>
            <a:ext cx="1366245" cy="292608"/>
          </a:xfrm>
          <a:prstGeom prst="rect">
            <a:avLst/>
          </a:prstGeom>
        </p:spPr>
      </p:pic>
      <p:pic>
        <p:nvPicPr>
          <p:cNvPr id="9" name="Picture 8" descr="Microsoft Build">
            <a:extLst>
              <a:ext uri="{FF2B5EF4-FFF2-40B4-BE49-F238E27FC236}">
                <a16:creationId xmlns:a16="http://schemas.microsoft.com/office/drawing/2014/main" id="{CBB71122-D8F4-4419-8495-A9A64DBBE927}"/>
              </a:ext>
            </a:extLst>
          </p:cNvPr>
          <p:cNvPicPr>
            <a:picLocks noChangeAspect="1"/>
          </p:cNvPicPr>
          <p:nvPr userDrawn="1"/>
        </p:nvPicPr>
        <p:blipFill>
          <a:blip r:embed="rId4"/>
          <a:stretch>
            <a:fillRect/>
          </a:stretch>
        </p:blipFill>
        <p:spPr>
          <a:xfrm>
            <a:off x="-57355" y="2087764"/>
            <a:ext cx="4730906" cy="2682472"/>
          </a:xfrm>
          <a:prstGeom prst="rect">
            <a:avLst/>
          </a:prstGeom>
        </p:spPr>
      </p:pic>
    </p:spTree>
    <p:extLst>
      <p:ext uri="{BB962C8B-B14F-4D97-AF65-F5344CB8AC3E}">
        <p14:creationId xmlns:p14="http://schemas.microsoft.com/office/powerpoint/2010/main" val="356377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4" name="MS logo white - EMF" descr="Microsoft logo white text version">
            <a:extLst>
              <a:ext uri="{FF2B5EF4-FFF2-40B4-BE49-F238E27FC236}">
                <a16:creationId xmlns:a16="http://schemas.microsoft.com/office/drawing/2014/main" id="{A48D09F3-B855-45E1-8177-0E3212EAA925}"/>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447746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9243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theme" Target="../theme/theme2.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image" Target="../media/image30.emf"/><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theme" Target="../theme/theme3.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8" Type="http://schemas.openxmlformats.org/officeDocument/2006/relationships/slideLayout" Target="../slideLayouts/slideLayout104.xml"/><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20" Type="http://schemas.openxmlformats.org/officeDocument/2006/relationships/slideLayout" Target="../slideLayouts/slideLayout116.xml"/><Relationship Id="rId41" Type="http://schemas.openxmlformats.org/officeDocument/2006/relationships/slideLayout" Target="../slideLayouts/slideLayout13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5.xml"/><Relationship Id="rId21" Type="http://schemas.openxmlformats.org/officeDocument/2006/relationships/slideLayout" Target="../slideLayouts/slideLayout160.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84" Type="http://schemas.openxmlformats.org/officeDocument/2006/relationships/slideLayout" Target="../slideLayouts/slideLayout223.xml"/><Relationship Id="rId89" Type="http://schemas.openxmlformats.org/officeDocument/2006/relationships/slideLayout" Target="../slideLayouts/slideLayout228.xml"/><Relationship Id="rId16" Type="http://schemas.openxmlformats.org/officeDocument/2006/relationships/slideLayout" Target="../slideLayouts/slideLayout155.xml"/><Relationship Id="rId11" Type="http://schemas.openxmlformats.org/officeDocument/2006/relationships/slideLayout" Target="../slideLayouts/slideLayout150.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74" Type="http://schemas.openxmlformats.org/officeDocument/2006/relationships/slideLayout" Target="../slideLayouts/slideLayout213.xml"/><Relationship Id="rId79" Type="http://schemas.openxmlformats.org/officeDocument/2006/relationships/slideLayout" Target="../slideLayouts/slideLayout218.xml"/><Relationship Id="rId5" Type="http://schemas.openxmlformats.org/officeDocument/2006/relationships/slideLayout" Target="../slideLayouts/slideLayout144.xml"/><Relationship Id="rId90" Type="http://schemas.openxmlformats.org/officeDocument/2006/relationships/slideLayout" Target="../slideLayouts/slideLayout229.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slideLayout" Target="../slideLayouts/slideLayout216.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80" Type="http://schemas.openxmlformats.org/officeDocument/2006/relationships/slideLayout" Target="../slideLayouts/slideLayout219.xml"/><Relationship Id="rId85" Type="http://schemas.openxmlformats.org/officeDocument/2006/relationships/slideLayout" Target="../slideLayouts/slideLayout224.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slideLayout" Target="../slideLayouts/slideLayout214.xml"/><Relationship Id="rId83" Type="http://schemas.openxmlformats.org/officeDocument/2006/relationships/slideLayout" Target="../slideLayouts/slideLayout222.xml"/><Relationship Id="rId88" Type="http://schemas.openxmlformats.org/officeDocument/2006/relationships/slideLayout" Target="../slideLayouts/slideLayout227.xml"/><Relationship Id="rId91" Type="http://schemas.openxmlformats.org/officeDocument/2006/relationships/theme" Target="../theme/theme4.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slideLayout" Target="../slideLayouts/slideLayout217.xml"/><Relationship Id="rId81" Type="http://schemas.openxmlformats.org/officeDocument/2006/relationships/slideLayout" Target="../slideLayouts/slideLayout220.xml"/><Relationship Id="rId86" Type="http://schemas.openxmlformats.org/officeDocument/2006/relationships/slideLayout" Target="../slideLayouts/slideLayout225.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9" Type="http://schemas.openxmlformats.org/officeDocument/2006/relationships/slideLayout" Target="../slideLayouts/slideLayout178.xml"/><Relationship Id="rId34" Type="http://schemas.openxmlformats.org/officeDocument/2006/relationships/slideLayout" Target="../slideLayouts/slideLayout173.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76" Type="http://schemas.openxmlformats.org/officeDocument/2006/relationships/slideLayout" Target="../slideLayouts/slideLayout215.xml"/><Relationship Id="rId7" Type="http://schemas.openxmlformats.org/officeDocument/2006/relationships/slideLayout" Target="../slideLayouts/slideLayout146.xml"/><Relationship Id="rId71" Type="http://schemas.openxmlformats.org/officeDocument/2006/relationships/slideLayout" Target="../slideLayouts/slideLayout210.xml"/><Relationship Id="rId2" Type="http://schemas.openxmlformats.org/officeDocument/2006/relationships/slideLayout" Target="../slideLayouts/slideLayout141.xml"/><Relationship Id="rId29" Type="http://schemas.openxmlformats.org/officeDocument/2006/relationships/slideLayout" Target="../slideLayouts/slideLayout168.xml"/><Relationship Id="rId24" Type="http://schemas.openxmlformats.org/officeDocument/2006/relationships/slideLayout" Target="../slideLayouts/slideLayout163.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66" Type="http://schemas.openxmlformats.org/officeDocument/2006/relationships/slideLayout" Target="../slideLayouts/slideLayout205.xml"/><Relationship Id="rId87" Type="http://schemas.openxmlformats.org/officeDocument/2006/relationships/slideLayout" Target="../slideLayouts/slideLayout226.xml"/><Relationship Id="rId61" Type="http://schemas.openxmlformats.org/officeDocument/2006/relationships/slideLayout" Target="../slideLayouts/slideLayout200.xml"/><Relationship Id="rId82" Type="http://schemas.openxmlformats.org/officeDocument/2006/relationships/slideLayout" Target="../slideLayouts/slideLayout221.xml"/><Relationship Id="rId19"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467FCB69-E8FC-43B1-9D20-24836226607C}"/>
              </a:ext>
            </a:extLst>
          </p:cNvPr>
          <p:cNvPicPr>
            <a:picLocks noChangeAspect="1"/>
          </p:cNvPicPr>
          <p:nvPr userDrawn="1"/>
        </p:nvPicPr>
        <p:blipFill>
          <a:blip r:embed="rId50"/>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3497645188"/>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 id="2147485650" r:id="rId12"/>
    <p:sldLayoutId id="2147485651" r:id="rId13"/>
    <p:sldLayoutId id="2147485652" r:id="rId14"/>
    <p:sldLayoutId id="2147485653" r:id="rId15"/>
    <p:sldLayoutId id="2147485654" r:id="rId16"/>
    <p:sldLayoutId id="2147485655" r:id="rId17"/>
    <p:sldLayoutId id="2147485656" r:id="rId18"/>
    <p:sldLayoutId id="2147485657" r:id="rId19"/>
    <p:sldLayoutId id="2147485658" r:id="rId20"/>
    <p:sldLayoutId id="2147485659" r:id="rId21"/>
    <p:sldLayoutId id="2147485660" r:id="rId22"/>
    <p:sldLayoutId id="2147485661" r:id="rId23"/>
    <p:sldLayoutId id="2147485662" r:id="rId24"/>
    <p:sldLayoutId id="2147485663" r:id="rId25"/>
    <p:sldLayoutId id="2147485664" r:id="rId26"/>
    <p:sldLayoutId id="2147485665" r:id="rId27"/>
    <p:sldLayoutId id="2147485666" r:id="rId28"/>
    <p:sldLayoutId id="2147485667" r:id="rId29"/>
    <p:sldLayoutId id="2147485668" r:id="rId30"/>
    <p:sldLayoutId id="2147485669" r:id="rId31"/>
    <p:sldLayoutId id="2147485670" r:id="rId32"/>
    <p:sldLayoutId id="2147485671" r:id="rId33"/>
    <p:sldLayoutId id="2147485672" r:id="rId34"/>
    <p:sldLayoutId id="2147485673" r:id="rId35"/>
    <p:sldLayoutId id="2147485674" r:id="rId36"/>
    <p:sldLayoutId id="2147485675" r:id="rId37"/>
    <p:sldLayoutId id="2147485676" r:id="rId38"/>
    <p:sldLayoutId id="2147485677" r:id="rId39"/>
    <p:sldLayoutId id="2147485678" r:id="rId40"/>
    <p:sldLayoutId id="2147485679" r:id="rId41"/>
    <p:sldLayoutId id="2147485680" r:id="rId42"/>
    <p:sldLayoutId id="2147485681" r:id="rId43"/>
    <p:sldLayoutId id="2147485682" r:id="rId44"/>
    <p:sldLayoutId id="2147485683" r:id="rId45"/>
    <p:sldLayoutId id="2147485684" r:id="rId46"/>
    <p:sldLayoutId id="2147485685" r:id="rId47"/>
    <p:sldLayoutId id="2147485686"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58712104"/>
      </p:ext>
    </p:extLst>
  </p:cSld>
  <p:clrMap bg1="lt1" tx1="dk1" bg2="lt2" tx2="dk2" accent1="accent1" accent2="accent2" accent3="accent3" accent4="accent4" accent5="accent5" accent6="accent6" hlink="hlink" folHlink="folHlink"/>
  <p:sldLayoutIdLst>
    <p:sldLayoutId id="2147485688" r:id="rId1"/>
    <p:sldLayoutId id="2147485689" r:id="rId2"/>
    <p:sldLayoutId id="2147485690" r:id="rId3"/>
    <p:sldLayoutId id="2147485691" r:id="rId4"/>
    <p:sldLayoutId id="2147485692" r:id="rId5"/>
    <p:sldLayoutId id="2147485693" r:id="rId6"/>
    <p:sldLayoutId id="2147485694" r:id="rId7"/>
    <p:sldLayoutId id="2147485695" r:id="rId8"/>
    <p:sldLayoutId id="2147485696" r:id="rId9"/>
    <p:sldLayoutId id="2147485697" r:id="rId10"/>
    <p:sldLayoutId id="2147485698" r:id="rId11"/>
    <p:sldLayoutId id="2147485699" r:id="rId12"/>
    <p:sldLayoutId id="2147485700" r:id="rId13"/>
    <p:sldLayoutId id="2147485701" r:id="rId14"/>
    <p:sldLayoutId id="2147485702" r:id="rId15"/>
    <p:sldLayoutId id="2147485703" r:id="rId16"/>
    <p:sldLayoutId id="2147485704" r:id="rId17"/>
    <p:sldLayoutId id="2147485705" r:id="rId18"/>
    <p:sldLayoutId id="2147485706" r:id="rId19"/>
    <p:sldLayoutId id="2147485707" r:id="rId20"/>
    <p:sldLayoutId id="2147485708" r:id="rId21"/>
    <p:sldLayoutId id="2147485709" r:id="rId22"/>
    <p:sldLayoutId id="2147485710" r:id="rId23"/>
    <p:sldLayoutId id="2147485711" r:id="rId24"/>
    <p:sldLayoutId id="2147485712" r:id="rId25"/>
    <p:sldLayoutId id="2147485713" r:id="rId26"/>
    <p:sldLayoutId id="2147485714" r:id="rId27"/>
    <p:sldLayoutId id="2147485715" r:id="rId28"/>
    <p:sldLayoutId id="2147485716" r:id="rId29"/>
    <p:sldLayoutId id="2147485717" r:id="rId30"/>
    <p:sldLayoutId id="2147485718" r:id="rId31"/>
    <p:sldLayoutId id="2147485719" r:id="rId32"/>
    <p:sldLayoutId id="2147485720" r:id="rId33"/>
    <p:sldLayoutId id="2147485721" r:id="rId34"/>
    <p:sldLayoutId id="2147485722" r:id="rId35"/>
    <p:sldLayoutId id="2147485723" r:id="rId36"/>
    <p:sldLayoutId id="2147485724" r:id="rId37"/>
    <p:sldLayoutId id="2147485725" r:id="rId38"/>
    <p:sldLayoutId id="2147485726" r:id="rId39"/>
    <p:sldLayoutId id="2147485727" r:id="rId40"/>
    <p:sldLayoutId id="2147485728" r:id="rId41"/>
    <p:sldLayoutId id="2147485729" r:id="rId42"/>
    <p:sldLayoutId id="2147485730" r:id="rId43"/>
    <p:sldLayoutId id="2147485731" r:id="rId44"/>
    <p:sldLayoutId id="2147485732" r:id="rId45"/>
    <p:sldLayoutId id="2147485733" r:id="rId46"/>
    <p:sldLayoutId id="2147485734" r:id="rId47"/>
    <p:sldLayoutId id="2147485735"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5"/>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1268162434"/>
      </p:ext>
    </p:extLst>
  </p:cSld>
  <p:clrMap bg1="dk1" tx1="lt1" bg2="dk2" tx2="lt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 id="2147485748" r:id="rId12"/>
    <p:sldLayoutId id="2147485749" r:id="rId13"/>
    <p:sldLayoutId id="2147485750" r:id="rId14"/>
    <p:sldLayoutId id="2147485751" r:id="rId15"/>
    <p:sldLayoutId id="2147485752" r:id="rId16"/>
    <p:sldLayoutId id="2147485753" r:id="rId17"/>
    <p:sldLayoutId id="2147485754" r:id="rId18"/>
    <p:sldLayoutId id="2147485755" r:id="rId19"/>
    <p:sldLayoutId id="2147485756" r:id="rId20"/>
    <p:sldLayoutId id="2147485757" r:id="rId21"/>
    <p:sldLayoutId id="2147485758" r:id="rId22"/>
    <p:sldLayoutId id="2147485759" r:id="rId23"/>
    <p:sldLayoutId id="2147485760" r:id="rId24"/>
    <p:sldLayoutId id="2147485761" r:id="rId25"/>
    <p:sldLayoutId id="2147485762" r:id="rId26"/>
    <p:sldLayoutId id="2147485763" r:id="rId27"/>
    <p:sldLayoutId id="2147485764" r:id="rId28"/>
    <p:sldLayoutId id="2147485765" r:id="rId29"/>
    <p:sldLayoutId id="2147485766" r:id="rId30"/>
    <p:sldLayoutId id="2147485767" r:id="rId31"/>
    <p:sldLayoutId id="2147485768" r:id="rId32"/>
    <p:sldLayoutId id="2147485769" r:id="rId33"/>
    <p:sldLayoutId id="2147485770" r:id="rId34"/>
    <p:sldLayoutId id="2147485771" r:id="rId35"/>
    <p:sldLayoutId id="2147485772" r:id="rId36"/>
    <p:sldLayoutId id="2147485773" r:id="rId37"/>
    <p:sldLayoutId id="2147485774" r:id="rId38"/>
    <p:sldLayoutId id="2147485775" r:id="rId39"/>
    <p:sldLayoutId id="2147485776" r:id="rId40"/>
    <p:sldLayoutId id="2147485777" r:id="rId41"/>
    <p:sldLayoutId id="2147485778" r:id="rId42"/>
    <p:sldLayoutId id="2147485779"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7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4F3F5"/>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Click to edit Master text styles</a:t>
            </a:r>
          </a:p>
          <a:p>
            <a:pPr marL="228600" marR="0" lvl="1"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Second level</a:t>
            </a:r>
          </a:p>
          <a:p>
            <a:pPr marL="228600" marR="0" lvl="2"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Third level</a:t>
            </a:r>
          </a:p>
          <a:p>
            <a:pPr marL="228600" marR="0" lvl="3"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Fourth level</a:t>
            </a:r>
          </a:p>
          <a:p>
            <a:pPr marL="228600" marR="0" lvl="4"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58" name="Group 257">
            <a:extLst>
              <a:ext uri="{FF2B5EF4-FFF2-40B4-BE49-F238E27FC236}">
                <a16:creationId xmlns:a16="http://schemas.microsoft.com/office/drawing/2014/main" id="{566C3ED6-7167-1619-C333-B86D0D162316}"/>
              </a:ext>
            </a:extLst>
          </p:cNvPr>
          <p:cNvGrpSpPr>
            <a:grpSpLocks noChangeAspect="1"/>
          </p:cNvGrpSpPr>
          <p:nvPr userDrawn="1"/>
        </p:nvGrpSpPr>
        <p:grpSpPr bwMode="auto">
          <a:xfrm rot="5400000">
            <a:off x="10659863" y="3998558"/>
            <a:ext cx="4597400" cy="1169987"/>
            <a:chOff x="1529" y="1423"/>
            <a:chExt cx="2896" cy="737"/>
          </a:xfrm>
        </p:grpSpPr>
        <p:sp>
          <p:nvSpPr>
            <p:cNvPr id="259" name="AutoShape 3">
              <a:extLst>
                <a:ext uri="{FF2B5EF4-FFF2-40B4-BE49-F238E27FC236}">
                  <a16:creationId xmlns:a16="http://schemas.microsoft.com/office/drawing/2014/main" id="{894C58B4-3C22-9620-7C92-D65ED6617E67}"/>
                </a:ext>
              </a:extLst>
            </p:cNvPr>
            <p:cNvSpPr>
              <a:spLocks noChangeAspect="1" noChangeArrowheads="1" noTextEdit="1"/>
            </p:cNvSpPr>
            <p:nvPr/>
          </p:nvSpPr>
          <p:spPr bwMode="auto">
            <a:xfrm>
              <a:off x="1529" y="1423"/>
              <a:ext cx="2896"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5">
              <a:extLst>
                <a:ext uri="{FF2B5EF4-FFF2-40B4-BE49-F238E27FC236}">
                  <a16:creationId xmlns:a16="http://schemas.microsoft.com/office/drawing/2014/main" id="{B4F93CCF-3F88-5DCB-F12D-4DEBF36B9444}"/>
                </a:ext>
              </a:extLst>
            </p:cNvPr>
            <p:cNvSpPr>
              <a:spLocks noChangeArrowheads="1"/>
            </p:cNvSpPr>
            <p:nvPr/>
          </p:nvSpPr>
          <p:spPr bwMode="auto">
            <a:xfrm>
              <a:off x="2254" y="1727"/>
              <a:ext cx="707" cy="135"/>
            </a:xfrm>
            <a:prstGeom prst="rect">
              <a:avLst/>
            </a:prstGeom>
            <a:solidFill>
              <a:srgbClr val="F43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6">
              <a:extLst>
                <a:ext uri="{FF2B5EF4-FFF2-40B4-BE49-F238E27FC236}">
                  <a16:creationId xmlns:a16="http://schemas.microsoft.com/office/drawing/2014/main" id="{7AC4893A-D0A3-D947-BE61-70B6DC4B9314}"/>
                </a:ext>
              </a:extLst>
            </p:cNvPr>
            <p:cNvSpPr>
              <a:spLocks noChangeArrowheads="1"/>
            </p:cNvSpPr>
            <p:nvPr/>
          </p:nvSpPr>
          <p:spPr bwMode="auto">
            <a:xfrm>
              <a:off x="2264" y="1722"/>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solidFill>
                  <a:effectLst/>
                  <a:latin typeface="Segoe UI Black" panose="020B0A02040204020203" pitchFamily="34" charset="0"/>
                </a:rPr>
                <a:t>A</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62" name="Rectangle 7">
              <a:extLst>
                <a:ext uri="{FF2B5EF4-FFF2-40B4-BE49-F238E27FC236}">
                  <a16:creationId xmlns:a16="http://schemas.microsoft.com/office/drawing/2014/main" id="{DE65DAC6-345A-2542-166A-D2D08E76F806}"/>
                </a:ext>
              </a:extLst>
            </p:cNvPr>
            <p:cNvSpPr>
              <a:spLocks noChangeArrowheads="1"/>
            </p:cNvSpPr>
            <p:nvPr/>
          </p:nvSpPr>
          <p:spPr bwMode="auto">
            <a:xfrm>
              <a:off x="2264" y="1800"/>
              <a:ext cx="13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Segoe UI" panose="020B0502040204020203" pitchFamily="34" charset="0"/>
                </a:rPr>
                <a:t>F4364C</a:t>
              </a:r>
              <a:endParaRPr kumimoji="0" lang="en-US" altLang="en-US" sz="1800" b="0" i="0" u="none" strike="noStrike" cap="none" normalizeH="0" baseline="0">
                <a:ln>
                  <a:noFill/>
                </a:ln>
                <a:effectLst/>
                <a:latin typeface="Arial" panose="020B0604020202020204" pitchFamily="34" charset="0"/>
              </a:endParaRPr>
            </a:p>
          </p:txBody>
        </p:sp>
        <p:sp>
          <p:nvSpPr>
            <p:cNvPr id="263" name="Rectangle 8">
              <a:extLst>
                <a:ext uri="{FF2B5EF4-FFF2-40B4-BE49-F238E27FC236}">
                  <a16:creationId xmlns:a16="http://schemas.microsoft.com/office/drawing/2014/main" id="{1EADC519-4AB4-60A0-260A-EF7DC8229A97}"/>
                </a:ext>
              </a:extLst>
            </p:cNvPr>
            <p:cNvSpPr>
              <a:spLocks noChangeArrowheads="1"/>
            </p:cNvSpPr>
            <p:nvPr/>
          </p:nvSpPr>
          <p:spPr bwMode="auto">
            <a:xfrm>
              <a:off x="2254" y="1871"/>
              <a:ext cx="707" cy="137"/>
            </a:xfrm>
            <a:prstGeom prst="rect">
              <a:avLst/>
            </a:prstGeom>
            <a:solidFill>
              <a:srgbClr val="7326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9">
              <a:extLst>
                <a:ext uri="{FF2B5EF4-FFF2-40B4-BE49-F238E27FC236}">
                  <a16:creationId xmlns:a16="http://schemas.microsoft.com/office/drawing/2014/main" id="{B2CFF324-4BA8-188D-7395-AC042B4D6560}"/>
                </a:ext>
              </a:extLst>
            </p:cNvPr>
            <p:cNvSpPr>
              <a:spLocks noChangeArrowheads="1"/>
            </p:cNvSpPr>
            <p:nvPr/>
          </p:nvSpPr>
          <p:spPr bwMode="auto">
            <a:xfrm>
              <a:off x="2264" y="1865"/>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B3BB"/>
                  </a:solidFill>
                  <a:effectLst/>
                  <a:latin typeface="Segoe UI Black" panose="020B0A02040204020203" pitchFamily="34" charset="0"/>
                </a:rPr>
                <a:t>A</a:t>
              </a:r>
              <a:endParaRPr kumimoji="0" lang="en-US" altLang="en-US" sz="1800" b="0" i="0" u="none" strike="noStrike" cap="none" normalizeH="0" baseline="0">
                <a:ln>
                  <a:noFill/>
                </a:ln>
                <a:solidFill>
                  <a:srgbClr val="FFB3BB"/>
                </a:solidFill>
                <a:effectLst/>
                <a:latin typeface="Arial" panose="020B0604020202020204" pitchFamily="34" charset="0"/>
              </a:endParaRPr>
            </a:p>
          </p:txBody>
        </p:sp>
        <p:sp>
          <p:nvSpPr>
            <p:cNvPr id="265" name="Rectangle 10">
              <a:extLst>
                <a:ext uri="{FF2B5EF4-FFF2-40B4-BE49-F238E27FC236}">
                  <a16:creationId xmlns:a16="http://schemas.microsoft.com/office/drawing/2014/main" id="{03BDB961-C287-23C5-66DF-74F0AFDFB76B}"/>
                </a:ext>
              </a:extLst>
            </p:cNvPr>
            <p:cNvSpPr>
              <a:spLocks noChangeArrowheads="1"/>
            </p:cNvSpPr>
            <p:nvPr/>
          </p:nvSpPr>
          <p:spPr bwMode="auto">
            <a:xfrm>
              <a:off x="2329" y="1865"/>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6" name="Rectangle 11">
              <a:extLst>
                <a:ext uri="{FF2B5EF4-FFF2-40B4-BE49-F238E27FC236}">
                  <a16:creationId xmlns:a16="http://schemas.microsoft.com/office/drawing/2014/main" id="{35ADEDE9-FB7B-876E-7225-4D3AB73422EF}"/>
                </a:ext>
              </a:extLst>
            </p:cNvPr>
            <p:cNvSpPr>
              <a:spLocks noChangeArrowheads="1"/>
            </p:cNvSpPr>
            <p:nvPr/>
          </p:nvSpPr>
          <p:spPr bwMode="auto">
            <a:xfrm>
              <a:off x="2264" y="1943"/>
              <a:ext cx="13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73262F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7" name="Rectangle 12">
              <a:extLst>
                <a:ext uri="{FF2B5EF4-FFF2-40B4-BE49-F238E27FC236}">
                  <a16:creationId xmlns:a16="http://schemas.microsoft.com/office/drawing/2014/main" id="{03DA7BF6-FE99-195F-2925-BD0968D0CE23}"/>
                </a:ext>
              </a:extLst>
            </p:cNvPr>
            <p:cNvSpPr>
              <a:spLocks noChangeArrowheads="1"/>
            </p:cNvSpPr>
            <p:nvPr/>
          </p:nvSpPr>
          <p:spPr bwMode="auto">
            <a:xfrm>
              <a:off x="2254" y="1582"/>
              <a:ext cx="707" cy="136"/>
            </a:xfrm>
            <a:prstGeom prst="rect">
              <a:avLst/>
            </a:prstGeom>
            <a:solidFill>
              <a:srgbClr val="FFB3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13">
              <a:extLst>
                <a:ext uri="{FF2B5EF4-FFF2-40B4-BE49-F238E27FC236}">
                  <a16:creationId xmlns:a16="http://schemas.microsoft.com/office/drawing/2014/main" id="{AE1CAD70-4A31-E224-8481-B797DB87F72F}"/>
                </a:ext>
              </a:extLst>
            </p:cNvPr>
            <p:cNvSpPr>
              <a:spLocks noChangeArrowheads="1"/>
            </p:cNvSpPr>
            <p:nvPr/>
          </p:nvSpPr>
          <p:spPr bwMode="auto">
            <a:xfrm>
              <a:off x="2264" y="1577"/>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73262F"/>
                  </a:solidFill>
                  <a:effectLst/>
                  <a:latin typeface="Segoe UI Black" panose="020B0A02040204020203" pitchFamily="34" charset="0"/>
                </a:rPr>
                <a:t>A</a:t>
              </a:r>
              <a:endParaRPr kumimoji="0" lang="en-US" altLang="en-US" sz="1800" b="0" i="0" u="none" strike="noStrike" cap="none" normalizeH="0" baseline="0">
                <a:ln>
                  <a:noFill/>
                </a:ln>
                <a:solidFill>
                  <a:srgbClr val="73262F"/>
                </a:solidFill>
                <a:effectLst/>
                <a:latin typeface="Arial" panose="020B0604020202020204" pitchFamily="34" charset="0"/>
              </a:endParaRPr>
            </a:p>
          </p:txBody>
        </p:sp>
        <p:sp>
          <p:nvSpPr>
            <p:cNvPr id="269" name="Rectangle 14">
              <a:extLst>
                <a:ext uri="{FF2B5EF4-FFF2-40B4-BE49-F238E27FC236}">
                  <a16:creationId xmlns:a16="http://schemas.microsoft.com/office/drawing/2014/main" id="{50413BA8-271F-17E9-274D-A6681E4E35BE}"/>
                </a:ext>
              </a:extLst>
            </p:cNvPr>
            <p:cNvSpPr>
              <a:spLocks noChangeArrowheads="1"/>
            </p:cNvSpPr>
            <p:nvPr/>
          </p:nvSpPr>
          <p:spPr bwMode="auto">
            <a:xfrm>
              <a:off x="2329" y="1577"/>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0" name="Rectangle 15">
              <a:extLst>
                <a:ext uri="{FF2B5EF4-FFF2-40B4-BE49-F238E27FC236}">
                  <a16:creationId xmlns:a16="http://schemas.microsoft.com/office/drawing/2014/main" id="{5E8A55D7-5C9F-19E4-44F8-0D5ED73A059E}"/>
                </a:ext>
              </a:extLst>
            </p:cNvPr>
            <p:cNvSpPr>
              <a:spLocks noChangeArrowheads="1"/>
            </p:cNvSpPr>
            <p:nvPr/>
          </p:nvSpPr>
          <p:spPr bwMode="auto">
            <a:xfrm>
              <a:off x="2264" y="1654"/>
              <a:ext cx="132"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FFB3BB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1" name="Rectangle 16">
              <a:extLst>
                <a:ext uri="{FF2B5EF4-FFF2-40B4-BE49-F238E27FC236}">
                  <a16:creationId xmlns:a16="http://schemas.microsoft.com/office/drawing/2014/main" id="{AB98BB47-C797-09CC-A9F3-51FE51653B12}"/>
                </a:ext>
              </a:extLst>
            </p:cNvPr>
            <p:cNvSpPr>
              <a:spLocks noChangeArrowheads="1"/>
            </p:cNvSpPr>
            <p:nvPr/>
          </p:nvSpPr>
          <p:spPr bwMode="auto">
            <a:xfrm>
              <a:off x="2255" y="2022"/>
              <a:ext cx="706" cy="1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7">
              <a:extLst>
                <a:ext uri="{FF2B5EF4-FFF2-40B4-BE49-F238E27FC236}">
                  <a16:creationId xmlns:a16="http://schemas.microsoft.com/office/drawing/2014/main" id="{C52F19C0-13E8-0692-788F-02A274A980BA}"/>
                </a:ext>
              </a:extLst>
            </p:cNvPr>
            <p:cNvSpPr>
              <a:spLocks noChangeArrowheads="1"/>
            </p:cNvSpPr>
            <p:nvPr/>
          </p:nvSpPr>
          <p:spPr bwMode="auto">
            <a:xfrm>
              <a:off x="2255" y="2022"/>
              <a:ext cx="706"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8">
              <a:extLst>
                <a:ext uri="{FF2B5EF4-FFF2-40B4-BE49-F238E27FC236}">
                  <a16:creationId xmlns:a16="http://schemas.microsoft.com/office/drawing/2014/main" id="{0EF8B30C-1FB6-7C73-44FC-2C39DF7549A8}"/>
                </a:ext>
              </a:extLst>
            </p:cNvPr>
            <p:cNvSpPr>
              <a:spLocks noChangeArrowheads="1"/>
            </p:cNvSpPr>
            <p:nvPr/>
          </p:nvSpPr>
          <p:spPr bwMode="auto">
            <a:xfrm>
              <a:off x="2264" y="2024"/>
              <a:ext cx="12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FFFFFF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4" name="Rectangle 50">
              <a:extLst>
                <a:ext uri="{FF2B5EF4-FFF2-40B4-BE49-F238E27FC236}">
                  <a16:creationId xmlns:a16="http://schemas.microsoft.com/office/drawing/2014/main" id="{D25297AC-6025-DA45-015A-AD5967168C02}"/>
                </a:ext>
              </a:extLst>
            </p:cNvPr>
            <p:cNvSpPr>
              <a:spLocks noChangeArrowheads="1"/>
            </p:cNvSpPr>
            <p:nvPr/>
          </p:nvSpPr>
          <p:spPr bwMode="auto">
            <a:xfrm>
              <a:off x="1533" y="1727"/>
              <a:ext cx="706" cy="135"/>
            </a:xfrm>
            <a:prstGeom prst="rect">
              <a:avLst/>
            </a:prstGeom>
            <a:solidFill>
              <a:srgbClr val="FF5C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51">
              <a:extLst>
                <a:ext uri="{FF2B5EF4-FFF2-40B4-BE49-F238E27FC236}">
                  <a16:creationId xmlns:a16="http://schemas.microsoft.com/office/drawing/2014/main" id="{D895CA29-DE29-0BF3-3158-751FF8EC37F0}"/>
                </a:ext>
              </a:extLst>
            </p:cNvPr>
            <p:cNvSpPr>
              <a:spLocks noChangeArrowheads="1"/>
            </p:cNvSpPr>
            <p:nvPr/>
          </p:nvSpPr>
          <p:spPr bwMode="auto">
            <a:xfrm>
              <a:off x="1542" y="1722"/>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solidFill>
                  <a:effectLst/>
                  <a:latin typeface="Segoe UI Black" panose="020B0A02040204020203" pitchFamily="34" charset="0"/>
                </a:rPr>
                <a:t>A</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76" name="Rectangle 52">
              <a:extLst>
                <a:ext uri="{FF2B5EF4-FFF2-40B4-BE49-F238E27FC236}">
                  <a16:creationId xmlns:a16="http://schemas.microsoft.com/office/drawing/2014/main" id="{7EFCFC16-4A98-86AC-7619-A114CF099F7D}"/>
                </a:ext>
              </a:extLst>
            </p:cNvPr>
            <p:cNvSpPr>
              <a:spLocks noChangeArrowheads="1"/>
            </p:cNvSpPr>
            <p:nvPr/>
          </p:nvSpPr>
          <p:spPr bwMode="auto">
            <a:xfrm>
              <a:off x="1608" y="1722"/>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7" name="Rectangle 53">
              <a:extLst>
                <a:ext uri="{FF2B5EF4-FFF2-40B4-BE49-F238E27FC236}">
                  <a16:creationId xmlns:a16="http://schemas.microsoft.com/office/drawing/2014/main" id="{B9712463-FD5D-ABC4-36B0-C830E76330F6}"/>
                </a:ext>
              </a:extLst>
            </p:cNvPr>
            <p:cNvSpPr>
              <a:spLocks noChangeArrowheads="1"/>
            </p:cNvSpPr>
            <p:nvPr/>
          </p:nvSpPr>
          <p:spPr bwMode="auto">
            <a:xfrm>
              <a:off x="1542" y="1800"/>
              <a:ext cx="132"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Segoe UI" panose="020B0502040204020203" pitchFamily="34" charset="0"/>
                </a:rPr>
                <a:t>FF5C39</a:t>
              </a:r>
              <a:endParaRPr kumimoji="0" lang="en-US" altLang="en-US" sz="1800" b="0" i="0" u="none" strike="noStrike" cap="none" normalizeH="0" baseline="0">
                <a:ln>
                  <a:noFill/>
                </a:ln>
                <a:effectLst/>
                <a:latin typeface="Arial" panose="020B0604020202020204" pitchFamily="34" charset="0"/>
              </a:endParaRPr>
            </a:p>
          </p:txBody>
        </p:sp>
        <p:sp>
          <p:nvSpPr>
            <p:cNvPr id="278" name="Rectangle 54">
              <a:extLst>
                <a:ext uri="{FF2B5EF4-FFF2-40B4-BE49-F238E27FC236}">
                  <a16:creationId xmlns:a16="http://schemas.microsoft.com/office/drawing/2014/main" id="{8ACAB4E1-6417-0C0C-9E12-B1E8EEA4613E}"/>
                </a:ext>
              </a:extLst>
            </p:cNvPr>
            <p:cNvSpPr>
              <a:spLocks noChangeArrowheads="1"/>
            </p:cNvSpPr>
            <p:nvPr/>
          </p:nvSpPr>
          <p:spPr bwMode="auto">
            <a:xfrm>
              <a:off x="1533" y="1871"/>
              <a:ext cx="706" cy="137"/>
            </a:xfrm>
            <a:prstGeom prst="rect">
              <a:avLst/>
            </a:prstGeom>
            <a:solidFill>
              <a:srgbClr val="7339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55">
              <a:extLst>
                <a:ext uri="{FF2B5EF4-FFF2-40B4-BE49-F238E27FC236}">
                  <a16:creationId xmlns:a16="http://schemas.microsoft.com/office/drawing/2014/main" id="{7E6BE592-BF8C-8CF1-0798-04DA17C036E6}"/>
                </a:ext>
              </a:extLst>
            </p:cNvPr>
            <p:cNvSpPr>
              <a:spLocks noChangeArrowheads="1"/>
            </p:cNvSpPr>
            <p:nvPr/>
          </p:nvSpPr>
          <p:spPr bwMode="auto">
            <a:xfrm>
              <a:off x="1542" y="1865"/>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A38B"/>
                  </a:solidFill>
                  <a:effectLst/>
                  <a:latin typeface="Segoe UI Black" panose="020B0A02040204020203" pitchFamily="34" charset="0"/>
                </a:rPr>
                <a:t>A</a:t>
              </a:r>
              <a:endParaRPr kumimoji="0" lang="en-US" altLang="en-US" sz="1800" b="0" i="0" u="none" strike="noStrike" cap="none" normalizeH="0" baseline="0">
                <a:ln>
                  <a:noFill/>
                </a:ln>
                <a:solidFill>
                  <a:srgbClr val="FFA38B"/>
                </a:solidFill>
                <a:effectLst/>
                <a:latin typeface="Arial" panose="020B0604020202020204" pitchFamily="34" charset="0"/>
              </a:endParaRPr>
            </a:p>
          </p:txBody>
        </p:sp>
        <p:sp>
          <p:nvSpPr>
            <p:cNvPr id="280" name="Rectangle 56">
              <a:extLst>
                <a:ext uri="{FF2B5EF4-FFF2-40B4-BE49-F238E27FC236}">
                  <a16:creationId xmlns:a16="http://schemas.microsoft.com/office/drawing/2014/main" id="{F02A06DF-8715-F16B-5F10-11C5F2584525}"/>
                </a:ext>
              </a:extLst>
            </p:cNvPr>
            <p:cNvSpPr>
              <a:spLocks noChangeArrowheads="1"/>
            </p:cNvSpPr>
            <p:nvPr/>
          </p:nvSpPr>
          <p:spPr bwMode="auto">
            <a:xfrm>
              <a:off x="1608" y="1865"/>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1" name="Rectangle 57">
              <a:extLst>
                <a:ext uri="{FF2B5EF4-FFF2-40B4-BE49-F238E27FC236}">
                  <a16:creationId xmlns:a16="http://schemas.microsoft.com/office/drawing/2014/main" id="{45F29D9D-6572-80B7-280A-53297335FBF7}"/>
                </a:ext>
              </a:extLst>
            </p:cNvPr>
            <p:cNvSpPr>
              <a:spLocks noChangeArrowheads="1"/>
            </p:cNvSpPr>
            <p:nvPr/>
          </p:nvSpPr>
          <p:spPr bwMode="auto">
            <a:xfrm>
              <a:off x="1542" y="1943"/>
              <a:ext cx="13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73391D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2" name="Rectangle 58">
              <a:extLst>
                <a:ext uri="{FF2B5EF4-FFF2-40B4-BE49-F238E27FC236}">
                  <a16:creationId xmlns:a16="http://schemas.microsoft.com/office/drawing/2014/main" id="{013A62C5-A54C-C8BE-D34C-557861D50FBB}"/>
                </a:ext>
              </a:extLst>
            </p:cNvPr>
            <p:cNvSpPr>
              <a:spLocks noChangeArrowheads="1"/>
            </p:cNvSpPr>
            <p:nvPr/>
          </p:nvSpPr>
          <p:spPr bwMode="auto">
            <a:xfrm>
              <a:off x="1533" y="1582"/>
              <a:ext cx="706" cy="136"/>
            </a:xfrm>
            <a:prstGeom prst="rect">
              <a:avLst/>
            </a:prstGeom>
            <a:solidFill>
              <a:srgbClr val="FFA3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59">
              <a:extLst>
                <a:ext uri="{FF2B5EF4-FFF2-40B4-BE49-F238E27FC236}">
                  <a16:creationId xmlns:a16="http://schemas.microsoft.com/office/drawing/2014/main" id="{A3D38249-2B2F-44FE-8004-78F738A54143}"/>
                </a:ext>
              </a:extLst>
            </p:cNvPr>
            <p:cNvSpPr>
              <a:spLocks noChangeArrowheads="1"/>
            </p:cNvSpPr>
            <p:nvPr/>
          </p:nvSpPr>
          <p:spPr bwMode="auto">
            <a:xfrm>
              <a:off x="1542" y="1577"/>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73391D"/>
                  </a:solidFill>
                  <a:effectLst/>
                  <a:latin typeface="Segoe UI Black" panose="020B0A02040204020203" pitchFamily="34" charset="0"/>
                </a:rPr>
                <a:t>A</a:t>
              </a:r>
              <a:endParaRPr kumimoji="0" lang="en-US" altLang="en-US" sz="1800" b="0" i="0" u="none" strike="noStrike" cap="none" normalizeH="0" baseline="0">
                <a:ln>
                  <a:noFill/>
                </a:ln>
                <a:solidFill>
                  <a:srgbClr val="73391D"/>
                </a:solidFill>
                <a:effectLst/>
                <a:latin typeface="Arial" panose="020B0604020202020204" pitchFamily="34" charset="0"/>
              </a:endParaRPr>
            </a:p>
          </p:txBody>
        </p:sp>
        <p:sp>
          <p:nvSpPr>
            <p:cNvPr id="284" name="Rectangle 60">
              <a:extLst>
                <a:ext uri="{FF2B5EF4-FFF2-40B4-BE49-F238E27FC236}">
                  <a16:creationId xmlns:a16="http://schemas.microsoft.com/office/drawing/2014/main" id="{6356C9D6-F46C-5F18-CC06-57CEDB989050}"/>
                </a:ext>
              </a:extLst>
            </p:cNvPr>
            <p:cNvSpPr>
              <a:spLocks noChangeArrowheads="1"/>
            </p:cNvSpPr>
            <p:nvPr/>
          </p:nvSpPr>
          <p:spPr bwMode="auto">
            <a:xfrm>
              <a:off x="1608" y="1577"/>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5" name="Rectangle 61">
              <a:extLst>
                <a:ext uri="{FF2B5EF4-FFF2-40B4-BE49-F238E27FC236}">
                  <a16:creationId xmlns:a16="http://schemas.microsoft.com/office/drawing/2014/main" id="{809C64CC-0B9B-063B-F7A5-63EE36FBDCCD}"/>
                </a:ext>
              </a:extLst>
            </p:cNvPr>
            <p:cNvSpPr>
              <a:spLocks noChangeArrowheads="1"/>
            </p:cNvSpPr>
            <p:nvPr/>
          </p:nvSpPr>
          <p:spPr bwMode="auto">
            <a:xfrm>
              <a:off x="1542" y="1654"/>
              <a:ext cx="13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FFA38B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6" name="Rectangle 62">
              <a:extLst>
                <a:ext uri="{FF2B5EF4-FFF2-40B4-BE49-F238E27FC236}">
                  <a16:creationId xmlns:a16="http://schemas.microsoft.com/office/drawing/2014/main" id="{94AB9329-702D-4A1F-E5A5-C3B78F016261}"/>
                </a:ext>
              </a:extLst>
            </p:cNvPr>
            <p:cNvSpPr>
              <a:spLocks noChangeArrowheads="1"/>
            </p:cNvSpPr>
            <p:nvPr/>
          </p:nvSpPr>
          <p:spPr bwMode="auto">
            <a:xfrm>
              <a:off x="1533" y="2022"/>
              <a:ext cx="707" cy="136"/>
            </a:xfrm>
            <a:prstGeom prst="rect">
              <a:avLst/>
            </a:prstGeom>
            <a:solidFill>
              <a:srgbClr val="F4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63">
              <a:extLst>
                <a:ext uri="{FF2B5EF4-FFF2-40B4-BE49-F238E27FC236}">
                  <a16:creationId xmlns:a16="http://schemas.microsoft.com/office/drawing/2014/main" id="{24EB0818-3B44-BF17-FF2B-E025C738466C}"/>
                </a:ext>
              </a:extLst>
            </p:cNvPr>
            <p:cNvSpPr>
              <a:spLocks noChangeArrowheads="1"/>
            </p:cNvSpPr>
            <p:nvPr/>
          </p:nvSpPr>
          <p:spPr bwMode="auto">
            <a:xfrm>
              <a:off x="1533" y="2022"/>
              <a:ext cx="707"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Rectangle 64">
              <a:extLst>
                <a:ext uri="{FF2B5EF4-FFF2-40B4-BE49-F238E27FC236}">
                  <a16:creationId xmlns:a16="http://schemas.microsoft.com/office/drawing/2014/main" id="{8D3440B3-96D8-0B26-9877-7E62CD77370D}"/>
                </a:ext>
              </a:extLst>
            </p:cNvPr>
            <p:cNvSpPr>
              <a:spLocks noChangeArrowheads="1"/>
            </p:cNvSpPr>
            <p:nvPr/>
          </p:nvSpPr>
          <p:spPr bwMode="auto">
            <a:xfrm>
              <a:off x="1542" y="2024"/>
              <a:ext cx="12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F4F3F5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9" name="Rectangle 65">
              <a:extLst>
                <a:ext uri="{FF2B5EF4-FFF2-40B4-BE49-F238E27FC236}">
                  <a16:creationId xmlns:a16="http://schemas.microsoft.com/office/drawing/2014/main" id="{64795BFF-26DD-4F9D-7E57-E8A3C163A079}"/>
                </a:ext>
              </a:extLst>
            </p:cNvPr>
            <p:cNvSpPr>
              <a:spLocks noChangeArrowheads="1"/>
            </p:cNvSpPr>
            <p:nvPr/>
          </p:nvSpPr>
          <p:spPr bwMode="auto">
            <a:xfrm>
              <a:off x="3698" y="1729"/>
              <a:ext cx="707" cy="13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66">
              <a:extLst>
                <a:ext uri="{FF2B5EF4-FFF2-40B4-BE49-F238E27FC236}">
                  <a16:creationId xmlns:a16="http://schemas.microsoft.com/office/drawing/2014/main" id="{973E90C8-2FFF-2256-D29B-6A3ABBA35099}"/>
                </a:ext>
              </a:extLst>
            </p:cNvPr>
            <p:cNvSpPr>
              <a:spLocks noChangeArrowheads="1"/>
            </p:cNvSpPr>
            <p:nvPr/>
          </p:nvSpPr>
          <p:spPr bwMode="auto">
            <a:xfrm>
              <a:off x="3707"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1" name="Rectangle 67">
              <a:extLst>
                <a:ext uri="{FF2B5EF4-FFF2-40B4-BE49-F238E27FC236}">
                  <a16:creationId xmlns:a16="http://schemas.microsoft.com/office/drawing/2014/main" id="{F146B7CE-CBC5-956E-DA0D-244A26F54704}"/>
                </a:ext>
              </a:extLst>
            </p:cNvPr>
            <p:cNvSpPr>
              <a:spLocks noChangeArrowheads="1"/>
            </p:cNvSpPr>
            <p:nvPr/>
          </p:nvSpPr>
          <p:spPr bwMode="auto">
            <a:xfrm>
              <a:off x="3773"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2" name="Rectangle 68">
              <a:extLst>
                <a:ext uri="{FF2B5EF4-FFF2-40B4-BE49-F238E27FC236}">
                  <a16:creationId xmlns:a16="http://schemas.microsoft.com/office/drawing/2014/main" id="{841A3A9C-7ABE-216A-7AAA-FC8E018652B9}"/>
                </a:ext>
              </a:extLst>
            </p:cNvPr>
            <p:cNvSpPr>
              <a:spLocks noChangeArrowheads="1"/>
            </p:cNvSpPr>
            <p:nvPr/>
          </p:nvSpPr>
          <p:spPr bwMode="auto">
            <a:xfrm>
              <a:off x="3707" y="1801"/>
              <a:ext cx="13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chemeClr val="bg1"/>
                  </a:solidFill>
                  <a:effectLst/>
                  <a:latin typeface="Segoe UI" panose="020B0502040204020203" pitchFamily="34" charset="0"/>
                </a:rPr>
                <a:t>0078D4</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93" name="Rectangle 69">
              <a:extLst>
                <a:ext uri="{FF2B5EF4-FFF2-40B4-BE49-F238E27FC236}">
                  <a16:creationId xmlns:a16="http://schemas.microsoft.com/office/drawing/2014/main" id="{B67B7695-C3C0-34B4-72B1-C7E58FF3275A}"/>
                </a:ext>
              </a:extLst>
            </p:cNvPr>
            <p:cNvSpPr>
              <a:spLocks noChangeArrowheads="1"/>
            </p:cNvSpPr>
            <p:nvPr/>
          </p:nvSpPr>
          <p:spPr bwMode="auto">
            <a:xfrm>
              <a:off x="3698" y="1873"/>
              <a:ext cx="707" cy="136"/>
            </a:xfrm>
            <a:prstGeom prst="rect">
              <a:avLst/>
            </a:prstGeom>
            <a:solidFill>
              <a:srgbClr val="2A4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70">
              <a:extLst>
                <a:ext uri="{FF2B5EF4-FFF2-40B4-BE49-F238E27FC236}">
                  <a16:creationId xmlns:a16="http://schemas.microsoft.com/office/drawing/2014/main" id="{F3BB6A3B-AD16-5C6E-2848-CC82A261CE5A}"/>
                </a:ext>
              </a:extLst>
            </p:cNvPr>
            <p:cNvSpPr>
              <a:spLocks noChangeArrowheads="1"/>
            </p:cNvSpPr>
            <p:nvPr/>
          </p:nvSpPr>
          <p:spPr bwMode="auto">
            <a:xfrm>
              <a:off x="3707" y="1866"/>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8DC8E8"/>
                  </a:solidFill>
                  <a:effectLst/>
                  <a:latin typeface="Segoe UI Black" panose="020B0A02040204020203" pitchFamily="34" charset="0"/>
                </a:rPr>
                <a:t>A</a:t>
              </a:r>
              <a:endParaRPr kumimoji="0" lang="en-US" altLang="en-US" sz="1800" b="0" i="0" u="none" strike="noStrike" cap="none" normalizeH="0" baseline="0">
                <a:ln>
                  <a:noFill/>
                </a:ln>
                <a:solidFill>
                  <a:srgbClr val="8DC8E8"/>
                </a:solidFill>
                <a:effectLst/>
                <a:latin typeface="Arial" panose="020B0604020202020204" pitchFamily="34" charset="0"/>
              </a:endParaRPr>
            </a:p>
          </p:txBody>
        </p:sp>
        <p:sp>
          <p:nvSpPr>
            <p:cNvPr id="295" name="Rectangle 71">
              <a:extLst>
                <a:ext uri="{FF2B5EF4-FFF2-40B4-BE49-F238E27FC236}">
                  <a16:creationId xmlns:a16="http://schemas.microsoft.com/office/drawing/2014/main" id="{AF58A79C-F974-45C7-A85C-F40D9A65E853}"/>
                </a:ext>
              </a:extLst>
            </p:cNvPr>
            <p:cNvSpPr>
              <a:spLocks noChangeArrowheads="1"/>
            </p:cNvSpPr>
            <p:nvPr/>
          </p:nvSpPr>
          <p:spPr bwMode="auto">
            <a:xfrm>
              <a:off x="3773" y="1866"/>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6" name="Rectangle 72">
              <a:extLst>
                <a:ext uri="{FF2B5EF4-FFF2-40B4-BE49-F238E27FC236}">
                  <a16:creationId xmlns:a16="http://schemas.microsoft.com/office/drawing/2014/main" id="{9CAD9107-51BE-8F4A-FEBB-F3BD3DC96520}"/>
                </a:ext>
              </a:extLst>
            </p:cNvPr>
            <p:cNvSpPr>
              <a:spLocks noChangeArrowheads="1"/>
            </p:cNvSpPr>
            <p:nvPr/>
          </p:nvSpPr>
          <p:spPr bwMode="auto">
            <a:xfrm>
              <a:off x="3707" y="1944"/>
              <a:ext cx="13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2A446F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7" name="Rectangle 73">
              <a:extLst>
                <a:ext uri="{FF2B5EF4-FFF2-40B4-BE49-F238E27FC236}">
                  <a16:creationId xmlns:a16="http://schemas.microsoft.com/office/drawing/2014/main" id="{F0CA8CB9-EFF0-9A10-BBC0-A9A36D6E6ADF}"/>
                </a:ext>
              </a:extLst>
            </p:cNvPr>
            <p:cNvSpPr>
              <a:spLocks noChangeArrowheads="1"/>
            </p:cNvSpPr>
            <p:nvPr/>
          </p:nvSpPr>
          <p:spPr bwMode="auto">
            <a:xfrm>
              <a:off x="3698" y="1583"/>
              <a:ext cx="707" cy="137"/>
            </a:xfrm>
            <a:prstGeom prst="rect">
              <a:avLst/>
            </a:prstGeom>
            <a:solidFill>
              <a:srgbClr val="8DC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74">
              <a:extLst>
                <a:ext uri="{FF2B5EF4-FFF2-40B4-BE49-F238E27FC236}">
                  <a16:creationId xmlns:a16="http://schemas.microsoft.com/office/drawing/2014/main" id="{CF1A989F-9EAE-5BC1-AD31-5728CD61EE81}"/>
                </a:ext>
              </a:extLst>
            </p:cNvPr>
            <p:cNvSpPr>
              <a:spLocks noChangeArrowheads="1"/>
            </p:cNvSpPr>
            <p:nvPr/>
          </p:nvSpPr>
          <p:spPr bwMode="auto">
            <a:xfrm>
              <a:off x="3707" y="1578"/>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A446F"/>
                  </a:solidFill>
                  <a:effectLst/>
                  <a:latin typeface="Segoe UI Black" panose="020B0A02040204020203" pitchFamily="34" charset="0"/>
                </a:rPr>
                <a:t>A</a:t>
              </a:r>
              <a:endParaRPr kumimoji="0" lang="en-US" altLang="en-US" sz="1800" b="0" i="0" u="none" strike="noStrike" cap="none" normalizeH="0" baseline="0">
                <a:ln>
                  <a:noFill/>
                </a:ln>
                <a:solidFill>
                  <a:srgbClr val="2A446F"/>
                </a:solidFill>
                <a:effectLst/>
                <a:latin typeface="Arial" panose="020B0604020202020204" pitchFamily="34" charset="0"/>
              </a:endParaRPr>
            </a:p>
          </p:txBody>
        </p:sp>
        <p:sp>
          <p:nvSpPr>
            <p:cNvPr id="299" name="Rectangle 75">
              <a:extLst>
                <a:ext uri="{FF2B5EF4-FFF2-40B4-BE49-F238E27FC236}">
                  <a16:creationId xmlns:a16="http://schemas.microsoft.com/office/drawing/2014/main" id="{957953AB-E9C6-D080-ADB2-1F206404C0B7}"/>
                </a:ext>
              </a:extLst>
            </p:cNvPr>
            <p:cNvSpPr>
              <a:spLocks noChangeArrowheads="1"/>
            </p:cNvSpPr>
            <p:nvPr/>
          </p:nvSpPr>
          <p:spPr bwMode="auto">
            <a:xfrm>
              <a:off x="3773" y="1578"/>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0" name="Rectangle 76">
              <a:extLst>
                <a:ext uri="{FF2B5EF4-FFF2-40B4-BE49-F238E27FC236}">
                  <a16:creationId xmlns:a16="http://schemas.microsoft.com/office/drawing/2014/main" id="{D3F9BD24-BF97-98DF-7799-FF5527E1F0E4}"/>
                </a:ext>
              </a:extLst>
            </p:cNvPr>
            <p:cNvSpPr>
              <a:spLocks noChangeArrowheads="1"/>
            </p:cNvSpPr>
            <p:nvPr/>
          </p:nvSpPr>
          <p:spPr bwMode="auto">
            <a:xfrm>
              <a:off x="3707" y="1655"/>
              <a:ext cx="1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8DC8E8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1" name="Rectangle 80">
              <a:extLst>
                <a:ext uri="{FF2B5EF4-FFF2-40B4-BE49-F238E27FC236}">
                  <a16:creationId xmlns:a16="http://schemas.microsoft.com/office/drawing/2014/main" id="{D9F904A4-74AE-C098-E989-4C11A3671B63}"/>
                </a:ext>
              </a:extLst>
            </p:cNvPr>
            <p:cNvSpPr>
              <a:spLocks noChangeArrowheads="1"/>
            </p:cNvSpPr>
            <p:nvPr/>
          </p:nvSpPr>
          <p:spPr bwMode="auto">
            <a:xfrm>
              <a:off x="2981" y="1438"/>
              <a:ext cx="1423" cy="135"/>
            </a:xfrm>
            <a:prstGeom prst="rect">
              <a:avLst/>
            </a:prstGeom>
            <a:solidFill>
              <a:srgbClr val="091F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81">
              <a:extLst>
                <a:ext uri="{FF2B5EF4-FFF2-40B4-BE49-F238E27FC236}">
                  <a16:creationId xmlns:a16="http://schemas.microsoft.com/office/drawing/2014/main" id="{86561027-5502-5CBF-CC1E-E9283F7A3EA8}"/>
                </a:ext>
              </a:extLst>
            </p:cNvPr>
            <p:cNvSpPr>
              <a:spLocks noChangeArrowheads="1"/>
            </p:cNvSpPr>
            <p:nvPr/>
          </p:nvSpPr>
          <p:spPr bwMode="auto">
            <a:xfrm>
              <a:off x="2977" y="1437"/>
              <a:ext cx="1427" cy="137"/>
            </a:xfrm>
            <a:prstGeom prst="rect">
              <a:avLst/>
            </a:prstGeom>
            <a:solidFill>
              <a:srgbClr val="091F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82">
              <a:extLst>
                <a:ext uri="{FF2B5EF4-FFF2-40B4-BE49-F238E27FC236}">
                  <a16:creationId xmlns:a16="http://schemas.microsoft.com/office/drawing/2014/main" id="{815862B1-E237-764F-DF2A-70DEC4B6F67A}"/>
                </a:ext>
              </a:extLst>
            </p:cNvPr>
            <p:cNvSpPr>
              <a:spLocks noEditPoints="1"/>
            </p:cNvSpPr>
            <p:nvPr/>
          </p:nvSpPr>
          <p:spPr bwMode="auto">
            <a:xfrm>
              <a:off x="2978" y="1437"/>
              <a:ext cx="1427" cy="136"/>
            </a:xfrm>
            <a:custGeom>
              <a:avLst/>
              <a:gdLst>
                <a:gd name="T0" fmla="*/ 0 w 15200"/>
                <a:gd name="T1" fmla="*/ 4 h 960"/>
                <a:gd name="T2" fmla="*/ 4 w 15200"/>
                <a:gd name="T3" fmla="*/ 0 h 960"/>
                <a:gd name="T4" fmla="*/ 15196 w 15200"/>
                <a:gd name="T5" fmla="*/ 0 h 960"/>
                <a:gd name="T6" fmla="*/ 15200 w 15200"/>
                <a:gd name="T7" fmla="*/ 4 h 960"/>
                <a:gd name="T8" fmla="*/ 15200 w 15200"/>
                <a:gd name="T9" fmla="*/ 956 h 960"/>
                <a:gd name="T10" fmla="*/ 15196 w 15200"/>
                <a:gd name="T11" fmla="*/ 960 h 960"/>
                <a:gd name="T12" fmla="*/ 4 w 15200"/>
                <a:gd name="T13" fmla="*/ 960 h 960"/>
                <a:gd name="T14" fmla="*/ 0 w 15200"/>
                <a:gd name="T15" fmla="*/ 956 h 960"/>
                <a:gd name="T16" fmla="*/ 0 w 15200"/>
                <a:gd name="T17" fmla="*/ 4 h 960"/>
                <a:gd name="T18" fmla="*/ 8 w 15200"/>
                <a:gd name="T19" fmla="*/ 956 h 960"/>
                <a:gd name="T20" fmla="*/ 4 w 15200"/>
                <a:gd name="T21" fmla="*/ 952 h 960"/>
                <a:gd name="T22" fmla="*/ 15196 w 15200"/>
                <a:gd name="T23" fmla="*/ 952 h 960"/>
                <a:gd name="T24" fmla="*/ 15192 w 15200"/>
                <a:gd name="T25" fmla="*/ 956 h 960"/>
                <a:gd name="T26" fmla="*/ 15192 w 15200"/>
                <a:gd name="T27" fmla="*/ 4 h 960"/>
                <a:gd name="T28" fmla="*/ 15196 w 15200"/>
                <a:gd name="T29" fmla="*/ 8 h 960"/>
                <a:gd name="T30" fmla="*/ 4 w 15200"/>
                <a:gd name="T31" fmla="*/ 8 h 960"/>
                <a:gd name="T32" fmla="*/ 8 w 15200"/>
                <a:gd name="T33" fmla="*/ 4 h 960"/>
                <a:gd name="T34" fmla="*/ 8 w 15200"/>
                <a:gd name="T35" fmla="*/ 956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0" h="960">
                  <a:moveTo>
                    <a:pt x="0" y="4"/>
                  </a:moveTo>
                  <a:cubicBezTo>
                    <a:pt x="0" y="2"/>
                    <a:pt x="2" y="0"/>
                    <a:pt x="4" y="0"/>
                  </a:cubicBezTo>
                  <a:lnTo>
                    <a:pt x="15196" y="0"/>
                  </a:lnTo>
                  <a:cubicBezTo>
                    <a:pt x="15199" y="0"/>
                    <a:pt x="15200" y="2"/>
                    <a:pt x="15200" y="4"/>
                  </a:cubicBezTo>
                  <a:lnTo>
                    <a:pt x="15200" y="956"/>
                  </a:lnTo>
                  <a:cubicBezTo>
                    <a:pt x="15200" y="959"/>
                    <a:pt x="15199" y="960"/>
                    <a:pt x="15196" y="960"/>
                  </a:cubicBezTo>
                  <a:lnTo>
                    <a:pt x="4" y="960"/>
                  </a:lnTo>
                  <a:cubicBezTo>
                    <a:pt x="2" y="960"/>
                    <a:pt x="0" y="959"/>
                    <a:pt x="0" y="956"/>
                  </a:cubicBezTo>
                  <a:lnTo>
                    <a:pt x="0" y="4"/>
                  </a:lnTo>
                  <a:close/>
                  <a:moveTo>
                    <a:pt x="8" y="956"/>
                  </a:moveTo>
                  <a:lnTo>
                    <a:pt x="4" y="952"/>
                  </a:lnTo>
                  <a:lnTo>
                    <a:pt x="15196" y="952"/>
                  </a:lnTo>
                  <a:lnTo>
                    <a:pt x="15192" y="956"/>
                  </a:lnTo>
                  <a:lnTo>
                    <a:pt x="15192" y="4"/>
                  </a:lnTo>
                  <a:lnTo>
                    <a:pt x="15196" y="8"/>
                  </a:lnTo>
                  <a:lnTo>
                    <a:pt x="4" y="8"/>
                  </a:lnTo>
                  <a:lnTo>
                    <a:pt x="8" y="4"/>
                  </a:lnTo>
                  <a:lnTo>
                    <a:pt x="8" y="9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Rectangle 83">
              <a:extLst>
                <a:ext uri="{FF2B5EF4-FFF2-40B4-BE49-F238E27FC236}">
                  <a16:creationId xmlns:a16="http://schemas.microsoft.com/office/drawing/2014/main" id="{F8634574-E07B-D28B-BCBE-E63D6F2B0F02}"/>
                </a:ext>
              </a:extLst>
            </p:cNvPr>
            <p:cNvSpPr>
              <a:spLocks noChangeArrowheads="1"/>
            </p:cNvSpPr>
            <p:nvPr/>
          </p:nvSpPr>
          <p:spPr bwMode="auto">
            <a:xfrm>
              <a:off x="2978" y="1437"/>
              <a:ext cx="1426" cy="137"/>
            </a:xfrm>
            <a:prstGeom prst="rect">
              <a:avLst/>
            </a:prstGeom>
            <a:solidFill>
              <a:srgbClr val="091F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84">
              <a:extLst>
                <a:ext uri="{FF2B5EF4-FFF2-40B4-BE49-F238E27FC236}">
                  <a16:creationId xmlns:a16="http://schemas.microsoft.com/office/drawing/2014/main" id="{12699538-90CB-E2BB-A02E-9CAD1104357C}"/>
                </a:ext>
              </a:extLst>
            </p:cNvPr>
            <p:cNvSpPr>
              <a:spLocks noChangeArrowheads="1"/>
            </p:cNvSpPr>
            <p:nvPr/>
          </p:nvSpPr>
          <p:spPr bwMode="auto">
            <a:xfrm>
              <a:off x="2989" y="1440"/>
              <a:ext cx="31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FFFF"/>
                  </a:solidFill>
                  <a:effectLst/>
                  <a:latin typeface="Segoe UI" panose="020B0502040204020203" pitchFamily="34" charset="0"/>
                </a:rPr>
                <a:t>Blue Black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6" name="Rectangle 85">
              <a:extLst>
                <a:ext uri="{FF2B5EF4-FFF2-40B4-BE49-F238E27FC236}">
                  <a16:creationId xmlns:a16="http://schemas.microsoft.com/office/drawing/2014/main" id="{6FAB69FC-8CE4-AC4F-FDDF-81B46D7C1E11}"/>
                </a:ext>
              </a:extLst>
            </p:cNvPr>
            <p:cNvSpPr>
              <a:spLocks noChangeArrowheads="1"/>
            </p:cNvSpPr>
            <p:nvPr/>
          </p:nvSpPr>
          <p:spPr bwMode="auto">
            <a:xfrm>
              <a:off x="2989" y="1508"/>
              <a:ext cx="13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091F2C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7" name="Rectangle 86">
              <a:extLst>
                <a:ext uri="{FF2B5EF4-FFF2-40B4-BE49-F238E27FC236}">
                  <a16:creationId xmlns:a16="http://schemas.microsoft.com/office/drawing/2014/main" id="{0B6C3A35-3676-F821-8B84-E8FCD2D7AEB0}"/>
                </a:ext>
              </a:extLst>
            </p:cNvPr>
            <p:cNvSpPr>
              <a:spLocks noChangeArrowheads="1"/>
            </p:cNvSpPr>
            <p:nvPr/>
          </p:nvSpPr>
          <p:spPr bwMode="auto">
            <a:xfrm>
              <a:off x="2977" y="1730"/>
              <a:ext cx="706" cy="136"/>
            </a:xfrm>
            <a:prstGeom prst="rect">
              <a:avLst/>
            </a:prstGeom>
            <a:solidFill>
              <a:srgbClr val="C73E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87">
              <a:extLst>
                <a:ext uri="{FF2B5EF4-FFF2-40B4-BE49-F238E27FC236}">
                  <a16:creationId xmlns:a16="http://schemas.microsoft.com/office/drawing/2014/main" id="{E31C635C-F918-E83E-41BB-6A05312AF804}"/>
                </a:ext>
              </a:extLst>
            </p:cNvPr>
            <p:cNvSpPr>
              <a:spLocks noChangeArrowheads="1"/>
            </p:cNvSpPr>
            <p:nvPr/>
          </p:nvSpPr>
          <p:spPr bwMode="auto">
            <a:xfrm>
              <a:off x="2985"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9" name="Rectangle 88">
              <a:extLst>
                <a:ext uri="{FF2B5EF4-FFF2-40B4-BE49-F238E27FC236}">
                  <a16:creationId xmlns:a16="http://schemas.microsoft.com/office/drawing/2014/main" id="{C72C7396-887D-00AF-02FC-A8E598F00631}"/>
                </a:ext>
              </a:extLst>
            </p:cNvPr>
            <p:cNvSpPr>
              <a:spLocks noChangeArrowheads="1"/>
            </p:cNvSpPr>
            <p:nvPr/>
          </p:nvSpPr>
          <p:spPr bwMode="auto">
            <a:xfrm>
              <a:off x="2985" y="1803"/>
              <a:ext cx="1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Segoe UI" panose="020B0502040204020203" pitchFamily="34" charset="0"/>
                </a:rPr>
                <a:t>C73ECC</a:t>
              </a:r>
              <a:endParaRPr kumimoji="0" lang="en-US" altLang="en-US" sz="1800" b="0" i="0" u="none" strike="noStrike" cap="none" normalizeH="0" baseline="0">
                <a:ln>
                  <a:noFill/>
                </a:ln>
                <a:effectLst/>
                <a:latin typeface="Arial" panose="020B0604020202020204" pitchFamily="34" charset="0"/>
              </a:endParaRPr>
            </a:p>
          </p:txBody>
        </p:sp>
        <p:sp>
          <p:nvSpPr>
            <p:cNvPr id="310" name="Rectangle 89">
              <a:extLst>
                <a:ext uri="{FF2B5EF4-FFF2-40B4-BE49-F238E27FC236}">
                  <a16:creationId xmlns:a16="http://schemas.microsoft.com/office/drawing/2014/main" id="{D30DD6FD-51EB-19EC-8510-E1C9AF53735B}"/>
                </a:ext>
              </a:extLst>
            </p:cNvPr>
            <p:cNvSpPr>
              <a:spLocks noChangeArrowheads="1"/>
            </p:cNvSpPr>
            <p:nvPr/>
          </p:nvSpPr>
          <p:spPr bwMode="auto">
            <a:xfrm>
              <a:off x="2977" y="1875"/>
              <a:ext cx="706" cy="135"/>
            </a:xfrm>
            <a:prstGeom prst="rect">
              <a:avLst/>
            </a:prstGeom>
            <a:solidFill>
              <a:srgbClr val="7025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90">
              <a:extLst>
                <a:ext uri="{FF2B5EF4-FFF2-40B4-BE49-F238E27FC236}">
                  <a16:creationId xmlns:a16="http://schemas.microsoft.com/office/drawing/2014/main" id="{FA8D36D1-67FD-B784-519E-C36BEA31B3C5}"/>
                </a:ext>
              </a:extLst>
            </p:cNvPr>
            <p:cNvSpPr>
              <a:spLocks noChangeArrowheads="1"/>
            </p:cNvSpPr>
            <p:nvPr/>
          </p:nvSpPr>
          <p:spPr bwMode="auto">
            <a:xfrm>
              <a:off x="2985" y="1869"/>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CD9BCF"/>
                  </a:solidFill>
                  <a:effectLst/>
                  <a:latin typeface="Segoe UI Black" panose="020B0A02040204020203" pitchFamily="34" charset="0"/>
                </a:rPr>
                <a:t>A</a:t>
              </a:r>
              <a:endParaRPr kumimoji="0" lang="en-US" altLang="en-US" sz="1800" b="0" i="0" u="none" strike="noStrike" cap="none" normalizeH="0" baseline="0">
                <a:ln>
                  <a:noFill/>
                </a:ln>
                <a:solidFill>
                  <a:srgbClr val="CD9BCF"/>
                </a:solidFill>
                <a:effectLst/>
                <a:latin typeface="Arial" panose="020B0604020202020204" pitchFamily="34" charset="0"/>
              </a:endParaRPr>
            </a:p>
          </p:txBody>
        </p:sp>
        <p:sp>
          <p:nvSpPr>
            <p:cNvPr id="312" name="Rectangle 91">
              <a:extLst>
                <a:ext uri="{FF2B5EF4-FFF2-40B4-BE49-F238E27FC236}">
                  <a16:creationId xmlns:a16="http://schemas.microsoft.com/office/drawing/2014/main" id="{A2790CC1-ECD3-C2AA-C63A-83B06BB562FD}"/>
                </a:ext>
              </a:extLst>
            </p:cNvPr>
            <p:cNvSpPr>
              <a:spLocks noChangeArrowheads="1"/>
            </p:cNvSpPr>
            <p:nvPr/>
          </p:nvSpPr>
          <p:spPr bwMode="auto">
            <a:xfrm>
              <a:off x="3051" y="1869"/>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3" name="Rectangle 92">
              <a:extLst>
                <a:ext uri="{FF2B5EF4-FFF2-40B4-BE49-F238E27FC236}">
                  <a16:creationId xmlns:a16="http://schemas.microsoft.com/office/drawing/2014/main" id="{C2F74C0D-75FA-B70A-ED71-3CFA807964B4}"/>
                </a:ext>
              </a:extLst>
            </p:cNvPr>
            <p:cNvSpPr>
              <a:spLocks noChangeArrowheads="1"/>
            </p:cNvSpPr>
            <p:nvPr/>
          </p:nvSpPr>
          <p:spPr bwMode="auto">
            <a:xfrm>
              <a:off x="2985" y="1946"/>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702573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4" name="Rectangle 93">
              <a:extLst>
                <a:ext uri="{FF2B5EF4-FFF2-40B4-BE49-F238E27FC236}">
                  <a16:creationId xmlns:a16="http://schemas.microsoft.com/office/drawing/2014/main" id="{4B629030-A380-3E24-758E-F1D167C23086}"/>
                </a:ext>
              </a:extLst>
            </p:cNvPr>
            <p:cNvSpPr>
              <a:spLocks noChangeArrowheads="1"/>
            </p:cNvSpPr>
            <p:nvPr/>
          </p:nvSpPr>
          <p:spPr bwMode="auto">
            <a:xfrm>
              <a:off x="2977" y="1586"/>
              <a:ext cx="706" cy="135"/>
            </a:xfrm>
            <a:prstGeom prst="rect">
              <a:avLst/>
            </a:prstGeom>
            <a:solidFill>
              <a:srgbClr val="CD9B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94">
              <a:extLst>
                <a:ext uri="{FF2B5EF4-FFF2-40B4-BE49-F238E27FC236}">
                  <a16:creationId xmlns:a16="http://schemas.microsoft.com/office/drawing/2014/main" id="{6D81EE59-1E06-6AAB-A8EE-80D567AE752D}"/>
                </a:ext>
              </a:extLst>
            </p:cNvPr>
            <p:cNvSpPr>
              <a:spLocks noChangeArrowheads="1"/>
            </p:cNvSpPr>
            <p:nvPr/>
          </p:nvSpPr>
          <p:spPr bwMode="auto">
            <a:xfrm>
              <a:off x="2985" y="1580"/>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702573"/>
                  </a:solidFill>
                  <a:effectLst/>
                  <a:latin typeface="Segoe UI Black" panose="020B0A02040204020203" pitchFamily="34" charset="0"/>
                </a:rPr>
                <a:t>A</a:t>
              </a:r>
              <a:endParaRPr kumimoji="0" lang="en-US" altLang="en-US" sz="1800" b="0" i="0" u="none" strike="noStrike" cap="none" normalizeH="0" baseline="0">
                <a:ln>
                  <a:noFill/>
                </a:ln>
                <a:solidFill>
                  <a:srgbClr val="702573"/>
                </a:solidFill>
                <a:effectLst/>
                <a:latin typeface="Arial" panose="020B0604020202020204" pitchFamily="34" charset="0"/>
              </a:endParaRPr>
            </a:p>
          </p:txBody>
        </p:sp>
        <p:sp>
          <p:nvSpPr>
            <p:cNvPr id="316" name="Rectangle 95">
              <a:extLst>
                <a:ext uri="{FF2B5EF4-FFF2-40B4-BE49-F238E27FC236}">
                  <a16:creationId xmlns:a16="http://schemas.microsoft.com/office/drawing/2014/main" id="{6AD9F2DD-3CC6-E096-A24F-323DA0D326AD}"/>
                </a:ext>
              </a:extLst>
            </p:cNvPr>
            <p:cNvSpPr>
              <a:spLocks noChangeArrowheads="1"/>
            </p:cNvSpPr>
            <p:nvPr/>
          </p:nvSpPr>
          <p:spPr bwMode="auto">
            <a:xfrm>
              <a:off x="3051" y="1580"/>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7" name="Rectangle 96">
              <a:extLst>
                <a:ext uri="{FF2B5EF4-FFF2-40B4-BE49-F238E27FC236}">
                  <a16:creationId xmlns:a16="http://schemas.microsoft.com/office/drawing/2014/main" id="{AFB34C5D-AB21-1047-2C41-96AAFC6CF230}"/>
                </a:ext>
              </a:extLst>
            </p:cNvPr>
            <p:cNvSpPr>
              <a:spLocks noChangeArrowheads="1"/>
            </p:cNvSpPr>
            <p:nvPr/>
          </p:nvSpPr>
          <p:spPr bwMode="auto">
            <a:xfrm>
              <a:off x="2985" y="1658"/>
              <a:ext cx="14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CD9BCF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8" name="Rectangle 97">
              <a:extLst>
                <a:ext uri="{FF2B5EF4-FFF2-40B4-BE49-F238E27FC236}">
                  <a16:creationId xmlns:a16="http://schemas.microsoft.com/office/drawing/2014/main" id="{577AD0A0-7F00-AA4F-1B1B-61CFE55F937D}"/>
                </a:ext>
              </a:extLst>
            </p:cNvPr>
            <p:cNvSpPr>
              <a:spLocks noChangeArrowheads="1"/>
            </p:cNvSpPr>
            <p:nvPr/>
          </p:nvSpPr>
          <p:spPr bwMode="auto">
            <a:xfrm>
              <a:off x="2976" y="2023"/>
              <a:ext cx="1428" cy="1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98">
              <a:extLst>
                <a:ext uri="{FF2B5EF4-FFF2-40B4-BE49-F238E27FC236}">
                  <a16:creationId xmlns:a16="http://schemas.microsoft.com/office/drawing/2014/main" id="{AEE8AF68-7485-0DA2-1E8F-EA9EFEEF18D2}"/>
                </a:ext>
              </a:extLst>
            </p:cNvPr>
            <p:cNvSpPr>
              <a:spLocks noChangeArrowheads="1"/>
            </p:cNvSpPr>
            <p:nvPr/>
          </p:nvSpPr>
          <p:spPr bwMode="auto">
            <a:xfrm>
              <a:off x="2977" y="2024"/>
              <a:ext cx="1427"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Rectangle 99">
              <a:extLst>
                <a:ext uri="{FF2B5EF4-FFF2-40B4-BE49-F238E27FC236}">
                  <a16:creationId xmlns:a16="http://schemas.microsoft.com/office/drawing/2014/main" id="{00A4FA1A-2972-8EFD-C7DB-916888D02231}"/>
                </a:ext>
              </a:extLst>
            </p:cNvPr>
            <p:cNvSpPr>
              <a:spLocks noChangeArrowheads="1"/>
            </p:cNvSpPr>
            <p:nvPr/>
          </p:nvSpPr>
          <p:spPr bwMode="auto">
            <a:xfrm>
              <a:off x="2985" y="2028"/>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chemeClr val="bg1"/>
                  </a:solidFill>
                  <a:effectLst/>
                  <a:latin typeface="Segoe UI" panose="020B0502040204020203" pitchFamily="34" charset="0"/>
                </a:rPr>
                <a:t>000000</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321" name="Rectangle 100">
              <a:extLst>
                <a:ext uri="{FF2B5EF4-FFF2-40B4-BE49-F238E27FC236}">
                  <a16:creationId xmlns:a16="http://schemas.microsoft.com/office/drawing/2014/main" id="{E02AE344-8FCD-07A4-1035-21E5745797EA}"/>
                </a:ext>
              </a:extLst>
            </p:cNvPr>
            <p:cNvSpPr>
              <a:spLocks noChangeArrowheads="1"/>
            </p:cNvSpPr>
            <p:nvPr/>
          </p:nvSpPr>
          <p:spPr bwMode="auto">
            <a:xfrm>
              <a:off x="1532" y="1439"/>
              <a:ext cx="1430" cy="136"/>
            </a:xfrm>
            <a:prstGeom prst="rect">
              <a:avLst/>
            </a:prstGeom>
            <a:solidFill>
              <a:srgbClr val="E8E6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01">
              <a:extLst>
                <a:ext uri="{FF2B5EF4-FFF2-40B4-BE49-F238E27FC236}">
                  <a16:creationId xmlns:a16="http://schemas.microsoft.com/office/drawing/2014/main" id="{A8F0A57D-3D77-F52A-CEE5-C300AC719E97}"/>
                </a:ext>
              </a:extLst>
            </p:cNvPr>
            <p:cNvSpPr>
              <a:spLocks noChangeArrowheads="1"/>
            </p:cNvSpPr>
            <p:nvPr/>
          </p:nvSpPr>
          <p:spPr bwMode="auto">
            <a:xfrm>
              <a:off x="1532" y="1439"/>
              <a:ext cx="1429"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Rectangle 102">
              <a:extLst>
                <a:ext uri="{FF2B5EF4-FFF2-40B4-BE49-F238E27FC236}">
                  <a16:creationId xmlns:a16="http://schemas.microsoft.com/office/drawing/2014/main" id="{34755F26-EC65-BC3C-F00F-5952873E93B5}"/>
                </a:ext>
              </a:extLst>
            </p:cNvPr>
            <p:cNvSpPr>
              <a:spLocks noChangeArrowheads="1"/>
            </p:cNvSpPr>
            <p:nvPr/>
          </p:nvSpPr>
          <p:spPr bwMode="auto">
            <a:xfrm>
              <a:off x="1541" y="1435"/>
              <a:ext cx="38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1A1A1A"/>
                  </a:solidFill>
                  <a:effectLst/>
                  <a:latin typeface="Segoe UI" panose="020B0502040204020203" pitchFamily="34" charset="0"/>
                </a:rPr>
                <a:t>Neutral Gray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4" name="Rectangle 103">
              <a:extLst>
                <a:ext uri="{FF2B5EF4-FFF2-40B4-BE49-F238E27FC236}">
                  <a16:creationId xmlns:a16="http://schemas.microsoft.com/office/drawing/2014/main" id="{B81AAAC1-86AE-E75F-941C-AB9A2CF58E0B}"/>
                </a:ext>
              </a:extLst>
            </p:cNvPr>
            <p:cNvSpPr>
              <a:spLocks noChangeArrowheads="1"/>
            </p:cNvSpPr>
            <p:nvPr/>
          </p:nvSpPr>
          <p:spPr bwMode="auto">
            <a:xfrm>
              <a:off x="1541" y="1502"/>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E8E6DF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5" name="Rectangle 14">
              <a:extLst>
                <a:ext uri="{FF2B5EF4-FFF2-40B4-BE49-F238E27FC236}">
                  <a16:creationId xmlns:a16="http://schemas.microsoft.com/office/drawing/2014/main" id="{EB0437A5-6694-879B-F94E-9FA34DFD9D2C}"/>
                </a:ext>
              </a:extLst>
            </p:cNvPr>
            <p:cNvSpPr>
              <a:spLocks noChangeArrowheads="1"/>
            </p:cNvSpPr>
            <p:nvPr/>
          </p:nvSpPr>
          <p:spPr bwMode="auto">
            <a:xfrm>
              <a:off x="2329" y="1724"/>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6" name="Rectangle 95">
              <a:extLst>
                <a:ext uri="{FF2B5EF4-FFF2-40B4-BE49-F238E27FC236}">
                  <a16:creationId xmlns:a16="http://schemas.microsoft.com/office/drawing/2014/main" id="{7CF198F9-1D72-F8CC-3A2E-9B2DAE529DAF}"/>
                </a:ext>
              </a:extLst>
            </p:cNvPr>
            <p:cNvSpPr>
              <a:spLocks noChangeArrowheads="1"/>
            </p:cNvSpPr>
            <p:nvPr/>
          </p:nvSpPr>
          <p:spPr bwMode="auto">
            <a:xfrm>
              <a:off x="3051"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67280815"/>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 id="2147485792" r:id="rId12"/>
    <p:sldLayoutId id="2147485793" r:id="rId13"/>
    <p:sldLayoutId id="2147485794" r:id="rId14"/>
    <p:sldLayoutId id="2147485795" r:id="rId15"/>
    <p:sldLayoutId id="2147485796" r:id="rId16"/>
    <p:sldLayoutId id="2147485797" r:id="rId17"/>
    <p:sldLayoutId id="2147485798" r:id="rId18"/>
    <p:sldLayoutId id="2147485799" r:id="rId19"/>
    <p:sldLayoutId id="2147485800" r:id="rId20"/>
    <p:sldLayoutId id="2147485801" r:id="rId21"/>
    <p:sldLayoutId id="2147485802" r:id="rId22"/>
    <p:sldLayoutId id="2147485803" r:id="rId23"/>
    <p:sldLayoutId id="2147485804" r:id="rId24"/>
    <p:sldLayoutId id="2147485805" r:id="rId25"/>
    <p:sldLayoutId id="2147485806" r:id="rId26"/>
    <p:sldLayoutId id="2147485807" r:id="rId27"/>
    <p:sldLayoutId id="2147485808" r:id="rId28"/>
    <p:sldLayoutId id="2147485809" r:id="rId29"/>
    <p:sldLayoutId id="2147485810" r:id="rId30"/>
    <p:sldLayoutId id="2147485811" r:id="rId31"/>
    <p:sldLayoutId id="2147485812" r:id="rId32"/>
    <p:sldLayoutId id="2147485813" r:id="rId33"/>
    <p:sldLayoutId id="2147485814" r:id="rId34"/>
    <p:sldLayoutId id="2147485815" r:id="rId35"/>
    <p:sldLayoutId id="2147485816" r:id="rId36"/>
    <p:sldLayoutId id="2147485817" r:id="rId37"/>
    <p:sldLayoutId id="2147485818" r:id="rId38"/>
    <p:sldLayoutId id="2147485819" r:id="rId39"/>
    <p:sldLayoutId id="2147485820" r:id="rId40"/>
    <p:sldLayoutId id="2147485821" r:id="rId41"/>
    <p:sldLayoutId id="2147485822" r:id="rId42"/>
    <p:sldLayoutId id="2147485823" r:id="rId43"/>
    <p:sldLayoutId id="2147485824" r:id="rId44"/>
    <p:sldLayoutId id="2147485825" r:id="rId45"/>
    <p:sldLayoutId id="2147485826" r:id="rId46"/>
    <p:sldLayoutId id="2147485827" r:id="rId47"/>
    <p:sldLayoutId id="2147485828" r:id="rId48"/>
    <p:sldLayoutId id="2147485829" r:id="rId49"/>
    <p:sldLayoutId id="2147485830" r:id="rId50"/>
    <p:sldLayoutId id="2147485831" r:id="rId51"/>
    <p:sldLayoutId id="2147485832" r:id="rId52"/>
    <p:sldLayoutId id="2147485833" r:id="rId53"/>
    <p:sldLayoutId id="2147485834" r:id="rId54"/>
    <p:sldLayoutId id="2147485835" r:id="rId55"/>
    <p:sldLayoutId id="2147485836" r:id="rId56"/>
    <p:sldLayoutId id="2147485837" r:id="rId57"/>
    <p:sldLayoutId id="2147485838" r:id="rId58"/>
    <p:sldLayoutId id="2147485839" r:id="rId59"/>
    <p:sldLayoutId id="2147485840" r:id="rId60"/>
    <p:sldLayoutId id="2147485841" r:id="rId61"/>
    <p:sldLayoutId id="2147485842" r:id="rId62"/>
    <p:sldLayoutId id="2147485843" r:id="rId63"/>
    <p:sldLayoutId id="2147485844" r:id="rId64"/>
    <p:sldLayoutId id="2147485845" r:id="rId65"/>
    <p:sldLayoutId id="2147485846" r:id="rId66"/>
    <p:sldLayoutId id="2147485847" r:id="rId67"/>
    <p:sldLayoutId id="2147485848" r:id="rId68"/>
    <p:sldLayoutId id="2147485849" r:id="rId69"/>
    <p:sldLayoutId id="2147485850" r:id="rId70"/>
    <p:sldLayoutId id="2147485851" r:id="rId71"/>
    <p:sldLayoutId id="2147485852" r:id="rId72"/>
    <p:sldLayoutId id="2147485853" r:id="rId73"/>
    <p:sldLayoutId id="2147485854" r:id="rId74"/>
    <p:sldLayoutId id="2147485855" r:id="rId75"/>
    <p:sldLayoutId id="2147485856" r:id="rId76"/>
    <p:sldLayoutId id="2147485857" r:id="rId77"/>
    <p:sldLayoutId id="2147485858" r:id="rId78"/>
    <p:sldLayoutId id="2147485859" r:id="rId79"/>
    <p:sldLayoutId id="2147485860" r:id="rId80"/>
    <p:sldLayoutId id="2147485861" r:id="rId81"/>
    <p:sldLayoutId id="2147485862" r:id="rId82"/>
    <p:sldLayoutId id="2147485863" r:id="rId83"/>
    <p:sldLayoutId id="2147485864" r:id="rId84"/>
    <p:sldLayoutId id="2147485865" r:id="rId85"/>
    <p:sldLayoutId id="2147485866" r:id="rId86"/>
    <p:sldLayoutId id="2147485867" r:id="rId87"/>
    <p:sldLayoutId id="2147485868" r:id="rId88"/>
    <p:sldLayoutId id="2147485869" r:id="rId89"/>
    <p:sldLayoutId id="2147485870" r:id="rId9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69.jpeg"/><Relationship Id="rId4" Type="http://schemas.openxmlformats.org/officeDocument/2006/relationships/image" Target="../media/image72.jpe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45.xml"/><Relationship Id="rId6" Type="http://schemas.openxmlformats.org/officeDocument/2006/relationships/image" Target="../media/image74.jpeg"/><Relationship Id="rId5" Type="http://schemas.openxmlformats.org/officeDocument/2006/relationships/image" Target="../media/image70.jpeg"/><Relationship Id="rId4" Type="http://schemas.openxmlformats.org/officeDocument/2006/relationships/image" Target="../media/image68.jpeg"/><Relationship Id="rId9"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45.xml"/><Relationship Id="rId6" Type="http://schemas.openxmlformats.org/officeDocument/2006/relationships/image" Target="../media/image72.jpeg"/><Relationship Id="rId5"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45.xml"/><Relationship Id="rId6" Type="http://schemas.openxmlformats.org/officeDocument/2006/relationships/image" Target="../media/image74.jpeg"/><Relationship Id="rId5"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45.xml"/><Relationship Id="rId6" Type="http://schemas.openxmlformats.org/officeDocument/2006/relationships/image" Target="../media/image74.jpeg"/><Relationship Id="rId5"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1.jpe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jpeg"/><Relationship Id="rId7"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75.jpeg"/><Relationship Id="rId5" Type="http://schemas.openxmlformats.org/officeDocument/2006/relationships/image" Target="../media/image70.jpeg"/><Relationship Id="rId10" Type="http://schemas.openxmlformats.org/officeDocument/2006/relationships/image" Target="../media/image71.jpeg"/><Relationship Id="rId4" Type="http://schemas.openxmlformats.org/officeDocument/2006/relationships/image" Target="../media/image69.jpeg"/><Relationship Id="rId9" Type="http://schemas.openxmlformats.org/officeDocument/2006/relationships/image" Target="../media/image7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45.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9664-2E92-45D8-A3A7-1DDFE33F9202}"/>
              </a:ext>
            </a:extLst>
          </p:cNvPr>
          <p:cNvSpPr>
            <a:spLocks noGrp="1"/>
          </p:cNvSpPr>
          <p:nvPr>
            <p:ph type="title"/>
          </p:nvPr>
        </p:nvSpPr>
        <p:spPr>
          <a:xfrm>
            <a:off x="584200" y="2319866"/>
            <a:ext cx="9144000" cy="1354217"/>
          </a:xfrm>
        </p:spPr>
        <p:txBody>
          <a:bodyPr/>
          <a:lstStyle/>
          <a:p>
            <a:r>
              <a:rPr lang="en-US" sz="4400">
                <a:gradFill>
                  <a:gsLst>
                    <a:gs pos="0">
                      <a:srgbClr val="0078D4"/>
                    </a:gs>
                    <a:gs pos="100000">
                      <a:srgbClr val="8661C5"/>
                    </a:gs>
                  </a:gsLst>
                  <a:lin ang="2700000" scaled="0"/>
                </a:gradFill>
                <a:cs typeface="Segoe UI"/>
              </a:rPr>
              <a:t>The digital imperative for every organization </a:t>
            </a:r>
            <a:endParaRPr lang="en-US"/>
          </a:p>
        </p:txBody>
      </p:sp>
      <p:sp>
        <p:nvSpPr>
          <p:cNvPr id="3" name="Text Placeholder 3">
            <a:extLst>
              <a:ext uri="{FF2B5EF4-FFF2-40B4-BE49-F238E27FC236}">
                <a16:creationId xmlns:a16="http://schemas.microsoft.com/office/drawing/2014/main" id="{0A24A0D7-D1BA-9092-75E1-F92ECECB3591}"/>
              </a:ext>
            </a:extLst>
          </p:cNvPr>
          <p:cNvSpPr>
            <a:spLocks noGrp="1"/>
          </p:cNvSpPr>
          <p:nvPr>
            <p:ph type="body" sz="quarter" idx="12"/>
          </p:nvPr>
        </p:nvSpPr>
        <p:spPr>
          <a:xfrm>
            <a:off x="582042" y="4538134"/>
            <a:ext cx="8261315" cy="677108"/>
          </a:xfrm>
        </p:spPr>
        <p:txBody>
          <a:bodyPr/>
          <a:lstStyle/>
          <a:p>
            <a:r>
              <a:rPr lang="en-US" dirty="0"/>
              <a:t>Lucian Ungureanu</a:t>
            </a:r>
          </a:p>
          <a:p>
            <a:r>
              <a:rPr lang="en-US"/>
              <a:t>Azure Business Lead</a:t>
            </a:r>
            <a:endParaRPr lang="en-US" dirty="0"/>
          </a:p>
        </p:txBody>
      </p:sp>
      <p:sp>
        <p:nvSpPr>
          <p:cNvPr id="4" name="Rectangle: Rounded Corners 3">
            <a:extLst>
              <a:ext uri="{FF2B5EF4-FFF2-40B4-BE49-F238E27FC236}">
                <a16:creationId xmlns:a16="http://schemas.microsoft.com/office/drawing/2014/main" id="{3E2A3238-2AA5-F8C9-D585-D69565B6B3B3}"/>
              </a:ext>
            </a:extLst>
          </p:cNvPr>
          <p:cNvSpPr/>
          <p:nvPr/>
        </p:nvSpPr>
        <p:spPr bwMode="auto">
          <a:xfrm>
            <a:off x="10752666" y="3841016"/>
            <a:ext cx="1109134" cy="1856713"/>
          </a:xfrm>
          <a:prstGeom prst="roundRect">
            <a:avLst>
              <a:gd name="adj" fmla="val 25787"/>
            </a:avLst>
          </a:prstGeom>
          <a:solidFill>
            <a:schemeClr val="bg1"/>
          </a:solidFill>
          <a:ln w="19050" cap="flat" cmpd="sng" algn="ctr">
            <a:solidFill>
              <a:schemeClr val="bg1"/>
            </a:solidFill>
            <a:prstDash val="solid"/>
            <a:headEnd type="none" w="med" len="med"/>
            <a:tailEnd type="none" w="med" len="med"/>
          </a:ln>
          <a:effectLst>
            <a:outerShdw blurRad="63500" dist="12700" sx="102000" sy="102000" algn="ctr" rotWithShape="0">
              <a:prstClr val="black">
                <a:alpha val="20000"/>
              </a:prst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3200" kern="0" err="1">
              <a:noFill/>
              <a:latin typeface="Segoe UI"/>
              <a:cs typeface="Segoe UI" pitchFamily="34" charset="0"/>
            </a:endParaRPr>
          </a:p>
        </p:txBody>
      </p:sp>
      <p:sp>
        <p:nvSpPr>
          <p:cNvPr id="5" name="Rectangle: Rounded Corners 4">
            <a:extLst>
              <a:ext uri="{FF2B5EF4-FFF2-40B4-BE49-F238E27FC236}">
                <a16:creationId xmlns:a16="http://schemas.microsoft.com/office/drawing/2014/main" id="{668037FD-3F7C-6FD8-79C6-E6198BDD7A31}"/>
              </a:ext>
            </a:extLst>
          </p:cNvPr>
          <p:cNvSpPr/>
          <p:nvPr/>
        </p:nvSpPr>
        <p:spPr bwMode="auto">
          <a:xfrm>
            <a:off x="10879667" y="3983459"/>
            <a:ext cx="855133" cy="1595738"/>
          </a:xfrm>
          <a:prstGeom prst="roundRect">
            <a:avLst>
              <a:gd name="adj" fmla="val 25787"/>
            </a:avLst>
          </a:prstGeom>
          <a:solidFill>
            <a:schemeClr val="bg1"/>
          </a:solidFill>
          <a:ln w="19050" cap="flat" cmpd="sng" algn="ctr">
            <a:solidFill>
              <a:schemeClr val="bg1"/>
            </a:solidFill>
            <a:prstDash val="solid"/>
            <a:headEnd type="none" w="med" len="med"/>
            <a:tailEnd type="none" w="med" len="med"/>
          </a:ln>
          <a:effectLst>
            <a:outerShdw blurRad="63500" dist="12700" sx="102000" sy="102000" algn="ctr" rotWithShape="0">
              <a:prstClr val="black">
                <a:alpha val="20000"/>
              </a:prst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3200" kern="0" err="1">
              <a:noFill/>
              <a:latin typeface="Segoe UI"/>
              <a:cs typeface="Segoe UI" pitchFamily="34" charset="0"/>
            </a:endParaRPr>
          </a:p>
        </p:txBody>
      </p:sp>
      <p:sp>
        <p:nvSpPr>
          <p:cNvPr id="26" name="Freeform: Shape 25">
            <a:extLst>
              <a:ext uri="{FF2B5EF4-FFF2-40B4-BE49-F238E27FC236}">
                <a16:creationId xmlns:a16="http://schemas.microsoft.com/office/drawing/2014/main" id="{5BC038EA-22D7-181E-B76D-EE710F17DFB0}"/>
              </a:ext>
            </a:extLst>
          </p:cNvPr>
          <p:cNvSpPr/>
          <p:nvPr/>
        </p:nvSpPr>
        <p:spPr bwMode="auto">
          <a:xfrm>
            <a:off x="10752666" y="5906883"/>
            <a:ext cx="1109134" cy="951117"/>
          </a:xfrm>
          <a:custGeom>
            <a:avLst/>
            <a:gdLst>
              <a:gd name="connsiteX0" fmla="*/ 286012 w 1109134"/>
              <a:gd name="connsiteY0" fmla="*/ 0 h 951117"/>
              <a:gd name="connsiteX1" fmla="*/ 823122 w 1109134"/>
              <a:gd name="connsiteY1" fmla="*/ 0 h 951117"/>
              <a:gd name="connsiteX2" fmla="*/ 1109134 w 1109134"/>
              <a:gd name="connsiteY2" fmla="*/ 286012 h 951117"/>
              <a:gd name="connsiteX3" fmla="*/ 1109134 w 1109134"/>
              <a:gd name="connsiteY3" fmla="*/ 951117 h 951117"/>
              <a:gd name="connsiteX4" fmla="*/ 0 w 1109134"/>
              <a:gd name="connsiteY4" fmla="*/ 951117 h 951117"/>
              <a:gd name="connsiteX5" fmla="*/ 0 w 1109134"/>
              <a:gd name="connsiteY5" fmla="*/ 286012 h 951117"/>
              <a:gd name="connsiteX6" fmla="*/ 286012 w 1109134"/>
              <a:gd name="connsiteY6" fmla="*/ 0 h 9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134" h="951117">
                <a:moveTo>
                  <a:pt x="286012" y="0"/>
                </a:moveTo>
                <a:lnTo>
                  <a:pt x="823122" y="0"/>
                </a:lnTo>
                <a:cubicBezTo>
                  <a:pt x="981082" y="0"/>
                  <a:pt x="1109134" y="128052"/>
                  <a:pt x="1109134" y="286012"/>
                </a:cubicBezTo>
                <a:lnTo>
                  <a:pt x="1109134" y="951117"/>
                </a:lnTo>
                <a:lnTo>
                  <a:pt x="0" y="951117"/>
                </a:lnTo>
                <a:lnTo>
                  <a:pt x="0" y="286012"/>
                </a:lnTo>
                <a:cubicBezTo>
                  <a:pt x="0" y="128052"/>
                  <a:pt x="128052" y="0"/>
                  <a:pt x="286012" y="0"/>
                </a:cubicBezTo>
                <a:close/>
              </a:path>
            </a:pathLst>
          </a:custGeom>
          <a:solidFill>
            <a:schemeClr val="bg1"/>
          </a:solidFill>
          <a:ln w="19050" cap="flat" cmpd="sng" algn="ctr">
            <a:solidFill>
              <a:schemeClr val="bg1"/>
            </a:solidFill>
            <a:prstDash val="solid"/>
            <a:headEnd type="none" w="med" len="med"/>
            <a:tailEnd type="none" w="med" len="med"/>
          </a:ln>
          <a:effectLst>
            <a:outerShdw blurRad="63500" dist="12700" sx="102000" sy="102000" algn="ctr" rotWithShape="0">
              <a:prstClr val="black">
                <a:alpha val="20000"/>
              </a:prst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3200" kern="0" err="1">
              <a:noFill/>
              <a:latin typeface="Segoe UI"/>
              <a:cs typeface="Segoe UI" pitchFamily="34" charset="0"/>
            </a:endParaRPr>
          </a:p>
        </p:txBody>
      </p:sp>
      <p:sp>
        <p:nvSpPr>
          <p:cNvPr id="7" name="Rectangle: Rounded Corners 6">
            <a:extLst>
              <a:ext uri="{FF2B5EF4-FFF2-40B4-BE49-F238E27FC236}">
                <a16:creationId xmlns:a16="http://schemas.microsoft.com/office/drawing/2014/main" id="{BADCB436-9C26-F4EE-D450-37EA806C2717}"/>
              </a:ext>
            </a:extLst>
          </p:cNvPr>
          <p:cNvSpPr/>
          <p:nvPr/>
        </p:nvSpPr>
        <p:spPr bwMode="auto">
          <a:xfrm>
            <a:off x="10752666" y="2455333"/>
            <a:ext cx="1109134" cy="1176529"/>
          </a:xfrm>
          <a:prstGeom prst="roundRect">
            <a:avLst>
              <a:gd name="adj" fmla="val 20523"/>
            </a:avLst>
          </a:prstGeom>
          <a:solidFill>
            <a:schemeClr val="bg1"/>
          </a:solidFill>
          <a:ln w="19050" cap="flat" cmpd="sng" algn="ctr">
            <a:solidFill>
              <a:schemeClr val="bg1"/>
            </a:solidFill>
            <a:prstDash val="solid"/>
            <a:headEnd type="none" w="med" len="med"/>
            <a:tailEnd type="none" w="med" len="med"/>
          </a:ln>
          <a:effectLst>
            <a:outerShdw blurRad="63500" dist="12700" sx="102000" sy="102000" algn="ctr" rotWithShape="0">
              <a:prstClr val="black">
                <a:alpha val="20000"/>
              </a:prst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3200" kern="0" err="1">
              <a:noFill/>
              <a:latin typeface="Segoe UI"/>
              <a:cs typeface="Segoe UI" pitchFamily="34" charset="0"/>
            </a:endParaRPr>
          </a:p>
        </p:txBody>
      </p:sp>
      <p:sp>
        <p:nvSpPr>
          <p:cNvPr id="8" name="Rectangle: Rounded Corners 7">
            <a:extLst>
              <a:ext uri="{FF2B5EF4-FFF2-40B4-BE49-F238E27FC236}">
                <a16:creationId xmlns:a16="http://schemas.microsoft.com/office/drawing/2014/main" id="{B98F54B4-E5ED-90C6-B9C0-9EEF88C36A42}"/>
              </a:ext>
            </a:extLst>
          </p:cNvPr>
          <p:cNvSpPr/>
          <p:nvPr/>
        </p:nvSpPr>
        <p:spPr bwMode="auto">
          <a:xfrm>
            <a:off x="10879667" y="2586373"/>
            <a:ext cx="855133" cy="914448"/>
          </a:xfrm>
          <a:prstGeom prst="roundRect">
            <a:avLst>
              <a:gd name="adj" fmla="val 21314"/>
            </a:avLst>
          </a:prstGeom>
          <a:solidFill>
            <a:schemeClr val="bg1"/>
          </a:solidFill>
          <a:ln w="19050" cap="flat" cmpd="sng" algn="ctr">
            <a:solidFill>
              <a:schemeClr val="bg1"/>
            </a:solidFill>
            <a:prstDash val="solid"/>
            <a:headEnd type="none" w="med" len="med"/>
            <a:tailEnd type="none" w="med" len="med"/>
          </a:ln>
          <a:effectLst>
            <a:outerShdw blurRad="63500" dist="12700" sx="102000" sy="102000" algn="ctr" rotWithShape="0">
              <a:prstClr val="black">
                <a:alpha val="20000"/>
              </a:prst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3200" kern="0" err="1">
              <a:noFill/>
              <a:latin typeface="Segoe UI"/>
              <a:cs typeface="Segoe UI" pitchFamily="34" charset="0"/>
            </a:endParaRPr>
          </a:p>
        </p:txBody>
      </p:sp>
      <p:sp>
        <p:nvSpPr>
          <p:cNvPr id="9" name="Rectangle: Rounded Corners 8">
            <a:extLst>
              <a:ext uri="{FF2B5EF4-FFF2-40B4-BE49-F238E27FC236}">
                <a16:creationId xmlns:a16="http://schemas.microsoft.com/office/drawing/2014/main" id="{12FA9600-433C-70D1-A492-CEA522EFEE63}"/>
              </a:ext>
            </a:extLst>
          </p:cNvPr>
          <p:cNvSpPr/>
          <p:nvPr/>
        </p:nvSpPr>
        <p:spPr bwMode="auto">
          <a:xfrm>
            <a:off x="11015134" y="2731237"/>
            <a:ext cx="584199" cy="624722"/>
          </a:xfrm>
          <a:prstGeom prst="roundRect">
            <a:avLst>
              <a:gd name="adj" fmla="val 21499"/>
            </a:avLst>
          </a:prstGeom>
          <a:solidFill>
            <a:schemeClr val="bg1"/>
          </a:solidFill>
          <a:ln w="19050" cap="flat" cmpd="sng" algn="ctr">
            <a:solidFill>
              <a:schemeClr val="bg1"/>
            </a:solidFill>
            <a:prstDash val="solid"/>
            <a:headEnd type="none" w="med" len="med"/>
            <a:tailEnd type="none" w="med" len="med"/>
          </a:ln>
          <a:effectLst>
            <a:outerShdw blurRad="63500" dist="12700" sx="102000" sy="102000" algn="ctr" rotWithShape="0">
              <a:prstClr val="black">
                <a:alpha val="20000"/>
              </a:prst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3200" kern="0" err="1">
              <a:noFill/>
              <a:latin typeface="Segoe UI"/>
              <a:cs typeface="Segoe UI" pitchFamily="34" charset="0"/>
            </a:endParaRPr>
          </a:p>
        </p:txBody>
      </p:sp>
      <p:cxnSp>
        <p:nvCxnSpPr>
          <p:cNvPr id="11" name="Straight Connector 10">
            <a:extLst>
              <a:ext uri="{FF2B5EF4-FFF2-40B4-BE49-F238E27FC236}">
                <a16:creationId xmlns:a16="http://schemas.microsoft.com/office/drawing/2014/main" id="{F71E17F5-0E92-49AC-6EA1-6FFC99D4322E}"/>
              </a:ext>
            </a:extLst>
          </p:cNvPr>
          <p:cNvCxnSpPr>
            <a:cxnSpLocks/>
          </p:cNvCxnSpPr>
          <p:nvPr/>
        </p:nvCxnSpPr>
        <p:spPr>
          <a:xfrm>
            <a:off x="0" y="6248400"/>
            <a:ext cx="9558866" cy="0"/>
          </a:xfrm>
          <a:prstGeom prst="line">
            <a:avLst/>
          </a:prstGeom>
          <a:noFill/>
          <a:ln w="127000">
            <a:gradFill>
              <a:gsLst>
                <a:gs pos="2098">
                  <a:schemeClr val="accent3">
                    <a:lumMod val="75000"/>
                  </a:schemeClr>
                </a:gs>
                <a:gs pos="66000">
                  <a:srgbClr val="8661C5"/>
                </a:gs>
                <a:gs pos="100000">
                  <a:srgbClr val="0078D4"/>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5" name="Arc 14" descr="73% filled pie chart">
            <a:extLst>
              <a:ext uri="{FF2B5EF4-FFF2-40B4-BE49-F238E27FC236}">
                <a16:creationId xmlns:a16="http://schemas.microsoft.com/office/drawing/2014/main" id="{14A28812-D270-A412-9796-FDF532AF15DE}"/>
              </a:ext>
            </a:extLst>
          </p:cNvPr>
          <p:cNvSpPr>
            <a:spLocks noChangeAspect="1"/>
          </p:cNvSpPr>
          <p:nvPr/>
        </p:nvSpPr>
        <p:spPr>
          <a:xfrm>
            <a:off x="8983216" y="4826001"/>
            <a:ext cx="1221967" cy="1422400"/>
          </a:xfrm>
          <a:prstGeom prst="arc">
            <a:avLst>
              <a:gd name="adj1" fmla="val 21529847"/>
              <a:gd name="adj2" fmla="val 5376063"/>
            </a:avLst>
          </a:prstGeom>
          <a:noFill/>
          <a:ln w="127000" cap="sq" cmpd="sng" algn="ctr">
            <a:gradFill>
              <a:gsLst>
                <a:gs pos="24000">
                  <a:srgbClr val="0078D4"/>
                </a:gs>
                <a:gs pos="100000">
                  <a:srgbClr val="0078D4"/>
                </a:gs>
              </a:gsLst>
              <a:lin ang="7200000" scaled="0"/>
            </a:gradFill>
            <a:prstDash val="solid"/>
            <a:headEnd type="none" w="lg" len="med"/>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cxnSp>
        <p:nvCxnSpPr>
          <p:cNvPr id="17" name="Straight Connector 16">
            <a:extLst>
              <a:ext uri="{FF2B5EF4-FFF2-40B4-BE49-F238E27FC236}">
                <a16:creationId xmlns:a16="http://schemas.microsoft.com/office/drawing/2014/main" id="{CD63C86F-ECD6-C9EE-AF03-F90155D627DD}"/>
              </a:ext>
            </a:extLst>
          </p:cNvPr>
          <p:cNvCxnSpPr>
            <a:cxnSpLocks/>
          </p:cNvCxnSpPr>
          <p:nvPr/>
        </p:nvCxnSpPr>
        <p:spPr>
          <a:xfrm>
            <a:off x="10205183" y="2731237"/>
            <a:ext cx="0" cy="2731949"/>
          </a:xfrm>
          <a:prstGeom prst="line">
            <a:avLst/>
          </a:prstGeom>
          <a:noFill/>
          <a:ln w="127000" cap="sq" cmpd="sng" algn="ctr">
            <a:gradFill>
              <a:gsLst>
                <a:gs pos="24000">
                  <a:srgbClr val="0078D4"/>
                </a:gs>
                <a:gs pos="100000">
                  <a:srgbClr val="0078D4"/>
                </a:gs>
              </a:gsLst>
              <a:lin ang="7200000" scaled="0"/>
            </a:gradFill>
            <a:prstDash val="solid"/>
            <a:headEnd type="none" w="lg" len="med"/>
            <a:tailEnd type="none" w="lg" len="med"/>
          </a:ln>
          <a:effectLst/>
        </p:spPr>
      </p:cxnSp>
      <p:sp>
        <p:nvSpPr>
          <p:cNvPr id="18" name="Arc 17" descr="73% filled pie chart">
            <a:extLst>
              <a:ext uri="{FF2B5EF4-FFF2-40B4-BE49-F238E27FC236}">
                <a16:creationId xmlns:a16="http://schemas.microsoft.com/office/drawing/2014/main" id="{9299B2B8-C72B-D290-FC45-A22BF843FE2C}"/>
              </a:ext>
            </a:extLst>
          </p:cNvPr>
          <p:cNvSpPr>
            <a:spLocks noChangeAspect="1"/>
          </p:cNvSpPr>
          <p:nvPr/>
        </p:nvSpPr>
        <p:spPr>
          <a:xfrm>
            <a:off x="10205183" y="2031999"/>
            <a:ext cx="1221967" cy="1227667"/>
          </a:xfrm>
          <a:prstGeom prst="arc">
            <a:avLst>
              <a:gd name="adj1" fmla="val 10803877"/>
              <a:gd name="adj2" fmla="val 16075543"/>
            </a:avLst>
          </a:prstGeom>
          <a:noFill/>
          <a:ln w="127000" cap="sq" cmpd="sng" algn="ctr">
            <a:gradFill>
              <a:gsLst>
                <a:gs pos="24000">
                  <a:srgbClr val="0078D4"/>
                </a:gs>
                <a:gs pos="100000">
                  <a:srgbClr val="0078D4"/>
                </a:gs>
              </a:gsLst>
              <a:lin ang="7200000" scaled="0"/>
            </a:gradFill>
            <a:prstDash val="solid"/>
            <a:headEnd type="none" w="lg" len="med"/>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cxnSp>
        <p:nvCxnSpPr>
          <p:cNvPr id="20" name="Straight Connector 19">
            <a:extLst>
              <a:ext uri="{FF2B5EF4-FFF2-40B4-BE49-F238E27FC236}">
                <a16:creationId xmlns:a16="http://schemas.microsoft.com/office/drawing/2014/main" id="{45E37B86-542B-5FF1-27B8-92DE51B18FFE}"/>
              </a:ext>
            </a:extLst>
          </p:cNvPr>
          <p:cNvCxnSpPr>
            <a:cxnSpLocks/>
          </p:cNvCxnSpPr>
          <p:nvPr/>
        </p:nvCxnSpPr>
        <p:spPr>
          <a:xfrm>
            <a:off x="10879667" y="2031999"/>
            <a:ext cx="1253066" cy="0"/>
          </a:xfrm>
          <a:prstGeom prst="line">
            <a:avLst/>
          </a:prstGeom>
          <a:noFill/>
          <a:ln w="127000" cap="sq" cmpd="sng" algn="ctr">
            <a:gradFill>
              <a:gsLst>
                <a:gs pos="24000">
                  <a:srgbClr val="0078D4"/>
                </a:gs>
                <a:gs pos="100000">
                  <a:srgbClr val="0078D4"/>
                </a:gs>
              </a:gsLst>
              <a:lin ang="7200000" scaled="0"/>
            </a:gradFill>
            <a:prstDash val="solid"/>
            <a:headEnd type="none" w="lg" len="med"/>
            <a:tailEnd type="none" w="lg" len="med"/>
          </a:ln>
          <a:effectLst/>
        </p:spPr>
      </p:cxnSp>
    </p:spTree>
    <p:extLst>
      <p:ext uri="{BB962C8B-B14F-4D97-AF65-F5344CB8AC3E}">
        <p14:creationId xmlns:p14="http://schemas.microsoft.com/office/powerpoint/2010/main" val="5228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591D83C-D0A2-3B37-4D64-15BEE39235FF}"/>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Doing more</a:t>
            </a:r>
            <a:endParaRPr lang="en-CA"/>
          </a:p>
        </p:txBody>
      </p:sp>
      <p:sp>
        <p:nvSpPr>
          <p:cNvPr id="27" name="Oval 26" descr="Large filled gradient circle with the text &quot;Doing More&quot; with a + sign in it">
            <a:extLst>
              <a:ext uri="{FF2B5EF4-FFF2-40B4-BE49-F238E27FC236}">
                <a16:creationId xmlns:a16="http://schemas.microsoft.com/office/drawing/2014/main" id="{D6705AB0-70E6-4508-8CB7-1B5E00A55244}"/>
              </a:ext>
              <a:ext uri="{C183D7F6-B498-43B3-948B-1728B52AA6E4}">
                <adec:decorative xmlns:adec="http://schemas.microsoft.com/office/drawing/2017/decorative" val="1"/>
              </a:ext>
            </a:extLst>
          </p:cNvPr>
          <p:cNvSpPr>
            <a:spLocks noChangeAspect="1"/>
          </p:cNvSpPr>
          <p:nvPr/>
        </p:nvSpPr>
        <p:spPr bwMode="auto">
          <a:xfrm>
            <a:off x="3083052" y="416052"/>
            <a:ext cx="6025896" cy="6025896"/>
          </a:xfrm>
          <a:prstGeom prst="ellipse">
            <a:avLst/>
          </a:prstGeom>
          <a:gradFill>
            <a:gsLst>
              <a:gs pos="0">
                <a:srgbClr val="0278D4"/>
              </a:gs>
              <a:gs pos="100000">
                <a:srgbClr val="8661C5"/>
              </a:gs>
            </a:gsLst>
            <a:lin ang="2700000" scaled="0"/>
          </a:gra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endParaRPr lang="en-US" sz="1911">
              <a:solidFill>
                <a:srgbClr val="FFFFFF"/>
              </a:solidFill>
              <a:cs typeface="Segoe UI" pitchFamily="34" charset="0"/>
            </a:endParaRPr>
          </a:p>
        </p:txBody>
      </p:sp>
      <p:sp>
        <p:nvSpPr>
          <p:cNvPr id="37" name="Oval 36">
            <a:extLst>
              <a:ext uri="{FF2B5EF4-FFF2-40B4-BE49-F238E27FC236}">
                <a16:creationId xmlns:a16="http://schemas.microsoft.com/office/drawing/2014/main" id="{3DB40A14-AE28-416F-9B43-D4D93E6E2B09}"/>
              </a:ext>
              <a:ext uri="{C183D7F6-B498-43B3-948B-1728B52AA6E4}">
                <adec:decorative xmlns:adec="http://schemas.microsoft.com/office/drawing/2017/decorative" val="1"/>
              </a:ext>
            </a:extLst>
          </p:cNvPr>
          <p:cNvSpPr>
            <a:spLocks noChangeAspect="1"/>
          </p:cNvSpPr>
          <p:nvPr/>
        </p:nvSpPr>
        <p:spPr bwMode="auto">
          <a:xfrm>
            <a:off x="3083052" y="416052"/>
            <a:ext cx="6025896" cy="6025896"/>
          </a:xfrm>
          <a:prstGeom prst="ellipse">
            <a:avLst/>
          </a:prstGeom>
          <a:gradFill>
            <a:gsLst>
              <a:gs pos="0">
                <a:srgbClr val="0278D4"/>
              </a:gs>
              <a:gs pos="100000">
                <a:srgbClr val="8661C5"/>
              </a:gs>
            </a:gsLst>
            <a:lin ang="2700000" scaled="0"/>
          </a:gra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r>
              <a:rPr lang="en-US" sz="1911">
                <a:noFill/>
                <a:cs typeface="Segoe UI" pitchFamily="34" charset="0"/>
              </a:rPr>
              <a:t>2</a:t>
            </a:r>
          </a:p>
        </p:txBody>
      </p:sp>
      <p:sp>
        <p:nvSpPr>
          <p:cNvPr id="16" name="TextBox 15">
            <a:extLst>
              <a:ext uri="{FF2B5EF4-FFF2-40B4-BE49-F238E27FC236}">
                <a16:creationId xmlns:a16="http://schemas.microsoft.com/office/drawing/2014/main" id="{B86BFC4A-9328-4C31-89D2-C4ADD5DA7CBB}"/>
              </a:ext>
            </a:extLst>
          </p:cNvPr>
          <p:cNvSpPr txBox="1"/>
          <p:nvPr/>
        </p:nvSpPr>
        <p:spPr>
          <a:xfrm>
            <a:off x="4925354" y="2979037"/>
            <a:ext cx="2341293" cy="899926"/>
          </a:xfrm>
          <a:prstGeom prst="rect">
            <a:avLst/>
          </a:prstGeom>
          <a:noFill/>
        </p:spPr>
        <p:txBody>
          <a:bodyPr wrap="square" lIns="0" tIns="0" rIns="0" bIns="0" rtlCol="0" anchor="ctr" anchorCtr="0">
            <a:spAutoFit/>
          </a:bodyPr>
          <a:lstStyle/>
          <a:p>
            <a:pPr algn="ctr">
              <a:lnSpc>
                <a:spcPct val="90000"/>
              </a:lnSpc>
            </a:pPr>
            <a:r>
              <a:rPr lang="en-US" sz="3058">
                <a:noFill/>
                <a:latin typeface="+mj-lt"/>
              </a:rPr>
              <a:t>with less</a:t>
            </a:r>
          </a:p>
          <a:p>
            <a:pPr algn="ctr">
              <a:lnSpc>
                <a:spcPct val="90000"/>
              </a:lnSpc>
            </a:pPr>
            <a:r>
              <a:rPr lang="en-US" sz="3440">
                <a:noFill/>
                <a:latin typeface="+mj-lt"/>
              </a:rPr>
              <a:t>–</a:t>
            </a:r>
          </a:p>
        </p:txBody>
      </p:sp>
      <p:sp>
        <p:nvSpPr>
          <p:cNvPr id="56" name="TextBox 55">
            <a:extLst>
              <a:ext uri="{FF2B5EF4-FFF2-40B4-BE49-F238E27FC236}">
                <a16:creationId xmlns:a16="http://schemas.microsoft.com/office/drawing/2014/main" id="{23A93823-54BA-4C68-A85B-E54B62F90EBC}"/>
              </a:ext>
            </a:extLst>
          </p:cNvPr>
          <p:cNvSpPr txBox="1"/>
          <p:nvPr/>
        </p:nvSpPr>
        <p:spPr>
          <a:xfrm>
            <a:off x="4199860" y="1773164"/>
            <a:ext cx="3792281" cy="3311676"/>
          </a:xfrm>
          <a:prstGeom prst="rect">
            <a:avLst/>
          </a:prstGeom>
          <a:noFill/>
        </p:spPr>
        <p:txBody>
          <a:bodyPr wrap="square" lIns="0" tIns="262128" rIns="0" bIns="0" rtlCol="0" anchor="ctr" anchorCtr="0">
            <a:spAutoFit/>
          </a:bodyPr>
          <a:lstStyle/>
          <a:p>
            <a:pPr algn="ctr">
              <a:lnSpc>
                <a:spcPct val="90000"/>
              </a:lnSpc>
            </a:pPr>
            <a:r>
              <a:rPr lang="en-US" sz="6600" spc="-48">
                <a:gradFill>
                  <a:gsLst>
                    <a:gs pos="1205">
                      <a:srgbClr val="FFFFFF"/>
                    </a:gs>
                    <a:gs pos="12651">
                      <a:srgbClr val="FFFFFF"/>
                    </a:gs>
                  </a:gsLst>
                  <a:lin ang="2700000" scaled="0"/>
                </a:gradFill>
                <a:latin typeface="+mj-lt"/>
              </a:rPr>
              <a:t>Doing </a:t>
            </a:r>
            <a:br>
              <a:rPr lang="en-US" sz="6600" spc="-48">
                <a:gradFill>
                  <a:gsLst>
                    <a:gs pos="1205">
                      <a:srgbClr val="FFFFFF"/>
                    </a:gs>
                    <a:gs pos="12651">
                      <a:srgbClr val="FFFFFF"/>
                    </a:gs>
                  </a:gsLst>
                  <a:lin ang="2700000" scaled="0"/>
                </a:gradFill>
                <a:latin typeface="+mj-lt"/>
              </a:rPr>
            </a:br>
            <a:r>
              <a:rPr lang="en-US" sz="6600" spc="-48">
                <a:gradFill>
                  <a:gsLst>
                    <a:gs pos="1205">
                      <a:srgbClr val="FFFFFF"/>
                    </a:gs>
                    <a:gs pos="12651">
                      <a:srgbClr val="FFFFFF"/>
                    </a:gs>
                  </a:gsLst>
                  <a:lin ang="2700000" scaled="0"/>
                </a:gradFill>
                <a:latin typeface="+mj-lt"/>
              </a:rPr>
              <a:t>more</a:t>
            </a:r>
          </a:p>
          <a:p>
            <a:pPr algn="ctr">
              <a:lnSpc>
                <a:spcPct val="90000"/>
              </a:lnSpc>
            </a:pPr>
            <a:r>
              <a:rPr lang="en-US" sz="8800" spc="-48">
                <a:gradFill>
                  <a:gsLst>
                    <a:gs pos="1205">
                      <a:srgbClr val="FFFFFF"/>
                    </a:gs>
                    <a:gs pos="12651">
                      <a:srgbClr val="FFFFFF"/>
                    </a:gs>
                  </a:gsLst>
                  <a:lin ang="2700000" scaled="0"/>
                </a:gradFill>
                <a:latin typeface="+mj-lt"/>
              </a:rPr>
              <a:t>+</a:t>
            </a:r>
          </a:p>
        </p:txBody>
      </p:sp>
    </p:spTree>
    <p:extLst>
      <p:ext uri="{BB962C8B-B14F-4D97-AF65-F5344CB8AC3E}">
        <p14:creationId xmlns:p14="http://schemas.microsoft.com/office/powerpoint/2010/main" val="53565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1"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6" presetClass="emph" presetSubtype="0" accel="100000" autoRev="1" fill="hold" grpId="0" nodeType="withEffect">
                                  <p:stCondLst>
                                    <p:cond delay="0"/>
                                  </p:stCondLst>
                                  <p:childTnLst>
                                    <p:animScale>
                                      <p:cBhvr>
                                        <p:cTn id="12" dur="500" fill="hold"/>
                                        <p:tgtEl>
                                          <p:spTgt spid="37"/>
                                        </p:tgtEl>
                                      </p:cBhvr>
                                      <p:by x="60000" y="60000"/>
                                    </p:animScale>
                                  </p:childTnLst>
                                </p:cTn>
                              </p:par>
                              <p:par>
                                <p:cTn id="13" presetID="6" presetClass="emph" presetSubtype="0" accel="100000" autoRev="1" fill="hold" grpId="0" nodeType="withEffect">
                                  <p:stCondLst>
                                    <p:cond delay="0"/>
                                  </p:stCondLst>
                                  <p:childTnLst>
                                    <p:animScale>
                                      <p:cBhvr>
                                        <p:cTn id="14" dur="500" fill="hold"/>
                                        <p:tgtEl>
                                          <p:spTgt spid="27"/>
                                        </p:tgtEl>
                                      </p:cBhvr>
                                      <p:by x="60000" y="60000"/>
                                    </p:animScale>
                                  </p:childTnLst>
                                </p:cTn>
                              </p:par>
                              <p:par>
                                <p:cTn id="15" presetID="10" presetClass="entr" presetSubtype="0" fill="hold" grpId="0" nodeType="withEffect">
                                  <p:stCondLst>
                                    <p:cond delay="50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64" presetClass="path" presetSubtype="0" decel="100000" fill="hold" grpId="1" nodeType="withEffect">
                                  <p:stCondLst>
                                    <p:cond delay="500"/>
                                  </p:stCondLst>
                                  <p:childTnLst>
                                    <p:animMotion origin="layout" path="M 0 0 L 0 0.04375 " pathEditMode="relative" rAng="0" ptsTypes="AA">
                                      <p:cBhvr>
                                        <p:cTn id="19" dur="700" spd="-100000" fill="hold"/>
                                        <p:tgtEl>
                                          <p:spTgt spid="56"/>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7" grpId="0" animBg="1"/>
      <p:bldP spid="37" grpId="1" animBg="1"/>
      <p:bldP spid="56" grpId="0"/>
      <p:bldP spid="5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4D5C00-676C-4972-605F-0FFA1B6C6A4A}"/>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Doing more with less</a:t>
            </a:r>
            <a:endParaRPr lang="en-CA"/>
          </a:p>
        </p:txBody>
      </p:sp>
      <p:sp>
        <p:nvSpPr>
          <p:cNvPr id="27" name="Oval 26" descr="&quot;Doing more&quot; text in a large circle">
            <a:extLst>
              <a:ext uri="{FF2B5EF4-FFF2-40B4-BE49-F238E27FC236}">
                <a16:creationId xmlns:a16="http://schemas.microsoft.com/office/drawing/2014/main" id="{D6705AB0-70E6-4508-8CB7-1B5E00A55244}"/>
              </a:ext>
            </a:extLst>
          </p:cNvPr>
          <p:cNvSpPr/>
          <p:nvPr/>
        </p:nvSpPr>
        <p:spPr bwMode="auto">
          <a:xfrm>
            <a:off x="2458904" y="415839"/>
            <a:ext cx="6026323" cy="6026322"/>
          </a:xfrm>
          <a:prstGeom prst="ellipse">
            <a:avLst/>
          </a:prstGeom>
          <a:gradFill>
            <a:gsLst>
              <a:gs pos="24000">
                <a:srgbClr val="0078D4"/>
              </a:gs>
              <a:gs pos="77000">
                <a:srgbClr val="6B66C8"/>
              </a:gs>
            </a:gsLst>
            <a:lin ang="2700000" scaled="0"/>
          </a:gra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r" defTabSz="891070" fontAlgn="base">
              <a:spcBef>
                <a:spcPct val="0"/>
              </a:spcBef>
              <a:spcAft>
                <a:spcPct val="0"/>
              </a:spcAft>
            </a:pPr>
            <a:endParaRPr lang="en-US" sz="1911">
              <a:solidFill>
                <a:srgbClr val="FFFFFF"/>
              </a:solidFill>
              <a:ea typeface="Segoe UI" pitchFamily="34" charset="0"/>
              <a:cs typeface="Segoe UI" pitchFamily="34" charset="0"/>
            </a:endParaRPr>
          </a:p>
        </p:txBody>
      </p:sp>
      <p:sp>
        <p:nvSpPr>
          <p:cNvPr id="28" name="Oval 27" descr="&quot;With less&quot; text in a ~25% smaller circle beside the &quot;Doing more&quot; circle. ">
            <a:extLst>
              <a:ext uri="{FF2B5EF4-FFF2-40B4-BE49-F238E27FC236}">
                <a16:creationId xmlns:a16="http://schemas.microsoft.com/office/drawing/2014/main" id="{42C58572-FEDA-4FBA-89F6-11320267A998}"/>
              </a:ext>
              <a:ext uri="{C183D7F6-B498-43B3-948B-1728B52AA6E4}">
                <adec:decorative xmlns:adec="http://schemas.microsoft.com/office/drawing/2017/decorative" val="0"/>
              </a:ext>
            </a:extLst>
          </p:cNvPr>
          <p:cNvSpPr/>
          <p:nvPr/>
        </p:nvSpPr>
        <p:spPr bwMode="auto">
          <a:xfrm>
            <a:off x="8044770" y="4753836"/>
            <a:ext cx="1688326" cy="1688325"/>
          </a:xfrm>
          <a:prstGeom prst="ellipse">
            <a:avLst/>
          </a:prstGeom>
          <a:gradFill>
            <a:gsLst>
              <a:gs pos="0">
                <a:srgbClr val="6B66C8"/>
              </a:gs>
              <a:gs pos="80000">
                <a:srgbClr val="8661C5"/>
              </a:gs>
            </a:gsLst>
            <a:lin ang="2700000" scaled="0"/>
          </a:gradFill>
          <a:ln w="28575">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r>
              <a:rPr lang="en-US" sz="1911">
                <a:noFill/>
                <a:ea typeface="Segoe UI" pitchFamily="34" charset="0"/>
                <a:cs typeface="Segoe UI" pitchFamily="34" charset="0"/>
              </a:rPr>
              <a:t>2</a:t>
            </a:r>
          </a:p>
        </p:txBody>
      </p:sp>
      <p:sp>
        <p:nvSpPr>
          <p:cNvPr id="36" name="TextBox 35">
            <a:extLst>
              <a:ext uri="{FF2B5EF4-FFF2-40B4-BE49-F238E27FC236}">
                <a16:creationId xmlns:a16="http://schemas.microsoft.com/office/drawing/2014/main" id="{335EE94C-D50B-46DC-BFF2-17ECE42AEF03}"/>
              </a:ext>
            </a:extLst>
          </p:cNvPr>
          <p:cNvSpPr txBox="1"/>
          <p:nvPr/>
        </p:nvSpPr>
        <p:spPr>
          <a:xfrm>
            <a:off x="8217792" y="5321720"/>
            <a:ext cx="1342283" cy="720197"/>
          </a:xfrm>
          <a:prstGeom prst="rect">
            <a:avLst/>
          </a:prstGeom>
          <a:noFill/>
        </p:spPr>
        <p:txBody>
          <a:bodyPr wrap="square" lIns="0" tIns="0" rIns="0" bIns="0" rtlCol="0" anchor="ctr" anchorCtr="0">
            <a:spAutoFit/>
          </a:bodyPr>
          <a:lstStyle/>
          <a:p>
            <a:pPr algn="ctr">
              <a:lnSpc>
                <a:spcPct val="90000"/>
              </a:lnSpc>
            </a:pPr>
            <a:r>
              <a:rPr lang="en-US" sz="2400">
                <a:gradFill>
                  <a:gsLst>
                    <a:gs pos="1205">
                      <a:srgbClr val="FFFFFF"/>
                    </a:gs>
                    <a:gs pos="12651">
                      <a:srgbClr val="FFFFFF"/>
                    </a:gs>
                  </a:gsLst>
                  <a:lin ang="2700000" scaled="0"/>
                </a:gradFill>
                <a:latin typeface="+mj-lt"/>
              </a:rPr>
              <a:t>with less</a:t>
            </a:r>
          </a:p>
          <a:p>
            <a:pPr algn="ctr">
              <a:lnSpc>
                <a:spcPct val="90000"/>
              </a:lnSpc>
            </a:pPr>
            <a:r>
              <a:rPr lang="en-US" sz="2800" b="1">
                <a:gradFill>
                  <a:gsLst>
                    <a:gs pos="1205">
                      <a:srgbClr val="FFFFFF"/>
                    </a:gs>
                    <a:gs pos="12651">
                      <a:srgbClr val="FFFFFF"/>
                    </a:gs>
                  </a:gsLst>
                  <a:lin ang="2700000" scaled="0"/>
                </a:gradFill>
              </a:rPr>
              <a:t>–</a:t>
            </a:r>
          </a:p>
        </p:txBody>
      </p:sp>
      <p:sp>
        <p:nvSpPr>
          <p:cNvPr id="56" name="TextBox 55">
            <a:extLst>
              <a:ext uri="{FF2B5EF4-FFF2-40B4-BE49-F238E27FC236}">
                <a16:creationId xmlns:a16="http://schemas.microsoft.com/office/drawing/2014/main" id="{23A93823-54BA-4C68-A85B-E54B62F90EBC}"/>
              </a:ext>
            </a:extLst>
          </p:cNvPr>
          <p:cNvSpPr txBox="1"/>
          <p:nvPr/>
        </p:nvSpPr>
        <p:spPr>
          <a:xfrm>
            <a:off x="3532265" y="1849364"/>
            <a:ext cx="3879603" cy="3311676"/>
          </a:xfrm>
          <a:prstGeom prst="rect">
            <a:avLst/>
          </a:prstGeom>
          <a:noFill/>
        </p:spPr>
        <p:txBody>
          <a:bodyPr wrap="square" lIns="0" tIns="262128" rIns="0" bIns="0" rtlCol="0" anchor="ctr" anchorCtr="0">
            <a:spAutoFit/>
          </a:bodyPr>
          <a:lstStyle/>
          <a:p>
            <a:pPr algn="ctr">
              <a:lnSpc>
                <a:spcPct val="90000"/>
              </a:lnSpc>
            </a:pPr>
            <a:r>
              <a:rPr lang="en-US" sz="6600" spc="-48">
                <a:gradFill>
                  <a:gsLst>
                    <a:gs pos="1205">
                      <a:srgbClr val="FFFFFF"/>
                    </a:gs>
                    <a:gs pos="12651">
                      <a:srgbClr val="FFFFFF"/>
                    </a:gs>
                  </a:gsLst>
                  <a:lin ang="2700000" scaled="0"/>
                </a:gradFill>
                <a:latin typeface="+mj-lt"/>
              </a:rPr>
              <a:t>Doing </a:t>
            </a:r>
            <a:br>
              <a:rPr lang="en-US" sz="6600" spc="-48">
                <a:gradFill>
                  <a:gsLst>
                    <a:gs pos="1205">
                      <a:srgbClr val="FFFFFF"/>
                    </a:gs>
                    <a:gs pos="12651">
                      <a:srgbClr val="FFFFFF"/>
                    </a:gs>
                  </a:gsLst>
                  <a:lin ang="2700000" scaled="0"/>
                </a:gradFill>
                <a:latin typeface="+mj-lt"/>
              </a:rPr>
            </a:br>
            <a:r>
              <a:rPr lang="en-US" sz="6600" spc="-48">
                <a:gradFill>
                  <a:gsLst>
                    <a:gs pos="1205">
                      <a:srgbClr val="FFFFFF"/>
                    </a:gs>
                    <a:gs pos="12651">
                      <a:srgbClr val="FFFFFF"/>
                    </a:gs>
                  </a:gsLst>
                  <a:lin ang="2700000" scaled="0"/>
                </a:gradFill>
                <a:latin typeface="+mj-lt"/>
              </a:rPr>
              <a:t>more</a:t>
            </a:r>
          </a:p>
          <a:p>
            <a:pPr algn="ctr">
              <a:lnSpc>
                <a:spcPct val="90000"/>
              </a:lnSpc>
            </a:pPr>
            <a:r>
              <a:rPr lang="en-US" sz="8800" spc="-48">
                <a:gradFill>
                  <a:gsLst>
                    <a:gs pos="1205">
                      <a:srgbClr val="FFFFFF"/>
                    </a:gs>
                    <a:gs pos="12651">
                      <a:srgbClr val="FFFFFF"/>
                    </a:gs>
                  </a:gsLst>
                  <a:lin ang="2700000" scaled="0"/>
                </a:gradFill>
                <a:latin typeface="+mj-lt"/>
              </a:rPr>
              <a:t>+</a:t>
            </a:r>
          </a:p>
        </p:txBody>
      </p:sp>
    </p:spTree>
    <p:extLst>
      <p:ext uri="{BB962C8B-B14F-4D97-AF65-F5344CB8AC3E}">
        <p14:creationId xmlns:p14="http://schemas.microsoft.com/office/powerpoint/2010/main" val="20097017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descr="Diagram: &quot;Digital imperative&quot; text sits in a filled blue/purple gradient circle. Around it is a grey outlined ring with 5 imperatives: Migrate to the cloud, Empower fusion teams, Unify data and apply AI models, Collaborative business process, Prioritize security. ">
            <a:extLst>
              <a:ext uri="{FF2B5EF4-FFF2-40B4-BE49-F238E27FC236}">
                <a16:creationId xmlns:a16="http://schemas.microsoft.com/office/drawing/2014/main" id="{7170D061-78D0-4D21-B594-E847625D532C}"/>
              </a:ext>
              <a:ext uri="{C183D7F6-B498-43B3-948B-1728B52AA6E4}">
                <adec:decorative xmlns:adec="http://schemas.microsoft.com/office/drawing/2017/decorative" val="0"/>
              </a:ext>
            </a:extLst>
          </p:cNvPr>
          <p:cNvGrpSpPr/>
          <p:nvPr/>
        </p:nvGrpSpPr>
        <p:grpSpPr>
          <a:xfrm>
            <a:off x="3687522" y="1175392"/>
            <a:ext cx="4806389" cy="4806386"/>
            <a:chOff x="6715782" y="1147977"/>
            <a:chExt cx="4563195" cy="4563193"/>
          </a:xfrm>
          <a:noFill/>
        </p:grpSpPr>
        <p:sp>
          <p:nvSpPr>
            <p:cNvPr id="30" name="Circle: Hollow 29">
              <a:extLst>
                <a:ext uri="{FF2B5EF4-FFF2-40B4-BE49-F238E27FC236}">
                  <a16:creationId xmlns:a16="http://schemas.microsoft.com/office/drawing/2014/main" id="{E1D97A5B-5EC9-42A1-B835-123B89156743}"/>
                </a:ext>
                <a:ext uri="{C183D7F6-B498-43B3-948B-1728B52AA6E4}">
                  <adec:decorative xmlns:adec="http://schemas.microsoft.com/office/drawing/2017/decorative" val="1"/>
                </a:ext>
              </a:extLst>
            </p:cNvPr>
            <p:cNvSpPr/>
            <p:nvPr/>
          </p:nvSpPr>
          <p:spPr bwMode="auto">
            <a:xfrm>
              <a:off x="6715782" y="1147977"/>
              <a:ext cx="4563195" cy="4563193"/>
            </a:xfrm>
            <a:prstGeom prst="donut">
              <a:avLst>
                <a:gd name="adj" fmla="val 6844"/>
              </a:avLst>
            </a:prstGeom>
            <a:grp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30" normalizeH="0" baseline="0" noProof="0">
                <a:ln>
                  <a:noFill/>
                </a:ln>
                <a:no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738D56AC-4610-488B-8720-5E161E8ADBD7}"/>
                </a:ext>
                <a:ext uri="{C183D7F6-B498-43B3-948B-1728B52AA6E4}">
                  <adec:decorative xmlns:adec="http://schemas.microsoft.com/office/drawing/2017/decorative" val="1"/>
                </a:ext>
              </a:extLst>
            </p:cNvPr>
            <p:cNvSpPr txBox="1"/>
            <p:nvPr/>
          </p:nvSpPr>
          <p:spPr>
            <a:xfrm>
              <a:off x="6878718" y="1290043"/>
              <a:ext cx="4237323" cy="4279059"/>
            </a:xfrm>
            <a:prstGeom prst="rect">
              <a:avLst/>
            </a:prstGeom>
            <a:grpFill/>
          </p:spPr>
          <p:txBody>
            <a:bodyPr wrap="none" lIns="0" tIns="0" rIns="0" bIns="0" rtlCol="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10" normalizeH="0" baseline="0" noProof="0">
                  <a:ln>
                    <a:noFill/>
                  </a:ln>
                  <a:noFill/>
                  <a:effectLst/>
                  <a:uLnTx/>
                  <a:uFillTx/>
                  <a:latin typeface="Segoe UI Semibold"/>
                </a:rPr>
                <a:t>Industry clouds</a:t>
              </a:r>
            </a:p>
          </p:txBody>
        </p:sp>
      </p:grpSp>
      <p:sp>
        <p:nvSpPr>
          <p:cNvPr id="7" name="Rectangle 6">
            <a:extLst>
              <a:ext uri="{FF2B5EF4-FFF2-40B4-BE49-F238E27FC236}">
                <a16:creationId xmlns:a16="http://schemas.microsoft.com/office/drawing/2014/main" id="{5B4457CD-2BCB-4C14-86C6-552B3DFAA9D8}"/>
              </a:ext>
              <a:ext uri="{C183D7F6-B498-43B3-948B-1728B52AA6E4}">
                <adec:decorative xmlns:adec="http://schemas.microsoft.com/office/drawing/2017/decorative" val="1"/>
              </a:ext>
            </a:extLst>
          </p:cNvPr>
          <p:cNvSpPr>
            <a:spLocks noChangeAspect="1"/>
          </p:cNvSpPr>
          <p:nvPr/>
        </p:nvSpPr>
        <p:spPr bwMode="auto">
          <a:xfrm rot="7200000">
            <a:off x="6078998" y="1525330"/>
            <a:ext cx="22128" cy="41048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b</a:t>
            </a:r>
          </a:p>
        </p:txBody>
      </p:sp>
      <p:sp>
        <p:nvSpPr>
          <p:cNvPr id="8" name="Rectangle 7">
            <a:extLst>
              <a:ext uri="{FF2B5EF4-FFF2-40B4-BE49-F238E27FC236}">
                <a16:creationId xmlns:a16="http://schemas.microsoft.com/office/drawing/2014/main" id="{19D13CB8-0D81-4D95-95B6-925B15577BDC}"/>
              </a:ext>
              <a:ext uri="{C183D7F6-B498-43B3-948B-1728B52AA6E4}">
                <adec:decorative xmlns:adec="http://schemas.microsoft.com/office/drawing/2017/decorative" val="1"/>
              </a:ext>
            </a:extLst>
          </p:cNvPr>
          <p:cNvSpPr>
            <a:spLocks noChangeAspect="1"/>
          </p:cNvSpPr>
          <p:nvPr/>
        </p:nvSpPr>
        <p:spPr bwMode="auto">
          <a:xfrm rot="7200000" flipH="1">
            <a:off x="6078998" y="1525330"/>
            <a:ext cx="22128" cy="41048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9" name="Rectangle 8">
            <a:extLst>
              <a:ext uri="{FF2B5EF4-FFF2-40B4-BE49-F238E27FC236}">
                <a16:creationId xmlns:a16="http://schemas.microsoft.com/office/drawing/2014/main" id="{12667D69-3CB5-4F05-88A1-C76ECF5D0F86}"/>
              </a:ext>
              <a:ext uri="{C183D7F6-B498-43B3-948B-1728B52AA6E4}">
                <adec:decorative xmlns:adec="http://schemas.microsoft.com/office/drawing/2017/decorative" val="1"/>
              </a:ext>
            </a:extLst>
          </p:cNvPr>
          <p:cNvSpPr>
            <a:spLocks noChangeAspect="1"/>
          </p:cNvSpPr>
          <p:nvPr/>
        </p:nvSpPr>
        <p:spPr bwMode="auto">
          <a:xfrm rot="7200000" flipH="1">
            <a:off x="6078998" y="1525330"/>
            <a:ext cx="22128" cy="41048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10" name="Oval 9">
            <a:extLst>
              <a:ext uri="{FF2B5EF4-FFF2-40B4-BE49-F238E27FC236}">
                <a16:creationId xmlns:a16="http://schemas.microsoft.com/office/drawing/2014/main" id="{FE9073E8-F55D-4A80-98E6-C398FDCAD502}"/>
              </a:ext>
              <a:ext uri="{C183D7F6-B498-43B3-948B-1728B52AA6E4}">
                <adec:decorative xmlns:adec="http://schemas.microsoft.com/office/drawing/2017/decorative" val="1"/>
              </a:ext>
            </a:extLst>
          </p:cNvPr>
          <p:cNvSpPr>
            <a:spLocks noChangeAspect="1"/>
          </p:cNvSpPr>
          <p:nvPr/>
        </p:nvSpPr>
        <p:spPr bwMode="auto">
          <a:xfrm>
            <a:off x="4038296" y="1525329"/>
            <a:ext cx="4104833" cy="4104833"/>
          </a:xfrm>
          <a:prstGeom prst="ellipse">
            <a:avLst/>
          </a:prstGeom>
          <a:noFill/>
          <a:ln w="19050" cap="flat" cmpd="sng" algn="ctr">
            <a:solidFill>
              <a:srgbClr val="D2D2D2"/>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Title 10">
            <a:extLst>
              <a:ext uri="{FF2B5EF4-FFF2-40B4-BE49-F238E27FC236}">
                <a16:creationId xmlns:a16="http://schemas.microsoft.com/office/drawing/2014/main" id="{32EE3204-F48B-421F-BEB3-B3A0ADC6B567}"/>
              </a:ext>
              <a:ext uri="{C183D7F6-B498-43B3-948B-1728B52AA6E4}">
                <adec:decorative xmlns:adec="http://schemas.microsoft.com/office/drawing/2017/decorative" val="1"/>
              </a:ext>
            </a:extLst>
          </p:cNvPr>
          <p:cNvSpPr>
            <a:spLocks noGrp="1" noChangeAspect="1"/>
          </p:cNvSpPr>
          <p:nvPr>
            <p:ph type="title" idx="4294967295"/>
          </p:nvPr>
        </p:nvSpPr>
        <p:spPr bwMode="auto">
          <a:xfrm>
            <a:off x="4434852" y="1922535"/>
            <a:ext cx="3310421" cy="3310421"/>
          </a:xfrm>
          <a:prstGeom prst="ellipse">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a:gsLst>
                    <a:gs pos="68675">
                      <a:srgbClr val="FFFFFF"/>
                    </a:gs>
                    <a:gs pos="58000">
                      <a:srgbClr val="FFFFFF"/>
                    </a:gs>
                  </a:gsLst>
                  <a:lin ang="5400000" scaled="1"/>
                </a:gradFill>
                <a:effectLst/>
                <a:uLnTx/>
                <a:uFillTx/>
                <a:latin typeface="Segoe UI Semibold"/>
                <a:ea typeface="+mn-ea"/>
                <a:cs typeface="Segoe UI" panose="020B0502040204020203" pitchFamily="34" charset="0"/>
              </a:rPr>
              <a:t>Digital</a:t>
            </a:r>
            <a:br>
              <a:rPr kumimoji="0" lang="en-US" sz="3600" b="0" i="0" u="none" strike="noStrike" kern="0" cap="none" spc="0" normalizeH="0" baseline="0" noProof="0">
                <a:ln>
                  <a:noFill/>
                </a:ln>
                <a:gradFill>
                  <a:gsLst>
                    <a:gs pos="68675">
                      <a:srgbClr val="FFFFFF"/>
                    </a:gs>
                    <a:gs pos="58000">
                      <a:srgbClr val="FFFFFF"/>
                    </a:gs>
                  </a:gsLst>
                  <a:lin ang="5400000" scaled="1"/>
                </a:gradFill>
                <a:effectLst/>
                <a:uLnTx/>
                <a:uFillTx/>
                <a:latin typeface="Segoe UI Semibold"/>
                <a:ea typeface="+mn-ea"/>
                <a:cs typeface="Segoe UI" panose="020B0502040204020203" pitchFamily="34" charset="0"/>
              </a:rPr>
            </a:br>
            <a:r>
              <a:rPr kumimoji="0" lang="en-US" sz="3600" b="0" i="0" u="none" strike="noStrike" kern="0" cap="none" spc="0" normalizeH="0" baseline="0" noProof="0">
                <a:ln>
                  <a:noFill/>
                </a:ln>
                <a:gradFill>
                  <a:gsLst>
                    <a:gs pos="68675">
                      <a:srgbClr val="FFFFFF"/>
                    </a:gs>
                    <a:gs pos="58000">
                      <a:srgbClr val="FFFFFF"/>
                    </a:gs>
                  </a:gsLst>
                  <a:lin ang="5400000" scaled="1"/>
                </a:gradFill>
                <a:effectLst/>
                <a:uLnTx/>
                <a:uFillTx/>
                <a:latin typeface="Segoe UI Semibold"/>
                <a:ea typeface="+mn-ea"/>
                <a:cs typeface="Segoe UI" panose="020B0502040204020203" pitchFamily="34" charset="0"/>
              </a:rPr>
              <a:t>imperative</a:t>
            </a:r>
          </a:p>
        </p:txBody>
      </p:sp>
      <p:sp>
        <p:nvSpPr>
          <p:cNvPr id="12" name="TextBox 11">
            <a:extLst>
              <a:ext uri="{FF2B5EF4-FFF2-40B4-BE49-F238E27FC236}">
                <a16:creationId xmlns:a16="http://schemas.microsoft.com/office/drawing/2014/main" id="{A10E1135-257B-48FB-AF28-3C4C1376CC8E}"/>
              </a:ext>
              <a:ext uri="{C183D7F6-B498-43B3-948B-1728B52AA6E4}">
                <adec:decorative xmlns:adec="http://schemas.microsoft.com/office/drawing/2017/decorative" val="1"/>
              </a:ext>
            </a:extLst>
          </p:cNvPr>
          <p:cNvSpPr txBox="1">
            <a:spLocks noChangeAspect="1"/>
          </p:cNvSpPr>
          <p:nvPr/>
        </p:nvSpPr>
        <p:spPr>
          <a:xfrm>
            <a:off x="4670327" y="2158013"/>
            <a:ext cx="2839474" cy="2839471"/>
          </a:xfrm>
          <a:prstGeom prst="rect">
            <a:avLst/>
          </a:prstGeom>
          <a:noFill/>
        </p:spPr>
        <p:txBody>
          <a:bodyPr wrap="none" lIns="0" tIns="0" rIns="0" bIns="0" rtlCol="0">
            <a:prstTxWarp prst="textArchUp">
              <a:avLst/>
            </a:prstTxWarp>
            <a:spAutoFit/>
          </a:bodyPr>
          <a:lstStyle/>
          <a:p>
            <a:pPr algn="ctr"/>
            <a:r>
              <a:rPr lang="en-US" sz="1200">
                <a:noFill/>
                <a:latin typeface="Segoe UI Semibold"/>
              </a:rPr>
              <a:t>Trusted</a:t>
            </a:r>
          </a:p>
        </p:txBody>
      </p:sp>
      <p:sp>
        <p:nvSpPr>
          <p:cNvPr id="13" name="TextBox 12">
            <a:extLst>
              <a:ext uri="{FF2B5EF4-FFF2-40B4-BE49-F238E27FC236}">
                <a16:creationId xmlns:a16="http://schemas.microsoft.com/office/drawing/2014/main" id="{381BD4BA-2CEC-4622-9225-4482BB0F758C}"/>
              </a:ext>
              <a:ext uri="{C183D7F6-B498-43B3-948B-1728B52AA6E4}">
                <adec:decorative xmlns:adec="http://schemas.microsoft.com/office/drawing/2017/decorative" val="1"/>
              </a:ext>
            </a:extLst>
          </p:cNvPr>
          <p:cNvSpPr txBox="1">
            <a:spLocks noChangeAspect="1"/>
          </p:cNvSpPr>
          <p:nvPr/>
        </p:nvSpPr>
        <p:spPr>
          <a:xfrm>
            <a:off x="4612730" y="2086042"/>
            <a:ext cx="2955967" cy="2985085"/>
          </a:xfrm>
          <a:prstGeom prst="rect">
            <a:avLst/>
          </a:prstGeom>
          <a:noFill/>
        </p:spPr>
        <p:txBody>
          <a:bodyPr wrap="none" lIns="0" tIns="0" rIns="0" bIns="0" rtlCol="0">
            <a:prstTxWarp prst="textArchDown">
              <a:avLst/>
            </a:prstTxWarp>
            <a:spAutoFit/>
          </a:bodyPr>
          <a:lstStyle/>
          <a:p>
            <a:pPr algn="ctr"/>
            <a:r>
              <a:rPr lang="en-US" sz="1200" spc="30">
                <a:noFill/>
                <a:latin typeface="Segoe UI Semibold"/>
              </a:rPr>
              <a:t>Comprehensive</a:t>
            </a:r>
          </a:p>
        </p:txBody>
      </p:sp>
      <p:sp>
        <p:nvSpPr>
          <p:cNvPr id="14" name="Oval 13">
            <a:extLst>
              <a:ext uri="{FF2B5EF4-FFF2-40B4-BE49-F238E27FC236}">
                <a16:creationId xmlns:a16="http://schemas.microsoft.com/office/drawing/2014/main" id="{C0995CC1-59BE-4213-9224-3785CC08C966}"/>
              </a:ext>
              <a:ext uri="{C183D7F6-B498-43B3-948B-1728B52AA6E4}">
                <adec:decorative xmlns:adec="http://schemas.microsoft.com/office/drawing/2017/decorative" val="1"/>
              </a:ext>
            </a:extLst>
          </p:cNvPr>
          <p:cNvSpPr>
            <a:spLocks noChangeAspect="1"/>
          </p:cNvSpPr>
          <p:nvPr/>
        </p:nvSpPr>
        <p:spPr bwMode="auto">
          <a:xfrm>
            <a:off x="4483192" y="1970233"/>
            <a:ext cx="3215041" cy="3215034"/>
          </a:xfrm>
          <a:prstGeom prst="ellipse">
            <a:avLst/>
          </a:prstGeom>
          <a:noFill/>
          <a:ln w="6350"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D3EBB4B0-0414-4348-B506-1EB2B96908CB}"/>
              </a:ext>
              <a:ext uri="{C183D7F6-B498-43B3-948B-1728B52AA6E4}">
                <adec:decorative xmlns:adec="http://schemas.microsoft.com/office/drawing/2017/decorative" val="1"/>
              </a:ext>
            </a:extLst>
          </p:cNvPr>
          <p:cNvSpPr>
            <a:spLocks noChangeAspect="1"/>
          </p:cNvSpPr>
          <p:nvPr/>
        </p:nvSpPr>
        <p:spPr bwMode="auto">
          <a:xfrm>
            <a:off x="5216580" y="3208566"/>
            <a:ext cx="1746964" cy="78331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noFill/>
                <a:effectLst/>
                <a:uLnTx/>
                <a:uFillTx/>
                <a:latin typeface="Segoe UI Semibold"/>
                <a:ea typeface="+mn-ea"/>
                <a:cs typeface="Segoe UI" panose="020B0502040204020203" pitchFamily="34" charset="0"/>
              </a:rPr>
              <a:t>Microsoft </a:t>
            </a:r>
            <a:br>
              <a:rPr kumimoji="0" lang="en-US" sz="2800" b="0" i="0" u="none" strike="noStrike" kern="0" cap="none" spc="0" normalizeH="0" baseline="0" noProof="0">
                <a:ln>
                  <a:noFill/>
                </a:ln>
                <a:noFill/>
                <a:effectLst/>
                <a:uLnTx/>
                <a:uFillTx/>
                <a:latin typeface="Segoe UI Semibold"/>
                <a:ea typeface="+mn-ea"/>
                <a:cs typeface="Segoe UI" panose="020B0502040204020203" pitchFamily="34" charset="0"/>
              </a:rPr>
            </a:br>
            <a:r>
              <a:rPr kumimoji="0" lang="en-US" sz="2800" b="0" i="0" u="none" strike="noStrike" kern="0" cap="none" spc="0" normalizeH="0" baseline="0" noProof="0">
                <a:ln>
                  <a:noFill/>
                </a:ln>
                <a:noFill/>
                <a:effectLst/>
                <a:uLnTx/>
                <a:uFillTx/>
                <a:latin typeface="Segoe UI Semibold"/>
                <a:ea typeface="+mn-ea"/>
                <a:cs typeface="Segoe UI" panose="020B0502040204020203" pitchFamily="34" charset="0"/>
              </a:rPr>
              <a:t>Cloud</a:t>
            </a:r>
          </a:p>
        </p:txBody>
      </p:sp>
      <p:grpSp>
        <p:nvGrpSpPr>
          <p:cNvPr id="17" name="Group 16">
            <a:extLst>
              <a:ext uri="{FF2B5EF4-FFF2-40B4-BE49-F238E27FC236}">
                <a16:creationId xmlns:a16="http://schemas.microsoft.com/office/drawing/2014/main" id="{E432DEB6-53DB-44BC-9C1B-605A762DE2D8}"/>
              </a:ext>
              <a:ext uri="{C183D7F6-B498-43B3-948B-1728B52AA6E4}">
                <adec:decorative xmlns:adec="http://schemas.microsoft.com/office/drawing/2017/decorative" val="1"/>
              </a:ext>
            </a:extLst>
          </p:cNvPr>
          <p:cNvGrpSpPr>
            <a:grpSpLocks noChangeAspect="1"/>
          </p:cNvGrpSpPr>
          <p:nvPr/>
        </p:nvGrpSpPr>
        <p:grpSpPr>
          <a:xfrm>
            <a:off x="3628736" y="1116421"/>
            <a:ext cx="4922653" cy="4922650"/>
            <a:chOff x="6962780" y="1394847"/>
            <a:chExt cx="4068308" cy="4068306"/>
          </a:xfrm>
        </p:grpSpPr>
        <p:sp>
          <p:nvSpPr>
            <p:cNvPr id="18" name="Oval 17">
              <a:extLst>
                <a:ext uri="{FF2B5EF4-FFF2-40B4-BE49-F238E27FC236}">
                  <a16:creationId xmlns:a16="http://schemas.microsoft.com/office/drawing/2014/main" id="{9ACEC682-91B5-4413-BB9B-FA9456D86804}"/>
                </a:ext>
                <a:ext uri="{C183D7F6-B498-43B3-948B-1728B52AA6E4}">
                  <adec:decorative xmlns:adec="http://schemas.microsoft.com/office/drawing/2017/decorative" val="1"/>
                </a:ext>
              </a:extLst>
            </p:cNvPr>
            <p:cNvSpPr>
              <a:spLocks noChangeAspect="1"/>
            </p:cNvSpPr>
            <p:nvPr/>
          </p:nvSpPr>
          <p:spPr bwMode="auto">
            <a:xfrm>
              <a:off x="7329530" y="2844706"/>
              <a:ext cx="121708" cy="12170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5</a:t>
              </a:r>
            </a:p>
          </p:txBody>
        </p:sp>
        <p:sp>
          <p:nvSpPr>
            <p:cNvPr id="19" name="Oval 18">
              <a:extLst>
                <a:ext uri="{FF2B5EF4-FFF2-40B4-BE49-F238E27FC236}">
                  <a16:creationId xmlns:a16="http://schemas.microsoft.com/office/drawing/2014/main" id="{4202F5FB-BFAC-436A-A1F0-1A741EA85A7B}"/>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20" name="Group 19">
            <a:extLst>
              <a:ext uri="{FF2B5EF4-FFF2-40B4-BE49-F238E27FC236}">
                <a16:creationId xmlns:a16="http://schemas.microsoft.com/office/drawing/2014/main" id="{EA69DF6B-A8A1-45D4-917C-BD6BA8D057B4}"/>
              </a:ext>
              <a:ext uri="{C183D7F6-B498-43B3-948B-1728B52AA6E4}">
                <adec:decorative xmlns:adec="http://schemas.microsoft.com/office/drawing/2017/decorative" val="1"/>
              </a:ext>
            </a:extLst>
          </p:cNvPr>
          <p:cNvGrpSpPr>
            <a:grpSpLocks noChangeAspect="1"/>
          </p:cNvGrpSpPr>
          <p:nvPr/>
        </p:nvGrpSpPr>
        <p:grpSpPr>
          <a:xfrm>
            <a:off x="3628736" y="1116421"/>
            <a:ext cx="4922653" cy="4922650"/>
            <a:chOff x="6962780" y="1394847"/>
            <a:chExt cx="4068308" cy="4068306"/>
          </a:xfrm>
        </p:grpSpPr>
        <p:sp>
          <p:nvSpPr>
            <p:cNvPr id="21" name="Oval 20">
              <a:extLst>
                <a:ext uri="{FF2B5EF4-FFF2-40B4-BE49-F238E27FC236}">
                  <a16:creationId xmlns:a16="http://schemas.microsoft.com/office/drawing/2014/main" id="{7B3DC3BA-486B-48F0-915A-169517F734DF}"/>
                </a:ext>
                <a:ext uri="{C183D7F6-B498-43B3-948B-1728B52AA6E4}">
                  <adec:decorative xmlns:adec="http://schemas.microsoft.com/office/drawing/2017/decorative" val="1"/>
                </a:ext>
              </a:extLst>
            </p:cNvPr>
            <p:cNvSpPr>
              <a:spLocks noChangeAspect="1"/>
            </p:cNvSpPr>
            <p:nvPr/>
          </p:nvSpPr>
          <p:spPr bwMode="auto">
            <a:xfrm>
              <a:off x="7939130" y="4753174"/>
              <a:ext cx="121708" cy="12170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4</a:t>
              </a:r>
            </a:p>
          </p:txBody>
        </p:sp>
        <p:sp>
          <p:nvSpPr>
            <p:cNvPr id="22" name="Oval 21">
              <a:extLst>
                <a:ext uri="{FF2B5EF4-FFF2-40B4-BE49-F238E27FC236}">
                  <a16:creationId xmlns:a16="http://schemas.microsoft.com/office/drawing/2014/main" id="{DA7E84E3-452E-4B2F-BAF2-EEB6467AC84F}"/>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23" name="Group 22">
            <a:extLst>
              <a:ext uri="{FF2B5EF4-FFF2-40B4-BE49-F238E27FC236}">
                <a16:creationId xmlns:a16="http://schemas.microsoft.com/office/drawing/2014/main" id="{3CA2035B-7D9F-40C2-B54F-B347667F26F0}"/>
              </a:ext>
              <a:ext uri="{C183D7F6-B498-43B3-948B-1728B52AA6E4}">
                <adec:decorative xmlns:adec="http://schemas.microsoft.com/office/drawing/2017/decorative" val="1"/>
              </a:ext>
            </a:extLst>
          </p:cNvPr>
          <p:cNvGrpSpPr>
            <a:grpSpLocks noChangeAspect="1"/>
          </p:cNvGrpSpPr>
          <p:nvPr/>
        </p:nvGrpSpPr>
        <p:grpSpPr>
          <a:xfrm>
            <a:off x="3628736" y="1116421"/>
            <a:ext cx="4922653" cy="4922650"/>
            <a:chOff x="6962780" y="1394847"/>
            <a:chExt cx="4068308" cy="4068306"/>
          </a:xfrm>
        </p:grpSpPr>
        <p:sp>
          <p:nvSpPr>
            <p:cNvPr id="24" name="Oval 23">
              <a:extLst>
                <a:ext uri="{FF2B5EF4-FFF2-40B4-BE49-F238E27FC236}">
                  <a16:creationId xmlns:a16="http://schemas.microsoft.com/office/drawing/2014/main" id="{48229AFB-877A-439B-9DD4-2FB1B564BBEE}"/>
                </a:ext>
                <a:ext uri="{C183D7F6-B498-43B3-948B-1728B52AA6E4}">
                  <adec:decorative xmlns:adec="http://schemas.microsoft.com/office/drawing/2017/decorative" val="1"/>
                </a:ext>
              </a:extLst>
            </p:cNvPr>
            <p:cNvSpPr>
              <a:spLocks noChangeAspect="1"/>
            </p:cNvSpPr>
            <p:nvPr/>
          </p:nvSpPr>
          <p:spPr bwMode="auto">
            <a:xfrm>
              <a:off x="9933030" y="4753174"/>
              <a:ext cx="121708" cy="12170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3</a:t>
              </a:r>
            </a:p>
          </p:txBody>
        </p:sp>
        <p:sp>
          <p:nvSpPr>
            <p:cNvPr id="25" name="Oval 24">
              <a:extLst>
                <a:ext uri="{FF2B5EF4-FFF2-40B4-BE49-F238E27FC236}">
                  <a16:creationId xmlns:a16="http://schemas.microsoft.com/office/drawing/2014/main" id="{BA9180EB-1037-45D0-BD44-556A3E60024C}"/>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26" name="Group 25">
            <a:extLst>
              <a:ext uri="{FF2B5EF4-FFF2-40B4-BE49-F238E27FC236}">
                <a16:creationId xmlns:a16="http://schemas.microsoft.com/office/drawing/2014/main" id="{24976054-8272-405B-98C8-971C4684A0B7}"/>
              </a:ext>
              <a:ext uri="{C183D7F6-B498-43B3-948B-1728B52AA6E4}">
                <adec:decorative xmlns:adec="http://schemas.microsoft.com/office/drawing/2017/decorative" val="1"/>
              </a:ext>
            </a:extLst>
          </p:cNvPr>
          <p:cNvGrpSpPr>
            <a:grpSpLocks noChangeAspect="1"/>
          </p:cNvGrpSpPr>
          <p:nvPr/>
        </p:nvGrpSpPr>
        <p:grpSpPr>
          <a:xfrm>
            <a:off x="3628736" y="1116421"/>
            <a:ext cx="4922653" cy="4922650"/>
            <a:chOff x="6962780" y="1394847"/>
            <a:chExt cx="4068308" cy="4068306"/>
          </a:xfrm>
        </p:grpSpPr>
        <p:sp>
          <p:nvSpPr>
            <p:cNvPr id="27" name="Oval 26">
              <a:extLst>
                <a:ext uri="{FF2B5EF4-FFF2-40B4-BE49-F238E27FC236}">
                  <a16:creationId xmlns:a16="http://schemas.microsoft.com/office/drawing/2014/main" id="{A855EC7E-ADED-4C1A-AA00-3A4157BCDB8B}"/>
                </a:ext>
                <a:ext uri="{C183D7F6-B498-43B3-948B-1728B52AA6E4}">
                  <adec:decorative xmlns:adec="http://schemas.microsoft.com/office/drawing/2017/decorative" val="1"/>
                </a:ext>
              </a:extLst>
            </p:cNvPr>
            <p:cNvSpPr>
              <a:spLocks noChangeAspect="1"/>
            </p:cNvSpPr>
            <p:nvPr/>
          </p:nvSpPr>
          <p:spPr bwMode="auto">
            <a:xfrm>
              <a:off x="10542630" y="2844706"/>
              <a:ext cx="121708" cy="12170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2</a:t>
              </a:r>
            </a:p>
          </p:txBody>
        </p:sp>
        <p:sp>
          <p:nvSpPr>
            <p:cNvPr id="28" name="Oval 27">
              <a:extLst>
                <a:ext uri="{FF2B5EF4-FFF2-40B4-BE49-F238E27FC236}">
                  <a16:creationId xmlns:a16="http://schemas.microsoft.com/office/drawing/2014/main" id="{B4EDD9B0-AB17-4C96-A7A9-9DABAE00542A}"/>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sp>
        <p:nvSpPr>
          <p:cNvPr id="39" name="Rectangle 38">
            <a:extLst>
              <a:ext uri="{FF2B5EF4-FFF2-40B4-BE49-F238E27FC236}">
                <a16:creationId xmlns:a16="http://schemas.microsoft.com/office/drawing/2014/main" id="{EFE9A311-D354-4C57-A260-78E3AB380DD1}"/>
              </a:ext>
              <a:ext uri="{C183D7F6-B498-43B3-948B-1728B52AA6E4}">
                <adec:decorative xmlns:adec="http://schemas.microsoft.com/office/drawing/2017/decorative" val="1"/>
              </a:ext>
            </a:extLst>
          </p:cNvPr>
          <p:cNvSpPr/>
          <p:nvPr/>
        </p:nvSpPr>
        <p:spPr bwMode="auto">
          <a:xfrm>
            <a:off x="5300088" y="709004"/>
            <a:ext cx="1591825"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Migrate to </a:t>
            </a:r>
            <a:b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b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the cloud</a:t>
            </a:r>
          </a:p>
        </p:txBody>
      </p:sp>
      <p:sp>
        <p:nvSpPr>
          <p:cNvPr id="33" name="Rectangle 32">
            <a:extLst>
              <a:ext uri="{FF2B5EF4-FFF2-40B4-BE49-F238E27FC236}">
                <a16:creationId xmlns:a16="http://schemas.microsoft.com/office/drawing/2014/main" id="{BE22A0F2-2A8C-461C-8200-49274061F9B1}"/>
              </a:ext>
              <a:ext uri="{C183D7F6-B498-43B3-948B-1728B52AA6E4}">
                <adec:decorative xmlns:adec="http://schemas.microsoft.com/office/drawing/2017/decorative" val="1"/>
              </a:ext>
            </a:extLst>
          </p:cNvPr>
          <p:cNvSpPr/>
          <p:nvPr/>
        </p:nvSpPr>
        <p:spPr bwMode="auto">
          <a:xfrm>
            <a:off x="8131750" y="2114168"/>
            <a:ext cx="1874282"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Empower </a:t>
            </a:r>
            <a:b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b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fusion teams</a:t>
            </a:r>
          </a:p>
        </p:txBody>
      </p:sp>
      <p:sp>
        <p:nvSpPr>
          <p:cNvPr id="34" name="Rectangle 33">
            <a:extLst>
              <a:ext uri="{FF2B5EF4-FFF2-40B4-BE49-F238E27FC236}">
                <a16:creationId xmlns:a16="http://schemas.microsoft.com/office/drawing/2014/main" id="{67557EDD-A2E8-4483-9BB3-F2893880E99F}"/>
              </a:ext>
              <a:ext uri="{C183D7F6-B498-43B3-948B-1728B52AA6E4}">
                <adec:decorative xmlns:adec="http://schemas.microsoft.com/office/drawing/2017/decorative" val="1"/>
              </a:ext>
            </a:extLst>
          </p:cNvPr>
          <p:cNvSpPr/>
          <p:nvPr/>
        </p:nvSpPr>
        <p:spPr bwMode="auto">
          <a:xfrm>
            <a:off x="7391034" y="5503558"/>
            <a:ext cx="2275914"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Unify data and apply</a:t>
            </a:r>
            <a:r>
              <a:rPr kumimoji="0" lang="en-US" sz="2000" b="0" i="0" u="none" strike="noStrike" kern="0" cap="none" spc="0" normalizeH="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 </a:t>
            </a: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AI models</a:t>
            </a:r>
          </a:p>
        </p:txBody>
      </p:sp>
      <p:sp>
        <p:nvSpPr>
          <p:cNvPr id="35" name="Rectangle 34">
            <a:extLst>
              <a:ext uri="{FF2B5EF4-FFF2-40B4-BE49-F238E27FC236}">
                <a16:creationId xmlns:a16="http://schemas.microsoft.com/office/drawing/2014/main" id="{9D18B45D-1324-42EA-BC23-A4B27BAE93C8}"/>
              </a:ext>
              <a:ext uri="{C183D7F6-B498-43B3-948B-1728B52AA6E4}">
                <adec:decorative xmlns:adec="http://schemas.microsoft.com/office/drawing/2017/decorative" val="1"/>
              </a:ext>
            </a:extLst>
          </p:cNvPr>
          <p:cNvSpPr/>
          <p:nvPr/>
        </p:nvSpPr>
        <p:spPr bwMode="auto">
          <a:xfrm>
            <a:off x="2514476" y="5503558"/>
            <a:ext cx="2275914"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Collaborative </a:t>
            </a:r>
            <a:b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b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business process</a:t>
            </a:r>
          </a:p>
        </p:txBody>
      </p:sp>
      <p:sp>
        <p:nvSpPr>
          <p:cNvPr id="32" name="Rectangle 31">
            <a:extLst>
              <a:ext uri="{FF2B5EF4-FFF2-40B4-BE49-F238E27FC236}">
                <a16:creationId xmlns:a16="http://schemas.microsoft.com/office/drawing/2014/main" id="{26DB4E92-ED32-42D4-81DE-54B6F62D75A8}"/>
              </a:ext>
              <a:ext uri="{C183D7F6-B498-43B3-948B-1728B52AA6E4}">
                <adec:decorative xmlns:adec="http://schemas.microsoft.com/office/drawing/2017/decorative" val="1"/>
              </a:ext>
            </a:extLst>
          </p:cNvPr>
          <p:cNvSpPr/>
          <p:nvPr/>
        </p:nvSpPr>
        <p:spPr bwMode="auto">
          <a:xfrm>
            <a:off x="2185969" y="2114168"/>
            <a:ext cx="1874282"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Prioritize</a:t>
            </a:r>
            <a:b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br>
            <a:r>
              <a:rPr kumimoji="0" lang="en-US" sz="2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security</a:t>
            </a:r>
          </a:p>
        </p:txBody>
      </p:sp>
      <p:grpSp>
        <p:nvGrpSpPr>
          <p:cNvPr id="36" name="Group 35">
            <a:extLst>
              <a:ext uri="{FF2B5EF4-FFF2-40B4-BE49-F238E27FC236}">
                <a16:creationId xmlns:a16="http://schemas.microsoft.com/office/drawing/2014/main" id="{AD34AA22-F3C1-442F-9EB3-2920A978680B}"/>
              </a:ext>
              <a:ext uri="{C183D7F6-B498-43B3-948B-1728B52AA6E4}">
                <adec:decorative xmlns:adec="http://schemas.microsoft.com/office/drawing/2017/decorative" val="1"/>
              </a:ext>
            </a:extLst>
          </p:cNvPr>
          <p:cNvGrpSpPr>
            <a:grpSpLocks noChangeAspect="1"/>
          </p:cNvGrpSpPr>
          <p:nvPr/>
        </p:nvGrpSpPr>
        <p:grpSpPr>
          <a:xfrm>
            <a:off x="3634674" y="1116425"/>
            <a:ext cx="4922653" cy="4922650"/>
            <a:chOff x="6962780" y="1394847"/>
            <a:chExt cx="4068308" cy="4068306"/>
          </a:xfrm>
        </p:grpSpPr>
        <p:sp>
          <p:nvSpPr>
            <p:cNvPr id="37" name="Oval 36">
              <a:extLst>
                <a:ext uri="{FF2B5EF4-FFF2-40B4-BE49-F238E27FC236}">
                  <a16:creationId xmlns:a16="http://schemas.microsoft.com/office/drawing/2014/main" id="{39B29D83-A061-467E-88F0-518DAA1E2F8E}"/>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sp>
          <p:nvSpPr>
            <p:cNvPr id="38" name="Oval 37">
              <a:extLst>
                <a:ext uri="{FF2B5EF4-FFF2-40B4-BE49-F238E27FC236}">
                  <a16:creationId xmlns:a16="http://schemas.microsoft.com/office/drawing/2014/main" id="{CAEE9C6E-7240-413C-B97F-3E09C3927724}"/>
                </a:ext>
              </a:extLst>
            </p:cNvPr>
            <p:cNvSpPr>
              <a:spLocks noChangeAspect="1"/>
            </p:cNvSpPr>
            <p:nvPr/>
          </p:nvSpPr>
          <p:spPr bwMode="auto">
            <a:xfrm rot="16200000">
              <a:off x="8936078" y="1680915"/>
              <a:ext cx="121708" cy="121708"/>
            </a:xfrm>
            <a:prstGeom prst="ellipse">
              <a:avLst/>
            </a:prstGeom>
            <a:gradFill>
              <a:gsLst>
                <a:gs pos="0">
                  <a:srgbClr val="0078D4"/>
                </a:gs>
                <a:gs pos="100000">
                  <a:srgbClr val="8661C5"/>
                </a:gs>
              </a:gsLst>
              <a:lin ang="72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noFill/>
                  <a:effectLst/>
                  <a:uLnTx/>
                  <a:uFillTx/>
                  <a:latin typeface="Segoe UI Semibold"/>
                  <a:ea typeface="+mn-ea"/>
                  <a:cs typeface="+mn-cs"/>
                </a:rPr>
                <a:t>1</a:t>
              </a:r>
            </a:p>
          </p:txBody>
        </p:sp>
      </p:grpSp>
      <p:sp>
        <p:nvSpPr>
          <p:cNvPr id="40" name="Oval 39"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3783845A-7AFE-4258-84B8-6BACB114F20E}"/>
              </a:ext>
              <a:ext uri="{C183D7F6-B498-43B3-948B-1728B52AA6E4}">
                <adec:decorative xmlns:adec="http://schemas.microsoft.com/office/drawing/2017/decorative" val="0"/>
              </a:ext>
            </a:extLst>
          </p:cNvPr>
          <p:cNvSpPr/>
          <p:nvPr/>
        </p:nvSpPr>
        <p:spPr bwMode="auto">
          <a:xfrm>
            <a:off x="-805385" y="-751246"/>
            <a:ext cx="2150353" cy="2150357"/>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r" defTabSz="891070" fontAlgn="base">
              <a:spcBef>
                <a:spcPct val="0"/>
              </a:spcBef>
              <a:spcAft>
                <a:spcPct val="0"/>
              </a:spcAft>
            </a:pPr>
            <a:endParaRPr lang="en-US" sz="3200" kern="0">
              <a:solidFill>
                <a:srgbClr val="FFFFFF"/>
              </a:solidFill>
              <a:latin typeface="Segoe UI"/>
              <a:cs typeface="Segoe UI" pitchFamily="34" charset="0"/>
            </a:endParaRPr>
          </a:p>
        </p:txBody>
      </p:sp>
      <p:sp>
        <p:nvSpPr>
          <p:cNvPr id="41" name="Oval 40">
            <a:extLst>
              <a:ext uri="{FF2B5EF4-FFF2-40B4-BE49-F238E27FC236}">
                <a16:creationId xmlns:a16="http://schemas.microsoft.com/office/drawing/2014/main" id="{FD6B3702-4EBC-472C-AA16-852D6688A495}"/>
              </a:ext>
              <a:ext uri="{C183D7F6-B498-43B3-948B-1728B52AA6E4}">
                <adec:decorative xmlns:adec="http://schemas.microsoft.com/office/drawing/2017/decorative" val="1"/>
              </a:ext>
            </a:extLst>
          </p:cNvPr>
          <p:cNvSpPr/>
          <p:nvPr/>
        </p:nvSpPr>
        <p:spPr bwMode="auto">
          <a:xfrm>
            <a:off x="890774" y="723131"/>
            <a:ext cx="732286" cy="732289"/>
          </a:xfrm>
          <a:prstGeom prst="ellipse">
            <a:avLst/>
          </a:prstGeom>
          <a:gradFill>
            <a:gsLst>
              <a:gs pos="0">
                <a:srgbClr val="6B66C8"/>
              </a:gs>
              <a:gs pos="80000">
                <a:srgbClr val="8661C5"/>
              </a:gs>
            </a:gsLst>
            <a:lin ang="2700000" scaled="0"/>
          </a:gradFill>
          <a:ln w="19050" cap="flat" cmpd="sng" algn="ctr">
            <a:solidFill>
              <a:schemeClr val="bg1"/>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139802" numCol="1" spcCol="0" rtlCol="0" fromWordArt="0" anchor="t" anchorCtr="0" forceAA="0" compatLnSpc="1">
            <a:prstTxWarp prst="textNoShape">
              <a:avLst/>
            </a:prstTxWarp>
            <a:noAutofit/>
          </a:bodyPr>
          <a:lstStyle/>
          <a:p>
            <a:pPr algn="ctr" defTabSz="891070" fontAlgn="base">
              <a:spcBef>
                <a:spcPct val="0"/>
              </a:spcBef>
              <a:spcAft>
                <a:spcPct val="0"/>
              </a:spcAft>
            </a:pPr>
            <a:r>
              <a:rPr lang="en-US" sz="3200" kern="0">
                <a:noFill/>
                <a:latin typeface="Segoe UI"/>
                <a:cs typeface="Segoe UI" pitchFamily="34" charset="0"/>
              </a:rPr>
              <a:t>2</a:t>
            </a:r>
          </a:p>
        </p:txBody>
      </p:sp>
      <p:sp>
        <p:nvSpPr>
          <p:cNvPr id="42" name="TextBox 41">
            <a:extLst>
              <a:ext uri="{FF2B5EF4-FFF2-40B4-BE49-F238E27FC236}">
                <a16:creationId xmlns:a16="http://schemas.microsoft.com/office/drawing/2014/main" id="{D6C7799A-3F46-4A9A-8308-FFC83A908552}"/>
              </a:ext>
              <a:ext uri="{C183D7F6-B498-43B3-948B-1728B52AA6E4}">
                <adec:decorative xmlns:adec="http://schemas.microsoft.com/office/drawing/2017/decorative" val="1"/>
              </a:ext>
            </a:extLst>
          </p:cNvPr>
          <p:cNvSpPr txBox="1"/>
          <p:nvPr/>
        </p:nvSpPr>
        <p:spPr>
          <a:xfrm>
            <a:off x="808130" y="686729"/>
            <a:ext cx="893064" cy="595548"/>
          </a:xfrm>
          <a:prstGeom prst="rect">
            <a:avLst/>
          </a:prstGeom>
          <a:noFill/>
        </p:spPr>
        <p:txBody>
          <a:bodyPr wrap="square" lIns="0" tIns="0" rIns="0" bIns="0" rtlCol="0" anchor="ctr" anchorCtr="0">
            <a:spAutoFit/>
          </a:bodyPr>
          <a:lstStyle/>
          <a:p>
            <a:pPr algn="ctr" defTabSz="914400">
              <a:lnSpc>
                <a:spcPct val="90000"/>
              </a:lnSpc>
            </a:pPr>
            <a:r>
              <a:rPr lang="en-US" sz="1200" kern="0">
                <a:noFill/>
                <a:latin typeface="Segoe UI Semibold"/>
              </a:rPr>
              <a:t>with less</a:t>
            </a:r>
          </a:p>
          <a:p>
            <a:pPr algn="ctr" defTabSz="914400">
              <a:lnSpc>
                <a:spcPct val="90000"/>
              </a:lnSpc>
            </a:pPr>
            <a:r>
              <a:rPr lang="en-US" sz="3600" b="1" kern="0">
                <a:gradFill>
                  <a:gsLst>
                    <a:gs pos="1205">
                      <a:srgbClr val="FFFFFF"/>
                    </a:gs>
                    <a:gs pos="12651">
                      <a:srgbClr val="FFFFFF"/>
                    </a:gs>
                  </a:gsLst>
                  <a:lin ang="2700000" scaled="0"/>
                </a:gradFill>
              </a:rPr>
              <a:t>–</a:t>
            </a:r>
          </a:p>
        </p:txBody>
      </p:sp>
      <p:sp>
        <p:nvSpPr>
          <p:cNvPr id="43" name="TextBox 42">
            <a:extLst>
              <a:ext uri="{FF2B5EF4-FFF2-40B4-BE49-F238E27FC236}">
                <a16:creationId xmlns:a16="http://schemas.microsoft.com/office/drawing/2014/main" id="{2979F9CE-2096-4105-B852-BDCFC7FE74DB}"/>
              </a:ext>
              <a:ext uri="{C183D7F6-B498-43B3-948B-1728B52AA6E4}">
                <adec:decorative xmlns:adec="http://schemas.microsoft.com/office/drawing/2017/decorative" val="1"/>
              </a:ext>
            </a:extLst>
          </p:cNvPr>
          <p:cNvSpPr txBox="1"/>
          <p:nvPr/>
        </p:nvSpPr>
        <p:spPr>
          <a:xfrm>
            <a:off x="-413969" y="-847415"/>
            <a:ext cx="1944885" cy="1800493"/>
          </a:xfrm>
          <a:prstGeom prst="rect">
            <a:avLst/>
          </a:prstGeom>
          <a:noFill/>
        </p:spPr>
        <p:txBody>
          <a:bodyPr wrap="square" lIns="0" tIns="0" rIns="0" bIns="0" rtlCol="0" anchor="ctr" anchorCtr="0">
            <a:spAutoFit/>
          </a:bodyPr>
          <a:lstStyle/>
          <a:p>
            <a:pPr algn="ctr">
              <a:lnSpc>
                <a:spcPct val="90000"/>
              </a:lnSpc>
            </a:pPr>
            <a:r>
              <a:rPr lang="en-US" sz="3600">
                <a:noFill/>
                <a:latin typeface="Segoe UI Semibold"/>
              </a:rPr>
              <a:t>Doing </a:t>
            </a:r>
            <a:br>
              <a:rPr lang="en-US" sz="3600">
                <a:noFill/>
                <a:latin typeface="Segoe UI Semibold"/>
              </a:rPr>
            </a:br>
            <a:r>
              <a:rPr lang="en-US" sz="3600">
                <a:noFill/>
                <a:latin typeface="Segoe UI Semibold"/>
              </a:rPr>
              <a:t>more</a:t>
            </a:r>
          </a:p>
          <a:p>
            <a:pPr algn="ctr">
              <a:lnSpc>
                <a:spcPct val="90000"/>
              </a:lnSpc>
            </a:pPr>
            <a:r>
              <a:rPr lang="en-US" sz="7200" spc="-48">
                <a:gradFill>
                  <a:gsLst>
                    <a:gs pos="1205">
                      <a:srgbClr val="FFFFFF"/>
                    </a:gs>
                    <a:gs pos="12651">
                      <a:srgbClr val="FFFFFF"/>
                    </a:gs>
                  </a:gsLst>
                  <a:lin ang="2700000" scaled="0"/>
                </a:gradFill>
                <a:latin typeface="Segoe UI Semibold"/>
              </a:rPr>
              <a:t>+</a:t>
            </a:r>
          </a:p>
        </p:txBody>
      </p:sp>
    </p:spTree>
    <p:extLst>
      <p:ext uri="{BB962C8B-B14F-4D97-AF65-F5344CB8AC3E}">
        <p14:creationId xmlns:p14="http://schemas.microsoft.com/office/powerpoint/2010/main" val="36611956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2.08333E-7 -2.59259E-6 L -2.08333E-7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37" presetClass="path" presetSubtype="0" decel="100000" fill="hold" grpId="1" nodeType="withEffect">
                                  <p:stCondLst>
                                    <p:cond delay="500"/>
                                  </p:stCondLst>
                                  <p:childTnLst>
                                    <p:animMotion origin="layout" path="M -0.04336 0.00995 C -0.03021 -0.00023 -0.01198 -0.00139 -0.00039 -0.00047 " pathEditMode="relative" rAng="0" ptsTypes="AA">
                                      <p:cBhvr>
                                        <p:cTn id="14" dur="500" fill="hold"/>
                                        <p:tgtEl>
                                          <p:spTgt spid="39"/>
                                        </p:tgtEl>
                                        <p:attrNameLst>
                                          <p:attrName>ppt_x</p:attrName>
                                          <p:attrName>ppt_y</p:attrName>
                                        </p:attrNameLst>
                                      </p:cBhvr>
                                      <p:rCtr x="2148" y="-556"/>
                                    </p:animMotion>
                                  </p:childTnLst>
                                </p:cTn>
                              </p:par>
                              <p:par>
                                <p:cTn id="15" presetID="10" presetClass="entr" presetSubtype="0" fill="hold" nodeType="withEffect">
                                  <p:stCondLst>
                                    <p:cond delay="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8" presetClass="emph" presetSubtype="0" accel="100000" autoRev="1" fill="hold" nodeType="withEffect">
                                  <p:stCondLst>
                                    <p:cond delay="0"/>
                                  </p:stCondLst>
                                  <p:childTnLst>
                                    <p:animRot by="-1500000">
                                      <p:cBhvr>
                                        <p:cTn id="19" dur="500" fill="hold"/>
                                        <p:tgtEl>
                                          <p:spTgt spid="36"/>
                                        </p:tgtEl>
                                        <p:attrNameLst>
                                          <p:attrName>r</p:attrName>
                                        </p:attrNameLst>
                                      </p:cBhvr>
                                    </p:animRot>
                                  </p:childTnLst>
                                </p:cTn>
                              </p:par>
                              <p:par>
                                <p:cTn id="20" presetID="10" presetClass="entr" presetSubtype="0" fill="hold" grpId="0" nodeType="withEffect">
                                  <p:stCondLst>
                                    <p:cond delay="6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37" presetClass="path" presetSubtype="0" decel="100000" fill="hold" grpId="1" nodeType="withEffect">
                                  <p:stCondLst>
                                    <p:cond delay="600"/>
                                  </p:stCondLst>
                                  <p:childTnLst>
                                    <p:animMotion origin="layout" path="M -0.0138 -0.04953 C -0.00977 -0.04282 -0.00104 -0.01713 -0.00026 -0.00023 " pathEditMode="relative" rAng="0" ptsTypes="AA">
                                      <p:cBhvr>
                                        <p:cTn id="24" dur="500" fill="hold"/>
                                        <p:tgtEl>
                                          <p:spTgt spid="33"/>
                                        </p:tgtEl>
                                        <p:attrNameLst>
                                          <p:attrName>ppt_x</p:attrName>
                                          <p:attrName>ppt_y</p:attrName>
                                        </p:attrNameLst>
                                      </p:cBhvr>
                                      <p:rCtr x="677" y="2454"/>
                                    </p:animMotion>
                                  </p:childTnLst>
                                </p:cTn>
                              </p:par>
                              <p:par>
                                <p:cTn id="25" presetID="10" presetClass="entr" presetSubtype="0" fill="hold" nodeType="withEffect">
                                  <p:stCondLst>
                                    <p:cond delay="6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8" presetClass="emph" presetSubtype="0" accel="100000" autoRev="1" fill="hold" nodeType="withEffect">
                                  <p:stCondLst>
                                    <p:cond delay="100"/>
                                  </p:stCondLst>
                                  <p:childTnLst>
                                    <p:animRot by="-1500000">
                                      <p:cBhvr>
                                        <p:cTn id="29" dur="500" fill="hold"/>
                                        <p:tgtEl>
                                          <p:spTgt spid="26"/>
                                        </p:tgtEl>
                                        <p:attrNameLst>
                                          <p:attrName>r</p:attrName>
                                        </p:attrNameLst>
                                      </p:cBhvr>
                                    </p:animRot>
                                  </p:childTnLst>
                                </p:cTn>
                              </p:par>
                              <p:par>
                                <p:cTn id="30" presetID="10" presetClass="entr" presetSubtype="0" fill="hold" grpId="0" nodeType="withEffect">
                                  <p:stCondLst>
                                    <p:cond delay="70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37" presetClass="path" presetSubtype="0" decel="100000" fill="hold" grpId="1" nodeType="withEffect">
                                  <p:stCondLst>
                                    <p:cond delay="700"/>
                                  </p:stCondLst>
                                  <p:childTnLst>
                                    <p:animMotion origin="layout" path="M 0.01732 -0.04422 C 0.01562 -0.03264 0.00599 -0.00903 -0.00026 -0.00023 " pathEditMode="relative" rAng="0" ptsTypes="AA">
                                      <p:cBhvr>
                                        <p:cTn id="34" dur="500" fill="hold"/>
                                        <p:tgtEl>
                                          <p:spTgt spid="34"/>
                                        </p:tgtEl>
                                        <p:attrNameLst>
                                          <p:attrName>ppt_x</p:attrName>
                                          <p:attrName>ppt_y</p:attrName>
                                        </p:attrNameLst>
                                      </p:cBhvr>
                                      <p:rCtr x="-885" y="2199"/>
                                    </p:animMotion>
                                  </p:childTnLst>
                                </p:cTn>
                              </p:par>
                              <p:par>
                                <p:cTn id="35" presetID="10" presetClass="entr" presetSubtype="0" fill="hold" nodeType="withEffect">
                                  <p:stCondLst>
                                    <p:cond delay="7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8" presetClass="emph" presetSubtype="0" accel="100000" autoRev="1" fill="hold" nodeType="withEffect">
                                  <p:stCondLst>
                                    <p:cond delay="200"/>
                                  </p:stCondLst>
                                  <p:childTnLst>
                                    <p:animRot by="-1500000">
                                      <p:cBhvr>
                                        <p:cTn id="39" dur="500" fill="hold"/>
                                        <p:tgtEl>
                                          <p:spTgt spid="23"/>
                                        </p:tgtEl>
                                        <p:attrNameLst>
                                          <p:attrName>r</p:attrName>
                                        </p:attrNameLst>
                                      </p:cBhvr>
                                    </p:animRot>
                                  </p:childTnLst>
                                </p:cTn>
                              </p:par>
                              <p:par>
                                <p:cTn id="40" presetID="10" presetClass="entr" presetSubtype="0" fill="hold" grpId="0" nodeType="withEffect">
                                  <p:stCondLst>
                                    <p:cond delay="8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37" presetClass="path" presetSubtype="0" decel="100000" fill="hold" grpId="1" nodeType="withEffect">
                                  <p:stCondLst>
                                    <p:cond delay="800"/>
                                  </p:stCondLst>
                                  <p:childTnLst>
                                    <p:animMotion origin="layout" path="M 0.02526 0.03403 C 0.01693 0.03055 0.00365 0.00995 -0.00026 -0.00023 " pathEditMode="relative" rAng="0" ptsTypes="AA">
                                      <p:cBhvr>
                                        <p:cTn id="44" dur="500" fill="hold"/>
                                        <p:tgtEl>
                                          <p:spTgt spid="35"/>
                                        </p:tgtEl>
                                        <p:attrNameLst>
                                          <p:attrName>ppt_x</p:attrName>
                                          <p:attrName>ppt_y</p:attrName>
                                        </p:attrNameLst>
                                      </p:cBhvr>
                                      <p:rCtr x="-1276" y="-1713"/>
                                    </p:animMotion>
                                  </p:childTnLst>
                                </p:cTn>
                              </p:par>
                              <p:par>
                                <p:cTn id="45" presetID="10" presetClass="entr" presetSubtype="0" fill="hold" grpId="0" nodeType="withEffect">
                                  <p:stCondLst>
                                    <p:cond delay="90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37" presetClass="path" presetSubtype="0" decel="100000" fill="hold" grpId="1" nodeType="withEffect">
                                  <p:stCondLst>
                                    <p:cond delay="900"/>
                                  </p:stCondLst>
                                  <p:childTnLst>
                                    <p:animMotion origin="layout" path="M -0.00872 0.05996 C -0.00885 0.04422 -0.00455 0.01366 -0.00039 -0.00023 " pathEditMode="relative" rAng="0" ptsTypes="AA">
                                      <p:cBhvr>
                                        <p:cTn id="49" dur="500" fill="hold"/>
                                        <p:tgtEl>
                                          <p:spTgt spid="32"/>
                                        </p:tgtEl>
                                        <p:attrNameLst>
                                          <p:attrName>ppt_x</p:attrName>
                                          <p:attrName>ppt_y</p:attrName>
                                        </p:attrNameLst>
                                      </p:cBhvr>
                                      <p:rCtr x="404" y="-3009"/>
                                    </p:animMotion>
                                  </p:childTnLst>
                                </p:cTn>
                              </p:par>
                              <p:par>
                                <p:cTn id="50" presetID="10" presetClass="entr" presetSubtype="0" fill="hold" nodeType="withEffect">
                                  <p:stCondLst>
                                    <p:cond delay="9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8" presetClass="emph" presetSubtype="0" accel="100000" autoRev="1" fill="hold" nodeType="withEffect">
                                  <p:stCondLst>
                                    <p:cond delay="400"/>
                                  </p:stCondLst>
                                  <p:childTnLst>
                                    <p:animRot by="-1500000">
                                      <p:cBhvr>
                                        <p:cTn id="54" dur="500" fill="hold"/>
                                        <p:tgtEl>
                                          <p:spTgt spid="17"/>
                                        </p:tgtEl>
                                        <p:attrNameLst>
                                          <p:attrName>r</p:attrName>
                                        </p:attrNameLst>
                                      </p:cBhvr>
                                    </p:animRot>
                                  </p:childTnLst>
                                </p:cTn>
                              </p:par>
                              <p:par>
                                <p:cTn id="55" presetID="10" presetClass="entr" presetSubtype="0" fill="hold" nodeType="withEffect">
                                  <p:stCondLst>
                                    <p:cond delay="8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8" presetClass="emph" presetSubtype="0" accel="100000" autoRev="1" fill="hold" nodeType="withEffect">
                                  <p:stCondLst>
                                    <p:cond delay="300"/>
                                  </p:stCondLst>
                                  <p:childTnLst>
                                    <p:animRot by="-1500000">
                                      <p:cBhvr>
                                        <p:cTn id="59" dur="500" fill="hold"/>
                                        <p:tgtEl>
                                          <p:spTgt spid="29"/>
                                        </p:tgtEl>
                                        <p:attrNameLst>
                                          <p:attrName>r</p:attrName>
                                        </p:attrNameLst>
                                      </p:cBhvr>
                                    </p:animRot>
                                  </p:childTnLst>
                                </p:cTn>
                              </p:par>
                              <p:par>
                                <p:cTn id="60" presetID="10" presetClass="entr" presetSubtype="0" fill="hold" nodeType="withEffect">
                                  <p:stCondLst>
                                    <p:cond delay="80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8" presetClass="emph" presetSubtype="0" accel="100000" autoRev="1" fill="hold" nodeType="withEffect">
                                  <p:stCondLst>
                                    <p:cond delay="300"/>
                                  </p:stCondLst>
                                  <p:childTnLst>
                                    <p:animRot by="-1500000">
                                      <p:cBhvr>
                                        <p:cTn id="64" dur="500" fill="hold"/>
                                        <p:tgtEl>
                                          <p:spTgt spid="20"/>
                                        </p:tgtEl>
                                        <p:attrNameLst>
                                          <p:attrName>r</p:attrName>
                                        </p:attrNameLst>
                                      </p:cBhvr>
                                    </p:animRot>
                                  </p:childTnLst>
                                </p:cTn>
                              </p:par>
                              <p:par>
                                <p:cTn id="65" presetID="10" presetClass="entr" presetSubtype="0" fill="hold" grpId="0" nodeType="withEffect">
                                  <p:stCondLst>
                                    <p:cond delay="1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42" presetClass="path" presetSubtype="0" decel="100000" fill="hold" grpId="1" nodeType="withEffect">
                                  <p:stCondLst>
                                    <p:cond delay="100"/>
                                  </p:stCondLst>
                                  <p:childTnLst>
                                    <p:animMotion origin="layout" path="M -2.08333E-7 -2.59259E-6 L -2.08333E-7 0.03542 " pathEditMode="relative" rAng="0" ptsTypes="AA">
                                      <p:cBhvr>
                                        <p:cTn id="69"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39" grpId="0"/>
      <p:bldP spid="39" grpId="1"/>
      <p:bldP spid="33" grpId="0"/>
      <p:bldP spid="33" grpId="1"/>
      <p:bldP spid="34" grpId="0"/>
      <p:bldP spid="34" grpId="1"/>
      <p:bldP spid="35" grpId="0"/>
      <p:bldP spid="35" grpId="1"/>
      <p:bldP spid="32" grpId="0"/>
      <p:bldP spid="3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CBC036D0-064B-495E-84FD-0D05D5D900DA}"/>
              </a:ext>
            </a:extLst>
          </p:cNvPr>
          <p:cNvSpPr>
            <a:spLocks noGrp="1"/>
          </p:cNvSpPr>
          <p:nvPr>
            <p:ph type="title" idx="4294967295"/>
          </p:nvPr>
        </p:nvSpPr>
        <p:spPr bwMode="auto">
          <a:xfrm>
            <a:off x="3068979" y="2495742"/>
            <a:ext cx="4342800" cy="18466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6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Migrate to </a:t>
            </a:r>
            <a:br>
              <a:rPr kumimoji="0" lang="en-US" sz="6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br>
            <a:r>
              <a:rPr kumimoji="0" lang="en-US" sz="6000" b="0" i="0" u="none" strike="noStrike" kern="0" cap="none" spc="0" normalizeH="0" baseline="0" noProof="0">
                <a:ln>
                  <a:noFill/>
                </a:ln>
                <a:gradFill>
                  <a:gsLst>
                    <a:gs pos="13855">
                      <a:srgbClr val="2F2F2F"/>
                    </a:gs>
                    <a:gs pos="32000">
                      <a:srgbClr val="2F2F2F"/>
                    </a:gs>
                  </a:gsLst>
                  <a:lin ang="5400000" scaled="1"/>
                </a:gradFill>
                <a:effectLst/>
                <a:uLnTx/>
                <a:uFillTx/>
                <a:latin typeface="Segoe UI Semibold"/>
                <a:ea typeface="+mn-ea"/>
                <a:cs typeface="Segoe UI" panose="020B0502040204020203" pitchFamily="34" charset="0"/>
              </a:rPr>
              <a:t>the cloud</a:t>
            </a:r>
          </a:p>
        </p:txBody>
      </p:sp>
      <p:sp>
        <p:nvSpPr>
          <p:cNvPr id="42" name="Oval 41">
            <a:extLst>
              <a:ext uri="{FF2B5EF4-FFF2-40B4-BE49-F238E27FC236}">
                <a16:creationId xmlns:a16="http://schemas.microsoft.com/office/drawing/2014/main" id="{334401DF-0D77-4512-BEED-C43202AA9580}"/>
              </a:ext>
              <a:ext uri="{C183D7F6-B498-43B3-948B-1728B52AA6E4}">
                <adec:decorative xmlns:adec="http://schemas.microsoft.com/office/drawing/2017/decorative" val="1"/>
              </a:ext>
            </a:extLst>
          </p:cNvPr>
          <p:cNvSpPr/>
          <p:nvPr/>
        </p:nvSpPr>
        <p:spPr bwMode="auto">
          <a:xfrm>
            <a:off x="-2022205" y="1377193"/>
            <a:ext cx="4103244" cy="4103243"/>
          </a:xfrm>
          <a:prstGeom prst="ellipse">
            <a:avLst/>
          </a:prstGeom>
          <a:noFill/>
          <a:ln w="19050" cap="flat" cmpd="sng" algn="ctr">
            <a:solidFill>
              <a:srgbClr val="D2D2D2"/>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3122B946-0A44-41D4-AFF6-5F39D3C5821D}"/>
              </a:ext>
              <a:ext uri="{C183D7F6-B498-43B3-948B-1728B52AA6E4}">
                <adec:decorative xmlns:adec="http://schemas.microsoft.com/office/drawing/2017/decorative" val="1"/>
              </a:ext>
            </a:extLst>
          </p:cNvPr>
          <p:cNvSpPr>
            <a:spLocks noChangeAspect="1"/>
          </p:cNvSpPr>
          <p:nvPr/>
        </p:nvSpPr>
        <p:spPr bwMode="auto">
          <a:xfrm>
            <a:off x="-1337183" y="2049872"/>
            <a:ext cx="2738402" cy="2738400"/>
          </a:xfrm>
          <a:prstGeom prst="ellipse">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noFill/>
                <a:effectLst/>
                <a:uLnTx/>
                <a:uFillTx/>
                <a:latin typeface="Segoe UI Semibold"/>
                <a:ea typeface="+mn-ea"/>
                <a:cs typeface="Segoe UI" panose="020B0502040204020203" pitchFamily="34" charset="0"/>
              </a:rPr>
              <a:t>Digital</a:t>
            </a:r>
            <a:br>
              <a:rPr kumimoji="0" lang="en-US" sz="1800" b="0" i="0" u="none" strike="noStrike" kern="0" cap="none" spc="0" normalizeH="0" baseline="0" noProof="0">
                <a:ln>
                  <a:noFill/>
                </a:ln>
                <a:no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noFill/>
                <a:effectLst/>
                <a:uLnTx/>
                <a:uFillTx/>
                <a:latin typeface="Segoe UI Semibold"/>
                <a:ea typeface="+mn-ea"/>
                <a:cs typeface="Segoe UI" panose="020B0502040204020203" pitchFamily="34" charset="0"/>
              </a:rPr>
              <a:t>imperative</a:t>
            </a:r>
          </a:p>
        </p:txBody>
      </p:sp>
      <p:grpSp>
        <p:nvGrpSpPr>
          <p:cNvPr id="48" name="Group 47">
            <a:extLst>
              <a:ext uri="{FF2B5EF4-FFF2-40B4-BE49-F238E27FC236}">
                <a16:creationId xmlns:a16="http://schemas.microsoft.com/office/drawing/2014/main" id="{FD473E6E-76E7-4D17-9DDC-7FA574BB2B1E}"/>
              </a:ext>
              <a:ext uri="{C183D7F6-B498-43B3-948B-1728B52AA6E4}">
                <adec:decorative xmlns:adec="http://schemas.microsoft.com/office/drawing/2017/decorative" val="1"/>
              </a:ext>
            </a:extLst>
          </p:cNvPr>
          <p:cNvGrpSpPr>
            <a:grpSpLocks noChangeAspect="1"/>
          </p:cNvGrpSpPr>
          <p:nvPr/>
        </p:nvGrpSpPr>
        <p:grpSpPr>
          <a:xfrm rot="5400000">
            <a:off x="-2432675" y="957749"/>
            <a:ext cx="4922653" cy="4922650"/>
            <a:chOff x="6962780" y="1394847"/>
            <a:chExt cx="4068308" cy="4068306"/>
          </a:xfrm>
        </p:grpSpPr>
        <p:sp>
          <p:nvSpPr>
            <p:cNvPr id="49" name="Oval 48">
              <a:extLst>
                <a:ext uri="{FF2B5EF4-FFF2-40B4-BE49-F238E27FC236}">
                  <a16:creationId xmlns:a16="http://schemas.microsoft.com/office/drawing/2014/main" id="{FC155855-A7B9-40DD-9DF9-AB902B795877}"/>
                </a:ext>
                <a:ext uri="{C183D7F6-B498-43B3-948B-1728B52AA6E4}">
                  <adec:decorative xmlns:adec="http://schemas.microsoft.com/office/drawing/2017/decorative" val="1"/>
                </a:ext>
              </a:extLst>
            </p:cNvPr>
            <p:cNvSpPr>
              <a:spLocks noChangeAspect="1"/>
            </p:cNvSpPr>
            <p:nvPr/>
          </p:nvSpPr>
          <p:spPr bwMode="auto">
            <a:xfrm>
              <a:off x="7329530" y="2844706"/>
              <a:ext cx="121708" cy="121708"/>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5</a:t>
              </a:r>
            </a:p>
          </p:txBody>
        </p:sp>
        <p:sp>
          <p:nvSpPr>
            <p:cNvPr id="50" name="Oval 49">
              <a:extLst>
                <a:ext uri="{FF2B5EF4-FFF2-40B4-BE49-F238E27FC236}">
                  <a16:creationId xmlns:a16="http://schemas.microsoft.com/office/drawing/2014/main" id="{50384BFE-28CB-4B9C-82F5-B4832C385196}"/>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51" name="Group 50">
            <a:extLst>
              <a:ext uri="{FF2B5EF4-FFF2-40B4-BE49-F238E27FC236}">
                <a16:creationId xmlns:a16="http://schemas.microsoft.com/office/drawing/2014/main" id="{E324A5CF-0D37-45EE-9984-AB08B731A30B}"/>
              </a:ext>
              <a:ext uri="{C183D7F6-B498-43B3-948B-1728B52AA6E4}">
                <adec:decorative xmlns:adec="http://schemas.microsoft.com/office/drawing/2017/decorative" val="1"/>
              </a:ext>
            </a:extLst>
          </p:cNvPr>
          <p:cNvGrpSpPr>
            <a:grpSpLocks noChangeAspect="1"/>
          </p:cNvGrpSpPr>
          <p:nvPr/>
        </p:nvGrpSpPr>
        <p:grpSpPr>
          <a:xfrm rot="5400000">
            <a:off x="-2432675" y="957749"/>
            <a:ext cx="4922653" cy="4922650"/>
            <a:chOff x="6962780" y="1394847"/>
            <a:chExt cx="4068308" cy="4068306"/>
          </a:xfrm>
        </p:grpSpPr>
        <p:sp>
          <p:nvSpPr>
            <p:cNvPr id="52" name="Oval 51">
              <a:extLst>
                <a:ext uri="{FF2B5EF4-FFF2-40B4-BE49-F238E27FC236}">
                  <a16:creationId xmlns:a16="http://schemas.microsoft.com/office/drawing/2014/main" id="{23D4ADB6-B806-4937-A220-758CED71056F}"/>
                </a:ext>
                <a:ext uri="{C183D7F6-B498-43B3-948B-1728B52AA6E4}">
                  <adec:decorative xmlns:adec="http://schemas.microsoft.com/office/drawing/2017/decorative" val="1"/>
                </a:ext>
              </a:extLst>
            </p:cNvPr>
            <p:cNvSpPr>
              <a:spLocks noChangeAspect="1"/>
            </p:cNvSpPr>
            <p:nvPr/>
          </p:nvSpPr>
          <p:spPr bwMode="auto">
            <a:xfrm>
              <a:off x="7939130" y="4753174"/>
              <a:ext cx="121708" cy="121708"/>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4</a:t>
              </a:r>
            </a:p>
          </p:txBody>
        </p:sp>
        <p:sp>
          <p:nvSpPr>
            <p:cNvPr id="53" name="Oval 52">
              <a:extLst>
                <a:ext uri="{FF2B5EF4-FFF2-40B4-BE49-F238E27FC236}">
                  <a16:creationId xmlns:a16="http://schemas.microsoft.com/office/drawing/2014/main" id="{380C36E1-FF3C-4765-BA11-0EBF1AD05F82}"/>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54" name="Group 53">
            <a:extLst>
              <a:ext uri="{FF2B5EF4-FFF2-40B4-BE49-F238E27FC236}">
                <a16:creationId xmlns:a16="http://schemas.microsoft.com/office/drawing/2014/main" id="{8FFD79A4-E218-40BA-9196-CB07536A0385}"/>
              </a:ext>
              <a:ext uri="{C183D7F6-B498-43B3-948B-1728B52AA6E4}">
                <adec:decorative xmlns:adec="http://schemas.microsoft.com/office/drawing/2017/decorative" val="1"/>
              </a:ext>
            </a:extLst>
          </p:cNvPr>
          <p:cNvGrpSpPr>
            <a:grpSpLocks noChangeAspect="1"/>
          </p:cNvGrpSpPr>
          <p:nvPr/>
        </p:nvGrpSpPr>
        <p:grpSpPr>
          <a:xfrm rot="5400000">
            <a:off x="-2432675" y="957749"/>
            <a:ext cx="4922653" cy="4922650"/>
            <a:chOff x="6962780" y="1394847"/>
            <a:chExt cx="4068308" cy="4068306"/>
          </a:xfrm>
        </p:grpSpPr>
        <p:sp>
          <p:nvSpPr>
            <p:cNvPr id="55" name="Oval 54">
              <a:extLst>
                <a:ext uri="{FF2B5EF4-FFF2-40B4-BE49-F238E27FC236}">
                  <a16:creationId xmlns:a16="http://schemas.microsoft.com/office/drawing/2014/main" id="{9F557318-0200-48B2-8D15-5EE81D4C0039}"/>
                </a:ext>
                <a:ext uri="{C183D7F6-B498-43B3-948B-1728B52AA6E4}">
                  <adec:decorative xmlns:adec="http://schemas.microsoft.com/office/drawing/2017/decorative" val="1"/>
                </a:ext>
              </a:extLst>
            </p:cNvPr>
            <p:cNvSpPr>
              <a:spLocks noChangeAspect="1"/>
            </p:cNvSpPr>
            <p:nvPr/>
          </p:nvSpPr>
          <p:spPr bwMode="auto">
            <a:xfrm>
              <a:off x="9933030" y="4753174"/>
              <a:ext cx="121708" cy="121708"/>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3</a:t>
              </a:r>
            </a:p>
          </p:txBody>
        </p:sp>
        <p:sp>
          <p:nvSpPr>
            <p:cNvPr id="56" name="Oval 55">
              <a:extLst>
                <a:ext uri="{FF2B5EF4-FFF2-40B4-BE49-F238E27FC236}">
                  <a16:creationId xmlns:a16="http://schemas.microsoft.com/office/drawing/2014/main" id="{0A925B62-7C31-49DF-929B-3514C10AC7A9}"/>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FC89CC3C-DCF3-47AE-8C01-743F627550E4}"/>
              </a:ext>
              <a:ext uri="{C183D7F6-B498-43B3-948B-1728B52AA6E4}">
                <adec:decorative xmlns:adec="http://schemas.microsoft.com/office/drawing/2017/decorative" val="1"/>
              </a:ext>
            </a:extLst>
          </p:cNvPr>
          <p:cNvGrpSpPr>
            <a:grpSpLocks noChangeAspect="1"/>
          </p:cNvGrpSpPr>
          <p:nvPr/>
        </p:nvGrpSpPr>
        <p:grpSpPr>
          <a:xfrm rot="5400000">
            <a:off x="-2432675" y="957749"/>
            <a:ext cx="4922653" cy="4922650"/>
            <a:chOff x="6962780" y="1394847"/>
            <a:chExt cx="4068308" cy="4068306"/>
          </a:xfrm>
        </p:grpSpPr>
        <p:sp>
          <p:nvSpPr>
            <p:cNvPr id="58" name="Oval 57">
              <a:extLst>
                <a:ext uri="{FF2B5EF4-FFF2-40B4-BE49-F238E27FC236}">
                  <a16:creationId xmlns:a16="http://schemas.microsoft.com/office/drawing/2014/main" id="{744ECEAA-810C-4721-836F-DC60EBDB40F9}"/>
                </a:ext>
                <a:ext uri="{C183D7F6-B498-43B3-948B-1728B52AA6E4}">
                  <adec:decorative xmlns:adec="http://schemas.microsoft.com/office/drawing/2017/decorative" val="1"/>
                </a:ext>
              </a:extLst>
            </p:cNvPr>
            <p:cNvSpPr>
              <a:spLocks noChangeAspect="1"/>
            </p:cNvSpPr>
            <p:nvPr/>
          </p:nvSpPr>
          <p:spPr bwMode="auto">
            <a:xfrm>
              <a:off x="10542630" y="2844706"/>
              <a:ext cx="121708" cy="121708"/>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2</a:t>
              </a:r>
            </a:p>
          </p:txBody>
        </p:sp>
        <p:sp>
          <p:nvSpPr>
            <p:cNvPr id="59" name="Oval 58">
              <a:extLst>
                <a:ext uri="{FF2B5EF4-FFF2-40B4-BE49-F238E27FC236}">
                  <a16:creationId xmlns:a16="http://schemas.microsoft.com/office/drawing/2014/main" id="{FB8F8423-EE59-4895-AAA6-3C3FF0F60A24}"/>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grpSp>
      <p:grpSp>
        <p:nvGrpSpPr>
          <p:cNvPr id="60" name="Group 59" descr="1">
            <a:extLst>
              <a:ext uri="{FF2B5EF4-FFF2-40B4-BE49-F238E27FC236}">
                <a16:creationId xmlns:a16="http://schemas.microsoft.com/office/drawing/2014/main" id="{6A401688-7382-4AA7-B9E3-8B174E1730E2}"/>
              </a:ext>
            </a:extLst>
          </p:cNvPr>
          <p:cNvGrpSpPr>
            <a:grpSpLocks noChangeAspect="1"/>
          </p:cNvGrpSpPr>
          <p:nvPr/>
        </p:nvGrpSpPr>
        <p:grpSpPr>
          <a:xfrm rot="5400000">
            <a:off x="-2432675" y="957752"/>
            <a:ext cx="4922653" cy="4922650"/>
            <a:chOff x="6962780" y="1394847"/>
            <a:chExt cx="4068308" cy="4068306"/>
          </a:xfrm>
        </p:grpSpPr>
        <p:sp>
          <p:nvSpPr>
            <p:cNvPr id="61" name="Oval 60">
              <a:extLst>
                <a:ext uri="{FF2B5EF4-FFF2-40B4-BE49-F238E27FC236}">
                  <a16:creationId xmlns:a16="http://schemas.microsoft.com/office/drawing/2014/main" id="{EC442B71-B28D-4012-9C67-D607D4EF6169}"/>
                </a:ext>
                <a:ext uri="{C183D7F6-B498-43B3-948B-1728B52AA6E4}">
                  <adec:decorative xmlns:adec="http://schemas.microsoft.com/office/drawing/2017/decorative" val="1"/>
                </a:ext>
              </a:extLst>
            </p:cNvPr>
            <p:cNvSpPr/>
            <p:nvPr/>
          </p:nvSpPr>
          <p:spPr bwMode="auto">
            <a:xfrm>
              <a:off x="6962780" y="1394847"/>
              <a:ext cx="4068308" cy="4068306"/>
            </a:xfrm>
            <a:prstGeom prst="ellipse">
              <a:avLst/>
            </a:prstGeom>
            <a:noFill/>
            <a:ln w="15875" cap="rnd" cmpd="sng" algn="ctr">
              <a:noFill/>
              <a:prstDash val="solid"/>
              <a:headEnd type="none" w="lg" len="med"/>
              <a:tailEnd type="none" w="lg"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noFill/>
                <a:effectLst/>
                <a:uLnTx/>
                <a:uFillTx/>
                <a:latin typeface="Segoe UI"/>
                <a:ea typeface="+mn-ea"/>
                <a:cs typeface="Segoe UI" pitchFamily="34" charset="0"/>
              </a:endParaRPr>
            </a:p>
          </p:txBody>
        </p:sp>
        <p:sp>
          <p:nvSpPr>
            <p:cNvPr id="62" name="Oval 61">
              <a:extLst>
                <a:ext uri="{FF2B5EF4-FFF2-40B4-BE49-F238E27FC236}">
                  <a16:creationId xmlns:a16="http://schemas.microsoft.com/office/drawing/2014/main" id="{0EA9CA0A-B73E-4BB9-80A5-33B930654629}"/>
                </a:ext>
                <a:ext uri="{C183D7F6-B498-43B3-948B-1728B52AA6E4}">
                  <adec:decorative xmlns:adec="http://schemas.microsoft.com/office/drawing/2017/decorative" val="1"/>
                </a:ext>
              </a:extLst>
            </p:cNvPr>
            <p:cNvSpPr>
              <a:spLocks noChangeAspect="1"/>
            </p:cNvSpPr>
            <p:nvPr/>
          </p:nvSpPr>
          <p:spPr bwMode="auto">
            <a:xfrm rot="16200000">
              <a:off x="8742730" y="1487567"/>
              <a:ext cx="508403" cy="508403"/>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gradFill>
                    <a:gsLst>
                      <a:gs pos="43976">
                        <a:srgbClr val="FFFFFF"/>
                      </a:gs>
                      <a:gs pos="64000">
                        <a:srgbClr val="FFFFFF"/>
                      </a:gs>
                    </a:gsLst>
                    <a:lin ang="2700000" scaled="0"/>
                  </a:gradFill>
                  <a:effectLst/>
                  <a:uLnTx/>
                  <a:uFillTx/>
                  <a:latin typeface="Segoe UI Semibold"/>
                  <a:ea typeface="+mn-ea"/>
                  <a:cs typeface="+mn-cs"/>
                </a:rPr>
                <a:t>1</a:t>
              </a:r>
            </a:p>
          </p:txBody>
        </p:sp>
      </p:grpSp>
    </p:spTree>
    <p:extLst>
      <p:ext uri="{BB962C8B-B14F-4D97-AF65-F5344CB8AC3E}">
        <p14:creationId xmlns:p14="http://schemas.microsoft.com/office/powerpoint/2010/main" val="3645095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1F783ABF-FF02-47C6-9A79-D7693A6C9BF9}"/>
              </a:ext>
            </a:extLst>
          </p:cNvPr>
          <p:cNvSpPr txBox="1">
            <a:spLocks noGrp="1"/>
          </p:cNvSpPr>
          <p:nvPr>
            <p:ph type="title" idx="4294967295"/>
          </p:nvPr>
        </p:nvSpPr>
        <p:spPr>
          <a:xfrm>
            <a:off x="2734733" y="586443"/>
            <a:ext cx="6722534"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anose="020B0502040204020203" pitchFamily="34" charset="0"/>
              </a:rPr>
              <a:t>Percentage of digital workloads deployed on cloud-native platforms</a:t>
            </a:r>
          </a:p>
        </p:txBody>
      </p:sp>
      <p:sp>
        <p:nvSpPr>
          <p:cNvPr id="46" name="TextBox 45">
            <a:extLst>
              <a:ext uri="{FF2B5EF4-FFF2-40B4-BE49-F238E27FC236}">
                <a16:creationId xmlns:a16="http://schemas.microsoft.com/office/drawing/2014/main" id="{80638368-B1F1-4E97-A76A-B372C54DF9A5}"/>
              </a:ext>
              <a:ext uri="{C183D7F6-B498-43B3-948B-1728B52AA6E4}">
                <adec:decorative xmlns:adec="http://schemas.microsoft.com/office/drawing/2017/decorative" val="0"/>
              </a:ext>
            </a:extLst>
          </p:cNvPr>
          <p:cNvSpPr txBox="1"/>
          <p:nvPr/>
        </p:nvSpPr>
        <p:spPr>
          <a:xfrm>
            <a:off x="4702746" y="5135546"/>
            <a:ext cx="1005840" cy="369332"/>
          </a:xfrm>
          <a:prstGeom prst="rect">
            <a:avLst/>
          </a:prstGeom>
          <a:noFill/>
        </p:spPr>
        <p:txBody>
          <a:bodyPr wrap="square" lIns="0" tIns="0" rIns="0" bIns="0" rtlCol="0" anchor="b" anchorCtr="0">
            <a:spAutoFit/>
          </a:bodyPr>
          <a:lstStyle/>
          <a:p>
            <a:pPr algn="r"/>
            <a:r>
              <a:rPr lang="en-US" sz="2400">
                <a:gradFill>
                  <a:gsLst>
                    <a:gs pos="50000">
                      <a:srgbClr val="2F2F2F"/>
                    </a:gs>
                    <a:gs pos="73000">
                      <a:srgbClr val="2F2F2F"/>
                    </a:gs>
                  </a:gsLst>
                  <a:lin ang="20400000" scaled="0"/>
                </a:gradFill>
                <a:latin typeface="Segoe UI Semibold"/>
              </a:rPr>
              <a:t>2021</a:t>
            </a:r>
          </a:p>
        </p:txBody>
      </p:sp>
      <p:sp>
        <p:nvSpPr>
          <p:cNvPr id="43" name="Rectangle: Rounded Corners 42" descr="Bar chart representing the percentage of digital workloads deployed on cloud-native platforms in 2021">
            <a:extLst>
              <a:ext uri="{FF2B5EF4-FFF2-40B4-BE49-F238E27FC236}">
                <a16:creationId xmlns:a16="http://schemas.microsoft.com/office/drawing/2014/main" id="{619B9ED9-04CF-4A7D-A6DA-74EF15F71B95}"/>
              </a:ext>
              <a:ext uri="{C183D7F6-B498-43B3-948B-1728B52AA6E4}">
                <adec:decorative xmlns:adec="http://schemas.microsoft.com/office/drawing/2017/decorative" val="0"/>
              </a:ext>
            </a:extLst>
          </p:cNvPr>
          <p:cNvSpPr/>
          <p:nvPr/>
        </p:nvSpPr>
        <p:spPr bwMode="auto">
          <a:xfrm>
            <a:off x="5817095" y="4420767"/>
            <a:ext cx="189707" cy="1109512"/>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7" name="TextBox 46">
            <a:extLst>
              <a:ext uri="{FF2B5EF4-FFF2-40B4-BE49-F238E27FC236}">
                <a16:creationId xmlns:a16="http://schemas.microsoft.com/office/drawing/2014/main" id="{99FB8D45-BD73-405E-A441-DA9F47540D20}"/>
              </a:ext>
              <a:ext uri="{C183D7F6-B498-43B3-948B-1728B52AA6E4}">
                <adec:decorative xmlns:adec="http://schemas.microsoft.com/office/drawing/2017/decorative" val="0"/>
              </a:ext>
            </a:extLst>
          </p:cNvPr>
          <p:cNvSpPr txBox="1"/>
          <p:nvPr/>
        </p:nvSpPr>
        <p:spPr>
          <a:xfrm>
            <a:off x="6518084" y="5135546"/>
            <a:ext cx="1005840" cy="369332"/>
          </a:xfrm>
          <a:prstGeom prst="rect">
            <a:avLst/>
          </a:prstGeom>
          <a:noFill/>
        </p:spPr>
        <p:txBody>
          <a:bodyPr wrap="square" lIns="0" tIns="0" rIns="0" bIns="0" rtlCol="0" anchor="b" anchorCtr="0">
            <a:spAutoFit/>
          </a:bodyPr>
          <a:lstStyle/>
          <a:p>
            <a:r>
              <a:rPr lang="en-US" sz="2400">
                <a:gradFill>
                  <a:gsLst>
                    <a:gs pos="50000">
                      <a:srgbClr val="2F2F2F"/>
                    </a:gs>
                    <a:gs pos="73000">
                      <a:srgbClr val="2F2F2F"/>
                    </a:gs>
                  </a:gsLst>
                  <a:lin ang="20400000" scaled="0"/>
                </a:gradFill>
                <a:latin typeface="Segoe UI Semibold"/>
              </a:rPr>
              <a:t>2025</a:t>
            </a:r>
          </a:p>
        </p:txBody>
      </p:sp>
      <p:sp>
        <p:nvSpPr>
          <p:cNvPr id="42" name="Rectangle: Rounded Corners 41" descr="Bar chart showing a 95% expected increase in digital workloads deployed on cloud-native platforms in 2025 compared to 2021">
            <a:extLst>
              <a:ext uri="{FF2B5EF4-FFF2-40B4-BE49-F238E27FC236}">
                <a16:creationId xmlns:a16="http://schemas.microsoft.com/office/drawing/2014/main" id="{4A5148F4-3B4B-4486-8FB4-F3DFD673B595}"/>
              </a:ext>
            </a:extLst>
          </p:cNvPr>
          <p:cNvSpPr/>
          <p:nvPr/>
        </p:nvSpPr>
        <p:spPr bwMode="auto">
          <a:xfrm>
            <a:off x="6186087" y="2026179"/>
            <a:ext cx="189707" cy="3504099"/>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5" name="Text Placeholder 2">
            <a:extLst>
              <a:ext uri="{FF2B5EF4-FFF2-40B4-BE49-F238E27FC236}">
                <a16:creationId xmlns:a16="http://schemas.microsoft.com/office/drawing/2014/main" id="{D51BF7FB-D01F-49C7-BCF1-68FD92F27561}"/>
              </a:ext>
              <a:ext uri="{C183D7F6-B498-43B3-948B-1728B52AA6E4}">
                <adec:decorative xmlns:adec="http://schemas.microsoft.com/office/drawing/2017/decorative" val="1"/>
              </a:ext>
            </a:extLst>
          </p:cNvPr>
          <p:cNvSpPr txBox="1">
            <a:spLocks/>
          </p:cNvSpPr>
          <p:nvPr/>
        </p:nvSpPr>
        <p:spPr>
          <a:xfrm>
            <a:off x="6518084" y="2026179"/>
            <a:ext cx="1406548" cy="6093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b="0" kern="1200" cap="none" spc="0" baseline="0">
                <a:ln w="3175">
                  <a:noFill/>
                </a:ln>
                <a:gradFill>
                  <a:gsLst>
                    <a:gs pos="1250">
                      <a:schemeClr val="tx1"/>
                    </a:gs>
                    <a:gs pos="100000">
                      <a:schemeClr val="tx1"/>
                    </a:gs>
                  </a:gsLst>
                  <a:lin ang="5400000" scaled="0"/>
                </a:gradFill>
                <a:effectLst/>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spcAft>
                <a:spcPts val="1200"/>
              </a:spcAft>
              <a:buFont typeface="Wingdings" panose="05000000000000000000" pitchFamily="2" charset="2"/>
              <a:buNone/>
              <a:defRPr/>
            </a:pPr>
            <a:r>
              <a:rPr sz="4400" spc="-100">
                <a:ln>
                  <a:noFill/>
                </a:ln>
                <a:gradFill>
                  <a:gsLst>
                    <a:gs pos="0">
                      <a:srgbClr val="0078D4"/>
                    </a:gs>
                    <a:gs pos="100000">
                      <a:srgbClr val="8661C5"/>
                    </a:gs>
                  </a:gsLst>
                  <a:lin ang="2700000" scaled="0"/>
                </a:gradFill>
                <a:latin typeface="Segoe UI Semibold" panose="020B0702040204020203" pitchFamily="34" charset="0"/>
                <a:cs typeface="Segoe UI Semibold" panose="020B0702040204020203" pitchFamily="34" charset="0"/>
              </a:rPr>
              <a:t>95%</a:t>
            </a:r>
          </a:p>
        </p:txBody>
      </p:sp>
      <p:sp>
        <p:nvSpPr>
          <p:cNvPr id="49" name="TextBox 48">
            <a:extLst>
              <a:ext uri="{FF2B5EF4-FFF2-40B4-BE49-F238E27FC236}">
                <a16:creationId xmlns:a16="http://schemas.microsoft.com/office/drawing/2014/main" id="{664EA2A2-2761-4138-9D35-E0E64F4CCAE1}"/>
              </a:ext>
            </a:extLst>
          </p:cNvPr>
          <p:cNvSpPr txBox="1"/>
          <p:nvPr/>
        </p:nvSpPr>
        <p:spPr>
          <a:xfrm>
            <a:off x="2860040" y="6047647"/>
            <a:ext cx="6471920" cy="215444"/>
          </a:xfrm>
          <a:prstGeom prst="rect">
            <a:avLst/>
          </a:prstGeom>
          <a:noFill/>
        </p:spPr>
        <p:txBody>
          <a:bodyPr wrap="square" lIns="0" tIns="0" rIns="0" bIns="0" anchor="b" anchorCtr="0">
            <a:spAutoFit/>
          </a:bodyPr>
          <a:lstStyle/>
          <a:p>
            <a:pPr algn="ctr">
              <a:spcBef>
                <a:spcPts val="2100"/>
              </a:spcBef>
              <a:defRPr/>
            </a:pPr>
            <a:r>
              <a:rPr lang="en-US" sz="700">
                <a:gradFill>
                  <a:gsLst>
                    <a:gs pos="40964">
                      <a:srgbClr val="2F2F2F"/>
                    </a:gs>
                    <a:gs pos="68000">
                      <a:srgbClr val="2F2F2F"/>
                    </a:gs>
                  </a:gsLst>
                  <a:lin ang="2700000" scaled="1"/>
                </a:gradFill>
                <a:latin typeface="Segoe UI Semibold"/>
              </a:rPr>
              <a:t>Source: Gartner® Press Release, Gartner Says Cloud Will Be the Centerpiece of New Digital Experiences, November 10, 2021. GARTNER is a registered trademark and service mark of Gartner, Inc. and/or its affiliates in the U.S. and internationally and is used herein with permission. All rights reserved.</a:t>
            </a:r>
          </a:p>
        </p:txBody>
      </p:sp>
    </p:spTree>
    <p:extLst>
      <p:ext uri="{BB962C8B-B14F-4D97-AF65-F5344CB8AC3E}">
        <p14:creationId xmlns:p14="http://schemas.microsoft.com/office/powerpoint/2010/main" val="970157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42" presetClass="path" presetSubtype="0" decel="100000" fill="hold" grpId="1" nodeType="withEffect">
                                  <p:stCondLst>
                                    <p:cond delay="500"/>
                                  </p:stCondLst>
                                  <p:childTnLst>
                                    <p:animMotion origin="layout" path="M 2.29167E-6 -4.81481E-6 L 2.29167E-6 0.03542 " pathEditMode="relative" rAng="0" ptsTypes="AA">
                                      <p:cBhvr>
                                        <p:cTn id="9" dur="700" spd="-100000" fill="hold"/>
                                        <p:tgtEl>
                                          <p:spTgt spid="45"/>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42" presetClass="path" presetSubtype="0" decel="100000" fill="hold" grpId="1" nodeType="withEffect">
                                  <p:stCondLst>
                                    <p:cond delay="0"/>
                                  </p:stCondLst>
                                  <p:childTnLst>
                                    <p:animMotion origin="layout" path="M 0 4.07407E-6 L 0 0.03541 " pathEditMode="relative" rAng="0" ptsTypes="AA">
                                      <p:cBhvr>
                                        <p:cTn id="14" dur="700" spd="-100000" fill="hold"/>
                                        <p:tgtEl>
                                          <p:spTgt spid="48"/>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42" presetClass="path" presetSubtype="0" decel="100000" fill="hold" grpId="1" nodeType="withEffect">
                                  <p:stCondLst>
                                    <p:cond delay="300"/>
                                  </p:stCondLst>
                                  <p:childTnLst>
                                    <p:animMotion origin="layout" path="M 0 -3.7037E-6 L 0 0.03542 " pathEditMode="relative" rAng="0" ptsTypes="AA">
                                      <p:cBhvr>
                                        <p:cTn id="19" dur="700" spd="-100000" fill="hold"/>
                                        <p:tgtEl>
                                          <p:spTgt spid="49"/>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22" presetClass="entr" presetSubtype="4" fill="hold" grpId="0" nodeType="withEffect">
                                  <p:stCondLst>
                                    <p:cond delay="10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750"/>
                                        <p:tgtEl>
                                          <p:spTgt spid="43"/>
                                        </p:tgtEl>
                                      </p:cBhvr>
                                    </p:animEffect>
                                  </p:childTnLst>
                                </p:cTn>
                              </p:par>
                              <p:par>
                                <p:cTn id="29" presetID="22" presetClass="entr" presetSubtype="4" fill="hold" grpId="0" nodeType="withEffect">
                                  <p:stCondLst>
                                    <p:cond delay="10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6" grpId="0"/>
      <p:bldP spid="43" grpId="0" animBg="1"/>
      <p:bldP spid="47" grpId="0"/>
      <p:bldP spid="42" grpId="0" animBg="1"/>
      <p:bldP spid="45" grpId="0"/>
      <p:bldP spid="45" grpId="1"/>
      <p:bldP spid="49" grpId="0"/>
      <p:bldP spid="4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46D5F2EE-EC7E-4BCA-9F50-567EE334930D}"/>
              </a:ext>
              <a:ext uri="{C183D7F6-B498-43B3-948B-1728B52AA6E4}">
                <adec:decorative xmlns:adec="http://schemas.microsoft.com/office/drawing/2017/decorative" val="1"/>
              </a:ext>
            </a:extLst>
          </p:cNvPr>
          <p:cNvSpPr/>
          <p:nvPr/>
        </p:nvSpPr>
        <p:spPr bwMode="auto">
          <a:xfrm>
            <a:off x="-805385" y="-751247"/>
            <a:ext cx="2146851" cy="2146855"/>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45720" numCol="1" spcCol="0" rtlCol="0" fromWordArt="0" anchor="b" anchorCtr="0" forceAA="0" compatLnSpc="1">
            <a:prstTxWarp prst="textNoShape">
              <a:avLst/>
            </a:prstTxWarp>
            <a:noAutofit/>
          </a:bodyPr>
          <a:lstStyle/>
          <a:p>
            <a:pPr algn="r" defTabSz="891070" fontAlgn="base">
              <a:spcBef>
                <a:spcPct val="0"/>
              </a:spcBef>
              <a:spcAft>
                <a:spcPct val="0"/>
              </a:spcAft>
            </a:pPr>
            <a:r>
              <a:rPr lang="en-US" sz="7200" kern="0">
                <a:solidFill>
                  <a:srgbClr val="FFFFFF"/>
                </a:solidFill>
                <a:latin typeface="Segoe UI"/>
                <a:cs typeface="Segoe UI" pitchFamily="34" charset="0"/>
              </a:rPr>
              <a:t>+</a:t>
            </a:r>
          </a:p>
        </p:txBody>
      </p:sp>
      <p:grpSp>
        <p:nvGrpSpPr>
          <p:cNvPr id="4" name="Group 3" descr="&quot;Competitor cloud platform&quot; text in a large outlined circle">
            <a:extLst>
              <a:ext uri="{FF2B5EF4-FFF2-40B4-BE49-F238E27FC236}">
                <a16:creationId xmlns:a16="http://schemas.microsoft.com/office/drawing/2014/main" id="{8DECC758-DCE9-461B-AA4C-CF3E8127A089}"/>
              </a:ext>
            </a:extLst>
          </p:cNvPr>
          <p:cNvGrpSpPr/>
          <p:nvPr/>
        </p:nvGrpSpPr>
        <p:grpSpPr>
          <a:xfrm>
            <a:off x="3592614" y="598159"/>
            <a:ext cx="3996906" cy="3996906"/>
            <a:chOff x="6829553" y="1363133"/>
            <a:chExt cx="3166768" cy="3166768"/>
          </a:xfrm>
        </p:grpSpPr>
        <p:sp>
          <p:nvSpPr>
            <p:cNvPr id="18" name="Oval 17">
              <a:extLst>
                <a:ext uri="{FF2B5EF4-FFF2-40B4-BE49-F238E27FC236}">
                  <a16:creationId xmlns:a16="http://schemas.microsoft.com/office/drawing/2014/main" id="{E26D7A01-57C1-43AF-9716-9B416DC5FAF9}"/>
                </a:ext>
                <a:ext uri="{C183D7F6-B498-43B3-948B-1728B52AA6E4}">
                  <adec:decorative xmlns:adec="http://schemas.microsoft.com/office/drawing/2017/decorative" val="1"/>
                </a:ext>
              </a:extLst>
            </p:cNvPr>
            <p:cNvSpPr>
              <a:spLocks noChangeAspect="1"/>
            </p:cNvSpPr>
            <p:nvPr/>
          </p:nvSpPr>
          <p:spPr bwMode="auto">
            <a:xfrm>
              <a:off x="6829553" y="1363133"/>
              <a:ext cx="3166768" cy="3166768"/>
            </a:xfrm>
            <a:prstGeom prst="ellipse">
              <a:avLst/>
            </a:prstGeom>
            <a:noFill/>
            <a:ln w="15875">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r>
                <a:rPr lang="en-US" sz="2000">
                  <a:gradFill>
                    <a:gsLst>
                      <a:gs pos="59036">
                        <a:srgbClr val="2F2F2F"/>
                      </a:gs>
                      <a:gs pos="44000">
                        <a:srgbClr val="2F2F2F"/>
                      </a:gs>
                    </a:gsLst>
                    <a:lin ang="5100000" scaled="0"/>
                  </a:gradFill>
                  <a:latin typeface="Segoe UI Semibold"/>
                </a:rPr>
                <a:t>On-prem </a:t>
              </a:r>
            </a:p>
            <a:p>
              <a:pPr algn="ctr">
                <a:defRPr/>
              </a:pPr>
              <a:r>
                <a:rPr lang="en-US" sz="2000">
                  <a:gradFill>
                    <a:gsLst>
                      <a:gs pos="59036">
                        <a:srgbClr val="2F2F2F"/>
                      </a:gs>
                      <a:gs pos="44000">
                        <a:srgbClr val="2F2F2F"/>
                      </a:gs>
                    </a:gsLst>
                    <a:lin ang="5100000" scaled="0"/>
                  </a:gradFill>
                  <a:latin typeface="Segoe UI Semibold"/>
                </a:rPr>
                <a:t>Infrastructure</a:t>
              </a:r>
            </a:p>
          </p:txBody>
        </p:sp>
        <p:sp>
          <p:nvSpPr>
            <p:cNvPr id="40" name="Oval 39">
              <a:extLst>
                <a:ext uri="{FF2B5EF4-FFF2-40B4-BE49-F238E27FC236}">
                  <a16:creationId xmlns:a16="http://schemas.microsoft.com/office/drawing/2014/main" id="{B9FEAAEF-04BB-48AB-B8BA-2093BBA0CD2F}"/>
                </a:ext>
                <a:ext uri="{C183D7F6-B498-43B3-948B-1728B52AA6E4}">
                  <adec:decorative xmlns:adec="http://schemas.microsoft.com/office/drawing/2017/decorative" val="1"/>
                </a:ext>
              </a:extLst>
            </p:cNvPr>
            <p:cNvSpPr>
              <a:spLocks noChangeAspect="1"/>
            </p:cNvSpPr>
            <p:nvPr/>
          </p:nvSpPr>
          <p:spPr bwMode="auto">
            <a:xfrm>
              <a:off x="6829553" y="1363133"/>
              <a:ext cx="3166768" cy="3166768"/>
            </a:xfrm>
            <a:prstGeom prst="ellipse">
              <a:avLst/>
            </a:prstGeom>
            <a:noFill/>
            <a:ln w="15875">
              <a:gradFill>
                <a:gsLst>
                  <a:gs pos="0">
                    <a:srgbClr val="0078D4"/>
                  </a:gs>
                  <a:gs pos="100000">
                    <a:srgbClr val="8661C5"/>
                  </a:gs>
                </a:gsLst>
                <a:lin ang="2700000" scaled="0"/>
              </a:gra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r>
                <a:rPr lang="en-US" sz="2000">
                  <a:noFill/>
                  <a:latin typeface="Segoe UI Semibold"/>
                </a:rPr>
                <a:t>1</a:t>
              </a:r>
            </a:p>
          </p:txBody>
        </p:sp>
      </p:grpSp>
      <p:sp>
        <p:nvSpPr>
          <p:cNvPr id="39" name="!!Oval 38" descr="&quot;Windows Server and SQL Server on Azure VMs&quot; text in a ~80% smaller filled gradient circle beside it. ">
            <a:extLst>
              <a:ext uri="{FF2B5EF4-FFF2-40B4-BE49-F238E27FC236}">
                <a16:creationId xmlns:a16="http://schemas.microsoft.com/office/drawing/2014/main" id="{C38C1502-5497-471B-9F70-922D6642241D}"/>
              </a:ext>
            </a:extLst>
          </p:cNvPr>
          <p:cNvSpPr>
            <a:spLocks noGrp="1" noChangeAspect="1"/>
          </p:cNvSpPr>
          <p:nvPr>
            <p:ph type="title" idx="4294967295"/>
          </p:nvPr>
        </p:nvSpPr>
        <p:spPr bwMode="auto">
          <a:xfrm>
            <a:off x="6697328" y="2806207"/>
            <a:ext cx="1788857" cy="1788857"/>
          </a:xfrm>
          <a:prstGeom prst="ellipse">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Windows</a:t>
            </a:r>
            <a:b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br>
            <a: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Server and</a:t>
            </a:r>
            <a:b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br>
            <a: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SQL Server on</a:t>
            </a:r>
            <a:b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br>
            <a:r>
              <a:rPr kumimoji="0" lang="en-US" sz="1800" b="0" i="0" u="none" strike="noStrike" kern="120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Azure VMs</a:t>
            </a:r>
          </a:p>
        </p:txBody>
      </p:sp>
      <p:sp>
        <p:nvSpPr>
          <p:cNvPr id="54" name="Rectangle 53">
            <a:extLst>
              <a:ext uri="{FF2B5EF4-FFF2-40B4-BE49-F238E27FC236}">
                <a16:creationId xmlns:a16="http://schemas.microsoft.com/office/drawing/2014/main" id="{B5AD1240-37F0-4639-A6DA-6D8F2B229972}"/>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7" name="TextBox 26" descr="Up to 80% savings when using Windows&#10;Server and SQL Server on Azure VMs vs the competitor cloud platform&#10;">
            <a:extLst>
              <a:ext uri="{FF2B5EF4-FFF2-40B4-BE49-F238E27FC236}">
                <a16:creationId xmlns:a16="http://schemas.microsoft.com/office/drawing/2014/main" id="{AA1E6690-5822-495E-A0CD-A48270DD038D}"/>
              </a:ext>
            </a:extLst>
          </p:cNvPr>
          <p:cNvSpPr txBox="1"/>
          <p:nvPr/>
        </p:nvSpPr>
        <p:spPr>
          <a:xfrm>
            <a:off x="4249582" y="5604600"/>
            <a:ext cx="3695662"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algn="ctr">
              <a:defRPr/>
            </a:pPr>
            <a:r>
              <a:rPr lang="en-US" sz="3600"/>
              <a:t>Up to </a:t>
            </a:r>
            <a:r>
              <a:rPr lang="en-US" sz="4400" spc="-50">
                <a:gradFill>
                  <a:gsLst>
                    <a:gs pos="0">
                      <a:srgbClr val="0078D4"/>
                    </a:gs>
                    <a:gs pos="100000">
                      <a:srgbClr val="8661C5"/>
                    </a:gs>
                  </a:gsLst>
                  <a:lin ang="2700000" scaled="0"/>
                </a:gradFill>
              </a:rPr>
              <a:t>80%</a:t>
            </a:r>
          </a:p>
          <a:p>
            <a:pPr algn="ctr">
              <a:defRPr/>
            </a:pPr>
            <a:r>
              <a:rPr lang="en-US" sz="2800"/>
              <a:t>savings</a:t>
            </a:r>
          </a:p>
        </p:txBody>
      </p:sp>
      <p:sp>
        <p:nvSpPr>
          <p:cNvPr id="19" name="Oval 18">
            <a:extLst>
              <a:ext uri="{FF2B5EF4-FFF2-40B4-BE49-F238E27FC236}">
                <a16:creationId xmlns:a16="http://schemas.microsoft.com/office/drawing/2014/main" id="{430B7229-CD97-40C6-8FA5-48729B0E62F5}"/>
              </a:ext>
              <a:ext uri="{C183D7F6-B498-43B3-948B-1728B52AA6E4}">
                <adec:decorative xmlns:adec="http://schemas.microsoft.com/office/drawing/2017/decorative" val="1"/>
              </a:ext>
            </a:extLst>
          </p:cNvPr>
          <p:cNvSpPr/>
          <p:nvPr/>
        </p:nvSpPr>
        <p:spPr bwMode="auto">
          <a:xfrm>
            <a:off x="888012" y="719537"/>
            <a:ext cx="732286" cy="732289"/>
          </a:xfrm>
          <a:prstGeom prst="ellipse">
            <a:avLst/>
          </a:prstGeom>
          <a:gradFill>
            <a:gsLst>
              <a:gs pos="0">
                <a:srgbClr val="6B66C8"/>
              </a:gs>
              <a:gs pos="80000">
                <a:srgbClr val="8661C5"/>
              </a:gs>
            </a:gsLst>
            <a:lin ang="2700000" scaled="0"/>
          </a:gradFill>
          <a:ln w="19050">
            <a:solidFill>
              <a:srgbClr val="EBEBEB"/>
            </a:soli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lnSpc>
                <a:spcPct val="90000"/>
              </a:lnSpc>
            </a:pPr>
            <a:r>
              <a:rPr lang="en-US" sz="3600" b="1">
                <a:gradFill>
                  <a:gsLst>
                    <a:gs pos="1205">
                      <a:srgbClr val="FFFFFF"/>
                    </a:gs>
                    <a:gs pos="12651">
                      <a:srgbClr val="FFFFFF"/>
                    </a:gs>
                  </a:gsLst>
                  <a:lin ang="2700000" scaled="0"/>
                </a:gradFill>
              </a:rPr>
              <a:t>–</a:t>
            </a:r>
          </a:p>
        </p:txBody>
      </p:sp>
    </p:spTree>
    <p:extLst>
      <p:ext uri="{BB962C8B-B14F-4D97-AF65-F5344CB8AC3E}">
        <p14:creationId xmlns:p14="http://schemas.microsoft.com/office/powerpoint/2010/main" val="3294502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750" fill="hold"/>
                                        <p:tgtEl>
                                          <p:spTgt spid="4"/>
                                        </p:tgtEl>
                                      </p:cBhvr>
                                      <p:by x="0" y="0"/>
                                    </p:animScale>
                                  </p:childTnLst>
                                </p:cTn>
                              </p:par>
                              <p:par>
                                <p:cTn id="9" presetID="42" presetClass="path" presetSubtype="0" accel="100000" autoRev="1" fill="hold" nodeType="withEffect">
                                  <p:stCondLst>
                                    <p:cond delay="0"/>
                                  </p:stCondLst>
                                  <p:childTnLst>
                                    <p:animMotion origin="layout" path="M -3.75E-6 -3.7037E-6 L -3.75E-6 0.28797 " pathEditMode="relative" rAng="0" ptsTypes="AA">
                                      <p:cBhvr>
                                        <p:cTn id="10" dur="750" fill="hold"/>
                                        <p:tgtEl>
                                          <p:spTgt spid="4"/>
                                        </p:tgtEl>
                                        <p:attrNameLst>
                                          <p:attrName>ppt_x</p:attrName>
                                          <p:attrName>ppt_y</p:attrName>
                                        </p:attrNameLst>
                                      </p:cBhvr>
                                      <p:rCtr x="0" y="14398"/>
                                    </p:animMotion>
                                  </p:childTnLst>
                                </p:cTn>
                              </p:par>
                              <p:par>
                                <p:cTn id="11" presetID="1" presetClass="entr" presetSubtype="0" fill="hold" grpId="0" nodeType="withEffect">
                                  <p:stCondLst>
                                    <p:cond delay="0"/>
                                  </p:stCondLst>
                                  <p:childTnLst>
                                    <p:set>
                                      <p:cBhvr>
                                        <p:cTn id="12" dur="1" fill="hold">
                                          <p:stCondLst>
                                            <p:cond delay="749"/>
                                          </p:stCondLst>
                                        </p:cTn>
                                        <p:tgtEl>
                                          <p:spTgt spid="39"/>
                                        </p:tgtEl>
                                        <p:attrNameLst>
                                          <p:attrName>style.visibility</p:attrName>
                                        </p:attrNameLst>
                                      </p:cBhvr>
                                      <p:to>
                                        <p:strVal val="visible"/>
                                      </p:to>
                                    </p:set>
                                  </p:childTnLst>
                                </p:cTn>
                              </p:par>
                              <p:par>
                                <p:cTn id="13" presetID="6" presetClass="emph" presetSubtype="0" accel="100000" autoRev="1" fill="hold" grpId="1" nodeType="withEffect">
                                  <p:stCondLst>
                                    <p:cond delay="0"/>
                                  </p:stCondLst>
                                  <p:childTnLst>
                                    <p:animScale>
                                      <p:cBhvr>
                                        <p:cTn id="14" dur="750" fill="hold"/>
                                        <p:tgtEl>
                                          <p:spTgt spid="39"/>
                                        </p:tgtEl>
                                      </p:cBhvr>
                                      <p:by x="0" y="0"/>
                                    </p:animScale>
                                  </p:childTnLst>
                                </p:cTn>
                              </p:par>
                              <p:par>
                                <p:cTn id="15" presetID="42" presetClass="path" presetSubtype="0" accel="100000" autoRev="1" fill="hold" grpId="2" nodeType="withEffect">
                                  <p:stCondLst>
                                    <p:cond delay="0"/>
                                  </p:stCondLst>
                                  <p:childTnLst>
                                    <p:animMotion origin="layout" path="M 3.75E-6 -3.33333E-6 L 3.75E-6 0.12963 " pathEditMode="relative" rAng="0" ptsTypes="AA">
                                      <p:cBhvr>
                                        <p:cTn id="16" dur="750" fill="hold"/>
                                        <p:tgtEl>
                                          <p:spTgt spid="39"/>
                                        </p:tgtEl>
                                        <p:attrNameLst>
                                          <p:attrName>ppt_x</p:attrName>
                                          <p:attrName>ppt_y</p:attrName>
                                        </p:attrNameLst>
                                      </p:cBhvr>
                                      <p:rCtr x="0" y="6481"/>
                                    </p:animMotion>
                                  </p:childTnLst>
                                </p:cTn>
                              </p:par>
                              <p:par>
                                <p:cTn id="17" presetID="10" presetClass="entr" presetSubtype="0" fill="hold" grpId="0" nodeType="withEffect">
                                  <p:stCondLst>
                                    <p:cond delay="85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64" presetClass="path" presetSubtype="0" decel="100000" fill="hold" grpId="1" nodeType="withEffect">
                                  <p:stCondLst>
                                    <p:cond delay="850"/>
                                  </p:stCondLst>
                                  <p:childTnLst>
                                    <p:animMotion origin="layout" path="M -2.08333E-7 3.7037E-7 L -2.08333E-7 0.04375 " pathEditMode="relative" rAng="0" ptsTypes="AA">
                                      <p:cBhvr>
                                        <p:cTn id="21" dur="700" spd="-100000" fill="hold"/>
                                        <p:tgtEl>
                                          <p:spTgt spid="54"/>
                                        </p:tgtEl>
                                        <p:attrNameLst>
                                          <p:attrName>ppt_x</p:attrName>
                                          <p:attrName>ppt_y</p:attrName>
                                        </p:attrNameLst>
                                      </p:cBhvr>
                                      <p:rCtr x="0" y="2176"/>
                                    </p:animMotion>
                                  </p:childTnLst>
                                </p:cTn>
                              </p:par>
                              <p:par>
                                <p:cTn id="22" presetID="10" presetClass="entr" presetSubtype="0" fill="hold" grpId="0" nodeType="withEffect">
                                  <p:stCondLst>
                                    <p:cond delay="85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64" presetClass="path" presetSubtype="0" decel="100000" fill="hold" grpId="1" nodeType="withEffect">
                                  <p:stCondLst>
                                    <p:cond delay="850"/>
                                  </p:stCondLst>
                                  <p:childTnLst>
                                    <p:animMotion origin="layout" path="M -2.08333E-7 1.85185E-6 L -2.08333E-7 0.04375 " pathEditMode="relative" rAng="0" ptsTypes="AA">
                                      <p:cBhvr>
                                        <p:cTn id="26" dur="700" spd="-100000" fill="hold"/>
                                        <p:tgtEl>
                                          <p:spTgt spid="27"/>
                                        </p:tgtEl>
                                        <p:attrNameLst>
                                          <p:attrName>ppt_x</p:attrName>
                                          <p:attrName>ppt_y</p:attrName>
                                        </p:attrNameLst>
                                      </p:cBhvr>
                                      <p:rCtr x="0" y="2176"/>
                                    </p:animMotion>
                                  </p:childTnLst>
                                </p:cTn>
                              </p:par>
                              <p:par>
                                <p:cTn id="27" presetID="1" presetClass="entr" presetSubtype="0" fill="hold" grpId="0" nodeType="withEffect">
                                  <p:stCondLst>
                                    <p:cond delay="850"/>
                                  </p:stCondLst>
                                  <p:childTnLst>
                                    <p:set>
                                      <p:cBhvr>
                                        <p:cTn id="28" dur="1" fill="hold">
                                          <p:stCondLst>
                                            <p:cond delay="499"/>
                                          </p:stCondLst>
                                        </p:cTn>
                                        <p:tgtEl>
                                          <p:spTgt spid="17"/>
                                        </p:tgtEl>
                                        <p:attrNameLst>
                                          <p:attrName>style.visibility</p:attrName>
                                        </p:attrNameLst>
                                      </p:cBhvr>
                                      <p:to>
                                        <p:strVal val="visible"/>
                                      </p:to>
                                    </p:set>
                                  </p:childTnLst>
                                </p:cTn>
                              </p:par>
                              <p:par>
                                <p:cTn id="29" presetID="42" presetClass="path" presetSubtype="0" accel="100000" autoRev="1" fill="hold" grpId="1" nodeType="withEffect">
                                  <p:stCondLst>
                                    <p:cond delay="850"/>
                                  </p:stCondLst>
                                  <p:childTnLst>
                                    <p:animMotion origin="layout" path="M -4.375E-6 3.7037E-6 L -0.0095 -0.01459 " pathEditMode="relative" rAng="0" ptsTypes="AA">
                                      <p:cBhvr>
                                        <p:cTn id="30" dur="500" fill="hold"/>
                                        <p:tgtEl>
                                          <p:spTgt spid="17"/>
                                        </p:tgtEl>
                                        <p:attrNameLst>
                                          <p:attrName>ppt_x</p:attrName>
                                          <p:attrName>ppt_y</p:attrName>
                                        </p:attrNameLst>
                                      </p:cBhvr>
                                      <p:rCtr x="-482" y="-741"/>
                                    </p:animMotion>
                                  </p:childTnLst>
                                </p:cTn>
                              </p:par>
                              <p:par>
                                <p:cTn id="31" presetID="6" presetClass="emph" presetSubtype="0" accel="100000" autoRev="1" fill="hold" grpId="2" nodeType="withEffect">
                                  <p:stCondLst>
                                    <p:cond delay="850"/>
                                  </p:stCondLst>
                                  <p:childTnLst>
                                    <p:animScale>
                                      <p:cBhvr>
                                        <p:cTn id="32" dur="500" fill="hold"/>
                                        <p:tgtEl>
                                          <p:spTgt spid="17"/>
                                        </p:tgtEl>
                                      </p:cBhvr>
                                      <p:by x="0" y="0"/>
                                    </p:animScale>
                                  </p:childTnLst>
                                </p:cTn>
                              </p:par>
                              <p:par>
                                <p:cTn id="33" presetID="1" presetClass="entr" presetSubtype="0" fill="hold" grpId="0" nodeType="withEffect">
                                  <p:stCondLst>
                                    <p:cond delay="950"/>
                                  </p:stCondLst>
                                  <p:childTnLst>
                                    <p:set>
                                      <p:cBhvr>
                                        <p:cTn id="34" dur="1" fill="hold">
                                          <p:stCondLst>
                                            <p:cond delay="499"/>
                                          </p:stCondLst>
                                        </p:cTn>
                                        <p:tgtEl>
                                          <p:spTgt spid="19"/>
                                        </p:tgtEl>
                                        <p:attrNameLst>
                                          <p:attrName>style.visibility</p:attrName>
                                        </p:attrNameLst>
                                      </p:cBhvr>
                                      <p:to>
                                        <p:strVal val="visible"/>
                                      </p:to>
                                    </p:set>
                                  </p:childTnLst>
                                </p:cTn>
                              </p:par>
                              <p:par>
                                <p:cTn id="35" presetID="42" presetClass="path" presetSubtype="0" accel="100000" autoRev="1" fill="hold" grpId="1" nodeType="withEffect">
                                  <p:stCondLst>
                                    <p:cond delay="950"/>
                                  </p:stCondLst>
                                  <p:childTnLst>
                                    <p:animMotion origin="layout" path="M -1.45833E-6 4.81481E-6 L -0.03034 -0.0463 " pathEditMode="relative" rAng="0" ptsTypes="AA">
                                      <p:cBhvr>
                                        <p:cTn id="36" dur="500" fill="hold"/>
                                        <p:tgtEl>
                                          <p:spTgt spid="19"/>
                                        </p:tgtEl>
                                        <p:attrNameLst>
                                          <p:attrName>ppt_x</p:attrName>
                                          <p:attrName>ppt_y</p:attrName>
                                        </p:attrNameLst>
                                      </p:cBhvr>
                                      <p:rCtr x="-1523" y="-2315"/>
                                    </p:animMotion>
                                  </p:childTnLst>
                                </p:cTn>
                              </p:par>
                              <p:par>
                                <p:cTn id="37" presetID="6" presetClass="emph" presetSubtype="0" accel="100000" autoRev="1" fill="hold" grpId="2" nodeType="withEffect">
                                  <p:stCondLst>
                                    <p:cond delay="950"/>
                                  </p:stCondLst>
                                  <p:childTnLst>
                                    <p:animScale>
                                      <p:cBhvr>
                                        <p:cTn id="38" dur="500" fill="hold"/>
                                        <p:tgtEl>
                                          <p:spTgt spid="19"/>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39" grpId="0" animBg="1"/>
      <p:bldP spid="39" grpId="1" animBg="1"/>
      <p:bldP spid="39" grpId="2" animBg="1"/>
      <p:bldP spid="54" grpId="0" animBg="1"/>
      <p:bldP spid="54" grpId="1" animBg="1"/>
      <p:bldP spid="27" grpId="0"/>
      <p:bldP spid="27" grpId="1"/>
      <p:bldP spid="19" grpId="0" animBg="1"/>
      <p:bldP spid="19" grpId="1" animBg="1"/>
      <p:bldP spid="19"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188055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4667250" y="1818640"/>
            <a:ext cx="2777489" cy="1334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23CF0938-BF5C-4EB2-A311-4C3F564734C3}"/>
              </a:ext>
            </a:extLst>
          </p:cNvPr>
          <p:cNvSpPr txBox="1"/>
          <p:nvPr/>
        </p:nvSpPr>
        <p:spPr>
          <a:xfrm>
            <a:off x="1516380" y="2839447"/>
            <a:ext cx="9685020" cy="2431435"/>
          </a:xfrm>
          <a:prstGeom prst="rect">
            <a:avLst/>
          </a:prstGeom>
          <a:noFill/>
        </p:spPr>
        <p:txBody>
          <a:bodyPr wrap="square" lIns="0" tIns="182880" rIns="0" bIns="0" rtlCol="0" anchor="ctr" anchorCtr="0">
            <a:spAutoFit/>
          </a:bodyPr>
          <a:lstStyle/>
          <a:p>
            <a:pPr lvl="0" algn="ctr" defTabSz="652943" fontAlgn="base">
              <a:spcBef>
                <a:spcPct val="0"/>
              </a:spcBef>
              <a:spcAft>
                <a:spcPct val="0"/>
              </a:spcAft>
              <a:defRPr/>
            </a:pPr>
            <a:r>
              <a:rPr lang="en-US" sz="4400" kern="0">
                <a:gradFill>
                  <a:gsLst>
                    <a:gs pos="100000">
                      <a:srgbClr val="8661C5"/>
                    </a:gs>
                    <a:gs pos="0">
                      <a:srgbClr val="0078D4"/>
                    </a:gs>
                  </a:gsLst>
                  <a:lin ang="2700000" scaled="0"/>
                </a:gradFill>
                <a:latin typeface="Segoe UI Semibold"/>
                <a:cs typeface="Segoe UI" panose="020B0502040204020203" pitchFamily="34" charset="0"/>
              </a:rPr>
              <a:t>Balancing agility with cost efficiency</a:t>
            </a:r>
          </a:p>
          <a:p>
            <a:pPr lvl="0" algn="ctr" defTabSz="652943" fontAlgn="base">
              <a:spcBef>
                <a:spcPct val="0"/>
              </a:spcBef>
              <a:spcAft>
                <a:spcPct val="0"/>
              </a:spcAft>
              <a:defRPr/>
            </a:pPr>
            <a:endParaRPr lang="en-US" sz="2000" kern="0">
              <a:gradFill>
                <a:gsLst>
                  <a:gs pos="100000">
                    <a:srgbClr val="8661C5"/>
                  </a:gs>
                  <a:gs pos="0">
                    <a:srgbClr val="0078D4"/>
                  </a:gs>
                </a:gsLst>
                <a:lin ang="2700000" scaled="0"/>
              </a:gradFill>
              <a:latin typeface="Segoe UI Semibold"/>
              <a:cs typeface="Segoe UI" panose="020B0502040204020203" pitchFamily="34" charset="0"/>
            </a:endParaRPr>
          </a:p>
          <a:p>
            <a:pPr lvl="0" algn="ctr" defTabSz="652943" fontAlgn="base">
              <a:spcBef>
                <a:spcPct val="0"/>
              </a:spcBef>
              <a:spcAft>
                <a:spcPct val="0"/>
              </a:spcAft>
              <a:defRPr/>
            </a:pPr>
            <a:r>
              <a:rPr lang="en-US" sz="2400" i="1" kern="0">
                <a:solidFill>
                  <a:srgbClr val="000000">
                    <a:lumMod val="75000"/>
                    <a:lumOff val="25000"/>
                  </a:srgbClr>
                </a:solidFill>
                <a:latin typeface="Segoe UI Semilight" panose="020B0402040204020203" pitchFamily="34" charset="0"/>
                <a:cs typeface="Segoe UI Semilight" panose="020B0402040204020203" pitchFamily="34" charset="0"/>
              </a:rPr>
              <a:t>“Honestly, I’d advise any small or mid-size business to shift to the cloud. In the long run, it </a:t>
            </a:r>
            <a:r>
              <a:rPr lang="en-US" sz="2400" i="1" kern="0">
                <a:solidFill>
                  <a:srgbClr val="000000">
                    <a:lumMod val="75000"/>
                    <a:lumOff val="25000"/>
                  </a:srgbClr>
                </a:solidFill>
                <a:latin typeface="+mj-lt"/>
                <a:cs typeface="Segoe UI Semilight" panose="020B0402040204020203" pitchFamily="34" charset="0"/>
              </a:rPr>
              <a:t>makes more sense cost-wise</a:t>
            </a:r>
            <a:r>
              <a:rPr lang="en-US" sz="2400" i="1" kern="0">
                <a:solidFill>
                  <a:srgbClr val="000000">
                    <a:lumMod val="75000"/>
                    <a:lumOff val="25000"/>
                  </a:srgbClr>
                </a:solidFill>
                <a:latin typeface="Segoe UI Semilight" panose="020B0402040204020203" pitchFamily="34" charset="0"/>
                <a:cs typeface="Segoe UI Semilight" panose="020B0402040204020203" pitchFamily="34" charset="0"/>
              </a:rPr>
              <a:t>, it's </a:t>
            </a:r>
            <a:r>
              <a:rPr lang="en-US" sz="2400" i="1" kern="0">
                <a:solidFill>
                  <a:srgbClr val="000000">
                    <a:lumMod val="75000"/>
                    <a:lumOff val="25000"/>
                  </a:srgbClr>
                </a:solidFill>
                <a:latin typeface="+mj-lt"/>
                <a:cs typeface="Segoe UI Semilight" panose="020B0402040204020203" pitchFamily="34" charset="0"/>
              </a:rPr>
              <a:t>faster</a:t>
            </a:r>
            <a:r>
              <a:rPr lang="en-US" sz="2400" i="1" kern="0">
                <a:solidFill>
                  <a:srgbClr val="000000">
                    <a:lumMod val="75000"/>
                    <a:lumOff val="25000"/>
                  </a:srgbClr>
                </a:solidFill>
                <a:latin typeface="Segoe UI Semilight" panose="020B0402040204020203" pitchFamily="34" charset="0"/>
                <a:cs typeface="Segoe UI Semilight" panose="020B0402040204020203" pitchFamily="34" charset="0"/>
              </a:rPr>
              <a:t> and more </a:t>
            </a:r>
            <a:r>
              <a:rPr lang="en-US" sz="2400" i="1" kern="0">
                <a:solidFill>
                  <a:srgbClr val="000000">
                    <a:lumMod val="75000"/>
                    <a:lumOff val="25000"/>
                  </a:srgbClr>
                </a:solidFill>
                <a:latin typeface="+mj-lt"/>
                <a:cs typeface="Segoe UI Semilight" panose="020B0402040204020203" pitchFamily="34" charset="0"/>
              </a:rPr>
              <a:t>secure</a:t>
            </a:r>
            <a:r>
              <a:rPr lang="en-US" sz="2400" i="1" kern="0">
                <a:solidFill>
                  <a:srgbClr val="000000">
                    <a:lumMod val="75000"/>
                    <a:lumOff val="25000"/>
                  </a:srgbClr>
                </a:solidFill>
                <a:latin typeface="Segoe UI Semilight" panose="020B0402040204020203" pitchFamily="34" charset="0"/>
                <a:cs typeface="Segoe UI Semilight" panose="020B0402040204020203" pitchFamily="34" charset="0"/>
              </a:rPr>
              <a:t>” </a:t>
            </a:r>
          </a:p>
          <a:p>
            <a:pPr lvl="0" algn="ctr" defTabSz="652943" fontAlgn="base">
              <a:spcBef>
                <a:spcPct val="0"/>
              </a:spcBef>
              <a:spcAft>
                <a:spcPct val="0"/>
              </a:spcAft>
              <a:defRPr/>
            </a:pPr>
            <a:endParaRPr lang="en-US" sz="1000" i="1" kern="0">
              <a:solidFill>
                <a:srgbClr val="000000">
                  <a:lumMod val="75000"/>
                  <a:lumOff val="25000"/>
                </a:srgbClr>
              </a:solidFill>
              <a:latin typeface="+mj-lt"/>
              <a:cs typeface="Segoe UI Semilight" panose="020B0402040204020203" pitchFamily="34" charset="0"/>
            </a:endParaRPr>
          </a:p>
          <a:p>
            <a:pPr lvl="0" algn="ctr" defTabSz="652943" fontAlgn="base">
              <a:spcBef>
                <a:spcPct val="0"/>
              </a:spcBef>
              <a:spcAft>
                <a:spcPct val="0"/>
              </a:spcAft>
              <a:defRPr/>
            </a:pPr>
            <a:r>
              <a:rPr lang="en-US" sz="2400" i="1" kern="0">
                <a:solidFill>
                  <a:srgbClr val="000000">
                    <a:lumMod val="75000"/>
                    <a:lumOff val="25000"/>
                  </a:srgbClr>
                </a:solidFill>
                <a:latin typeface="+mj-lt"/>
                <a:cs typeface="Segoe UI Semilight" panose="020B0402040204020203" pitchFamily="34" charset="0"/>
              </a:rPr>
              <a:t>Lucian Bagherea - CEO</a:t>
            </a:r>
          </a:p>
        </p:txBody>
      </p:sp>
      <p:pic>
        <p:nvPicPr>
          <p:cNvPr id="1026" name="Picture 2">
            <a:extLst>
              <a:ext uri="{FF2B5EF4-FFF2-40B4-BE49-F238E27FC236}">
                <a16:creationId xmlns:a16="http://schemas.microsoft.com/office/drawing/2014/main" id="{8BF0FC66-5425-9566-A079-096E13646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969" y="953931"/>
            <a:ext cx="2594610" cy="143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57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00"/>
                                  </p:stCondLst>
                                  <p:childTnLst>
                                    <p:animMotion origin="layout" path="M 0 3.33333E-6 L 0 0.03541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4.375E-6 -3.7037E-6 L -4.375E-6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42" presetClass="path" presetSubtype="0" decel="100000" fill="hold" nodeType="withEffect">
                                  <p:stCondLst>
                                    <p:cond delay="0"/>
                                  </p:stCondLst>
                                  <p:childTnLst>
                                    <p:animMotion origin="layout" path="M 1.25E-6 0 L 1.25E-6 0.03542 " pathEditMode="relative" rAng="0" ptsTypes="AA">
                                      <p:cBhvr>
                                        <p:cTn id="19" dur="700" spd="-100000" fill="hold"/>
                                        <p:tgtEl>
                                          <p:spTgt spid="102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98D7468-D306-4C22-976A-C16A2C9EDAEE}"/>
              </a:ext>
            </a:extLst>
          </p:cNvPr>
          <p:cNvSpPr>
            <a:spLocks noGrp="1"/>
          </p:cNvSpPr>
          <p:nvPr>
            <p:ph type="title" idx="4294967295"/>
          </p:nvPr>
        </p:nvSpPr>
        <p:spPr bwMode="auto">
          <a:xfrm>
            <a:off x="3068979" y="2505671"/>
            <a:ext cx="4506103" cy="18466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defTabSz="914102" fontAlgn="base">
              <a:spcAft>
                <a:spcPct val="0"/>
              </a:spcAft>
              <a:buClrTx/>
              <a:buSzTx/>
              <a:tabLst/>
              <a:defRPr/>
            </a:pPr>
            <a:r>
              <a:rPr lang="en-US" sz="6000" kern="0" spc="0">
                <a:ln>
                  <a:noFill/>
                </a:ln>
                <a:gradFill>
                  <a:gsLst>
                    <a:gs pos="13855">
                      <a:srgbClr val="2F2F2F"/>
                    </a:gs>
                    <a:gs pos="32000">
                      <a:srgbClr val="2F2F2F"/>
                    </a:gs>
                  </a:gsLst>
                  <a:lin ang="5400000" scaled="1"/>
                </a:gradFill>
                <a:latin typeface="Segoe UI Semibold"/>
              </a:rPr>
              <a:t>Empower </a:t>
            </a:r>
            <a:br>
              <a:rPr lang="en-US" sz="6000" kern="0" spc="0">
                <a:ln>
                  <a:noFill/>
                </a:ln>
                <a:gradFill>
                  <a:gsLst>
                    <a:gs pos="13855">
                      <a:srgbClr val="2F2F2F"/>
                    </a:gs>
                    <a:gs pos="32000">
                      <a:srgbClr val="2F2F2F"/>
                    </a:gs>
                  </a:gsLst>
                  <a:lin ang="5400000" scaled="1"/>
                </a:gradFill>
                <a:latin typeface="Segoe UI Semibold"/>
              </a:rPr>
            </a:br>
            <a:r>
              <a:rPr lang="en-US" sz="6000" kern="0" spc="0">
                <a:ln>
                  <a:noFill/>
                </a:ln>
                <a:gradFill>
                  <a:gsLst>
                    <a:gs pos="13855">
                      <a:srgbClr val="2F2F2F"/>
                    </a:gs>
                    <a:gs pos="32000">
                      <a:srgbClr val="2F2F2F"/>
                    </a:gs>
                  </a:gsLst>
                  <a:lin ang="5400000" scaled="1"/>
                </a:gradFill>
                <a:latin typeface="Segoe UI Semibold"/>
              </a:rPr>
              <a:t>fusion teams</a:t>
            </a:r>
          </a:p>
        </p:txBody>
      </p:sp>
      <p:sp>
        <p:nvSpPr>
          <p:cNvPr id="4" name="Oval 3">
            <a:extLst>
              <a:ext uri="{FF2B5EF4-FFF2-40B4-BE49-F238E27FC236}">
                <a16:creationId xmlns:a16="http://schemas.microsoft.com/office/drawing/2014/main" id="{2FA2E96F-DC09-4BE1-B6AB-2CF4453C660F}"/>
              </a:ext>
              <a:ext uri="{C183D7F6-B498-43B3-948B-1728B52AA6E4}">
                <adec:decorative xmlns:adec="http://schemas.microsoft.com/office/drawing/2017/decorative" val="1"/>
              </a:ext>
            </a:extLst>
          </p:cNvPr>
          <p:cNvSpPr>
            <a:spLocks noChangeAspect="1"/>
          </p:cNvSpPr>
          <p:nvPr/>
        </p:nvSpPr>
        <p:spPr bwMode="auto">
          <a:xfrm>
            <a:off x="-1348244" y="2058062"/>
            <a:ext cx="2738402" cy="2738400"/>
          </a:xfrm>
          <a:prstGeom prst="ellipse">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6" name="Oval 5">
            <a:extLst>
              <a:ext uri="{FF2B5EF4-FFF2-40B4-BE49-F238E27FC236}">
                <a16:creationId xmlns:a16="http://schemas.microsoft.com/office/drawing/2014/main" id="{2FF36ACA-22F9-4D68-AA3A-BF20B4C398B4}"/>
              </a:ext>
              <a:ext uri="{C183D7F6-B498-43B3-948B-1728B52AA6E4}">
                <adec:decorative xmlns:adec="http://schemas.microsoft.com/office/drawing/2017/decorative" val="1"/>
              </a:ext>
            </a:extLst>
          </p:cNvPr>
          <p:cNvSpPr/>
          <p:nvPr/>
        </p:nvSpPr>
        <p:spPr bwMode="auto">
          <a:xfrm>
            <a:off x="-2022205" y="1381124"/>
            <a:ext cx="4103245" cy="4103243"/>
          </a:xfrm>
          <a:prstGeom prst="ellipse">
            <a:avLst/>
          </a:prstGeom>
          <a:noFill/>
          <a:ln w="19050" cap="flat" cmpd="sng" algn="ctr">
            <a:solidFill>
              <a:srgbClr val="D2D2D2"/>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BDAFF890-AB6D-416C-8034-DF8670AA4939}"/>
              </a:ext>
              <a:ext uri="{C183D7F6-B498-43B3-948B-1728B52AA6E4}">
                <adec:decorative xmlns:adec="http://schemas.microsoft.com/office/drawing/2017/decorative" val="1"/>
              </a:ext>
            </a:extLst>
          </p:cNvPr>
          <p:cNvSpPr>
            <a:spLocks noChangeAspect="1"/>
          </p:cNvSpPr>
          <p:nvPr/>
        </p:nvSpPr>
        <p:spPr bwMode="auto">
          <a:xfrm>
            <a:off x="-1707690" y="4554018"/>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4</a:t>
            </a:r>
          </a:p>
        </p:txBody>
      </p:sp>
      <p:sp>
        <p:nvSpPr>
          <p:cNvPr id="8" name="Oval 7">
            <a:extLst>
              <a:ext uri="{FF2B5EF4-FFF2-40B4-BE49-F238E27FC236}">
                <a16:creationId xmlns:a16="http://schemas.microsoft.com/office/drawing/2014/main" id="{1AE64882-415F-4530-A0B0-54D51EAD4E2F}"/>
              </a:ext>
              <a:ext uri="{C183D7F6-B498-43B3-948B-1728B52AA6E4}">
                <adec:decorative xmlns:adec="http://schemas.microsoft.com/office/drawing/2017/decorative" val="1"/>
              </a:ext>
            </a:extLst>
          </p:cNvPr>
          <p:cNvSpPr>
            <a:spLocks noChangeAspect="1"/>
          </p:cNvSpPr>
          <p:nvPr/>
        </p:nvSpPr>
        <p:spPr bwMode="auto">
          <a:xfrm>
            <a:off x="594090" y="5314613"/>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3</a:t>
            </a:r>
          </a:p>
        </p:txBody>
      </p:sp>
      <p:sp>
        <p:nvSpPr>
          <p:cNvPr id="9" name="Oval 8">
            <a:extLst>
              <a:ext uri="{FF2B5EF4-FFF2-40B4-BE49-F238E27FC236}">
                <a16:creationId xmlns:a16="http://schemas.microsoft.com/office/drawing/2014/main" id="{2269680F-0520-4134-9CF0-4FA90700FE86}"/>
              </a:ext>
              <a:ext uri="{C183D7F6-B498-43B3-948B-1728B52AA6E4}">
                <adec:decorative xmlns:adec="http://schemas.microsoft.com/office/drawing/2017/decorative" val="1"/>
              </a:ext>
            </a:extLst>
          </p:cNvPr>
          <p:cNvSpPr>
            <a:spLocks noChangeAspect="1"/>
          </p:cNvSpPr>
          <p:nvPr/>
        </p:nvSpPr>
        <p:spPr bwMode="auto">
          <a:xfrm>
            <a:off x="-1704328" y="2153634"/>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5</a:t>
            </a:r>
          </a:p>
        </p:txBody>
      </p:sp>
      <p:sp>
        <p:nvSpPr>
          <p:cNvPr id="14" name="Oval 13">
            <a:extLst>
              <a:ext uri="{FF2B5EF4-FFF2-40B4-BE49-F238E27FC236}">
                <a16:creationId xmlns:a16="http://schemas.microsoft.com/office/drawing/2014/main" id="{A929D868-99AD-4EA9-B12B-0AB2F80ABC51}"/>
              </a:ext>
              <a:ext uri="{C183D7F6-B498-43B3-948B-1728B52AA6E4}">
                <adec:decorative xmlns:adec="http://schemas.microsoft.com/office/drawing/2017/decorative" val="1"/>
              </a:ext>
            </a:extLst>
          </p:cNvPr>
          <p:cNvSpPr>
            <a:spLocks noChangeAspect="1"/>
          </p:cNvSpPr>
          <p:nvPr/>
        </p:nvSpPr>
        <p:spPr bwMode="auto">
          <a:xfrm>
            <a:off x="578582" y="1410816"/>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1</a:t>
            </a:r>
          </a:p>
        </p:txBody>
      </p:sp>
      <p:sp>
        <p:nvSpPr>
          <p:cNvPr id="17" name="Oval 16">
            <a:extLst>
              <a:ext uri="{FF2B5EF4-FFF2-40B4-BE49-F238E27FC236}">
                <a16:creationId xmlns:a16="http://schemas.microsoft.com/office/drawing/2014/main" id="{E8B5D6C0-9F50-429D-AE20-4104399CC41C}"/>
              </a:ext>
              <a:ext uri="{C183D7F6-B498-43B3-948B-1728B52AA6E4}">
                <adec:decorative xmlns:adec="http://schemas.microsoft.com/office/drawing/2017/decorative" val="1"/>
              </a:ext>
            </a:extLst>
          </p:cNvPr>
          <p:cNvSpPr>
            <a:spLocks noChangeAspect="1"/>
          </p:cNvSpPr>
          <p:nvPr/>
        </p:nvSpPr>
        <p:spPr bwMode="auto">
          <a:xfrm>
            <a:off x="1756168" y="3119678"/>
            <a:ext cx="615168" cy="61516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algn="ctr" defTabSz="914400">
              <a:defRPr/>
            </a:pPr>
            <a:r>
              <a:rPr lang="en-US" sz="2800" b="1" kern="0">
                <a:gradFill>
                  <a:gsLst>
                    <a:gs pos="43976">
                      <a:srgbClr val="FFFFFF"/>
                    </a:gs>
                    <a:gs pos="64000">
                      <a:srgbClr val="FFFFFF"/>
                    </a:gs>
                  </a:gsLst>
                  <a:lin ang="2700000" scaled="0"/>
                </a:gradFill>
                <a:latin typeface="Segoe UI Semibold"/>
              </a:rPr>
              <a:t>2</a:t>
            </a:r>
          </a:p>
        </p:txBody>
      </p:sp>
    </p:spTree>
    <p:extLst>
      <p:ext uri="{BB962C8B-B14F-4D97-AF65-F5344CB8AC3E}">
        <p14:creationId xmlns:p14="http://schemas.microsoft.com/office/powerpoint/2010/main" val="12863677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ch spending">
            <a:extLst>
              <a:ext uri="{FF2B5EF4-FFF2-40B4-BE49-F238E27FC236}">
                <a16:creationId xmlns:a16="http://schemas.microsoft.com/office/drawing/2014/main" id="{1E572E3D-EA05-4730-89ED-490BB1A05C9E}"/>
              </a:ext>
            </a:extLst>
          </p:cNvPr>
          <p:cNvSpPr/>
          <p:nvPr/>
        </p:nvSpPr>
        <p:spPr bwMode="auto">
          <a:xfrm>
            <a:off x="584201"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pic>
        <p:nvPicPr>
          <p:cNvPr id="15" name="Picture 14">
            <a:extLst>
              <a:ext uri="{FF2B5EF4-FFF2-40B4-BE49-F238E27FC236}">
                <a16:creationId xmlns:a16="http://schemas.microsoft.com/office/drawing/2014/main" id="{EB98F821-B3AA-4618-8DE1-C77881A8D777}"/>
              </a:ext>
              <a:ext uri="{C183D7F6-B498-43B3-948B-1728B52AA6E4}">
                <adec:decorative xmlns:adec="http://schemas.microsoft.com/office/drawing/2017/decorative" val="1"/>
              </a:ext>
            </a:extLst>
          </p:cNvPr>
          <p:cNvPicPr>
            <a:picLocks noChangeAspect="1"/>
          </p:cNvPicPr>
          <p:nvPr/>
        </p:nvPicPr>
        <p:blipFill rotWithShape="1">
          <a:blip r:embed="rId3"/>
          <a:srcRect l="37570" r="6172"/>
          <a:stretch/>
        </p:blipFill>
        <p:spPr>
          <a:xfrm>
            <a:off x="7813120" y="5175350"/>
            <a:ext cx="520019" cy="520019"/>
          </a:xfrm>
          <a:prstGeom prst="ellipse">
            <a:avLst/>
          </a:prstGeom>
        </p:spPr>
      </p:pic>
      <p:pic>
        <p:nvPicPr>
          <p:cNvPr id="11" name="Picture 10">
            <a:extLst>
              <a:ext uri="{FF2B5EF4-FFF2-40B4-BE49-F238E27FC236}">
                <a16:creationId xmlns:a16="http://schemas.microsoft.com/office/drawing/2014/main" id="{F2CF55C9-BB44-42B4-8577-3BEBE7CAA2BE}"/>
              </a:ext>
              <a:ext uri="{C183D7F6-B498-43B3-948B-1728B52AA6E4}">
                <adec:decorative xmlns:adec="http://schemas.microsoft.com/office/drawing/2017/decorative" val="1"/>
              </a:ext>
            </a:extLst>
          </p:cNvPr>
          <p:cNvPicPr>
            <a:picLocks noChangeAspect="1"/>
          </p:cNvPicPr>
          <p:nvPr/>
        </p:nvPicPr>
        <p:blipFill rotWithShape="1">
          <a:blip r:embed="rId4"/>
          <a:srcRect l="16334" r="22006"/>
          <a:stretch/>
        </p:blipFill>
        <p:spPr>
          <a:xfrm>
            <a:off x="9033489" y="4450011"/>
            <a:ext cx="1012378" cy="1012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7" name="Picture 6">
            <a:extLst>
              <a:ext uri="{FF2B5EF4-FFF2-40B4-BE49-F238E27FC236}">
                <a16:creationId xmlns:a16="http://schemas.microsoft.com/office/drawing/2014/main" id="{43AC1EC1-23FF-427F-8577-4DAE16775E45}"/>
              </a:ext>
              <a:ext uri="{C183D7F6-B498-43B3-948B-1728B52AA6E4}">
                <adec:decorative xmlns:adec="http://schemas.microsoft.com/office/drawing/2017/decorative" val="1"/>
              </a:ext>
            </a:extLst>
          </p:cNvPr>
          <p:cNvPicPr>
            <a:picLocks noChangeAspect="1"/>
          </p:cNvPicPr>
          <p:nvPr/>
        </p:nvPicPr>
        <p:blipFill rotWithShape="1">
          <a:blip r:embed="rId5"/>
          <a:srcRect l="6972" t="7159" r="36195" b="17066"/>
          <a:stretch/>
        </p:blipFill>
        <p:spPr>
          <a:xfrm>
            <a:off x="4831243" y="2272302"/>
            <a:ext cx="1272387" cy="127238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32" name="Picture 31">
            <a:extLst>
              <a:ext uri="{FF2B5EF4-FFF2-40B4-BE49-F238E27FC236}">
                <a16:creationId xmlns:a16="http://schemas.microsoft.com/office/drawing/2014/main" id="{2C2B082F-B912-4554-AF7B-194629AF4D77}"/>
              </a:ext>
              <a:ext uri="{C183D7F6-B498-43B3-948B-1728B52AA6E4}">
                <adec:decorative xmlns:adec="http://schemas.microsoft.com/office/drawing/2017/decorative" val="1"/>
              </a:ext>
            </a:extLst>
          </p:cNvPr>
          <p:cNvPicPr>
            <a:picLocks noChangeAspect="1"/>
          </p:cNvPicPr>
          <p:nvPr/>
        </p:nvPicPr>
        <p:blipFill rotWithShape="1">
          <a:blip r:embed="rId6"/>
          <a:srcRect l="17398" t="6949" r="22630" b="3068"/>
          <a:stretch/>
        </p:blipFill>
        <p:spPr>
          <a:xfrm>
            <a:off x="6862654" y="2739586"/>
            <a:ext cx="2024756" cy="2024756"/>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31" name="Picture 30">
            <a:extLst>
              <a:ext uri="{FF2B5EF4-FFF2-40B4-BE49-F238E27FC236}">
                <a16:creationId xmlns:a16="http://schemas.microsoft.com/office/drawing/2014/main" id="{89315564-F2C4-4076-A2B9-FD2CCBA4F446}"/>
              </a:ext>
              <a:ext uri="{C183D7F6-B498-43B3-948B-1728B52AA6E4}">
                <adec:decorative xmlns:adec="http://schemas.microsoft.com/office/drawing/2017/decorative" val="1"/>
              </a:ext>
            </a:extLst>
          </p:cNvPr>
          <p:cNvPicPr>
            <a:picLocks noChangeAspect="1"/>
          </p:cNvPicPr>
          <p:nvPr/>
        </p:nvPicPr>
        <p:blipFill rotWithShape="1">
          <a:blip r:embed="rId7"/>
          <a:srcRect l="6454" t="9094" r="41664" b="13155"/>
          <a:stretch/>
        </p:blipFill>
        <p:spPr>
          <a:xfrm>
            <a:off x="5192464" y="4008649"/>
            <a:ext cx="1676233" cy="167623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30" name="Picture 29">
            <a:extLst>
              <a:ext uri="{FF2B5EF4-FFF2-40B4-BE49-F238E27FC236}">
                <a16:creationId xmlns:a16="http://schemas.microsoft.com/office/drawing/2014/main" id="{218BD01E-5EA7-49E7-AB02-DAC368C04615}"/>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45664" t="18810" r="12833" b="25852"/>
          <a:stretch/>
        </p:blipFill>
        <p:spPr>
          <a:xfrm>
            <a:off x="9914488" y="2956615"/>
            <a:ext cx="1510269" cy="151026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27" name="Picture 26">
            <a:extLst>
              <a:ext uri="{FF2B5EF4-FFF2-40B4-BE49-F238E27FC236}">
                <a16:creationId xmlns:a16="http://schemas.microsoft.com/office/drawing/2014/main" id="{E3BA067A-4E87-4EC5-8C2F-2DAD17AD140A}"/>
              </a:ext>
              <a:ext uri="{C183D7F6-B498-43B3-948B-1728B52AA6E4}">
                <adec:decorative xmlns:adec="http://schemas.microsoft.com/office/drawing/2017/decorative" val="1"/>
              </a:ext>
            </a:extLst>
          </p:cNvPr>
          <p:cNvPicPr>
            <a:picLocks noChangeAspect="1"/>
          </p:cNvPicPr>
          <p:nvPr/>
        </p:nvPicPr>
        <p:blipFill rotWithShape="1">
          <a:blip r:embed="rId9"/>
          <a:srcRect l="19117" t="16323" r="25880" b="1213"/>
          <a:stretch/>
        </p:blipFill>
        <p:spPr>
          <a:xfrm>
            <a:off x="6210791" y="1017491"/>
            <a:ext cx="1488140" cy="1488141"/>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8" name="90% circle">
            <a:extLst>
              <a:ext uri="{FF2B5EF4-FFF2-40B4-BE49-F238E27FC236}">
                <a16:creationId xmlns:a16="http://schemas.microsoft.com/office/drawing/2014/main" id="{08D2F09C-011D-436A-88A0-043D2254926B}"/>
              </a:ext>
              <a:ext uri="{C183D7F6-B498-43B3-948B-1728B52AA6E4}">
                <adec:decorative xmlns:adec="http://schemas.microsoft.com/office/drawing/2017/decorative" val="0"/>
              </a:ext>
            </a:extLst>
          </p:cNvPr>
          <p:cNvSpPr>
            <a:spLocks noChangeAspect="1"/>
          </p:cNvSpPr>
          <p:nvPr/>
        </p:nvSpPr>
        <p:spPr bwMode="auto">
          <a:xfrm>
            <a:off x="5192464" y="4008649"/>
            <a:ext cx="1676233" cy="1676233"/>
          </a:xfrm>
          <a:prstGeom prst="ellipse">
            <a:avLst/>
          </a:prstGeom>
          <a:solidFill>
            <a:schemeClr val="bg1">
              <a:alpha val="2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sp>
        <p:nvSpPr>
          <p:cNvPr id="19" name="90% circle">
            <a:extLst>
              <a:ext uri="{FF2B5EF4-FFF2-40B4-BE49-F238E27FC236}">
                <a16:creationId xmlns:a16="http://schemas.microsoft.com/office/drawing/2014/main" id="{3E06805B-B55E-431C-BFAA-591F70887D50}"/>
              </a:ext>
              <a:ext uri="{C183D7F6-B498-43B3-948B-1728B52AA6E4}">
                <adec:decorative xmlns:adec="http://schemas.microsoft.com/office/drawing/2017/decorative" val="0"/>
              </a:ext>
            </a:extLst>
          </p:cNvPr>
          <p:cNvSpPr>
            <a:spLocks noChangeAspect="1"/>
          </p:cNvSpPr>
          <p:nvPr/>
        </p:nvSpPr>
        <p:spPr bwMode="auto">
          <a:xfrm>
            <a:off x="9914487" y="2956615"/>
            <a:ext cx="1510270" cy="1510269"/>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sp>
        <p:nvSpPr>
          <p:cNvPr id="20" name="90% circle">
            <a:extLst>
              <a:ext uri="{FF2B5EF4-FFF2-40B4-BE49-F238E27FC236}">
                <a16:creationId xmlns:a16="http://schemas.microsoft.com/office/drawing/2014/main" id="{5658107C-E9FC-4DD7-B512-519DB0437EB6}"/>
              </a:ext>
              <a:ext uri="{C183D7F6-B498-43B3-948B-1728B52AA6E4}">
                <adec:decorative xmlns:adec="http://schemas.microsoft.com/office/drawing/2017/decorative" val="0"/>
              </a:ext>
            </a:extLst>
          </p:cNvPr>
          <p:cNvSpPr>
            <a:spLocks noChangeAspect="1"/>
          </p:cNvSpPr>
          <p:nvPr/>
        </p:nvSpPr>
        <p:spPr bwMode="auto">
          <a:xfrm>
            <a:off x="6210791" y="1017491"/>
            <a:ext cx="1488140" cy="1488141"/>
          </a:xfrm>
          <a:prstGeom prst="ellipse">
            <a:avLst/>
          </a:prstGeom>
          <a:solidFill>
            <a:schemeClr val="bg1">
              <a:alpha val="3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sp>
        <p:nvSpPr>
          <p:cNvPr id="21" name="90% circle">
            <a:extLst>
              <a:ext uri="{FF2B5EF4-FFF2-40B4-BE49-F238E27FC236}">
                <a16:creationId xmlns:a16="http://schemas.microsoft.com/office/drawing/2014/main" id="{08D2F08C-2FFD-478B-99FE-007F9CF813D6}"/>
              </a:ext>
              <a:ext uri="{C183D7F6-B498-43B3-948B-1728B52AA6E4}">
                <adec:decorative xmlns:adec="http://schemas.microsoft.com/office/drawing/2017/decorative" val="0"/>
              </a:ext>
            </a:extLst>
          </p:cNvPr>
          <p:cNvSpPr>
            <a:spLocks noChangeAspect="1"/>
          </p:cNvSpPr>
          <p:nvPr/>
        </p:nvSpPr>
        <p:spPr bwMode="auto">
          <a:xfrm>
            <a:off x="4831243" y="2272302"/>
            <a:ext cx="1272387" cy="127238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Retail</a:t>
            </a:r>
          </a:p>
        </p:txBody>
      </p:sp>
      <p:sp>
        <p:nvSpPr>
          <p:cNvPr id="24" name="90% circle">
            <a:extLst>
              <a:ext uri="{FF2B5EF4-FFF2-40B4-BE49-F238E27FC236}">
                <a16:creationId xmlns:a16="http://schemas.microsoft.com/office/drawing/2014/main" id="{C2E8B842-A0F1-43F2-9B6B-9D83482CDF1E}"/>
              </a:ext>
              <a:ext uri="{C183D7F6-B498-43B3-948B-1728B52AA6E4}">
                <adec:decorative xmlns:adec="http://schemas.microsoft.com/office/drawing/2017/decorative" val="0"/>
              </a:ext>
            </a:extLst>
          </p:cNvPr>
          <p:cNvSpPr>
            <a:spLocks noChangeAspect="1"/>
          </p:cNvSpPr>
          <p:nvPr/>
        </p:nvSpPr>
        <p:spPr bwMode="auto">
          <a:xfrm>
            <a:off x="9033489" y="4450011"/>
            <a:ext cx="1012378" cy="101237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sp>
        <p:nvSpPr>
          <p:cNvPr id="28" name="90% circle">
            <a:extLst>
              <a:ext uri="{FF2B5EF4-FFF2-40B4-BE49-F238E27FC236}">
                <a16:creationId xmlns:a16="http://schemas.microsoft.com/office/drawing/2014/main" id="{A5821CA9-F200-40C6-A6AB-CEAEECBA0EC6}"/>
              </a:ext>
              <a:ext uri="{C183D7F6-B498-43B3-948B-1728B52AA6E4}">
                <adec:decorative xmlns:adec="http://schemas.microsoft.com/office/drawing/2017/decorative" val="0"/>
              </a:ext>
            </a:extLst>
          </p:cNvPr>
          <p:cNvSpPr>
            <a:spLocks noChangeAspect="1"/>
          </p:cNvSpPr>
          <p:nvPr/>
        </p:nvSpPr>
        <p:spPr bwMode="auto">
          <a:xfrm>
            <a:off x="7813118" y="5175350"/>
            <a:ext cx="520021" cy="520019"/>
          </a:xfrm>
          <a:prstGeom prst="ellipse">
            <a:avLst/>
          </a:prstGeom>
          <a:solidFill>
            <a:schemeClr val="bg1">
              <a:alpha val="36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sp>
        <p:nvSpPr>
          <p:cNvPr id="16" name="90% circle">
            <a:extLst>
              <a:ext uri="{FF2B5EF4-FFF2-40B4-BE49-F238E27FC236}">
                <a16:creationId xmlns:a16="http://schemas.microsoft.com/office/drawing/2014/main" id="{6E0906DB-147A-4D1D-B009-007EC7989E31}"/>
              </a:ext>
              <a:ext uri="{C183D7F6-B498-43B3-948B-1728B52AA6E4}">
                <adec:decorative xmlns:adec="http://schemas.microsoft.com/office/drawing/2017/decorative" val="0"/>
              </a:ext>
            </a:extLst>
          </p:cNvPr>
          <p:cNvSpPr>
            <a:spLocks noChangeAspect="1"/>
          </p:cNvSpPr>
          <p:nvPr/>
        </p:nvSpPr>
        <p:spPr bwMode="auto">
          <a:xfrm>
            <a:off x="6862653" y="2739586"/>
            <a:ext cx="2024757" cy="2024756"/>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pic>
        <p:nvPicPr>
          <p:cNvPr id="26" name="Picture 25">
            <a:extLst>
              <a:ext uri="{FF2B5EF4-FFF2-40B4-BE49-F238E27FC236}">
                <a16:creationId xmlns:a16="http://schemas.microsoft.com/office/drawing/2014/main" id="{9ED62CDC-E24C-4012-9242-A5FE9C5C3035}"/>
              </a:ext>
              <a:ext uri="{C183D7F6-B498-43B3-948B-1728B52AA6E4}">
                <adec:decorative xmlns:adec="http://schemas.microsoft.com/office/drawing/2017/decorative" val="1"/>
              </a:ext>
            </a:extLst>
          </p:cNvPr>
          <p:cNvPicPr>
            <a:picLocks noChangeAspect="1"/>
          </p:cNvPicPr>
          <p:nvPr/>
        </p:nvPicPr>
        <p:blipFill rotWithShape="1">
          <a:blip r:embed="rId10"/>
          <a:srcRect l="7160" t="1698" r="36130" b="13255"/>
          <a:stretch/>
        </p:blipFill>
        <p:spPr>
          <a:xfrm>
            <a:off x="8544636" y="1063089"/>
            <a:ext cx="1886453" cy="188645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7" name="90% circle">
            <a:extLst>
              <a:ext uri="{FF2B5EF4-FFF2-40B4-BE49-F238E27FC236}">
                <a16:creationId xmlns:a16="http://schemas.microsoft.com/office/drawing/2014/main" id="{0CB53E0F-359A-4F84-8FE5-301AF1958C75}"/>
              </a:ext>
              <a:ext uri="{C183D7F6-B498-43B3-948B-1728B52AA6E4}">
                <adec:decorative xmlns:adec="http://schemas.microsoft.com/office/drawing/2017/decorative" val="0"/>
              </a:ext>
            </a:extLst>
          </p:cNvPr>
          <p:cNvSpPr>
            <a:spLocks noChangeAspect="1"/>
          </p:cNvSpPr>
          <p:nvPr/>
        </p:nvSpPr>
        <p:spPr bwMode="auto">
          <a:xfrm>
            <a:off x="8544636" y="1063089"/>
            <a:ext cx="1886453" cy="1886453"/>
          </a:xfrm>
          <a:prstGeom prst="ellipse">
            <a:avLst/>
          </a:prstGeom>
          <a:solidFill>
            <a:schemeClr val="bg1">
              <a:alpha val="5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sp>
        <p:nvSpPr>
          <p:cNvPr id="34" name="TextBox 33">
            <a:extLst>
              <a:ext uri="{FF2B5EF4-FFF2-40B4-BE49-F238E27FC236}">
                <a16:creationId xmlns:a16="http://schemas.microsoft.com/office/drawing/2014/main" id="{C9DE510A-CAF0-4960-8A11-2C7676B96FE6}"/>
              </a:ext>
              <a:ext uri="{C183D7F6-B498-43B3-948B-1728B52AA6E4}">
                <adec:decorative xmlns:adec="http://schemas.microsoft.com/office/drawing/2017/decorative" val="1"/>
              </a:ext>
            </a:extLst>
          </p:cNvPr>
          <p:cNvSpPr txBox="1">
            <a:spLocks noChangeAspect="1"/>
          </p:cNvSpPr>
          <p:nvPr/>
        </p:nvSpPr>
        <p:spPr>
          <a:xfrm>
            <a:off x="9190130" y="1587243"/>
            <a:ext cx="595467" cy="297927"/>
          </a:xfrm>
          <a:prstGeom prst="rect">
            <a:avLst/>
          </a:prstGeom>
          <a:noFill/>
        </p:spPr>
        <p:txBody>
          <a:bodyPr wrap="none" lIns="0" tIns="0" rIns="0" bIns="0" rtlCol="0" anchor="b"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noFill/>
                <a:effectLst/>
                <a:uLnTx/>
                <a:uFillTx/>
                <a:latin typeface="Segoe UI Semibold"/>
                <a:ea typeface="+mn-ea"/>
                <a:cs typeface="+mn-cs"/>
              </a:rPr>
              <a:t>+65%</a:t>
            </a:r>
          </a:p>
        </p:txBody>
      </p:sp>
      <p:sp>
        <p:nvSpPr>
          <p:cNvPr id="33" name="TextBox 32">
            <a:extLst>
              <a:ext uri="{FF2B5EF4-FFF2-40B4-BE49-F238E27FC236}">
                <a16:creationId xmlns:a16="http://schemas.microsoft.com/office/drawing/2014/main" id="{A36C4F35-C43F-4103-BB83-08A31A03826E}"/>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24B8A3C4-FF64-4288-A7A3-2B060D6931F4}"/>
              </a:ext>
            </a:extLst>
          </p:cNvPr>
          <p:cNvSpPr txBox="1"/>
          <p:nvPr/>
        </p:nvSpPr>
        <p:spPr>
          <a:xfrm>
            <a:off x="10373745" y="-323170"/>
            <a:ext cx="1818255" cy="215444"/>
          </a:xfrm>
          <a:prstGeom prst="rect">
            <a:avLst/>
          </a:prstGeom>
          <a:solidFill>
            <a:srgbClr val="FFFF00"/>
          </a:solidFill>
        </p:spPr>
        <p:txBody>
          <a:bodyPr wrap="none" lIns="0" tIns="0" rIns="0" bIns="0" rtlCol="0">
            <a:spAutoFit/>
          </a:bodyPr>
          <a:lstStyle/>
          <a:p>
            <a:pPr algn="l"/>
            <a:r>
              <a:rPr lang="en-US" sz="1400">
                <a:solidFill>
                  <a:schemeClr val="bg1"/>
                </a:solidFill>
              </a:rPr>
              <a:t>Auto transition after 1s</a:t>
            </a:r>
          </a:p>
        </p:txBody>
      </p:sp>
    </p:spTree>
    <p:extLst>
      <p:ext uri="{BB962C8B-B14F-4D97-AF65-F5344CB8AC3E}">
        <p14:creationId xmlns:p14="http://schemas.microsoft.com/office/powerpoint/2010/main" val="2954987503"/>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91667E-6 4.07407E-6 L 2.91667E-6 0.03472 " pathEditMode="relative" rAng="0" ptsTypes="AA">
                                      <p:cBhvr>
                                        <p:cTn id="9" dur="750" spd="-100000" fill="hold"/>
                                        <p:tgtEl>
                                          <p:spTgt spid="29"/>
                                        </p:tgtEl>
                                        <p:attrNameLst>
                                          <p:attrName>ppt_x</p:attrName>
                                          <p:attrName>ppt_y</p:attrName>
                                        </p:attrNameLst>
                                      </p:cBhvr>
                                      <p:rCtr x="0" y="1736"/>
                                    </p:animMotion>
                                  </p:childTnLst>
                                </p:cTn>
                              </p:par>
                              <p:par>
                                <p:cTn id="10" presetID="10" presetClass="entr" presetSubtype="0" fill="hold" grpId="0" nodeType="withEffect">
                                  <p:stCondLst>
                                    <p:cond delay="1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grpId="1" nodeType="withEffect">
                                  <p:stCondLst>
                                    <p:cond delay="1500"/>
                                  </p:stCondLst>
                                  <p:childTnLst>
                                    <p:animMotion origin="layout" path="M -4.16667E-6 2.22222E-6 L -4.16667E-6 0.03472 " pathEditMode="relative" rAng="0" ptsTypes="AA">
                                      <p:cBhvr>
                                        <p:cTn id="14" dur="750" spd="-100000" fill="hold"/>
                                        <p:tgtEl>
                                          <p:spTgt spid="33"/>
                                        </p:tgtEl>
                                        <p:attrNameLst>
                                          <p:attrName>ppt_x</p:attrName>
                                          <p:attrName>ppt_y</p:attrName>
                                        </p:attrNameLst>
                                      </p:cBhvr>
                                      <p:rCtr x="0" y="1736"/>
                                    </p:animMotion>
                                  </p:childTnLst>
                                </p:cTn>
                              </p:par>
                              <p:par>
                                <p:cTn id="15" presetID="10" presetClass="entr" presetSubtype="0" fill="hold" grpId="0" nodeType="withEffect">
                                  <p:stCondLst>
                                    <p:cond delay="9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6" presetClass="emph" presetSubtype="0" accel="100000" autoRev="1" fill="hold" grpId="1" nodeType="withEffect">
                                  <p:stCondLst>
                                    <p:cond delay="300"/>
                                  </p:stCondLst>
                                  <p:childTnLst>
                                    <p:animScale>
                                      <p:cBhvr>
                                        <p:cTn id="19" dur="600" fill="hold"/>
                                        <p:tgtEl>
                                          <p:spTgt spid="20"/>
                                        </p:tgtEl>
                                      </p:cBhvr>
                                      <p:by x="70000" y="70000"/>
                                    </p:animScale>
                                  </p:childTnLst>
                                </p:cTn>
                              </p:par>
                              <p:par>
                                <p:cTn id="20" presetID="10" presetClass="entr" presetSubtype="0" fill="hold" nodeType="withEffect">
                                  <p:stCondLst>
                                    <p:cond delay="9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6" presetClass="emph" presetSubtype="0" accel="100000" autoRev="1" fill="hold" nodeType="withEffect">
                                  <p:stCondLst>
                                    <p:cond delay="300"/>
                                  </p:stCondLst>
                                  <p:childTnLst>
                                    <p:animScale>
                                      <p:cBhvr>
                                        <p:cTn id="24" dur="600" fill="hold"/>
                                        <p:tgtEl>
                                          <p:spTgt spid="27"/>
                                        </p:tgtEl>
                                      </p:cBhvr>
                                      <p:by x="70000" y="70000"/>
                                    </p:animScale>
                                  </p:childTnLst>
                                </p:cTn>
                              </p:par>
                              <p:par>
                                <p:cTn id="25" presetID="10" presetClass="entr" presetSubtype="0" fill="hold" grpId="0" nodeType="withEffect">
                                  <p:stCondLst>
                                    <p:cond delay="7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6" presetClass="emph" presetSubtype="0" accel="100000" autoRev="1" fill="hold" grpId="1" nodeType="withEffect">
                                  <p:stCondLst>
                                    <p:cond delay="100"/>
                                  </p:stCondLst>
                                  <p:childTnLst>
                                    <p:animScale>
                                      <p:cBhvr>
                                        <p:cTn id="29" dur="600" fill="hold"/>
                                        <p:tgtEl>
                                          <p:spTgt spid="17"/>
                                        </p:tgtEl>
                                      </p:cBhvr>
                                      <p:by x="70000" y="70000"/>
                                    </p:animScale>
                                  </p:childTnLst>
                                </p:cTn>
                              </p:par>
                              <p:par>
                                <p:cTn id="30" presetID="10" presetClass="entr" presetSubtype="0" fill="hold" grpId="0" nodeType="withEffect">
                                  <p:stCondLst>
                                    <p:cond delay="11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6" presetClass="emph" presetSubtype="0" accel="100000" autoRev="1" fill="hold" grpId="1" nodeType="withEffect">
                                  <p:stCondLst>
                                    <p:cond delay="500"/>
                                  </p:stCondLst>
                                  <p:childTnLst>
                                    <p:animScale>
                                      <p:cBhvr>
                                        <p:cTn id="34" dur="600" fill="hold"/>
                                        <p:tgtEl>
                                          <p:spTgt spid="21"/>
                                        </p:tgtEl>
                                      </p:cBhvr>
                                      <p:by x="70000" y="70000"/>
                                    </p:animScale>
                                  </p:childTnLst>
                                </p:cTn>
                              </p:par>
                              <p:par>
                                <p:cTn id="35" presetID="10" presetClass="entr" presetSubtype="0" fill="hold" nodeType="withEffect">
                                  <p:stCondLst>
                                    <p:cond delay="11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6" presetClass="emph" presetSubtype="0" accel="100000" autoRev="1" fill="hold" nodeType="withEffect">
                                  <p:stCondLst>
                                    <p:cond delay="500"/>
                                  </p:stCondLst>
                                  <p:childTnLst>
                                    <p:animScale>
                                      <p:cBhvr>
                                        <p:cTn id="39" dur="600" fill="hold"/>
                                        <p:tgtEl>
                                          <p:spTgt spid="7"/>
                                        </p:tgtEl>
                                      </p:cBhvr>
                                      <p:by x="70000" y="70000"/>
                                    </p:animScale>
                                  </p:childTnLst>
                                </p:cTn>
                              </p:par>
                              <p:par>
                                <p:cTn id="40" presetID="10" presetClass="entr" presetSubtype="0" fill="hold" grpId="0" nodeType="withEffect">
                                  <p:stCondLst>
                                    <p:cond delay="6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6" presetClass="emph" presetSubtype="0" accel="100000" autoRev="1" fill="hold" grpId="1" nodeType="withEffect">
                                  <p:stCondLst>
                                    <p:cond delay="0"/>
                                  </p:stCondLst>
                                  <p:childTnLst>
                                    <p:animScale>
                                      <p:cBhvr>
                                        <p:cTn id="44" dur="600" fill="hold"/>
                                        <p:tgtEl>
                                          <p:spTgt spid="16"/>
                                        </p:tgtEl>
                                      </p:cBhvr>
                                      <p:by x="70000" y="70000"/>
                                    </p:animScale>
                                  </p:childTnLst>
                                </p:cTn>
                              </p:par>
                              <p:par>
                                <p:cTn id="45" presetID="10" presetClass="entr" presetSubtype="0" fill="hold" nodeType="withEffect">
                                  <p:stCondLst>
                                    <p:cond delay="60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6" presetClass="emph" presetSubtype="0" accel="100000" autoRev="1" fill="hold" nodeType="withEffect">
                                  <p:stCondLst>
                                    <p:cond delay="0"/>
                                  </p:stCondLst>
                                  <p:childTnLst>
                                    <p:animScale>
                                      <p:cBhvr>
                                        <p:cTn id="49" dur="600" fill="hold"/>
                                        <p:tgtEl>
                                          <p:spTgt spid="32"/>
                                        </p:tgtEl>
                                      </p:cBhvr>
                                      <p:by x="70000" y="70000"/>
                                    </p:animScale>
                                  </p:childTnLst>
                                </p:cTn>
                              </p:par>
                              <p:par>
                                <p:cTn id="50" presetID="10" presetClass="entr" presetSubtype="0" fill="hold" grpId="0" nodeType="with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6" presetClass="emph" presetSubtype="0" accel="100000" autoRev="1" fill="hold" grpId="1" nodeType="withEffect">
                                  <p:stCondLst>
                                    <p:cond delay="400"/>
                                  </p:stCondLst>
                                  <p:childTnLst>
                                    <p:animScale>
                                      <p:cBhvr>
                                        <p:cTn id="54" dur="600" fill="hold"/>
                                        <p:tgtEl>
                                          <p:spTgt spid="19"/>
                                        </p:tgtEl>
                                      </p:cBhvr>
                                      <p:by x="70000" y="70000"/>
                                    </p:animScale>
                                  </p:childTnLst>
                                </p:cTn>
                              </p:par>
                              <p:par>
                                <p:cTn id="55" presetID="10" presetClass="entr" presetSubtype="0" fill="hold" nodeType="withEffect">
                                  <p:stCondLst>
                                    <p:cond delay="10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6" presetClass="emph" presetSubtype="0" accel="100000" autoRev="1" fill="hold" nodeType="withEffect">
                                  <p:stCondLst>
                                    <p:cond delay="400"/>
                                  </p:stCondLst>
                                  <p:childTnLst>
                                    <p:animScale>
                                      <p:cBhvr>
                                        <p:cTn id="59" dur="600" fill="hold"/>
                                        <p:tgtEl>
                                          <p:spTgt spid="30"/>
                                        </p:tgtEl>
                                      </p:cBhvr>
                                      <p:by x="70000" y="70000"/>
                                    </p:animScale>
                                  </p:childTnLst>
                                </p:cTn>
                              </p:par>
                              <p:par>
                                <p:cTn id="60" presetID="10" presetClass="entr" presetSubtype="0" fill="hold" grpId="0" nodeType="withEffect">
                                  <p:stCondLst>
                                    <p:cond delay="8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6" presetClass="emph" presetSubtype="0" accel="100000" autoRev="1" fill="hold" grpId="1" nodeType="withEffect">
                                  <p:stCondLst>
                                    <p:cond delay="200"/>
                                  </p:stCondLst>
                                  <p:childTnLst>
                                    <p:animScale>
                                      <p:cBhvr>
                                        <p:cTn id="64" dur="600" fill="hold"/>
                                        <p:tgtEl>
                                          <p:spTgt spid="18"/>
                                        </p:tgtEl>
                                      </p:cBhvr>
                                      <p:by x="70000" y="70000"/>
                                    </p:animScale>
                                  </p:childTnLst>
                                </p:cTn>
                              </p:par>
                              <p:par>
                                <p:cTn id="65" presetID="10" presetClass="entr" presetSubtype="0" fill="hold" nodeType="withEffect">
                                  <p:stCondLst>
                                    <p:cond delay="8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6" presetClass="emph" presetSubtype="0" accel="100000" autoRev="1" fill="hold" nodeType="withEffect">
                                  <p:stCondLst>
                                    <p:cond delay="200"/>
                                  </p:stCondLst>
                                  <p:childTnLst>
                                    <p:animScale>
                                      <p:cBhvr>
                                        <p:cTn id="69" dur="600" fill="hold"/>
                                        <p:tgtEl>
                                          <p:spTgt spid="31"/>
                                        </p:tgtEl>
                                      </p:cBhvr>
                                      <p:by x="70000" y="70000"/>
                                    </p:animScale>
                                  </p:childTnLst>
                                </p:cTn>
                              </p:par>
                              <p:par>
                                <p:cTn id="70" presetID="10" presetClass="entr" presetSubtype="0" fill="hold" grpId="0" nodeType="withEffect">
                                  <p:stCondLst>
                                    <p:cond delay="120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6" presetClass="emph" presetSubtype="0" accel="100000" autoRev="1" fill="hold" grpId="1" nodeType="withEffect">
                                  <p:stCondLst>
                                    <p:cond delay="600"/>
                                  </p:stCondLst>
                                  <p:childTnLst>
                                    <p:animScale>
                                      <p:cBhvr>
                                        <p:cTn id="74" dur="600" fill="hold"/>
                                        <p:tgtEl>
                                          <p:spTgt spid="24"/>
                                        </p:tgtEl>
                                      </p:cBhvr>
                                      <p:by x="70000" y="70000"/>
                                    </p:animScale>
                                  </p:childTnLst>
                                </p:cTn>
                              </p:par>
                              <p:par>
                                <p:cTn id="75" presetID="10" presetClass="entr" presetSubtype="0" fill="hold" nodeType="withEffect">
                                  <p:stCondLst>
                                    <p:cond delay="120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6" presetClass="emph" presetSubtype="0" accel="100000" autoRev="1" fill="hold" nodeType="withEffect">
                                  <p:stCondLst>
                                    <p:cond delay="600"/>
                                  </p:stCondLst>
                                  <p:childTnLst>
                                    <p:animScale>
                                      <p:cBhvr>
                                        <p:cTn id="79" dur="600" fill="hold"/>
                                        <p:tgtEl>
                                          <p:spTgt spid="11"/>
                                        </p:tgtEl>
                                      </p:cBhvr>
                                      <p:by x="70000" y="70000"/>
                                    </p:animScale>
                                  </p:childTnLst>
                                </p:cTn>
                              </p:par>
                              <p:par>
                                <p:cTn id="80" presetID="10" presetClass="entr" presetSubtype="0" fill="hold" nodeType="withEffect">
                                  <p:stCondLst>
                                    <p:cond delay="13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6" presetClass="emph" presetSubtype="0" accel="100000" autoRev="1" fill="hold" nodeType="withEffect">
                                  <p:stCondLst>
                                    <p:cond delay="700"/>
                                  </p:stCondLst>
                                  <p:childTnLst>
                                    <p:animScale>
                                      <p:cBhvr>
                                        <p:cTn id="84" dur="600" fill="hold"/>
                                        <p:tgtEl>
                                          <p:spTgt spid="15"/>
                                        </p:tgtEl>
                                      </p:cBhvr>
                                      <p:by x="70000" y="70000"/>
                                    </p:animScale>
                                  </p:childTnLst>
                                </p:cTn>
                              </p:par>
                              <p:par>
                                <p:cTn id="85" presetID="10" presetClass="entr" presetSubtype="0" fill="hold" grpId="0" nodeType="withEffect">
                                  <p:stCondLst>
                                    <p:cond delay="130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6" presetClass="emph" presetSubtype="0" accel="100000" autoRev="1" fill="hold" grpId="1" nodeType="withEffect">
                                  <p:stCondLst>
                                    <p:cond delay="700"/>
                                  </p:stCondLst>
                                  <p:childTnLst>
                                    <p:animScale>
                                      <p:cBhvr>
                                        <p:cTn id="89" dur="600" fill="hold"/>
                                        <p:tgtEl>
                                          <p:spTgt spid="28"/>
                                        </p:tgtEl>
                                      </p:cBhvr>
                                      <p:by x="70000" y="70000"/>
                                    </p:animScale>
                                  </p:childTnLst>
                                </p:cTn>
                              </p:par>
                              <p:par>
                                <p:cTn id="90" presetID="10" presetClass="entr" presetSubtype="0" fill="hold" nodeType="withEffect">
                                  <p:stCondLst>
                                    <p:cond delay="70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par>
                                <p:cTn id="93" presetID="6" presetClass="emph" presetSubtype="0" accel="100000" autoRev="1" fill="hold" nodeType="withEffect">
                                  <p:stCondLst>
                                    <p:cond delay="100"/>
                                  </p:stCondLst>
                                  <p:childTnLst>
                                    <p:animScale>
                                      <p:cBhvr>
                                        <p:cTn id="94" dur="600" fill="hold"/>
                                        <p:tgtEl>
                                          <p:spTgt spid="26"/>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18" grpId="0" animBg="1"/>
      <p:bldP spid="18" grpId="1" animBg="1"/>
      <p:bldP spid="19" grpId="0" animBg="1"/>
      <p:bldP spid="19" grpId="1" animBg="1"/>
      <p:bldP spid="20" grpId="0" animBg="1"/>
      <p:bldP spid="20" grpId="1" animBg="1"/>
      <p:bldP spid="21" grpId="0" animBg="1"/>
      <p:bldP spid="21" grpId="1" animBg="1"/>
      <p:bldP spid="24" grpId="0" animBg="1"/>
      <p:bldP spid="24" grpId="1" animBg="1"/>
      <p:bldP spid="28" grpId="0" animBg="1"/>
      <p:bldP spid="28" grpId="1" animBg="1"/>
      <p:bldP spid="16" grpId="0" animBg="1"/>
      <p:bldP spid="16" grpId="1" animBg="1"/>
      <p:bldP spid="17" grpId="0" animBg="1"/>
      <p:bldP spid="17" grpId="1" animBg="1"/>
      <p:bldP spid="33" grpId="0"/>
      <p:bldP spid="3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ch spending">
            <a:extLst>
              <a:ext uri="{FF2B5EF4-FFF2-40B4-BE49-F238E27FC236}">
                <a16:creationId xmlns:a16="http://schemas.microsoft.com/office/drawing/2014/main" id="{31315B5F-830C-4F31-98D1-502DA9C68FBE}"/>
              </a:ext>
              <a:ext uri="{C183D7F6-B498-43B3-948B-1728B52AA6E4}">
                <adec:decorative xmlns:adec="http://schemas.microsoft.com/office/drawing/2017/decorative" val="0"/>
              </a:ext>
            </a:extLst>
          </p:cNvPr>
          <p:cNvSpPr/>
          <p:nvPr/>
        </p:nvSpPr>
        <p:spPr bwMode="auto">
          <a:xfrm>
            <a:off x="584201"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pic>
        <p:nvPicPr>
          <p:cNvPr id="32" name="Picture 31">
            <a:extLst>
              <a:ext uri="{FF2B5EF4-FFF2-40B4-BE49-F238E27FC236}">
                <a16:creationId xmlns:a16="http://schemas.microsoft.com/office/drawing/2014/main" id="{2C2B082F-B912-4554-AF7B-194629AF4D77}"/>
              </a:ext>
              <a:ext uri="{C183D7F6-B498-43B3-948B-1728B52AA6E4}">
                <adec:decorative xmlns:adec="http://schemas.microsoft.com/office/drawing/2017/decorative" val="1"/>
              </a:ext>
            </a:extLst>
          </p:cNvPr>
          <p:cNvPicPr>
            <a:picLocks noChangeAspect="1"/>
          </p:cNvPicPr>
          <p:nvPr/>
        </p:nvPicPr>
        <p:blipFill rotWithShape="1">
          <a:blip r:embed="rId3"/>
          <a:srcRect l="17398" t="6949" r="22630" b="3068"/>
          <a:stretch/>
        </p:blipFill>
        <p:spPr>
          <a:xfrm>
            <a:off x="6862654" y="2739587"/>
            <a:ext cx="2024756" cy="2024755"/>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31" name="Picture 30">
            <a:extLst>
              <a:ext uri="{FF2B5EF4-FFF2-40B4-BE49-F238E27FC236}">
                <a16:creationId xmlns:a16="http://schemas.microsoft.com/office/drawing/2014/main" id="{89315564-F2C4-4076-A2B9-FD2CCBA4F446}"/>
              </a:ext>
              <a:ext uri="{C183D7F6-B498-43B3-948B-1728B52AA6E4}">
                <adec:decorative xmlns:adec="http://schemas.microsoft.com/office/drawing/2017/decorative" val="1"/>
              </a:ext>
            </a:extLst>
          </p:cNvPr>
          <p:cNvPicPr>
            <a:picLocks noChangeAspect="1"/>
          </p:cNvPicPr>
          <p:nvPr/>
        </p:nvPicPr>
        <p:blipFill rotWithShape="1">
          <a:blip r:embed="rId4"/>
          <a:srcRect l="6454" t="9094" r="41664" b="13155"/>
          <a:stretch/>
        </p:blipFill>
        <p:spPr>
          <a:xfrm>
            <a:off x="5192464" y="4008649"/>
            <a:ext cx="1676233" cy="167623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30" name="Picture 29">
            <a:extLst>
              <a:ext uri="{FF2B5EF4-FFF2-40B4-BE49-F238E27FC236}">
                <a16:creationId xmlns:a16="http://schemas.microsoft.com/office/drawing/2014/main" id="{218BD01E-5EA7-49E7-AB02-DAC368C04615}"/>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5664" t="18810" r="12833" b="25852"/>
          <a:stretch/>
        </p:blipFill>
        <p:spPr>
          <a:xfrm>
            <a:off x="9914488" y="2956616"/>
            <a:ext cx="1510269" cy="151026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27" name="Picture 26">
            <a:extLst>
              <a:ext uri="{FF2B5EF4-FFF2-40B4-BE49-F238E27FC236}">
                <a16:creationId xmlns:a16="http://schemas.microsoft.com/office/drawing/2014/main" id="{E3BA067A-4E87-4EC5-8C2F-2DAD17AD140A}"/>
              </a:ext>
              <a:ext uri="{C183D7F6-B498-43B3-948B-1728B52AA6E4}">
                <adec:decorative xmlns:adec="http://schemas.microsoft.com/office/drawing/2017/decorative" val="1"/>
              </a:ext>
            </a:extLst>
          </p:cNvPr>
          <p:cNvPicPr>
            <a:picLocks noChangeAspect="1"/>
          </p:cNvPicPr>
          <p:nvPr/>
        </p:nvPicPr>
        <p:blipFill rotWithShape="1">
          <a:blip r:embed="rId6"/>
          <a:srcRect l="19117" t="16323" r="25880" b="1213"/>
          <a:stretch/>
        </p:blipFill>
        <p:spPr>
          <a:xfrm>
            <a:off x="6210791" y="1017492"/>
            <a:ext cx="1488140" cy="1488140"/>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8" name="90% circle">
            <a:extLst>
              <a:ext uri="{FF2B5EF4-FFF2-40B4-BE49-F238E27FC236}">
                <a16:creationId xmlns:a16="http://schemas.microsoft.com/office/drawing/2014/main" id="{08D2F09C-011D-436A-88A0-043D2254926B}"/>
              </a:ext>
              <a:ext uri="{C183D7F6-B498-43B3-948B-1728B52AA6E4}">
                <adec:decorative xmlns:adec="http://schemas.microsoft.com/office/drawing/2017/decorative" val="1"/>
              </a:ext>
            </a:extLst>
          </p:cNvPr>
          <p:cNvSpPr>
            <a:spLocks noChangeAspect="1"/>
          </p:cNvSpPr>
          <p:nvPr/>
        </p:nvSpPr>
        <p:spPr bwMode="auto">
          <a:xfrm>
            <a:off x="5192464" y="4008649"/>
            <a:ext cx="1676233" cy="1676233"/>
          </a:xfrm>
          <a:prstGeom prst="ellipse">
            <a:avLst/>
          </a:prstGeom>
          <a:solidFill>
            <a:schemeClr val="bg1">
              <a:alpha val="2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sp>
        <p:nvSpPr>
          <p:cNvPr id="19" name="90% circle">
            <a:extLst>
              <a:ext uri="{FF2B5EF4-FFF2-40B4-BE49-F238E27FC236}">
                <a16:creationId xmlns:a16="http://schemas.microsoft.com/office/drawing/2014/main" id="{3E06805B-B55E-431C-BFAA-591F70887D50}"/>
              </a:ext>
              <a:ext uri="{C183D7F6-B498-43B3-948B-1728B52AA6E4}">
                <adec:decorative xmlns:adec="http://schemas.microsoft.com/office/drawing/2017/decorative" val="1"/>
              </a:ext>
            </a:extLst>
          </p:cNvPr>
          <p:cNvSpPr>
            <a:spLocks noChangeAspect="1"/>
          </p:cNvSpPr>
          <p:nvPr/>
        </p:nvSpPr>
        <p:spPr bwMode="auto">
          <a:xfrm>
            <a:off x="9914486" y="2956616"/>
            <a:ext cx="1510270" cy="1510269"/>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sp>
        <p:nvSpPr>
          <p:cNvPr id="20" name="90% circle">
            <a:extLst>
              <a:ext uri="{FF2B5EF4-FFF2-40B4-BE49-F238E27FC236}">
                <a16:creationId xmlns:a16="http://schemas.microsoft.com/office/drawing/2014/main" id="{5658107C-E9FC-4DD7-B512-519DB0437EB6}"/>
              </a:ext>
              <a:ext uri="{C183D7F6-B498-43B3-948B-1728B52AA6E4}">
                <adec:decorative xmlns:adec="http://schemas.microsoft.com/office/drawing/2017/decorative" val="1"/>
              </a:ext>
            </a:extLst>
          </p:cNvPr>
          <p:cNvSpPr>
            <a:spLocks noChangeAspect="1"/>
          </p:cNvSpPr>
          <p:nvPr/>
        </p:nvSpPr>
        <p:spPr bwMode="auto">
          <a:xfrm>
            <a:off x="6210791" y="1017492"/>
            <a:ext cx="1488140" cy="1488140"/>
          </a:xfrm>
          <a:prstGeom prst="ellipse">
            <a:avLst/>
          </a:prstGeom>
          <a:solidFill>
            <a:schemeClr val="bg1">
              <a:alpha val="3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sp>
        <p:nvSpPr>
          <p:cNvPr id="16" name="90% circle">
            <a:extLst>
              <a:ext uri="{FF2B5EF4-FFF2-40B4-BE49-F238E27FC236}">
                <a16:creationId xmlns:a16="http://schemas.microsoft.com/office/drawing/2014/main" id="{6E0906DB-147A-4D1D-B009-007EC7989E31}"/>
              </a:ext>
              <a:ext uri="{C183D7F6-B498-43B3-948B-1728B52AA6E4}">
                <adec:decorative xmlns:adec="http://schemas.microsoft.com/office/drawing/2017/decorative" val="1"/>
              </a:ext>
            </a:extLst>
          </p:cNvPr>
          <p:cNvSpPr>
            <a:spLocks noChangeAspect="1"/>
          </p:cNvSpPr>
          <p:nvPr/>
        </p:nvSpPr>
        <p:spPr bwMode="auto">
          <a:xfrm>
            <a:off x="6862653" y="2739587"/>
            <a:ext cx="2024757" cy="2024755"/>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pic>
        <p:nvPicPr>
          <p:cNvPr id="26" name="Picture 25">
            <a:extLst>
              <a:ext uri="{FF2B5EF4-FFF2-40B4-BE49-F238E27FC236}">
                <a16:creationId xmlns:a16="http://schemas.microsoft.com/office/drawing/2014/main" id="{9ED62CDC-E24C-4012-9242-A5FE9C5C3035}"/>
              </a:ext>
              <a:ext uri="{C183D7F6-B498-43B3-948B-1728B52AA6E4}">
                <adec:decorative xmlns:adec="http://schemas.microsoft.com/office/drawing/2017/decorative" val="1"/>
              </a:ext>
            </a:extLst>
          </p:cNvPr>
          <p:cNvPicPr>
            <a:picLocks noChangeAspect="1"/>
          </p:cNvPicPr>
          <p:nvPr/>
        </p:nvPicPr>
        <p:blipFill rotWithShape="1">
          <a:blip r:embed="rId7"/>
          <a:srcRect l="7160" t="1698" r="36130" b="13255"/>
          <a:stretch/>
        </p:blipFill>
        <p:spPr>
          <a:xfrm>
            <a:off x="8244672" y="964416"/>
            <a:ext cx="2282608" cy="2282608"/>
          </a:xfrm>
          <a:prstGeom prst="ellipse">
            <a:avLst/>
          </a:prstGeom>
          <a:solidFill>
            <a:schemeClr val="bg1">
              <a:alpha val="50000"/>
            </a:schemeClr>
          </a:solidFill>
          <a:ln>
            <a:noFill/>
            <a:headEnd type="none" w="med" len="med"/>
            <a:tailEnd type="none" w="med" len="med"/>
          </a:ln>
          <a:effectLst>
            <a:outerShdw blurRad="177800" sx="103000" sy="103000" algn="ctr" rotWithShape="0">
              <a:prstClr val="black">
                <a:alpha val="30000"/>
              </a:prstClr>
            </a:outerShdw>
          </a:effectLst>
        </p:spPr>
      </p:pic>
      <p:sp>
        <p:nvSpPr>
          <p:cNvPr id="17" name="90% circle">
            <a:extLst>
              <a:ext uri="{FF2B5EF4-FFF2-40B4-BE49-F238E27FC236}">
                <a16:creationId xmlns:a16="http://schemas.microsoft.com/office/drawing/2014/main" id="{0CB53E0F-359A-4F84-8FE5-301AF1958C75}"/>
              </a:ext>
              <a:ext uri="{C183D7F6-B498-43B3-948B-1728B52AA6E4}">
                <adec:decorative xmlns:adec="http://schemas.microsoft.com/office/drawing/2017/decorative" val="0"/>
              </a:ext>
            </a:extLst>
          </p:cNvPr>
          <p:cNvSpPr>
            <a:spLocks noChangeAspect="1"/>
          </p:cNvSpPr>
          <p:nvPr/>
        </p:nvSpPr>
        <p:spPr bwMode="auto">
          <a:xfrm>
            <a:off x="8244672" y="964416"/>
            <a:ext cx="2282608" cy="2282608"/>
          </a:xfrm>
          <a:prstGeom prst="ellipse">
            <a:avLst/>
          </a:prstGeom>
          <a:solidFill>
            <a:schemeClr val="bg1">
              <a:alpha val="50000"/>
            </a:schemeClr>
          </a:solidFill>
          <a:ln w="31750">
            <a:gradFill>
              <a:gsLst>
                <a:gs pos="0">
                  <a:srgbClr val="0078D4"/>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36576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45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pic>
        <p:nvPicPr>
          <p:cNvPr id="34" name="Picture 33">
            <a:extLst>
              <a:ext uri="{FF2B5EF4-FFF2-40B4-BE49-F238E27FC236}">
                <a16:creationId xmlns:a16="http://schemas.microsoft.com/office/drawing/2014/main" id="{E5E55760-F7BA-4850-9ECA-7881DCEA7C61}"/>
              </a:ext>
              <a:ext uri="{C183D7F6-B498-43B3-948B-1728B52AA6E4}">
                <adec:decorative xmlns:adec="http://schemas.microsoft.com/office/drawing/2017/decorative" val="1"/>
              </a:ext>
            </a:extLst>
          </p:cNvPr>
          <p:cNvPicPr>
            <a:picLocks noChangeAspect="1"/>
          </p:cNvPicPr>
          <p:nvPr/>
        </p:nvPicPr>
        <p:blipFill rotWithShape="1">
          <a:blip r:embed="rId8"/>
          <a:srcRect l="37570" r="6172"/>
          <a:stretch/>
        </p:blipFill>
        <p:spPr>
          <a:xfrm>
            <a:off x="7813120" y="5175350"/>
            <a:ext cx="520019" cy="520019"/>
          </a:xfrm>
          <a:prstGeom prst="ellipse">
            <a:avLst/>
          </a:prstGeom>
        </p:spPr>
      </p:pic>
      <p:sp>
        <p:nvSpPr>
          <p:cNvPr id="39" name="90% circle">
            <a:extLst>
              <a:ext uri="{FF2B5EF4-FFF2-40B4-BE49-F238E27FC236}">
                <a16:creationId xmlns:a16="http://schemas.microsoft.com/office/drawing/2014/main" id="{F6B53F1D-9DAE-422F-B917-4E27668B4961}"/>
              </a:ext>
              <a:ext uri="{C183D7F6-B498-43B3-948B-1728B52AA6E4}">
                <adec:decorative xmlns:adec="http://schemas.microsoft.com/office/drawing/2017/decorative" val="1"/>
              </a:ext>
            </a:extLst>
          </p:cNvPr>
          <p:cNvSpPr>
            <a:spLocks noChangeAspect="1"/>
          </p:cNvSpPr>
          <p:nvPr/>
        </p:nvSpPr>
        <p:spPr bwMode="auto">
          <a:xfrm>
            <a:off x="7813119" y="5175350"/>
            <a:ext cx="520021" cy="520019"/>
          </a:xfrm>
          <a:prstGeom prst="ellipse">
            <a:avLst/>
          </a:prstGeom>
          <a:solidFill>
            <a:schemeClr val="bg1">
              <a:alpha val="36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pic>
        <p:nvPicPr>
          <p:cNvPr id="40" name="Picture 39">
            <a:extLst>
              <a:ext uri="{FF2B5EF4-FFF2-40B4-BE49-F238E27FC236}">
                <a16:creationId xmlns:a16="http://schemas.microsoft.com/office/drawing/2014/main" id="{D6611DBD-8F25-42FA-98AE-F34DB8A17F0F}"/>
              </a:ext>
              <a:ext uri="{C183D7F6-B498-43B3-948B-1728B52AA6E4}">
                <adec:decorative xmlns:adec="http://schemas.microsoft.com/office/drawing/2017/decorative" val="1"/>
              </a:ext>
            </a:extLst>
          </p:cNvPr>
          <p:cNvPicPr>
            <a:picLocks noChangeAspect="1"/>
          </p:cNvPicPr>
          <p:nvPr/>
        </p:nvPicPr>
        <p:blipFill rotWithShape="1">
          <a:blip r:embed="rId9"/>
          <a:srcRect l="6972" t="7159" r="36195" b="17066"/>
          <a:stretch/>
        </p:blipFill>
        <p:spPr>
          <a:xfrm>
            <a:off x="4831243" y="2272303"/>
            <a:ext cx="1272387" cy="1272387"/>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1" name="90% circle">
            <a:extLst>
              <a:ext uri="{FF2B5EF4-FFF2-40B4-BE49-F238E27FC236}">
                <a16:creationId xmlns:a16="http://schemas.microsoft.com/office/drawing/2014/main" id="{729E8DBD-17CD-4F9A-A3D1-FD6378C71349}"/>
              </a:ext>
              <a:ext uri="{C183D7F6-B498-43B3-948B-1728B52AA6E4}">
                <adec:decorative xmlns:adec="http://schemas.microsoft.com/office/drawing/2017/decorative" val="1"/>
              </a:ext>
            </a:extLst>
          </p:cNvPr>
          <p:cNvSpPr>
            <a:spLocks noChangeAspect="1"/>
          </p:cNvSpPr>
          <p:nvPr/>
        </p:nvSpPr>
        <p:spPr bwMode="auto">
          <a:xfrm>
            <a:off x="4831243" y="2272303"/>
            <a:ext cx="1272387" cy="1272387"/>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latin typeface="Segoe UI Semibold"/>
                <a:cs typeface="Segoe UI" pitchFamily="34" charset="0"/>
              </a:rPr>
              <a:t>Retail</a:t>
            </a:r>
          </a:p>
        </p:txBody>
      </p:sp>
      <p:sp>
        <p:nvSpPr>
          <p:cNvPr id="43" name="TextBox 42">
            <a:extLst>
              <a:ext uri="{FF2B5EF4-FFF2-40B4-BE49-F238E27FC236}">
                <a16:creationId xmlns:a16="http://schemas.microsoft.com/office/drawing/2014/main" id="{73BEFE9E-CAFA-4972-9B8F-1B7CF0848C06}"/>
              </a:ext>
              <a:ext uri="{C183D7F6-B498-43B3-948B-1728B52AA6E4}">
                <adec:decorative xmlns:adec="http://schemas.microsoft.com/office/drawing/2017/decorative" val="1"/>
              </a:ext>
            </a:extLst>
          </p:cNvPr>
          <p:cNvSpPr txBox="1">
            <a:spLocks noChangeAspect="1"/>
          </p:cNvSpPr>
          <p:nvPr/>
        </p:nvSpPr>
        <p:spPr>
          <a:xfrm>
            <a:off x="6688467" y="1208608"/>
            <a:ext cx="502365"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+41%</a:t>
            </a:r>
          </a:p>
        </p:txBody>
      </p:sp>
      <p:pic>
        <p:nvPicPr>
          <p:cNvPr id="44" name="Picture 43">
            <a:extLst>
              <a:ext uri="{FF2B5EF4-FFF2-40B4-BE49-F238E27FC236}">
                <a16:creationId xmlns:a16="http://schemas.microsoft.com/office/drawing/2014/main" id="{DD0D4DFC-1546-4042-8954-9B39D2A85AA5}"/>
              </a:ext>
              <a:ext uri="{C183D7F6-B498-43B3-948B-1728B52AA6E4}">
                <adec:decorative xmlns:adec="http://schemas.microsoft.com/office/drawing/2017/decorative" val="1"/>
              </a:ext>
            </a:extLst>
          </p:cNvPr>
          <p:cNvPicPr>
            <a:picLocks noChangeAspect="1"/>
          </p:cNvPicPr>
          <p:nvPr/>
        </p:nvPicPr>
        <p:blipFill rotWithShape="1">
          <a:blip r:embed="rId10"/>
          <a:srcRect l="16334" r="22006"/>
          <a:stretch/>
        </p:blipFill>
        <p:spPr>
          <a:xfrm>
            <a:off x="9033489" y="4450011"/>
            <a:ext cx="1012378" cy="1012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5" name="90% circle">
            <a:extLst>
              <a:ext uri="{FF2B5EF4-FFF2-40B4-BE49-F238E27FC236}">
                <a16:creationId xmlns:a16="http://schemas.microsoft.com/office/drawing/2014/main" id="{A3647DD2-671F-492A-81F7-3FCCACB9B7F6}"/>
              </a:ext>
              <a:ext uri="{C183D7F6-B498-43B3-948B-1728B52AA6E4}">
                <adec:decorative xmlns:adec="http://schemas.microsoft.com/office/drawing/2017/decorative" val="1"/>
              </a:ext>
            </a:extLst>
          </p:cNvPr>
          <p:cNvSpPr>
            <a:spLocks noChangeAspect="1"/>
          </p:cNvSpPr>
          <p:nvPr/>
        </p:nvSpPr>
        <p:spPr bwMode="auto">
          <a:xfrm>
            <a:off x="9033489" y="4450011"/>
            <a:ext cx="1012378" cy="101237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sp>
        <p:nvSpPr>
          <p:cNvPr id="23" name="TextBox 22">
            <a:extLst>
              <a:ext uri="{FF2B5EF4-FFF2-40B4-BE49-F238E27FC236}">
                <a16:creationId xmlns:a16="http://schemas.microsoft.com/office/drawing/2014/main" id="{4CECCB17-0AC0-42C7-99C0-C871FDAB0C15}"/>
              </a:ext>
              <a:ext uri="{C183D7F6-B498-43B3-948B-1728B52AA6E4}">
                <adec:decorative xmlns:adec="http://schemas.microsoft.com/office/drawing/2017/decorative" val="0"/>
              </a:ext>
            </a:extLst>
          </p:cNvPr>
          <p:cNvSpPr txBox="1">
            <a:spLocks noChangeAspect="1"/>
          </p:cNvSpPr>
          <p:nvPr/>
        </p:nvSpPr>
        <p:spPr>
          <a:xfrm>
            <a:off x="8868208" y="1647054"/>
            <a:ext cx="1035540" cy="492443"/>
          </a:xfrm>
          <a:prstGeom prst="rect">
            <a:avLst/>
          </a:prstGeom>
          <a:noFill/>
        </p:spPr>
        <p:txBody>
          <a:bodyPr wrap="none" lIns="0" tIns="0" rIns="0" bIns="0" rtlCol="0" anchor="b"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effectLst/>
                <a:uLnTx/>
                <a:uFillTx/>
                <a:latin typeface="Segoe UI Semibold"/>
                <a:ea typeface="+mn-ea"/>
                <a:cs typeface="+mn-cs"/>
              </a:rPr>
              <a:t>+65%</a:t>
            </a:r>
          </a:p>
        </p:txBody>
      </p:sp>
      <p:sp>
        <p:nvSpPr>
          <p:cNvPr id="25" name="TextBox 24">
            <a:extLst>
              <a:ext uri="{FF2B5EF4-FFF2-40B4-BE49-F238E27FC236}">
                <a16:creationId xmlns:a16="http://schemas.microsoft.com/office/drawing/2014/main" id="{487393EE-F030-4724-8C0E-04F6BF6D0D41}"/>
              </a:ext>
              <a:ext uri="{C183D7F6-B498-43B3-948B-1728B52AA6E4}">
                <adec:decorative xmlns:adec="http://schemas.microsoft.com/office/drawing/2017/decorative" val="0"/>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75F570E8-EBD8-4A29-B923-B1E627FC49CA}"/>
              </a:ext>
            </a:extLst>
          </p:cNvPr>
          <p:cNvSpPr txBox="1"/>
          <p:nvPr/>
        </p:nvSpPr>
        <p:spPr>
          <a:xfrm>
            <a:off x="10373745" y="-323170"/>
            <a:ext cx="1818255" cy="215444"/>
          </a:xfrm>
          <a:prstGeom prst="rect">
            <a:avLst/>
          </a:prstGeom>
          <a:solidFill>
            <a:srgbClr val="FFFF00"/>
          </a:solidFill>
        </p:spPr>
        <p:txBody>
          <a:bodyPr wrap="none" lIns="0" tIns="0" rIns="0" bIns="0" rtlCol="0">
            <a:spAutoFit/>
          </a:bodyPr>
          <a:lstStyle/>
          <a:p>
            <a:pPr algn="l"/>
            <a:r>
              <a:rPr lang="en-US" sz="1400">
                <a:solidFill>
                  <a:schemeClr val="bg1"/>
                </a:solidFill>
              </a:rPr>
              <a:t>Auto transition after 1s</a:t>
            </a:r>
          </a:p>
        </p:txBody>
      </p:sp>
    </p:spTree>
    <p:extLst>
      <p:ext uri="{BB962C8B-B14F-4D97-AF65-F5344CB8AC3E}">
        <p14:creationId xmlns:p14="http://schemas.microsoft.com/office/powerpoint/2010/main" val="2001991907"/>
      </p:ext>
    </p:extLst>
  </p:cSld>
  <p:clrMapOvr>
    <a:masterClrMapping/>
  </p:clrMapOvr>
  <mc:AlternateContent xmlns:mc="http://schemas.openxmlformats.org/markup-compatibility/2006" xmlns:p159="http://schemas.microsoft.com/office/powerpoint/2015/09/main">
    <mc:Choice Requires="p159">
      <p:transition advTm="1000">
        <p159:morph option="byObject"/>
      </p:transition>
    </mc:Choice>
    <mc:Fallback xmlns="">
      <p:transition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2A03C-82F7-4D73-A4AA-658F0A7429CE}"/>
              </a:ext>
            </a:extLst>
          </p:cNvPr>
          <p:cNvSpPr>
            <a:spLocks noGrp="1"/>
          </p:cNvSpPr>
          <p:nvPr>
            <p:ph type="title" idx="4294967295"/>
          </p:nvPr>
        </p:nvSpPr>
        <p:spPr bwMode="auto">
          <a:xfrm>
            <a:off x="2042162" y="2898086"/>
            <a:ext cx="8107678" cy="1061829"/>
          </a:xfrm>
          <a:prstGeom prst="rect">
            <a:avLst/>
          </a:prstGeom>
          <a:noFill/>
          <a:ln w="19050"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Winds</a:t>
            </a:r>
            <a:r>
              <a:rPr kumimoji="0" lang="en-US" sz="6600" b="0" i="0" u="none" strike="noStrike" kern="0" cap="none" spc="0" normalizeH="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 of Change…</a:t>
            </a:r>
            <a:endParaRPr kumimoji="0" lang="en-US" sz="6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endParaRPr>
          </a:p>
        </p:txBody>
      </p:sp>
      <p:sp>
        <p:nvSpPr>
          <p:cNvPr id="16" name="Rectangle: Rounded Corners 287">
            <a:extLst>
              <a:ext uri="{FF2B5EF4-FFF2-40B4-BE49-F238E27FC236}">
                <a16:creationId xmlns:a16="http://schemas.microsoft.com/office/drawing/2014/main" id="{8A9D7019-F513-4E56-AB0A-31D0231A8628}"/>
              </a:ext>
              <a:ext uri="{C183D7F6-B498-43B3-948B-1728B52AA6E4}">
                <adec:decorative xmlns:adec="http://schemas.microsoft.com/office/drawing/2017/decorative" val="1"/>
              </a:ext>
            </a:extLst>
          </p:cNvPr>
          <p:cNvSpPr/>
          <p:nvPr/>
        </p:nvSpPr>
        <p:spPr bwMode="auto">
          <a:xfrm>
            <a:off x="582168" y="585216"/>
            <a:ext cx="11027664" cy="5687568"/>
          </a:xfrm>
          <a:prstGeom prst="roundRect">
            <a:avLst>
              <a:gd name="adj" fmla="val 971"/>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Tree>
    <p:extLst>
      <p:ext uri="{BB962C8B-B14F-4D97-AF65-F5344CB8AC3E}">
        <p14:creationId xmlns:p14="http://schemas.microsoft.com/office/powerpoint/2010/main" val="2456638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4" presetClass="path" presetSubtype="0" decel="100000" fill="hold" grpId="1" nodeType="withEffect">
                                  <p:stCondLst>
                                    <p:cond delay="0"/>
                                  </p:stCondLst>
                                  <p:childTnLst>
                                    <p:animMotion origin="layout" path="M -6.25E-7 0 L -6.25E-7 0.04375 " pathEditMode="relative" rAng="0" ptsTypes="AA">
                                      <p:cBhvr>
                                        <p:cTn id="9" dur="700" spd="-100000" fill="hold"/>
                                        <p:tgtEl>
                                          <p:spTgt spid="16"/>
                                        </p:tgtEl>
                                        <p:attrNameLst>
                                          <p:attrName>ppt_x</p:attrName>
                                          <p:attrName>ppt_y</p:attrName>
                                        </p:attrNameLst>
                                      </p:cBhvr>
                                      <p:rCtr x="0" y="2176"/>
                                    </p:animMotion>
                                  </p:childTnLst>
                                </p:cTn>
                              </p:par>
                              <p:par>
                                <p:cTn id="10" presetID="10" presetClass="entr" presetSubtype="0"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100"/>
                                  </p:stCondLst>
                                  <p:childTnLst>
                                    <p:animMotion origin="layout" path="M -6.25E-7 3.7037E-7 L -6.25E-7 -0.03056 " pathEditMode="relative" rAng="0" ptsTypes="AA">
                                      <p:cBhvr>
                                        <p:cTn id="14" dur="70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ch spending">
            <a:extLst>
              <a:ext uri="{FF2B5EF4-FFF2-40B4-BE49-F238E27FC236}">
                <a16:creationId xmlns:a16="http://schemas.microsoft.com/office/drawing/2014/main" id="{45B5BA78-0DE8-426A-85E7-929620F67B38}"/>
              </a:ext>
            </a:extLst>
          </p:cNvPr>
          <p:cNvSpPr/>
          <p:nvPr/>
        </p:nvSpPr>
        <p:spPr bwMode="auto">
          <a:xfrm>
            <a:off x="584201"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pic>
        <p:nvPicPr>
          <p:cNvPr id="32" name="Picture 31">
            <a:extLst>
              <a:ext uri="{FF2B5EF4-FFF2-40B4-BE49-F238E27FC236}">
                <a16:creationId xmlns:a16="http://schemas.microsoft.com/office/drawing/2014/main" id="{2C2B082F-B912-4554-AF7B-194629AF4D77}"/>
              </a:ext>
              <a:ext uri="{C183D7F6-B498-43B3-948B-1728B52AA6E4}">
                <adec:decorative xmlns:adec="http://schemas.microsoft.com/office/drawing/2017/decorative" val="1"/>
              </a:ext>
            </a:extLst>
          </p:cNvPr>
          <p:cNvPicPr>
            <a:picLocks noChangeAspect="1"/>
          </p:cNvPicPr>
          <p:nvPr/>
        </p:nvPicPr>
        <p:blipFill rotWithShape="1">
          <a:blip r:embed="rId2"/>
          <a:srcRect l="17398" t="6949" r="22630" b="3068"/>
          <a:stretch/>
        </p:blipFill>
        <p:spPr>
          <a:xfrm>
            <a:off x="6862654" y="2739586"/>
            <a:ext cx="2024756" cy="2024756"/>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pic>
        <p:nvPicPr>
          <p:cNvPr id="30" name="Picture 29">
            <a:extLst>
              <a:ext uri="{FF2B5EF4-FFF2-40B4-BE49-F238E27FC236}">
                <a16:creationId xmlns:a16="http://schemas.microsoft.com/office/drawing/2014/main" id="{218BD01E-5EA7-49E7-AB02-DAC368C0461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5664" t="18810" r="12833" b="25852"/>
          <a:stretch/>
        </p:blipFill>
        <p:spPr>
          <a:xfrm>
            <a:off x="9914488" y="2956615"/>
            <a:ext cx="1510269" cy="151026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9" name="90% circle">
            <a:extLst>
              <a:ext uri="{FF2B5EF4-FFF2-40B4-BE49-F238E27FC236}">
                <a16:creationId xmlns:a16="http://schemas.microsoft.com/office/drawing/2014/main" id="{3E06805B-B55E-431C-BFAA-591F70887D50}"/>
              </a:ext>
              <a:ext uri="{C183D7F6-B498-43B3-948B-1728B52AA6E4}">
                <adec:decorative xmlns:adec="http://schemas.microsoft.com/office/drawing/2017/decorative" val="1"/>
              </a:ext>
            </a:extLst>
          </p:cNvPr>
          <p:cNvSpPr>
            <a:spLocks noChangeAspect="1"/>
          </p:cNvSpPr>
          <p:nvPr/>
        </p:nvSpPr>
        <p:spPr bwMode="auto">
          <a:xfrm>
            <a:off x="9914486" y="2956615"/>
            <a:ext cx="1510270" cy="1510269"/>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sp>
        <p:nvSpPr>
          <p:cNvPr id="16" name="90% circle">
            <a:extLst>
              <a:ext uri="{FF2B5EF4-FFF2-40B4-BE49-F238E27FC236}">
                <a16:creationId xmlns:a16="http://schemas.microsoft.com/office/drawing/2014/main" id="{6E0906DB-147A-4D1D-B009-007EC7989E31}"/>
              </a:ext>
              <a:ext uri="{C183D7F6-B498-43B3-948B-1728B52AA6E4}">
                <adec:decorative xmlns:adec="http://schemas.microsoft.com/office/drawing/2017/decorative" val="1"/>
              </a:ext>
            </a:extLst>
          </p:cNvPr>
          <p:cNvSpPr>
            <a:spLocks noChangeAspect="1"/>
          </p:cNvSpPr>
          <p:nvPr/>
        </p:nvSpPr>
        <p:spPr bwMode="auto">
          <a:xfrm>
            <a:off x="6862653" y="2739586"/>
            <a:ext cx="2024757" cy="2024756"/>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pic>
        <p:nvPicPr>
          <p:cNvPr id="34" name="Picture 33">
            <a:extLst>
              <a:ext uri="{FF2B5EF4-FFF2-40B4-BE49-F238E27FC236}">
                <a16:creationId xmlns:a16="http://schemas.microsoft.com/office/drawing/2014/main" id="{E5E55760-F7BA-4850-9ECA-7881DCEA7C61}"/>
              </a:ext>
              <a:ext uri="{C183D7F6-B498-43B3-948B-1728B52AA6E4}">
                <adec:decorative xmlns:adec="http://schemas.microsoft.com/office/drawing/2017/decorative" val="1"/>
              </a:ext>
            </a:extLst>
          </p:cNvPr>
          <p:cNvPicPr>
            <a:picLocks noChangeAspect="1"/>
          </p:cNvPicPr>
          <p:nvPr/>
        </p:nvPicPr>
        <p:blipFill rotWithShape="1">
          <a:blip r:embed="rId4"/>
          <a:srcRect l="37570" r="6172"/>
          <a:stretch/>
        </p:blipFill>
        <p:spPr>
          <a:xfrm>
            <a:off x="7813120" y="5175350"/>
            <a:ext cx="520019" cy="520019"/>
          </a:xfrm>
          <a:prstGeom prst="ellipse">
            <a:avLst/>
          </a:prstGeom>
        </p:spPr>
      </p:pic>
      <p:sp>
        <p:nvSpPr>
          <p:cNvPr id="39" name="90% circle">
            <a:extLst>
              <a:ext uri="{FF2B5EF4-FFF2-40B4-BE49-F238E27FC236}">
                <a16:creationId xmlns:a16="http://schemas.microsoft.com/office/drawing/2014/main" id="{F6B53F1D-9DAE-422F-B917-4E27668B4961}"/>
              </a:ext>
              <a:ext uri="{C183D7F6-B498-43B3-948B-1728B52AA6E4}">
                <adec:decorative xmlns:adec="http://schemas.microsoft.com/office/drawing/2017/decorative" val="1"/>
              </a:ext>
            </a:extLst>
          </p:cNvPr>
          <p:cNvSpPr>
            <a:spLocks noChangeAspect="1"/>
          </p:cNvSpPr>
          <p:nvPr/>
        </p:nvSpPr>
        <p:spPr bwMode="auto">
          <a:xfrm>
            <a:off x="7813119" y="5175350"/>
            <a:ext cx="520021" cy="520019"/>
          </a:xfrm>
          <a:prstGeom prst="ellipse">
            <a:avLst/>
          </a:prstGeom>
          <a:solidFill>
            <a:schemeClr val="bg1">
              <a:alpha val="36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pic>
        <p:nvPicPr>
          <p:cNvPr id="40" name="Picture 39">
            <a:extLst>
              <a:ext uri="{FF2B5EF4-FFF2-40B4-BE49-F238E27FC236}">
                <a16:creationId xmlns:a16="http://schemas.microsoft.com/office/drawing/2014/main" id="{D6611DBD-8F25-42FA-98AE-F34DB8A17F0F}"/>
              </a:ext>
              <a:ext uri="{C183D7F6-B498-43B3-948B-1728B52AA6E4}">
                <adec:decorative xmlns:adec="http://schemas.microsoft.com/office/drawing/2017/decorative" val="1"/>
              </a:ext>
            </a:extLst>
          </p:cNvPr>
          <p:cNvPicPr>
            <a:picLocks noChangeAspect="1"/>
          </p:cNvPicPr>
          <p:nvPr/>
        </p:nvPicPr>
        <p:blipFill rotWithShape="1">
          <a:blip r:embed="rId5"/>
          <a:srcRect l="6972" t="7159" r="36195" b="17066"/>
          <a:stretch/>
        </p:blipFill>
        <p:spPr>
          <a:xfrm>
            <a:off x="4831243" y="2272302"/>
            <a:ext cx="1272387" cy="127238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1" name="90% circle">
            <a:extLst>
              <a:ext uri="{FF2B5EF4-FFF2-40B4-BE49-F238E27FC236}">
                <a16:creationId xmlns:a16="http://schemas.microsoft.com/office/drawing/2014/main" id="{729E8DBD-17CD-4F9A-A3D1-FD6378C71349}"/>
              </a:ext>
              <a:ext uri="{C183D7F6-B498-43B3-948B-1728B52AA6E4}">
                <adec:decorative xmlns:adec="http://schemas.microsoft.com/office/drawing/2017/decorative" val="1"/>
              </a:ext>
            </a:extLst>
          </p:cNvPr>
          <p:cNvSpPr>
            <a:spLocks noChangeAspect="1"/>
          </p:cNvSpPr>
          <p:nvPr/>
        </p:nvSpPr>
        <p:spPr bwMode="auto">
          <a:xfrm>
            <a:off x="4831243" y="2272302"/>
            <a:ext cx="1272387" cy="127238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latin typeface="Segoe UI Semibold"/>
                <a:cs typeface="Segoe UI" pitchFamily="34" charset="0"/>
              </a:rPr>
              <a:t>Retail</a:t>
            </a:r>
          </a:p>
        </p:txBody>
      </p:sp>
      <p:pic>
        <p:nvPicPr>
          <p:cNvPr id="27" name="Picture 26">
            <a:extLst>
              <a:ext uri="{FF2B5EF4-FFF2-40B4-BE49-F238E27FC236}">
                <a16:creationId xmlns:a16="http://schemas.microsoft.com/office/drawing/2014/main" id="{E3BA067A-4E87-4EC5-8C2F-2DAD17AD140A}"/>
              </a:ext>
              <a:ext uri="{C183D7F6-B498-43B3-948B-1728B52AA6E4}">
                <adec:decorative xmlns:adec="http://schemas.microsoft.com/office/drawing/2017/decorative" val="1"/>
              </a:ext>
            </a:extLst>
          </p:cNvPr>
          <p:cNvPicPr>
            <a:picLocks noChangeAspect="1"/>
          </p:cNvPicPr>
          <p:nvPr/>
        </p:nvPicPr>
        <p:blipFill rotWithShape="1">
          <a:blip r:embed="rId6"/>
          <a:srcRect l="19117" t="16323" r="25880" b="1213"/>
          <a:stretch/>
        </p:blipFill>
        <p:spPr>
          <a:xfrm>
            <a:off x="6054537" y="861237"/>
            <a:ext cx="1800651" cy="1800651"/>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0" name="90% circle">
            <a:extLst>
              <a:ext uri="{FF2B5EF4-FFF2-40B4-BE49-F238E27FC236}">
                <a16:creationId xmlns:a16="http://schemas.microsoft.com/office/drawing/2014/main" id="{5658107C-E9FC-4DD7-B512-519DB0437EB6}"/>
              </a:ext>
              <a:ext uri="{C183D7F6-B498-43B3-948B-1728B52AA6E4}">
                <adec:decorative xmlns:adec="http://schemas.microsoft.com/office/drawing/2017/decorative" val="0"/>
              </a:ext>
            </a:extLst>
          </p:cNvPr>
          <p:cNvSpPr>
            <a:spLocks noChangeAspect="1"/>
          </p:cNvSpPr>
          <p:nvPr/>
        </p:nvSpPr>
        <p:spPr bwMode="auto">
          <a:xfrm>
            <a:off x="6054537" y="861237"/>
            <a:ext cx="1800651" cy="1800651"/>
          </a:xfrm>
          <a:prstGeom prst="ellipse">
            <a:avLst/>
          </a:prstGeom>
          <a:solidFill>
            <a:schemeClr val="bg1">
              <a:alpha val="30000"/>
            </a:schemeClr>
          </a:solidFill>
          <a:ln w="31750">
            <a:gradFill>
              <a:gsLst>
                <a:gs pos="0">
                  <a:srgbClr val="0078D4"/>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27432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450"/>
              </a:spcBef>
              <a:spcAft>
                <a:spcPct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8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8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pic>
        <p:nvPicPr>
          <p:cNvPr id="24" name="Picture 23">
            <a:extLst>
              <a:ext uri="{FF2B5EF4-FFF2-40B4-BE49-F238E27FC236}">
                <a16:creationId xmlns:a16="http://schemas.microsoft.com/office/drawing/2014/main" id="{D0BAD0AC-C548-41D1-B808-DAF34E53712A}"/>
              </a:ext>
              <a:ext uri="{C183D7F6-B498-43B3-948B-1728B52AA6E4}">
                <adec:decorative xmlns:adec="http://schemas.microsoft.com/office/drawing/2017/decorative" val="1"/>
              </a:ext>
            </a:extLst>
          </p:cNvPr>
          <p:cNvPicPr>
            <a:picLocks noChangeAspect="1"/>
          </p:cNvPicPr>
          <p:nvPr/>
        </p:nvPicPr>
        <p:blipFill rotWithShape="1">
          <a:blip r:embed="rId7"/>
          <a:srcRect l="7160" t="1698" r="36130" b="13255"/>
          <a:stretch/>
        </p:blipFill>
        <p:spPr>
          <a:xfrm>
            <a:off x="8544636" y="1063089"/>
            <a:ext cx="1886453" cy="188645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5" name="90% circle">
            <a:extLst>
              <a:ext uri="{FF2B5EF4-FFF2-40B4-BE49-F238E27FC236}">
                <a16:creationId xmlns:a16="http://schemas.microsoft.com/office/drawing/2014/main" id="{D10590C0-ADBA-458E-AF66-9967E9BBCB85}"/>
              </a:ext>
              <a:ext uri="{C183D7F6-B498-43B3-948B-1728B52AA6E4}">
                <adec:decorative xmlns:adec="http://schemas.microsoft.com/office/drawing/2017/decorative" val="1"/>
              </a:ext>
            </a:extLst>
          </p:cNvPr>
          <p:cNvSpPr>
            <a:spLocks noChangeAspect="1"/>
          </p:cNvSpPr>
          <p:nvPr/>
        </p:nvSpPr>
        <p:spPr bwMode="auto">
          <a:xfrm>
            <a:off x="8544636" y="1063089"/>
            <a:ext cx="1886453" cy="1886453"/>
          </a:xfrm>
          <a:prstGeom prst="ellipse">
            <a:avLst/>
          </a:prstGeom>
          <a:solidFill>
            <a:schemeClr val="bg1">
              <a:alpha val="5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sp>
        <p:nvSpPr>
          <p:cNvPr id="28" name="TextBox 27">
            <a:extLst>
              <a:ext uri="{FF2B5EF4-FFF2-40B4-BE49-F238E27FC236}">
                <a16:creationId xmlns:a16="http://schemas.microsoft.com/office/drawing/2014/main" id="{6F6D33BE-F55F-4107-897B-8702E5D23AEE}"/>
              </a:ext>
              <a:ext uri="{C183D7F6-B498-43B3-948B-1728B52AA6E4}">
                <adec:decorative xmlns:adec="http://schemas.microsoft.com/office/drawing/2017/decorative" val="1"/>
              </a:ext>
            </a:extLst>
          </p:cNvPr>
          <p:cNvSpPr txBox="1">
            <a:spLocks noChangeAspect="1"/>
          </p:cNvSpPr>
          <p:nvPr/>
        </p:nvSpPr>
        <p:spPr>
          <a:xfrm>
            <a:off x="9190130" y="1587243"/>
            <a:ext cx="595467" cy="297927"/>
          </a:xfrm>
          <a:prstGeom prst="rect">
            <a:avLst/>
          </a:prstGeom>
          <a:noFill/>
        </p:spPr>
        <p:txBody>
          <a:bodyPr wrap="none" lIns="0" tIns="0" rIns="0" bIns="0" rtlCol="0" anchor="b"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noFill/>
                <a:effectLst/>
                <a:uLnTx/>
                <a:uFillTx/>
                <a:latin typeface="Segoe UI Semibold"/>
                <a:ea typeface="+mn-ea"/>
                <a:cs typeface="+mn-cs"/>
              </a:rPr>
              <a:t>+65%</a:t>
            </a:r>
          </a:p>
        </p:txBody>
      </p:sp>
      <p:sp>
        <p:nvSpPr>
          <p:cNvPr id="36" name="TextBox 35">
            <a:extLst>
              <a:ext uri="{FF2B5EF4-FFF2-40B4-BE49-F238E27FC236}">
                <a16:creationId xmlns:a16="http://schemas.microsoft.com/office/drawing/2014/main" id="{D632D62F-C649-45AC-8352-D15C56D7480E}"/>
              </a:ext>
              <a:ext uri="{C183D7F6-B498-43B3-948B-1728B52AA6E4}">
                <adec:decorative xmlns:adec="http://schemas.microsoft.com/office/drawing/2017/decorative" val="0"/>
              </a:ext>
            </a:extLst>
          </p:cNvPr>
          <p:cNvSpPr txBox="1">
            <a:spLocks noChangeAspect="1"/>
          </p:cNvSpPr>
          <p:nvPr/>
        </p:nvSpPr>
        <p:spPr>
          <a:xfrm>
            <a:off x="6514052" y="1230644"/>
            <a:ext cx="851195" cy="430887"/>
          </a:xfrm>
          <a:prstGeom prst="rect">
            <a:avLst/>
          </a:prstGeom>
          <a:noFill/>
        </p:spPr>
        <p:txBody>
          <a:bodyPr wrap="none" lIns="0" tIns="0" rIns="0" bIns="0" rtlCol="0" anchor="b" anchorCtr="0">
            <a:spAutoFit/>
          </a:bodyPr>
          <a:lstStyle>
            <a:defPPr>
              <a:defRPr lang="en-US"/>
            </a:defPPr>
            <a:lvl1pPr algn="ctr">
              <a:defRPr sz="3200" spc="-100">
                <a:gradFill>
                  <a:gsLst>
                    <a:gs pos="27368">
                      <a:schemeClr val="tx1"/>
                    </a:gs>
                    <a:gs pos="60000">
                      <a:schemeClr val="tx1"/>
                    </a:gs>
                  </a:gsLst>
                  <a:lin ang="2700000" scaled="0"/>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a:ln>
                  <a:noFill/>
                </a:ln>
                <a:solidFill>
                  <a:schemeClr val="tx1"/>
                </a:solidFill>
                <a:effectLst/>
                <a:uLnTx/>
                <a:uFillTx/>
                <a:latin typeface="Segoe UI Semibold"/>
                <a:ea typeface="+mn-ea"/>
                <a:cs typeface="+mn-cs"/>
              </a:rPr>
              <a:t>+41%</a:t>
            </a:r>
          </a:p>
        </p:txBody>
      </p:sp>
      <p:pic>
        <p:nvPicPr>
          <p:cNvPr id="31" name="Picture 30">
            <a:extLst>
              <a:ext uri="{FF2B5EF4-FFF2-40B4-BE49-F238E27FC236}">
                <a16:creationId xmlns:a16="http://schemas.microsoft.com/office/drawing/2014/main" id="{89315564-F2C4-4076-A2B9-FD2CCBA4F446}"/>
              </a:ext>
              <a:ext uri="{C183D7F6-B498-43B3-948B-1728B52AA6E4}">
                <adec:decorative xmlns:adec="http://schemas.microsoft.com/office/drawing/2017/decorative" val="1"/>
              </a:ext>
            </a:extLst>
          </p:cNvPr>
          <p:cNvPicPr>
            <a:picLocks noChangeAspect="1"/>
          </p:cNvPicPr>
          <p:nvPr/>
        </p:nvPicPr>
        <p:blipFill rotWithShape="1">
          <a:blip r:embed="rId8"/>
          <a:srcRect l="6454" t="9094" r="41664" b="13155"/>
          <a:stretch/>
        </p:blipFill>
        <p:spPr>
          <a:xfrm>
            <a:off x="5192464" y="4008649"/>
            <a:ext cx="1676233" cy="167623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8" name="90% circle">
            <a:extLst>
              <a:ext uri="{FF2B5EF4-FFF2-40B4-BE49-F238E27FC236}">
                <a16:creationId xmlns:a16="http://schemas.microsoft.com/office/drawing/2014/main" id="{08D2F09C-011D-436A-88A0-043D2254926B}"/>
              </a:ext>
              <a:ext uri="{C183D7F6-B498-43B3-948B-1728B52AA6E4}">
                <adec:decorative xmlns:adec="http://schemas.microsoft.com/office/drawing/2017/decorative" val="1"/>
              </a:ext>
            </a:extLst>
          </p:cNvPr>
          <p:cNvSpPr>
            <a:spLocks noChangeAspect="1"/>
          </p:cNvSpPr>
          <p:nvPr/>
        </p:nvSpPr>
        <p:spPr bwMode="auto">
          <a:xfrm>
            <a:off x="5192464" y="4008649"/>
            <a:ext cx="1676233" cy="1676233"/>
          </a:xfrm>
          <a:prstGeom prst="ellipse">
            <a:avLst/>
          </a:prstGeom>
          <a:solidFill>
            <a:schemeClr val="bg1">
              <a:alpha val="2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sp>
        <p:nvSpPr>
          <p:cNvPr id="42" name="TextBox 41">
            <a:extLst>
              <a:ext uri="{FF2B5EF4-FFF2-40B4-BE49-F238E27FC236}">
                <a16:creationId xmlns:a16="http://schemas.microsoft.com/office/drawing/2014/main" id="{D63070E8-8629-4861-A3E8-D063A8206B09}"/>
              </a:ext>
              <a:ext uri="{C183D7F6-B498-43B3-948B-1728B52AA6E4}">
                <adec:decorative xmlns:adec="http://schemas.microsoft.com/office/drawing/2017/decorative" val="1"/>
              </a:ext>
            </a:extLst>
          </p:cNvPr>
          <p:cNvSpPr txBox="1">
            <a:spLocks noChangeAspect="1"/>
          </p:cNvSpPr>
          <p:nvPr/>
        </p:nvSpPr>
        <p:spPr>
          <a:xfrm>
            <a:off x="5763880" y="4402745"/>
            <a:ext cx="533399"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+52%</a:t>
            </a:r>
          </a:p>
        </p:txBody>
      </p:sp>
      <p:pic>
        <p:nvPicPr>
          <p:cNvPr id="43" name="Picture 42">
            <a:extLst>
              <a:ext uri="{FF2B5EF4-FFF2-40B4-BE49-F238E27FC236}">
                <a16:creationId xmlns:a16="http://schemas.microsoft.com/office/drawing/2014/main" id="{1439666B-B74E-4E61-BFD3-5BD9F6FEA52B}"/>
              </a:ext>
              <a:ext uri="{C183D7F6-B498-43B3-948B-1728B52AA6E4}">
                <adec:decorative xmlns:adec="http://schemas.microsoft.com/office/drawing/2017/decorative" val="1"/>
              </a:ext>
            </a:extLst>
          </p:cNvPr>
          <p:cNvPicPr>
            <a:picLocks noChangeAspect="1"/>
          </p:cNvPicPr>
          <p:nvPr/>
        </p:nvPicPr>
        <p:blipFill rotWithShape="1">
          <a:blip r:embed="rId9"/>
          <a:srcRect l="16334" r="22006"/>
          <a:stretch/>
        </p:blipFill>
        <p:spPr>
          <a:xfrm>
            <a:off x="9033489" y="4450011"/>
            <a:ext cx="1012378" cy="1012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4" name="90% circle">
            <a:extLst>
              <a:ext uri="{FF2B5EF4-FFF2-40B4-BE49-F238E27FC236}">
                <a16:creationId xmlns:a16="http://schemas.microsoft.com/office/drawing/2014/main" id="{F30D4C2B-13FB-41B2-8505-FA0651DE8072}"/>
              </a:ext>
              <a:ext uri="{C183D7F6-B498-43B3-948B-1728B52AA6E4}">
                <adec:decorative xmlns:adec="http://schemas.microsoft.com/office/drawing/2017/decorative" val="1"/>
              </a:ext>
            </a:extLst>
          </p:cNvPr>
          <p:cNvSpPr>
            <a:spLocks noChangeAspect="1"/>
          </p:cNvSpPr>
          <p:nvPr/>
        </p:nvSpPr>
        <p:spPr bwMode="auto">
          <a:xfrm>
            <a:off x="9033489" y="4450011"/>
            <a:ext cx="1012378" cy="101237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sp>
        <p:nvSpPr>
          <p:cNvPr id="26" name="TextBox 25">
            <a:extLst>
              <a:ext uri="{FF2B5EF4-FFF2-40B4-BE49-F238E27FC236}">
                <a16:creationId xmlns:a16="http://schemas.microsoft.com/office/drawing/2014/main" id="{2FD804B8-A3FA-4376-AD57-44348FEAF42A}"/>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77B22435-8E1C-48A7-B054-2F8736FA2E97}"/>
              </a:ext>
            </a:extLst>
          </p:cNvPr>
          <p:cNvSpPr txBox="1"/>
          <p:nvPr/>
        </p:nvSpPr>
        <p:spPr>
          <a:xfrm>
            <a:off x="10373745" y="-323170"/>
            <a:ext cx="1818255" cy="215444"/>
          </a:xfrm>
          <a:prstGeom prst="rect">
            <a:avLst/>
          </a:prstGeom>
          <a:solidFill>
            <a:srgbClr val="FFFF00"/>
          </a:solidFill>
        </p:spPr>
        <p:txBody>
          <a:bodyPr wrap="none" lIns="0" tIns="0" rIns="0" bIns="0" rtlCol="0">
            <a:spAutoFit/>
          </a:bodyPr>
          <a:lstStyle/>
          <a:p>
            <a:pPr algn="l"/>
            <a:r>
              <a:rPr lang="en-US" sz="1400">
                <a:solidFill>
                  <a:schemeClr val="bg1"/>
                </a:solidFill>
              </a:rPr>
              <a:t>Auto transition after 1s</a:t>
            </a:r>
          </a:p>
        </p:txBody>
      </p:sp>
    </p:spTree>
    <p:extLst>
      <p:ext uri="{BB962C8B-B14F-4D97-AF65-F5344CB8AC3E}">
        <p14:creationId xmlns:p14="http://schemas.microsoft.com/office/powerpoint/2010/main" val="4233353265"/>
      </p:ext>
    </p:extLst>
  </p:cSld>
  <p:clrMapOvr>
    <a:masterClrMapping/>
  </p:clrMapOvr>
  <mc:AlternateContent xmlns:mc="http://schemas.openxmlformats.org/markup-compatibility/2006" xmlns:p159="http://schemas.microsoft.com/office/powerpoint/2015/09/main">
    <mc:Choice Requires="p159">
      <p:transition advTm="1000">
        <p159:morph option="byObject"/>
      </p:transition>
    </mc:Choice>
    <mc:Fallback xmlns="">
      <p:transition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ch spending">
            <a:extLst>
              <a:ext uri="{FF2B5EF4-FFF2-40B4-BE49-F238E27FC236}">
                <a16:creationId xmlns:a16="http://schemas.microsoft.com/office/drawing/2014/main" id="{A37101D9-E713-4617-833D-7573B2376EB5}"/>
              </a:ext>
            </a:extLst>
          </p:cNvPr>
          <p:cNvSpPr/>
          <p:nvPr/>
        </p:nvSpPr>
        <p:spPr bwMode="auto">
          <a:xfrm>
            <a:off x="584201"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pic>
        <p:nvPicPr>
          <p:cNvPr id="32" name="Picture 31">
            <a:extLst>
              <a:ext uri="{FF2B5EF4-FFF2-40B4-BE49-F238E27FC236}">
                <a16:creationId xmlns:a16="http://schemas.microsoft.com/office/drawing/2014/main" id="{2C2B082F-B912-4554-AF7B-194629AF4D77}"/>
              </a:ext>
              <a:ext uri="{C183D7F6-B498-43B3-948B-1728B52AA6E4}">
                <adec:decorative xmlns:adec="http://schemas.microsoft.com/office/drawing/2017/decorative" val="1"/>
              </a:ext>
            </a:extLst>
          </p:cNvPr>
          <p:cNvPicPr>
            <a:picLocks noChangeAspect="1"/>
          </p:cNvPicPr>
          <p:nvPr/>
        </p:nvPicPr>
        <p:blipFill rotWithShape="1">
          <a:blip r:embed="rId2"/>
          <a:srcRect l="17398" t="6949" r="22630" b="3068"/>
          <a:stretch/>
        </p:blipFill>
        <p:spPr>
          <a:xfrm>
            <a:off x="6862653" y="2739586"/>
            <a:ext cx="2024756" cy="2024755"/>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6" name="90% circle">
            <a:extLst>
              <a:ext uri="{FF2B5EF4-FFF2-40B4-BE49-F238E27FC236}">
                <a16:creationId xmlns:a16="http://schemas.microsoft.com/office/drawing/2014/main" id="{6E0906DB-147A-4D1D-B009-007EC7989E31}"/>
              </a:ext>
              <a:ext uri="{C183D7F6-B498-43B3-948B-1728B52AA6E4}">
                <adec:decorative xmlns:adec="http://schemas.microsoft.com/office/drawing/2017/decorative" val="1"/>
              </a:ext>
            </a:extLst>
          </p:cNvPr>
          <p:cNvSpPr>
            <a:spLocks noChangeAspect="1"/>
          </p:cNvSpPr>
          <p:nvPr/>
        </p:nvSpPr>
        <p:spPr bwMode="auto">
          <a:xfrm>
            <a:off x="6862652" y="2739586"/>
            <a:ext cx="2024757" cy="2024755"/>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pic>
        <p:nvPicPr>
          <p:cNvPr id="34" name="Picture 33">
            <a:extLst>
              <a:ext uri="{FF2B5EF4-FFF2-40B4-BE49-F238E27FC236}">
                <a16:creationId xmlns:a16="http://schemas.microsoft.com/office/drawing/2014/main" id="{E5E55760-F7BA-4850-9ECA-7881DCEA7C61}"/>
              </a:ext>
              <a:ext uri="{C183D7F6-B498-43B3-948B-1728B52AA6E4}">
                <adec:decorative xmlns:adec="http://schemas.microsoft.com/office/drawing/2017/decorative" val="1"/>
              </a:ext>
            </a:extLst>
          </p:cNvPr>
          <p:cNvPicPr>
            <a:picLocks noChangeAspect="1"/>
          </p:cNvPicPr>
          <p:nvPr/>
        </p:nvPicPr>
        <p:blipFill rotWithShape="1">
          <a:blip r:embed="rId3"/>
          <a:srcRect l="37570" r="6172"/>
          <a:stretch/>
        </p:blipFill>
        <p:spPr>
          <a:xfrm>
            <a:off x="7813119" y="5175350"/>
            <a:ext cx="520019" cy="520019"/>
          </a:xfrm>
          <a:prstGeom prst="ellipse">
            <a:avLst/>
          </a:prstGeom>
        </p:spPr>
      </p:pic>
      <p:sp>
        <p:nvSpPr>
          <p:cNvPr id="39" name="90% circle">
            <a:extLst>
              <a:ext uri="{FF2B5EF4-FFF2-40B4-BE49-F238E27FC236}">
                <a16:creationId xmlns:a16="http://schemas.microsoft.com/office/drawing/2014/main" id="{F6B53F1D-9DAE-422F-B917-4E27668B4961}"/>
              </a:ext>
              <a:ext uri="{C183D7F6-B498-43B3-948B-1728B52AA6E4}">
                <adec:decorative xmlns:adec="http://schemas.microsoft.com/office/drawing/2017/decorative" val="1"/>
              </a:ext>
            </a:extLst>
          </p:cNvPr>
          <p:cNvSpPr>
            <a:spLocks noChangeAspect="1"/>
          </p:cNvSpPr>
          <p:nvPr/>
        </p:nvSpPr>
        <p:spPr bwMode="auto">
          <a:xfrm>
            <a:off x="7813118" y="5175350"/>
            <a:ext cx="520021" cy="520019"/>
          </a:xfrm>
          <a:prstGeom prst="ellipse">
            <a:avLst/>
          </a:prstGeom>
          <a:solidFill>
            <a:schemeClr val="bg1">
              <a:alpha val="36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pic>
        <p:nvPicPr>
          <p:cNvPr id="40" name="Picture 39">
            <a:extLst>
              <a:ext uri="{FF2B5EF4-FFF2-40B4-BE49-F238E27FC236}">
                <a16:creationId xmlns:a16="http://schemas.microsoft.com/office/drawing/2014/main" id="{D6611DBD-8F25-42FA-98AE-F34DB8A17F0F}"/>
              </a:ext>
              <a:ext uri="{C183D7F6-B498-43B3-948B-1728B52AA6E4}">
                <adec:decorative xmlns:adec="http://schemas.microsoft.com/office/drawing/2017/decorative" val="1"/>
              </a:ext>
            </a:extLst>
          </p:cNvPr>
          <p:cNvPicPr>
            <a:picLocks noChangeAspect="1"/>
          </p:cNvPicPr>
          <p:nvPr/>
        </p:nvPicPr>
        <p:blipFill rotWithShape="1">
          <a:blip r:embed="rId4"/>
          <a:srcRect l="6972" t="7159" r="36195" b="17066"/>
          <a:stretch/>
        </p:blipFill>
        <p:spPr>
          <a:xfrm>
            <a:off x="4831242" y="2272303"/>
            <a:ext cx="1272387" cy="1272387"/>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1" name="90% circle">
            <a:extLst>
              <a:ext uri="{FF2B5EF4-FFF2-40B4-BE49-F238E27FC236}">
                <a16:creationId xmlns:a16="http://schemas.microsoft.com/office/drawing/2014/main" id="{729E8DBD-17CD-4F9A-A3D1-FD6378C71349}"/>
              </a:ext>
              <a:ext uri="{C183D7F6-B498-43B3-948B-1728B52AA6E4}">
                <adec:decorative xmlns:adec="http://schemas.microsoft.com/office/drawing/2017/decorative" val="1"/>
              </a:ext>
            </a:extLst>
          </p:cNvPr>
          <p:cNvSpPr>
            <a:spLocks noChangeAspect="1"/>
          </p:cNvSpPr>
          <p:nvPr/>
        </p:nvSpPr>
        <p:spPr bwMode="auto">
          <a:xfrm>
            <a:off x="4831242" y="2272303"/>
            <a:ext cx="1272387" cy="1272387"/>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Retail</a:t>
            </a:r>
          </a:p>
        </p:txBody>
      </p:sp>
      <p:pic>
        <p:nvPicPr>
          <p:cNvPr id="24" name="Picture 23">
            <a:extLst>
              <a:ext uri="{FF2B5EF4-FFF2-40B4-BE49-F238E27FC236}">
                <a16:creationId xmlns:a16="http://schemas.microsoft.com/office/drawing/2014/main" id="{D0BAD0AC-C548-41D1-B808-DAF34E53712A}"/>
              </a:ext>
              <a:ext uri="{C183D7F6-B498-43B3-948B-1728B52AA6E4}">
                <adec:decorative xmlns:adec="http://schemas.microsoft.com/office/drawing/2017/decorative" val="1"/>
              </a:ext>
            </a:extLst>
          </p:cNvPr>
          <p:cNvPicPr>
            <a:picLocks noChangeAspect="1"/>
          </p:cNvPicPr>
          <p:nvPr/>
        </p:nvPicPr>
        <p:blipFill rotWithShape="1">
          <a:blip r:embed="rId5"/>
          <a:srcRect l="7160" t="1698" r="36130" b="13255"/>
          <a:stretch/>
        </p:blipFill>
        <p:spPr>
          <a:xfrm>
            <a:off x="8544635" y="1063089"/>
            <a:ext cx="1886453" cy="188645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5" name="90% circle">
            <a:extLst>
              <a:ext uri="{FF2B5EF4-FFF2-40B4-BE49-F238E27FC236}">
                <a16:creationId xmlns:a16="http://schemas.microsoft.com/office/drawing/2014/main" id="{D10590C0-ADBA-458E-AF66-9967E9BBCB85}"/>
              </a:ext>
              <a:ext uri="{C183D7F6-B498-43B3-948B-1728B52AA6E4}">
                <adec:decorative xmlns:adec="http://schemas.microsoft.com/office/drawing/2017/decorative" val="1"/>
              </a:ext>
            </a:extLst>
          </p:cNvPr>
          <p:cNvSpPr>
            <a:spLocks noChangeAspect="1"/>
          </p:cNvSpPr>
          <p:nvPr/>
        </p:nvSpPr>
        <p:spPr bwMode="auto">
          <a:xfrm>
            <a:off x="8544635" y="1063089"/>
            <a:ext cx="1886453" cy="1886453"/>
          </a:xfrm>
          <a:prstGeom prst="ellipse">
            <a:avLst/>
          </a:prstGeom>
          <a:solidFill>
            <a:schemeClr val="bg1">
              <a:alpha val="5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pic>
        <p:nvPicPr>
          <p:cNvPr id="31" name="Picture 30">
            <a:extLst>
              <a:ext uri="{FF2B5EF4-FFF2-40B4-BE49-F238E27FC236}">
                <a16:creationId xmlns:a16="http://schemas.microsoft.com/office/drawing/2014/main" id="{89315564-F2C4-4076-A2B9-FD2CCBA4F446}"/>
              </a:ext>
              <a:ext uri="{C183D7F6-B498-43B3-948B-1728B52AA6E4}">
                <adec:decorative xmlns:adec="http://schemas.microsoft.com/office/drawing/2017/decorative" val="1"/>
              </a:ext>
            </a:extLst>
          </p:cNvPr>
          <p:cNvPicPr>
            <a:picLocks noChangeAspect="1"/>
          </p:cNvPicPr>
          <p:nvPr/>
        </p:nvPicPr>
        <p:blipFill rotWithShape="1">
          <a:blip r:embed="rId6"/>
          <a:srcRect l="6454" t="9094" r="41664" b="13155"/>
          <a:stretch/>
        </p:blipFill>
        <p:spPr>
          <a:xfrm>
            <a:off x="5016458" y="3832644"/>
            <a:ext cx="2028242" cy="2028242"/>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8" name="90% circle">
            <a:extLst>
              <a:ext uri="{FF2B5EF4-FFF2-40B4-BE49-F238E27FC236}">
                <a16:creationId xmlns:a16="http://schemas.microsoft.com/office/drawing/2014/main" id="{08D2F09C-011D-436A-88A0-043D2254926B}"/>
              </a:ext>
              <a:ext uri="{C183D7F6-B498-43B3-948B-1728B52AA6E4}">
                <adec:decorative xmlns:adec="http://schemas.microsoft.com/office/drawing/2017/decorative" val="0"/>
              </a:ext>
            </a:extLst>
          </p:cNvPr>
          <p:cNvSpPr>
            <a:spLocks noChangeAspect="1"/>
          </p:cNvSpPr>
          <p:nvPr/>
        </p:nvSpPr>
        <p:spPr bwMode="auto">
          <a:xfrm>
            <a:off x="5016458" y="3832644"/>
            <a:ext cx="2028242" cy="2028242"/>
          </a:xfrm>
          <a:prstGeom prst="ellipse">
            <a:avLst/>
          </a:prstGeom>
          <a:solidFill>
            <a:schemeClr val="bg1">
              <a:alpha val="20000"/>
            </a:schemeClr>
          </a:solidFill>
          <a:ln w="31750">
            <a:gradFill>
              <a:gsLst>
                <a:gs pos="0">
                  <a:srgbClr val="0078D4"/>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36576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45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sp>
        <p:nvSpPr>
          <p:cNvPr id="26" name="TextBox 25">
            <a:extLst>
              <a:ext uri="{FF2B5EF4-FFF2-40B4-BE49-F238E27FC236}">
                <a16:creationId xmlns:a16="http://schemas.microsoft.com/office/drawing/2014/main" id="{E2FBC0CA-D241-4020-907B-856751318622}"/>
              </a:ext>
              <a:ext uri="{C183D7F6-B498-43B3-948B-1728B52AA6E4}">
                <adec:decorative xmlns:adec="http://schemas.microsoft.com/office/drawing/2017/decorative" val="0"/>
              </a:ext>
            </a:extLst>
          </p:cNvPr>
          <p:cNvSpPr txBox="1">
            <a:spLocks noChangeAspect="1"/>
          </p:cNvSpPr>
          <p:nvPr/>
        </p:nvSpPr>
        <p:spPr>
          <a:xfrm>
            <a:off x="5505158" y="4383927"/>
            <a:ext cx="1033937" cy="492443"/>
          </a:xfrm>
          <a:prstGeom prst="rect">
            <a:avLst/>
          </a:prstGeom>
          <a:noFill/>
        </p:spPr>
        <p:txBody>
          <a:bodyPr wrap="none" lIns="0" tIns="0" rIns="0" bIns="0" rtlCol="0" anchor="b"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effectLst/>
                <a:uLnTx/>
                <a:uFillTx/>
                <a:latin typeface="Segoe UI Semibold"/>
                <a:ea typeface="+mn-ea"/>
                <a:cs typeface="+mn-cs"/>
              </a:rPr>
              <a:t>+52%</a:t>
            </a:r>
          </a:p>
        </p:txBody>
      </p:sp>
      <p:pic>
        <p:nvPicPr>
          <p:cNvPr id="37" name="Picture 36">
            <a:extLst>
              <a:ext uri="{FF2B5EF4-FFF2-40B4-BE49-F238E27FC236}">
                <a16:creationId xmlns:a16="http://schemas.microsoft.com/office/drawing/2014/main" id="{5DA721D6-C435-4441-AEED-B601FBA64B8A}"/>
              </a:ext>
              <a:ext uri="{C183D7F6-B498-43B3-948B-1728B52AA6E4}">
                <adec:decorative xmlns:adec="http://schemas.microsoft.com/office/drawing/2017/decorative" val="1"/>
              </a:ext>
            </a:extLst>
          </p:cNvPr>
          <p:cNvPicPr>
            <a:picLocks noChangeAspect="1"/>
          </p:cNvPicPr>
          <p:nvPr/>
        </p:nvPicPr>
        <p:blipFill rotWithShape="1">
          <a:blip r:embed="rId7"/>
          <a:srcRect l="19117" t="16323" r="25880" b="1213"/>
          <a:stretch/>
        </p:blipFill>
        <p:spPr>
          <a:xfrm>
            <a:off x="6210790" y="1017491"/>
            <a:ext cx="1488140" cy="1488140"/>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2" name="90% circle">
            <a:extLst>
              <a:ext uri="{FF2B5EF4-FFF2-40B4-BE49-F238E27FC236}">
                <a16:creationId xmlns:a16="http://schemas.microsoft.com/office/drawing/2014/main" id="{F8191DDA-528D-4617-9BA3-9A1B1346B187}"/>
              </a:ext>
              <a:ext uri="{C183D7F6-B498-43B3-948B-1728B52AA6E4}">
                <adec:decorative xmlns:adec="http://schemas.microsoft.com/office/drawing/2017/decorative" val="1"/>
              </a:ext>
            </a:extLst>
          </p:cNvPr>
          <p:cNvSpPr>
            <a:spLocks noChangeAspect="1"/>
          </p:cNvSpPr>
          <p:nvPr/>
        </p:nvSpPr>
        <p:spPr bwMode="auto">
          <a:xfrm>
            <a:off x="6210790" y="1017491"/>
            <a:ext cx="1488140" cy="1488140"/>
          </a:xfrm>
          <a:prstGeom prst="ellipse">
            <a:avLst/>
          </a:prstGeom>
          <a:solidFill>
            <a:schemeClr val="bg1">
              <a:alpha val="3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sp>
        <p:nvSpPr>
          <p:cNvPr id="43" name="TextBox 42">
            <a:extLst>
              <a:ext uri="{FF2B5EF4-FFF2-40B4-BE49-F238E27FC236}">
                <a16:creationId xmlns:a16="http://schemas.microsoft.com/office/drawing/2014/main" id="{87FDB492-C37F-40B8-8006-441725A6AE9D}"/>
              </a:ext>
              <a:ext uri="{C183D7F6-B498-43B3-948B-1728B52AA6E4}">
                <adec:decorative xmlns:adec="http://schemas.microsoft.com/office/drawing/2017/decorative" val="1"/>
              </a:ext>
            </a:extLst>
          </p:cNvPr>
          <p:cNvSpPr txBox="1">
            <a:spLocks noChangeAspect="1"/>
          </p:cNvSpPr>
          <p:nvPr/>
        </p:nvSpPr>
        <p:spPr>
          <a:xfrm>
            <a:off x="6688466" y="1208607"/>
            <a:ext cx="502365"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+41%</a:t>
            </a:r>
          </a:p>
        </p:txBody>
      </p:sp>
      <p:pic>
        <p:nvPicPr>
          <p:cNvPr id="30" name="Picture 29">
            <a:extLst>
              <a:ext uri="{FF2B5EF4-FFF2-40B4-BE49-F238E27FC236}">
                <a16:creationId xmlns:a16="http://schemas.microsoft.com/office/drawing/2014/main" id="{218BD01E-5EA7-49E7-AB02-DAC368C04615}"/>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45664" t="18810" r="12833" b="25852"/>
          <a:stretch/>
        </p:blipFill>
        <p:spPr>
          <a:xfrm>
            <a:off x="9914487" y="2956615"/>
            <a:ext cx="1510269" cy="151026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9" name="90% circle">
            <a:extLst>
              <a:ext uri="{FF2B5EF4-FFF2-40B4-BE49-F238E27FC236}">
                <a16:creationId xmlns:a16="http://schemas.microsoft.com/office/drawing/2014/main" id="{3E06805B-B55E-431C-BFAA-591F70887D50}"/>
              </a:ext>
              <a:ext uri="{C183D7F6-B498-43B3-948B-1728B52AA6E4}">
                <adec:decorative xmlns:adec="http://schemas.microsoft.com/office/drawing/2017/decorative" val="1"/>
              </a:ext>
            </a:extLst>
          </p:cNvPr>
          <p:cNvSpPr>
            <a:spLocks noChangeAspect="1"/>
          </p:cNvSpPr>
          <p:nvPr/>
        </p:nvSpPr>
        <p:spPr bwMode="auto">
          <a:xfrm>
            <a:off x="9914485" y="2956615"/>
            <a:ext cx="1510270" cy="1510269"/>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sp>
        <p:nvSpPr>
          <p:cNvPr id="44" name="TextBox 43">
            <a:extLst>
              <a:ext uri="{FF2B5EF4-FFF2-40B4-BE49-F238E27FC236}">
                <a16:creationId xmlns:a16="http://schemas.microsoft.com/office/drawing/2014/main" id="{C3F76776-E36D-4413-A651-BEBAF213D362}"/>
              </a:ext>
              <a:ext uri="{C183D7F6-B498-43B3-948B-1728B52AA6E4}">
                <adec:decorative xmlns:adec="http://schemas.microsoft.com/office/drawing/2017/decorative" val="1"/>
              </a:ext>
            </a:extLst>
          </p:cNvPr>
          <p:cNvSpPr txBox="1">
            <a:spLocks noChangeAspect="1"/>
          </p:cNvSpPr>
          <p:nvPr/>
        </p:nvSpPr>
        <p:spPr>
          <a:xfrm>
            <a:off x="10404400" y="3250942"/>
            <a:ext cx="539220"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+42%</a:t>
            </a:r>
          </a:p>
        </p:txBody>
      </p:sp>
      <p:pic>
        <p:nvPicPr>
          <p:cNvPr id="45" name="Picture 44">
            <a:extLst>
              <a:ext uri="{FF2B5EF4-FFF2-40B4-BE49-F238E27FC236}">
                <a16:creationId xmlns:a16="http://schemas.microsoft.com/office/drawing/2014/main" id="{AA7425D9-8504-44C4-AEAD-D40C5848E352}"/>
              </a:ext>
              <a:ext uri="{C183D7F6-B498-43B3-948B-1728B52AA6E4}">
                <adec:decorative xmlns:adec="http://schemas.microsoft.com/office/drawing/2017/decorative" val="1"/>
              </a:ext>
            </a:extLst>
          </p:cNvPr>
          <p:cNvPicPr>
            <a:picLocks noChangeAspect="1"/>
          </p:cNvPicPr>
          <p:nvPr/>
        </p:nvPicPr>
        <p:blipFill rotWithShape="1">
          <a:blip r:embed="rId9"/>
          <a:srcRect l="16334" r="22006"/>
          <a:stretch/>
        </p:blipFill>
        <p:spPr>
          <a:xfrm>
            <a:off x="9033488" y="4450010"/>
            <a:ext cx="1012378" cy="1012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6" name="90% circle">
            <a:extLst>
              <a:ext uri="{FF2B5EF4-FFF2-40B4-BE49-F238E27FC236}">
                <a16:creationId xmlns:a16="http://schemas.microsoft.com/office/drawing/2014/main" id="{601CAAE4-CBCB-4DD3-B379-BF9D2FBCFF01}"/>
              </a:ext>
              <a:ext uri="{C183D7F6-B498-43B3-948B-1728B52AA6E4}">
                <adec:decorative xmlns:adec="http://schemas.microsoft.com/office/drawing/2017/decorative" val="1"/>
              </a:ext>
            </a:extLst>
          </p:cNvPr>
          <p:cNvSpPr>
            <a:spLocks noChangeAspect="1"/>
          </p:cNvSpPr>
          <p:nvPr/>
        </p:nvSpPr>
        <p:spPr bwMode="auto">
          <a:xfrm>
            <a:off x="9033488" y="4450010"/>
            <a:ext cx="1012378" cy="101237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sp>
        <p:nvSpPr>
          <p:cNvPr id="27" name="TextBox 26">
            <a:extLst>
              <a:ext uri="{FF2B5EF4-FFF2-40B4-BE49-F238E27FC236}">
                <a16:creationId xmlns:a16="http://schemas.microsoft.com/office/drawing/2014/main" id="{77C781E4-4FE9-4D05-9D36-099860E06045}"/>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E892994C-2D1F-4FC3-8642-93441948F155}"/>
              </a:ext>
            </a:extLst>
          </p:cNvPr>
          <p:cNvSpPr txBox="1"/>
          <p:nvPr/>
        </p:nvSpPr>
        <p:spPr>
          <a:xfrm>
            <a:off x="10373745" y="-323170"/>
            <a:ext cx="1818255" cy="215444"/>
          </a:xfrm>
          <a:prstGeom prst="rect">
            <a:avLst/>
          </a:prstGeom>
          <a:solidFill>
            <a:srgbClr val="FFFF00"/>
          </a:solidFill>
        </p:spPr>
        <p:txBody>
          <a:bodyPr wrap="none" lIns="0" tIns="0" rIns="0" bIns="0" rtlCol="0">
            <a:spAutoFit/>
          </a:bodyPr>
          <a:lstStyle/>
          <a:p>
            <a:pPr algn="l"/>
            <a:r>
              <a:rPr lang="en-US" sz="1400">
                <a:solidFill>
                  <a:schemeClr val="bg1"/>
                </a:solidFill>
              </a:rPr>
              <a:t>Auto transition after 1s</a:t>
            </a:r>
          </a:p>
        </p:txBody>
      </p:sp>
    </p:spTree>
    <p:extLst>
      <p:ext uri="{BB962C8B-B14F-4D97-AF65-F5344CB8AC3E}">
        <p14:creationId xmlns:p14="http://schemas.microsoft.com/office/powerpoint/2010/main" val="2815800001"/>
      </p:ext>
    </p:extLst>
  </p:cSld>
  <p:clrMapOvr>
    <a:masterClrMapping/>
  </p:clrMapOvr>
  <mc:AlternateContent xmlns:mc="http://schemas.openxmlformats.org/markup-compatibility/2006" xmlns:p159="http://schemas.microsoft.com/office/powerpoint/2015/09/main">
    <mc:Choice Requires="p159">
      <p:transition advTm="1000">
        <p159:morph option="byObject"/>
      </p:transition>
    </mc:Choice>
    <mc:Fallback xmlns="">
      <p:transition advTm="1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ch spending">
            <a:extLst>
              <a:ext uri="{FF2B5EF4-FFF2-40B4-BE49-F238E27FC236}">
                <a16:creationId xmlns:a16="http://schemas.microsoft.com/office/drawing/2014/main" id="{098C74A2-D36E-4665-A85D-57FA94048347}"/>
              </a:ext>
            </a:extLst>
          </p:cNvPr>
          <p:cNvSpPr/>
          <p:nvPr/>
        </p:nvSpPr>
        <p:spPr bwMode="auto">
          <a:xfrm>
            <a:off x="584201"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pic>
        <p:nvPicPr>
          <p:cNvPr id="46" name="Picture 45">
            <a:extLst>
              <a:ext uri="{FF2B5EF4-FFF2-40B4-BE49-F238E27FC236}">
                <a16:creationId xmlns:a16="http://schemas.microsoft.com/office/drawing/2014/main" id="{CDA11B46-AD2C-4154-A2D7-A4497616BA41}"/>
              </a:ext>
              <a:ext uri="{C183D7F6-B498-43B3-948B-1728B52AA6E4}">
                <adec:decorative xmlns:adec="http://schemas.microsoft.com/office/drawing/2017/decorative" val="1"/>
              </a:ext>
            </a:extLst>
          </p:cNvPr>
          <p:cNvPicPr>
            <a:picLocks noChangeAspect="1"/>
          </p:cNvPicPr>
          <p:nvPr/>
        </p:nvPicPr>
        <p:blipFill rotWithShape="1">
          <a:blip r:embed="rId2"/>
          <a:srcRect l="16334" r="22006"/>
          <a:stretch/>
        </p:blipFill>
        <p:spPr>
          <a:xfrm>
            <a:off x="9033489" y="4450011"/>
            <a:ext cx="1012378" cy="1012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7" name="90% circle">
            <a:extLst>
              <a:ext uri="{FF2B5EF4-FFF2-40B4-BE49-F238E27FC236}">
                <a16:creationId xmlns:a16="http://schemas.microsoft.com/office/drawing/2014/main" id="{987ED35F-4BC5-42A1-AFD0-F07381251E6E}"/>
              </a:ext>
              <a:ext uri="{C183D7F6-B498-43B3-948B-1728B52AA6E4}">
                <adec:decorative xmlns:adec="http://schemas.microsoft.com/office/drawing/2017/decorative" val="1"/>
              </a:ext>
            </a:extLst>
          </p:cNvPr>
          <p:cNvSpPr>
            <a:spLocks noChangeAspect="1"/>
          </p:cNvSpPr>
          <p:nvPr/>
        </p:nvSpPr>
        <p:spPr bwMode="auto">
          <a:xfrm>
            <a:off x="9033489" y="4450011"/>
            <a:ext cx="1012378" cy="101237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pic>
        <p:nvPicPr>
          <p:cNvPr id="34" name="Picture 33">
            <a:extLst>
              <a:ext uri="{FF2B5EF4-FFF2-40B4-BE49-F238E27FC236}">
                <a16:creationId xmlns:a16="http://schemas.microsoft.com/office/drawing/2014/main" id="{E5E55760-F7BA-4850-9ECA-7881DCEA7C61}"/>
              </a:ext>
              <a:ext uri="{C183D7F6-B498-43B3-948B-1728B52AA6E4}">
                <adec:decorative xmlns:adec="http://schemas.microsoft.com/office/drawing/2017/decorative" val="1"/>
              </a:ext>
            </a:extLst>
          </p:cNvPr>
          <p:cNvPicPr>
            <a:picLocks noChangeAspect="1"/>
          </p:cNvPicPr>
          <p:nvPr/>
        </p:nvPicPr>
        <p:blipFill rotWithShape="1">
          <a:blip r:embed="rId3"/>
          <a:srcRect l="37570" r="6172"/>
          <a:stretch/>
        </p:blipFill>
        <p:spPr>
          <a:xfrm>
            <a:off x="7813120" y="5175350"/>
            <a:ext cx="520019" cy="520019"/>
          </a:xfrm>
          <a:prstGeom prst="ellipse">
            <a:avLst/>
          </a:prstGeom>
        </p:spPr>
      </p:pic>
      <p:sp>
        <p:nvSpPr>
          <p:cNvPr id="39" name="90% circle">
            <a:extLst>
              <a:ext uri="{FF2B5EF4-FFF2-40B4-BE49-F238E27FC236}">
                <a16:creationId xmlns:a16="http://schemas.microsoft.com/office/drawing/2014/main" id="{F6B53F1D-9DAE-422F-B917-4E27668B4961}"/>
              </a:ext>
              <a:ext uri="{C183D7F6-B498-43B3-948B-1728B52AA6E4}">
                <adec:decorative xmlns:adec="http://schemas.microsoft.com/office/drawing/2017/decorative" val="1"/>
              </a:ext>
            </a:extLst>
          </p:cNvPr>
          <p:cNvSpPr>
            <a:spLocks noChangeAspect="1"/>
          </p:cNvSpPr>
          <p:nvPr/>
        </p:nvSpPr>
        <p:spPr bwMode="auto">
          <a:xfrm>
            <a:off x="7813119" y="5175350"/>
            <a:ext cx="520021" cy="520019"/>
          </a:xfrm>
          <a:prstGeom prst="ellipse">
            <a:avLst/>
          </a:prstGeom>
          <a:solidFill>
            <a:schemeClr val="bg1">
              <a:alpha val="36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pic>
        <p:nvPicPr>
          <p:cNvPr id="40" name="Picture 39">
            <a:extLst>
              <a:ext uri="{FF2B5EF4-FFF2-40B4-BE49-F238E27FC236}">
                <a16:creationId xmlns:a16="http://schemas.microsoft.com/office/drawing/2014/main" id="{D6611DBD-8F25-42FA-98AE-F34DB8A17F0F}"/>
              </a:ext>
              <a:ext uri="{C183D7F6-B498-43B3-948B-1728B52AA6E4}">
                <adec:decorative xmlns:adec="http://schemas.microsoft.com/office/drawing/2017/decorative" val="1"/>
              </a:ext>
            </a:extLst>
          </p:cNvPr>
          <p:cNvPicPr>
            <a:picLocks noChangeAspect="1"/>
          </p:cNvPicPr>
          <p:nvPr/>
        </p:nvPicPr>
        <p:blipFill rotWithShape="1">
          <a:blip r:embed="rId4"/>
          <a:srcRect l="6972" t="7159" r="36195" b="17066"/>
          <a:stretch/>
        </p:blipFill>
        <p:spPr>
          <a:xfrm>
            <a:off x="4831243" y="2272302"/>
            <a:ext cx="1272387" cy="127238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1" name="90% circle">
            <a:extLst>
              <a:ext uri="{FF2B5EF4-FFF2-40B4-BE49-F238E27FC236}">
                <a16:creationId xmlns:a16="http://schemas.microsoft.com/office/drawing/2014/main" id="{729E8DBD-17CD-4F9A-A3D1-FD6378C71349}"/>
              </a:ext>
              <a:ext uri="{C183D7F6-B498-43B3-948B-1728B52AA6E4}">
                <adec:decorative xmlns:adec="http://schemas.microsoft.com/office/drawing/2017/decorative" val="1"/>
              </a:ext>
            </a:extLst>
          </p:cNvPr>
          <p:cNvSpPr>
            <a:spLocks noChangeAspect="1"/>
          </p:cNvSpPr>
          <p:nvPr/>
        </p:nvSpPr>
        <p:spPr bwMode="auto">
          <a:xfrm>
            <a:off x="4831243" y="2272302"/>
            <a:ext cx="1272387" cy="127238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latin typeface="Segoe UI Semibold"/>
                <a:cs typeface="Segoe UI" pitchFamily="34" charset="0"/>
              </a:rPr>
              <a:t>Retail</a:t>
            </a:r>
          </a:p>
        </p:txBody>
      </p:sp>
      <p:pic>
        <p:nvPicPr>
          <p:cNvPr id="24" name="Picture 23">
            <a:extLst>
              <a:ext uri="{FF2B5EF4-FFF2-40B4-BE49-F238E27FC236}">
                <a16:creationId xmlns:a16="http://schemas.microsoft.com/office/drawing/2014/main" id="{D0BAD0AC-C548-41D1-B808-DAF34E53712A}"/>
              </a:ext>
              <a:ext uri="{C183D7F6-B498-43B3-948B-1728B52AA6E4}">
                <adec:decorative xmlns:adec="http://schemas.microsoft.com/office/drawing/2017/decorative" val="1"/>
              </a:ext>
            </a:extLst>
          </p:cNvPr>
          <p:cNvPicPr>
            <a:picLocks noChangeAspect="1"/>
          </p:cNvPicPr>
          <p:nvPr/>
        </p:nvPicPr>
        <p:blipFill rotWithShape="1">
          <a:blip r:embed="rId5"/>
          <a:srcRect l="7160" t="1698" r="36130" b="13255"/>
          <a:stretch/>
        </p:blipFill>
        <p:spPr>
          <a:xfrm>
            <a:off x="8544636" y="1063089"/>
            <a:ext cx="1886453" cy="188645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5" name="90% circle">
            <a:extLst>
              <a:ext uri="{FF2B5EF4-FFF2-40B4-BE49-F238E27FC236}">
                <a16:creationId xmlns:a16="http://schemas.microsoft.com/office/drawing/2014/main" id="{D10590C0-ADBA-458E-AF66-9967E9BBCB85}"/>
              </a:ext>
              <a:ext uri="{C183D7F6-B498-43B3-948B-1728B52AA6E4}">
                <adec:decorative xmlns:adec="http://schemas.microsoft.com/office/drawing/2017/decorative" val="1"/>
              </a:ext>
            </a:extLst>
          </p:cNvPr>
          <p:cNvSpPr>
            <a:spLocks noChangeAspect="1"/>
          </p:cNvSpPr>
          <p:nvPr/>
        </p:nvSpPr>
        <p:spPr bwMode="auto">
          <a:xfrm>
            <a:off x="8544636" y="1063089"/>
            <a:ext cx="1886453" cy="1886453"/>
          </a:xfrm>
          <a:prstGeom prst="ellipse">
            <a:avLst/>
          </a:prstGeom>
          <a:solidFill>
            <a:schemeClr val="bg1">
              <a:alpha val="5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pic>
        <p:nvPicPr>
          <p:cNvPr id="37" name="Picture 36">
            <a:extLst>
              <a:ext uri="{FF2B5EF4-FFF2-40B4-BE49-F238E27FC236}">
                <a16:creationId xmlns:a16="http://schemas.microsoft.com/office/drawing/2014/main" id="{5DA721D6-C435-4441-AEED-B601FBA64B8A}"/>
              </a:ext>
              <a:ext uri="{C183D7F6-B498-43B3-948B-1728B52AA6E4}">
                <adec:decorative xmlns:adec="http://schemas.microsoft.com/office/drawing/2017/decorative" val="1"/>
              </a:ext>
            </a:extLst>
          </p:cNvPr>
          <p:cNvPicPr>
            <a:picLocks noChangeAspect="1"/>
          </p:cNvPicPr>
          <p:nvPr/>
        </p:nvPicPr>
        <p:blipFill rotWithShape="1">
          <a:blip r:embed="rId6"/>
          <a:srcRect l="19117" t="16323" r="25880" b="1213"/>
          <a:stretch/>
        </p:blipFill>
        <p:spPr>
          <a:xfrm>
            <a:off x="6210791" y="1017491"/>
            <a:ext cx="1488140" cy="1488141"/>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2" name="90% circle">
            <a:extLst>
              <a:ext uri="{FF2B5EF4-FFF2-40B4-BE49-F238E27FC236}">
                <a16:creationId xmlns:a16="http://schemas.microsoft.com/office/drawing/2014/main" id="{F8191DDA-528D-4617-9BA3-9A1B1346B187}"/>
              </a:ext>
              <a:ext uri="{C183D7F6-B498-43B3-948B-1728B52AA6E4}">
                <adec:decorative xmlns:adec="http://schemas.microsoft.com/office/drawing/2017/decorative" val="1"/>
              </a:ext>
            </a:extLst>
          </p:cNvPr>
          <p:cNvSpPr>
            <a:spLocks noChangeAspect="1"/>
          </p:cNvSpPr>
          <p:nvPr/>
        </p:nvSpPr>
        <p:spPr bwMode="auto">
          <a:xfrm>
            <a:off x="6210791" y="1017491"/>
            <a:ext cx="1488140" cy="1488141"/>
          </a:xfrm>
          <a:prstGeom prst="ellipse">
            <a:avLst/>
          </a:prstGeom>
          <a:solidFill>
            <a:schemeClr val="bg1">
              <a:alpha val="3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pic>
        <p:nvPicPr>
          <p:cNvPr id="27" name="Picture 26">
            <a:extLst>
              <a:ext uri="{FF2B5EF4-FFF2-40B4-BE49-F238E27FC236}">
                <a16:creationId xmlns:a16="http://schemas.microsoft.com/office/drawing/2014/main" id="{C66644BA-8B0C-4B6F-9B08-97EDF8652E4E}"/>
              </a:ext>
              <a:ext uri="{C183D7F6-B498-43B3-948B-1728B52AA6E4}">
                <adec:decorative xmlns:adec="http://schemas.microsoft.com/office/drawing/2017/decorative" val="1"/>
              </a:ext>
            </a:extLst>
          </p:cNvPr>
          <p:cNvPicPr>
            <a:picLocks noChangeAspect="1"/>
          </p:cNvPicPr>
          <p:nvPr/>
        </p:nvPicPr>
        <p:blipFill rotWithShape="1">
          <a:blip r:embed="rId7"/>
          <a:srcRect l="6454" t="9094" r="41664" b="13155"/>
          <a:stretch/>
        </p:blipFill>
        <p:spPr>
          <a:xfrm>
            <a:off x="5192464" y="4008649"/>
            <a:ext cx="1676233" cy="167623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8" name="90% circle">
            <a:extLst>
              <a:ext uri="{FF2B5EF4-FFF2-40B4-BE49-F238E27FC236}">
                <a16:creationId xmlns:a16="http://schemas.microsoft.com/office/drawing/2014/main" id="{75B0E9DA-0775-45D7-97EA-30AE82ABCCC3}"/>
              </a:ext>
              <a:ext uri="{C183D7F6-B498-43B3-948B-1728B52AA6E4}">
                <adec:decorative xmlns:adec="http://schemas.microsoft.com/office/drawing/2017/decorative" val="1"/>
              </a:ext>
            </a:extLst>
          </p:cNvPr>
          <p:cNvSpPr>
            <a:spLocks noChangeAspect="1"/>
          </p:cNvSpPr>
          <p:nvPr/>
        </p:nvSpPr>
        <p:spPr bwMode="auto">
          <a:xfrm>
            <a:off x="5192464" y="4008649"/>
            <a:ext cx="1676233" cy="1676233"/>
          </a:xfrm>
          <a:prstGeom prst="ellipse">
            <a:avLst/>
          </a:prstGeom>
          <a:solidFill>
            <a:schemeClr val="bg1">
              <a:alpha val="2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sp>
        <p:nvSpPr>
          <p:cNvPr id="36" name="TextBox 35">
            <a:extLst>
              <a:ext uri="{FF2B5EF4-FFF2-40B4-BE49-F238E27FC236}">
                <a16:creationId xmlns:a16="http://schemas.microsoft.com/office/drawing/2014/main" id="{18FB6C75-E75B-40E5-99A4-2E7315AFEF3E}"/>
              </a:ext>
              <a:ext uri="{C183D7F6-B498-43B3-948B-1728B52AA6E4}">
                <adec:decorative xmlns:adec="http://schemas.microsoft.com/office/drawing/2017/decorative" val="1"/>
              </a:ext>
            </a:extLst>
          </p:cNvPr>
          <p:cNvSpPr txBox="1"/>
          <p:nvPr/>
        </p:nvSpPr>
        <p:spPr>
          <a:xfrm>
            <a:off x="5737210" y="4402745"/>
            <a:ext cx="586739"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+52%</a:t>
            </a:r>
          </a:p>
        </p:txBody>
      </p:sp>
      <p:pic>
        <p:nvPicPr>
          <p:cNvPr id="30" name="Picture 29">
            <a:extLst>
              <a:ext uri="{FF2B5EF4-FFF2-40B4-BE49-F238E27FC236}">
                <a16:creationId xmlns:a16="http://schemas.microsoft.com/office/drawing/2014/main" id="{218BD01E-5EA7-49E7-AB02-DAC368C04615}"/>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45664" t="18810" r="12833" b="25852"/>
          <a:stretch/>
        </p:blipFill>
        <p:spPr>
          <a:xfrm>
            <a:off x="9667329" y="2729720"/>
            <a:ext cx="1827425" cy="1827425"/>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9" name="90% circle">
            <a:extLst>
              <a:ext uri="{FF2B5EF4-FFF2-40B4-BE49-F238E27FC236}">
                <a16:creationId xmlns:a16="http://schemas.microsoft.com/office/drawing/2014/main" id="{3E06805B-B55E-431C-BFAA-591F70887D50}"/>
              </a:ext>
              <a:ext uri="{C183D7F6-B498-43B3-948B-1728B52AA6E4}">
                <adec:decorative xmlns:adec="http://schemas.microsoft.com/office/drawing/2017/decorative" val="0"/>
              </a:ext>
            </a:extLst>
          </p:cNvPr>
          <p:cNvSpPr>
            <a:spLocks noChangeAspect="1"/>
          </p:cNvSpPr>
          <p:nvPr/>
        </p:nvSpPr>
        <p:spPr bwMode="auto">
          <a:xfrm>
            <a:off x="9667327" y="2729720"/>
            <a:ext cx="1827427" cy="1827425"/>
          </a:xfrm>
          <a:prstGeom prst="ellipse">
            <a:avLst/>
          </a:prstGeom>
          <a:solidFill>
            <a:schemeClr val="bg1">
              <a:alpha val="35000"/>
            </a:schemeClr>
          </a:solidFill>
          <a:ln w="31750">
            <a:gradFill>
              <a:gsLst>
                <a:gs pos="0">
                  <a:srgbClr val="0078D4"/>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36576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45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sp>
        <p:nvSpPr>
          <p:cNvPr id="44" name="TextBox 43">
            <a:extLst>
              <a:ext uri="{FF2B5EF4-FFF2-40B4-BE49-F238E27FC236}">
                <a16:creationId xmlns:a16="http://schemas.microsoft.com/office/drawing/2014/main" id="{F44438B4-CB1A-4BC0-8EC4-30EC1646AF3A}"/>
              </a:ext>
              <a:ext uri="{C183D7F6-B498-43B3-948B-1728B52AA6E4}">
                <adec:decorative xmlns:adec="http://schemas.microsoft.com/office/drawing/2017/decorative" val="0"/>
              </a:ext>
            </a:extLst>
          </p:cNvPr>
          <p:cNvSpPr txBox="1"/>
          <p:nvPr/>
        </p:nvSpPr>
        <p:spPr>
          <a:xfrm>
            <a:off x="10059264" y="3227389"/>
            <a:ext cx="1043555" cy="492443"/>
          </a:xfrm>
          <a:prstGeom prst="rect">
            <a:avLst/>
          </a:prstGeom>
          <a:noFill/>
        </p:spPr>
        <p:txBody>
          <a:bodyPr wrap="none" lIns="0" tIns="0" rIns="0" bIns="0" rtlCol="0" anchor="b" anchorCtr="0">
            <a:spAutoFit/>
          </a:bodyPr>
          <a:lstStyle>
            <a:defPPr>
              <a:defRPr lang="en-US"/>
            </a:defPPr>
            <a:lvl1pPr algn="ctr">
              <a:defRPr sz="4400" spc="-200">
                <a:gradFill>
                  <a:gsLst>
                    <a:gs pos="27368">
                      <a:schemeClr val="tx1"/>
                    </a:gs>
                    <a:gs pos="60000">
                      <a:schemeClr val="tx1"/>
                    </a:gs>
                  </a:gsLst>
                  <a:lin ang="2700000" scaled="0"/>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schemeClr val="tx1"/>
                </a:solidFill>
                <a:effectLst/>
                <a:uLnTx/>
                <a:uFillTx/>
                <a:latin typeface="Segoe UI Semibold"/>
                <a:ea typeface="+mn-ea"/>
                <a:cs typeface="+mn-cs"/>
              </a:rPr>
              <a:t>+42%</a:t>
            </a:r>
          </a:p>
        </p:txBody>
      </p:sp>
      <p:pic>
        <p:nvPicPr>
          <p:cNvPr id="32" name="Picture 31">
            <a:extLst>
              <a:ext uri="{FF2B5EF4-FFF2-40B4-BE49-F238E27FC236}">
                <a16:creationId xmlns:a16="http://schemas.microsoft.com/office/drawing/2014/main" id="{2C2B082F-B912-4554-AF7B-194629AF4D77}"/>
              </a:ext>
              <a:ext uri="{C183D7F6-B498-43B3-948B-1728B52AA6E4}">
                <adec:decorative xmlns:adec="http://schemas.microsoft.com/office/drawing/2017/decorative" val="1"/>
              </a:ext>
            </a:extLst>
          </p:cNvPr>
          <p:cNvPicPr>
            <a:picLocks noChangeAspect="1"/>
          </p:cNvPicPr>
          <p:nvPr/>
        </p:nvPicPr>
        <p:blipFill rotWithShape="1">
          <a:blip r:embed="rId9"/>
          <a:srcRect l="17398" t="6949" r="22630" b="3068"/>
          <a:stretch/>
        </p:blipFill>
        <p:spPr>
          <a:xfrm>
            <a:off x="6862654" y="2739586"/>
            <a:ext cx="2024756" cy="2024756"/>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6" name="90% circle">
            <a:extLst>
              <a:ext uri="{FF2B5EF4-FFF2-40B4-BE49-F238E27FC236}">
                <a16:creationId xmlns:a16="http://schemas.microsoft.com/office/drawing/2014/main" id="{6E0906DB-147A-4D1D-B009-007EC7989E31}"/>
              </a:ext>
              <a:ext uri="{C183D7F6-B498-43B3-948B-1728B52AA6E4}">
                <adec:decorative xmlns:adec="http://schemas.microsoft.com/office/drawing/2017/decorative" val="1"/>
              </a:ext>
            </a:extLst>
          </p:cNvPr>
          <p:cNvSpPr>
            <a:spLocks noChangeAspect="1"/>
          </p:cNvSpPr>
          <p:nvPr/>
        </p:nvSpPr>
        <p:spPr bwMode="auto">
          <a:xfrm>
            <a:off x="6862653" y="2739586"/>
            <a:ext cx="2024757" cy="2024756"/>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sp>
        <p:nvSpPr>
          <p:cNvPr id="45" name="TextBox 44">
            <a:extLst>
              <a:ext uri="{FF2B5EF4-FFF2-40B4-BE49-F238E27FC236}">
                <a16:creationId xmlns:a16="http://schemas.microsoft.com/office/drawing/2014/main" id="{E8D19844-E48E-4DAD-999A-1F95C9D17B67}"/>
              </a:ext>
              <a:ext uri="{C183D7F6-B498-43B3-948B-1728B52AA6E4}">
                <adec:decorative xmlns:adec="http://schemas.microsoft.com/office/drawing/2017/decorative" val="1"/>
              </a:ext>
            </a:extLst>
          </p:cNvPr>
          <p:cNvSpPr txBox="1"/>
          <p:nvPr/>
        </p:nvSpPr>
        <p:spPr>
          <a:xfrm>
            <a:off x="7583796" y="3277974"/>
            <a:ext cx="582472"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+76%</a:t>
            </a:r>
          </a:p>
        </p:txBody>
      </p:sp>
      <p:sp>
        <p:nvSpPr>
          <p:cNvPr id="26" name="TextBox 25">
            <a:extLst>
              <a:ext uri="{FF2B5EF4-FFF2-40B4-BE49-F238E27FC236}">
                <a16:creationId xmlns:a16="http://schemas.microsoft.com/office/drawing/2014/main" id="{DB79B350-E164-4ABA-913D-FC3DDF8700BA}"/>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A750E791-BB6D-43A9-9621-65AF0EA235EF}"/>
              </a:ext>
            </a:extLst>
          </p:cNvPr>
          <p:cNvSpPr txBox="1"/>
          <p:nvPr/>
        </p:nvSpPr>
        <p:spPr>
          <a:xfrm>
            <a:off x="10373745" y="-323170"/>
            <a:ext cx="1818255" cy="215444"/>
          </a:xfrm>
          <a:prstGeom prst="rect">
            <a:avLst/>
          </a:prstGeom>
          <a:solidFill>
            <a:srgbClr val="FFFF00"/>
          </a:solidFill>
        </p:spPr>
        <p:txBody>
          <a:bodyPr wrap="none" lIns="0" tIns="0" rIns="0" bIns="0" rtlCol="0">
            <a:spAutoFit/>
          </a:bodyPr>
          <a:lstStyle/>
          <a:p>
            <a:pPr algn="l"/>
            <a:r>
              <a:rPr lang="en-US" sz="1400">
                <a:solidFill>
                  <a:schemeClr val="bg1"/>
                </a:solidFill>
              </a:rPr>
              <a:t>Auto transition after 1s</a:t>
            </a:r>
          </a:p>
        </p:txBody>
      </p:sp>
    </p:spTree>
    <p:extLst>
      <p:ext uri="{BB962C8B-B14F-4D97-AF65-F5344CB8AC3E}">
        <p14:creationId xmlns:p14="http://schemas.microsoft.com/office/powerpoint/2010/main" val="2045323719"/>
      </p:ext>
    </p:extLst>
  </p:cSld>
  <p:clrMapOvr>
    <a:masterClrMapping/>
  </p:clrMapOvr>
  <mc:AlternateContent xmlns:mc="http://schemas.openxmlformats.org/markup-compatibility/2006" xmlns:p159="http://schemas.microsoft.com/office/powerpoint/2015/09/main">
    <mc:Choice Requires="p159">
      <p:transition advTm="1000">
        <p159:morph option="byObject"/>
      </p:transition>
    </mc:Choice>
    <mc:Fallback xmlns="">
      <p:transition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ch spending">
            <a:extLst>
              <a:ext uri="{FF2B5EF4-FFF2-40B4-BE49-F238E27FC236}">
                <a16:creationId xmlns:a16="http://schemas.microsoft.com/office/drawing/2014/main" id="{00B5DFD5-C6B9-48B1-8AC4-C51CCA6A6703}"/>
              </a:ext>
            </a:extLst>
          </p:cNvPr>
          <p:cNvSpPr/>
          <p:nvPr/>
        </p:nvSpPr>
        <p:spPr bwMode="auto">
          <a:xfrm>
            <a:off x="584201"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pic>
        <p:nvPicPr>
          <p:cNvPr id="47" name="Picture 46">
            <a:extLst>
              <a:ext uri="{FF2B5EF4-FFF2-40B4-BE49-F238E27FC236}">
                <a16:creationId xmlns:a16="http://schemas.microsoft.com/office/drawing/2014/main" id="{97C666D0-2B22-476C-B283-F4B30F9923FE}"/>
              </a:ext>
              <a:ext uri="{C183D7F6-B498-43B3-948B-1728B52AA6E4}">
                <adec:decorative xmlns:adec="http://schemas.microsoft.com/office/drawing/2017/decorative" val="1"/>
              </a:ext>
            </a:extLst>
          </p:cNvPr>
          <p:cNvPicPr>
            <a:picLocks noChangeAspect="1"/>
          </p:cNvPicPr>
          <p:nvPr/>
        </p:nvPicPr>
        <p:blipFill rotWithShape="1">
          <a:blip r:embed="rId2"/>
          <a:srcRect l="16334" r="22006"/>
          <a:stretch/>
        </p:blipFill>
        <p:spPr>
          <a:xfrm>
            <a:off x="9033489" y="4450011"/>
            <a:ext cx="1012378" cy="1012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8" name="90% circle">
            <a:extLst>
              <a:ext uri="{FF2B5EF4-FFF2-40B4-BE49-F238E27FC236}">
                <a16:creationId xmlns:a16="http://schemas.microsoft.com/office/drawing/2014/main" id="{1979BA77-EDEF-4822-8BB8-27935C8F2684}"/>
              </a:ext>
              <a:ext uri="{C183D7F6-B498-43B3-948B-1728B52AA6E4}">
                <adec:decorative xmlns:adec="http://schemas.microsoft.com/office/drawing/2017/decorative" val="1"/>
              </a:ext>
            </a:extLst>
          </p:cNvPr>
          <p:cNvSpPr>
            <a:spLocks noChangeAspect="1"/>
          </p:cNvSpPr>
          <p:nvPr/>
        </p:nvSpPr>
        <p:spPr bwMode="auto">
          <a:xfrm>
            <a:off x="9033489" y="4450011"/>
            <a:ext cx="1012378" cy="101237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pic>
        <p:nvPicPr>
          <p:cNvPr id="34" name="Picture 33">
            <a:extLst>
              <a:ext uri="{FF2B5EF4-FFF2-40B4-BE49-F238E27FC236}">
                <a16:creationId xmlns:a16="http://schemas.microsoft.com/office/drawing/2014/main" id="{E5E55760-F7BA-4850-9ECA-7881DCEA7C61}"/>
              </a:ext>
              <a:ext uri="{C183D7F6-B498-43B3-948B-1728B52AA6E4}">
                <adec:decorative xmlns:adec="http://schemas.microsoft.com/office/drawing/2017/decorative" val="1"/>
              </a:ext>
            </a:extLst>
          </p:cNvPr>
          <p:cNvPicPr>
            <a:picLocks noChangeAspect="1"/>
          </p:cNvPicPr>
          <p:nvPr/>
        </p:nvPicPr>
        <p:blipFill rotWithShape="1">
          <a:blip r:embed="rId3"/>
          <a:srcRect l="37570" r="6172"/>
          <a:stretch/>
        </p:blipFill>
        <p:spPr>
          <a:xfrm>
            <a:off x="7813120" y="5175350"/>
            <a:ext cx="520019" cy="520019"/>
          </a:xfrm>
          <a:prstGeom prst="ellipse">
            <a:avLst/>
          </a:prstGeom>
        </p:spPr>
      </p:pic>
      <p:sp>
        <p:nvSpPr>
          <p:cNvPr id="39" name="90% circle">
            <a:extLst>
              <a:ext uri="{FF2B5EF4-FFF2-40B4-BE49-F238E27FC236}">
                <a16:creationId xmlns:a16="http://schemas.microsoft.com/office/drawing/2014/main" id="{F6B53F1D-9DAE-422F-B917-4E27668B4961}"/>
              </a:ext>
              <a:ext uri="{C183D7F6-B498-43B3-948B-1728B52AA6E4}">
                <adec:decorative xmlns:adec="http://schemas.microsoft.com/office/drawing/2017/decorative" val="1"/>
              </a:ext>
            </a:extLst>
          </p:cNvPr>
          <p:cNvSpPr>
            <a:spLocks noChangeAspect="1"/>
          </p:cNvSpPr>
          <p:nvPr/>
        </p:nvSpPr>
        <p:spPr bwMode="auto">
          <a:xfrm>
            <a:off x="7813119" y="5175350"/>
            <a:ext cx="520021" cy="520019"/>
          </a:xfrm>
          <a:prstGeom prst="ellipse">
            <a:avLst/>
          </a:prstGeom>
          <a:solidFill>
            <a:schemeClr val="bg1">
              <a:alpha val="36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pic>
        <p:nvPicPr>
          <p:cNvPr id="40" name="Picture 39">
            <a:extLst>
              <a:ext uri="{FF2B5EF4-FFF2-40B4-BE49-F238E27FC236}">
                <a16:creationId xmlns:a16="http://schemas.microsoft.com/office/drawing/2014/main" id="{D6611DBD-8F25-42FA-98AE-F34DB8A17F0F}"/>
              </a:ext>
              <a:ext uri="{C183D7F6-B498-43B3-948B-1728B52AA6E4}">
                <adec:decorative xmlns:adec="http://schemas.microsoft.com/office/drawing/2017/decorative" val="1"/>
              </a:ext>
            </a:extLst>
          </p:cNvPr>
          <p:cNvPicPr>
            <a:picLocks noChangeAspect="1"/>
          </p:cNvPicPr>
          <p:nvPr/>
        </p:nvPicPr>
        <p:blipFill rotWithShape="1">
          <a:blip r:embed="rId4"/>
          <a:srcRect l="6972" t="7159" r="36195" b="17066"/>
          <a:stretch/>
        </p:blipFill>
        <p:spPr>
          <a:xfrm>
            <a:off x="4831243" y="2272302"/>
            <a:ext cx="1272387" cy="127238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1" name="90% circle">
            <a:extLst>
              <a:ext uri="{FF2B5EF4-FFF2-40B4-BE49-F238E27FC236}">
                <a16:creationId xmlns:a16="http://schemas.microsoft.com/office/drawing/2014/main" id="{729E8DBD-17CD-4F9A-A3D1-FD6378C71349}"/>
              </a:ext>
              <a:ext uri="{C183D7F6-B498-43B3-948B-1728B52AA6E4}">
                <adec:decorative xmlns:adec="http://schemas.microsoft.com/office/drawing/2017/decorative" val="1"/>
              </a:ext>
            </a:extLst>
          </p:cNvPr>
          <p:cNvSpPr>
            <a:spLocks noChangeAspect="1"/>
          </p:cNvSpPr>
          <p:nvPr/>
        </p:nvSpPr>
        <p:spPr bwMode="auto">
          <a:xfrm>
            <a:off x="4831243" y="2272302"/>
            <a:ext cx="1272387" cy="1272388"/>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latin typeface="Segoe UI Semibold"/>
                <a:cs typeface="Segoe UI" pitchFamily="34" charset="0"/>
              </a:rPr>
              <a:t>Retail</a:t>
            </a:r>
          </a:p>
        </p:txBody>
      </p:sp>
      <p:pic>
        <p:nvPicPr>
          <p:cNvPr id="24" name="Picture 23">
            <a:extLst>
              <a:ext uri="{FF2B5EF4-FFF2-40B4-BE49-F238E27FC236}">
                <a16:creationId xmlns:a16="http://schemas.microsoft.com/office/drawing/2014/main" id="{D0BAD0AC-C548-41D1-B808-DAF34E53712A}"/>
              </a:ext>
              <a:ext uri="{C183D7F6-B498-43B3-948B-1728B52AA6E4}">
                <adec:decorative xmlns:adec="http://schemas.microsoft.com/office/drawing/2017/decorative" val="1"/>
              </a:ext>
            </a:extLst>
          </p:cNvPr>
          <p:cNvPicPr>
            <a:picLocks noChangeAspect="1"/>
          </p:cNvPicPr>
          <p:nvPr/>
        </p:nvPicPr>
        <p:blipFill rotWithShape="1">
          <a:blip r:embed="rId5"/>
          <a:srcRect l="7160" t="1698" r="36130" b="13255"/>
          <a:stretch/>
        </p:blipFill>
        <p:spPr>
          <a:xfrm>
            <a:off x="8544636" y="1063089"/>
            <a:ext cx="1886453" cy="188645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5" name="90% circle">
            <a:extLst>
              <a:ext uri="{FF2B5EF4-FFF2-40B4-BE49-F238E27FC236}">
                <a16:creationId xmlns:a16="http://schemas.microsoft.com/office/drawing/2014/main" id="{D10590C0-ADBA-458E-AF66-9967E9BBCB85}"/>
              </a:ext>
              <a:ext uri="{C183D7F6-B498-43B3-948B-1728B52AA6E4}">
                <adec:decorative xmlns:adec="http://schemas.microsoft.com/office/drawing/2017/decorative" val="1"/>
              </a:ext>
            </a:extLst>
          </p:cNvPr>
          <p:cNvSpPr>
            <a:spLocks noChangeAspect="1"/>
          </p:cNvSpPr>
          <p:nvPr/>
        </p:nvSpPr>
        <p:spPr bwMode="auto">
          <a:xfrm>
            <a:off x="8544636" y="1063089"/>
            <a:ext cx="1886453" cy="1886453"/>
          </a:xfrm>
          <a:prstGeom prst="ellipse">
            <a:avLst/>
          </a:prstGeom>
          <a:solidFill>
            <a:schemeClr val="bg1">
              <a:alpha val="5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pic>
        <p:nvPicPr>
          <p:cNvPr id="37" name="Picture 36">
            <a:extLst>
              <a:ext uri="{FF2B5EF4-FFF2-40B4-BE49-F238E27FC236}">
                <a16:creationId xmlns:a16="http://schemas.microsoft.com/office/drawing/2014/main" id="{5DA721D6-C435-4441-AEED-B601FBA64B8A}"/>
              </a:ext>
              <a:ext uri="{C183D7F6-B498-43B3-948B-1728B52AA6E4}">
                <adec:decorative xmlns:adec="http://schemas.microsoft.com/office/drawing/2017/decorative" val="1"/>
              </a:ext>
            </a:extLst>
          </p:cNvPr>
          <p:cNvPicPr>
            <a:picLocks noChangeAspect="1"/>
          </p:cNvPicPr>
          <p:nvPr/>
        </p:nvPicPr>
        <p:blipFill rotWithShape="1">
          <a:blip r:embed="rId6"/>
          <a:srcRect l="19117" t="16323" r="25880" b="1213"/>
          <a:stretch/>
        </p:blipFill>
        <p:spPr>
          <a:xfrm>
            <a:off x="6210791" y="1017491"/>
            <a:ext cx="1488140" cy="1488141"/>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2" name="90% circle">
            <a:extLst>
              <a:ext uri="{FF2B5EF4-FFF2-40B4-BE49-F238E27FC236}">
                <a16:creationId xmlns:a16="http://schemas.microsoft.com/office/drawing/2014/main" id="{F8191DDA-528D-4617-9BA3-9A1B1346B187}"/>
              </a:ext>
              <a:ext uri="{C183D7F6-B498-43B3-948B-1728B52AA6E4}">
                <adec:decorative xmlns:adec="http://schemas.microsoft.com/office/drawing/2017/decorative" val="1"/>
              </a:ext>
            </a:extLst>
          </p:cNvPr>
          <p:cNvSpPr>
            <a:spLocks noChangeAspect="1"/>
          </p:cNvSpPr>
          <p:nvPr/>
        </p:nvSpPr>
        <p:spPr bwMode="auto">
          <a:xfrm>
            <a:off x="6210791" y="1017491"/>
            <a:ext cx="1488140" cy="1488141"/>
          </a:xfrm>
          <a:prstGeom prst="ellipse">
            <a:avLst/>
          </a:prstGeom>
          <a:solidFill>
            <a:schemeClr val="bg1">
              <a:alpha val="3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pic>
        <p:nvPicPr>
          <p:cNvPr id="27" name="Picture 26">
            <a:extLst>
              <a:ext uri="{FF2B5EF4-FFF2-40B4-BE49-F238E27FC236}">
                <a16:creationId xmlns:a16="http://schemas.microsoft.com/office/drawing/2014/main" id="{C66644BA-8B0C-4B6F-9B08-97EDF8652E4E}"/>
              </a:ext>
              <a:ext uri="{C183D7F6-B498-43B3-948B-1728B52AA6E4}">
                <adec:decorative xmlns:adec="http://schemas.microsoft.com/office/drawing/2017/decorative" val="1"/>
              </a:ext>
            </a:extLst>
          </p:cNvPr>
          <p:cNvPicPr>
            <a:picLocks noChangeAspect="1"/>
          </p:cNvPicPr>
          <p:nvPr/>
        </p:nvPicPr>
        <p:blipFill rotWithShape="1">
          <a:blip r:embed="rId7"/>
          <a:srcRect l="6454" t="9094" r="41664" b="13155"/>
          <a:stretch/>
        </p:blipFill>
        <p:spPr>
          <a:xfrm>
            <a:off x="5192464" y="4008649"/>
            <a:ext cx="1676233" cy="1676233"/>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28" name="90% circle">
            <a:extLst>
              <a:ext uri="{FF2B5EF4-FFF2-40B4-BE49-F238E27FC236}">
                <a16:creationId xmlns:a16="http://schemas.microsoft.com/office/drawing/2014/main" id="{75B0E9DA-0775-45D7-97EA-30AE82ABCCC3}"/>
              </a:ext>
              <a:ext uri="{C183D7F6-B498-43B3-948B-1728B52AA6E4}">
                <adec:decorative xmlns:adec="http://schemas.microsoft.com/office/drawing/2017/decorative" val="1"/>
              </a:ext>
            </a:extLst>
          </p:cNvPr>
          <p:cNvSpPr>
            <a:spLocks noChangeAspect="1"/>
          </p:cNvSpPr>
          <p:nvPr/>
        </p:nvSpPr>
        <p:spPr bwMode="auto">
          <a:xfrm>
            <a:off x="5192464" y="4008649"/>
            <a:ext cx="1676233" cy="1676233"/>
          </a:xfrm>
          <a:prstGeom prst="ellipse">
            <a:avLst/>
          </a:prstGeom>
          <a:solidFill>
            <a:schemeClr val="bg1">
              <a:alpha val="2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pic>
        <p:nvPicPr>
          <p:cNvPr id="26" name="Picture 25">
            <a:extLst>
              <a:ext uri="{FF2B5EF4-FFF2-40B4-BE49-F238E27FC236}">
                <a16:creationId xmlns:a16="http://schemas.microsoft.com/office/drawing/2014/main" id="{EC441049-2249-4EAC-B51F-BA64B86AC9C3}"/>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45664" t="18810" r="12833" b="25852"/>
          <a:stretch/>
        </p:blipFill>
        <p:spPr>
          <a:xfrm>
            <a:off x="9914488" y="2956615"/>
            <a:ext cx="1510269" cy="151026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31" name="90% circle">
            <a:extLst>
              <a:ext uri="{FF2B5EF4-FFF2-40B4-BE49-F238E27FC236}">
                <a16:creationId xmlns:a16="http://schemas.microsoft.com/office/drawing/2014/main" id="{70FBAFCD-09C7-4805-BCE4-595A621584BA}"/>
              </a:ext>
              <a:ext uri="{C183D7F6-B498-43B3-948B-1728B52AA6E4}">
                <adec:decorative xmlns:adec="http://schemas.microsoft.com/office/drawing/2017/decorative" val="1"/>
              </a:ext>
            </a:extLst>
          </p:cNvPr>
          <p:cNvSpPr>
            <a:spLocks noChangeAspect="1"/>
          </p:cNvSpPr>
          <p:nvPr/>
        </p:nvSpPr>
        <p:spPr bwMode="auto">
          <a:xfrm>
            <a:off x="9914486" y="2956615"/>
            <a:ext cx="1510270" cy="1510269"/>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sp>
        <p:nvSpPr>
          <p:cNvPr id="43" name="TextBox 42">
            <a:extLst>
              <a:ext uri="{FF2B5EF4-FFF2-40B4-BE49-F238E27FC236}">
                <a16:creationId xmlns:a16="http://schemas.microsoft.com/office/drawing/2014/main" id="{9FAD031A-008E-4858-8123-81FD755E14F8}"/>
              </a:ext>
              <a:ext uri="{C183D7F6-B498-43B3-948B-1728B52AA6E4}">
                <adec:decorative xmlns:adec="http://schemas.microsoft.com/office/drawing/2017/decorative" val="1"/>
              </a:ext>
            </a:extLst>
          </p:cNvPr>
          <p:cNvSpPr txBox="1"/>
          <p:nvPr/>
        </p:nvSpPr>
        <p:spPr>
          <a:xfrm>
            <a:off x="10377440" y="3250943"/>
            <a:ext cx="593142" cy="297927"/>
          </a:xfrm>
          <a:prstGeom prst="rect">
            <a:avLst/>
          </a:prstGeom>
          <a:noFill/>
        </p:spPr>
        <p:txBody>
          <a:bodyPr wrap="none" lIns="0" tIns="0" rIns="0" bIns="0" rtlCol="0" anchor="b" anchorCtr="0">
            <a:spAutoFit/>
          </a:bodyPr>
          <a:lstStyle>
            <a:defPPr>
              <a:defRPr lang="en-US"/>
            </a:defPPr>
            <a:lvl1pPr algn="ctr">
              <a:defRPr sz="3200" spc="-200">
                <a:no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0" normalizeH="0" baseline="0" noProof="0">
                <a:ln>
                  <a:noFill/>
                </a:ln>
                <a:noFill/>
                <a:effectLst/>
                <a:uLnTx/>
                <a:uFillTx/>
                <a:latin typeface="Segoe UI Semibold"/>
                <a:ea typeface="+mn-ea"/>
                <a:cs typeface="+mn-cs"/>
              </a:rPr>
              <a:t>+42%</a:t>
            </a:r>
          </a:p>
        </p:txBody>
      </p:sp>
      <p:pic>
        <p:nvPicPr>
          <p:cNvPr id="32" name="Picture 31">
            <a:extLst>
              <a:ext uri="{FF2B5EF4-FFF2-40B4-BE49-F238E27FC236}">
                <a16:creationId xmlns:a16="http://schemas.microsoft.com/office/drawing/2014/main" id="{2C2B082F-B912-4554-AF7B-194629AF4D77}"/>
              </a:ext>
              <a:ext uri="{C183D7F6-B498-43B3-948B-1728B52AA6E4}">
                <adec:decorative xmlns:adec="http://schemas.microsoft.com/office/drawing/2017/decorative" val="1"/>
              </a:ext>
            </a:extLst>
          </p:cNvPr>
          <p:cNvPicPr>
            <a:picLocks noChangeAspect="1"/>
          </p:cNvPicPr>
          <p:nvPr/>
        </p:nvPicPr>
        <p:blipFill rotWithShape="1">
          <a:blip r:embed="rId9"/>
          <a:srcRect l="17398" t="6949" r="22630" b="3068"/>
          <a:stretch/>
        </p:blipFill>
        <p:spPr>
          <a:xfrm>
            <a:off x="6639787" y="2459007"/>
            <a:ext cx="2449955" cy="2449955"/>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16" name="90% circle">
            <a:extLst>
              <a:ext uri="{FF2B5EF4-FFF2-40B4-BE49-F238E27FC236}">
                <a16:creationId xmlns:a16="http://schemas.microsoft.com/office/drawing/2014/main" id="{6E0906DB-147A-4D1D-B009-007EC7989E31}"/>
              </a:ext>
              <a:ext uri="{C183D7F6-B498-43B3-948B-1728B52AA6E4}">
                <adec:decorative xmlns:adec="http://schemas.microsoft.com/office/drawing/2017/decorative" val="0"/>
              </a:ext>
            </a:extLst>
          </p:cNvPr>
          <p:cNvSpPr>
            <a:spLocks noChangeAspect="1"/>
          </p:cNvSpPr>
          <p:nvPr/>
        </p:nvSpPr>
        <p:spPr bwMode="auto">
          <a:xfrm>
            <a:off x="6639785" y="2459007"/>
            <a:ext cx="2449957" cy="2449955"/>
          </a:xfrm>
          <a:prstGeom prst="ellipse">
            <a:avLst/>
          </a:prstGeom>
          <a:solidFill>
            <a:schemeClr val="bg1">
              <a:alpha val="35000"/>
            </a:schemeClr>
          </a:solidFill>
          <a:ln w="31750">
            <a:gradFill>
              <a:gsLst>
                <a:gs pos="0">
                  <a:srgbClr val="0078D4"/>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36576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45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sp>
        <p:nvSpPr>
          <p:cNvPr id="45" name="TextBox 44">
            <a:extLst>
              <a:ext uri="{FF2B5EF4-FFF2-40B4-BE49-F238E27FC236}">
                <a16:creationId xmlns:a16="http://schemas.microsoft.com/office/drawing/2014/main" id="{FE381C70-6C91-4AE2-BFA3-12C8F0855394}"/>
              </a:ext>
              <a:ext uri="{C183D7F6-B498-43B3-948B-1728B52AA6E4}">
                <adec:decorative xmlns:adec="http://schemas.microsoft.com/office/drawing/2017/decorative" val="0"/>
              </a:ext>
            </a:extLst>
          </p:cNvPr>
          <p:cNvSpPr txBox="1"/>
          <p:nvPr/>
        </p:nvSpPr>
        <p:spPr>
          <a:xfrm>
            <a:off x="7331682" y="3220885"/>
            <a:ext cx="1027525" cy="492443"/>
          </a:xfrm>
          <a:prstGeom prst="rect">
            <a:avLst/>
          </a:prstGeom>
          <a:noFill/>
        </p:spPr>
        <p:txBody>
          <a:bodyPr wrap="none" lIns="0" tIns="0" rIns="0" bIns="0" rtlCol="0" anchor="b"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effectLst/>
                <a:uLnTx/>
                <a:uFillTx/>
                <a:latin typeface="Segoe UI Semibold"/>
                <a:ea typeface="+mn-ea"/>
                <a:cs typeface="+mn-cs"/>
              </a:rPr>
              <a:t>+76%</a:t>
            </a:r>
          </a:p>
        </p:txBody>
      </p:sp>
      <p:sp>
        <p:nvSpPr>
          <p:cNvPr id="23" name="TextBox 22">
            <a:extLst>
              <a:ext uri="{FF2B5EF4-FFF2-40B4-BE49-F238E27FC236}">
                <a16:creationId xmlns:a16="http://schemas.microsoft.com/office/drawing/2014/main" id="{083B9B0C-C854-4347-9EA1-30199402A183}"/>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3A8E31A0-26DB-4886-BFD5-2B15893F7141}"/>
              </a:ext>
            </a:extLst>
          </p:cNvPr>
          <p:cNvSpPr txBox="1"/>
          <p:nvPr/>
        </p:nvSpPr>
        <p:spPr>
          <a:xfrm>
            <a:off x="10373745" y="-323170"/>
            <a:ext cx="1818255" cy="215444"/>
          </a:xfrm>
          <a:prstGeom prst="rect">
            <a:avLst/>
          </a:prstGeom>
          <a:solidFill>
            <a:srgbClr val="FFFF00"/>
          </a:solidFill>
        </p:spPr>
        <p:txBody>
          <a:bodyPr wrap="none" lIns="0" tIns="0" rIns="0" bIns="0" rtlCol="0">
            <a:spAutoFit/>
          </a:bodyPr>
          <a:lstStyle/>
          <a:p>
            <a:pPr algn="l"/>
            <a:r>
              <a:rPr lang="en-US" sz="1400">
                <a:solidFill>
                  <a:schemeClr val="bg1"/>
                </a:solidFill>
              </a:rPr>
              <a:t>Auto transition after 1s</a:t>
            </a:r>
          </a:p>
        </p:txBody>
      </p:sp>
    </p:spTree>
    <p:extLst>
      <p:ext uri="{BB962C8B-B14F-4D97-AF65-F5344CB8AC3E}">
        <p14:creationId xmlns:p14="http://schemas.microsoft.com/office/powerpoint/2010/main" val="1804721656"/>
      </p:ext>
    </p:extLst>
  </p:cSld>
  <p:clrMapOvr>
    <a:masterClrMapping/>
  </p:clrMapOvr>
  <mc:AlternateContent xmlns:mc="http://schemas.openxmlformats.org/markup-compatibility/2006" xmlns:p159="http://schemas.microsoft.com/office/powerpoint/2015/09/main">
    <mc:Choice Requires="p159">
      <p:transition advTm="1000">
        <p159:morph option="byObject"/>
      </p:transition>
    </mc:Choice>
    <mc:Fallback xmlns="">
      <p:transition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D4B1571-22DD-4ECF-9E74-38FC1B5D3A7D}"/>
              </a:ext>
              <a:ext uri="{C183D7F6-B498-43B3-948B-1728B52AA6E4}">
                <adec:decorative xmlns:adec="http://schemas.microsoft.com/office/drawing/2017/decorative" val="1"/>
              </a:ext>
            </a:extLst>
          </p:cNvPr>
          <p:cNvPicPr>
            <a:picLocks noChangeAspect="1"/>
          </p:cNvPicPr>
          <p:nvPr/>
        </p:nvPicPr>
        <p:blipFill rotWithShape="1">
          <a:blip r:embed="rId3">
            <a:alphaModFix amt="0"/>
          </a:blip>
          <a:srcRect l="37570" r="6172"/>
          <a:stretch/>
        </p:blipFill>
        <p:spPr>
          <a:xfrm>
            <a:off x="4137033" y="1486116"/>
            <a:ext cx="4552935" cy="4552935"/>
          </a:xfrm>
          <a:prstGeom prst="ellipse">
            <a:avLst/>
          </a:prstGeom>
        </p:spPr>
      </p:pic>
      <p:sp>
        <p:nvSpPr>
          <p:cNvPr id="28" name="90% circle">
            <a:extLst>
              <a:ext uri="{FF2B5EF4-FFF2-40B4-BE49-F238E27FC236}">
                <a16:creationId xmlns:a16="http://schemas.microsoft.com/office/drawing/2014/main" id="{A5821CA9-F200-40C6-A6AB-CEAEECBA0EC6}"/>
              </a:ext>
            </a:extLst>
          </p:cNvPr>
          <p:cNvSpPr>
            <a:spLocks noChangeAspect="1"/>
          </p:cNvSpPr>
          <p:nvPr/>
        </p:nvSpPr>
        <p:spPr bwMode="auto">
          <a:xfrm>
            <a:off x="4137033" y="1486116"/>
            <a:ext cx="4552935" cy="4552935"/>
          </a:xfrm>
          <a:prstGeom prst="ellipse">
            <a:avLst/>
          </a:prstGeom>
          <a:solidFill>
            <a:schemeClr val="bg1">
              <a:alpha val="28000"/>
            </a:schemeClr>
          </a:solidFill>
          <a:ln w="31750">
            <a:gradFill>
              <a:gsLst>
                <a:gs pos="0">
                  <a:srgbClr val="0078D4"/>
                </a:gs>
                <a:gs pos="100000">
                  <a:srgbClr val="8661C5"/>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18288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Segoe UI Semibold"/>
                <a:ea typeface="+mn-ea"/>
                <a:cs typeface="Segoe UI" pitchFamily="34" charset="0"/>
              </a:rPr>
              <a:t>Automotive</a:t>
            </a:r>
          </a:p>
        </p:txBody>
      </p:sp>
      <p:pic>
        <p:nvPicPr>
          <p:cNvPr id="26" name="Picture 25">
            <a:extLst>
              <a:ext uri="{FF2B5EF4-FFF2-40B4-BE49-F238E27FC236}">
                <a16:creationId xmlns:a16="http://schemas.microsoft.com/office/drawing/2014/main" id="{0598F1E8-E5D3-4421-BEB3-EC2577329C76}"/>
              </a:ext>
              <a:ext uri="{C183D7F6-B498-43B3-948B-1728B52AA6E4}">
                <adec:decorative xmlns:adec="http://schemas.microsoft.com/office/drawing/2017/decorative" val="1"/>
              </a:ext>
            </a:extLst>
          </p:cNvPr>
          <p:cNvPicPr>
            <a:picLocks noChangeAspect="1"/>
          </p:cNvPicPr>
          <p:nvPr/>
        </p:nvPicPr>
        <p:blipFill rotWithShape="1">
          <a:blip r:embed="rId4"/>
          <a:srcRect l="16334" r="22006"/>
          <a:stretch/>
        </p:blipFill>
        <p:spPr>
          <a:xfrm>
            <a:off x="8789053" y="4979416"/>
            <a:ext cx="760615" cy="760615"/>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30" name="90% circle">
            <a:extLst>
              <a:ext uri="{FF2B5EF4-FFF2-40B4-BE49-F238E27FC236}">
                <a16:creationId xmlns:a16="http://schemas.microsoft.com/office/drawing/2014/main" id="{31DFCDA0-DB16-47CB-BF4E-B690B906EB25}"/>
              </a:ext>
              <a:ext uri="{C183D7F6-B498-43B3-948B-1728B52AA6E4}">
                <adec:decorative xmlns:adec="http://schemas.microsoft.com/office/drawing/2017/decorative" val="1"/>
              </a:ext>
            </a:extLst>
          </p:cNvPr>
          <p:cNvSpPr>
            <a:spLocks noChangeAspect="1"/>
          </p:cNvSpPr>
          <p:nvPr/>
        </p:nvSpPr>
        <p:spPr bwMode="auto">
          <a:xfrm>
            <a:off x="8789053" y="4979416"/>
            <a:ext cx="760615" cy="760615"/>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Healthcare</a:t>
            </a:r>
          </a:p>
        </p:txBody>
      </p:sp>
      <p:pic>
        <p:nvPicPr>
          <p:cNvPr id="45" name="Picture 44">
            <a:extLst>
              <a:ext uri="{FF2B5EF4-FFF2-40B4-BE49-F238E27FC236}">
                <a16:creationId xmlns:a16="http://schemas.microsoft.com/office/drawing/2014/main" id="{7AF37112-B06E-4703-822E-635EC9861B6A}"/>
              </a:ext>
              <a:ext uri="{C183D7F6-B498-43B3-948B-1728B52AA6E4}">
                <adec:decorative xmlns:adec="http://schemas.microsoft.com/office/drawing/2017/decorative" val="1"/>
              </a:ext>
            </a:extLst>
          </p:cNvPr>
          <p:cNvPicPr>
            <a:picLocks noChangeAspect="1"/>
          </p:cNvPicPr>
          <p:nvPr/>
        </p:nvPicPr>
        <p:blipFill rotWithShape="1">
          <a:blip r:embed="rId5"/>
          <a:srcRect l="6972" t="7159" r="36195" b="17066"/>
          <a:stretch/>
        </p:blipFill>
        <p:spPr>
          <a:xfrm>
            <a:off x="949559" y="2904660"/>
            <a:ext cx="955964" cy="955964"/>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6" name="90% circle">
            <a:extLst>
              <a:ext uri="{FF2B5EF4-FFF2-40B4-BE49-F238E27FC236}">
                <a16:creationId xmlns:a16="http://schemas.microsoft.com/office/drawing/2014/main" id="{318F090B-A90D-4602-9AC1-E3822495652C}"/>
              </a:ext>
              <a:ext uri="{C183D7F6-B498-43B3-948B-1728B52AA6E4}">
                <adec:decorative xmlns:adec="http://schemas.microsoft.com/office/drawing/2017/decorative" val="1"/>
              </a:ext>
            </a:extLst>
          </p:cNvPr>
          <p:cNvSpPr>
            <a:spLocks noChangeAspect="1"/>
          </p:cNvSpPr>
          <p:nvPr/>
        </p:nvSpPr>
        <p:spPr bwMode="auto">
          <a:xfrm>
            <a:off x="949559" y="2904660"/>
            <a:ext cx="955964" cy="955964"/>
          </a:xfrm>
          <a:prstGeom prst="ellipse">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a:solidFill>
                  <a:schemeClr val="tx1"/>
                </a:solidFill>
                <a:latin typeface="Segoe UI Semibold"/>
                <a:cs typeface="Segoe UI" pitchFamily="34" charset="0"/>
              </a:rPr>
              <a:t>Retail</a:t>
            </a:r>
          </a:p>
        </p:txBody>
      </p:sp>
      <p:pic>
        <p:nvPicPr>
          <p:cNvPr id="47" name="Picture 46">
            <a:extLst>
              <a:ext uri="{FF2B5EF4-FFF2-40B4-BE49-F238E27FC236}">
                <a16:creationId xmlns:a16="http://schemas.microsoft.com/office/drawing/2014/main" id="{F4D50C89-1AB0-4725-AE0D-0A1E721FF8FF}"/>
              </a:ext>
              <a:ext uri="{C183D7F6-B498-43B3-948B-1728B52AA6E4}">
                <adec:decorative xmlns:adec="http://schemas.microsoft.com/office/drawing/2017/decorative" val="1"/>
              </a:ext>
            </a:extLst>
          </p:cNvPr>
          <p:cNvPicPr>
            <a:picLocks noChangeAspect="1"/>
          </p:cNvPicPr>
          <p:nvPr/>
        </p:nvPicPr>
        <p:blipFill rotWithShape="1">
          <a:blip r:embed="rId6"/>
          <a:srcRect l="7160" t="1698" r="36130" b="13255"/>
          <a:stretch/>
        </p:blipFill>
        <p:spPr>
          <a:xfrm>
            <a:off x="8219136" y="394330"/>
            <a:ext cx="1417319" cy="141731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48" name="90% circle">
            <a:extLst>
              <a:ext uri="{FF2B5EF4-FFF2-40B4-BE49-F238E27FC236}">
                <a16:creationId xmlns:a16="http://schemas.microsoft.com/office/drawing/2014/main" id="{320D16AE-5F49-40A4-B01F-6E8D72420A3D}"/>
              </a:ext>
              <a:ext uri="{C183D7F6-B498-43B3-948B-1728B52AA6E4}">
                <adec:decorative xmlns:adec="http://schemas.microsoft.com/office/drawing/2017/decorative" val="1"/>
              </a:ext>
            </a:extLst>
          </p:cNvPr>
          <p:cNvSpPr>
            <a:spLocks noChangeAspect="1"/>
          </p:cNvSpPr>
          <p:nvPr/>
        </p:nvSpPr>
        <p:spPr bwMode="auto">
          <a:xfrm>
            <a:off x="8219136" y="394330"/>
            <a:ext cx="1417319" cy="1417319"/>
          </a:xfrm>
          <a:prstGeom prst="ellipse">
            <a:avLst/>
          </a:prstGeom>
          <a:solidFill>
            <a:schemeClr val="bg1">
              <a:alpha val="5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Agriculture</a:t>
            </a:r>
          </a:p>
        </p:txBody>
      </p:sp>
      <p:pic>
        <p:nvPicPr>
          <p:cNvPr id="49" name="Picture 48">
            <a:extLst>
              <a:ext uri="{FF2B5EF4-FFF2-40B4-BE49-F238E27FC236}">
                <a16:creationId xmlns:a16="http://schemas.microsoft.com/office/drawing/2014/main" id="{F8173471-39CD-4852-8894-AA922EE66450}"/>
              </a:ext>
              <a:ext uri="{C183D7F6-B498-43B3-948B-1728B52AA6E4}">
                <adec:decorative xmlns:adec="http://schemas.microsoft.com/office/drawing/2017/decorative" val="1"/>
              </a:ext>
            </a:extLst>
          </p:cNvPr>
          <p:cNvPicPr>
            <a:picLocks noChangeAspect="1"/>
          </p:cNvPicPr>
          <p:nvPr/>
        </p:nvPicPr>
        <p:blipFill rotWithShape="1">
          <a:blip r:embed="rId7"/>
          <a:srcRect l="19117" t="16323" r="25880" b="1213"/>
          <a:stretch/>
        </p:blipFill>
        <p:spPr>
          <a:xfrm>
            <a:off x="2139062" y="1799957"/>
            <a:ext cx="1118063" cy="1118063"/>
          </a:xfrm>
          <a:prstGeom prst="ellipse">
            <a:avLst/>
          </a:prstGeom>
          <a:solidFill>
            <a:schemeClr val="bg1">
              <a:alpha val="40000"/>
            </a:schemeClr>
          </a:solidFill>
          <a:ln>
            <a:noFill/>
            <a:headEnd type="none" w="med" len="med"/>
            <a:tailEnd type="none" w="med" len="med"/>
          </a:ln>
          <a:effectLst>
            <a:outerShdw blurRad="177800" sx="103000" sy="103000" algn="ctr" rotWithShape="0">
              <a:prstClr val="black">
                <a:alpha val="30000"/>
              </a:prstClr>
            </a:outerShdw>
          </a:effectLst>
        </p:spPr>
      </p:pic>
      <p:sp>
        <p:nvSpPr>
          <p:cNvPr id="50" name="90% circle">
            <a:extLst>
              <a:ext uri="{FF2B5EF4-FFF2-40B4-BE49-F238E27FC236}">
                <a16:creationId xmlns:a16="http://schemas.microsoft.com/office/drawing/2014/main" id="{A1D293C2-9B59-48CD-87FE-37AA0ED348D8}"/>
              </a:ext>
              <a:ext uri="{C183D7F6-B498-43B3-948B-1728B52AA6E4}">
                <adec:decorative xmlns:adec="http://schemas.microsoft.com/office/drawing/2017/decorative" val="1"/>
              </a:ext>
            </a:extLst>
          </p:cNvPr>
          <p:cNvSpPr>
            <a:spLocks noChangeAspect="1"/>
          </p:cNvSpPr>
          <p:nvPr/>
        </p:nvSpPr>
        <p:spPr bwMode="auto">
          <a:xfrm>
            <a:off x="2139062" y="1799957"/>
            <a:ext cx="1118063" cy="1118063"/>
          </a:xfrm>
          <a:prstGeom prst="ellipse">
            <a:avLst/>
          </a:prstGeom>
          <a:solidFill>
            <a:schemeClr val="bg1">
              <a:alpha val="3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Consumer</a:t>
            </a:r>
            <a:b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goods</a:t>
            </a:r>
          </a:p>
        </p:txBody>
      </p:sp>
      <p:pic>
        <p:nvPicPr>
          <p:cNvPr id="51" name="Picture 50">
            <a:extLst>
              <a:ext uri="{FF2B5EF4-FFF2-40B4-BE49-F238E27FC236}">
                <a16:creationId xmlns:a16="http://schemas.microsoft.com/office/drawing/2014/main" id="{E50AED57-41D4-478F-8E51-0B4D5DBB0478}"/>
              </a:ext>
              <a:ext uri="{C183D7F6-B498-43B3-948B-1728B52AA6E4}">
                <adec:decorative xmlns:adec="http://schemas.microsoft.com/office/drawing/2017/decorative" val="1"/>
              </a:ext>
            </a:extLst>
          </p:cNvPr>
          <p:cNvPicPr>
            <a:picLocks noChangeAspect="1"/>
          </p:cNvPicPr>
          <p:nvPr/>
        </p:nvPicPr>
        <p:blipFill rotWithShape="1">
          <a:blip r:embed="rId8"/>
          <a:srcRect l="6454" t="9094" r="41664" b="13155"/>
          <a:stretch/>
        </p:blipFill>
        <p:spPr>
          <a:xfrm>
            <a:off x="2496842" y="4531025"/>
            <a:ext cx="1259378" cy="125937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54" name="90% circle">
            <a:extLst>
              <a:ext uri="{FF2B5EF4-FFF2-40B4-BE49-F238E27FC236}">
                <a16:creationId xmlns:a16="http://schemas.microsoft.com/office/drawing/2014/main" id="{53F2190E-78CB-46D2-9B15-A8BFC60E40D8}"/>
              </a:ext>
              <a:ext uri="{C183D7F6-B498-43B3-948B-1728B52AA6E4}">
                <adec:decorative xmlns:adec="http://schemas.microsoft.com/office/drawing/2017/decorative" val="1"/>
              </a:ext>
            </a:extLst>
          </p:cNvPr>
          <p:cNvSpPr>
            <a:spLocks noChangeAspect="1"/>
          </p:cNvSpPr>
          <p:nvPr/>
        </p:nvSpPr>
        <p:spPr bwMode="auto">
          <a:xfrm>
            <a:off x="2496842" y="4531025"/>
            <a:ext cx="1259378" cy="1259378"/>
          </a:xfrm>
          <a:prstGeom prst="ellipse">
            <a:avLst/>
          </a:prstGeom>
          <a:solidFill>
            <a:schemeClr val="bg1">
              <a:alpha val="2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Energy</a:t>
            </a:r>
          </a:p>
        </p:txBody>
      </p:sp>
      <p:pic>
        <p:nvPicPr>
          <p:cNvPr id="55" name="Picture 54">
            <a:extLst>
              <a:ext uri="{FF2B5EF4-FFF2-40B4-BE49-F238E27FC236}">
                <a16:creationId xmlns:a16="http://schemas.microsoft.com/office/drawing/2014/main" id="{A302CCA0-9387-4B24-BDE5-2AFB38478E89}"/>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45664" t="18810" r="12833" b="25852"/>
          <a:stretch/>
        </p:blipFill>
        <p:spPr>
          <a:xfrm>
            <a:off x="9413546" y="2345475"/>
            <a:ext cx="1134687" cy="1134689"/>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56" name="90% circle">
            <a:extLst>
              <a:ext uri="{FF2B5EF4-FFF2-40B4-BE49-F238E27FC236}">
                <a16:creationId xmlns:a16="http://schemas.microsoft.com/office/drawing/2014/main" id="{675F0A87-8923-49B6-A9C5-5B0BF0259F66}"/>
              </a:ext>
              <a:ext uri="{C183D7F6-B498-43B3-948B-1728B52AA6E4}">
                <adec:decorative xmlns:adec="http://schemas.microsoft.com/office/drawing/2017/decorative" val="1"/>
              </a:ext>
            </a:extLst>
          </p:cNvPr>
          <p:cNvSpPr>
            <a:spLocks noChangeAspect="1"/>
          </p:cNvSpPr>
          <p:nvPr/>
        </p:nvSpPr>
        <p:spPr bwMode="auto">
          <a:xfrm>
            <a:off x="9413545" y="2345475"/>
            <a:ext cx="1134689" cy="1134689"/>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Finance</a:t>
            </a:r>
          </a:p>
        </p:txBody>
      </p:sp>
      <p:pic>
        <p:nvPicPr>
          <p:cNvPr id="58" name="Picture 57">
            <a:extLst>
              <a:ext uri="{FF2B5EF4-FFF2-40B4-BE49-F238E27FC236}">
                <a16:creationId xmlns:a16="http://schemas.microsoft.com/office/drawing/2014/main" id="{CBBB7D8C-339E-4621-9C18-19D65A1051D8}"/>
              </a:ext>
              <a:ext uri="{C183D7F6-B498-43B3-948B-1728B52AA6E4}">
                <adec:decorative xmlns:adec="http://schemas.microsoft.com/office/drawing/2017/decorative" val="1"/>
              </a:ext>
            </a:extLst>
          </p:cNvPr>
          <p:cNvPicPr>
            <a:picLocks noChangeAspect="1"/>
          </p:cNvPicPr>
          <p:nvPr/>
        </p:nvPicPr>
        <p:blipFill rotWithShape="1">
          <a:blip r:embed="rId10"/>
          <a:srcRect l="17398" t="6949" r="22630" b="3068"/>
          <a:stretch/>
        </p:blipFill>
        <p:spPr>
          <a:xfrm>
            <a:off x="3506023" y="-151159"/>
            <a:ext cx="1840687" cy="1840688"/>
          </a:xfrm>
          <a:prstGeom prst="ellipse">
            <a:avLst/>
          </a:prstGeom>
          <a:noFill/>
          <a:ln>
            <a:noFill/>
            <a:headEnd type="none" w="med" len="med"/>
            <a:tailEnd type="none" w="med" len="med"/>
          </a:ln>
          <a:effectLst>
            <a:outerShdw blurRad="177800" sx="103000" sy="103000" algn="ctr" rotWithShape="0">
              <a:prstClr val="black">
                <a:alpha val="30000"/>
              </a:prstClr>
            </a:outerShdw>
          </a:effectLst>
        </p:spPr>
      </p:pic>
      <p:sp>
        <p:nvSpPr>
          <p:cNvPr id="59" name="90% circle">
            <a:extLst>
              <a:ext uri="{FF2B5EF4-FFF2-40B4-BE49-F238E27FC236}">
                <a16:creationId xmlns:a16="http://schemas.microsoft.com/office/drawing/2014/main" id="{35BF8A00-7406-4CB3-B5ED-242390F82FD0}"/>
              </a:ext>
              <a:ext uri="{C183D7F6-B498-43B3-948B-1728B52AA6E4}">
                <adec:decorative xmlns:adec="http://schemas.microsoft.com/office/drawing/2017/decorative" val="1"/>
              </a:ext>
            </a:extLst>
          </p:cNvPr>
          <p:cNvSpPr>
            <a:spLocks noChangeAspect="1"/>
          </p:cNvSpPr>
          <p:nvPr/>
        </p:nvSpPr>
        <p:spPr bwMode="auto">
          <a:xfrm>
            <a:off x="3506022" y="-151159"/>
            <a:ext cx="1840689" cy="1840688"/>
          </a:xfrm>
          <a:prstGeom prst="ellipse">
            <a:avLst/>
          </a:prstGeom>
          <a:solidFill>
            <a:schemeClr val="bg1">
              <a:alpha val="35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Segoe UI" pitchFamily="34" charset="0"/>
              </a:rPr>
              <a:t>Wellness</a:t>
            </a:r>
          </a:p>
        </p:txBody>
      </p:sp>
      <p:sp>
        <p:nvSpPr>
          <p:cNvPr id="64" name="TextBox 63">
            <a:extLst>
              <a:ext uri="{FF2B5EF4-FFF2-40B4-BE49-F238E27FC236}">
                <a16:creationId xmlns:a16="http://schemas.microsoft.com/office/drawing/2014/main" id="{778BBF5B-33BA-41BF-B384-CE1850561D6A}"/>
              </a:ext>
              <a:ext uri="{C183D7F6-B498-43B3-948B-1728B52AA6E4}">
                <adec:decorative xmlns:adec="http://schemas.microsoft.com/office/drawing/2017/decorative" val="1"/>
              </a:ext>
            </a:extLst>
          </p:cNvPr>
          <p:cNvSpPr txBox="1"/>
          <p:nvPr/>
        </p:nvSpPr>
        <p:spPr>
          <a:xfrm>
            <a:off x="4171995" y="381145"/>
            <a:ext cx="488916" cy="246221"/>
          </a:xfrm>
          <a:prstGeom prst="rect">
            <a:avLst/>
          </a:prstGeom>
          <a:noFill/>
        </p:spPr>
        <p:txBody>
          <a:bodyPr wrap="none" lIns="0" tIns="0" rIns="0" bIns="0" rtlCol="0" anchor="b"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00" normalizeH="0" baseline="0" noProof="0">
                <a:ln>
                  <a:noFill/>
                </a:ln>
                <a:noFill/>
                <a:effectLst/>
                <a:uLnTx/>
                <a:uFillTx/>
                <a:latin typeface="Segoe UI Semibold"/>
                <a:ea typeface="+mn-ea"/>
                <a:cs typeface="+mn-cs"/>
              </a:rPr>
              <a:t>+76%</a:t>
            </a:r>
          </a:p>
        </p:txBody>
      </p:sp>
      <p:sp>
        <p:nvSpPr>
          <p:cNvPr id="34" name="Tech spending">
            <a:extLst>
              <a:ext uri="{FF2B5EF4-FFF2-40B4-BE49-F238E27FC236}">
                <a16:creationId xmlns:a16="http://schemas.microsoft.com/office/drawing/2014/main" id="{A0E7E748-FD6E-482A-B571-1BFC1C82F385}"/>
              </a:ext>
              <a:ext uri="{C183D7F6-B498-43B3-948B-1728B52AA6E4}">
                <adec:decorative xmlns:adec="http://schemas.microsoft.com/office/drawing/2017/decorative" val="1"/>
              </a:ext>
            </a:extLst>
          </p:cNvPr>
          <p:cNvSpPr/>
          <p:nvPr/>
        </p:nvSpPr>
        <p:spPr bwMode="auto">
          <a:xfrm>
            <a:off x="-5192484" y="1909761"/>
            <a:ext cx="4730750" cy="2708434"/>
          </a:xfrm>
          <a:prstGeom prst="rect">
            <a:avLst/>
          </a:prstGeom>
        </p:spPr>
        <p:txBody>
          <a:bodyPr vert="horz" wrap="square" lIns="0" tIns="0" rIns="0" bIns="0" rtlCol="0" anchor="ctr" anchorCtr="0">
            <a:spAutoFit/>
          </a:bodyPr>
          <a:lstStyle/>
          <a:p>
            <a:pPr marL="0" marR="0" lvl="0" indent="0" algn="l" defTabSz="932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effectLst/>
                <a:uLnTx/>
                <a:uFillTx/>
                <a:latin typeface="Segoe UI Semibold"/>
                <a:ea typeface="+mn-ea"/>
                <a:cs typeface="Segoe UI" pitchFamily="34" charset="0"/>
              </a:rPr>
              <a:t>Developer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growth,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compared to </a:t>
            </a:r>
            <a:br>
              <a:rPr kumimoji="0" lang="en-US" sz="4400" b="0" i="0" u="none" strike="noStrike" kern="1200" cap="none" spc="0" normalizeH="0" baseline="0" noProof="0">
                <a:ln w="3175">
                  <a:noFill/>
                </a:ln>
                <a:effectLst/>
                <a:uLnTx/>
                <a:uFillTx/>
                <a:latin typeface="Segoe UI Semibold"/>
                <a:ea typeface="+mn-ea"/>
                <a:cs typeface="Segoe UI" pitchFamily="34" charset="0"/>
              </a:rPr>
            </a:br>
            <a:r>
              <a:rPr kumimoji="0" lang="en-US" sz="4400" b="0" i="0" u="none" strike="noStrike" kern="1200" cap="none" spc="0" normalizeH="0" baseline="0" noProof="0">
                <a:ln w="3175">
                  <a:noFill/>
                </a:ln>
                <a:effectLst/>
                <a:uLnTx/>
                <a:uFillTx/>
                <a:latin typeface="Segoe UI Semibold"/>
                <a:ea typeface="+mn-ea"/>
                <a:cs typeface="Segoe UI" pitchFamily="34" charset="0"/>
              </a:rPr>
              <a:t>tech industry</a:t>
            </a:r>
          </a:p>
        </p:txBody>
      </p:sp>
      <p:sp>
        <p:nvSpPr>
          <p:cNvPr id="33" name="TextBox 32">
            <a:extLst>
              <a:ext uri="{FF2B5EF4-FFF2-40B4-BE49-F238E27FC236}">
                <a16:creationId xmlns:a16="http://schemas.microsoft.com/office/drawing/2014/main" id="{159F8FE9-A136-4E41-B07C-7A7DB3D0DED9}"/>
              </a:ext>
            </a:extLst>
          </p:cNvPr>
          <p:cNvSpPr txBox="1"/>
          <p:nvPr/>
        </p:nvSpPr>
        <p:spPr>
          <a:xfrm>
            <a:off x="584201" y="6115150"/>
            <a:ext cx="1485898" cy="153888"/>
          </a:xfrm>
          <a:prstGeom prst="rect">
            <a:avLst/>
          </a:prstGeom>
          <a:noFill/>
        </p:spPr>
        <p:txBody>
          <a:bodyPr wrap="square" lIns="0" tIns="0" rIns="0" bIns="0" anchor="b"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Calibri" panose="020F0502020204030204" pitchFamily="34" charset="0"/>
                <a:cs typeface="+mn-cs"/>
              </a:rPr>
              <a:t>Source: LinkedIn</a:t>
            </a:r>
            <a:endParaRPr kumimoji="0" lang="en-US" sz="1000" b="0" i="0" u="none" strike="noStrike" kern="1200" cap="none" spc="0" normalizeH="0" baseline="0" noProof="0">
              <a:ln>
                <a:noFill/>
              </a:ln>
              <a:gradFill>
                <a:gsLst>
                  <a:gs pos="9474">
                    <a:srgbClr val="FFFFFF"/>
                  </a:gs>
                  <a:gs pos="28000">
                    <a:srgbClr val="FFFFFF"/>
                  </a:gs>
                </a:gsLst>
                <a:lin ang="2700000" scaled="0"/>
              </a:gradFill>
              <a:effectLst/>
              <a:uLnTx/>
              <a:uFillTx/>
              <a:latin typeface="Segoe UI Semibold"/>
              <a:ea typeface="+mn-ea"/>
              <a:cs typeface="+mn-cs"/>
            </a:endParaRPr>
          </a:p>
        </p:txBody>
      </p:sp>
      <p:grpSp>
        <p:nvGrpSpPr>
          <p:cNvPr id="62" name="Group 61" descr="Software engineers hiring rate is 35% higher than mechanical engineers">
            <a:extLst>
              <a:ext uri="{FF2B5EF4-FFF2-40B4-BE49-F238E27FC236}">
                <a16:creationId xmlns:a16="http://schemas.microsoft.com/office/drawing/2014/main" id="{9DA0419A-6B32-473E-A15A-7A7F868D2F68}"/>
              </a:ext>
            </a:extLst>
          </p:cNvPr>
          <p:cNvGrpSpPr/>
          <p:nvPr/>
        </p:nvGrpSpPr>
        <p:grpSpPr>
          <a:xfrm>
            <a:off x="6662215" y="3295851"/>
            <a:ext cx="952920" cy="704088"/>
            <a:chOff x="18353384" y="6896104"/>
            <a:chExt cx="1905839" cy="1408176"/>
          </a:xfrm>
        </p:grpSpPr>
        <p:sp>
          <p:nvSpPr>
            <p:cNvPr id="40" name="TextBox 39">
              <a:extLst>
                <a:ext uri="{FF2B5EF4-FFF2-40B4-BE49-F238E27FC236}">
                  <a16:creationId xmlns:a16="http://schemas.microsoft.com/office/drawing/2014/main" id="{5460E829-F850-4FD5-9086-50797E5BE7BF}"/>
                </a:ext>
                <a:ext uri="{C183D7F6-B498-43B3-948B-1728B52AA6E4}">
                  <adec:decorative xmlns:adec="http://schemas.microsoft.com/office/drawing/2017/decorative" val="1"/>
                </a:ext>
              </a:extLst>
            </p:cNvPr>
            <p:cNvSpPr txBox="1"/>
            <p:nvPr/>
          </p:nvSpPr>
          <p:spPr>
            <a:xfrm>
              <a:off x="18566452" y="7169306"/>
              <a:ext cx="1692771" cy="861774"/>
            </a:xfrm>
            <a:prstGeom prst="rect">
              <a:avLst/>
            </a:prstGeom>
            <a:noFill/>
          </p:spPr>
          <p:txBody>
            <a:bodyPr wrap="none" lIns="0" tIns="0" rIns="0" bIns="0" rtlCol="0" anchor="ctr" anchorCtr="0">
              <a:spAutoFit/>
            </a:bodyPr>
            <a:lstStyle>
              <a:defPPr>
                <a:defRPr lang="en-US"/>
              </a:defPPr>
              <a:lvl1pPr>
                <a:defRPr sz="24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200" normalizeH="0" baseline="0" noProof="0">
                  <a:ln>
                    <a:noFill/>
                  </a:ln>
                  <a:effectLst/>
                  <a:uLnTx/>
                  <a:uFillTx/>
                  <a:latin typeface="Segoe UI Semibold"/>
                  <a:ea typeface="+mn-ea"/>
                  <a:cs typeface="+mn-cs"/>
                </a:rPr>
                <a:t>+35%</a:t>
              </a:r>
            </a:p>
          </p:txBody>
        </p:sp>
        <p:grpSp>
          <p:nvGrpSpPr>
            <p:cNvPr id="60" name="Group 59">
              <a:extLst>
                <a:ext uri="{FF2B5EF4-FFF2-40B4-BE49-F238E27FC236}">
                  <a16:creationId xmlns:a16="http://schemas.microsoft.com/office/drawing/2014/main" id="{7487978D-9EA3-48C8-AAE6-341AA4B8A13E}"/>
                </a:ext>
              </a:extLst>
            </p:cNvPr>
            <p:cNvGrpSpPr/>
            <p:nvPr/>
          </p:nvGrpSpPr>
          <p:grpSpPr>
            <a:xfrm>
              <a:off x="18353384" y="6896104"/>
              <a:ext cx="111466" cy="1408176"/>
              <a:chOff x="18353384" y="6896100"/>
              <a:chExt cx="111466" cy="1612370"/>
            </a:xfrm>
          </p:grpSpPr>
          <p:cxnSp>
            <p:nvCxnSpPr>
              <p:cNvPr id="12" name="Straight Connector 11">
                <a:extLst>
                  <a:ext uri="{FF2B5EF4-FFF2-40B4-BE49-F238E27FC236}">
                    <a16:creationId xmlns:a16="http://schemas.microsoft.com/office/drawing/2014/main" id="{1C51BBBA-4D77-48B0-8042-BE5773E4263E}"/>
                  </a:ext>
                  <a:ext uri="{C183D7F6-B498-43B3-948B-1728B52AA6E4}">
                    <adec:decorative xmlns:adec="http://schemas.microsoft.com/office/drawing/2017/decorative" val="1"/>
                  </a:ext>
                </a:extLst>
              </p:cNvPr>
              <p:cNvCxnSpPr>
                <a:cxnSpLocks/>
              </p:cNvCxnSpPr>
              <p:nvPr/>
            </p:nvCxnSpPr>
            <p:spPr>
              <a:xfrm>
                <a:off x="18353385" y="6896100"/>
                <a:ext cx="111465" cy="0"/>
              </a:xfrm>
              <a:prstGeom prst="line">
                <a:avLst/>
              </a:prstGeom>
              <a:ln w="9525" cap="rnd">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C0144C-5AF0-4937-9D3E-5E4F75252E2A}"/>
                  </a:ext>
                  <a:ext uri="{C183D7F6-B498-43B3-948B-1728B52AA6E4}">
                    <adec:decorative xmlns:adec="http://schemas.microsoft.com/office/drawing/2017/decorative" val="1"/>
                  </a:ext>
                </a:extLst>
              </p:cNvPr>
              <p:cNvCxnSpPr>
                <a:cxnSpLocks/>
              </p:cNvCxnSpPr>
              <p:nvPr/>
            </p:nvCxnSpPr>
            <p:spPr>
              <a:xfrm>
                <a:off x="18353384" y="8508470"/>
                <a:ext cx="111466" cy="0"/>
              </a:xfrm>
              <a:prstGeom prst="line">
                <a:avLst/>
              </a:prstGeom>
              <a:ln w="9525" cap="rnd">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4709F08-A842-423C-A943-3B030EF24C0D}"/>
                  </a:ext>
                  <a:ext uri="{C183D7F6-B498-43B3-948B-1728B52AA6E4}">
                    <adec:decorative xmlns:adec="http://schemas.microsoft.com/office/drawing/2017/decorative" val="1"/>
                  </a:ext>
                </a:extLst>
              </p:cNvPr>
              <p:cNvCxnSpPr>
                <a:cxnSpLocks/>
              </p:cNvCxnSpPr>
              <p:nvPr/>
            </p:nvCxnSpPr>
            <p:spPr>
              <a:xfrm flipV="1">
                <a:off x="18464850" y="6896102"/>
                <a:ext cx="0" cy="1612368"/>
              </a:xfrm>
              <a:prstGeom prst="line">
                <a:avLst/>
              </a:prstGeom>
              <a:ln w="9525" cap="rnd">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52" name="TextBox 51">
            <a:extLst>
              <a:ext uri="{FF2B5EF4-FFF2-40B4-BE49-F238E27FC236}">
                <a16:creationId xmlns:a16="http://schemas.microsoft.com/office/drawing/2014/main" id="{E877C523-0B0C-4893-9463-EEDEF2CE2E57}"/>
              </a:ext>
            </a:extLst>
          </p:cNvPr>
          <p:cNvSpPr txBox="1"/>
          <p:nvPr/>
        </p:nvSpPr>
        <p:spPr>
          <a:xfrm>
            <a:off x="6585951" y="4331003"/>
            <a:ext cx="1408695" cy="498598"/>
          </a:xfrm>
          <a:prstGeom prst="rect">
            <a:avLst/>
          </a:prstGeom>
          <a:noFill/>
        </p:spPr>
        <p:txBody>
          <a:bodyPr wrap="square" lIns="182880" tIns="0" rIns="0" bIns="0" rtlCol="0" anchor="ctr" anchorCtr="0">
            <a:spAutoFit/>
          </a:bodyPr>
          <a:lstStyle>
            <a:defPPr>
              <a:defRPr lang="en-US"/>
            </a:defPPr>
            <a:lvl1pPr>
              <a:defRPr sz="2400"/>
            </a:lvl1p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Software </a:t>
            </a:r>
            <a:br>
              <a:rPr kumimoji="0" lang="en-US" sz="1800" b="0" i="0" u="none" strike="noStrike" kern="1200" cap="none" spc="0" normalizeH="0" baseline="0" noProof="0">
                <a:ln>
                  <a:noFill/>
                </a:ln>
                <a:effectLst/>
                <a:uLnTx/>
                <a:uFillTx/>
                <a:latin typeface="Segoe UI Semibold"/>
                <a:ea typeface="+mn-ea"/>
                <a:cs typeface="+mn-cs"/>
              </a:rPr>
            </a:br>
            <a:r>
              <a:rPr kumimoji="0" lang="en-US" sz="1800" b="0" i="0" u="none" strike="noStrike" kern="1200" cap="none" spc="0" normalizeH="0" baseline="0" noProof="0">
                <a:ln>
                  <a:noFill/>
                </a:ln>
                <a:effectLst/>
                <a:uLnTx/>
                <a:uFillTx/>
                <a:latin typeface="Segoe UI Semibold"/>
                <a:ea typeface="+mn-ea"/>
                <a:cs typeface="+mn-cs"/>
              </a:rPr>
              <a:t>engineers</a:t>
            </a:r>
          </a:p>
        </p:txBody>
      </p:sp>
      <p:sp>
        <p:nvSpPr>
          <p:cNvPr id="53" name="TextBox 52">
            <a:extLst>
              <a:ext uri="{FF2B5EF4-FFF2-40B4-BE49-F238E27FC236}">
                <a16:creationId xmlns:a16="http://schemas.microsoft.com/office/drawing/2014/main" id="{60B299FB-A8E3-4CA6-AC79-81E4259CFA63}"/>
              </a:ext>
            </a:extLst>
          </p:cNvPr>
          <p:cNvSpPr txBox="1"/>
          <p:nvPr/>
        </p:nvSpPr>
        <p:spPr>
          <a:xfrm>
            <a:off x="4775200" y="4331003"/>
            <a:ext cx="1474991" cy="498598"/>
          </a:xfrm>
          <a:prstGeom prst="rect">
            <a:avLst/>
          </a:prstGeom>
          <a:noFill/>
        </p:spPr>
        <p:txBody>
          <a:bodyPr wrap="square" lIns="0" tIns="0" rIns="182880" bIns="0" rtlCol="0" anchor="ctr" anchorCtr="0">
            <a:spAutoFit/>
          </a:bodyPr>
          <a:lstStyle>
            <a:defPPr>
              <a:defRPr lang="en-US"/>
            </a:defPPr>
            <a:lvl1pPr>
              <a:defRPr sz="2400"/>
            </a:lvl1pPr>
          </a:lstStyle>
          <a:p>
            <a:pPr marL="0" marR="0" lvl="0" indent="0" algn="r" defTabSz="91436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Mechanical</a:t>
            </a:r>
            <a:br>
              <a:rPr kumimoji="0" lang="en-US" sz="1800" b="0" i="0" u="none" strike="noStrike" kern="1200" cap="none" spc="0" normalizeH="0" baseline="0" noProof="0">
                <a:ln>
                  <a:noFill/>
                </a:ln>
                <a:effectLst/>
                <a:uLnTx/>
                <a:uFillTx/>
                <a:latin typeface="Segoe UI Semibold"/>
                <a:ea typeface="+mn-ea"/>
                <a:cs typeface="+mn-cs"/>
              </a:rPr>
            </a:br>
            <a:r>
              <a:rPr kumimoji="0" lang="en-US" sz="1800" b="0" i="0" u="none" strike="noStrike" kern="1200" cap="none" spc="0" normalizeH="0" baseline="0" noProof="0">
                <a:ln>
                  <a:noFill/>
                </a:ln>
                <a:effectLst/>
                <a:uLnTx/>
                <a:uFillTx/>
                <a:latin typeface="Segoe UI Semibold"/>
                <a:ea typeface="+mn-ea"/>
                <a:cs typeface="+mn-cs"/>
              </a:rPr>
              <a:t>engineers</a:t>
            </a:r>
          </a:p>
        </p:txBody>
      </p:sp>
      <p:sp>
        <p:nvSpPr>
          <p:cNvPr id="61" name="TextBox 60">
            <a:extLst>
              <a:ext uri="{FF2B5EF4-FFF2-40B4-BE49-F238E27FC236}">
                <a16:creationId xmlns:a16="http://schemas.microsoft.com/office/drawing/2014/main" id="{5CA039EC-E2D8-4C7A-A1CC-E27B70BA7F03}"/>
              </a:ext>
            </a:extLst>
          </p:cNvPr>
          <p:cNvSpPr txBox="1"/>
          <p:nvPr/>
        </p:nvSpPr>
        <p:spPr>
          <a:xfrm>
            <a:off x="5734525" y="2681733"/>
            <a:ext cx="1359476" cy="276999"/>
          </a:xfrm>
          <a:prstGeom prst="rect">
            <a:avLst/>
          </a:prstGeom>
          <a:noFill/>
        </p:spPr>
        <p:txBody>
          <a:bodyPr wrap="none" lIns="0" tIns="0" rIns="0" bIns="0" rtlCol="0" anchor="ctr" anchorCtr="0">
            <a:spAutoFit/>
          </a:bodyPr>
          <a:lstStyle>
            <a:defPPr>
              <a:defRPr lang="en-US"/>
            </a:defPPr>
            <a:lvl1pPr>
              <a:defRPr sz="2400"/>
            </a:lvl1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Hiring rates</a:t>
            </a:r>
          </a:p>
        </p:txBody>
      </p:sp>
      <p:sp>
        <p:nvSpPr>
          <p:cNvPr id="2" name="Rectangle: Rounded Corners 1" descr="Horizontal stacked bar chart showing growth in job posts for developers. Public administration grew 626% year over year.&#10;&#10;After public administration, the next largest increase was in Corporate services, then education, then Energy &amp; mining, then Retail, then Entertainment, then Transportation &amp; logistics, and then finally tech at 114%">
            <a:extLst>
              <a:ext uri="{FF2B5EF4-FFF2-40B4-BE49-F238E27FC236}">
                <a16:creationId xmlns:a16="http://schemas.microsoft.com/office/drawing/2014/main" id="{781D668F-05E7-DF19-8721-A72C433695C2}"/>
              </a:ext>
              <a:ext uri="{C183D7F6-B498-43B3-948B-1728B52AA6E4}">
                <adec:decorative xmlns:adec="http://schemas.microsoft.com/office/drawing/2017/decorative" val="0"/>
              </a:ext>
            </a:extLst>
          </p:cNvPr>
          <p:cNvSpPr/>
          <p:nvPr/>
        </p:nvSpPr>
        <p:spPr bwMode="auto">
          <a:xfrm rot="5400000">
            <a:off x="5169847" y="4619008"/>
            <a:ext cx="2743199" cy="110637"/>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50" kern="0">
              <a:solidFill>
                <a:srgbClr val="FFFFFF"/>
              </a:solidFill>
              <a:latin typeface="Segoe UI"/>
              <a:cs typeface="Segoe UI" pitchFamily="34" charset="0"/>
            </a:endParaRPr>
          </a:p>
        </p:txBody>
      </p:sp>
      <p:sp>
        <p:nvSpPr>
          <p:cNvPr id="3" name="Rectangle: Rounded Corners 2" descr="Horizontal stacked bar chart showing growth in job posts for developers. Public administration grew 626% year over year.&#10;&#10;After public administration, the next largest increase was in Corporate services, then education, then Energy &amp; mining, then Retail, then Entertainment, then Transportation &amp; logistics, and then finally tech at 114%">
            <a:extLst>
              <a:ext uri="{FF2B5EF4-FFF2-40B4-BE49-F238E27FC236}">
                <a16:creationId xmlns:a16="http://schemas.microsoft.com/office/drawing/2014/main" id="{6010DAB0-03FF-35ED-9AD8-8ECE8E8983E7}"/>
              </a:ext>
              <a:ext uri="{C183D7F6-B498-43B3-948B-1728B52AA6E4}">
                <adec:decorative xmlns:adec="http://schemas.microsoft.com/office/drawing/2017/decorative" val="0"/>
              </a:ext>
            </a:extLst>
          </p:cNvPr>
          <p:cNvSpPr/>
          <p:nvPr/>
        </p:nvSpPr>
        <p:spPr bwMode="auto">
          <a:xfrm rot="5400000">
            <a:off x="5285659" y="4976931"/>
            <a:ext cx="2039112" cy="111333"/>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50" kern="0">
              <a:solidFill>
                <a:srgbClr val="FFFFFF"/>
              </a:solidFill>
              <a:latin typeface="Segoe UI"/>
              <a:cs typeface="Segoe UI" pitchFamily="34" charset="0"/>
            </a:endParaRPr>
          </a:p>
        </p:txBody>
      </p:sp>
    </p:spTree>
    <p:extLst>
      <p:ext uri="{BB962C8B-B14F-4D97-AF65-F5344CB8AC3E}">
        <p14:creationId xmlns:p14="http://schemas.microsoft.com/office/powerpoint/2010/main" val="1331225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path" presetSubtype="0" decel="100000" fill="hold" grpId="1" nodeType="withEffect">
                                  <p:stCondLst>
                                    <p:cond delay="0"/>
                                  </p:stCondLst>
                                  <p:childTnLst>
                                    <p:animMotion origin="layout" path="M -1.66667E-6 -1.11111E-6 L -1.66667E-6 0.03357 " pathEditMode="relative" rAng="0" ptsTypes="AA">
                                      <p:cBhvr>
                                        <p:cTn id="9" dur="750" spd="-100000" fill="hold"/>
                                        <p:tgtEl>
                                          <p:spTgt spid="61"/>
                                        </p:tgtEl>
                                        <p:attrNameLst>
                                          <p:attrName>ppt_x</p:attrName>
                                          <p:attrName>ppt_y</p:attrName>
                                        </p:attrNameLst>
                                      </p:cBhvr>
                                      <p:rCtr x="0" y="1667"/>
                                    </p:animMotion>
                                  </p:childTnLst>
                                </p:cTn>
                              </p:par>
                              <p:par>
                                <p:cTn id="10" presetID="10" presetClass="entr" presetSubtype="0" fill="hold" grpId="0" nodeType="withEffect">
                                  <p:stCondLst>
                                    <p:cond delay="25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42" presetClass="path" presetSubtype="0" decel="100000" fill="hold" grpId="1" nodeType="withEffect">
                                  <p:stCondLst>
                                    <p:cond delay="250"/>
                                  </p:stCondLst>
                                  <p:childTnLst>
                                    <p:animMotion origin="layout" path="M -3.33333E-6 -4.07407E-6 L -3.33333E-6 0.03357 " pathEditMode="relative" rAng="0" ptsTypes="AA">
                                      <p:cBhvr>
                                        <p:cTn id="14" dur="750" spd="-100000" fill="hold"/>
                                        <p:tgtEl>
                                          <p:spTgt spid="53"/>
                                        </p:tgtEl>
                                        <p:attrNameLst>
                                          <p:attrName>ppt_x</p:attrName>
                                          <p:attrName>ppt_y</p:attrName>
                                        </p:attrNameLst>
                                      </p:cBhvr>
                                      <p:rCtr x="0" y="1667"/>
                                    </p:animMotion>
                                  </p:childTnLst>
                                </p:cTn>
                              </p:par>
                              <p:par>
                                <p:cTn id="15" presetID="10" presetClass="entr" presetSubtype="0" fill="hold" grpId="0" nodeType="withEffect">
                                  <p:stCondLst>
                                    <p:cond delay="25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42" presetClass="path" presetSubtype="0" decel="100000" fill="hold" grpId="1" nodeType="withEffect">
                                  <p:stCondLst>
                                    <p:cond delay="250"/>
                                  </p:stCondLst>
                                  <p:childTnLst>
                                    <p:animMotion origin="layout" path="M 3.33333E-6 -4.07407E-6 L 3.33333E-6 0.03357 " pathEditMode="relative" rAng="0" ptsTypes="AA">
                                      <p:cBhvr>
                                        <p:cTn id="19" dur="750" spd="-100000" fill="hold"/>
                                        <p:tgtEl>
                                          <p:spTgt spid="52"/>
                                        </p:tgtEl>
                                        <p:attrNameLst>
                                          <p:attrName>ppt_x</p:attrName>
                                          <p:attrName>ppt_y</p:attrName>
                                        </p:attrNameLst>
                                      </p:cBhvr>
                                      <p:rCtr x="0" y="1667"/>
                                    </p:animMotion>
                                  </p:childTnLst>
                                </p:cTn>
                              </p:par>
                              <p:par>
                                <p:cTn id="20" presetID="22" presetClass="entr" presetSubtype="8" fill="hold" nodeType="withEffect">
                                  <p:stCondLst>
                                    <p:cond delay="50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par>
                                <p:cTn id="23" presetID="22" presetClass="entr" presetSubtype="4" fill="hold" grpId="0" nodeType="withEffect">
                                  <p:stCondLst>
                                    <p:cond delay="10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10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p:bldP spid="53" grpId="1"/>
      <p:bldP spid="61" grpId="0"/>
      <p:bldP spid="61" grpId="1"/>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93CEB5D-7358-BA24-D1A8-B5E96FC67CC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GitHub Enterprise savings</a:t>
            </a:r>
            <a:endParaRPr lang="en-CA"/>
          </a:p>
        </p:txBody>
      </p:sp>
      <p:sp>
        <p:nvSpPr>
          <p:cNvPr id="17" name="Oval 16"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46D5F2EE-EC7E-4BCA-9F50-567EE334930D}"/>
              </a:ext>
            </a:extLst>
          </p:cNvPr>
          <p:cNvSpPr/>
          <p:nvPr/>
        </p:nvSpPr>
        <p:spPr bwMode="auto">
          <a:xfrm>
            <a:off x="-805385" y="-751247"/>
            <a:ext cx="2146851" cy="2146855"/>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45720" numCol="1" spcCol="0" rtlCol="0" fromWordArt="0" anchor="b" anchorCtr="0" forceAA="0" compatLnSpc="1">
            <a:prstTxWarp prst="textNoShape">
              <a:avLst/>
            </a:prstTxWarp>
            <a:noAutofit/>
          </a:bodyPr>
          <a:lstStyle/>
          <a:p>
            <a:pPr algn="r" defTabSz="891070" fontAlgn="base">
              <a:spcBef>
                <a:spcPct val="0"/>
              </a:spcBef>
              <a:spcAft>
                <a:spcPct val="0"/>
              </a:spcAft>
            </a:pPr>
            <a:r>
              <a:rPr lang="en-US" sz="7200" kern="0">
                <a:solidFill>
                  <a:srgbClr val="FFFFFF"/>
                </a:solidFill>
                <a:latin typeface="Segoe UI"/>
                <a:cs typeface="Segoe UI" pitchFamily="34" charset="0"/>
              </a:rPr>
              <a:t>+</a:t>
            </a:r>
          </a:p>
        </p:txBody>
      </p:sp>
      <p:sp>
        <p:nvSpPr>
          <p:cNvPr id="40" name="Oval 39" descr="&quot;Competitor DevOps platform&quot; text in a large outlined circle">
            <a:extLst>
              <a:ext uri="{FF2B5EF4-FFF2-40B4-BE49-F238E27FC236}">
                <a16:creationId xmlns:a16="http://schemas.microsoft.com/office/drawing/2014/main" id="{B9FEAAEF-04BB-48AB-B8BA-2093BBA0CD2F}"/>
              </a:ext>
            </a:extLst>
          </p:cNvPr>
          <p:cNvSpPr>
            <a:spLocks noChangeAspect="1"/>
          </p:cNvSpPr>
          <p:nvPr/>
        </p:nvSpPr>
        <p:spPr bwMode="auto">
          <a:xfrm>
            <a:off x="2750910" y="598159"/>
            <a:ext cx="3996906" cy="3996906"/>
          </a:xfrm>
          <a:prstGeom prst="ellipse">
            <a:avLst/>
          </a:prstGeom>
          <a:noFill/>
          <a:ln w="15875">
            <a:gradFill>
              <a:gsLst>
                <a:gs pos="0">
                  <a:srgbClr val="0078D4"/>
                </a:gs>
                <a:gs pos="100000">
                  <a:srgbClr val="8661C5"/>
                </a:gs>
              </a:gsLst>
              <a:lin ang="2700000" scaled="0"/>
            </a:gra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59036">
                      <a:srgbClr val="2F2F2F"/>
                    </a:gs>
                    <a:gs pos="44000">
                      <a:srgbClr val="2F2F2F"/>
                    </a:gs>
                  </a:gsLst>
                  <a:lin ang="5100000" scaled="0"/>
                </a:gradFill>
                <a:effectLst/>
                <a:uLnTx/>
                <a:uFillTx/>
                <a:latin typeface="Segoe UI Semibold"/>
                <a:ea typeface="+mn-ea"/>
                <a:cs typeface="+mn-cs"/>
              </a:rPr>
              <a:t>Traditional</a:t>
            </a:r>
            <a:br>
              <a:rPr kumimoji="0" lang="en-US" sz="2000" b="0" i="0" u="none" strike="noStrike" kern="1200" cap="none" spc="0" normalizeH="0" baseline="0" noProof="0">
                <a:ln>
                  <a:noFill/>
                </a:ln>
                <a:gradFill>
                  <a:gsLst>
                    <a:gs pos="59036">
                      <a:srgbClr val="2F2F2F"/>
                    </a:gs>
                    <a:gs pos="44000">
                      <a:srgbClr val="2F2F2F"/>
                    </a:gs>
                  </a:gsLst>
                  <a:lin ang="5100000" scaled="0"/>
                </a:gradFill>
                <a:effectLst/>
                <a:uLnTx/>
                <a:uFillTx/>
                <a:latin typeface="Segoe UI Semibold"/>
                <a:ea typeface="+mn-ea"/>
                <a:cs typeface="+mn-cs"/>
              </a:rPr>
            </a:br>
            <a:r>
              <a:rPr kumimoji="0" lang="en-US" sz="2000" b="0" i="0" u="none" strike="noStrike" kern="1200" cap="none" spc="0" normalizeH="0" baseline="0" noProof="0">
                <a:ln>
                  <a:noFill/>
                </a:ln>
                <a:gradFill>
                  <a:gsLst>
                    <a:gs pos="59036">
                      <a:srgbClr val="2F2F2F"/>
                    </a:gs>
                    <a:gs pos="44000">
                      <a:srgbClr val="2F2F2F"/>
                    </a:gs>
                  </a:gsLst>
                  <a:lin ang="5100000" scaled="0"/>
                </a:gradFill>
                <a:effectLst/>
                <a:uLnTx/>
                <a:uFillTx/>
                <a:latin typeface="Segoe UI Semibold"/>
                <a:ea typeface="+mn-ea"/>
                <a:cs typeface="+mn-cs"/>
              </a:rPr>
              <a:t>DevOps platform</a:t>
            </a:r>
          </a:p>
        </p:txBody>
      </p:sp>
      <p:sp>
        <p:nvSpPr>
          <p:cNvPr id="39" name="!!Oval 38" descr="&quot;GitHub Enterprise&quot; text in a ~30% smaller filled gradient circle beside it. ">
            <a:extLst>
              <a:ext uri="{FF2B5EF4-FFF2-40B4-BE49-F238E27FC236}">
                <a16:creationId xmlns:a16="http://schemas.microsoft.com/office/drawing/2014/main" id="{C38C1502-5497-471B-9F70-922D6642241D}"/>
              </a:ext>
            </a:extLst>
          </p:cNvPr>
          <p:cNvSpPr>
            <a:spLocks noChangeAspect="1"/>
          </p:cNvSpPr>
          <p:nvPr/>
        </p:nvSpPr>
        <p:spPr bwMode="auto">
          <a:xfrm>
            <a:off x="6094386" y="1248361"/>
            <a:ext cx="3346704" cy="3346704"/>
          </a:xfrm>
          <a:prstGeom prst="ellipse">
            <a:avLst/>
          </a:prstGeom>
          <a:gradFill>
            <a:gsLst>
              <a:gs pos="0">
                <a:srgbClr val="0078D4"/>
              </a:gs>
              <a:gs pos="100000">
                <a:srgbClr val="8661C5"/>
              </a:gs>
            </a:gsLst>
            <a:lin ang="2700000" scaled="0"/>
          </a:gra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5000"/>
              </a:lnSpc>
              <a:defRPr/>
            </a:pPr>
            <a:r>
              <a:rPr lang="en-US" sz="2800">
                <a:gradFill>
                  <a:gsLst>
                    <a:gs pos="7831">
                      <a:srgbClr val="FFFFFF"/>
                    </a:gs>
                    <a:gs pos="31325">
                      <a:srgbClr val="FFFFFF"/>
                    </a:gs>
                  </a:gsLst>
                  <a:lin ang="5100000" scaled="0"/>
                </a:gradFill>
                <a:latin typeface="Segoe UI Semibold"/>
              </a:rPr>
              <a:t>GitHub</a:t>
            </a:r>
            <a:br>
              <a:rPr lang="en-US" sz="2800">
                <a:gradFill>
                  <a:gsLst>
                    <a:gs pos="7831">
                      <a:srgbClr val="FFFFFF"/>
                    </a:gs>
                    <a:gs pos="31325">
                      <a:srgbClr val="FFFFFF"/>
                    </a:gs>
                  </a:gsLst>
                  <a:lin ang="5100000" scaled="0"/>
                </a:gradFill>
                <a:latin typeface="Segoe UI Semibold"/>
              </a:rPr>
            </a:br>
            <a:r>
              <a:rPr lang="en-US" sz="2800">
                <a:gradFill>
                  <a:gsLst>
                    <a:gs pos="7831">
                      <a:srgbClr val="FFFFFF"/>
                    </a:gs>
                    <a:gs pos="31325">
                      <a:srgbClr val="FFFFFF"/>
                    </a:gs>
                  </a:gsLst>
                  <a:lin ang="5100000" scaled="0"/>
                </a:gradFill>
                <a:latin typeface="Segoe UI Semibold"/>
              </a:rPr>
              <a:t>Enterprise</a:t>
            </a:r>
          </a:p>
        </p:txBody>
      </p:sp>
      <p:sp>
        <p:nvSpPr>
          <p:cNvPr id="54" name="Rectangle 53">
            <a:extLst>
              <a:ext uri="{FF2B5EF4-FFF2-40B4-BE49-F238E27FC236}">
                <a16:creationId xmlns:a16="http://schemas.microsoft.com/office/drawing/2014/main" id="{B5AD1240-37F0-4639-A6DA-6D8F2B229972}"/>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7" name="TextBox 26" descr="Up to 30% savings when using GitHub Enterprise compared to Competitor&#10;DevOps platform&#10;">
            <a:extLst>
              <a:ext uri="{FF2B5EF4-FFF2-40B4-BE49-F238E27FC236}">
                <a16:creationId xmlns:a16="http://schemas.microsoft.com/office/drawing/2014/main" id="{AA1E6690-5822-495E-A0CD-A48270DD038D}"/>
              </a:ext>
            </a:extLst>
          </p:cNvPr>
          <p:cNvSpPr txBox="1"/>
          <p:nvPr/>
        </p:nvSpPr>
        <p:spPr>
          <a:xfrm>
            <a:off x="4249582" y="5604600"/>
            <a:ext cx="3695662"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algn="ctr">
              <a:defRPr/>
            </a:pPr>
            <a:r>
              <a:rPr lang="en-US" sz="3600"/>
              <a:t>Up to </a:t>
            </a:r>
            <a:r>
              <a:rPr lang="en-US" sz="4400" spc="-50">
                <a:gradFill>
                  <a:gsLst>
                    <a:gs pos="0">
                      <a:srgbClr val="0078D4"/>
                    </a:gs>
                    <a:gs pos="100000">
                      <a:srgbClr val="8661C5"/>
                    </a:gs>
                  </a:gsLst>
                  <a:lin ang="2700000" scaled="0"/>
                </a:gradFill>
              </a:rPr>
              <a:t>30%</a:t>
            </a:r>
          </a:p>
          <a:p>
            <a:pPr algn="ctr">
              <a:defRPr/>
            </a:pPr>
            <a:r>
              <a:rPr lang="en-US" sz="2800"/>
              <a:t>savings</a:t>
            </a:r>
          </a:p>
        </p:txBody>
      </p:sp>
      <p:sp>
        <p:nvSpPr>
          <p:cNvPr id="19" name="Oval 18">
            <a:extLst>
              <a:ext uri="{FF2B5EF4-FFF2-40B4-BE49-F238E27FC236}">
                <a16:creationId xmlns:a16="http://schemas.microsoft.com/office/drawing/2014/main" id="{430B7229-CD97-40C6-8FA5-48729B0E62F5}"/>
              </a:ext>
            </a:extLst>
          </p:cNvPr>
          <p:cNvSpPr/>
          <p:nvPr/>
        </p:nvSpPr>
        <p:spPr bwMode="auto">
          <a:xfrm>
            <a:off x="888012" y="719537"/>
            <a:ext cx="732286" cy="732289"/>
          </a:xfrm>
          <a:prstGeom prst="ellipse">
            <a:avLst/>
          </a:prstGeom>
          <a:gradFill>
            <a:gsLst>
              <a:gs pos="0">
                <a:srgbClr val="6B66C8"/>
              </a:gs>
              <a:gs pos="80000">
                <a:srgbClr val="8661C5"/>
              </a:gs>
            </a:gsLst>
            <a:lin ang="2700000" scaled="0"/>
          </a:gradFill>
          <a:ln w="19050">
            <a:solidFill>
              <a:srgbClr val="EBEBEB"/>
            </a:soli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lnSpc>
                <a:spcPct val="90000"/>
              </a:lnSpc>
            </a:pPr>
            <a:r>
              <a:rPr lang="en-US" sz="3600" b="1">
                <a:gradFill>
                  <a:gsLst>
                    <a:gs pos="1205">
                      <a:srgbClr val="FFFFFF"/>
                    </a:gs>
                    <a:gs pos="12651">
                      <a:srgbClr val="FFFFFF"/>
                    </a:gs>
                  </a:gsLst>
                  <a:lin ang="2700000" scaled="0"/>
                </a:gradFill>
              </a:rPr>
              <a:t>–</a:t>
            </a:r>
          </a:p>
        </p:txBody>
      </p:sp>
    </p:spTree>
    <p:extLst>
      <p:ext uri="{BB962C8B-B14F-4D97-AF65-F5344CB8AC3E}">
        <p14:creationId xmlns:p14="http://schemas.microsoft.com/office/powerpoint/2010/main" val="5443332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49"/>
                                          </p:stCondLst>
                                        </p:cTn>
                                        <p:tgtEl>
                                          <p:spTgt spid="39"/>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750" fill="hold"/>
                                        <p:tgtEl>
                                          <p:spTgt spid="39"/>
                                        </p:tgtEl>
                                      </p:cBhvr>
                                      <p:by x="0" y="0"/>
                                    </p:animScale>
                                  </p:childTnLst>
                                </p:cTn>
                              </p:par>
                              <p:par>
                                <p:cTn id="9" presetID="42" presetClass="path" presetSubtype="0" accel="100000" autoRev="1" fill="hold" grpId="2" nodeType="withEffect">
                                  <p:stCondLst>
                                    <p:cond delay="0"/>
                                  </p:stCondLst>
                                  <p:childTnLst>
                                    <p:animMotion origin="layout" path="M 6.25E-7 4.07407E-6 L 6.25E-7 0.24421 " pathEditMode="relative" rAng="0" ptsTypes="AA">
                                      <p:cBhvr>
                                        <p:cTn id="10" dur="750" fill="hold"/>
                                        <p:tgtEl>
                                          <p:spTgt spid="39"/>
                                        </p:tgtEl>
                                        <p:attrNameLst>
                                          <p:attrName>ppt_x</p:attrName>
                                          <p:attrName>ppt_y</p:attrName>
                                        </p:attrNameLst>
                                      </p:cBhvr>
                                      <p:rCtr x="0" y="12199"/>
                                    </p:animMotion>
                                  </p:childTnLst>
                                </p:cTn>
                              </p:par>
                              <p:par>
                                <p:cTn id="11" presetID="10" presetClass="entr" presetSubtype="0" fill="hold" grpId="0" nodeType="withEffect">
                                  <p:stCondLst>
                                    <p:cond delay="85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64" presetClass="path" presetSubtype="0" decel="100000" fill="hold" grpId="1" nodeType="withEffect">
                                  <p:stCondLst>
                                    <p:cond delay="850"/>
                                  </p:stCondLst>
                                  <p:childTnLst>
                                    <p:animMotion origin="layout" path="M -2.08333E-7 3.7037E-7 L -2.08333E-7 0.04375 " pathEditMode="relative" rAng="0" ptsTypes="AA">
                                      <p:cBhvr>
                                        <p:cTn id="15" dur="700" spd="-100000" fill="hold"/>
                                        <p:tgtEl>
                                          <p:spTgt spid="54"/>
                                        </p:tgtEl>
                                        <p:attrNameLst>
                                          <p:attrName>ppt_x</p:attrName>
                                          <p:attrName>ppt_y</p:attrName>
                                        </p:attrNameLst>
                                      </p:cBhvr>
                                      <p:rCtr x="0" y="2176"/>
                                    </p:animMotion>
                                  </p:childTnLst>
                                </p:cTn>
                              </p:par>
                              <p:par>
                                <p:cTn id="16" presetID="10" presetClass="entr" presetSubtype="0" fill="hold" grpId="0" nodeType="withEffect">
                                  <p:stCondLst>
                                    <p:cond delay="85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64" presetClass="path" presetSubtype="0" decel="100000" fill="hold" grpId="1" nodeType="withEffect">
                                  <p:stCondLst>
                                    <p:cond delay="850"/>
                                  </p:stCondLst>
                                  <p:childTnLst>
                                    <p:animMotion origin="layout" path="M -2.08333E-7 1.85185E-6 L -2.08333E-7 0.04375 " pathEditMode="relative" rAng="0" ptsTypes="AA">
                                      <p:cBhvr>
                                        <p:cTn id="20" dur="700" spd="-100000" fill="hold"/>
                                        <p:tgtEl>
                                          <p:spTgt spid="27"/>
                                        </p:tgtEl>
                                        <p:attrNameLst>
                                          <p:attrName>ppt_x</p:attrName>
                                          <p:attrName>ppt_y</p:attrName>
                                        </p:attrNameLst>
                                      </p:cBhvr>
                                      <p:rCtr x="0" y="2176"/>
                                    </p:animMotion>
                                  </p:childTnLst>
                                </p:cTn>
                              </p:par>
                              <p:par>
                                <p:cTn id="21" presetID="1" presetClass="entr" presetSubtype="0" fill="hold" grpId="0" nodeType="withEffect">
                                  <p:stCondLst>
                                    <p:cond delay="850"/>
                                  </p:stCondLst>
                                  <p:childTnLst>
                                    <p:set>
                                      <p:cBhvr>
                                        <p:cTn id="22" dur="1" fill="hold">
                                          <p:stCondLst>
                                            <p:cond delay="499"/>
                                          </p:stCondLst>
                                        </p:cTn>
                                        <p:tgtEl>
                                          <p:spTgt spid="17"/>
                                        </p:tgtEl>
                                        <p:attrNameLst>
                                          <p:attrName>style.visibility</p:attrName>
                                        </p:attrNameLst>
                                      </p:cBhvr>
                                      <p:to>
                                        <p:strVal val="visible"/>
                                      </p:to>
                                    </p:set>
                                  </p:childTnLst>
                                </p:cTn>
                              </p:par>
                              <p:par>
                                <p:cTn id="23" presetID="42" presetClass="path" presetSubtype="0" accel="100000" autoRev="1" fill="hold" grpId="1" nodeType="withEffect">
                                  <p:stCondLst>
                                    <p:cond delay="850"/>
                                  </p:stCondLst>
                                  <p:childTnLst>
                                    <p:animMotion origin="layout" path="M -4.375E-6 3.7037E-6 L -0.0095 -0.01459 " pathEditMode="relative" rAng="0" ptsTypes="AA">
                                      <p:cBhvr>
                                        <p:cTn id="24" dur="500" fill="hold"/>
                                        <p:tgtEl>
                                          <p:spTgt spid="17"/>
                                        </p:tgtEl>
                                        <p:attrNameLst>
                                          <p:attrName>ppt_x</p:attrName>
                                          <p:attrName>ppt_y</p:attrName>
                                        </p:attrNameLst>
                                      </p:cBhvr>
                                      <p:rCtr x="-482" y="-741"/>
                                    </p:animMotion>
                                  </p:childTnLst>
                                </p:cTn>
                              </p:par>
                              <p:par>
                                <p:cTn id="25" presetID="6" presetClass="emph" presetSubtype="0" accel="100000" autoRev="1" fill="hold" grpId="2" nodeType="withEffect">
                                  <p:stCondLst>
                                    <p:cond delay="850"/>
                                  </p:stCondLst>
                                  <p:childTnLst>
                                    <p:animScale>
                                      <p:cBhvr>
                                        <p:cTn id="26" dur="500" fill="hold"/>
                                        <p:tgtEl>
                                          <p:spTgt spid="17"/>
                                        </p:tgtEl>
                                      </p:cBhvr>
                                      <p:by x="0" y="0"/>
                                    </p:animScale>
                                  </p:childTnLst>
                                </p:cTn>
                              </p:par>
                              <p:par>
                                <p:cTn id="27" presetID="1" presetClass="entr" presetSubtype="0" fill="hold" grpId="0" nodeType="withEffect">
                                  <p:stCondLst>
                                    <p:cond delay="950"/>
                                  </p:stCondLst>
                                  <p:childTnLst>
                                    <p:set>
                                      <p:cBhvr>
                                        <p:cTn id="28" dur="1" fill="hold">
                                          <p:stCondLst>
                                            <p:cond delay="499"/>
                                          </p:stCondLst>
                                        </p:cTn>
                                        <p:tgtEl>
                                          <p:spTgt spid="19"/>
                                        </p:tgtEl>
                                        <p:attrNameLst>
                                          <p:attrName>style.visibility</p:attrName>
                                        </p:attrNameLst>
                                      </p:cBhvr>
                                      <p:to>
                                        <p:strVal val="visible"/>
                                      </p:to>
                                    </p:set>
                                  </p:childTnLst>
                                </p:cTn>
                              </p:par>
                              <p:par>
                                <p:cTn id="29" presetID="42" presetClass="path" presetSubtype="0" accel="100000" autoRev="1" fill="hold" grpId="1" nodeType="withEffect">
                                  <p:stCondLst>
                                    <p:cond delay="950"/>
                                  </p:stCondLst>
                                  <p:childTnLst>
                                    <p:animMotion origin="layout" path="M -1.45833E-6 4.81481E-6 L -0.03034 -0.0463 " pathEditMode="relative" rAng="0" ptsTypes="AA">
                                      <p:cBhvr>
                                        <p:cTn id="30" dur="500" fill="hold"/>
                                        <p:tgtEl>
                                          <p:spTgt spid="19"/>
                                        </p:tgtEl>
                                        <p:attrNameLst>
                                          <p:attrName>ppt_x</p:attrName>
                                          <p:attrName>ppt_y</p:attrName>
                                        </p:attrNameLst>
                                      </p:cBhvr>
                                      <p:rCtr x="-1523" y="-2315"/>
                                    </p:animMotion>
                                  </p:childTnLst>
                                </p:cTn>
                              </p:par>
                              <p:par>
                                <p:cTn id="31" presetID="6" presetClass="emph" presetSubtype="0" accel="100000" autoRev="1" fill="hold" grpId="2" nodeType="withEffect">
                                  <p:stCondLst>
                                    <p:cond delay="950"/>
                                  </p:stCondLst>
                                  <p:childTnLst>
                                    <p:animScale>
                                      <p:cBhvr>
                                        <p:cTn id="32" dur="500" fill="hold"/>
                                        <p:tgtEl>
                                          <p:spTgt spid="19"/>
                                        </p:tgtEl>
                                      </p:cBhvr>
                                      <p:by x="0" y="0"/>
                                    </p:animScale>
                                  </p:childTnLst>
                                </p:cTn>
                              </p:par>
                              <p:par>
                                <p:cTn id="33" presetID="1" presetClass="entr" presetSubtype="0" fill="hold" grpId="0" nodeType="withEffect">
                                  <p:stCondLst>
                                    <p:cond delay="0"/>
                                  </p:stCondLst>
                                  <p:childTnLst>
                                    <p:set>
                                      <p:cBhvr>
                                        <p:cTn id="34" dur="1" fill="hold">
                                          <p:stCondLst>
                                            <p:cond delay="749"/>
                                          </p:stCondLst>
                                        </p:cTn>
                                        <p:tgtEl>
                                          <p:spTgt spid="40"/>
                                        </p:tgtEl>
                                        <p:attrNameLst>
                                          <p:attrName>style.visibility</p:attrName>
                                        </p:attrNameLst>
                                      </p:cBhvr>
                                      <p:to>
                                        <p:strVal val="visible"/>
                                      </p:to>
                                    </p:set>
                                  </p:childTnLst>
                                </p:cTn>
                              </p:par>
                              <p:par>
                                <p:cTn id="35" presetID="6" presetClass="emph" presetSubtype="0" accel="100000" autoRev="1" fill="hold" grpId="1" nodeType="withEffect">
                                  <p:stCondLst>
                                    <p:cond delay="0"/>
                                  </p:stCondLst>
                                  <p:childTnLst>
                                    <p:animScale>
                                      <p:cBhvr>
                                        <p:cTn id="36" dur="750" fill="hold"/>
                                        <p:tgtEl>
                                          <p:spTgt spid="40"/>
                                        </p:tgtEl>
                                      </p:cBhvr>
                                      <p:by x="0" y="0"/>
                                    </p:animScale>
                                  </p:childTnLst>
                                </p:cTn>
                              </p:par>
                              <p:par>
                                <p:cTn id="37" presetID="42" presetClass="path" presetSubtype="0" accel="100000" autoRev="1" fill="hold" grpId="2" nodeType="withEffect">
                                  <p:stCondLst>
                                    <p:cond delay="0"/>
                                  </p:stCondLst>
                                  <p:childTnLst>
                                    <p:animMotion origin="layout" path="M -3.33333E-6 -3.7037E-6 L -3.33333E-6 0.29144 " pathEditMode="relative" rAng="0" ptsTypes="AA">
                                      <p:cBhvr>
                                        <p:cTn id="38" dur="750" fill="hold"/>
                                        <p:tgtEl>
                                          <p:spTgt spid="40"/>
                                        </p:tgtEl>
                                        <p:attrNameLst>
                                          <p:attrName>ppt_x</p:attrName>
                                          <p:attrName>ppt_y</p:attrName>
                                        </p:attrNameLst>
                                      </p:cBhvr>
                                      <p:rCtr x="0" y="1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40" grpId="0" animBg="1"/>
      <p:bldP spid="40" grpId="1" animBg="1"/>
      <p:bldP spid="40" grpId="2" animBg="1"/>
      <p:bldP spid="39" grpId="0" animBg="1"/>
      <p:bldP spid="39" grpId="1" animBg="1"/>
      <p:bldP spid="39" grpId="2" animBg="1"/>
      <p:bldP spid="54" grpId="0" animBg="1"/>
      <p:bldP spid="54" grpId="1" animBg="1"/>
      <p:bldP spid="27" grpId="0"/>
      <p:bldP spid="27" grpId="1"/>
      <p:bldP spid="19" grpId="0" animBg="1"/>
      <p:bldP spid="19" grpId="1" animBg="1"/>
      <p:bldP spid="19"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201771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4305300" y="1955800"/>
            <a:ext cx="3512820" cy="15494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23CF0938-BF5C-4EB2-A311-4C3F564734C3}"/>
              </a:ext>
            </a:extLst>
          </p:cNvPr>
          <p:cNvSpPr txBox="1"/>
          <p:nvPr/>
        </p:nvSpPr>
        <p:spPr>
          <a:xfrm>
            <a:off x="1051560" y="2812595"/>
            <a:ext cx="10020299" cy="2369880"/>
          </a:xfrm>
          <a:prstGeom prst="rect">
            <a:avLst/>
          </a:prstGeom>
          <a:noFill/>
        </p:spPr>
        <p:txBody>
          <a:bodyPr wrap="square" lIns="0" tIns="182880" rIns="0" bIns="0" rtlCol="0" anchor="ctr" anchorCtr="0">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lang="en-US" sz="4800" kern="0">
                <a:gradFill>
                  <a:gsLst>
                    <a:gs pos="72289">
                      <a:srgbClr val="2F2F2F"/>
                    </a:gs>
                    <a:gs pos="57831">
                      <a:srgbClr val="2F2F2F"/>
                    </a:gs>
                  </a:gsLst>
                  <a:lin ang="4200000" scaled="0"/>
                </a:gradFill>
                <a:latin typeface="Segoe UI Semibold"/>
                <a:cs typeface="Segoe UI" panose="020B0502040204020203" pitchFamily="34" charset="0"/>
              </a:rPr>
              <a:t>Azure DevOps </a:t>
            </a:r>
            <a:r>
              <a:rPr kumimoji="0" lang="en-US" sz="48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is technology of choice</a:t>
            </a:r>
            <a:r>
              <a:rPr kumimoji="0" lang="en-US" sz="4800" b="0" i="0" u="none" strike="noStrike" kern="0" cap="none" spc="0" normalizeH="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 for 90% </a:t>
            </a:r>
            <a:r>
              <a:rPr lang="en-US" sz="4800" kern="0">
                <a:gradFill>
                  <a:gsLst>
                    <a:gs pos="72289">
                      <a:srgbClr val="2F2F2F"/>
                    </a:gs>
                    <a:gs pos="57831">
                      <a:srgbClr val="2F2F2F"/>
                    </a:gs>
                  </a:gsLst>
                  <a:lin ang="4200000" scaled="0"/>
                </a:gradFill>
                <a:latin typeface="Segoe UI Semibold"/>
                <a:cs typeface="Segoe UI" panose="020B0502040204020203" pitchFamily="34" charset="0"/>
              </a:rPr>
              <a:t>of projects delivered</a:t>
            </a:r>
          </a:p>
          <a:p>
            <a:pPr marL="0" marR="0" lvl="0" indent="0" algn="ctr" defTabSz="652943"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anose="020B0502040204020203" pitchFamily="34" charset="0"/>
            </a:endParaRP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3600" b="0" i="1" u="none" strike="noStrike" kern="0" cap="none" spc="0" normalizeH="0" baseline="0" noProof="0">
                <a:ln>
                  <a:noFill/>
                </a:ln>
                <a:gradFill>
                  <a:gsLst>
                    <a:gs pos="72289">
                      <a:srgbClr val="2F2F2F"/>
                    </a:gs>
                    <a:gs pos="57831">
                      <a:srgbClr val="2F2F2F"/>
                    </a:gs>
                  </a:gsLst>
                  <a:lin ang="4200000" scaled="0"/>
                </a:gradFill>
                <a:effectLst/>
                <a:uLnTx/>
                <a:uFillTx/>
                <a:latin typeface="Segoe UI Semilight" panose="020B0402040204020203" pitchFamily="34" charset="0"/>
                <a:cs typeface="Segoe UI Semilight" panose="020B0402040204020203" pitchFamily="34" charset="0"/>
              </a:rPr>
              <a:t>Radu Vunvulea, Head of Cloud</a:t>
            </a:r>
          </a:p>
        </p:txBody>
      </p:sp>
      <p:pic>
        <p:nvPicPr>
          <p:cNvPr id="2050" name="Picture 2" descr="Endava">
            <a:extLst>
              <a:ext uri="{FF2B5EF4-FFF2-40B4-BE49-F238E27FC236}">
                <a16:creationId xmlns:a16="http://schemas.microsoft.com/office/drawing/2014/main" id="{895F3AAC-C389-5940-B143-DB2152F9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033" y="1527825"/>
            <a:ext cx="2507933" cy="85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14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00"/>
                                  </p:stCondLst>
                                  <p:childTnLst>
                                    <p:animMotion origin="layout" path="M -2.91667E-6 3.7037E-7 L -2.916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4.58333E-6 -3.7037E-7 L 4.58333E-6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42" presetClass="path" presetSubtype="0" decel="100000" fill="hold" nodeType="withEffect">
                                  <p:stCondLst>
                                    <p:cond delay="0"/>
                                  </p:stCondLst>
                                  <p:childTnLst>
                                    <p:animMotion origin="layout" path="M -2.91667E-6 1.85185E-6 L -2.91667E-6 0.03541 " pathEditMode="relative" rAng="0" ptsTypes="AA">
                                      <p:cBhvr>
                                        <p:cTn id="19" dur="700" spd="-100000" fill="hold"/>
                                        <p:tgtEl>
                                          <p:spTgt spid="205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EFF7534-F84D-44EB-B9DD-A53EAFD29E00}"/>
              </a:ext>
            </a:extLst>
          </p:cNvPr>
          <p:cNvSpPr txBox="1">
            <a:spLocks noGrp="1"/>
          </p:cNvSpPr>
          <p:nvPr>
            <p:ph type="title" idx="4294967295"/>
          </p:nvPr>
        </p:nvSpPr>
        <p:spPr>
          <a:xfrm>
            <a:off x="2286000" y="586443"/>
            <a:ext cx="762000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anose="020B0502040204020203" pitchFamily="34" charset="0"/>
              </a:rPr>
              <a:t>Percentage of new enterprise apps built using low-code or no-code tools</a:t>
            </a:r>
          </a:p>
        </p:txBody>
      </p:sp>
      <p:sp>
        <p:nvSpPr>
          <p:cNvPr id="13" name="TextBox 12">
            <a:extLst>
              <a:ext uri="{FF2B5EF4-FFF2-40B4-BE49-F238E27FC236}">
                <a16:creationId xmlns:a16="http://schemas.microsoft.com/office/drawing/2014/main" id="{7D194D3D-76D5-4C53-8A12-53D93AB8ADD2}"/>
              </a:ext>
            </a:extLst>
          </p:cNvPr>
          <p:cNvSpPr txBox="1"/>
          <p:nvPr/>
        </p:nvSpPr>
        <p:spPr>
          <a:xfrm>
            <a:off x="4702746" y="5135546"/>
            <a:ext cx="1005840" cy="369332"/>
          </a:xfrm>
          <a:prstGeom prst="rect">
            <a:avLst/>
          </a:prstGeom>
          <a:noFill/>
        </p:spPr>
        <p:txBody>
          <a:bodyPr wrap="square" lIns="0" tIns="0" rIns="0" bIns="0" rtlCol="0" anchor="b" anchorCtr="0">
            <a:spAutoFit/>
          </a:bodyPr>
          <a:lstStyle/>
          <a:p>
            <a:pPr algn="r"/>
            <a:r>
              <a:rPr lang="en-US" sz="2400">
                <a:gradFill>
                  <a:gsLst>
                    <a:gs pos="50000">
                      <a:srgbClr val="2F2F2F"/>
                    </a:gs>
                    <a:gs pos="73000">
                      <a:srgbClr val="2F2F2F"/>
                    </a:gs>
                  </a:gsLst>
                  <a:lin ang="20400000" scaled="0"/>
                </a:gradFill>
                <a:latin typeface="Segoe UI Semibold"/>
              </a:rPr>
              <a:t>2020</a:t>
            </a:r>
          </a:p>
        </p:txBody>
      </p:sp>
      <p:sp>
        <p:nvSpPr>
          <p:cNvPr id="11" name="Rectangle: Rounded Corners 10" descr="Bar chart representing the percentage of new enterprise apps built using low-code or no-code tools in 2020">
            <a:extLst>
              <a:ext uri="{FF2B5EF4-FFF2-40B4-BE49-F238E27FC236}">
                <a16:creationId xmlns:a16="http://schemas.microsoft.com/office/drawing/2014/main" id="{6F2FB1DE-723C-411C-B9B1-D902DE0C2AEC}"/>
              </a:ext>
            </a:extLst>
          </p:cNvPr>
          <p:cNvSpPr/>
          <p:nvPr/>
        </p:nvSpPr>
        <p:spPr bwMode="auto">
          <a:xfrm>
            <a:off x="5817095" y="4281746"/>
            <a:ext cx="189707" cy="1248532"/>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BDD31F84-BD7E-4E46-A739-5B5AA39BA07C}"/>
              </a:ext>
            </a:extLst>
          </p:cNvPr>
          <p:cNvSpPr txBox="1"/>
          <p:nvPr/>
        </p:nvSpPr>
        <p:spPr>
          <a:xfrm>
            <a:off x="6518084" y="5135546"/>
            <a:ext cx="1005840" cy="369332"/>
          </a:xfrm>
          <a:prstGeom prst="rect">
            <a:avLst/>
          </a:prstGeom>
          <a:noFill/>
        </p:spPr>
        <p:txBody>
          <a:bodyPr wrap="square" lIns="0" tIns="0" rIns="0" bIns="0" rtlCol="0" anchor="b" anchorCtr="0">
            <a:spAutoFit/>
          </a:bodyPr>
          <a:lstStyle/>
          <a:p>
            <a:r>
              <a:rPr lang="en-US" sz="2400">
                <a:gradFill>
                  <a:gsLst>
                    <a:gs pos="50000">
                      <a:srgbClr val="2F2F2F"/>
                    </a:gs>
                    <a:gs pos="73000">
                      <a:srgbClr val="2F2F2F"/>
                    </a:gs>
                  </a:gsLst>
                  <a:lin ang="20400000" scaled="0"/>
                </a:gradFill>
                <a:latin typeface="Segoe UI Semibold"/>
              </a:rPr>
              <a:t>2025</a:t>
            </a:r>
          </a:p>
        </p:txBody>
      </p:sp>
      <p:sp>
        <p:nvSpPr>
          <p:cNvPr id="10" name="Rectangle: Rounded Corners 9" descr="Bar chart showing a 70% expected increase in new enterprise apps built using low-code or no-code tools in 2025 compared to 2020">
            <a:extLst>
              <a:ext uri="{FF2B5EF4-FFF2-40B4-BE49-F238E27FC236}">
                <a16:creationId xmlns:a16="http://schemas.microsoft.com/office/drawing/2014/main" id="{FAA7B508-385A-4EED-B106-E467844E3625}"/>
              </a:ext>
            </a:extLst>
          </p:cNvPr>
          <p:cNvSpPr/>
          <p:nvPr/>
        </p:nvSpPr>
        <p:spPr bwMode="auto">
          <a:xfrm>
            <a:off x="6186087" y="2026179"/>
            <a:ext cx="189707" cy="3504099"/>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 Placeholder 2">
            <a:extLst>
              <a:ext uri="{FF2B5EF4-FFF2-40B4-BE49-F238E27FC236}">
                <a16:creationId xmlns:a16="http://schemas.microsoft.com/office/drawing/2014/main" id="{4205A36A-D4AD-4B30-9403-AD95EEB7DDB7}"/>
              </a:ext>
            </a:extLst>
          </p:cNvPr>
          <p:cNvSpPr txBox="1">
            <a:spLocks/>
          </p:cNvSpPr>
          <p:nvPr/>
        </p:nvSpPr>
        <p:spPr>
          <a:xfrm>
            <a:off x="6518084" y="2026179"/>
            <a:ext cx="1406548" cy="6093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b="0" kern="1200" cap="none" spc="0" baseline="0">
                <a:ln w="3175">
                  <a:noFill/>
                </a:ln>
                <a:gradFill>
                  <a:gsLst>
                    <a:gs pos="1250">
                      <a:schemeClr val="tx1"/>
                    </a:gs>
                    <a:gs pos="100000">
                      <a:schemeClr val="tx1"/>
                    </a:gs>
                  </a:gsLst>
                  <a:lin ang="5400000" scaled="0"/>
                </a:gradFill>
                <a:effectLst/>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spcAft>
                <a:spcPts val="1200"/>
              </a:spcAft>
              <a:buFont typeface="Wingdings" panose="05000000000000000000" pitchFamily="2" charset="2"/>
              <a:buNone/>
              <a:defRPr/>
            </a:pPr>
            <a:r>
              <a:rPr sz="4400" spc="-100">
                <a:ln>
                  <a:noFill/>
                </a:ln>
                <a:gradFill>
                  <a:gsLst>
                    <a:gs pos="0">
                      <a:srgbClr val="0078D4"/>
                    </a:gs>
                    <a:gs pos="100000">
                      <a:srgbClr val="8661C5"/>
                    </a:gs>
                  </a:gsLst>
                  <a:lin ang="2700000" scaled="0"/>
                </a:gradFill>
                <a:latin typeface="Segoe UI Semibold" panose="020B0702040204020203" pitchFamily="34" charset="0"/>
                <a:cs typeface="Segoe UI Semibold" panose="020B0702040204020203" pitchFamily="34" charset="0"/>
              </a:rPr>
              <a:t>70%</a:t>
            </a:r>
          </a:p>
        </p:txBody>
      </p:sp>
      <p:sp>
        <p:nvSpPr>
          <p:cNvPr id="16" name="TextBox 15">
            <a:extLst>
              <a:ext uri="{FF2B5EF4-FFF2-40B4-BE49-F238E27FC236}">
                <a16:creationId xmlns:a16="http://schemas.microsoft.com/office/drawing/2014/main" id="{BB2FC711-AA85-4E36-9B7B-5BD9C10C2AF8}"/>
              </a:ext>
            </a:extLst>
          </p:cNvPr>
          <p:cNvSpPr txBox="1"/>
          <p:nvPr/>
        </p:nvSpPr>
        <p:spPr>
          <a:xfrm>
            <a:off x="2860040" y="6047647"/>
            <a:ext cx="6471920" cy="215444"/>
          </a:xfrm>
          <a:prstGeom prst="rect">
            <a:avLst/>
          </a:prstGeom>
          <a:noFill/>
        </p:spPr>
        <p:txBody>
          <a:bodyPr wrap="square" lIns="0" tIns="0" rIns="0" bIns="0" anchor="b" anchorCtr="0">
            <a:spAutoFit/>
          </a:bodyPr>
          <a:lstStyle/>
          <a:p>
            <a:pPr algn="ctr">
              <a:spcBef>
                <a:spcPts val="2100"/>
              </a:spcBef>
              <a:defRPr/>
            </a:pPr>
            <a:r>
              <a:rPr lang="en-US" sz="700">
                <a:gradFill>
                  <a:gsLst>
                    <a:gs pos="40964">
                      <a:srgbClr val="2F2F2F"/>
                    </a:gs>
                    <a:gs pos="68000">
                      <a:srgbClr val="2F2F2F"/>
                    </a:gs>
                  </a:gsLst>
                  <a:lin ang="2700000" scaled="1"/>
                </a:gradFill>
                <a:latin typeface="Segoe UI Semibold"/>
              </a:rPr>
              <a:t>Source: Gartner® Press Release, Gartner Says Cloud Will Be the Centerpiece of New Digital Experiences, November 10, 2021. GARTNER is a registered trademark and service mark of Gartner, Inc. and/or its affiliates in the U.S. and internationally and is used herein with permission. All rights reserved.</a:t>
            </a:r>
          </a:p>
        </p:txBody>
      </p:sp>
    </p:spTree>
    <p:extLst>
      <p:ext uri="{BB962C8B-B14F-4D97-AF65-F5344CB8AC3E}">
        <p14:creationId xmlns:p14="http://schemas.microsoft.com/office/powerpoint/2010/main" val="7948469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500"/>
                                  </p:stCondLst>
                                  <p:childTnLst>
                                    <p:animMotion origin="layout" path="M 2.29167E-6 -4.81481E-6 L 2.29167E-6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4.07407E-6 L 0 0.03541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grpId="1" nodeType="withEffect">
                                  <p:stCondLst>
                                    <p:cond delay="300"/>
                                  </p:stCondLst>
                                  <p:childTnLst>
                                    <p:animMotion origin="layout" path="M 0 -3.7037E-6 L 0 0.03542 " pathEditMode="relative" rAng="0" ptsTypes="AA">
                                      <p:cBhvr>
                                        <p:cTn id="19" dur="700" spd="-100000" fill="hold"/>
                                        <p:tgtEl>
                                          <p:spTgt spid="1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75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3" grpId="0"/>
      <p:bldP spid="11" grpId="0" animBg="1"/>
      <p:bldP spid="14" grpId="0"/>
      <p:bldP spid="10" grpId="0" animBg="1"/>
      <p:bldP spid="12" grpId="0"/>
      <p:bldP spid="12" grpId="1"/>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94B5339-015F-5662-7FBF-F121EFCB3954}"/>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Cost and complexity of business solutions</a:t>
            </a:r>
            <a:endParaRPr lang="en-CA"/>
          </a:p>
        </p:txBody>
      </p:sp>
      <p:sp>
        <p:nvSpPr>
          <p:cNvPr id="23" name="Rectangle 22" descr="A variety of bubbles with different elements of business solutions. Below are two sliding scales. One scale is cost and one scale is complexity.&#10;&#10;As the bubbles appear, the toggle moves higher up the sliding scale.">
            <a:extLst>
              <a:ext uri="{FF2B5EF4-FFF2-40B4-BE49-F238E27FC236}">
                <a16:creationId xmlns:a16="http://schemas.microsoft.com/office/drawing/2014/main" id="{CA793C8D-74F2-4452-8091-2292C903C23F}"/>
              </a:ext>
              <a:ext uri="{C183D7F6-B498-43B3-948B-1728B52AA6E4}">
                <adec:decorative xmlns:adec="http://schemas.microsoft.com/office/drawing/2017/decorative" val="0"/>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2" name="Oval 21">
            <a:extLst>
              <a:ext uri="{FF2B5EF4-FFF2-40B4-BE49-F238E27FC236}">
                <a16:creationId xmlns:a16="http://schemas.microsoft.com/office/drawing/2014/main" id="{1F0FECFA-35EC-4D6B-8F0B-5E017659B026}"/>
              </a:ext>
              <a:ext uri="{C183D7F6-B498-43B3-948B-1728B52AA6E4}">
                <adec:decorative xmlns:adec="http://schemas.microsoft.com/office/drawing/2017/decorative" val="1"/>
              </a:ext>
            </a:extLst>
          </p:cNvPr>
          <p:cNvSpPr/>
          <p:nvPr/>
        </p:nvSpPr>
        <p:spPr bwMode="auto">
          <a:xfrm>
            <a:off x="3554249" y="97935"/>
            <a:ext cx="5083502" cy="5083502"/>
          </a:xfrm>
          <a:prstGeom prst="ellipse">
            <a:avLst/>
          </a:prstGeom>
          <a:no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noFill/>
                <a:effectLst/>
                <a:uLnTx/>
                <a:uFillTx/>
                <a:latin typeface="Segoe UI Semibold"/>
                <a:ea typeface="+mn-ea"/>
                <a:cs typeface="+mn-cs"/>
              </a:rPr>
              <a:t>Power</a:t>
            </a:r>
            <a:br>
              <a:rPr kumimoji="0" lang="en-US" sz="2400" b="0" i="0" u="none" strike="noStrike" kern="0" cap="none" spc="0" normalizeH="0" baseline="0" noProof="0">
                <a:ln>
                  <a:noFill/>
                </a:ln>
                <a:noFill/>
                <a:effectLst/>
                <a:uLnTx/>
                <a:uFillTx/>
                <a:latin typeface="Segoe UI Semibold"/>
                <a:ea typeface="+mn-ea"/>
                <a:cs typeface="+mn-cs"/>
              </a:rPr>
            </a:br>
            <a:r>
              <a:rPr kumimoji="0" lang="en-US" sz="2400" b="0" i="0" u="none" strike="noStrike" kern="0" cap="none" spc="0" normalizeH="0" baseline="0" noProof="0">
                <a:ln>
                  <a:noFill/>
                </a:ln>
                <a:noFill/>
                <a:effectLst/>
                <a:uLnTx/>
                <a:uFillTx/>
                <a:latin typeface="Segoe UI Semibold"/>
                <a:ea typeface="+mn-ea"/>
                <a:cs typeface="+mn-cs"/>
              </a:rPr>
              <a:t>Platform</a:t>
            </a:r>
          </a:p>
        </p:txBody>
      </p:sp>
      <p:sp>
        <p:nvSpPr>
          <p:cNvPr id="17" name="Oval 16">
            <a:extLst>
              <a:ext uri="{FF2B5EF4-FFF2-40B4-BE49-F238E27FC236}">
                <a16:creationId xmlns:a16="http://schemas.microsoft.com/office/drawing/2014/main" id="{DFFB34F1-2E51-4F7B-99A0-FCB87269B8D0}"/>
              </a:ext>
            </a:extLst>
          </p:cNvPr>
          <p:cNvSpPr>
            <a:spLocks noChangeAspect="1"/>
          </p:cNvSpPr>
          <p:nvPr/>
        </p:nvSpPr>
        <p:spPr bwMode="auto">
          <a:xfrm>
            <a:off x="4262231" y="2394856"/>
            <a:ext cx="2434133" cy="2434133"/>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Business</a:t>
            </a:r>
            <a:b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intelligence</a:t>
            </a:r>
          </a:p>
        </p:txBody>
      </p:sp>
      <p:sp>
        <p:nvSpPr>
          <p:cNvPr id="18" name="Oval 17">
            <a:extLst>
              <a:ext uri="{FF2B5EF4-FFF2-40B4-BE49-F238E27FC236}">
                <a16:creationId xmlns:a16="http://schemas.microsoft.com/office/drawing/2014/main" id="{996A6D82-2208-4D8F-9431-C87DD55F5833}"/>
              </a:ext>
            </a:extLst>
          </p:cNvPr>
          <p:cNvSpPr>
            <a:spLocks noChangeAspect="1"/>
          </p:cNvSpPr>
          <p:nvPr/>
        </p:nvSpPr>
        <p:spPr bwMode="auto">
          <a:xfrm>
            <a:off x="2530557" y="1236444"/>
            <a:ext cx="1825600" cy="182560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Web</a:t>
            </a:r>
            <a:b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pages</a:t>
            </a:r>
          </a:p>
        </p:txBody>
      </p:sp>
      <p:sp>
        <p:nvSpPr>
          <p:cNvPr id="19" name="Oval 18">
            <a:extLst>
              <a:ext uri="{FF2B5EF4-FFF2-40B4-BE49-F238E27FC236}">
                <a16:creationId xmlns:a16="http://schemas.microsoft.com/office/drawing/2014/main" id="{03F23C48-2A7F-4E4E-B9ED-096B295AD108}"/>
              </a:ext>
            </a:extLst>
          </p:cNvPr>
          <p:cNvSpPr>
            <a:spLocks noChangeAspect="1"/>
          </p:cNvSpPr>
          <p:nvPr/>
        </p:nvSpPr>
        <p:spPr bwMode="auto">
          <a:xfrm>
            <a:off x="7390919" y="689989"/>
            <a:ext cx="2069013" cy="2069013"/>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Low-code</a:t>
            </a:r>
            <a:b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apps</a:t>
            </a:r>
          </a:p>
        </p:txBody>
      </p:sp>
      <p:sp>
        <p:nvSpPr>
          <p:cNvPr id="20" name="Oval 19">
            <a:extLst>
              <a:ext uri="{FF2B5EF4-FFF2-40B4-BE49-F238E27FC236}">
                <a16:creationId xmlns:a16="http://schemas.microsoft.com/office/drawing/2014/main" id="{B158AEF5-89A1-40EF-BFA7-CB3374F2F818}"/>
              </a:ext>
            </a:extLst>
          </p:cNvPr>
          <p:cNvSpPr>
            <a:spLocks noChangeAspect="1"/>
          </p:cNvSpPr>
          <p:nvPr/>
        </p:nvSpPr>
        <p:spPr bwMode="auto">
          <a:xfrm>
            <a:off x="6852941" y="2950379"/>
            <a:ext cx="1825600" cy="182560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Virtual</a:t>
            </a:r>
            <a:b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agents</a:t>
            </a:r>
          </a:p>
        </p:txBody>
      </p:sp>
      <p:sp>
        <p:nvSpPr>
          <p:cNvPr id="21" name="Oval 20">
            <a:extLst>
              <a:ext uri="{FF2B5EF4-FFF2-40B4-BE49-F238E27FC236}">
                <a16:creationId xmlns:a16="http://schemas.microsoft.com/office/drawing/2014/main" id="{C338574B-B476-4131-8E32-3AD8B66E64DD}"/>
              </a:ext>
            </a:extLst>
          </p:cNvPr>
          <p:cNvSpPr>
            <a:spLocks noChangeAspect="1"/>
          </p:cNvSpPr>
          <p:nvPr/>
        </p:nvSpPr>
        <p:spPr bwMode="auto">
          <a:xfrm>
            <a:off x="5065769" y="492976"/>
            <a:ext cx="1825600" cy="182560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Process</a:t>
            </a:r>
            <a:b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8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automation</a:t>
            </a:r>
          </a:p>
        </p:txBody>
      </p:sp>
      <p:cxnSp>
        <p:nvCxnSpPr>
          <p:cNvPr id="4" name="Straight Connector 3">
            <a:extLst>
              <a:ext uri="{FF2B5EF4-FFF2-40B4-BE49-F238E27FC236}">
                <a16:creationId xmlns:a16="http://schemas.microsoft.com/office/drawing/2014/main" id="{AF3E116A-A14A-4B51-92BD-BBFD988606B9}"/>
              </a:ext>
              <a:ext uri="{C183D7F6-B498-43B3-948B-1728B52AA6E4}">
                <adec:decorative xmlns:adec="http://schemas.microsoft.com/office/drawing/2017/decorative" val="1"/>
              </a:ext>
            </a:extLst>
          </p:cNvPr>
          <p:cNvCxnSpPr>
            <a:cxnSpLocks/>
          </p:cNvCxnSpPr>
          <p:nvPr/>
        </p:nvCxnSpPr>
        <p:spPr>
          <a:xfrm>
            <a:off x="6096000" y="5120640"/>
            <a:ext cx="0" cy="1737360"/>
          </a:xfrm>
          <a:prstGeom prst="line">
            <a:avLst/>
          </a:prstGeom>
          <a:noFill/>
          <a:ln w="12700" cap="flat" cmpd="sng" algn="ctr">
            <a:solidFill>
              <a:schemeClr val="bg1"/>
            </a:solidFill>
            <a:prstDash val="solid"/>
            <a:headEnd type="none" w="lg" len="med"/>
            <a:tailEnd type="none" w="lg" len="med"/>
          </a:ln>
          <a:effectLst/>
        </p:spPr>
      </p:cxnSp>
      <p:grpSp>
        <p:nvGrpSpPr>
          <p:cNvPr id="34" name="Group 33" descr="Complexity sliding scale">
            <a:extLst>
              <a:ext uri="{FF2B5EF4-FFF2-40B4-BE49-F238E27FC236}">
                <a16:creationId xmlns:a16="http://schemas.microsoft.com/office/drawing/2014/main" id="{CA6EE149-A3EF-4D82-8962-57E3BA14F65B}"/>
              </a:ext>
            </a:extLst>
          </p:cNvPr>
          <p:cNvGrpSpPr/>
          <p:nvPr/>
        </p:nvGrpSpPr>
        <p:grpSpPr>
          <a:xfrm>
            <a:off x="7112288" y="5386108"/>
            <a:ext cx="3480812" cy="1096535"/>
            <a:chOff x="6318013" y="5386108"/>
            <a:chExt cx="3480812" cy="1096535"/>
          </a:xfrm>
        </p:grpSpPr>
        <p:sp>
          <p:nvSpPr>
            <p:cNvPr id="6" name="TextBox 5">
              <a:extLst>
                <a:ext uri="{FF2B5EF4-FFF2-40B4-BE49-F238E27FC236}">
                  <a16:creationId xmlns:a16="http://schemas.microsoft.com/office/drawing/2014/main" id="{F1F0E563-4811-497B-92F0-8476353C3486}"/>
                </a:ext>
                <a:ext uri="{C183D7F6-B498-43B3-948B-1728B52AA6E4}">
                  <adec:decorative xmlns:adec="http://schemas.microsoft.com/office/drawing/2017/decorative" val="1"/>
                </a:ext>
              </a:extLst>
            </p:cNvPr>
            <p:cNvSpPr txBox="1"/>
            <p:nvPr/>
          </p:nvSpPr>
          <p:spPr>
            <a:xfrm>
              <a:off x="7268939" y="5386108"/>
              <a:ext cx="1578958" cy="369331"/>
            </a:xfrm>
            <a:prstGeom prst="rect">
              <a:avLst/>
            </a:prstGeom>
            <a:noFill/>
          </p:spPr>
          <p:txBody>
            <a:bodyPr wrap="none" lIns="0" tIns="0" rIns="0" bIns="0"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Complexity</a:t>
              </a:r>
            </a:p>
          </p:txBody>
        </p:sp>
        <p:sp>
          <p:nvSpPr>
            <p:cNvPr id="7" name="Rectangle: Rounded Corners 6">
              <a:extLst>
                <a:ext uri="{FF2B5EF4-FFF2-40B4-BE49-F238E27FC236}">
                  <a16:creationId xmlns:a16="http://schemas.microsoft.com/office/drawing/2014/main" id="{55191D14-1649-4480-B1C8-80A35D848BA7}"/>
                </a:ext>
                <a:ext uri="{C183D7F6-B498-43B3-948B-1728B52AA6E4}">
                  <adec:decorative xmlns:adec="http://schemas.microsoft.com/office/drawing/2017/decorative" val="1"/>
                </a:ext>
              </a:extLst>
            </p:cNvPr>
            <p:cNvSpPr/>
            <p:nvPr/>
          </p:nvSpPr>
          <p:spPr bwMode="auto">
            <a:xfrm>
              <a:off x="6318014" y="5990174"/>
              <a:ext cx="3480811" cy="123878"/>
            </a:xfrm>
            <a:prstGeom prst="roundRect">
              <a:avLst>
                <a:gd name="adj" fmla="val 50000"/>
              </a:avLst>
            </a:prstGeom>
            <a:solidFill>
              <a:srgbClr val="FFFFFF">
                <a:lumMod val="65000"/>
              </a:srgbClr>
            </a:soli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BFC2046A-1062-47C4-AB10-662E5A90D94F}"/>
                </a:ext>
                <a:ext uri="{C183D7F6-B498-43B3-948B-1728B52AA6E4}">
                  <adec:decorative xmlns:adec="http://schemas.microsoft.com/office/drawing/2017/decorative" val="1"/>
                </a:ext>
              </a:extLst>
            </p:cNvPr>
            <p:cNvSpPr txBox="1"/>
            <p:nvPr/>
          </p:nvSpPr>
          <p:spPr>
            <a:xfrm>
              <a:off x="9303495" y="6236422"/>
              <a:ext cx="495330" cy="246221"/>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More</a:t>
              </a:r>
            </a:p>
          </p:txBody>
        </p:sp>
        <p:sp>
          <p:nvSpPr>
            <p:cNvPr id="9" name="TextBox 8">
              <a:extLst>
                <a:ext uri="{FF2B5EF4-FFF2-40B4-BE49-F238E27FC236}">
                  <a16:creationId xmlns:a16="http://schemas.microsoft.com/office/drawing/2014/main" id="{279573AA-6622-4CFC-846C-CFB09AD8FABD}"/>
                </a:ext>
                <a:ext uri="{C183D7F6-B498-43B3-948B-1728B52AA6E4}">
                  <adec:decorative xmlns:adec="http://schemas.microsoft.com/office/drawing/2017/decorative" val="1"/>
                </a:ext>
              </a:extLst>
            </p:cNvPr>
            <p:cNvSpPr txBox="1"/>
            <p:nvPr/>
          </p:nvSpPr>
          <p:spPr>
            <a:xfrm>
              <a:off x="6318013" y="6236422"/>
              <a:ext cx="386323"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Less</a:t>
              </a:r>
            </a:p>
          </p:txBody>
        </p:sp>
      </p:grpSp>
      <p:grpSp>
        <p:nvGrpSpPr>
          <p:cNvPr id="35" name="Group 34" descr="Cost sliding scale">
            <a:extLst>
              <a:ext uri="{FF2B5EF4-FFF2-40B4-BE49-F238E27FC236}">
                <a16:creationId xmlns:a16="http://schemas.microsoft.com/office/drawing/2014/main" id="{87C30B84-0AD6-4283-A031-948EA0E28ED5}"/>
              </a:ext>
            </a:extLst>
          </p:cNvPr>
          <p:cNvGrpSpPr/>
          <p:nvPr/>
        </p:nvGrpSpPr>
        <p:grpSpPr>
          <a:xfrm>
            <a:off x="1599689" y="5386105"/>
            <a:ext cx="3480821" cy="1096548"/>
            <a:chOff x="2393169" y="5386105"/>
            <a:chExt cx="3480821" cy="1096548"/>
          </a:xfrm>
        </p:grpSpPr>
        <p:sp>
          <p:nvSpPr>
            <p:cNvPr id="10" name="TextBox 9">
              <a:extLst>
                <a:ext uri="{FF2B5EF4-FFF2-40B4-BE49-F238E27FC236}">
                  <a16:creationId xmlns:a16="http://schemas.microsoft.com/office/drawing/2014/main" id="{F4896C97-71B5-472F-854B-7ABBD427E730}"/>
                </a:ext>
                <a:ext uri="{C183D7F6-B498-43B3-948B-1728B52AA6E4}">
                  <adec:decorative xmlns:adec="http://schemas.microsoft.com/office/drawing/2017/decorative" val="1"/>
                </a:ext>
              </a:extLst>
            </p:cNvPr>
            <p:cNvSpPr txBox="1"/>
            <p:nvPr/>
          </p:nvSpPr>
          <p:spPr>
            <a:xfrm>
              <a:off x="3824201" y="5386105"/>
              <a:ext cx="618759" cy="369331"/>
            </a:xfrm>
            <a:prstGeom prst="rect">
              <a:avLst/>
            </a:prstGeom>
            <a:noFill/>
          </p:spPr>
          <p:txBody>
            <a:bodyPr wrap="none" lIns="0" tIns="0" rIns="0" bIns="0"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Cost</a:t>
              </a:r>
            </a:p>
          </p:txBody>
        </p:sp>
        <p:sp>
          <p:nvSpPr>
            <p:cNvPr id="11" name="Rectangle: Rounded Corners 10">
              <a:extLst>
                <a:ext uri="{FF2B5EF4-FFF2-40B4-BE49-F238E27FC236}">
                  <a16:creationId xmlns:a16="http://schemas.microsoft.com/office/drawing/2014/main" id="{9F7D61F3-CC52-448C-8216-4D3D1BC241C6}"/>
                </a:ext>
                <a:ext uri="{C183D7F6-B498-43B3-948B-1728B52AA6E4}">
                  <adec:decorative xmlns:adec="http://schemas.microsoft.com/office/drawing/2017/decorative" val="1"/>
                </a:ext>
              </a:extLst>
            </p:cNvPr>
            <p:cNvSpPr/>
            <p:nvPr/>
          </p:nvSpPr>
          <p:spPr bwMode="auto">
            <a:xfrm>
              <a:off x="2393176" y="5990164"/>
              <a:ext cx="3480809" cy="123878"/>
            </a:xfrm>
            <a:prstGeom prst="roundRect">
              <a:avLst>
                <a:gd name="adj" fmla="val 50000"/>
              </a:avLst>
            </a:prstGeom>
            <a:solidFill>
              <a:srgbClr val="FFFFFF">
                <a:lumMod val="65000"/>
              </a:srgbClr>
            </a:soli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15F90F32-F280-433F-8641-51EFD7F6D18F}"/>
                </a:ext>
                <a:ext uri="{C183D7F6-B498-43B3-948B-1728B52AA6E4}">
                  <adec:decorative xmlns:adec="http://schemas.microsoft.com/office/drawing/2017/decorative" val="1"/>
                </a:ext>
              </a:extLst>
            </p:cNvPr>
            <p:cNvSpPr txBox="1"/>
            <p:nvPr/>
          </p:nvSpPr>
          <p:spPr>
            <a:xfrm>
              <a:off x="5378660" y="6236420"/>
              <a:ext cx="495330" cy="246221"/>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More</a:t>
              </a:r>
            </a:p>
          </p:txBody>
        </p:sp>
        <p:sp>
          <p:nvSpPr>
            <p:cNvPr id="13" name="TextBox 12">
              <a:extLst>
                <a:ext uri="{FF2B5EF4-FFF2-40B4-BE49-F238E27FC236}">
                  <a16:creationId xmlns:a16="http://schemas.microsoft.com/office/drawing/2014/main" id="{F6780F05-D9E2-4781-8528-E7B949609152}"/>
                </a:ext>
                <a:ext uri="{C183D7F6-B498-43B3-948B-1728B52AA6E4}">
                  <adec:decorative xmlns:adec="http://schemas.microsoft.com/office/drawing/2017/decorative" val="1"/>
                </a:ext>
              </a:extLst>
            </p:cNvPr>
            <p:cNvSpPr txBox="1"/>
            <p:nvPr/>
          </p:nvSpPr>
          <p:spPr>
            <a:xfrm>
              <a:off x="2393169" y="6236432"/>
              <a:ext cx="386323"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Less</a:t>
              </a:r>
            </a:p>
          </p:txBody>
        </p:sp>
      </p:grpSp>
      <p:sp>
        <p:nvSpPr>
          <p:cNvPr id="15" name="Rectangle: Rounded Corners 14">
            <a:extLst>
              <a:ext uri="{FF2B5EF4-FFF2-40B4-BE49-F238E27FC236}">
                <a16:creationId xmlns:a16="http://schemas.microsoft.com/office/drawing/2014/main" id="{EAE5F0AA-826D-4696-99B0-B967BA38EF20}"/>
              </a:ext>
              <a:ext uri="{C183D7F6-B498-43B3-948B-1728B52AA6E4}">
                <adec:decorative xmlns:adec="http://schemas.microsoft.com/office/drawing/2017/decorative" val="1"/>
              </a:ext>
            </a:extLst>
          </p:cNvPr>
          <p:cNvSpPr>
            <a:spLocks noChangeAspect="1"/>
          </p:cNvSpPr>
          <p:nvPr/>
        </p:nvSpPr>
        <p:spPr bwMode="auto">
          <a:xfrm>
            <a:off x="9793203" y="5895191"/>
            <a:ext cx="149629" cy="324196"/>
          </a:xfrm>
          <a:prstGeom prst="roundRect">
            <a:avLst>
              <a:gd name="adj" fmla="val 50000"/>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C481E8DB-EA0F-43B6-9F23-E6BAC5373E91}"/>
              </a:ext>
              <a:ext uri="{C183D7F6-B498-43B3-948B-1728B52AA6E4}">
                <adec:decorative xmlns:adec="http://schemas.microsoft.com/office/drawing/2017/decorative" val="1"/>
              </a:ext>
            </a:extLst>
          </p:cNvPr>
          <p:cNvSpPr>
            <a:spLocks noChangeAspect="1"/>
          </p:cNvSpPr>
          <p:nvPr/>
        </p:nvSpPr>
        <p:spPr bwMode="auto">
          <a:xfrm>
            <a:off x="4030181" y="5895191"/>
            <a:ext cx="149629" cy="324196"/>
          </a:xfrm>
          <a:prstGeom prst="roundRect">
            <a:avLst>
              <a:gd name="adj" fmla="val 50000"/>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3613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100"/>
                                  </p:stCondLst>
                                  <p:childTnLst>
                                    <p:animMotion origin="layout" path="M -0.18217 2.59259E-6 L -0.18217 0.02615 " pathEditMode="relative" rAng="0" ptsTypes="AA">
                                      <p:cBhvr>
                                        <p:cTn id="9" dur="700" spd="-100000" fill="hold"/>
                                        <p:tgtEl>
                                          <p:spTgt spid="16"/>
                                        </p:tgtEl>
                                        <p:attrNameLst>
                                          <p:attrName>ppt_x</p:attrName>
                                          <p:attrName>ppt_y</p:attrName>
                                        </p:attrNameLst>
                                      </p:cBhvr>
                                      <p:rCtr x="0" y="1296"/>
                                    </p:animMotion>
                                  </p:childTnLst>
                                </p:cTn>
                              </p:par>
                              <p:par>
                                <p:cTn id="10" presetID="10" presetClass="entr" presetSubtype="0" fill="hold" grpId="0" nodeType="withEffect">
                                  <p:stCondLst>
                                    <p:cond delay="1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100"/>
                                  </p:stCondLst>
                                  <p:childTnLst>
                                    <p:animMotion origin="layout" path="M -0.20521 4.44444E-6 L -0.20521 0.02615 " pathEditMode="relative" rAng="0" ptsTypes="AA">
                                      <p:cBhvr>
                                        <p:cTn id="14" dur="700" spd="-100000" fill="hold"/>
                                        <p:tgtEl>
                                          <p:spTgt spid="15"/>
                                        </p:tgtEl>
                                        <p:attrNameLst>
                                          <p:attrName>ppt_x</p:attrName>
                                          <p:attrName>ppt_y</p:attrName>
                                        </p:attrNameLst>
                                      </p:cBhvr>
                                      <p:rCtr x="0" y="1296"/>
                                    </p:animMotion>
                                  </p:childTnLst>
                                </p:cTn>
                              </p:par>
                              <p:par>
                                <p:cTn id="15" presetID="35" presetClass="path" presetSubtype="0" accel="62000" decel="27000" fill="hold" grpId="2" nodeType="withEffect">
                                  <p:stCondLst>
                                    <p:cond delay="750"/>
                                  </p:stCondLst>
                                  <p:childTnLst>
                                    <p:animMotion origin="layout" path="M 1.25E-6 -3.33333E-6 L -0.18216 -3.33333E-6 " pathEditMode="relative" rAng="0" ptsTypes="AA">
                                      <p:cBhvr>
                                        <p:cTn id="16" dur="3750" spd="-100000" fill="hold"/>
                                        <p:tgtEl>
                                          <p:spTgt spid="16"/>
                                        </p:tgtEl>
                                        <p:attrNameLst>
                                          <p:attrName>ppt_x</p:attrName>
                                          <p:attrName>ppt_y</p:attrName>
                                        </p:attrNameLst>
                                      </p:cBhvr>
                                      <p:rCtr x="-9115" y="0"/>
                                    </p:animMotion>
                                  </p:childTnLst>
                                </p:cTn>
                              </p:par>
                              <p:par>
                                <p:cTn id="17" presetID="35" presetClass="path" presetSubtype="0" accel="62000" decel="27000" fill="hold" grpId="2" nodeType="withEffect">
                                  <p:stCondLst>
                                    <p:cond delay="750"/>
                                  </p:stCondLst>
                                  <p:childTnLst>
                                    <p:animMotion origin="layout" path="M 5E-6 -3.33333E-6 L -0.20521 -3.33333E-6 " pathEditMode="relative" rAng="0" ptsTypes="AA">
                                      <p:cBhvr>
                                        <p:cTn id="18" dur="3750" spd="-100000" fill="hold"/>
                                        <p:tgtEl>
                                          <p:spTgt spid="15"/>
                                        </p:tgtEl>
                                        <p:attrNameLst>
                                          <p:attrName>ppt_x</p:attrName>
                                          <p:attrName>ppt_y</p:attrName>
                                        </p:attrNameLst>
                                      </p:cBhvr>
                                      <p:rCtr x="-10260" y="0"/>
                                    </p:animMotion>
                                  </p:childTnLst>
                                </p:cTn>
                              </p:par>
                              <p:par>
                                <p:cTn id="19" presetID="1" presetClass="entr" presetSubtype="0" fill="hold" grpId="0" nodeType="withEffect">
                                  <p:stCondLst>
                                    <p:cond delay="0"/>
                                  </p:stCondLst>
                                  <p:childTnLst>
                                    <p:set>
                                      <p:cBhvr>
                                        <p:cTn id="20" dur="1" fill="hold">
                                          <p:stCondLst>
                                            <p:cond delay="999"/>
                                          </p:stCondLst>
                                        </p:cTn>
                                        <p:tgtEl>
                                          <p:spTgt spid="21"/>
                                        </p:tgtEl>
                                        <p:attrNameLst>
                                          <p:attrName>style.visibility</p:attrName>
                                        </p:attrNameLst>
                                      </p:cBhvr>
                                      <p:to>
                                        <p:strVal val="visible"/>
                                      </p:to>
                                    </p:set>
                                  </p:childTnLst>
                                </p:cTn>
                              </p:par>
                              <p:par>
                                <p:cTn id="21" presetID="6" presetClass="emph" presetSubtype="0" accel="100000" autoRev="1" fill="hold" grpId="1" nodeType="withEffect">
                                  <p:stCondLst>
                                    <p:cond delay="0"/>
                                  </p:stCondLst>
                                  <p:childTnLst>
                                    <p:animScale>
                                      <p:cBhvr>
                                        <p:cTn id="22" dur="1000" fill="hold"/>
                                        <p:tgtEl>
                                          <p:spTgt spid="21"/>
                                        </p:tgtEl>
                                      </p:cBhvr>
                                      <p:by x="0" y="0"/>
                                    </p:animScale>
                                  </p:childTnLst>
                                </p:cTn>
                              </p:par>
                              <p:par>
                                <p:cTn id="23" presetID="1" presetClass="entr" presetSubtype="0" fill="hold" grpId="0" nodeType="withEffect">
                                  <p:stCondLst>
                                    <p:cond delay="500"/>
                                  </p:stCondLst>
                                  <p:childTnLst>
                                    <p:set>
                                      <p:cBhvr>
                                        <p:cTn id="24" dur="1" fill="hold">
                                          <p:stCondLst>
                                            <p:cond delay="999"/>
                                          </p:stCondLst>
                                        </p:cTn>
                                        <p:tgtEl>
                                          <p:spTgt spid="19"/>
                                        </p:tgtEl>
                                        <p:attrNameLst>
                                          <p:attrName>style.visibility</p:attrName>
                                        </p:attrNameLst>
                                      </p:cBhvr>
                                      <p:to>
                                        <p:strVal val="visible"/>
                                      </p:to>
                                    </p:set>
                                  </p:childTnLst>
                                </p:cTn>
                              </p:par>
                              <p:par>
                                <p:cTn id="25" presetID="6" presetClass="emph" presetSubtype="0" accel="100000" autoRev="1" fill="hold" grpId="1" nodeType="withEffect">
                                  <p:stCondLst>
                                    <p:cond delay="500"/>
                                  </p:stCondLst>
                                  <p:childTnLst>
                                    <p:animScale>
                                      <p:cBhvr>
                                        <p:cTn id="26" dur="1000" fill="hold"/>
                                        <p:tgtEl>
                                          <p:spTgt spid="19"/>
                                        </p:tgtEl>
                                      </p:cBhvr>
                                      <p:by x="0" y="0"/>
                                    </p:animScale>
                                  </p:childTnLst>
                                </p:cTn>
                              </p:par>
                              <p:par>
                                <p:cTn id="27" presetID="1" presetClass="entr" presetSubtype="0" fill="hold" grpId="0" nodeType="withEffect">
                                  <p:stCondLst>
                                    <p:cond delay="1000"/>
                                  </p:stCondLst>
                                  <p:childTnLst>
                                    <p:set>
                                      <p:cBhvr>
                                        <p:cTn id="28" dur="1" fill="hold">
                                          <p:stCondLst>
                                            <p:cond delay="999"/>
                                          </p:stCondLst>
                                        </p:cTn>
                                        <p:tgtEl>
                                          <p:spTgt spid="20"/>
                                        </p:tgtEl>
                                        <p:attrNameLst>
                                          <p:attrName>style.visibility</p:attrName>
                                        </p:attrNameLst>
                                      </p:cBhvr>
                                      <p:to>
                                        <p:strVal val="visible"/>
                                      </p:to>
                                    </p:set>
                                  </p:childTnLst>
                                </p:cTn>
                              </p:par>
                              <p:par>
                                <p:cTn id="29" presetID="6" presetClass="emph" presetSubtype="0" accel="100000" autoRev="1" fill="hold" grpId="1" nodeType="withEffect">
                                  <p:stCondLst>
                                    <p:cond delay="1000"/>
                                  </p:stCondLst>
                                  <p:childTnLst>
                                    <p:animScale>
                                      <p:cBhvr>
                                        <p:cTn id="30" dur="1000" fill="hold"/>
                                        <p:tgtEl>
                                          <p:spTgt spid="20"/>
                                        </p:tgtEl>
                                      </p:cBhvr>
                                      <p:by x="0" y="0"/>
                                    </p:animScale>
                                  </p:childTnLst>
                                </p:cTn>
                              </p:par>
                              <p:par>
                                <p:cTn id="31" presetID="1" presetClass="entr" presetSubtype="0" fill="hold" grpId="0" nodeType="withEffect">
                                  <p:stCondLst>
                                    <p:cond delay="1500"/>
                                  </p:stCondLst>
                                  <p:childTnLst>
                                    <p:set>
                                      <p:cBhvr>
                                        <p:cTn id="32" dur="1" fill="hold">
                                          <p:stCondLst>
                                            <p:cond delay="999"/>
                                          </p:stCondLst>
                                        </p:cTn>
                                        <p:tgtEl>
                                          <p:spTgt spid="18"/>
                                        </p:tgtEl>
                                        <p:attrNameLst>
                                          <p:attrName>style.visibility</p:attrName>
                                        </p:attrNameLst>
                                      </p:cBhvr>
                                      <p:to>
                                        <p:strVal val="visible"/>
                                      </p:to>
                                    </p:set>
                                  </p:childTnLst>
                                </p:cTn>
                              </p:par>
                              <p:par>
                                <p:cTn id="33" presetID="6" presetClass="emph" presetSubtype="0" accel="100000" autoRev="1" fill="hold" grpId="1" nodeType="withEffect">
                                  <p:stCondLst>
                                    <p:cond delay="1500"/>
                                  </p:stCondLst>
                                  <p:childTnLst>
                                    <p:animScale>
                                      <p:cBhvr>
                                        <p:cTn id="34" dur="1000" fill="hold"/>
                                        <p:tgtEl>
                                          <p:spTgt spid="18"/>
                                        </p:tgtEl>
                                      </p:cBhvr>
                                      <p:by x="0" y="0"/>
                                    </p:animScale>
                                  </p:childTnLst>
                                </p:cTn>
                              </p:par>
                              <p:par>
                                <p:cTn id="35" presetID="1" presetClass="entr" presetSubtype="0" fill="hold" grpId="0" nodeType="withEffect">
                                  <p:stCondLst>
                                    <p:cond delay="2000"/>
                                  </p:stCondLst>
                                  <p:childTnLst>
                                    <p:set>
                                      <p:cBhvr>
                                        <p:cTn id="36" dur="1" fill="hold">
                                          <p:stCondLst>
                                            <p:cond delay="999"/>
                                          </p:stCondLst>
                                        </p:cTn>
                                        <p:tgtEl>
                                          <p:spTgt spid="17"/>
                                        </p:tgtEl>
                                        <p:attrNameLst>
                                          <p:attrName>style.visibility</p:attrName>
                                        </p:attrNameLst>
                                      </p:cBhvr>
                                      <p:to>
                                        <p:strVal val="visible"/>
                                      </p:to>
                                    </p:set>
                                  </p:childTnLst>
                                </p:cTn>
                              </p:par>
                              <p:par>
                                <p:cTn id="37" presetID="6" presetClass="emph" presetSubtype="0" accel="100000" autoRev="1" fill="hold" grpId="1" nodeType="withEffect">
                                  <p:stCondLst>
                                    <p:cond delay="2000"/>
                                  </p:stCondLst>
                                  <p:childTnLst>
                                    <p:animScale>
                                      <p:cBhvr>
                                        <p:cTn id="38" dur="1000" fill="hold"/>
                                        <p:tgtEl>
                                          <p:spTgt spid="17"/>
                                        </p:tgtEl>
                                      </p:cBhvr>
                                      <p:by x="0" y="0"/>
                                    </p:animScale>
                                  </p:childTnLst>
                                </p:cTn>
                              </p:par>
                              <p:par>
                                <p:cTn id="39" presetID="10" presetClass="entr" presetSubtype="0" fill="hold" nodeType="withEffect">
                                  <p:stCondLst>
                                    <p:cond delay="10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42" presetClass="path" presetSubtype="0" decel="100000" fill="hold" nodeType="withEffect">
                                  <p:stCondLst>
                                    <p:cond delay="100"/>
                                  </p:stCondLst>
                                  <p:childTnLst>
                                    <p:animMotion origin="layout" path="M 0 2.22222E-6 L 0 0.03541 " pathEditMode="relative" rAng="0" ptsTypes="AA">
                                      <p:cBhvr>
                                        <p:cTn id="43" dur="700" spd="-100000" fill="hold"/>
                                        <p:tgtEl>
                                          <p:spTgt spid="35"/>
                                        </p:tgtEl>
                                        <p:attrNameLst>
                                          <p:attrName>ppt_x</p:attrName>
                                          <p:attrName>ppt_y</p:attrName>
                                        </p:attrNameLst>
                                      </p:cBhvr>
                                      <p:rCtr x="0" y="1759"/>
                                    </p:animMotion>
                                  </p:childTnLst>
                                </p:cTn>
                              </p:par>
                              <p:par>
                                <p:cTn id="44" presetID="10" presetClass="entr" presetSubtype="0" fill="hold" nodeType="withEffect">
                                  <p:stCondLst>
                                    <p:cond delay="10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42" presetClass="path" presetSubtype="0" decel="100000" fill="hold" nodeType="withEffect">
                                  <p:stCondLst>
                                    <p:cond delay="100"/>
                                  </p:stCondLst>
                                  <p:childTnLst>
                                    <p:animMotion origin="layout" path="M -1.66667E-6 2.22222E-6 L -1.66667E-6 0.03541 " pathEditMode="relative" rAng="0" ptsTypes="AA">
                                      <p:cBhvr>
                                        <p:cTn id="48" dur="700" spd="-100000" fill="hold"/>
                                        <p:tgtEl>
                                          <p:spTgt spid="34"/>
                                        </p:tgtEl>
                                        <p:attrNameLst>
                                          <p:attrName>ppt_x</p:attrName>
                                          <p:attrName>ppt_y</p:attrName>
                                        </p:attrNameLst>
                                      </p:cBhvr>
                                      <p:rCtr x="0" y="1759"/>
                                    </p:animMotion>
                                  </p:childTnLst>
                                </p:cTn>
                              </p:par>
                              <p:par>
                                <p:cTn id="49" presetID="10" presetClass="entr" presetSubtype="0" fill="hold" grpId="0" nodeType="withEffect">
                                  <p:stCondLst>
                                    <p:cond delay="1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42" presetClass="path" presetSubtype="0" decel="100000" fill="hold" grpId="1" nodeType="withEffect">
                                  <p:stCondLst>
                                    <p:cond delay="100"/>
                                  </p:stCondLst>
                                  <p:childTnLst>
                                    <p:animMotion origin="layout" path="M -2.08333E-7 3.7037E-7 L -2.08333E-7 0.03542 " pathEditMode="relative" rAng="0" ptsTypes="AA">
                                      <p:cBhvr>
                                        <p:cTn id="53" dur="700" spd="-100000" fill="hold"/>
                                        <p:tgtEl>
                                          <p:spTgt spid="23"/>
                                        </p:tgtEl>
                                        <p:attrNameLst>
                                          <p:attrName>ppt_x</p:attrName>
                                          <p:attrName>ppt_y</p:attrName>
                                        </p:attrNameLst>
                                      </p:cBhvr>
                                      <p:rCtr x="0" y="1759"/>
                                    </p:animMotion>
                                  </p:childTnLst>
                                </p:cTn>
                              </p:par>
                              <p:par>
                                <p:cTn id="54" presetID="10" presetClass="entr" presetSubtype="0" fill="hold"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42" presetClass="path" presetSubtype="0" decel="100000" fill="hold" nodeType="withEffect">
                                  <p:stCondLst>
                                    <p:cond delay="100"/>
                                  </p:stCondLst>
                                  <p:childTnLst>
                                    <p:animMotion origin="layout" path="M -2.08333E-7 3.7037E-7 L -2.08333E-7 0.03542 " pathEditMode="relative" rAng="0" ptsTypes="AA">
                                      <p:cBhvr>
                                        <p:cTn id="58"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15" grpId="0" animBg="1"/>
      <p:bldP spid="15" grpId="1" animBg="1"/>
      <p:bldP spid="15" grpId="2" animBg="1"/>
      <p:bldP spid="16" grpId="0" animBg="1"/>
      <p:bldP spid="16" grpId="1" animBg="1"/>
      <p:bldP spid="16"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C0AEBB-5E90-BBA6-84D0-3209972F5842}"/>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Power Platform savings</a:t>
            </a:r>
            <a:endParaRPr lang="en-CA"/>
          </a:p>
        </p:txBody>
      </p:sp>
      <p:sp>
        <p:nvSpPr>
          <p:cNvPr id="48" name="Oval 47" descr="Power Platform text in a filed blue/purple gradient">
            <a:extLst>
              <a:ext uri="{FF2B5EF4-FFF2-40B4-BE49-F238E27FC236}">
                <a16:creationId xmlns:a16="http://schemas.microsoft.com/office/drawing/2014/main" id="{88DE7C6D-0673-4D56-999C-4197158F6035}"/>
              </a:ext>
            </a:extLst>
          </p:cNvPr>
          <p:cNvSpPr>
            <a:spLocks noChangeAspect="1"/>
          </p:cNvSpPr>
          <p:nvPr/>
        </p:nvSpPr>
        <p:spPr bwMode="auto">
          <a:xfrm>
            <a:off x="4148694" y="747715"/>
            <a:ext cx="3894613" cy="3894613"/>
          </a:xfrm>
          <a:prstGeom prst="ellipse">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Power</a:t>
            </a:r>
            <a:br>
              <a:rPr kumimoji="0" lang="en-US" sz="4400" b="0" i="0" u="none" strike="noStrike" kern="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br>
            <a:r>
              <a:rPr kumimoji="0" lang="en-US" sz="4400" b="0" i="0" u="none" strike="noStrike" kern="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Platform</a:t>
            </a:r>
          </a:p>
        </p:txBody>
      </p:sp>
      <p:sp>
        <p:nvSpPr>
          <p:cNvPr id="29" name="Rectangle 28">
            <a:extLst>
              <a:ext uri="{FF2B5EF4-FFF2-40B4-BE49-F238E27FC236}">
                <a16:creationId xmlns:a16="http://schemas.microsoft.com/office/drawing/2014/main" id="{257B700E-85D5-484E-AECC-1D5605E7002E}"/>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30" name="Straight Connector 29">
            <a:extLst>
              <a:ext uri="{FF2B5EF4-FFF2-40B4-BE49-F238E27FC236}">
                <a16:creationId xmlns:a16="http://schemas.microsoft.com/office/drawing/2014/main" id="{58BAD37C-E831-482B-9DA5-3307963982AD}"/>
              </a:ext>
              <a:ext uri="{C183D7F6-B498-43B3-948B-1728B52AA6E4}">
                <adec:decorative xmlns:adec="http://schemas.microsoft.com/office/drawing/2017/decorative" val="1"/>
              </a:ext>
            </a:extLst>
          </p:cNvPr>
          <p:cNvCxnSpPr>
            <a:cxnSpLocks/>
          </p:cNvCxnSpPr>
          <p:nvPr/>
        </p:nvCxnSpPr>
        <p:spPr>
          <a:xfrm>
            <a:off x="6096000" y="5120640"/>
            <a:ext cx="0" cy="1737360"/>
          </a:xfrm>
          <a:prstGeom prst="line">
            <a:avLst/>
          </a:prstGeom>
          <a:noFill/>
          <a:ln w="12700" cap="flat" cmpd="sng" algn="ctr">
            <a:solidFill>
              <a:schemeClr val="bg1"/>
            </a:solidFill>
            <a:prstDash val="solid"/>
            <a:headEnd type="none" w="lg" len="med"/>
            <a:tailEnd type="none" w="lg" len="med"/>
          </a:ln>
          <a:effectLst/>
        </p:spPr>
      </p:cxnSp>
      <p:sp>
        <p:nvSpPr>
          <p:cNvPr id="25" name="TextBox 24">
            <a:extLst>
              <a:ext uri="{FF2B5EF4-FFF2-40B4-BE49-F238E27FC236}">
                <a16:creationId xmlns:a16="http://schemas.microsoft.com/office/drawing/2014/main" id="{E744D71A-66E3-4AB0-8161-273C78BF2370}"/>
              </a:ext>
            </a:extLst>
          </p:cNvPr>
          <p:cNvSpPr txBox="1"/>
          <p:nvPr/>
        </p:nvSpPr>
        <p:spPr>
          <a:xfrm>
            <a:off x="2517176" y="5604600"/>
            <a:ext cx="1645847"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50" normalizeH="0" baseline="0" noProof="0">
                <a:ln>
                  <a:noFill/>
                </a:ln>
                <a:gradFill>
                  <a:gsLst>
                    <a:gs pos="0">
                      <a:srgbClr val="0078D4"/>
                    </a:gs>
                    <a:gs pos="100000">
                      <a:srgbClr val="8661C5"/>
                    </a:gs>
                  </a:gsLst>
                  <a:lin ang="2700000" scaled="0"/>
                </a:gradFill>
                <a:effectLst/>
                <a:uLnTx/>
                <a:uFillTx/>
                <a:latin typeface="Segoe UI Semibold"/>
              </a:rPr>
              <a:t>80%+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18072">
                      <a:srgbClr val="2F2F2F"/>
                    </a:gs>
                    <a:gs pos="38000">
                      <a:srgbClr val="2F2F2F"/>
                    </a:gs>
                  </a:gsLst>
                  <a:lin ang="2700000" scaled="0"/>
                </a:gradFill>
                <a:effectLst/>
                <a:uLnTx/>
                <a:uFillTx/>
                <a:latin typeface="Segoe UI Semibold"/>
              </a:rPr>
              <a:t>savings</a:t>
            </a:r>
          </a:p>
        </p:txBody>
      </p:sp>
      <p:sp>
        <p:nvSpPr>
          <p:cNvPr id="26" name="TextBox 25">
            <a:extLst>
              <a:ext uri="{FF2B5EF4-FFF2-40B4-BE49-F238E27FC236}">
                <a16:creationId xmlns:a16="http://schemas.microsoft.com/office/drawing/2014/main" id="{C5CF532C-7597-4F3D-8833-53257615EBB1}"/>
              </a:ext>
            </a:extLst>
          </p:cNvPr>
          <p:cNvSpPr txBox="1"/>
          <p:nvPr/>
        </p:nvSpPr>
        <p:spPr>
          <a:xfrm>
            <a:off x="8029771" y="5604600"/>
            <a:ext cx="1645847"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50" normalizeH="0" baseline="0" noProof="0">
                <a:ln>
                  <a:noFill/>
                </a:ln>
                <a:gradFill>
                  <a:gsLst>
                    <a:gs pos="0">
                      <a:srgbClr val="0078D4"/>
                    </a:gs>
                    <a:gs pos="100000">
                      <a:srgbClr val="8661C5"/>
                    </a:gs>
                  </a:gsLst>
                  <a:lin ang="2700000" scaled="0"/>
                </a:gradFill>
                <a:effectLst/>
                <a:uLnTx/>
                <a:uFillTx/>
                <a:latin typeface="Segoe UI Semibold"/>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18072">
                      <a:srgbClr val="2F2F2F"/>
                    </a:gs>
                    <a:gs pos="38000">
                      <a:srgbClr val="2F2F2F"/>
                    </a:gs>
                  </a:gsLst>
                  <a:lin ang="2700000" scaled="0"/>
                </a:gradFill>
                <a:effectLst/>
                <a:uLnTx/>
                <a:uFillTx/>
                <a:latin typeface="Segoe UI Semibold"/>
              </a:rPr>
              <a:t>solution</a:t>
            </a:r>
          </a:p>
        </p:txBody>
      </p:sp>
      <p:sp>
        <p:nvSpPr>
          <p:cNvPr id="27" name="Oval 26"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0905C80C-41ED-4CEE-A79D-AC4D5FBAE4E1}"/>
              </a:ext>
              <a:ext uri="{C183D7F6-B498-43B3-948B-1728B52AA6E4}">
                <adec:decorative xmlns:adec="http://schemas.microsoft.com/office/drawing/2017/decorative" val="1"/>
              </a:ext>
            </a:extLst>
          </p:cNvPr>
          <p:cNvSpPr/>
          <p:nvPr/>
        </p:nvSpPr>
        <p:spPr bwMode="auto">
          <a:xfrm>
            <a:off x="-805385" y="-751247"/>
            <a:ext cx="2146851" cy="2146855"/>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45720" numCol="1" spcCol="0" rtlCol="0" fromWordArt="0" anchor="b" anchorCtr="0" forceAA="0" compatLnSpc="1">
            <a:prstTxWarp prst="textNoShape">
              <a:avLst/>
            </a:prstTxWarp>
            <a:noAutofit/>
          </a:bodyPr>
          <a:lstStyle/>
          <a:p>
            <a:pPr algn="r" defTabSz="891070" fontAlgn="base">
              <a:spcBef>
                <a:spcPct val="0"/>
              </a:spcBef>
              <a:spcAft>
                <a:spcPct val="0"/>
              </a:spcAft>
            </a:pPr>
            <a:r>
              <a:rPr lang="en-US" sz="7200" kern="0">
                <a:solidFill>
                  <a:srgbClr val="FFFFFF"/>
                </a:solidFill>
                <a:latin typeface="Segoe UI"/>
                <a:cs typeface="Segoe UI" pitchFamily="34" charset="0"/>
              </a:rPr>
              <a:t>+</a:t>
            </a:r>
          </a:p>
        </p:txBody>
      </p:sp>
      <p:sp>
        <p:nvSpPr>
          <p:cNvPr id="28" name="Oval 27">
            <a:extLst>
              <a:ext uri="{FF2B5EF4-FFF2-40B4-BE49-F238E27FC236}">
                <a16:creationId xmlns:a16="http://schemas.microsoft.com/office/drawing/2014/main" id="{23DB45DD-F645-4734-8D66-C5D68F7E9E4A}"/>
              </a:ext>
              <a:ext uri="{C183D7F6-B498-43B3-948B-1728B52AA6E4}">
                <adec:decorative xmlns:adec="http://schemas.microsoft.com/office/drawing/2017/decorative" val="1"/>
              </a:ext>
            </a:extLst>
          </p:cNvPr>
          <p:cNvSpPr/>
          <p:nvPr/>
        </p:nvSpPr>
        <p:spPr bwMode="auto">
          <a:xfrm>
            <a:off x="888012" y="719537"/>
            <a:ext cx="732286" cy="732289"/>
          </a:xfrm>
          <a:prstGeom prst="ellipse">
            <a:avLst/>
          </a:prstGeom>
          <a:gradFill>
            <a:gsLst>
              <a:gs pos="0">
                <a:srgbClr val="6B66C8"/>
              </a:gs>
              <a:gs pos="80000">
                <a:srgbClr val="8661C5"/>
              </a:gs>
            </a:gsLst>
            <a:lin ang="2700000" scaled="0"/>
          </a:gradFill>
          <a:ln w="19050">
            <a:solidFill>
              <a:srgbClr val="EBEBEB"/>
            </a:soli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lnSpc>
                <a:spcPct val="90000"/>
              </a:lnSpc>
            </a:pPr>
            <a:r>
              <a:rPr lang="en-US" sz="3600" b="1">
                <a:gradFill>
                  <a:gsLst>
                    <a:gs pos="1205">
                      <a:srgbClr val="FFFFFF"/>
                    </a:gs>
                    <a:gs pos="12651">
                      <a:srgbClr val="FFFFFF"/>
                    </a:gs>
                  </a:gsLst>
                  <a:lin ang="2700000" scaled="0"/>
                </a:gradFill>
              </a:rPr>
              <a:t>–</a:t>
            </a:r>
          </a:p>
        </p:txBody>
      </p:sp>
      <p:sp>
        <p:nvSpPr>
          <p:cNvPr id="43" name="Oval 42">
            <a:extLst>
              <a:ext uri="{FF2B5EF4-FFF2-40B4-BE49-F238E27FC236}">
                <a16:creationId xmlns:a16="http://schemas.microsoft.com/office/drawing/2014/main" id="{55DC4877-6353-479C-94C2-FE172DB07C52}"/>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Semibold"/>
                <a:ea typeface="+mn-ea"/>
                <a:cs typeface="+mn-cs"/>
              </a:rPr>
              <a:t>Business</a:t>
            </a:r>
            <a:br>
              <a:rPr kumimoji="0" lang="en-US" sz="2000" b="0" i="0" u="none" strike="noStrike" kern="0" cap="none" spc="0" normalizeH="0" baseline="0" noProof="0">
                <a:ln>
                  <a:noFill/>
                </a:ln>
                <a:noFill/>
                <a:effectLst/>
                <a:uLnTx/>
                <a:uFillTx/>
                <a:latin typeface="Segoe UI Semibold"/>
                <a:ea typeface="+mn-ea"/>
                <a:cs typeface="+mn-cs"/>
              </a:rPr>
            </a:br>
            <a:r>
              <a:rPr kumimoji="0" lang="en-US" sz="2000" b="0" i="0" u="none" strike="noStrike" kern="0" cap="none" spc="0" normalizeH="0" baseline="0" noProof="0">
                <a:ln>
                  <a:noFill/>
                </a:ln>
                <a:noFill/>
                <a:effectLst/>
                <a:uLnTx/>
                <a:uFillTx/>
                <a:latin typeface="Segoe UI Semibold"/>
                <a:ea typeface="+mn-ea"/>
                <a:cs typeface="+mn-cs"/>
              </a:rPr>
              <a:t>intelligence</a:t>
            </a:r>
          </a:p>
        </p:txBody>
      </p:sp>
      <p:sp>
        <p:nvSpPr>
          <p:cNvPr id="44" name="Oval 43">
            <a:extLst>
              <a:ext uri="{FF2B5EF4-FFF2-40B4-BE49-F238E27FC236}">
                <a16:creationId xmlns:a16="http://schemas.microsoft.com/office/drawing/2014/main" id="{2293E48A-1DFA-4A4C-97A7-BF78D673DE93}"/>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Semibold"/>
                <a:ea typeface="+mn-ea"/>
                <a:cs typeface="+mn-cs"/>
              </a:rPr>
              <a:t>Web</a:t>
            </a:r>
            <a:br>
              <a:rPr kumimoji="0" lang="en-US" sz="2000" b="0" i="0" u="none" strike="noStrike" kern="0" cap="none" spc="0" normalizeH="0" baseline="0" noProof="0">
                <a:ln>
                  <a:noFill/>
                </a:ln>
                <a:noFill/>
                <a:effectLst/>
                <a:uLnTx/>
                <a:uFillTx/>
                <a:latin typeface="Segoe UI Semibold"/>
                <a:ea typeface="+mn-ea"/>
                <a:cs typeface="+mn-cs"/>
              </a:rPr>
            </a:br>
            <a:r>
              <a:rPr kumimoji="0" lang="en-US" sz="2000" b="0" i="0" u="none" strike="noStrike" kern="0" cap="none" spc="0" normalizeH="0" baseline="0" noProof="0">
                <a:ln>
                  <a:noFill/>
                </a:ln>
                <a:noFill/>
                <a:effectLst/>
                <a:uLnTx/>
                <a:uFillTx/>
                <a:latin typeface="Segoe UI Semibold"/>
                <a:ea typeface="+mn-ea"/>
                <a:cs typeface="+mn-cs"/>
              </a:rPr>
              <a:t>pages</a:t>
            </a:r>
          </a:p>
        </p:txBody>
      </p:sp>
      <p:sp>
        <p:nvSpPr>
          <p:cNvPr id="45" name="Oval 44">
            <a:extLst>
              <a:ext uri="{FF2B5EF4-FFF2-40B4-BE49-F238E27FC236}">
                <a16:creationId xmlns:a16="http://schemas.microsoft.com/office/drawing/2014/main" id="{32F456E3-8AA3-4198-8887-B6D92F3EF093}"/>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Semibold"/>
                <a:ea typeface="+mn-ea"/>
                <a:cs typeface="+mn-cs"/>
              </a:rPr>
              <a:t>Low-code</a:t>
            </a:r>
            <a:br>
              <a:rPr kumimoji="0" lang="en-US" sz="2000" b="0" i="0" u="none" strike="noStrike" kern="0" cap="none" spc="0" normalizeH="0" baseline="0" noProof="0">
                <a:ln>
                  <a:noFill/>
                </a:ln>
                <a:noFill/>
                <a:effectLst/>
                <a:uLnTx/>
                <a:uFillTx/>
                <a:latin typeface="Segoe UI Semibold"/>
                <a:ea typeface="+mn-ea"/>
                <a:cs typeface="+mn-cs"/>
              </a:rPr>
            </a:br>
            <a:r>
              <a:rPr kumimoji="0" lang="en-US" sz="2000" b="0" i="0" u="none" strike="noStrike" kern="0" cap="none" spc="0" normalizeH="0" baseline="0" noProof="0">
                <a:ln>
                  <a:noFill/>
                </a:ln>
                <a:noFill/>
                <a:effectLst/>
                <a:uLnTx/>
                <a:uFillTx/>
                <a:latin typeface="Segoe UI Semibold"/>
                <a:ea typeface="+mn-ea"/>
                <a:cs typeface="+mn-cs"/>
              </a:rPr>
              <a:t>apps</a:t>
            </a:r>
          </a:p>
        </p:txBody>
      </p:sp>
      <p:sp>
        <p:nvSpPr>
          <p:cNvPr id="46" name="Oval 45">
            <a:extLst>
              <a:ext uri="{FF2B5EF4-FFF2-40B4-BE49-F238E27FC236}">
                <a16:creationId xmlns:a16="http://schemas.microsoft.com/office/drawing/2014/main" id="{94331B7E-31CA-476C-944D-5CAC9087DC3F}"/>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Semibold"/>
                <a:ea typeface="+mn-ea"/>
                <a:cs typeface="+mn-cs"/>
              </a:rPr>
              <a:t>Virtual</a:t>
            </a:r>
            <a:br>
              <a:rPr kumimoji="0" lang="en-US" sz="2000" b="0" i="0" u="none" strike="noStrike" kern="0" cap="none" spc="0" normalizeH="0" baseline="0" noProof="0">
                <a:ln>
                  <a:noFill/>
                </a:ln>
                <a:noFill/>
                <a:effectLst/>
                <a:uLnTx/>
                <a:uFillTx/>
                <a:latin typeface="Segoe UI Semibold"/>
                <a:ea typeface="+mn-ea"/>
                <a:cs typeface="+mn-cs"/>
              </a:rPr>
            </a:br>
            <a:r>
              <a:rPr kumimoji="0" lang="en-US" sz="2000" b="0" i="0" u="none" strike="noStrike" kern="0" cap="none" spc="0" normalizeH="0" baseline="0" noProof="0">
                <a:ln>
                  <a:noFill/>
                </a:ln>
                <a:noFill/>
                <a:effectLst/>
                <a:uLnTx/>
                <a:uFillTx/>
                <a:latin typeface="Segoe UI Semibold"/>
                <a:ea typeface="+mn-ea"/>
                <a:cs typeface="+mn-cs"/>
              </a:rPr>
              <a:t>agents</a:t>
            </a:r>
          </a:p>
        </p:txBody>
      </p:sp>
      <p:sp>
        <p:nvSpPr>
          <p:cNvPr id="47" name="Oval 46">
            <a:extLst>
              <a:ext uri="{FF2B5EF4-FFF2-40B4-BE49-F238E27FC236}">
                <a16:creationId xmlns:a16="http://schemas.microsoft.com/office/drawing/2014/main" id="{11ADDE25-CE6A-442D-806C-CF1152CD853C}"/>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Semibold"/>
                <a:ea typeface="+mn-ea"/>
                <a:cs typeface="+mn-cs"/>
              </a:rPr>
              <a:t>Process</a:t>
            </a:r>
            <a:br>
              <a:rPr kumimoji="0" lang="en-US" sz="2000" b="0" i="0" u="none" strike="noStrike" kern="0" cap="none" spc="0" normalizeH="0" baseline="0" noProof="0">
                <a:ln>
                  <a:noFill/>
                </a:ln>
                <a:noFill/>
                <a:effectLst/>
                <a:uLnTx/>
                <a:uFillTx/>
                <a:latin typeface="Segoe UI Semibold"/>
                <a:ea typeface="+mn-ea"/>
                <a:cs typeface="+mn-cs"/>
              </a:rPr>
            </a:br>
            <a:r>
              <a:rPr kumimoji="0" lang="en-US" sz="2000" b="0" i="0" u="none" strike="noStrike" kern="0" cap="none" spc="0" normalizeH="0" baseline="0" noProof="0">
                <a:ln>
                  <a:noFill/>
                </a:ln>
                <a:noFill/>
                <a:effectLst/>
                <a:uLnTx/>
                <a:uFillTx/>
                <a:latin typeface="Segoe UI Semibold"/>
                <a:ea typeface="+mn-ea"/>
                <a:cs typeface="+mn-cs"/>
              </a:rPr>
              <a:t>automation</a:t>
            </a:r>
          </a:p>
        </p:txBody>
      </p:sp>
    </p:spTree>
    <p:extLst>
      <p:ext uri="{BB962C8B-B14F-4D97-AF65-F5344CB8AC3E}">
        <p14:creationId xmlns:p14="http://schemas.microsoft.com/office/powerpoint/2010/main" val="14519170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par>
                                <p:cTn id="7" presetID="42" presetClass="path" presetSubtype="0" accel="100000" autoRev="1" fill="hold" grpId="1" nodeType="withEffect">
                                  <p:stCondLst>
                                    <p:cond delay="0"/>
                                  </p:stCondLst>
                                  <p:childTnLst>
                                    <p:animMotion origin="layout" path="M -4.375E-6 3.7037E-6 L -0.0095 -0.01459 " pathEditMode="relative" rAng="0" ptsTypes="AA">
                                      <p:cBhvr>
                                        <p:cTn id="8" dur="500" fill="hold"/>
                                        <p:tgtEl>
                                          <p:spTgt spid="27"/>
                                        </p:tgtEl>
                                        <p:attrNameLst>
                                          <p:attrName>ppt_x</p:attrName>
                                          <p:attrName>ppt_y</p:attrName>
                                        </p:attrNameLst>
                                      </p:cBhvr>
                                      <p:rCtr x="-482" y="-741"/>
                                    </p:animMotion>
                                  </p:childTnLst>
                                </p:cTn>
                              </p:par>
                              <p:par>
                                <p:cTn id="9" presetID="6" presetClass="emph" presetSubtype="0" accel="100000" autoRev="1" fill="hold" grpId="2" nodeType="withEffect">
                                  <p:stCondLst>
                                    <p:cond delay="0"/>
                                  </p:stCondLst>
                                  <p:childTnLst>
                                    <p:animScale>
                                      <p:cBhvr>
                                        <p:cTn id="10" dur="500" fill="hold"/>
                                        <p:tgtEl>
                                          <p:spTgt spid="27"/>
                                        </p:tgtEl>
                                      </p:cBhvr>
                                      <p:by x="0" y="0"/>
                                    </p:animScale>
                                  </p:childTnLst>
                                </p:cTn>
                              </p:par>
                              <p:par>
                                <p:cTn id="11" presetID="1" presetClass="entr" presetSubtype="0" fill="hold" grpId="0" nodeType="withEffect">
                                  <p:stCondLst>
                                    <p:cond delay="0"/>
                                  </p:stCondLst>
                                  <p:childTnLst>
                                    <p:set>
                                      <p:cBhvr>
                                        <p:cTn id="12" dur="1" fill="hold">
                                          <p:stCondLst>
                                            <p:cond delay="499"/>
                                          </p:stCondLst>
                                        </p:cTn>
                                        <p:tgtEl>
                                          <p:spTgt spid="28"/>
                                        </p:tgtEl>
                                        <p:attrNameLst>
                                          <p:attrName>style.visibility</p:attrName>
                                        </p:attrNameLst>
                                      </p:cBhvr>
                                      <p:to>
                                        <p:strVal val="visible"/>
                                      </p:to>
                                    </p:set>
                                  </p:childTnLst>
                                </p:cTn>
                              </p:par>
                              <p:par>
                                <p:cTn id="13" presetID="42" presetClass="path" presetSubtype="0" accel="100000" autoRev="1" fill="hold" grpId="1" nodeType="withEffect">
                                  <p:stCondLst>
                                    <p:cond delay="0"/>
                                  </p:stCondLst>
                                  <p:childTnLst>
                                    <p:animMotion origin="layout" path="M -1.45833E-6 4.81481E-6 L -0.03034 -0.0463 " pathEditMode="relative" rAng="0" ptsTypes="AA">
                                      <p:cBhvr>
                                        <p:cTn id="14" dur="500" fill="hold"/>
                                        <p:tgtEl>
                                          <p:spTgt spid="28"/>
                                        </p:tgtEl>
                                        <p:attrNameLst>
                                          <p:attrName>ppt_x</p:attrName>
                                          <p:attrName>ppt_y</p:attrName>
                                        </p:attrNameLst>
                                      </p:cBhvr>
                                      <p:rCtr x="-1523" y="-2315"/>
                                    </p:animMotion>
                                  </p:childTnLst>
                                </p:cTn>
                              </p:par>
                              <p:par>
                                <p:cTn id="15" presetID="6" presetClass="emph" presetSubtype="0" accel="100000" autoRev="1" fill="hold" grpId="2" nodeType="withEffect">
                                  <p:stCondLst>
                                    <p:cond delay="0"/>
                                  </p:stCondLst>
                                  <p:childTnLst>
                                    <p:animScale>
                                      <p:cBhvr>
                                        <p:cTn id="16" dur="500" fill="hold"/>
                                        <p:tgtEl>
                                          <p:spTgt spid="28"/>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8" grpId="0" animBg="1"/>
      <p:bldP spid="28" grpId="1" animBg="1"/>
      <p:bldP spid="28"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pic>
        <p:nvPicPr>
          <p:cNvPr id="1026" name="Picture 2" descr="7 Habits of Highly Effective CEOs - Transilvania Regional Business">
            <a:extLst>
              <a:ext uri="{FF2B5EF4-FFF2-40B4-BE49-F238E27FC236}">
                <a16:creationId xmlns:a16="http://schemas.microsoft.com/office/drawing/2014/main" id="{9204EF3C-4B69-7628-3094-8B6CB2643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860" y="0"/>
            <a:ext cx="125433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74E325-09F2-275B-2344-A5F7EE39DFFC}"/>
              </a:ext>
            </a:extLst>
          </p:cNvPr>
          <p:cNvSpPr/>
          <p:nvPr/>
        </p:nvSpPr>
        <p:spPr bwMode="auto">
          <a:xfrm>
            <a:off x="0" y="0"/>
            <a:ext cx="12192000" cy="6858000"/>
          </a:xfrm>
          <a:prstGeom prst="rect">
            <a:avLst/>
          </a:prstGeom>
          <a:gradFill flip="none" rotWithShape="1">
            <a:gsLst>
              <a:gs pos="69000">
                <a:srgbClr val="FFFFFF">
                  <a:alpha val="70000"/>
                </a:srgbClr>
              </a:gs>
              <a:gs pos="42000">
                <a:schemeClr val="bg1">
                  <a:lumMod val="75000"/>
                  <a:lumOff val="25000"/>
                  <a:alpha val="0"/>
                </a:schemeClr>
              </a:gs>
              <a:gs pos="84000">
                <a:schemeClr val="bg1"/>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We only send actionable insights and resources that can develop your career. We read 100s of business editorials and interview Fortune 100...">
            <a:extLst>
              <a:ext uri="{FF2B5EF4-FFF2-40B4-BE49-F238E27FC236}">
                <a16:creationId xmlns:a16="http://schemas.microsoft.com/office/drawing/2014/main" id="{F396D963-E30E-33D0-D3C0-59143F33415B}"/>
              </a:ext>
            </a:extLst>
          </p:cNvPr>
          <p:cNvSpPr txBox="1"/>
          <p:nvPr/>
        </p:nvSpPr>
        <p:spPr>
          <a:xfrm>
            <a:off x="437085" y="1537277"/>
            <a:ext cx="6169455" cy="3783445"/>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lgn="l">
              <a:lnSpc>
                <a:spcPct val="120000"/>
              </a:lnSpc>
              <a:defRPr sz="1800">
                <a:latin typeface="Lato Light"/>
                <a:ea typeface="Lato Light"/>
                <a:cs typeface="Lato Light"/>
                <a:sym typeface="Lato Light"/>
              </a:defRPr>
            </a:lvl1pPr>
          </a:lstStyle>
          <a:p>
            <a:pPr marL="0" marR="0" lvl="0" indent="0" algn="l" defTabSz="457063" rtl="0" eaLnBrk="0" fontAlgn="base" latinLnBrk="0" hangingPunct="0">
              <a:lnSpc>
                <a:spcPct val="100000"/>
              </a:lnSpc>
              <a:spcBef>
                <a:spcPct val="0"/>
              </a:spcBef>
              <a:spcAft>
                <a:spcPct val="0"/>
              </a:spcAft>
              <a:buClrTx/>
              <a:buSzTx/>
              <a:buFontTx/>
              <a:buNone/>
              <a:tabLst/>
              <a:defRPr/>
            </a:pPr>
            <a:r>
              <a:rPr kumimoji="0" lang="en-US" altLang="en-DE" sz="2800" b="0" i="0" u="none" strike="noStrike" kern="1200" cap="none" spc="0" normalizeH="0" baseline="0" noProof="0">
                <a:ln>
                  <a:noFill/>
                </a:ln>
                <a:solidFill>
                  <a:srgbClr val="3F3F3F"/>
                </a:solidFill>
                <a:effectLst/>
                <a:uLnTx/>
                <a:uFillTx/>
                <a:latin typeface="Segoe UI Light" panose="020B0502040204020203" pitchFamily="34" charset="0"/>
                <a:cs typeface="Segoe UI Light" panose="020B0502040204020203" pitchFamily="34" charset="0"/>
                <a:sym typeface="Lato Light"/>
              </a:rPr>
              <a:t>‘Please </a:t>
            </a:r>
            <a:r>
              <a:rPr kumimoji="0" lang="en-US" sz="2800" b="0" i="0" u="none" strike="noStrike" kern="1200" cap="none" spc="0" normalizeH="0" baseline="0" noProof="0">
                <a:ln>
                  <a:noFill/>
                </a:ln>
                <a:solidFill>
                  <a:srgbClr val="3F3F3F"/>
                </a:solidFill>
                <a:effectLst/>
                <a:uLnTx/>
                <a:uFillTx/>
                <a:latin typeface="Segoe UI Light" panose="020B0502040204020203" pitchFamily="34" charset="0"/>
                <a:cs typeface="Segoe UI Light" panose="020B0502040204020203" pitchFamily="34" charset="0"/>
                <a:sym typeface="Lato Light"/>
              </a:rPr>
              <a:t>could we dedicate the next advisory board discussion to talk through the </a:t>
            </a:r>
            <a:r>
              <a:rPr kumimoji="0" lang="en-US" sz="2800" b="1" i="0" u="none" strike="noStrike" kern="1200" cap="none" spc="0" normalizeH="0" baseline="0" noProof="0">
                <a:ln>
                  <a:noFill/>
                </a:ln>
                <a:solidFill>
                  <a:srgbClr val="3F3F3F"/>
                </a:solidFill>
                <a:effectLst/>
                <a:uLnTx/>
                <a:uFillTx/>
                <a:latin typeface="Segoe UI Semibold"/>
                <a:cs typeface="Segoe UI Light" panose="020B0502040204020203" pitchFamily="34" charset="0"/>
                <a:sym typeface="Lato Light"/>
              </a:rPr>
              <a:t>impact of a potential </a:t>
            </a:r>
            <a:r>
              <a:rPr kumimoji="0" lang="en-US" sz="28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sym typeface="Lato Light"/>
              </a:rPr>
              <a:t>economic recession </a:t>
            </a:r>
            <a:r>
              <a:rPr kumimoji="0" lang="en-US" sz="2800" b="0" i="0" u="none" strike="noStrike" kern="1200" cap="none" spc="0" normalizeH="0" baseline="0" noProof="0">
                <a:ln>
                  <a:noFill/>
                </a:ln>
                <a:solidFill>
                  <a:srgbClr val="3F3F3F"/>
                </a:solidFill>
                <a:effectLst/>
                <a:uLnTx/>
                <a:uFillTx/>
                <a:latin typeface="Segoe UI Light" panose="020B0502040204020203" pitchFamily="34" charset="0"/>
                <a:cs typeface="Segoe UI Light" panose="020B0502040204020203" pitchFamily="34" charset="0"/>
                <a:sym typeface="Lato Light"/>
              </a:rPr>
              <a:t>on our technology spending plans’</a:t>
            </a:r>
            <a:r>
              <a:rPr kumimoji="0" lang="en-US" altLang="en-DE" sz="2800" b="0" i="0" u="none" strike="noStrike" kern="1200" cap="none" spc="0" normalizeH="0" baseline="0" noProof="0">
                <a:ln>
                  <a:noFill/>
                </a:ln>
                <a:solidFill>
                  <a:srgbClr val="3F3F3F"/>
                </a:solidFill>
                <a:effectLst/>
                <a:uLnTx/>
                <a:uFillTx/>
                <a:latin typeface="Segoe UI Light" panose="020B0502040204020203" pitchFamily="34" charset="0"/>
                <a:cs typeface="Segoe UI Light" panose="020B0502040204020203" pitchFamily="34" charset="0"/>
                <a:sym typeface="Lato Light"/>
              </a:rPr>
              <a:t> </a:t>
            </a:r>
          </a:p>
          <a:p>
            <a:pPr marL="0" marR="0" lvl="0" indent="0" algn="l" defTabSz="457063"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a:ln>
                <a:noFill/>
              </a:ln>
              <a:solidFill>
                <a:srgbClr val="3F3F3F">
                  <a:lumMod val="50000"/>
                </a:srgbClr>
              </a:solidFill>
              <a:effectLst/>
              <a:uLnTx/>
              <a:uFillTx/>
              <a:latin typeface="Segoe UI Light" panose="020B0502040204020203" pitchFamily="34" charset="0"/>
              <a:cs typeface="Segoe UI Light" panose="020B0502040204020203" pitchFamily="34" charset="0"/>
              <a:sym typeface="Lato Light"/>
            </a:endParaRPr>
          </a:p>
          <a:p>
            <a:pPr marL="0" marR="0" lvl="0" indent="0" algn="l" defTabSz="412626" rtl="0" eaLnBrk="0" fontAlgn="base" latinLnBrk="0" hangingPunct="0">
              <a:lnSpc>
                <a:spcPct val="120000"/>
              </a:lnSpc>
              <a:spcBef>
                <a:spcPct val="0"/>
              </a:spcBef>
              <a:spcAft>
                <a:spcPct val="0"/>
              </a:spcAft>
              <a:buClrTx/>
              <a:buSzTx/>
              <a:buFontTx/>
              <a:buNone/>
              <a:tabLst/>
              <a:defRPr/>
            </a:pPr>
            <a:r>
              <a:rPr kumimoji="0" lang="en-US" sz="2000" b="1" i="1" u="none" strike="noStrike" kern="1200" cap="none" spc="0" normalizeH="0" baseline="0" noProof="0">
                <a:ln>
                  <a:noFill/>
                </a:ln>
                <a:solidFill>
                  <a:srgbClr val="3F3F3F">
                    <a:lumMod val="50000"/>
                  </a:srgbClr>
                </a:solidFill>
                <a:effectLst/>
                <a:uLnTx/>
                <a:uFillTx/>
                <a:latin typeface="Segoe UI Semibold"/>
                <a:cs typeface="Segoe UI Light" panose="020B0502040204020203" pitchFamily="34" charset="0"/>
                <a:sym typeface="Lato Light"/>
              </a:rPr>
              <a:t>IDC CIO Global Advisory Board – May 2022 </a:t>
            </a:r>
            <a:endParaRPr kumimoji="0" lang="en-US" sz="3600" b="1" i="1" u="none" strike="noStrike" kern="1200" cap="none" spc="0" normalizeH="0" baseline="0" noProof="0">
              <a:ln>
                <a:noFill/>
              </a:ln>
              <a:solidFill>
                <a:srgbClr val="3F3F3F">
                  <a:lumMod val="50000"/>
                </a:srgbClr>
              </a:solidFill>
              <a:effectLst/>
              <a:uLnTx/>
              <a:uFillTx/>
              <a:latin typeface="Segoe UI Semibold"/>
              <a:cs typeface="Segoe UI Light" panose="020B0502040204020203" pitchFamily="34" charset="0"/>
              <a:sym typeface="Lato Light"/>
            </a:endParaRPr>
          </a:p>
          <a:p>
            <a:pPr marL="0" marR="0" lvl="0" indent="0" algn="l" defTabSz="412626" rtl="0" eaLnBrk="0" fontAlgn="base" latinLnBrk="0" hangingPunct="0">
              <a:lnSpc>
                <a:spcPct val="120000"/>
              </a:lnSpc>
              <a:spcBef>
                <a:spcPct val="0"/>
              </a:spcBef>
              <a:spcAft>
                <a:spcPct val="0"/>
              </a:spcAft>
              <a:buClrTx/>
              <a:buSzTx/>
              <a:buFontTx/>
              <a:buNone/>
              <a:tabLst/>
              <a:defRPr/>
            </a:pPr>
            <a:endParaRPr kumimoji="0" lang="en-US" sz="3600" b="1" i="1" u="none" strike="noStrike" kern="1200" cap="none" spc="0" normalizeH="0" baseline="0" noProof="0">
              <a:ln>
                <a:noFill/>
              </a:ln>
              <a:solidFill>
                <a:srgbClr val="3F3F3F">
                  <a:lumMod val="50000"/>
                </a:srgbClr>
              </a:solidFill>
              <a:effectLst/>
              <a:uLnTx/>
              <a:uFillTx/>
              <a:latin typeface="Segoe UI Light" panose="020B0502040204020203" pitchFamily="34" charset="0"/>
              <a:cs typeface="Segoe UI Light" panose="020B0502040204020203" pitchFamily="34" charset="0"/>
              <a:sym typeface="Lato Light"/>
            </a:endParaRPr>
          </a:p>
        </p:txBody>
      </p:sp>
    </p:spTree>
    <p:extLst>
      <p:ext uri="{BB962C8B-B14F-4D97-AF65-F5344CB8AC3E}">
        <p14:creationId xmlns:p14="http://schemas.microsoft.com/office/powerpoint/2010/main" val="3613556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 -1.11111E-6 L 0 0.03472 " pathEditMode="relative" rAng="0" ptsTypes="AA">
                                      <p:cBhvr>
                                        <p:cTn id="9" dur="750" spd="-100000" fill="hold"/>
                                        <p:tgtEl>
                                          <p:spTgt spid="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180435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4419600" y="1726348"/>
            <a:ext cx="3352800" cy="1560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23CF0938-BF5C-4EB2-A311-4C3F564734C3}"/>
              </a:ext>
            </a:extLst>
          </p:cNvPr>
          <p:cNvSpPr txBox="1"/>
          <p:nvPr/>
        </p:nvSpPr>
        <p:spPr>
          <a:xfrm>
            <a:off x="1280160" y="2539494"/>
            <a:ext cx="9881447" cy="2369880"/>
          </a:xfrm>
          <a:prstGeom prst="rect">
            <a:avLst/>
          </a:prstGeom>
          <a:noFill/>
        </p:spPr>
        <p:txBody>
          <a:bodyPr wrap="square" lIns="0" tIns="182880" rIns="0" bIns="0" rtlCol="0" anchor="ctr" anchorCtr="0">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lang="en-US" sz="4800" kern="0">
                <a:gradFill>
                  <a:gsLst>
                    <a:gs pos="72289">
                      <a:srgbClr val="2F2F2F"/>
                    </a:gs>
                    <a:gs pos="57831">
                      <a:srgbClr val="2F2F2F"/>
                    </a:gs>
                  </a:gsLst>
                  <a:lin ang="4200000" scaled="0"/>
                </a:gradFill>
                <a:latin typeface="Segoe UI Semibold"/>
                <a:cs typeface="Segoe UI" panose="020B0502040204020203" pitchFamily="34" charset="0"/>
              </a:rPr>
              <a:t>Store audit process for </a:t>
            </a:r>
            <a:r>
              <a:rPr kumimoji="0" lang="en-US" sz="4800" b="0" i="0" u="none" strike="noStrike" kern="0" cap="none" spc="0" normalizeH="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1,600 stores from 2 weeks to real-time.</a:t>
            </a:r>
          </a:p>
          <a:p>
            <a:pPr algn="ctr" defTabSz="652943" fontAlgn="base">
              <a:spcBef>
                <a:spcPct val="0"/>
              </a:spcBef>
              <a:spcAft>
                <a:spcPct val="0"/>
              </a:spcAft>
              <a:defRPr/>
            </a:pPr>
            <a:endParaRPr lang="en-US" sz="1000" i="1" kern="0">
              <a:gradFill>
                <a:gsLst>
                  <a:gs pos="72289">
                    <a:srgbClr val="2F2F2F"/>
                  </a:gs>
                  <a:gs pos="57831">
                    <a:srgbClr val="2F2F2F"/>
                  </a:gs>
                </a:gsLst>
                <a:lin ang="4200000" scaled="0"/>
              </a:gradFill>
              <a:latin typeface="Segoe UI Semilight" panose="020B0402040204020203" pitchFamily="34" charset="0"/>
              <a:cs typeface="Segoe UI Semilight" panose="020B0402040204020203" pitchFamily="34" charset="0"/>
            </a:endParaRPr>
          </a:p>
          <a:p>
            <a:pPr algn="ctr" defTabSz="652943" fontAlgn="base">
              <a:spcBef>
                <a:spcPct val="0"/>
              </a:spcBef>
              <a:spcAft>
                <a:spcPct val="0"/>
              </a:spcAft>
              <a:defRPr/>
            </a:pPr>
            <a:r>
              <a:rPr lang="en-US" sz="3600" i="1" kern="0">
                <a:gradFill>
                  <a:gsLst>
                    <a:gs pos="72289">
                      <a:srgbClr val="2F2F2F"/>
                    </a:gs>
                    <a:gs pos="57831">
                      <a:srgbClr val="2F2F2F"/>
                    </a:gs>
                  </a:gsLst>
                  <a:lin ang="4200000" scaled="0"/>
                </a:gradFill>
                <a:latin typeface="Segoe UI Semilight" panose="020B0402040204020203" pitchFamily="34" charset="0"/>
                <a:cs typeface="Segoe UI Semilight" panose="020B0402040204020203" pitchFamily="34" charset="0"/>
              </a:rPr>
              <a:t>Calin Costinas, Deputy COO</a:t>
            </a:r>
          </a:p>
        </p:txBody>
      </p:sp>
      <p:pic>
        <p:nvPicPr>
          <p:cNvPr id="3074" name="Picture 2">
            <a:extLst>
              <a:ext uri="{FF2B5EF4-FFF2-40B4-BE49-F238E27FC236}">
                <a16:creationId xmlns:a16="http://schemas.microsoft.com/office/drawing/2014/main" id="{4138FFDA-0BC8-4D6F-8196-152FB3F73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085" y="1455922"/>
            <a:ext cx="2883567" cy="69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00"/>
                                  </p:stCondLst>
                                  <p:childTnLst>
                                    <p:animMotion origin="layout" path="M 0 4.44444E-6 L 0 0.03541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3.75E-6 4.44444E-6 L 3.75E-6 0.03541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42" presetClass="path" presetSubtype="0" decel="100000" fill="hold" nodeType="withEffect">
                                  <p:stCondLst>
                                    <p:cond delay="0"/>
                                  </p:stCondLst>
                                  <p:childTnLst>
                                    <p:animMotion origin="layout" path="M -2.91667E-6 1.85185E-6 L -2.91667E-6 0.03541 " pathEditMode="relative" rAng="0" ptsTypes="AA">
                                      <p:cBhvr>
                                        <p:cTn id="19" dur="700" spd="-100000" fill="hold"/>
                                        <p:tgtEl>
                                          <p:spTgt spid="307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1964035-1444-4754-A6AD-064DAC3C3FDA}"/>
              </a:ext>
            </a:extLst>
          </p:cNvPr>
          <p:cNvSpPr>
            <a:spLocks noGrp="1"/>
          </p:cNvSpPr>
          <p:nvPr>
            <p:ph type="title" idx="4294967295"/>
          </p:nvPr>
        </p:nvSpPr>
        <p:spPr bwMode="auto">
          <a:xfrm>
            <a:off x="3068979" y="2505671"/>
            <a:ext cx="5930642" cy="18466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defTabSz="914102" fontAlgn="base">
              <a:spcAft>
                <a:spcPct val="0"/>
              </a:spcAft>
              <a:buClrTx/>
              <a:buSzTx/>
              <a:tabLst/>
              <a:defRPr/>
            </a:pPr>
            <a:r>
              <a:rPr lang="en-US" sz="6000" kern="0" spc="0">
                <a:ln>
                  <a:noFill/>
                </a:ln>
                <a:gradFill>
                  <a:gsLst>
                    <a:gs pos="13855">
                      <a:srgbClr val="2F2F2F"/>
                    </a:gs>
                    <a:gs pos="32000">
                      <a:srgbClr val="2F2F2F"/>
                    </a:gs>
                  </a:gsLst>
                  <a:lin ang="5400000" scaled="1"/>
                </a:gradFill>
                <a:latin typeface="Segoe UI Semibold"/>
              </a:rPr>
              <a:t>Unify data and apply AI models</a:t>
            </a:r>
          </a:p>
        </p:txBody>
      </p:sp>
      <p:sp>
        <p:nvSpPr>
          <p:cNvPr id="20" name="Oval 19">
            <a:extLst>
              <a:ext uri="{FF2B5EF4-FFF2-40B4-BE49-F238E27FC236}">
                <a16:creationId xmlns:a16="http://schemas.microsoft.com/office/drawing/2014/main" id="{752CB3CC-BFC7-4D66-98B2-05FAC9AFF2DB}"/>
              </a:ext>
              <a:ext uri="{C183D7F6-B498-43B3-948B-1728B52AA6E4}">
                <adec:decorative xmlns:adec="http://schemas.microsoft.com/office/drawing/2017/decorative" val="1"/>
              </a:ext>
            </a:extLst>
          </p:cNvPr>
          <p:cNvSpPr>
            <a:spLocks noChangeAspect="1"/>
          </p:cNvSpPr>
          <p:nvPr/>
        </p:nvSpPr>
        <p:spPr bwMode="auto">
          <a:xfrm>
            <a:off x="-1348244" y="2058062"/>
            <a:ext cx="2738402" cy="2738400"/>
          </a:xfrm>
          <a:prstGeom prst="ellipse">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21" name="Oval 20">
            <a:extLst>
              <a:ext uri="{FF2B5EF4-FFF2-40B4-BE49-F238E27FC236}">
                <a16:creationId xmlns:a16="http://schemas.microsoft.com/office/drawing/2014/main" id="{CB33E911-4032-474F-B4DA-8A6BE8197E99}"/>
              </a:ext>
              <a:ext uri="{C183D7F6-B498-43B3-948B-1728B52AA6E4}">
                <adec:decorative xmlns:adec="http://schemas.microsoft.com/office/drawing/2017/decorative" val="1"/>
              </a:ext>
            </a:extLst>
          </p:cNvPr>
          <p:cNvSpPr/>
          <p:nvPr/>
        </p:nvSpPr>
        <p:spPr bwMode="auto">
          <a:xfrm>
            <a:off x="-2022205" y="1381124"/>
            <a:ext cx="4103245" cy="4103243"/>
          </a:xfrm>
          <a:prstGeom prst="ellipse">
            <a:avLst/>
          </a:prstGeom>
          <a:noFill/>
          <a:ln w="19050" cap="flat" cmpd="sng" algn="ctr">
            <a:solidFill>
              <a:srgbClr val="D2D2D2"/>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2" name="Oval 21">
            <a:extLst>
              <a:ext uri="{FF2B5EF4-FFF2-40B4-BE49-F238E27FC236}">
                <a16:creationId xmlns:a16="http://schemas.microsoft.com/office/drawing/2014/main" id="{8EF8BD4A-C2CF-497E-8E4C-702C13C17AD4}"/>
              </a:ext>
              <a:ext uri="{C183D7F6-B498-43B3-948B-1728B52AA6E4}">
                <adec:decorative xmlns:adec="http://schemas.microsoft.com/office/drawing/2017/decorative" val="1"/>
              </a:ext>
            </a:extLst>
          </p:cNvPr>
          <p:cNvSpPr>
            <a:spLocks noChangeAspect="1"/>
          </p:cNvSpPr>
          <p:nvPr/>
        </p:nvSpPr>
        <p:spPr bwMode="auto">
          <a:xfrm>
            <a:off x="-1707690" y="4554018"/>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4</a:t>
            </a:r>
          </a:p>
        </p:txBody>
      </p:sp>
      <p:sp>
        <p:nvSpPr>
          <p:cNvPr id="23" name="Oval 22">
            <a:extLst>
              <a:ext uri="{FF2B5EF4-FFF2-40B4-BE49-F238E27FC236}">
                <a16:creationId xmlns:a16="http://schemas.microsoft.com/office/drawing/2014/main" id="{324B973C-0FEB-4C61-82B0-435C3A89966F}"/>
              </a:ext>
              <a:ext uri="{C183D7F6-B498-43B3-948B-1728B52AA6E4}">
                <adec:decorative xmlns:adec="http://schemas.microsoft.com/office/drawing/2017/decorative" val="1"/>
              </a:ext>
            </a:extLst>
          </p:cNvPr>
          <p:cNvSpPr>
            <a:spLocks noChangeAspect="1"/>
          </p:cNvSpPr>
          <p:nvPr/>
        </p:nvSpPr>
        <p:spPr bwMode="auto">
          <a:xfrm>
            <a:off x="594090" y="5314613"/>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3</a:t>
            </a:r>
          </a:p>
        </p:txBody>
      </p:sp>
      <p:sp>
        <p:nvSpPr>
          <p:cNvPr id="24" name="Oval 23">
            <a:extLst>
              <a:ext uri="{FF2B5EF4-FFF2-40B4-BE49-F238E27FC236}">
                <a16:creationId xmlns:a16="http://schemas.microsoft.com/office/drawing/2014/main" id="{6AA3863E-8B77-46A6-A3D1-F8868D11E722}"/>
              </a:ext>
              <a:ext uri="{C183D7F6-B498-43B3-948B-1728B52AA6E4}">
                <adec:decorative xmlns:adec="http://schemas.microsoft.com/office/drawing/2017/decorative" val="1"/>
              </a:ext>
            </a:extLst>
          </p:cNvPr>
          <p:cNvSpPr>
            <a:spLocks noChangeAspect="1"/>
          </p:cNvSpPr>
          <p:nvPr/>
        </p:nvSpPr>
        <p:spPr bwMode="auto">
          <a:xfrm>
            <a:off x="-1704328" y="2153634"/>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5</a:t>
            </a:r>
          </a:p>
        </p:txBody>
      </p:sp>
      <p:sp>
        <p:nvSpPr>
          <p:cNvPr id="25" name="Oval 24">
            <a:extLst>
              <a:ext uri="{FF2B5EF4-FFF2-40B4-BE49-F238E27FC236}">
                <a16:creationId xmlns:a16="http://schemas.microsoft.com/office/drawing/2014/main" id="{8971E091-4F69-4A4D-B1CA-A31109301A06}"/>
              </a:ext>
              <a:ext uri="{C183D7F6-B498-43B3-948B-1728B52AA6E4}">
                <adec:decorative xmlns:adec="http://schemas.microsoft.com/office/drawing/2017/decorative" val="1"/>
              </a:ext>
            </a:extLst>
          </p:cNvPr>
          <p:cNvSpPr>
            <a:spLocks noChangeAspect="1"/>
          </p:cNvSpPr>
          <p:nvPr/>
        </p:nvSpPr>
        <p:spPr bwMode="auto">
          <a:xfrm>
            <a:off x="578582" y="1410816"/>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1</a:t>
            </a:r>
          </a:p>
        </p:txBody>
      </p:sp>
      <p:sp>
        <p:nvSpPr>
          <p:cNvPr id="26" name="Oval 25">
            <a:extLst>
              <a:ext uri="{FF2B5EF4-FFF2-40B4-BE49-F238E27FC236}">
                <a16:creationId xmlns:a16="http://schemas.microsoft.com/office/drawing/2014/main" id="{76CB3E32-A2DB-4F2F-BC8C-D07D3BB2C543}"/>
              </a:ext>
              <a:ext uri="{C183D7F6-B498-43B3-948B-1728B52AA6E4}">
                <adec:decorative xmlns:adec="http://schemas.microsoft.com/office/drawing/2017/decorative" val="1"/>
              </a:ext>
            </a:extLst>
          </p:cNvPr>
          <p:cNvSpPr>
            <a:spLocks noChangeAspect="1"/>
          </p:cNvSpPr>
          <p:nvPr/>
        </p:nvSpPr>
        <p:spPr bwMode="auto">
          <a:xfrm>
            <a:off x="1756168" y="3119678"/>
            <a:ext cx="615168" cy="61516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algn="ctr" defTabSz="914400">
              <a:defRPr/>
            </a:pPr>
            <a:r>
              <a:rPr lang="en-US" sz="2800" b="1" kern="0">
                <a:gradFill>
                  <a:gsLst>
                    <a:gs pos="43976">
                      <a:srgbClr val="FFFFFF"/>
                    </a:gs>
                    <a:gs pos="64000">
                      <a:srgbClr val="FFFFFF"/>
                    </a:gs>
                  </a:gsLst>
                  <a:lin ang="2700000" scaled="0"/>
                </a:gradFill>
                <a:latin typeface="Segoe UI Semibold"/>
              </a:rPr>
              <a:t>3</a:t>
            </a:r>
          </a:p>
        </p:txBody>
      </p:sp>
    </p:spTree>
    <p:extLst>
      <p:ext uri="{BB962C8B-B14F-4D97-AF65-F5344CB8AC3E}">
        <p14:creationId xmlns:p14="http://schemas.microsoft.com/office/powerpoint/2010/main" val="122536024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2A5D9E4-55AC-4411-B382-A13935DAEDEF}"/>
              </a:ext>
            </a:extLst>
          </p:cNvPr>
          <p:cNvSpPr txBox="1">
            <a:spLocks noGrp="1"/>
          </p:cNvSpPr>
          <p:nvPr>
            <p:ph type="title" idx="4294967295"/>
          </p:nvPr>
        </p:nvSpPr>
        <p:spPr>
          <a:xfrm>
            <a:off x="2286000" y="586443"/>
            <a:ext cx="762000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anose="020B0502040204020203" pitchFamily="34" charset="0"/>
              </a:rPr>
              <a:t>Percentage of data produced </a:t>
            </a:r>
            <a:br>
              <a:rPr kumimoji="0" lang="en-US" sz="32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anose="020B0502040204020203" pitchFamily="34" charset="0"/>
              </a:rPr>
            </a:br>
            <a:r>
              <a:rPr kumimoji="0" lang="en-US" sz="32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anose="020B0502040204020203" pitchFamily="34" charset="0"/>
              </a:rPr>
              <a:t>by generative AI</a:t>
            </a:r>
          </a:p>
        </p:txBody>
      </p:sp>
      <p:sp>
        <p:nvSpPr>
          <p:cNvPr id="15" name="TextBox 14">
            <a:extLst>
              <a:ext uri="{FF2B5EF4-FFF2-40B4-BE49-F238E27FC236}">
                <a16:creationId xmlns:a16="http://schemas.microsoft.com/office/drawing/2014/main" id="{2DA6BF66-B9A2-436C-AD4A-8738B1367169}"/>
              </a:ext>
            </a:extLst>
          </p:cNvPr>
          <p:cNvSpPr txBox="1"/>
          <p:nvPr/>
        </p:nvSpPr>
        <p:spPr>
          <a:xfrm>
            <a:off x="4702746" y="5135546"/>
            <a:ext cx="1005840" cy="369332"/>
          </a:xfrm>
          <a:prstGeom prst="rect">
            <a:avLst/>
          </a:prstGeom>
          <a:noFill/>
        </p:spPr>
        <p:txBody>
          <a:bodyPr wrap="square" lIns="0" tIns="0" rIns="0" bIns="0" rtlCol="0" anchor="b" anchorCtr="0">
            <a:spAutoFit/>
          </a:bodyPr>
          <a:lstStyle/>
          <a:p>
            <a:pPr algn="r"/>
            <a:r>
              <a:rPr lang="en-US" sz="2400">
                <a:gradFill>
                  <a:gsLst>
                    <a:gs pos="50000">
                      <a:srgbClr val="2F2F2F"/>
                    </a:gs>
                    <a:gs pos="73000">
                      <a:srgbClr val="2F2F2F"/>
                    </a:gs>
                  </a:gsLst>
                  <a:lin ang="20400000" scaled="0"/>
                </a:gradFill>
                <a:latin typeface="Segoe UI Semibold"/>
              </a:rPr>
              <a:t>2021</a:t>
            </a:r>
          </a:p>
        </p:txBody>
      </p:sp>
      <p:sp>
        <p:nvSpPr>
          <p:cNvPr id="13" name="Rectangle: Rounded Corners 12" descr="Bar chart representing the percentage of data produced by generative AI in 2021">
            <a:extLst>
              <a:ext uri="{FF2B5EF4-FFF2-40B4-BE49-F238E27FC236}">
                <a16:creationId xmlns:a16="http://schemas.microsoft.com/office/drawing/2014/main" id="{E18D547A-74CB-4CBD-9C54-B69D2B0B7A36}"/>
              </a:ext>
            </a:extLst>
          </p:cNvPr>
          <p:cNvSpPr/>
          <p:nvPr/>
        </p:nvSpPr>
        <p:spPr bwMode="auto">
          <a:xfrm>
            <a:off x="5817095" y="5182806"/>
            <a:ext cx="189707" cy="347472"/>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CDF2C96C-92A0-4E3F-B000-FE7E0D6CC23A}"/>
              </a:ext>
            </a:extLst>
          </p:cNvPr>
          <p:cNvSpPr txBox="1"/>
          <p:nvPr/>
        </p:nvSpPr>
        <p:spPr>
          <a:xfrm>
            <a:off x="6518084" y="5135546"/>
            <a:ext cx="1005840" cy="369332"/>
          </a:xfrm>
          <a:prstGeom prst="rect">
            <a:avLst/>
          </a:prstGeom>
          <a:noFill/>
        </p:spPr>
        <p:txBody>
          <a:bodyPr wrap="square" lIns="0" tIns="0" rIns="0" bIns="0" rtlCol="0" anchor="b" anchorCtr="0">
            <a:spAutoFit/>
          </a:bodyPr>
          <a:lstStyle/>
          <a:p>
            <a:r>
              <a:rPr lang="en-US" sz="2400">
                <a:gradFill>
                  <a:gsLst>
                    <a:gs pos="50000">
                      <a:srgbClr val="2F2F2F"/>
                    </a:gs>
                    <a:gs pos="73000">
                      <a:srgbClr val="2F2F2F"/>
                    </a:gs>
                  </a:gsLst>
                  <a:lin ang="20400000" scaled="0"/>
                </a:gradFill>
                <a:latin typeface="Segoe UI Semibold"/>
              </a:rPr>
              <a:t>2025</a:t>
            </a:r>
          </a:p>
        </p:txBody>
      </p:sp>
      <p:sp>
        <p:nvSpPr>
          <p:cNvPr id="12" name="Rectangle: Rounded Corners 11" descr="Bar chart showing a 10% expected increase in data produced by generative AI in 2025 compared to 2021">
            <a:extLst>
              <a:ext uri="{FF2B5EF4-FFF2-40B4-BE49-F238E27FC236}">
                <a16:creationId xmlns:a16="http://schemas.microsoft.com/office/drawing/2014/main" id="{36445ABB-251F-4308-A78A-C4650CA0B4DC}"/>
              </a:ext>
            </a:extLst>
          </p:cNvPr>
          <p:cNvSpPr/>
          <p:nvPr/>
        </p:nvSpPr>
        <p:spPr bwMode="auto">
          <a:xfrm>
            <a:off x="6186087" y="2026179"/>
            <a:ext cx="189707" cy="3504099"/>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 Placeholder 2">
            <a:extLst>
              <a:ext uri="{FF2B5EF4-FFF2-40B4-BE49-F238E27FC236}">
                <a16:creationId xmlns:a16="http://schemas.microsoft.com/office/drawing/2014/main" id="{D262BB16-EE02-453C-B2FB-F79758DA5B99}"/>
              </a:ext>
            </a:extLst>
          </p:cNvPr>
          <p:cNvSpPr txBox="1">
            <a:spLocks/>
          </p:cNvSpPr>
          <p:nvPr/>
        </p:nvSpPr>
        <p:spPr>
          <a:xfrm>
            <a:off x="6518084" y="2026179"/>
            <a:ext cx="1406548" cy="6093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b="0" kern="1200" cap="none" spc="0" baseline="0">
                <a:ln w="3175">
                  <a:noFill/>
                </a:ln>
                <a:gradFill>
                  <a:gsLst>
                    <a:gs pos="1250">
                      <a:schemeClr val="tx1"/>
                    </a:gs>
                    <a:gs pos="100000">
                      <a:schemeClr val="tx1"/>
                    </a:gs>
                  </a:gsLst>
                  <a:lin ang="5400000" scaled="0"/>
                </a:gradFill>
                <a:effectLst/>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spcAft>
                <a:spcPts val="1200"/>
              </a:spcAft>
              <a:buFont typeface="Wingdings" panose="05000000000000000000" pitchFamily="2" charset="2"/>
              <a:buNone/>
              <a:defRPr/>
            </a:pPr>
            <a:r>
              <a:rPr sz="4400" spc="-100">
                <a:ln>
                  <a:noFill/>
                </a:ln>
                <a:gradFill>
                  <a:gsLst>
                    <a:gs pos="0">
                      <a:srgbClr val="0078D4"/>
                    </a:gs>
                    <a:gs pos="100000">
                      <a:srgbClr val="8661C5"/>
                    </a:gs>
                  </a:gsLst>
                  <a:lin ang="2700000" scaled="0"/>
                </a:gradFill>
                <a:latin typeface="Segoe UI Semibold" panose="020B0702040204020203" pitchFamily="34" charset="0"/>
                <a:cs typeface="Segoe UI Semibold" panose="020B0702040204020203" pitchFamily="34" charset="0"/>
              </a:rPr>
              <a:t>10%</a:t>
            </a:r>
          </a:p>
        </p:txBody>
      </p:sp>
      <p:sp>
        <p:nvSpPr>
          <p:cNvPr id="18" name="TextBox 17">
            <a:extLst>
              <a:ext uri="{FF2B5EF4-FFF2-40B4-BE49-F238E27FC236}">
                <a16:creationId xmlns:a16="http://schemas.microsoft.com/office/drawing/2014/main" id="{047F8148-2C95-46AA-8074-1B4813137B2B}"/>
              </a:ext>
            </a:extLst>
          </p:cNvPr>
          <p:cNvSpPr txBox="1"/>
          <p:nvPr/>
        </p:nvSpPr>
        <p:spPr>
          <a:xfrm>
            <a:off x="2860040" y="6047647"/>
            <a:ext cx="6471920" cy="215444"/>
          </a:xfrm>
          <a:prstGeom prst="rect">
            <a:avLst/>
          </a:prstGeom>
          <a:noFill/>
        </p:spPr>
        <p:txBody>
          <a:bodyPr wrap="square" lIns="0" tIns="0" rIns="0" bIns="0" anchor="b" anchorCtr="0">
            <a:spAutoFit/>
          </a:bodyPr>
          <a:lstStyle/>
          <a:p>
            <a:pPr lvl="0" algn="ctr">
              <a:spcBef>
                <a:spcPts val="2100"/>
              </a:spcBef>
              <a:defRPr/>
            </a:pPr>
            <a:r>
              <a:rPr lang="en-US" sz="700">
                <a:gradFill>
                  <a:gsLst>
                    <a:gs pos="40964">
                      <a:srgbClr val="2F2F2F"/>
                    </a:gs>
                    <a:gs pos="68000">
                      <a:srgbClr val="2F2F2F"/>
                    </a:gs>
                  </a:gsLst>
                  <a:lin ang="2700000" scaled="1"/>
                </a:gradFill>
                <a:latin typeface="Segoe UI Semibold"/>
              </a:rPr>
              <a:t>Source: Gartner® Press Release ,Gartner Identifies the Top Strategic Technology Trends for 2022, October 18, 2021. GARTNER is a registered trademark and service mark of Gartner, Inc. and/or its affiliates in the U.S. and internationally and is used herein with permission. All rights reserved.</a:t>
            </a:r>
          </a:p>
        </p:txBody>
      </p:sp>
    </p:spTree>
    <p:extLst>
      <p:ext uri="{BB962C8B-B14F-4D97-AF65-F5344CB8AC3E}">
        <p14:creationId xmlns:p14="http://schemas.microsoft.com/office/powerpoint/2010/main" val="239329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500"/>
                                  </p:stCondLst>
                                  <p:childTnLst>
                                    <p:animMotion origin="layout" path="M 2.29167E-6 -4.81481E-6 L 2.29167E-6 0.03542 " pathEditMode="relative" rAng="0" ptsTypes="AA">
                                      <p:cBhvr>
                                        <p:cTn id="9" dur="700" spd="-100000" fill="hold"/>
                                        <p:tgtEl>
                                          <p:spTgt spid="1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0 4.07407E-6 L 0 0.03541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300"/>
                                  </p:stCondLst>
                                  <p:childTnLst>
                                    <p:animMotion origin="layout" path="M 0 -3.7037E-6 L 0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75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5" grpId="0"/>
      <p:bldP spid="13" grpId="0" animBg="1"/>
      <p:bldP spid="16" grpId="0"/>
      <p:bldP spid="12" grpId="0" animBg="1"/>
      <p:bldP spid="14" grpId="0"/>
      <p:bldP spid="14" grpId="1"/>
      <p:bldP spid="18" grpId="0"/>
      <p:bldP spid="1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 name="Group 293" descr="Data represented in small dots are flowing randomly and in a disorganized fashion through Data governance, analytics, and operational databases layers">
            <a:extLst>
              <a:ext uri="{FF2B5EF4-FFF2-40B4-BE49-F238E27FC236}">
                <a16:creationId xmlns:a16="http://schemas.microsoft.com/office/drawing/2014/main" id="{D4AEA227-C54F-4D59-A0BB-B8FB50A98DC6}"/>
              </a:ext>
              <a:ext uri="{C183D7F6-B498-43B3-948B-1728B52AA6E4}">
                <adec:decorative xmlns:adec="http://schemas.microsoft.com/office/drawing/2017/decorative" val="0"/>
              </a:ext>
            </a:extLst>
          </p:cNvPr>
          <p:cNvGrpSpPr/>
          <p:nvPr/>
        </p:nvGrpSpPr>
        <p:grpSpPr>
          <a:xfrm>
            <a:off x="3162906" y="2412657"/>
            <a:ext cx="5789172" cy="4152227"/>
            <a:chOff x="12204695" y="4825313"/>
            <a:chExt cx="11578344" cy="8304454"/>
          </a:xfrm>
        </p:grpSpPr>
        <p:grpSp>
          <p:nvGrpSpPr>
            <p:cNvPr id="295" name="Group 294">
              <a:extLst>
                <a:ext uri="{FF2B5EF4-FFF2-40B4-BE49-F238E27FC236}">
                  <a16:creationId xmlns:a16="http://schemas.microsoft.com/office/drawing/2014/main" id="{B2476914-4403-46DA-9568-397EBB98A7B8}"/>
                </a:ext>
              </a:extLst>
            </p:cNvPr>
            <p:cNvGrpSpPr/>
            <p:nvPr/>
          </p:nvGrpSpPr>
          <p:grpSpPr>
            <a:xfrm>
              <a:off x="12458606" y="7568068"/>
              <a:ext cx="11324433" cy="5561699"/>
              <a:chOff x="12458606" y="7568068"/>
              <a:chExt cx="11324433" cy="5561699"/>
            </a:xfrm>
          </p:grpSpPr>
          <p:sp>
            <p:nvSpPr>
              <p:cNvPr id="300" name="Freeform: Shape 139">
                <a:extLst>
                  <a:ext uri="{FF2B5EF4-FFF2-40B4-BE49-F238E27FC236}">
                    <a16:creationId xmlns:a16="http://schemas.microsoft.com/office/drawing/2014/main" id="{B043DC4E-638E-4004-A297-9E58E3FE7C83}"/>
                  </a:ext>
                </a:extLst>
              </p:cNvPr>
              <p:cNvSpPr/>
              <p:nvPr/>
            </p:nvSpPr>
            <p:spPr>
              <a:xfrm>
                <a:off x="19989195" y="7568068"/>
                <a:ext cx="2955937" cy="5561699"/>
              </a:xfrm>
              <a:custGeom>
                <a:avLst/>
                <a:gdLst>
                  <a:gd name="connsiteX0" fmla="*/ 0 w 3351626"/>
                  <a:gd name="connsiteY0" fmla="*/ 0 h 5561699"/>
                  <a:gd name="connsiteX1" fmla="*/ 3351626 w 3351626"/>
                  <a:gd name="connsiteY1" fmla="*/ 5561699 h 5561699"/>
                </a:gdLst>
                <a:ahLst/>
                <a:cxnLst>
                  <a:cxn ang="0">
                    <a:pos x="connsiteX0" y="connsiteY0"/>
                  </a:cxn>
                  <a:cxn ang="0">
                    <a:pos x="connsiteX1" y="connsiteY1"/>
                  </a:cxn>
                </a:cxnLst>
                <a:rect l="l" t="t" r="r" b="b"/>
                <a:pathLst>
                  <a:path w="3351626" h="5561699">
                    <a:moveTo>
                      <a:pt x="0" y="0"/>
                    </a:moveTo>
                    <a:cubicBezTo>
                      <a:pt x="0" y="1219003"/>
                      <a:pt x="3351626" y="3555424"/>
                      <a:pt x="3351626" y="5561699"/>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1" name="Freeform: Shape 79">
                <a:extLst>
                  <a:ext uri="{FF2B5EF4-FFF2-40B4-BE49-F238E27FC236}">
                    <a16:creationId xmlns:a16="http://schemas.microsoft.com/office/drawing/2014/main" id="{F7B9EAB5-76E7-4425-B296-88A95A27495B}"/>
                  </a:ext>
                </a:extLst>
              </p:cNvPr>
              <p:cNvSpPr/>
              <p:nvPr/>
            </p:nvSpPr>
            <p:spPr>
              <a:xfrm>
                <a:off x="17714565" y="7568068"/>
                <a:ext cx="3935621" cy="5561699"/>
              </a:xfrm>
              <a:custGeom>
                <a:avLst/>
                <a:gdLst>
                  <a:gd name="connsiteX0" fmla="*/ 0 w 4646572"/>
                  <a:gd name="connsiteY0" fmla="*/ 5561699 h 5561699"/>
                  <a:gd name="connsiteX1" fmla="*/ 4646573 w 4646572"/>
                  <a:gd name="connsiteY1" fmla="*/ 0 h 5561699"/>
                </a:gdLst>
                <a:ahLst/>
                <a:cxnLst>
                  <a:cxn ang="0">
                    <a:pos x="connsiteX0" y="connsiteY0"/>
                  </a:cxn>
                  <a:cxn ang="0">
                    <a:pos x="connsiteX1" y="connsiteY1"/>
                  </a:cxn>
                </a:cxnLst>
                <a:rect l="l" t="t" r="r" b="b"/>
                <a:pathLst>
                  <a:path w="4646572" h="5561699">
                    <a:moveTo>
                      <a:pt x="0" y="5561699"/>
                    </a:moveTo>
                    <a:cubicBezTo>
                      <a:pt x="0" y="4190321"/>
                      <a:pt x="4646573" y="1726920"/>
                      <a:pt x="4646573"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2" name="Freeform: Shape 80">
                <a:extLst>
                  <a:ext uri="{FF2B5EF4-FFF2-40B4-BE49-F238E27FC236}">
                    <a16:creationId xmlns:a16="http://schemas.microsoft.com/office/drawing/2014/main" id="{CA94DD44-3460-4979-8F0E-E184C0056868}"/>
                  </a:ext>
                </a:extLst>
              </p:cNvPr>
              <p:cNvSpPr/>
              <p:nvPr/>
            </p:nvSpPr>
            <p:spPr>
              <a:xfrm>
                <a:off x="16800485" y="10183845"/>
                <a:ext cx="1142599" cy="2945922"/>
              </a:xfrm>
              <a:custGeom>
                <a:avLst/>
                <a:gdLst>
                  <a:gd name="connsiteX0" fmla="*/ 0 w 1142599"/>
                  <a:gd name="connsiteY0" fmla="*/ 2945923 h 2945922"/>
                  <a:gd name="connsiteX1" fmla="*/ 1142600 w 1142599"/>
                  <a:gd name="connsiteY1" fmla="*/ 0 h 2945922"/>
                </a:gdLst>
                <a:ahLst/>
                <a:cxnLst>
                  <a:cxn ang="0">
                    <a:pos x="connsiteX0" y="connsiteY0"/>
                  </a:cxn>
                  <a:cxn ang="0">
                    <a:pos x="connsiteX1" y="connsiteY1"/>
                  </a:cxn>
                </a:cxnLst>
                <a:rect l="l" t="t" r="r" b="b"/>
                <a:pathLst>
                  <a:path w="1142599" h="2945922">
                    <a:moveTo>
                      <a:pt x="0" y="2945923"/>
                    </a:moveTo>
                    <a:cubicBezTo>
                      <a:pt x="0" y="2175158"/>
                      <a:pt x="1142600" y="699656"/>
                      <a:pt x="114260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3" name="Freeform: Shape 81">
                <a:extLst>
                  <a:ext uri="{FF2B5EF4-FFF2-40B4-BE49-F238E27FC236}">
                    <a16:creationId xmlns:a16="http://schemas.microsoft.com/office/drawing/2014/main" id="{5E5C2976-F33B-4653-94CA-22CA347B059F}"/>
                  </a:ext>
                </a:extLst>
              </p:cNvPr>
              <p:cNvSpPr/>
              <p:nvPr/>
            </p:nvSpPr>
            <p:spPr>
              <a:xfrm>
                <a:off x="15378583" y="10183845"/>
                <a:ext cx="558604" cy="2945922"/>
              </a:xfrm>
              <a:custGeom>
                <a:avLst/>
                <a:gdLst>
                  <a:gd name="connsiteX0" fmla="*/ 558604 w 558604"/>
                  <a:gd name="connsiteY0" fmla="*/ 2945923 h 2945922"/>
                  <a:gd name="connsiteX1" fmla="*/ 0 w 558604"/>
                  <a:gd name="connsiteY1" fmla="*/ 0 h 2945922"/>
                </a:gdLst>
                <a:ahLst/>
                <a:cxnLst>
                  <a:cxn ang="0">
                    <a:pos x="connsiteX0" y="connsiteY0"/>
                  </a:cxn>
                  <a:cxn ang="0">
                    <a:pos x="connsiteX1" y="connsiteY1"/>
                  </a:cxn>
                </a:cxnLst>
                <a:rect l="l" t="t" r="r" b="b"/>
                <a:pathLst>
                  <a:path w="558604" h="2945922">
                    <a:moveTo>
                      <a:pt x="558604" y="2945923"/>
                    </a:moveTo>
                    <a:cubicBezTo>
                      <a:pt x="558604" y="2175158"/>
                      <a:pt x="0" y="699656"/>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4" name="Freeform: Shape 82">
                <a:extLst>
                  <a:ext uri="{FF2B5EF4-FFF2-40B4-BE49-F238E27FC236}">
                    <a16:creationId xmlns:a16="http://schemas.microsoft.com/office/drawing/2014/main" id="{38A8E5E9-4EC1-4EE2-B978-54A3BB286D38}"/>
                  </a:ext>
                </a:extLst>
              </p:cNvPr>
              <p:cNvSpPr/>
              <p:nvPr/>
            </p:nvSpPr>
            <p:spPr>
              <a:xfrm>
                <a:off x="13575815" y="10183845"/>
                <a:ext cx="2767630" cy="2945922"/>
              </a:xfrm>
              <a:custGeom>
                <a:avLst/>
                <a:gdLst>
                  <a:gd name="connsiteX0" fmla="*/ 0 w 2767630"/>
                  <a:gd name="connsiteY0" fmla="*/ 2945923 h 2945922"/>
                  <a:gd name="connsiteX1" fmla="*/ 2767631 w 2767630"/>
                  <a:gd name="connsiteY1" fmla="*/ 0 h 2945922"/>
                </a:gdLst>
                <a:ahLst/>
                <a:cxnLst>
                  <a:cxn ang="0">
                    <a:pos x="connsiteX0" y="connsiteY0"/>
                  </a:cxn>
                  <a:cxn ang="0">
                    <a:pos x="connsiteX1" y="connsiteY1"/>
                  </a:cxn>
                </a:cxnLst>
                <a:rect l="l" t="t" r="r" b="b"/>
                <a:pathLst>
                  <a:path w="2767630" h="2945922">
                    <a:moveTo>
                      <a:pt x="0" y="2945923"/>
                    </a:moveTo>
                    <a:cubicBezTo>
                      <a:pt x="0" y="2175158"/>
                      <a:pt x="2767631" y="699656"/>
                      <a:pt x="2767631"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5" name="Freeform: Shape 83">
                <a:extLst>
                  <a:ext uri="{FF2B5EF4-FFF2-40B4-BE49-F238E27FC236}">
                    <a16:creationId xmlns:a16="http://schemas.microsoft.com/office/drawing/2014/main" id="{6555AF46-57C6-4298-AA85-FF41EEB15DE5}"/>
                  </a:ext>
                </a:extLst>
              </p:cNvPr>
              <p:cNvSpPr/>
              <p:nvPr/>
            </p:nvSpPr>
            <p:spPr>
              <a:xfrm>
                <a:off x="12458606" y="10183845"/>
                <a:ext cx="2767630" cy="2945922"/>
              </a:xfrm>
              <a:custGeom>
                <a:avLst/>
                <a:gdLst>
                  <a:gd name="connsiteX0" fmla="*/ 0 w 2767630"/>
                  <a:gd name="connsiteY0" fmla="*/ 2945923 h 2945922"/>
                  <a:gd name="connsiteX1" fmla="*/ 2767631 w 2767630"/>
                  <a:gd name="connsiteY1" fmla="*/ 0 h 2945922"/>
                </a:gdLst>
                <a:ahLst/>
                <a:cxnLst>
                  <a:cxn ang="0">
                    <a:pos x="connsiteX0" y="connsiteY0"/>
                  </a:cxn>
                  <a:cxn ang="0">
                    <a:pos x="connsiteX1" y="connsiteY1"/>
                  </a:cxn>
                </a:cxnLst>
                <a:rect l="l" t="t" r="r" b="b"/>
                <a:pathLst>
                  <a:path w="2767630" h="2945922">
                    <a:moveTo>
                      <a:pt x="0" y="2945923"/>
                    </a:moveTo>
                    <a:cubicBezTo>
                      <a:pt x="0" y="2175158"/>
                      <a:pt x="2767631" y="699656"/>
                      <a:pt x="2767631"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6" name="Freeform: Shape 134">
                <a:extLst>
                  <a:ext uri="{FF2B5EF4-FFF2-40B4-BE49-F238E27FC236}">
                    <a16:creationId xmlns:a16="http://schemas.microsoft.com/office/drawing/2014/main" id="{C5683B81-6A64-42C5-AA99-A6EB881689EC}"/>
                  </a:ext>
                </a:extLst>
              </p:cNvPr>
              <p:cNvSpPr/>
              <p:nvPr/>
            </p:nvSpPr>
            <p:spPr>
              <a:xfrm>
                <a:off x="17130570" y="10183845"/>
                <a:ext cx="1142599" cy="2945922"/>
              </a:xfrm>
              <a:custGeom>
                <a:avLst/>
                <a:gdLst>
                  <a:gd name="connsiteX0" fmla="*/ 1142600 w 1142599"/>
                  <a:gd name="connsiteY0" fmla="*/ 2945923 h 2945922"/>
                  <a:gd name="connsiteX1" fmla="*/ 0 w 1142599"/>
                  <a:gd name="connsiteY1" fmla="*/ 0 h 2945922"/>
                </a:gdLst>
                <a:ahLst/>
                <a:cxnLst>
                  <a:cxn ang="0">
                    <a:pos x="connsiteX0" y="connsiteY0"/>
                  </a:cxn>
                  <a:cxn ang="0">
                    <a:pos x="connsiteX1" y="connsiteY1"/>
                  </a:cxn>
                </a:cxnLst>
                <a:rect l="l" t="t" r="r" b="b"/>
                <a:pathLst>
                  <a:path w="1142599" h="2945922">
                    <a:moveTo>
                      <a:pt x="1142600" y="2945923"/>
                    </a:moveTo>
                    <a:cubicBezTo>
                      <a:pt x="1142600" y="2175158"/>
                      <a:pt x="0" y="699656"/>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7" name="Freeform: Shape 135">
                <a:extLst>
                  <a:ext uri="{FF2B5EF4-FFF2-40B4-BE49-F238E27FC236}">
                    <a16:creationId xmlns:a16="http://schemas.microsoft.com/office/drawing/2014/main" id="{47BF0F97-8344-40A4-A395-E266A49DAD47}"/>
                  </a:ext>
                </a:extLst>
              </p:cNvPr>
              <p:cNvSpPr/>
              <p:nvPr/>
            </p:nvSpPr>
            <p:spPr>
              <a:xfrm>
                <a:off x="18806383" y="10183845"/>
                <a:ext cx="2428017" cy="2945922"/>
              </a:xfrm>
              <a:custGeom>
                <a:avLst/>
                <a:gdLst>
                  <a:gd name="connsiteX0" fmla="*/ 3859448 w 3859448"/>
                  <a:gd name="connsiteY0" fmla="*/ 2945923 h 2945922"/>
                  <a:gd name="connsiteX1" fmla="*/ 0 w 3859448"/>
                  <a:gd name="connsiteY1" fmla="*/ 0 h 2945922"/>
                </a:gdLst>
                <a:ahLst/>
                <a:cxnLst>
                  <a:cxn ang="0">
                    <a:pos x="connsiteX0" y="connsiteY0"/>
                  </a:cxn>
                  <a:cxn ang="0">
                    <a:pos x="connsiteX1" y="connsiteY1"/>
                  </a:cxn>
                </a:cxnLst>
                <a:rect l="l" t="t" r="r" b="b"/>
                <a:pathLst>
                  <a:path w="3859448" h="2945922">
                    <a:moveTo>
                      <a:pt x="3859448" y="2945923"/>
                    </a:moveTo>
                    <a:cubicBezTo>
                      <a:pt x="3859448" y="2175158"/>
                      <a:pt x="0" y="699656"/>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8" name="Freeform: Shape 136">
                <a:extLst>
                  <a:ext uri="{FF2B5EF4-FFF2-40B4-BE49-F238E27FC236}">
                    <a16:creationId xmlns:a16="http://schemas.microsoft.com/office/drawing/2014/main" id="{19FC459E-A1D9-49A6-AE85-2D89795CAB08}"/>
                  </a:ext>
                </a:extLst>
              </p:cNvPr>
              <p:cNvSpPr/>
              <p:nvPr/>
            </p:nvSpPr>
            <p:spPr>
              <a:xfrm>
                <a:off x="15607103" y="10183845"/>
                <a:ext cx="4265706" cy="2945922"/>
              </a:xfrm>
              <a:custGeom>
                <a:avLst/>
                <a:gdLst>
                  <a:gd name="connsiteX0" fmla="*/ 4265706 w 4265706"/>
                  <a:gd name="connsiteY0" fmla="*/ 2945923 h 2945922"/>
                  <a:gd name="connsiteX1" fmla="*/ 0 w 4265706"/>
                  <a:gd name="connsiteY1" fmla="*/ 0 h 2945922"/>
                </a:gdLst>
                <a:ahLst/>
                <a:cxnLst>
                  <a:cxn ang="0">
                    <a:pos x="connsiteX0" y="connsiteY0"/>
                  </a:cxn>
                  <a:cxn ang="0">
                    <a:pos x="connsiteX1" y="connsiteY1"/>
                  </a:cxn>
                </a:cxnLst>
                <a:rect l="l" t="t" r="r" b="b"/>
                <a:pathLst>
                  <a:path w="4265706" h="2945922">
                    <a:moveTo>
                      <a:pt x="4265706" y="2945923"/>
                    </a:moveTo>
                    <a:cubicBezTo>
                      <a:pt x="4265706" y="2175158"/>
                      <a:pt x="0" y="699656"/>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9" name="Freeform: Shape 138">
                <a:extLst>
                  <a:ext uri="{FF2B5EF4-FFF2-40B4-BE49-F238E27FC236}">
                    <a16:creationId xmlns:a16="http://schemas.microsoft.com/office/drawing/2014/main" id="{C7DE84F3-2E7E-4281-A69B-4EBBECBBF798}"/>
                  </a:ext>
                </a:extLst>
              </p:cNvPr>
              <p:cNvSpPr/>
              <p:nvPr/>
            </p:nvSpPr>
            <p:spPr>
              <a:xfrm>
                <a:off x="18679427" y="7568068"/>
                <a:ext cx="2411040" cy="5561699"/>
              </a:xfrm>
              <a:custGeom>
                <a:avLst/>
                <a:gdLst>
                  <a:gd name="connsiteX0" fmla="*/ 2361373 w 2361372"/>
                  <a:gd name="connsiteY0" fmla="*/ 0 h 5561699"/>
                  <a:gd name="connsiteX1" fmla="*/ 0 w 2361372"/>
                  <a:gd name="connsiteY1" fmla="*/ 5561699 h 5561699"/>
                </a:gdLst>
                <a:ahLst/>
                <a:cxnLst>
                  <a:cxn ang="0">
                    <a:pos x="connsiteX0" y="connsiteY0"/>
                  </a:cxn>
                  <a:cxn ang="0">
                    <a:pos x="connsiteX1" y="connsiteY1"/>
                  </a:cxn>
                </a:cxnLst>
                <a:rect l="l" t="t" r="r" b="b"/>
                <a:pathLst>
                  <a:path w="2361372" h="5561699">
                    <a:moveTo>
                      <a:pt x="2361373" y="0"/>
                    </a:moveTo>
                    <a:cubicBezTo>
                      <a:pt x="2361373" y="1219003"/>
                      <a:pt x="0" y="3326861"/>
                      <a:pt x="0" y="5561699"/>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0" name="Freeform: Shape 140">
                <a:extLst>
                  <a:ext uri="{FF2B5EF4-FFF2-40B4-BE49-F238E27FC236}">
                    <a16:creationId xmlns:a16="http://schemas.microsoft.com/office/drawing/2014/main" id="{C5BAFB7C-DE7F-4D00-BC9F-226F4DDDBA25}"/>
                  </a:ext>
                </a:extLst>
              </p:cNvPr>
              <p:cNvSpPr/>
              <p:nvPr/>
            </p:nvSpPr>
            <p:spPr>
              <a:xfrm>
                <a:off x="21269320" y="7568068"/>
                <a:ext cx="2513719" cy="2920526"/>
              </a:xfrm>
              <a:custGeom>
                <a:avLst/>
                <a:gdLst>
                  <a:gd name="connsiteX0" fmla="*/ 0 w 2513719"/>
                  <a:gd name="connsiteY0" fmla="*/ 0 h 2920526"/>
                  <a:gd name="connsiteX1" fmla="*/ 2513720 w 2513719"/>
                  <a:gd name="connsiteY1" fmla="*/ 2920527 h 2920526"/>
                </a:gdLst>
                <a:ahLst/>
                <a:cxnLst>
                  <a:cxn ang="0">
                    <a:pos x="connsiteX0" y="connsiteY0"/>
                  </a:cxn>
                  <a:cxn ang="0">
                    <a:pos x="connsiteX1" y="connsiteY1"/>
                  </a:cxn>
                </a:cxnLst>
                <a:rect l="l" t="t" r="r" b="b"/>
                <a:pathLst>
                  <a:path w="2513719" h="2920526">
                    <a:moveTo>
                      <a:pt x="0" y="0"/>
                    </a:moveTo>
                    <a:cubicBezTo>
                      <a:pt x="0" y="1219003"/>
                      <a:pt x="2513720" y="1803108"/>
                      <a:pt x="2513720" y="2920527"/>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1" name="Freeform: Shape 157">
                <a:extLst>
                  <a:ext uri="{FF2B5EF4-FFF2-40B4-BE49-F238E27FC236}">
                    <a16:creationId xmlns:a16="http://schemas.microsoft.com/office/drawing/2014/main" id="{8697197A-FF67-45D9-A044-153CED9C7A9D}"/>
                  </a:ext>
                </a:extLst>
              </p:cNvPr>
              <p:cNvSpPr/>
              <p:nvPr/>
            </p:nvSpPr>
            <p:spPr>
              <a:xfrm>
                <a:off x="20081334" y="7568068"/>
                <a:ext cx="2042371" cy="5561699"/>
              </a:xfrm>
              <a:custGeom>
                <a:avLst/>
                <a:gdLst>
                  <a:gd name="connsiteX0" fmla="*/ 2361373 w 2361372"/>
                  <a:gd name="connsiteY0" fmla="*/ 0 h 5561699"/>
                  <a:gd name="connsiteX1" fmla="*/ 0 w 2361372"/>
                  <a:gd name="connsiteY1" fmla="*/ 5561699 h 5561699"/>
                  <a:gd name="connsiteX0" fmla="*/ 1764331 w 1764331"/>
                  <a:gd name="connsiteY0" fmla="*/ 0 h 5536299"/>
                  <a:gd name="connsiteX1" fmla="*/ 0 w 1764331"/>
                  <a:gd name="connsiteY1" fmla="*/ 5536299 h 5536299"/>
                </a:gdLst>
                <a:ahLst/>
                <a:cxnLst>
                  <a:cxn ang="0">
                    <a:pos x="connsiteX0" y="connsiteY0"/>
                  </a:cxn>
                  <a:cxn ang="0">
                    <a:pos x="connsiteX1" y="connsiteY1"/>
                  </a:cxn>
                </a:cxnLst>
                <a:rect l="l" t="t" r="r" b="b"/>
                <a:pathLst>
                  <a:path w="1764331" h="5536299">
                    <a:moveTo>
                      <a:pt x="1764331" y="0"/>
                    </a:moveTo>
                    <a:cubicBezTo>
                      <a:pt x="1764331" y="1219003"/>
                      <a:pt x="0" y="3301461"/>
                      <a:pt x="0" y="5536299"/>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6" name="Group 295">
              <a:extLst>
                <a:ext uri="{FF2B5EF4-FFF2-40B4-BE49-F238E27FC236}">
                  <a16:creationId xmlns:a16="http://schemas.microsoft.com/office/drawing/2014/main" id="{C2FACE65-EA65-481D-B3A9-9178FCB114E1}"/>
                </a:ext>
              </a:extLst>
            </p:cNvPr>
            <p:cNvGrpSpPr/>
            <p:nvPr/>
          </p:nvGrpSpPr>
          <p:grpSpPr>
            <a:xfrm>
              <a:off x="12204695" y="4825313"/>
              <a:ext cx="3427799" cy="5993429"/>
              <a:chOff x="12204695" y="4825313"/>
              <a:chExt cx="3427799" cy="5993429"/>
            </a:xfrm>
          </p:grpSpPr>
          <p:sp>
            <p:nvSpPr>
              <p:cNvPr id="297" name="Freeform: Shape 84">
                <a:extLst>
                  <a:ext uri="{FF2B5EF4-FFF2-40B4-BE49-F238E27FC236}">
                    <a16:creationId xmlns:a16="http://schemas.microsoft.com/office/drawing/2014/main" id="{4E1A7589-670D-479C-9FB3-02FB7626E232}"/>
                  </a:ext>
                </a:extLst>
              </p:cNvPr>
              <p:cNvSpPr/>
              <p:nvPr/>
            </p:nvSpPr>
            <p:spPr>
              <a:xfrm>
                <a:off x="12204695" y="4825313"/>
                <a:ext cx="3427799" cy="5993429"/>
              </a:xfrm>
              <a:custGeom>
                <a:avLst/>
                <a:gdLst>
                  <a:gd name="connsiteX0" fmla="*/ 0 w 3427799"/>
                  <a:gd name="connsiteY0" fmla="*/ 5993429 h 5993429"/>
                  <a:gd name="connsiteX1" fmla="*/ 3427800 w 3427799"/>
                  <a:gd name="connsiteY1" fmla="*/ 0 h 5993429"/>
                </a:gdLst>
                <a:ahLst/>
                <a:cxnLst>
                  <a:cxn ang="0">
                    <a:pos x="connsiteX0" y="connsiteY0"/>
                  </a:cxn>
                  <a:cxn ang="0">
                    <a:pos x="connsiteX1" y="connsiteY1"/>
                  </a:cxn>
                </a:cxnLst>
                <a:rect l="l" t="t" r="r" b="b"/>
                <a:pathLst>
                  <a:path w="3427799" h="5993429">
                    <a:moveTo>
                      <a:pt x="0" y="5993429"/>
                    </a:moveTo>
                    <a:cubicBezTo>
                      <a:pt x="0" y="4723635"/>
                      <a:pt x="3427800" y="2971319"/>
                      <a:pt x="342780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8" name="Freeform: Shape 154">
                <a:extLst>
                  <a:ext uri="{FF2B5EF4-FFF2-40B4-BE49-F238E27FC236}">
                    <a16:creationId xmlns:a16="http://schemas.microsoft.com/office/drawing/2014/main" id="{6294F884-07EB-4DED-ADCE-DBFF21B50779}"/>
                  </a:ext>
                </a:extLst>
              </p:cNvPr>
              <p:cNvSpPr/>
              <p:nvPr/>
            </p:nvSpPr>
            <p:spPr>
              <a:xfrm>
                <a:off x="12204695" y="4825313"/>
                <a:ext cx="2666066" cy="2666568"/>
              </a:xfrm>
              <a:custGeom>
                <a:avLst/>
                <a:gdLst>
                  <a:gd name="connsiteX0" fmla="*/ 0 w 2666066"/>
                  <a:gd name="connsiteY0" fmla="*/ 2666568 h 2666568"/>
                  <a:gd name="connsiteX1" fmla="*/ 2666066 w 2666066"/>
                  <a:gd name="connsiteY1" fmla="*/ 0 h 2666568"/>
                </a:gdLst>
                <a:ahLst/>
                <a:cxnLst>
                  <a:cxn ang="0">
                    <a:pos x="connsiteX0" y="connsiteY0"/>
                  </a:cxn>
                  <a:cxn ang="0">
                    <a:pos x="connsiteX1" y="connsiteY1"/>
                  </a:cxn>
                </a:cxnLst>
                <a:rect l="l" t="t" r="r" b="b"/>
                <a:pathLst>
                  <a:path w="2666066" h="2666568">
                    <a:moveTo>
                      <a:pt x="0" y="2666568"/>
                    </a:moveTo>
                    <a:cubicBezTo>
                      <a:pt x="0" y="1777712"/>
                      <a:pt x="2666066" y="939648"/>
                      <a:pt x="2666066"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9" name="Freeform: Shape 155">
                <a:extLst>
                  <a:ext uri="{FF2B5EF4-FFF2-40B4-BE49-F238E27FC236}">
                    <a16:creationId xmlns:a16="http://schemas.microsoft.com/office/drawing/2014/main" id="{37CBA873-F858-432B-80E8-E3F797DD969D}"/>
                  </a:ext>
                </a:extLst>
              </p:cNvPr>
              <p:cNvSpPr/>
              <p:nvPr/>
            </p:nvSpPr>
            <p:spPr>
              <a:xfrm>
                <a:off x="12204695" y="4825313"/>
                <a:ext cx="2869195" cy="4647447"/>
              </a:xfrm>
              <a:custGeom>
                <a:avLst/>
                <a:gdLst>
                  <a:gd name="connsiteX0" fmla="*/ 0 w 2869195"/>
                  <a:gd name="connsiteY0" fmla="*/ 4647448 h 4647447"/>
                  <a:gd name="connsiteX1" fmla="*/ 2869195 w 2869195"/>
                  <a:gd name="connsiteY1" fmla="*/ 0 h 4647447"/>
                </a:gdLst>
                <a:ahLst/>
                <a:cxnLst>
                  <a:cxn ang="0">
                    <a:pos x="connsiteX0" y="connsiteY0"/>
                  </a:cxn>
                  <a:cxn ang="0">
                    <a:pos x="connsiteX1" y="connsiteY1"/>
                  </a:cxn>
                </a:cxnLst>
                <a:rect l="l" t="t" r="r" b="b"/>
                <a:pathLst>
                  <a:path w="2869195" h="4647447">
                    <a:moveTo>
                      <a:pt x="0" y="4647448"/>
                    </a:moveTo>
                    <a:cubicBezTo>
                      <a:pt x="0" y="3682404"/>
                      <a:pt x="2869195" y="2336422"/>
                      <a:pt x="2869195"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12" name="Group 311">
            <a:extLst>
              <a:ext uri="{FF2B5EF4-FFF2-40B4-BE49-F238E27FC236}">
                <a16:creationId xmlns:a16="http://schemas.microsoft.com/office/drawing/2014/main" id="{059FFEA5-5627-4B67-AE8B-ED9C16A234EB}"/>
              </a:ext>
              <a:ext uri="{C183D7F6-B498-43B3-948B-1728B52AA6E4}">
                <adec:decorative xmlns:adec="http://schemas.microsoft.com/office/drawing/2017/decorative" val="1"/>
              </a:ext>
            </a:extLst>
          </p:cNvPr>
          <p:cNvGrpSpPr/>
          <p:nvPr/>
        </p:nvGrpSpPr>
        <p:grpSpPr>
          <a:xfrm>
            <a:off x="4401564" y="3771336"/>
            <a:ext cx="4545864" cy="2793548"/>
            <a:chOff x="29623697" y="7542672"/>
            <a:chExt cx="9091728" cy="5587095"/>
          </a:xfrm>
        </p:grpSpPr>
        <p:sp>
          <p:nvSpPr>
            <p:cNvPr id="313" name="Freeform: Shape 8">
              <a:extLst>
                <a:ext uri="{FF2B5EF4-FFF2-40B4-BE49-F238E27FC236}">
                  <a16:creationId xmlns:a16="http://schemas.microsoft.com/office/drawing/2014/main" id="{5B769295-0CC6-4FC5-A027-217F207F34E1}"/>
                </a:ext>
              </a:extLst>
            </p:cNvPr>
            <p:cNvSpPr/>
            <p:nvPr/>
          </p:nvSpPr>
          <p:spPr>
            <a:xfrm>
              <a:off x="29903052" y="10183845"/>
              <a:ext cx="3453840" cy="2945922"/>
            </a:xfrm>
            <a:custGeom>
              <a:avLst/>
              <a:gdLst>
                <a:gd name="connsiteX0" fmla="*/ 0 w 3453840"/>
                <a:gd name="connsiteY0" fmla="*/ 2945923 h 2945922"/>
                <a:gd name="connsiteX1" fmla="*/ 3453841 w 3453840"/>
                <a:gd name="connsiteY1" fmla="*/ 0 h 2945922"/>
              </a:gdLst>
              <a:ahLst/>
              <a:cxnLst>
                <a:cxn ang="0">
                  <a:pos x="connsiteX0" y="connsiteY0"/>
                </a:cxn>
                <a:cxn ang="0">
                  <a:pos x="connsiteX1" y="connsiteY1"/>
                </a:cxn>
              </a:cxnLst>
              <a:rect l="l" t="t" r="r" b="b"/>
              <a:pathLst>
                <a:path w="3453840" h="2945922">
                  <a:moveTo>
                    <a:pt x="0" y="2945923"/>
                  </a:moveTo>
                  <a:cubicBezTo>
                    <a:pt x="0" y="1676129"/>
                    <a:pt x="3453841" y="1396774"/>
                    <a:pt x="3453841"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4" name="Freeform: Shape 12">
              <a:extLst>
                <a:ext uri="{FF2B5EF4-FFF2-40B4-BE49-F238E27FC236}">
                  <a16:creationId xmlns:a16="http://schemas.microsoft.com/office/drawing/2014/main" id="{317C9A0B-C38D-43E2-B444-111E15E8621C}"/>
                </a:ext>
              </a:extLst>
            </p:cNvPr>
            <p:cNvSpPr/>
            <p:nvPr/>
          </p:nvSpPr>
          <p:spPr>
            <a:xfrm>
              <a:off x="31452201" y="10183845"/>
              <a:ext cx="5739470" cy="2945922"/>
            </a:xfrm>
            <a:custGeom>
              <a:avLst/>
              <a:gdLst>
                <a:gd name="connsiteX0" fmla="*/ 5739471 w 5739470"/>
                <a:gd name="connsiteY0" fmla="*/ 2945923 h 2945922"/>
                <a:gd name="connsiteX1" fmla="*/ 0 w 5739470"/>
                <a:gd name="connsiteY1" fmla="*/ 0 h 2945922"/>
              </a:gdLst>
              <a:ahLst/>
              <a:cxnLst>
                <a:cxn ang="0">
                  <a:pos x="connsiteX0" y="connsiteY0"/>
                </a:cxn>
                <a:cxn ang="0">
                  <a:pos x="connsiteX1" y="connsiteY1"/>
                </a:cxn>
              </a:cxnLst>
              <a:rect l="l" t="t" r="r" b="b"/>
              <a:pathLst>
                <a:path w="5739470" h="2945922">
                  <a:moveTo>
                    <a:pt x="5739471" y="2945923"/>
                  </a:moveTo>
                  <a:cubicBezTo>
                    <a:pt x="5739471" y="1676129"/>
                    <a:pt x="0" y="1396774"/>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5" name="Freeform: Shape 13">
              <a:extLst>
                <a:ext uri="{FF2B5EF4-FFF2-40B4-BE49-F238E27FC236}">
                  <a16:creationId xmlns:a16="http://schemas.microsoft.com/office/drawing/2014/main" id="{0E78BBDC-C054-436C-988A-AB115BD5A4C3}"/>
                </a:ext>
              </a:extLst>
            </p:cNvPr>
            <p:cNvSpPr/>
            <p:nvPr/>
          </p:nvSpPr>
          <p:spPr>
            <a:xfrm>
              <a:off x="29623697" y="10183845"/>
              <a:ext cx="1904691" cy="2945922"/>
            </a:xfrm>
            <a:custGeom>
              <a:avLst/>
              <a:gdLst>
                <a:gd name="connsiteX0" fmla="*/ 1904692 w 1904691"/>
                <a:gd name="connsiteY0" fmla="*/ 2945923 h 2945922"/>
                <a:gd name="connsiteX1" fmla="*/ 0 w 1904691"/>
                <a:gd name="connsiteY1" fmla="*/ 0 h 2945922"/>
              </a:gdLst>
              <a:ahLst/>
              <a:cxnLst>
                <a:cxn ang="0">
                  <a:pos x="connsiteX0" y="connsiteY0"/>
                </a:cxn>
                <a:cxn ang="0">
                  <a:pos x="connsiteX1" y="connsiteY1"/>
                </a:cxn>
              </a:cxnLst>
              <a:rect l="l" t="t" r="r" b="b"/>
              <a:pathLst>
                <a:path w="1904691" h="2945922">
                  <a:moveTo>
                    <a:pt x="1904692" y="2945923"/>
                  </a:moveTo>
                  <a:cubicBezTo>
                    <a:pt x="1904692" y="1676129"/>
                    <a:pt x="0" y="1396774"/>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6" name="Freeform: Shape 14">
              <a:extLst>
                <a:ext uri="{FF2B5EF4-FFF2-40B4-BE49-F238E27FC236}">
                  <a16:creationId xmlns:a16="http://schemas.microsoft.com/office/drawing/2014/main" id="{BB4F0ABA-CFB8-49D6-BE9D-50EE8665DA86}"/>
                </a:ext>
              </a:extLst>
            </p:cNvPr>
            <p:cNvSpPr/>
            <p:nvPr/>
          </p:nvSpPr>
          <p:spPr>
            <a:xfrm>
              <a:off x="35591731" y="7542672"/>
              <a:ext cx="3123694" cy="4012550"/>
            </a:xfrm>
            <a:custGeom>
              <a:avLst/>
              <a:gdLst>
                <a:gd name="connsiteX0" fmla="*/ 3123694 w 3123694"/>
                <a:gd name="connsiteY0" fmla="*/ 4012550 h 4012550"/>
                <a:gd name="connsiteX1" fmla="*/ 0 w 3123694"/>
                <a:gd name="connsiteY1" fmla="*/ 0 h 4012550"/>
              </a:gdLst>
              <a:ahLst/>
              <a:cxnLst>
                <a:cxn ang="0">
                  <a:pos x="connsiteX0" y="connsiteY0"/>
                </a:cxn>
                <a:cxn ang="0">
                  <a:pos x="connsiteX1" y="connsiteY1"/>
                </a:cxn>
              </a:cxnLst>
              <a:rect l="l" t="t" r="r" b="b"/>
              <a:pathLst>
                <a:path w="3123694" h="4012550">
                  <a:moveTo>
                    <a:pt x="3123694" y="4012550"/>
                  </a:moveTo>
                  <a:cubicBezTo>
                    <a:pt x="3123694" y="2742756"/>
                    <a:pt x="0" y="1396774"/>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7" name="Freeform: Shape 16">
              <a:extLst>
                <a:ext uri="{FF2B5EF4-FFF2-40B4-BE49-F238E27FC236}">
                  <a16:creationId xmlns:a16="http://schemas.microsoft.com/office/drawing/2014/main" id="{0CA56688-B065-41B3-A86A-6B4F8E6BDC07}"/>
                </a:ext>
              </a:extLst>
            </p:cNvPr>
            <p:cNvSpPr/>
            <p:nvPr/>
          </p:nvSpPr>
          <p:spPr>
            <a:xfrm>
              <a:off x="34880646" y="7542672"/>
              <a:ext cx="3834778" cy="2311025"/>
            </a:xfrm>
            <a:custGeom>
              <a:avLst/>
              <a:gdLst>
                <a:gd name="connsiteX0" fmla="*/ 3834779 w 3834778"/>
                <a:gd name="connsiteY0" fmla="*/ 2311026 h 2311025"/>
                <a:gd name="connsiteX1" fmla="*/ 0 w 3834778"/>
                <a:gd name="connsiteY1" fmla="*/ 0 h 2311025"/>
              </a:gdLst>
              <a:ahLst/>
              <a:cxnLst>
                <a:cxn ang="0">
                  <a:pos x="connsiteX0" y="connsiteY0"/>
                </a:cxn>
                <a:cxn ang="0">
                  <a:pos x="connsiteX1" y="connsiteY1"/>
                </a:cxn>
              </a:cxnLst>
              <a:rect l="l" t="t" r="r" b="b"/>
              <a:pathLst>
                <a:path w="3834778" h="2311025">
                  <a:moveTo>
                    <a:pt x="3834779" y="2311026"/>
                  </a:moveTo>
                  <a:cubicBezTo>
                    <a:pt x="3834779" y="1726920"/>
                    <a:pt x="0" y="711085"/>
                    <a:pt x="0"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18" name="Rectangle: Rounded Corners 129">
            <a:extLst>
              <a:ext uri="{FF2B5EF4-FFF2-40B4-BE49-F238E27FC236}">
                <a16:creationId xmlns:a16="http://schemas.microsoft.com/office/drawing/2014/main" id="{952FB8B8-4CCF-4963-BAC6-2B1580645D74}"/>
              </a:ext>
              <a:ext uri="{C183D7F6-B498-43B3-948B-1728B52AA6E4}">
                <adec:decorative xmlns:adec="http://schemas.microsoft.com/office/drawing/2017/decorative" val="1"/>
              </a:ext>
            </a:extLst>
          </p:cNvPr>
          <p:cNvSpPr/>
          <p:nvPr/>
        </p:nvSpPr>
        <p:spPr bwMode="auto">
          <a:xfrm>
            <a:off x="4274642" y="4095519"/>
            <a:ext cx="2543755" cy="1186681"/>
          </a:xfrm>
          <a:prstGeom prst="roundRect">
            <a:avLst>
              <a:gd name="adj" fmla="val 5336"/>
            </a:avLst>
          </a:prstGeom>
          <a:solidFill>
            <a:schemeClr val="tx1"/>
          </a:solidFill>
          <a:ln w="25400">
            <a:noFill/>
            <a:headEnd type="none" w="med" len="med"/>
            <a:tailEnd type="none" w="med" len="med"/>
          </a:ln>
          <a:effectLst>
            <a:outerShdw blurRad="63500" dist="127000" dir="5400000" algn="tl" rotWithShape="0">
              <a:srgbClr val="737373">
                <a:alpha val="20000"/>
              </a:srgbClr>
            </a:outerShdw>
          </a:effectLst>
          <a:scene3d>
            <a:camera prst="perspectiveRelaxedModerately">
              <a:rot lat="18600000" lon="0" rev="0"/>
            </a:camera>
            <a:lightRig rig="balanced" dir="t"/>
          </a:scene3d>
          <a:sp3d prstMaterial="matte">
            <a:bevelT w="0" h="381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noFill/>
                <a:effectLst/>
                <a:uLnTx/>
                <a:uFillTx/>
                <a:latin typeface="Segoe UI Semibold"/>
                <a:ea typeface="+mn-ea"/>
                <a:cs typeface="Segoe UI" pitchFamily="34" charset="0"/>
              </a:rPr>
              <a:t>1</a:t>
            </a:r>
          </a:p>
        </p:txBody>
      </p:sp>
      <p:sp>
        <p:nvSpPr>
          <p:cNvPr id="319" name="TextBox 318">
            <a:extLst>
              <a:ext uri="{FF2B5EF4-FFF2-40B4-BE49-F238E27FC236}">
                <a16:creationId xmlns:a16="http://schemas.microsoft.com/office/drawing/2014/main" id="{345535BF-3EB7-4A81-8D3D-7C193B64CA41}"/>
              </a:ext>
            </a:extLst>
          </p:cNvPr>
          <p:cNvSpPr txBox="1"/>
          <p:nvPr/>
        </p:nvSpPr>
        <p:spPr>
          <a:xfrm>
            <a:off x="4368788" y="4692605"/>
            <a:ext cx="2355461" cy="407804"/>
          </a:xfrm>
          <a:prstGeom prst="rect">
            <a:avLst/>
          </a:prstGeom>
          <a:noFill/>
        </p:spPr>
        <p:txBody>
          <a:bodyPr wrap="square" lIns="0" tIns="0" rIns="0" bIns="160020" anchor="b" anchorCtr="0">
            <a:spAutoFit/>
          </a:bodyPr>
          <a:lstStyle>
            <a:defPPr>
              <a:defRPr lang="en-US"/>
            </a:defPPr>
            <a:lvl1pPr algn="ctr" defTabSz="932472" fontAlgn="base">
              <a:spcBef>
                <a:spcPct val="0"/>
              </a:spcBef>
              <a:spcAft>
                <a:spcPct val="0"/>
              </a:spcAft>
              <a:defRPr sz="3200">
                <a:gradFill>
                  <a:gsLst>
                    <a:gs pos="30723">
                      <a:srgbClr val="2F2F2F"/>
                    </a:gs>
                    <a:gs pos="61000">
                      <a:srgbClr val="2F2F2F"/>
                    </a:gs>
                  </a:gsLst>
                  <a:lin ang="1800000" scaled="0"/>
                </a:gradFill>
                <a:latin typeface="+mj-lt"/>
                <a:cs typeface="Segoe UI" pitchFamily="34" charset="0"/>
              </a:defRPr>
            </a:lvl1p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30723">
                      <a:srgbClr val="2F2F2F"/>
                    </a:gs>
                    <a:gs pos="61000">
                      <a:srgbClr val="2F2F2F"/>
                    </a:gs>
                  </a:gsLst>
                  <a:lin ang="1800000" scaled="0"/>
                </a:gradFill>
                <a:effectLst/>
                <a:uLnTx/>
                <a:uFillTx/>
                <a:latin typeface="Segoe UI Semibold"/>
                <a:ea typeface="+mn-ea"/>
                <a:cs typeface="Segoe UI" pitchFamily="34" charset="0"/>
              </a:rPr>
              <a:t>Operational databases</a:t>
            </a:r>
          </a:p>
        </p:txBody>
      </p:sp>
      <p:grpSp>
        <p:nvGrpSpPr>
          <p:cNvPr id="320" name="Group 319">
            <a:extLst>
              <a:ext uri="{FF2B5EF4-FFF2-40B4-BE49-F238E27FC236}">
                <a16:creationId xmlns:a16="http://schemas.microsoft.com/office/drawing/2014/main" id="{D92476A8-1261-4454-9845-48489E6BBE64}"/>
              </a:ext>
              <a:ext uri="{C183D7F6-B498-43B3-948B-1728B52AA6E4}">
                <adec:decorative xmlns:adec="http://schemas.microsoft.com/office/drawing/2017/decorative" val="1"/>
              </a:ext>
            </a:extLst>
          </p:cNvPr>
          <p:cNvGrpSpPr/>
          <p:nvPr/>
        </p:nvGrpSpPr>
        <p:grpSpPr>
          <a:xfrm>
            <a:off x="3251775" y="292100"/>
            <a:ext cx="4037187" cy="4273809"/>
            <a:chOff x="12382433" y="584199"/>
            <a:chExt cx="8074373" cy="8547617"/>
          </a:xfrm>
        </p:grpSpPr>
        <p:sp>
          <p:nvSpPr>
            <p:cNvPr id="321" name="Freeform: Shape 77">
              <a:extLst>
                <a:ext uri="{FF2B5EF4-FFF2-40B4-BE49-F238E27FC236}">
                  <a16:creationId xmlns:a16="http://schemas.microsoft.com/office/drawing/2014/main" id="{18AE4080-E8D3-4DB0-B832-943B9DA78D8B}"/>
                </a:ext>
              </a:extLst>
            </p:cNvPr>
            <p:cNvSpPr/>
            <p:nvPr/>
          </p:nvSpPr>
          <p:spPr>
            <a:xfrm>
              <a:off x="12382433" y="584199"/>
              <a:ext cx="3250061" cy="8547617"/>
            </a:xfrm>
            <a:custGeom>
              <a:avLst/>
              <a:gdLst>
                <a:gd name="connsiteX0" fmla="*/ 3250062 w 3250061"/>
                <a:gd name="connsiteY0" fmla="*/ 8036782 h 8036782"/>
                <a:gd name="connsiteX1" fmla="*/ 0 w 3250061"/>
                <a:gd name="connsiteY1" fmla="*/ 0 h 8036782"/>
              </a:gdLst>
              <a:ahLst/>
              <a:cxnLst>
                <a:cxn ang="0">
                  <a:pos x="connsiteX0" y="connsiteY0"/>
                </a:cxn>
                <a:cxn ang="0">
                  <a:pos x="connsiteX1" y="connsiteY1"/>
                </a:cxn>
              </a:cxnLst>
              <a:rect l="l" t="t" r="r" b="b"/>
              <a:pathLst>
                <a:path w="3250061" h="8036782">
                  <a:moveTo>
                    <a:pt x="3250062" y="8036782"/>
                  </a:moveTo>
                  <a:cubicBezTo>
                    <a:pt x="3250062" y="5993429"/>
                    <a:pt x="0" y="4622052"/>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2" name="Freeform: Shape 78">
              <a:extLst>
                <a:ext uri="{FF2B5EF4-FFF2-40B4-BE49-F238E27FC236}">
                  <a16:creationId xmlns:a16="http://schemas.microsoft.com/office/drawing/2014/main" id="{E7269DEB-0680-479D-B5E7-C679019D2248}"/>
                </a:ext>
              </a:extLst>
            </p:cNvPr>
            <p:cNvSpPr/>
            <p:nvPr/>
          </p:nvSpPr>
          <p:spPr>
            <a:xfrm>
              <a:off x="14531455" y="4825313"/>
              <a:ext cx="2753999" cy="4306502"/>
            </a:xfrm>
            <a:custGeom>
              <a:avLst/>
              <a:gdLst>
                <a:gd name="connsiteX0" fmla="*/ 3201819 w 3201818"/>
                <a:gd name="connsiteY0" fmla="*/ 3795669 h 3795669"/>
                <a:gd name="connsiteX1" fmla="*/ 0 w 3201818"/>
                <a:gd name="connsiteY1" fmla="*/ 0 h 3795669"/>
              </a:gdLst>
              <a:ahLst/>
              <a:cxnLst>
                <a:cxn ang="0">
                  <a:pos x="connsiteX0" y="connsiteY0"/>
                </a:cxn>
                <a:cxn ang="0">
                  <a:pos x="connsiteX1" y="connsiteY1"/>
                </a:cxn>
              </a:cxnLst>
              <a:rect l="l" t="t" r="r" b="b"/>
              <a:pathLst>
                <a:path w="3201818" h="3795669">
                  <a:moveTo>
                    <a:pt x="3201819" y="3795669"/>
                  </a:moveTo>
                  <a:cubicBezTo>
                    <a:pt x="3201819" y="3123694"/>
                    <a:pt x="0" y="939648"/>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3" name="Freeform: Shape 137">
              <a:extLst>
                <a:ext uri="{FF2B5EF4-FFF2-40B4-BE49-F238E27FC236}">
                  <a16:creationId xmlns:a16="http://schemas.microsoft.com/office/drawing/2014/main" id="{96C70503-D3BB-4CD4-BACC-4B2102EF0782}"/>
                </a:ext>
              </a:extLst>
            </p:cNvPr>
            <p:cNvSpPr/>
            <p:nvPr/>
          </p:nvSpPr>
          <p:spPr>
            <a:xfrm>
              <a:off x="17508512" y="7568068"/>
              <a:ext cx="1603948" cy="1563747"/>
            </a:xfrm>
            <a:custGeom>
              <a:avLst/>
              <a:gdLst>
                <a:gd name="connsiteX0" fmla="*/ 787124 w 787124"/>
                <a:gd name="connsiteY0" fmla="*/ 0 h 1052913"/>
                <a:gd name="connsiteX1" fmla="*/ 0 w 787124"/>
                <a:gd name="connsiteY1" fmla="*/ 1052913 h 1052913"/>
              </a:gdLst>
              <a:ahLst/>
              <a:cxnLst>
                <a:cxn ang="0">
                  <a:pos x="connsiteX0" y="connsiteY0"/>
                </a:cxn>
                <a:cxn ang="0">
                  <a:pos x="connsiteX1" y="connsiteY1"/>
                </a:cxn>
              </a:cxnLst>
              <a:rect l="l" t="t" r="r" b="b"/>
              <a:pathLst>
                <a:path w="787124" h="1052913">
                  <a:moveTo>
                    <a:pt x="787124" y="0"/>
                  </a:moveTo>
                  <a:cubicBezTo>
                    <a:pt x="787124" y="507918"/>
                    <a:pt x="0" y="685689"/>
                    <a:pt x="0" y="1052913"/>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4" name="Freeform: Shape 141">
              <a:extLst>
                <a:ext uri="{FF2B5EF4-FFF2-40B4-BE49-F238E27FC236}">
                  <a16:creationId xmlns:a16="http://schemas.microsoft.com/office/drawing/2014/main" id="{282B8E56-467E-47B6-950E-EC9D39E33823}"/>
                </a:ext>
              </a:extLst>
            </p:cNvPr>
            <p:cNvSpPr/>
            <p:nvPr/>
          </p:nvSpPr>
          <p:spPr>
            <a:xfrm>
              <a:off x="16511353" y="7568068"/>
              <a:ext cx="3843888" cy="1563747"/>
            </a:xfrm>
            <a:custGeom>
              <a:avLst/>
              <a:gdLst>
                <a:gd name="connsiteX0" fmla="*/ 1675813 w 1675813"/>
                <a:gd name="connsiteY0" fmla="*/ 0 h 1052913"/>
                <a:gd name="connsiteX1" fmla="*/ 0 w 1675813"/>
                <a:gd name="connsiteY1" fmla="*/ 1052913 h 1052913"/>
              </a:gdLst>
              <a:ahLst/>
              <a:cxnLst>
                <a:cxn ang="0">
                  <a:pos x="connsiteX0" y="connsiteY0"/>
                </a:cxn>
                <a:cxn ang="0">
                  <a:pos x="connsiteX1" y="connsiteY1"/>
                </a:cxn>
              </a:cxnLst>
              <a:rect l="l" t="t" r="r" b="b"/>
              <a:pathLst>
                <a:path w="1675813" h="1052913">
                  <a:moveTo>
                    <a:pt x="1675813" y="0"/>
                  </a:moveTo>
                  <a:cubicBezTo>
                    <a:pt x="1675813" y="317449"/>
                    <a:pt x="0" y="459919"/>
                    <a:pt x="0" y="1052913"/>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5" name="Freeform: Shape 142">
              <a:extLst>
                <a:ext uri="{FF2B5EF4-FFF2-40B4-BE49-F238E27FC236}">
                  <a16:creationId xmlns:a16="http://schemas.microsoft.com/office/drawing/2014/main" id="{140AB9CC-DE15-43CD-A729-BCA6AC3EB431}"/>
                </a:ext>
              </a:extLst>
            </p:cNvPr>
            <p:cNvSpPr/>
            <p:nvPr/>
          </p:nvSpPr>
          <p:spPr>
            <a:xfrm>
              <a:off x="18048157" y="7568068"/>
              <a:ext cx="1670647" cy="1563747"/>
            </a:xfrm>
            <a:custGeom>
              <a:avLst/>
              <a:gdLst>
                <a:gd name="connsiteX0" fmla="*/ 710951 w 710951"/>
                <a:gd name="connsiteY0" fmla="*/ 0 h 1052913"/>
                <a:gd name="connsiteX1" fmla="*/ 0 w 710951"/>
                <a:gd name="connsiteY1" fmla="*/ 1052913 h 1052913"/>
              </a:gdLst>
              <a:ahLst/>
              <a:cxnLst>
                <a:cxn ang="0">
                  <a:pos x="connsiteX0" y="connsiteY0"/>
                </a:cxn>
                <a:cxn ang="0">
                  <a:pos x="connsiteX1" y="connsiteY1"/>
                </a:cxn>
              </a:cxnLst>
              <a:rect l="l" t="t" r="r" b="b"/>
              <a:pathLst>
                <a:path w="710951" h="1052913">
                  <a:moveTo>
                    <a:pt x="710951" y="0"/>
                  </a:moveTo>
                  <a:cubicBezTo>
                    <a:pt x="710951" y="502076"/>
                    <a:pt x="0" y="434523"/>
                    <a:pt x="0" y="1052913"/>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6" name="Freeform: Shape 143">
              <a:extLst>
                <a:ext uri="{FF2B5EF4-FFF2-40B4-BE49-F238E27FC236}">
                  <a16:creationId xmlns:a16="http://schemas.microsoft.com/office/drawing/2014/main" id="{C6B50A5C-AB71-4712-A0B1-715D19847C49}"/>
                </a:ext>
              </a:extLst>
            </p:cNvPr>
            <p:cNvSpPr/>
            <p:nvPr/>
          </p:nvSpPr>
          <p:spPr>
            <a:xfrm>
              <a:off x="15200846" y="4825313"/>
              <a:ext cx="2142684" cy="4306502"/>
            </a:xfrm>
            <a:custGeom>
              <a:avLst/>
              <a:gdLst>
                <a:gd name="connsiteX0" fmla="*/ 0 w 2894586"/>
                <a:gd name="connsiteY0" fmla="*/ 0 h 3795669"/>
                <a:gd name="connsiteX1" fmla="*/ 2894586 w 2894586"/>
                <a:gd name="connsiteY1" fmla="*/ 3795669 h 3795669"/>
              </a:gdLst>
              <a:ahLst/>
              <a:cxnLst>
                <a:cxn ang="0">
                  <a:pos x="connsiteX0" y="connsiteY0"/>
                </a:cxn>
                <a:cxn ang="0">
                  <a:pos x="connsiteX1" y="connsiteY1"/>
                </a:cxn>
              </a:cxnLst>
              <a:rect l="l" t="t" r="r" b="b"/>
              <a:pathLst>
                <a:path w="2894586" h="3795669">
                  <a:moveTo>
                    <a:pt x="0" y="0"/>
                  </a:moveTo>
                  <a:cubicBezTo>
                    <a:pt x="0" y="1015835"/>
                    <a:pt x="2894586" y="2742756"/>
                    <a:pt x="2894586" y="3795669"/>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7" name="Freeform: Shape 144">
              <a:extLst>
                <a:ext uri="{FF2B5EF4-FFF2-40B4-BE49-F238E27FC236}">
                  <a16:creationId xmlns:a16="http://schemas.microsoft.com/office/drawing/2014/main" id="{E4FF8EEC-B70A-4D7D-B541-7433A4A65A28}"/>
                </a:ext>
              </a:extLst>
            </p:cNvPr>
            <p:cNvSpPr/>
            <p:nvPr/>
          </p:nvSpPr>
          <p:spPr>
            <a:xfrm>
              <a:off x="15723114" y="584200"/>
              <a:ext cx="4733692" cy="8547616"/>
            </a:xfrm>
            <a:custGeom>
              <a:avLst/>
              <a:gdLst>
                <a:gd name="connsiteX0" fmla="*/ 0 w 4113359"/>
                <a:gd name="connsiteY0" fmla="*/ 8036782 h 8036782"/>
                <a:gd name="connsiteX1" fmla="*/ 4113359 w 4113359"/>
                <a:gd name="connsiteY1" fmla="*/ 0 h 8036782"/>
              </a:gdLst>
              <a:ahLst/>
              <a:cxnLst>
                <a:cxn ang="0">
                  <a:pos x="connsiteX0" y="connsiteY0"/>
                </a:cxn>
                <a:cxn ang="0">
                  <a:pos x="connsiteX1" y="connsiteY1"/>
                </a:cxn>
              </a:cxnLst>
              <a:rect l="l" t="t" r="r" b="b"/>
              <a:pathLst>
                <a:path w="4113359" h="8036782">
                  <a:moveTo>
                    <a:pt x="0" y="8036782"/>
                  </a:moveTo>
                  <a:cubicBezTo>
                    <a:pt x="0" y="6552139"/>
                    <a:pt x="4113359" y="2768152"/>
                    <a:pt x="4113359"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8" name="Freeform: Shape 147">
              <a:extLst>
                <a:ext uri="{FF2B5EF4-FFF2-40B4-BE49-F238E27FC236}">
                  <a16:creationId xmlns:a16="http://schemas.microsoft.com/office/drawing/2014/main" id="{D7FBD07B-372A-4B28-AB32-815813F69F03}"/>
                </a:ext>
              </a:extLst>
            </p:cNvPr>
            <p:cNvSpPr/>
            <p:nvPr/>
          </p:nvSpPr>
          <p:spPr>
            <a:xfrm>
              <a:off x="16140317" y="4825313"/>
              <a:ext cx="952165" cy="4306503"/>
            </a:xfrm>
            <a:custGeom>
              <a:avLst/>
              <a:gdLst>
                <a:gd name="connsiteX0" fmla="*/ 0 w 1574248"/>
                <a:gd name="connsiteY0" fmla="*/ 3795669 h 3795669"/>
                <a:gd name="connsiteX1" fmla="*/ 1574249 w 1574248"/>
                <a:gd name="connsiteY1" fmla="*/ 0 h 3795669"/>
              </a:gdLst>
              <a:ahLst/>
              <a:cxnLst>
                <a:cxn ang="0">
                  <a:pos x="connsiteX0" y="connsiteY0"/>
                </a:cxn>
                <a:cxn ang="0">
                  <a:pos x="connsiteX1" y="connsiteY1"/>
                </a:cxn>
              </a:cxnLst>
              <a:rect l="l" t="t" r="r" b="b"/>
              <a:pathLst>
                <a:path w="1574248" h="3795669">
                  <a:moveTo>
                    <a:pt x="0" y="3795669"/>
                  </a:moveTo>
                  <a:cubicBezTo>
                    <a:pt x="0" y="2564985"/>
                    <a:pt x="1574249" y="863460"/>
                    <a:pt x="1574249"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9" name="Freeform: Shape 153">
              <a:extLst>
                <a:ext uri="{FF2B5EF4-FFF2-40B4-BE49-F238E27FC236}">
                  <a16:creationId xmlns:a16="http://schemas.microsoft.com/office/drawing/2014/main" id="{7D049789-E113-48B4-ACAF-8F6DDAAC1E5C}"/>
                </a:ext>
              </a:extLst>
            </p:cNvPr>
            <p:cNvSpPr/>
            <p:nvPr/>
          </p:nvSpPr>
          <p:spPr>
            <a:xfrm>
              <a:off x="15096996" y="4825313"/>
              <a:ext cx="1424187" cy="4306503"/>
            </a:xfrm>
            <a:custGeom>
              <a:avLst/>
              <a:gdLst>
                <a:gd name="connsiteX0" fmla="*/ 0 w 1424187"/>
                <a:gd name="connsiteY0" fmla="*/ 3795669 h 3795669"/>
                <a:gd name="connsiteX1" fmla="*/ 1424187 w 1424187"/>
                <a:gd name="connsiteY1" fmla="*/ 0 h 3795669"/>
              </a:gdLst>
              <a:ahLst/>
              <a:cxnLst>
                <a:cxn ang="0">
                  <a:pos x="connsiteX0" y="connsiteY0"/>
                </a:cxn>
                <a:cxn ang="0">
                  <a:pos x="connsiteX1" y="connsiteY1"/>
                </a:cxn>
              </a:cxnLst>
              <a:rect l="l" t="t" r="r" b="b"/>
              <a:pathLst>
                <a:path w="1424187" h="3795669">
                  <a:moveTo>
                    <a:pt x="0" y="3795669"/>
                  </a:moveTo>
                  <a:cubicBezTo>
                    <a:pt x="0" y="2082463"/>
                    <a:pt x="1424187" y="939648"/>
                    <a:pt x="1424187"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30" name="Rectangle: Rounded Corners 130">
            <a:extLst>
              <a:ext uri="{FF2B5EF4-FFF2-40B4-BE49-F238E27FC236}">
                <a16:creationId xmlns:a16="http://schemas.microsoft.com/office/drawing/2014/main" id="{31BAD934-4432-430F-A122-D29EB35A46B6}"/>
              </a:ext>
              <a:ext uri="{C183D7F6-B498-43B3-948B-1728B52AA6E4}">
                <adec:decorative xmlns:adec="http://schemas.microsoft.com/office/drawing/2017/decorative" val="1"/>
              </a:ext>
            </a:extLst>
          </p:cNvPr>
          <p:cNvSpPr/>
          <p:nvPr/>
        </p:nvSpPr>
        <p:spPr bwMode="auto">
          <a:xfrm>
            <a:off x="5943503" y="2776059"/>
            <a:ext cx="2543755" cy="1186681"/>
          </a:xfrm>
          <a:prstGeom prst="roundRect">
            <a:avLst>
              <a:gd name="adj" fmla="val 5271"/>
            </a:avLst>
          </a:prstGeom>
          <a:solidFill>
            <a:schemeClr val="tx1"/>
          </a:solidFill>
          <a:ln w="25400">
            <a:noFill/>
            <a:headEnd type="none" w="med" len="med"/>
            <a:tailEnd type="none" w="med" len="med"/>
          </a:ln>
          <a:effectLst>
            <a:outerShdw blurRad="63500" dist="127000" dir="5400000" algn="tl" rotWithShape="0">
              <a:srgbClr val="737373">
                <a:alpha val="20000"/>
              </a:srgbClr>
            </a:outerShdw>
          </a:effectLst>
          <a:scene3d>
            <a:camera prst="perspectiveRelaxedModerately">
              <a:rot lat="18600000" lon="0" rev="0"/>
            </a:camera>
            <a:lightRig rig="balanced" dir="t"/>
          </a:scene3d>
          <a:sp3d prstMaterial="matte">
            <a:bevelT w="0" h="381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noFill/>
                <a:effectLst/>
                <a:uLnTx/>
                <a:uFillTx/>
                <a:latin typeface="Segoe UI Semibold"/>
                <a:ea typeface="+mn-ea"/>
                <a:cs typeface="Segoe UI" pitchFamily="34" charset="0"/>
              </a:rPr>
              <a:t>2</a:t>
            </a:r>
          </a:p>
        </p:txBody>
      </p:sp>
      <p:sp>
        <p:nvSpPr>
          <p:cNvPr id="331" name="TextBox 330">
            <a:extLst>
              <a:ext uri="{FF2B5EF4-FFF2-40B4-BE49-F238E27FC236}">
                <a16:creationId xmlns:a16="http://schemas.microsoft.com/office/drawing/2014/main" id="{F7C291A0-CFC5-4AC3-9EBF-CF53F4FF4C0D}"/>
              </a:ext>
            </a:extLst>
          </p:cNvPr>
          <p:cNvSpPr txBox="1"/>
          <p:nvPr/>
        </p:nvSpPr>
        <p:spPr>
          <a:xfrm>
            <a:off x="6520014" y="3373145"/>
            <a:ext cx="1390732" cy="407804"/>
          </a:xfrm>
          <a:prstGeom prst="rect">
            <a:avLst/>
          </a:prstGeom>
          <a:noFill/>
        </p:spPr>
        <p:txBody>
          <a:bodyPr wrap="square" lIns="0" tIns="0" rIns="0" bIns="160020" anchor="b" anchorCtr="0">
            <a:spAutoFit/>
          </a:bodyPr>
          <a:lstStyle>
            <a:defPPr>
              <a:defRPr lang="en-US"/>
            </a:defPPr>
            <a:lvl1pPr algn="ctr" defTabSz="932472" fontAlgn="base">
              <a:spcBef>
                <a:spcPct val="0"/>
              </a:spcBef>
              <a:spcAft>
                <a:spcPct val="0"/>
              </a:spcAft>
              <a:defRPr sz="3200">
                <a:gradFill>
                  <a:gsLst>
                    <a:gs pos="30723">
                      <a:srgbClr val="2F2F2F"/>
                    </a:gs>
                    <a:gs pos="61000">
                      <a:srgbClr val="2F2F2F"/>
                    </a:gs>
                  </a:gsLst>
                  <a:lin ang="1800000" scaled="0"/>
                </a:gradFill>
                <a:latin typeface="+mj-lt"/>
                <a:cs typeface="Segoe UI" pitchFamily="34" charset="0"/>
              </a:defRPr>
            </a:lvl1p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30723">
                      <a:srgbClr val="2F2F2F"/>
                    </a:gs>
                    <a:gs pos="61000">
                      <a:srgbClr val="2F2F2F"/>
                    </a:gs>
                  </a:gsLst>
                  <a:lin ang="1800000" scaled="0"/>
                </a:gradFill>
                <a:effectLst/>
                <a:uLnTx/>
                <a:uFillTx/>
                <a:latin typeface="Segoe UI Semibold"/>
                <a:ea typeface="+mn-ea"/>
                <a:cs typeface="Segoe UI" pitchFamily="34" charset="0"/>
              </a:rPr>
              <a:t>Analytics</a:t>
            </a:r>
          </a:p>
        </p:txBody>
      </p:sp>
      <p:grpSp>
        <p:nvGrpSpPr>
          <p:cNvPr id="332" name="Group 331">
            <a:extLst>
              <a:ext uri="{FF2B5EF4-FFF2-40B4-BE49-F238E27FC236}">
                <a16:creationId xmlns:a16="http://schemas.microsoft.com/office/drawing/2014/main" id="{1613D5B3-6B8D-405E-87A2-D829D4DA6992}"/>
              </a:ext>
              <a:ext uri="{C183D7F6-B498-43B3-948B-1728B52AA6E4}">
                <adec:decorative xmlns:adec="http://schemas.microsoft.com/office/drawing/2017/decorative" val="1"/>
              </a:ext>
            </a:extLst>
          </p:cNvPr>
          <p:cNvGrpSpPr/>
          <p:nvPr/>
        </p:nvGrpSpPr>
        <p:grpSpPr>
          <a:xfrm>
            <a:off x="5041847" y="292100"/>
            <a:ext cx="3910231" cy="2960659"/>
            <a:chOff x="15962578" y="584200"/>
            <a:chExt cx="7820462" cy="5921318"/>
          </a:xfrm>
        </p:grpSpPr>
        <p:sp>
          <p:nvSpPr>
            <p:cNvPr id="333" name="Freeform: Shape 145">
              <a:extLst>
                <a:ext uri="{FF2B5EF4-FFF2-40B4-BE49-F238E27FC236}">
                  <a16:creationId xmlns:a16="http://schemas.microsoft.com/office/drawing/2014/main" id="{D268B38F-59DC-4BDA-B1D5-7C33DCE3D877}"/>
                </a:ext>
              </a:extLst>
            </p:cNvPr>
            <p:cNvSpPr/>
            <p:nvPr/>
          </p:nvSpPr>
          <p:spPr>
            <a:xfrm>
              <a:off x="20939236" y="3606310"/>
              <a:ext cx="2843804" cy="2899204"/>
            </a:xfrm>
            <a:custGeom>
              <a:avLst/>
              <a:gdLst>
                <a:gd name="connsiteX0" fmla="*/ 0 w 2843804"/>
                <a:gd name="connsiteY0" fmla="*/ 2361818 h 2361817"/>
                <a:gd name="connsiteX1" fmla="*/ 2843804 w 2843804"/>
                <a:gd name="connsiteY1" fmla="*/ 0 h 2361817"/>
              </a:gdLst>
              <a:ahLst/>
              <a:cxnLst>
                <a:cxn ang="0">
                  <a:pos x="connsiteX0" y="connsiteY0"/>
                </a:cxn>
                <a:cxn ang="0">
                  <a:pos x="connsiteX1" y="connsiteY1"/>
                </a:cxn>
              </a:cxnLst>
              <a:rect l="l" t="t" r="r" b="b"/>
              <a:pathLst>
                <a:path w="2843804" h="2361817">
                  <a:moveTo>
                    <a:pt x="0" y="2361818"/>
                  </a:moveTo>
                  <a:cubicBezTo>
                    <a:pt x="0" y="1092023"/>
                    <a:pt x="2843804" y="1193607"/>
                    <a:pt x="2843804"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4" name="Freeform: Shape 146">
              <a:extLst>
                <a:ext uri="{FF2B5EF4-FFF2-40B4-BE49-F238E27FC236}">
                  <a16:creationId xmlns:a16="http://schemas.microsoft.com/office/drawing/2014/main" id="{C408FBAA-472B-4012-A53B-0A0150455124}"/>
                </a:ext>
              </a:extLst>
            </p:cNvPr>
            <p:cNvSpPr/>
            <p:nvPr/>
          </p:nvSpPr>
          <p:spPr>
            <a:xfrm>
              <a:off x="20380631" y="2412702"/>
              <a:ext cx="3402409" cy="4092811"/>
            </a:xfrm>
            <a:custGeom>
              <a:avLst/>
              <a:gdLst>
                <a:gd name="connsiteX0" fmla="*/ 0 w 3326235"/>
                <a:gd name="connsiteY0" fmla="*/ 3555424 h 3555424"/>
                <a:gd name="connsiteX1" fmla="*/ 3326235 w 3326235"/>
                <a:gd name="connsiteY1" fmla="*/ 0 h 3555424"/>
              </a:gdLst>
              <a:ahLst/>
              <a:cxnLst>
                <a:cxn ang="0">
                  <a:pos x="connsiteX0" y="connsiteY0"/>
                </a:cxn>
                <a:cxn ang="0">
                  <a:pos x="connsiteX1" y="connsiteY1"/>
                </a:cxn>
              </a:cxnLst>
              <a:rect l="l" t="t" r="r" b="b"/>
              <a:pathLst>
                <a:path w="3326235" h="3555424">
                  <a:moveTo>
                    <a:pt x="0" y="3555424"/>
                  </a:moveTo>
                  <a:cubicBezTo>
                    <a:pt x="0" y="2285630"/>
                    <a:pt x="3326235" y="1777712"/>
                    <a:pt x="3326235"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5" name="Freeform: Shape 149">
              <a:extLst>
                <a:ext uri="{FF2B5EF4-FFF2-40B4-BE49-F238E27FC236}">
                  <a16:creationId xmlns:a16="http://schemas.microsoft.com/office/drawing/2014/main" id="{C06DDE5D-8F08-4655-BDBD-A0441A9D94F1}"/>
                </a:ext>
              </a:extLst>
            </p:cNvPr>
            <p:cNvSpPr/>
            <p:nvPr/>
          </p:nvSpPr>
          <p:spPr>
            <a:xfrm>
              <a:off x="16800485" y="584200"/>
              <a:ext cx="4747471" cy="5921316"/>
            </a:xfrm>
            <a:custGeom>
              <a:avLst/>
              <a:gdLst>
                <a:gd name="connsiteX0" fmla="*/ 5459088 w 5459088"/>
                <a:gd name="connsiteY0" fmla="*/ 5383928 h 5383927"/>
                <a:gd name="connsiteX1" fmla="*/ 0 w 5459088"/>
                <a:gd name="connsiteY1" fmla="*/ 0 h 5383927"/>
              </a:gdLst>
              <a:ahLst/>
              <a:cxnLst>
                <a:cxn ang="0">
                  <a:pos x="connsiteX0" y="connsiteY0"/>
                </a:cxn>
                <a:cxn ang="0">
                  <a:pos x="connsiteX1" y="connsiteY1"/>
                </a:cxn>
              </a:cxnLst>
              <a:rect l="l" t="t" r="r" b="b"/>
              <a:pathLst>
                <a:path w="5459088" h="5383927">
                  <a:moveTo>
                    <a:pt x="5459088" y="5383928"/>
                  </a:moveTo>
                  <a:cubicBezTo>
                    <a:pt x="5459088" y="4571260"/>
                    <a:pt x="0" y="1650733"/>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6" name="Freeform: Shape 151">
              <a:extLst>
                <a:ext uri="{FF2B5EF4-FFF2-40B4-BE49-F238E27FC236}">
                  <a16:creationId xmlns:a16="http://schemas.microsoft.com/office/drawing/2014/main" id="{76436F27-38E6-4EA5-8779-EAA23B26FD64}"/>
                </a:ext>
              </a:extLst>
            </p:cNvPr>
            <p:cNvSpPr/>
            <p:nvPr/>
          </p:nvSpPr>
          <p:spPr>
            <a:xfrm>
              <a:off x="18831774" y="584200"/>
              <a:ext cx="2818412" cy="5921318"/>
            </a:xfrm>
            <a:custGeom>
              <a:avLst/>
              <a:gdLst>
                <a:gd name="connsiteX0" fmla="*/ 2818413 w 2818412"/>
                <a:gd name="connsiteY0" fmla="*/ 5383928 h 5383927"/>
                <a:gd name="connsiteX1" fmla="*/ 0 w 2818412"/>
                <a:gd name="connsiteY1" fmla="*/ 0 h 5383927"/>
              </a:gdLst>
              <a:ahLst/>
              <a:cxnLst>
                <a:cxn ang="0">
                  <a:pos x="connsiteX0" y="connsiteY0"/>
                </a:cxn>
                <a:cxn ang="0">
                  <a:pos x="connsiteX1" y="connsiteY1"/>
                </a:cxn>
              </a:cxnLst>
              <a:rect l="l" t="t" r="r" b="b"/>
              <a:pathLst>
                <a:path w="2818412" h="5383927">
                  <a:moveTo>
                    <a:pt x="2818413" y="5383928"/>
                  </a:moveTo>
                  <a:cubicBezTo>
                    <a:pt x="2818413" y="3377653"/>
                    <a:pt x="0" y="1676129"/>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337" name="Group 336">
              <a:extLst>
                <a:ext uri="{FF2B5EF4-FFF2-40B4-BE49-F238E27FC236}">
                  <a16:creationId xmlns:a16="http://schemas.microsoft.com/office/drawing/2014/main" id="{72BEFDB6-A719-4BB0-B1B6-B75C982B64C2}"/>
                </a:ext>
              </a:extLst>
            </p:cNvPr>
            <p:cNvGrpSpPr/>
            <p:nvPr/>
          </p:nvGrpSpPr>
          <p:grpSpPr>
            <a:xfrm>
              <a:off x="15962578" y="584200"/>
              <a:ext cx="7211075" cy="5921313"/>
              <a:chOff x="15962578" y="584200"/>
              <a:chExt cx="7211075" cy="5921313"/>
            </a:xfrm>
          </p:grpSpPr>
          <p:sp>
            <p:nvSpPr>
              <p:cNvPr id="339" name="Freeform: Shape 148">
                <a:extLst>
                  <a:ext uri="{FF2B5EF4-FFF2-40B4-BE49-F238E27FC236}">
                    <a16:creationId xmlns:a16="http://schemas.microsoft.com/office/drawing/2014/main" id="{F6EF94B2-B732-46FD-823E-EEEDC98D12CA}"/>
                  </a:ext>
                </a:extLst>
              </p:cNvPr>
              <p:cNvSpPr/>
              <p:nvPr/>
            </p:nvSpPr>
            <p:spPr>
              <a:xfrm>
                <a:off x="15962578" y="4825313"/>
                <a:ext cx="3471897" cy="1680200"/>
              </a:xfrm>
              <a:custGeom>
                <a:avLst/>
                <a:gdLst>
                  <a:gd name="connsiteX0" fmla="*/ 2666066 w 2666066"/>
                  <a:gd name="connsiteY0" fmla="*/ 1142815 h 1142814"/>
                  <a:gd name="connsiteX1" fmla="*/ 0 w 2666066"/>
                  <a:gd name="connsiteY1" fmla="*/ 0 h 1142814"/>
                </a:gdLst>
                <a:ahLst/>
                <a:cxnLst>
                  <a:cxn ang="0">
                    <a:pos x="connsiteX0" y="connsiteY0"/>
                  </a:cxn>
                  <a:cxn ang="0">
                    <a:pos x="connsiteX1" y="connsiteY1"/>
                  </a:cxn>
                </a:cxnLst>
                <a:rect l="l" t="t" r="r" b="b"/>
                <a:pathLst>
                  <a:path w="2666066" h="1142814">
                    <a:moveTo>
                      <a:pt x="2666066" y="1142815"/>
                    </a:moveTo>
                    <a:cubicBezTo>
                      <a:pt x="2666066" y="676800"/>
                      <a:pt x="0" y="457126"/>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0" name="Freeform: Shape 150">
                <a:extLst>
                  <a:ext uri="{FF2B5EF4-FFF2-40B4-BE49-F238E27FC236}">
                    <a16:creationId xmlns:a16="http://schemas.microsoft.com/office/drawing/2014/main" id="{A47379E2-A48D-4EE8-9D7D-FF47CEA9BE82}"/>
                  </a:ext>
                </a:extLst>
              </p:cNvPr>
              <p:cNvSpPr/>
              <p:nvPr/>
            </p:nvSpPr>
            <p:spPr>
              <a:xfrm>
                <a:off x="16698921" y="4825313"/>
                <a:ext cx="3503972" cy="1680200"/>
              </a:xfrm>
              <a:custGeom>
                <a:avLst/>
                <a:gdLst>
                  <a:gd name="connsiteX0" fmla="*/ 3046933 w 3046932"/>
                  <a:gd name="connsiteY0" fmla="*/ 1142815 h 1142814"/>
                  <a:gd name="connsiteX1" fmla="*/ 0 w 3046932"/>
                  <a:gd name="connsiteY1" fmla="*/ 0 h 1142814"/>
                </a:gdLst>
                <a:ahLst/>
                <a:cxnLst>
                  <a:cxn ang="0">
                    <a:pos x="connsiteX0" y="connsiteY0"/>
                  </a:cxn>
                  <a:cxn ang="0">
                    <a:pos x="connsiteX1" y="connsiteY1"/>
                  </a:cxn>
                </a:cxnLst>
                <a:rect l="l" t="t" r="r" b="b"/>
                <a:pathLst>
                  <a:path w="3046932" h="1142814">
                    <a:moveTo>
                      <a:pt x="3046933" y="1142815"/>
                    </a:moveTo>
                    <a:cubicBezTo>
                      <a:pt x="3046933" y="711085"/>
                      <a:pt x="0" y="355542"/>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1" name="Freeform: Shape 152">
                <a:extLst>
                  <a:ext uri="{FF2B5EF4-FFF2-40B4-BE49-F238E27FC236}">
                    <a16:creationId xmlns:a16="http://schemas.microsoft.com/office/drawing/2014/main" id="{28770F2C-E360-40E9-B6E2-42B229330E4D}"/>
                  </a:ext>
                </a:extLst>
              </p:cNvPr>
              <p:cNvSpPr/>
              <p:nvPr/>
            </p:nvSpPr>
            <p:spPr>
              <a:xfrm>
                <a:off x="19618964" y="584200"/>
                <a:ext cx="3554689" cy="5921313"/>
              </a:xfrm>
              <a:custGeom>
                <a:avLst/>
                <a:gdLst>
                  <a:gd name="connsiteX0" fmla="*/ 0 w 4291097"/>
                  <a:gd name="connsiteY0" fmla="*/ 5383928 h 5383927"/>
                  <a:gd name="connsiteX1" fmla="*/ 4291097 w 4291097"/>
                  <a:gd name="connsiteY1" fmla="*/ 0 h 5383927"/>
                </a:gdLst>
                <a:ahLst/>
                <a:cxnLst>
                  <a:cxn ang="0">
                    <a:pos x="connsiteX0" y="connsiteY0"/>
                  </a:cxn>
                  <a:cxn ang="0">
                    <a:pos x="connsiteX1" y="connsiteY1"/>
                  </a:cxn>
                </a:cxnLst>
                <a:rect l="l" t="t" r="r" b="b"/>
                <a:pathLst>
                  <a:path w="4291097" h="5383927">
                    <a:moveTo>
                      <a:pt x="0" y="5383928"/>
                    </a:moveTo>
                    <a:cubicBezTo>
                      <a:pt x="0" y="3631612"/>
                      <a:pt x="4291097" y="1422170"/>
                      <a:pt x="4291097"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38" name="Freeform: Shape 125">
              <a:extLst>
                <a:ext uri="{FF2B5EF4-FFF2-40B4-BE49-F238E27FC236}">
                  <a16:creationId xmlns:a16="http://schemas.microsoft.com/office/drawing/2014/main" id="{948CEBBA-5F9B-4926-8AD9-D101BACCE02D}"/>
                </a:ext>
              </a:extLst>
            </p:cNvPr>
            <p:cNvSpPr/>
            <p:nvPr/>
          </p:nvSpPr>
          <p:spPr>
            <a:xfrm>
              <a:off x="18205774" y="584200"/>
              <a:ext cx="2437408" cy="5921318"/>
            </a:xfrm>
            <a:custGeom>
              <a:avLst/>
              <a:gdLst>
                <a:gd name="connsiteX0" fmla="*/ 5459088 w 5459088"/>
                <a:gd name="connsiteY0" fmla="*/ 5383928 h 5383927"/>
                <a:gd name="connsiteX1" fmla="*/ 0 w 5459088"/>
                <a:gd name="connsiteY1" fmla="*/ 0 h 5383927"/>
                <a:gd name="connsiteX0" fmla="*/ 2802761 w 2802761"/>
                <a:gd name="connsiteY0" fmla="*/ 5383928 h 5383928"/>
                <a:gd name="connsiteX1" fmla="*/ 0 w 2802761"/>
                <a:gd name="connsiteY1" fmla="*/ 0 h 5383928"/>
              </a:gdLst>
              <a:ahLst/>
              <a:cxnLst>
                <a:cxn ang="0">
                  <a:pos x="connsiteX0" y="connsiteY0"/>
                </a:cxn>
                <a:cxn ang="0">
                  <a:pos x="connsiteX1" y="connsiteY1"/>
                </a:cxn>
              </a:cxnLst>
              <a:rect l="l" t="t" r="r" b="b"/>
              <a:pathLst>
                <a:path w="2802761" h="5383928">
                  <a:moveTo>
                    <a:pt x="2802761" y="5383928"/>
                  </a:moveTo>
                  <a:cubicBezTo>
                    <a:pt x="2802761" y="4571260"/>
                    <a:pt x="0" y="1650733"/>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2" name="Group 341">
            <a:extLst>
              <a:ext uri="{FF2B5EF4-FFF2-40B4-BE49-F238E27FC236}">
                <a16:creationId xmlns:a16="http://schemas.microsoft.com/office/drawing/2014/main" id="{14DA070A-BB66-4446-8E6C-301061F0F226}"/>
              </a:ext>
              <a:ext uri="{C183D7F6-B498-43B3-948B-1728B52AA6E4}">
                <adec:decorative xmlns:adec="http://schemas.microsoft.com/office/drawing/2017/decorative" val="1"/>
              </a:ext>
            </a:extLst>
          </p:cNvPr>
          <p:cNvGrpSpPr/>
          <p:nvPr/>
        </p:nvGrpSpPr>
        <p:grpSpPr>
          <a:xfrm>
            <a:off x="6792396" y="292100"/>
            <a:ext cx="2155031" cy="3000043"/>
            <a:chOff x="34405362" y="584200"/>
            <a:chExt cx="4310062" cy="6000085"/>
          </a:xfrm>
        </p:grpSpPr>
        <p:sp>
          <p:nvSpPr>
            <p:cNvPr id="343" name="Freeform: Shape 6">
              <a:extLst>
                <a:ext uri="{FF2B5EF4-FFF2-40B4-BE49-F238E27FC236}">
                  <a16:creationId xmlns:a16="http://schemas.microsoft.com/office/drawing/2014/main" id="{C989ADA5-7605-40D7-B2A3-0E5F0A1604D6}"/>
                </a:ext>
              </a:extLst>
            </p:cNvPr>
            <p:cNvSpPr/>
            <p:nvPr/>
          </p:nvSpPr>
          <p:spPr>
            <a:xfrm>
              <a:off x="34575895" y="4241207"/>
              <a:ext cx="4139529" cy="2343078"/>
            </a:xfrm>
            <a:custGeom>
              <a:avLst/>
              <a:gdLst>
                <a:gd name="connsiteX0" fmla="*/ 0 w 4139529"/>
                <a:gd name="connsiteY0" fmla="*/ 1722095 h 1722095"/>
                <a:gd name="connsiteX1" fmla="*/ 4139530 w 4139529"/>
                <a:gd name="connsiteY1" fmla="*/ 0 h 1722095"/>
              </a:gdLst>
              <a:ahLst/>
              <a:cxnLst>
                <a:cxn ang="0">
                  <a:pos x="connsiteX0" y="connsiteY0"/>
                </a:cxn>
                <a:cxn ang="0">
                  <a:pos x="connsiteX1" y="connsiteY1"/>
                </a:cxn>
              </a:cxnLst>
              <a:rect l="l" t="t" r="r" b="b"/>
              <a:pathLst>
                <a:path w="4139529" h="1722095">
                  <a:moveTo>
                    <a:pt x="0" y="1722095"/>
                  </a:moveTo>
                  <a:cubicBezTo>
                    <a:pt x="0" y="1269794"/>
                    <a:pt x="4139530" y="761877"/>
                    <a:pt x="413953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4" name="Freeform: Shape 17">
              <a:extLst>
                <a:ext uri="{FF2B5EF4-FFF2-40B4-BE49-F238E27FC236}">
                  <a16:creationId xmlns:a16="http://schemas.microsoft.com/office/drawing/2014/main" id="{8D8D797E-C68B-4F3F-8382-6C6D2322F452}"/>
                </a:ext>
              </a:extLst>
            </p:cNvPr>
            <p:cNvSpPr/>
            <p:nvPr/>
          </p:nvSpPr>
          <p:spPr>
            <a:xfrm>
              <a:off x="35552602" y="584200"/>
              <a:ext cx="1627850" cy="5901566"/>
            </a:xfrm>
            <a:custGeom>
              <a:avLst/>
              <a:gdLst>
                <a:gd name="connsiteX0" fmla="*/ 1422170 w 1422169"/>
                <a:gd name="connsiteY0" fmla="*/ 5379103 h 5379102"/>
                <a:gd name="connsiteX1" fmla="*/ 0 w 1422169"/>
                <a:gd name="connsiteY1" fmla="*/ 0 h 5379102"/>
              </a:gdLst>
              <a:ahLst/>
              <a:cxnLst>
                <a:cxn ang="0">
                  <a:pos x="connsiteX0" y="connsiteY0"/>
                </a:cxn>
                <a:cxn ang="0">
                  <a:pos x="connsiteX1" y="connsiteY1"/>
                </a:cxn>
              </a:cxnLst>
              <a:rect l="l" t="t" r="r" b="b"/>
              <a:pathLst>
                <a:path w="1422169" h="5379102">
                  <a:moveTo>
                    <a:pt x="1422170" y="5379103"/>
                  </a:moveTo>
                  <a:cubicBezTo>
                    <a:pt x="1422170" y="3936363"/>
                    <a:pt x="0" y="1396774"/>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5" name="Freeform: Shape 18">
              <a:extLst>
                <a:ext uri="{FF2B5EF4-FFF2-40B4-BE49-F238E27FC236}">
                  <a16:creationId xmlns:a16="http://schemas.microsoft.com/office/drawing/2014/main" id="{B14EC2EE-C29A-4AFB-802B-E233E535601E}"/>
                </a:ext>
              </a:extLst>
            </p:cNvPr>
            <p:cNvSpPr/>
            <p:nvPr/>
          </p:nvSpPr>
          <p:spPr>
            <a:xfrm>
              <a:off x="34405362" y="584200"/>
              <a:ext cx="2633934" cy="5854761"/>
            </a:xfrm>
            <a:custGeom>
              <a:avLst/>
              <a:gdLst>
                <a:gd name="connsiteX0" fmla="*/ 0 w 2818943"/>
                <a:gd name="connsiteY0" fmla="*/ 5379103 h 5379102"/>
                <a:gd name="connsiteX1" fmla="*/ 2818943 w 2818943"/>
                <a:gd name="connsiteY1" fmla="*/ 0 h 5379102"/>
              </a:gdLst>
              <a:ahLst/>
              <a:cxnLst>
                <a:cxn ang="0">
                  <a:pos x="connsiteX0" y="connsiteY0"/>
                </a:cxn>
                <a:cxn ang="0">
                  <a:pos x="connsiteX1" y="connsiteY1"/>
                </a:cxn>
              </a:cxnLst>
              <a:rect l="l" t="t" r="r" b="b"/>
              <a:pathLst>
                <a:path w="2818943" h="5379102">
                  <a:moveTo>
                    <a:pt x="0" y="5379103"/>
                  </a:moveTo>
                  <a:cubicBezTo>
                    <a:pt x="0" y="3936363"/>
                    <a:pt x="2818943" y="1396774"/>
                    <a:pt x="2818943"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6" name="Freeform: Shape 19">
              <a:extLst>
                <a:ext uri="{FF2B5EF4-FFF2-40B4-BE49-F238E27FC236}">
                  <a16:creationId xmlns:a16="http://schemas.microsoft.com/office/drawing/2014/main" id="{BC33A346-1FAB-4D22-9F6E-D4B29AD1D503}"/>
                </a:ext>
              </a:extLst>
            </p:cNvPr>
            <p:cNvSpPr/>
            <p:nvPr/>
          </p:nvSpPr>
          <p:spPr>
            <a:xfrm>
              <a:off x="36175836" y="1142909"/>
              <a:ext cx="2539334" cy="5217846"/>
            </a:xfrm>
            <a:custGeom>
              <a:avLst/>
              <a:gdLst>
                <a:gd name="connsiteX0" fmla="*/ 0 w 2539334"/>
                <a:gd name="connsiteY0" fmla="*/ 4820393 h 4820393"/>
                <a:gd name="connsiteX1" fmla="*/ 2539335 w 2539334"/>
                <a:gd name="connsiteY1" fmla="*/ 0 h 4820393"/>
              </a:gdLst>
              <a:ahLst/>
              <a:cxnLst>
                <a:cxn ang="0">
                  <a:pos x="connsiteX0" y="connsiteY0"/>
                </a:cxn>
                <a:cxn ang="0">
                  <a:pos x="connsiteX1" y="connsiteY1"/>
                </a:cxn>
              </a:cxnLst>
              <a:rect l="l" t="t" r="r" b="b"/>
              <a:pathLst>
                <a:path w="2539334" h="4820393">
                  <a:moveTo>
                    <a:pt x="0" y="4820393"/>
                  </a:moveTo>
                  <a:cubicBezTo>
                    <a:pt x="0" y="3377653"/>
                    <a:pt x="2539335" y="1396774"/>
                    <a:pt x="2539335"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7" name="Group 346">
            <a:extLst>
              <a:ext uri="{FF2B5EF4-FFF2-40B4-BE49-F238E27FC236}">
                <a16:creationId xmlns:a16="http://schemas.microsoft.com/office/drawing/2014/main" id="{FABD9AE6-F7ED-4120-B8B7-4B236D7220F4}"/>
              </a:ext>
              <a:ext uri="{C183D7F6-B498-43B3-948B-1728B52AA6E4}">
                <adec:decorative xmlns:adec="http://schemas.microsoft.com/office/drawing/2017/decorative" val="1"/>
              </a:ext>
            </a:extLst>
          </p:cNvPr>
          <p:cNvGrpSpPr/>
          <p:nvPr/>
        </p:nvGrpSpPr>
        <p:grpSpPr>
          <a:xfrm>
            <a:off x="3157165" y="292100"/>
            <a:ext cx="1434868" cy="1598372"/>
            <a:chOff x="27134900" y="584200"/>
            <a:chExt cx="2869735" cy="3196744"/>
          </a:xfrm>
        </p:grpSpPr>
        <p:sp>
          <p:nvSpPr>
            <p:cNvPr id="348" name="Freeform: Shape 41">
              <a:extLst>
                <a:ext uri="{FF2B5EF4-FFF2-40B4-BE49-F238E27FC236}">
                  <a16:creationId xmlns:a16="http://schemas.microsoft.com/office/drawing/2014/main" id="{BEDBF7A0-B24B-46C7-A11B-4F2AED3749D2}"/>
                </a:ext>
              </a:extLst>
            </p:cNvPr>
            <p:cNvSpPr/>
            <p:nvPr/>
          </p:nvSpPr>
          <p:spPr>
            <a:xfrm>
              <a:off x="27465047" y="584200"/>
              <a:ext cx="2539588" cy="3196744"/>
            </a:xfrm>
            <a:custGeom>
              <a:avLst/>
              <a:gdLst>
                <a:gd name="connsiteX0" fmla="*/ 2539589 w 2539588"/>
                <a:gd name="connsiteY0" fmla="*/ 2635331 h 2635331"/>
                <a:gd name="connsiteX1" fmla="*/ 0 w 2539588"/>
                <a:gd name="connsiteY1" fmla="*/ 0 h 2635331"/>
              </a:gdLst>
              <a:ahLst/>
              <a:cxnLst>
                <a:cxn ang="0">
                  <a:pos x="connsiteX0" y="connsiteY0"/>
                </a:cxn>
                <a:cxn ang="0">
                  <a:pos x="connsiteX1" y="connsiteY1"/>
                </a:cxn>
              </a:cxnLst>
              <a:rect l="l" t="t" r="r" b="b"/>
              <a:pathLst>
                <a:path w="2539588" h="2635331">
                  <a:moveTo>
                    <a:pt x="2539589" y="2635331"/>
                  </a:moveTo>
                  <a:cubicBezTo>
                    <a:pt x="2539589" y="1365537"/>
                    <a:pt x="0" y="1193607"/>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9" name="Freeform: Shape 42">
              <a:extLst>
                <a:ext uri="{FF2B5EF4-FFF2-40B4-BE49-F238E27FC236}">
                  <a16:creationId xmlns:a16="http://schemas.microsoft.com/office/drawing/2014/main" id="{15E9A407-3C82-4B04-A356-76BA9B9E6BCC}"/>
                </a:ext>
              </a:extLst>
            </p:cNvPr>
            <p:cNvSpPr/>
            <p:nvPr/>
          </p:nvSpPr>
          <p:spPr>
            <a:xfrm>
              <a:off x="27134900" y="1955577"/>
              <a:ext cx="1345981" cy="1825367"/>
            </a:xfrm>
            <a:custGeom>
              <a:avLst/>
              <a:gdLst>
                <a:gd name="connsiteX0" fmla="*/ 1345982 w 1345981"/>
                <a:gd name="connsiteY0" fmla="*/ 1263953 h 1263953"/>
                <a:gd name="connsiteX1" fmla="*/ 0 w 1345981"/>
                <a:gd name="connsiteY1" fmla="*/ 0 h 1263953"/>
              </a:gdLst>
              <a:ahLst/>
              <a:cxnLst>
                <a:cxn ang="0">
                  <a:pos x="connsiteX0" y="connsiteY0"/>
                </a:cxn>
                <a:cxn ang="0">
                  <a:pos x="connsiteX1" y="connsiteY1"/>
                </a:cxn>
              </a:cxnLst>
              <a:rect l="l" t="t" r="r" b="b"/>
              <a:pathLst>
                <a:path w="1345981" h="1263953">
                  <a:moveTo>
                    <a:pt x="1345982" y="1263953"/>
                  </a:moveTo>
                  <a:cubicBezTo>
                    <a:pt x="1269794" y="457126"/>
                    <a:pt x="253959" y="863460"/>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50" name="Oval 349">
            <a:extLst>
              <a:ext uri="{FF2B5EF4-FFF2-40B4-BE49-F238E27FC236}">
                <a16:creationId xmlns:a16="http://schemas.microsoft.com/office/drawing/2014/main" id="{5CC79E14-3035-4859-A973-FC374260772B}"/>
              </a:ext>
              <a:ext uri="{C183D7F6-B498-43B3-948B-1728B52AA6E4}">
                <adec:decorative xmlns:adec="http://schemas.microsoft.com/office/drawing/2017/decorative" val="1"/>
              </a:ext>
            </a:extLst>
          </p:cNvPr>
          <p:cNvSpPr>
            <a:spLocks noChangeAspect="1"/>
          </p:cNvSpPr>
          <p:nvPr/>
        </p:nvSpPr>
        <p:spPr bwMode="auto">
          <a:xfrm>
            <a:off x="3316876" y="123344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1" name="Oval 350">
            <a:extLst>
              <a:ext uri="{FF2B5EF4-FFF2-40B4-BE49-F238E27FC236}">
                <a16:creationId xmlns:a16="http://schemas.microsoft.com/office/drawing/2014/main" id="{08751461-4D03-40FD-9B1F-F7776B538FB2}"/>
              </a:ext>
              <a:ext uri="{C183D7F6-B498-43B3-948B-1728B52AA6E4}">
                <adec:decorative xmlns:adec="http://schemas.microsoft.com/office/drawing/2017/decorative" val="1"/>
              </a:ext>
            </a:extLst>
          </p:cNvPr>
          <p:cNvSpPr>
            <a:spLocks noChangeAspect="1"/>
          </p:cNvSpPr>
          <p:nvPr/>
        </p:nvSpPr>
        <p:spPr bwMode="auto">
          <a:xfrm>
            <a:off x="7246580" y="529936"/>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2" name="Oval 351">
            <a:extLst>
              <a:ext uri="{FF2B5EF4-FFF2-40B4-BE49-F238E27FC236}">
                <a16:creationId xmlns:a16="http://schemas.microsoft.com/office/drawing/2014/main" id="{239665F0-DE82-4D3E-AA32-EFDA60967E93}"/>
              </a:ext>
              <a:ext uri="{C183D7F6-B498-43B3-948B-1728B52AA6E4}">
                <adec:decorative xmlns:adec="http://schemas.microsoft.com/office/drawing/2017/decorative" val="1"/>
              </a:ext>
            </a:extLst>
          </p:cNvPr>
          <p:cNvSpPr>
            <a:spLocks noChangeAspect="1"/>
          </p:cNvSpPr>
          <p:nvPr/>
        </p:nvSpPr>
        <p:spPr bwMode="auto">
          <a:xfrm>
            <a:off x="8491340" y="699396"/>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3" name="Oval 352">
            <a:extLst>
              <a:ext uri="{FF2B5EF4-FFF2-40B4-BE49-F238E27FC236}">
                <a16:creationId xmlns:a16="http://schemas.microsoft.com/office/drawing/2014/main" id="{1A27F29A-ABDB-44F2-B2DB-D985B917E8F0}"/>
              </a:ext>
              <a:ext uri="{C183D7F6-B498-43B3-948B-1728B52AA6E4}">
                <adec:decorative xmlns:adec="http://schemas.microsoft.com/office/drawing/2017/decorative" val="1"/>
              </a:ext>
            </a:extLst>
          </p:cNvPr>
          <p:cNvSpPr>
            <a:spLocks noChangeAspect="1"/>
          </p:cNvSpPr>
          <p:nvPr/>
        </p:nvSpPr>
        <p:spPr bwMode="auto">
          <a:xfrm>
            <a:off x="6402257" y="1708411"/>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4" name="Oval 353">
            <a:extLst>
              <a:ext uri="{FF2B5EF4-FFF2-40B4-BE49-F238E27FC236}">
                <a16:creationId xmlns:a16="http://schemas.microsoft.com/office/drawing/2014/main" id="{30E862EB-2313-409E-B433-97CA857D2699}"/>
              </a:ext>
              <a:ext uri="{C183D7F6-B498-43B3-948B-1728B52AA6E4}">
                <adec:decorative xmlns:adec="http://schemas.microsoft.com/office/drawing/2017/decorative" val="1"/>
              </a:ext>
            </a:extLst>
          </p:cNvPr>
          <p:cNvSpPr>
            <a:spLocks noChangeAspect="1"/>
          </p:cNvSpPr>
          <p:nvPr/>
        </p:nvSpPr>
        <p:spPr bwMode="auto">
          <a:xfrm>
            <a:off x="3958257" y="279128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5" name="Oval 354">
            <a:extLst>
              <a:ext uri="{FF2B5EF4-FFF2-40B4-BE49-F238E27FC236}">
                <a16:creationId xmlns:a16="http://schemas.microsoft.com/office/drawing/2014/main" id="{954A9152-7012-48A6-A927-49757FB316CA}"/>
              </a:ext>
              <a:ext uri="{C183D7F6-B498-43B3-948B-1728B52AA6E4}">
                <adec:decorative xmlns:adec="http://schemas.microsoft.com/office/drawing/2017/decorative" val="1"/>
              </a:ext>
            </a:extLst>
          </p:cNvPr>
          <p:cNvSpPr>
            <a:spLocks noChangeAspect="1"/>
          </p:cNvSpPr>
          <p:nvPr/>
        </p:nvSpPr>
        <p:spPr bwMode="auto">
          <a:xfrm>
            <a:off x="6194524" y="289896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6" name="Oval 355">
            <a:extLst>
              <a:ext uri="{FF2B5EF4-FFF2-40B4-BE49-F238E27FC236}">
                <a16:creationId xmlns:a16="http://schemas.microsoft.com/office/drawing/2014/main" id="{6830E9D8-96C2-4CCF-AD54-70D6A237BC28}"/>
              </a:ext>
              <a:ext uri="{C183D7F6-B498-43B3-948B-1728B52AA6E4}">
                <adec:decorative xmlns:adec="http://schemas.microsoft.com/office/drawing/2017/decorative" val="1"/>
              </a:ext>
            </a:extLst>
          </p:cNvPr>
          <p:cNvSpPr>
            <a:spLocks noChangeAspect="1"/>
          </p:cNvSpPr>
          <p:nvPr/>
        </p:nvSpPr>
        <p:spPr bwMode="auto">
          <a:xfrm>
            <a:off x="5183026" y="2823508"/>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7" name="Oval 356">
            <a:extLst>
              <a:ext uri="{FF2B5EF4-FFF2-40B4-BE49-F238E27FC236}">
                <a16:creationId xmlns:a16="http://schemas.microsoft.com/office/drawing/2014/main" id="{A968F1DF-7771-4BEB-BDDF-EDEB02471C75}"/>
              </a:ext>
              <a:ext uri="{C183D7F6-B498-43B3-948B-1728B52AA6E4}">
                <adec:decorative xmlns:adec="http://schemas.microsoft.com/office/drawing/2017/decorative" val="1"/>
              </a:ext>
            </a:extLst>
          </p:cNvPr>
          <p:cNvSpPr>
            <a:spLocks noChangeAspect="1"/>
          </p:cNvSpPr>
          <p:nvPr/>
        </p:nvSpPr>
        <p:spPr bwMode="auto">
          <a:xfrm>
            <a:off x="8551877" y="231144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8" name="Oval 357">
            <a:extLst>
              <a:ext uri="{FF2B5EF4-FFF2-40B4-BE49-F238E27FC236}">
                <a16:creationId xmlns:a16="http://schemas.microsoft.com/office/drawing/2014/main" id="{4AB23A21-C7C6-406E-BAF8-7F6035136136}"/>
              </a:ext>
              <a:ext uri="{C183D7F6-B498-43B3-948B-1728B52AA6E4}">
                <adec:decorative xmlns:adec="http://schemas.microsoft.com/office/drawing/2017/decorative" val="1"/>
              </a:ext>
            </a:extLst>
          </p:cNvPr>
          <p:cNvSpPr>
            <a:spLocks noChangeAspect="1"/>
          </p:cNvSpPr>
          <p:nvPr/>
        </p:nvSpPr>
        <p:spPr bwMode="auto">
          <a:xfrm>
            <a:off x="7304788" y="219998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9" name="Oval 358">
            <a:extLst>
              <a:ext uri="{FF2B5EF4-FFF2-40B4-BE49-F238E27FC236}">
                <a16:creationId xmlns:a16="http://schemas.microsoft.com/office/drawing/2014/main" id="{635BDF91-525E-426F-B437-D34D473DA3B5}"/>
              </a:ext>
              <a:ext uri="{C183D7F6-B498-43B3-948B-1728B52AA6E4}">
                <adec:decorative xmlns:adec="http://schemas.microsoft.com/office/drawing/2017/decorative" val="1"/>
              </a:ext>
            </a:extLst>
          </p:cNvPr>
          <p:cNvSpPr>
            <a:spLocks noChangeAspect="1"/>
          </p:cNvSpPr>
          <p:nvPr/>
        </p:nvSpPr>
        <p:spPr bwMode="auto">
          <a:xfrm>
            <a:off x="4662977" y="256828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0" name="Oval 359">
            <a:extLst>
              <a:ext uri="{FF2B5EF4-FFF2-40B4-BE49-F238E27FC236}">
                <a16:creationId xmlns:a16="http://schemas.microsoft.com/office/drawing/2014/main" id="{37AE0786-2E40-4D53-85C0-77512F418A21}"/>
              </a:ext>
              <a:ext uri="{C183D7F6-B498-43B3-948B-1728B52AA6E4}">
                <adec:decorative xmlns:adec="http://schemas.microsoft.com/office/drawing/2017/decorative" val="1"/>
              </a:ext>
            </a:extLst>
          </p:cNvPr>
          <p:cNvSpPr>
            <a:spLocks noChangeAspect="1"/>
          </p:cNvSpPr>
          <p:nvPr/>
        </p:nvSpPr>
        <p:spPr bwMode="auto">
          <a:xfrm>
            <a:off x="7899857" y="243571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1" name="Oval 360">
            <a:extLst>
              <a:ext uri="{FF2B5EF4-FFF2-40B4-BE49-F238E27FC236}">
                <a16:creationId xmlns:a16="http://schemas.microsoft.com/office/drawing/2014/main" id="{7B9CA51F-C47C-4089-822E-8ADCFA4398E9}"/>
              </a:ext>
              <a:ext uri="{C183D7F6-B498-43B3-948B-1728B52AA6E4}">
                <adec:decorative xmlns:adec="http://schemas.microsoft.com/office/drawing/2017/decorative" val="1"/>
              </a:ext>
            </a:extLst>
          </p:cNvPr>
          <p:cNvSpPr>
            <a:spLocks noChangeAspect="1"/>
          </p:cNvSpPr>
          <p:nvPr/>
        </p:nvSpPr>
        <p:spPr bwMode="auto">
          <a:xfrm>
            <a:off x="5445297" y="305300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2" name="Oval 361">
            <a:extLst>
              <a:ext uri="{FF2B5EF4-FFF2-40B4-BE49-F238E27FC236}">
                <a16:creationId xmlns:a16="http://schemas.microsoft.com/office/drawing/2014/main" id="{92CEE774-23C9-42E1-B9D9-33360EFBA945}"/>
              </a:ext>
              <a:ext uri="{C183D7F6-B498-43B3-948B-1728B52AA6E4}">
                <adec:decorative xmlns:adec="http://schemas.microsoft.com/office/drawing/2017/decorative" val="1"/>
              </a:ext>
            </a:extLst>
          </p:cNvPr>
          <p:cNvSpPr>
            <a:spLocks noChangeAspect="1"/>
          </p:cNvSpPr>
          <p:nvPr/>
        </p:nvSpPr>
        <p:spPr bwMode="auto">
          <a:xfrm>
            <a:off x="6110281" y="262379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3" name="Oval 362">
            <a:extLst>
              <a:ext uri="{FF2B5EF4-FFF2-40B4-BE49-F238E27FC236}">
                <a16:creationId xmlns:a16="http://schemas.microsoft.com/office/drawing/2014/main" id="{98333007-F44A-4141-BB1B-F81BCBD95D97}"/>
              </a:ext>
              <a:ext uri="{C183D7F6-B498-43B3-948B-1728B52AA6E4}">
                <adec:decorative xmlns:adec="http://schemas.microsoft.com/office/drawing/2017/decorative" val="1"/>
              </a:ext>
            </a:extLst>
          </p:cNvPr>
          <p:cNvSpPr>
            <a:spLocks noChangeAspect="1"/>
          </p:cNvSpPr>
          <p:nvPr/>
        </p:nvSpPr>
        <p:spPr bwMode="auto">
          <a:xfrm>
            <a:off x="4994074" y="3530744"/>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4" name="Oval 363">
            <a:extLst>
              <a:ext uri="{FF2B5EF4-FFF2-40B4-BE49-F238E27FC236}">
                <a16:creationId xmlns:a16="http://schemas.microsoft.com/office/drawing/2014/main" id="{8F722911-38D7-4F09-AEB9-AAA3D6A983C1}"/>
              </a:ext>
              <a:ext uri="{C183D7F6-B498-43B3-948B-1728B52AA6E4}">
                <adec:decorative xmlns:adec="http://schemas.microsoft.com/office/drawing/2017/decorative" val="1"/>
              </a:ext>
            </a:extLst>
          </p:cNvPr>
          <p:cNvSpPr>
            <a:spLocks noChangeAspect="1"/>
          </p:cNvSpPr>
          <p:nvPr/>
        </p:nvSpPr>
        <p:spPr bwMode="auto">
          <a:xfrm>
            <a:off x="4012690" y="3638526"/>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5" name="Oval 364">
            <a:extLst>
              <a:ext uri="{FF2B5EF4-FFF2-40B4-BE49-F238E27FC236}">
                <a16:creationId xmlns:a16="http://schemas.microsoft.com/office/drawing/2014/main" id="{E889A82D-B811-4D16-B904-D19E30039F51}"/>
              </a:ext>
              <a:ext uri="{C183D7F6-B498-43B3-948B-1728B52AA6E4}">
                <adec:decorative xmlns:adec="http://schemas.microsoft.com/office/drawing/2017/decorative" val="1"/>
              </a:ext>
            </a:extLst>
          </p:cNvPr>
          <p:cNvSpPr>
            <a:spLocks noChangeAspect="1"/>
          </p:cNvSpPr>
          <p:nvPr/>
        </p:nvSpPr>
        <p:spPr bwMode="auto">
          <a:xfrm>
            <a:off x="4611279" y="4187028"/>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6" name="Oval 365">
            <a:extLst>
              <a:ext uri="{FF2B5EF4-FFF2-40B4-BE49-F238E27FC236}">
                <a16:creationId xmlns:a16="http://schemas.microsoft.com/office/drawing/2014/main" id="{A4B4157C-A2BD-451B-9238-27DCE6CB8971}"/>
              </a:ext>
              <a:ext uri="{C183D7F6-B498-43B3-948B-1728B52AA6E4}">
                <adec:decorative xmlns:adec="http://schemas.microsoft.com/office/drawing/2017/decorative" val="1"/>
              </a:ext>
            </a:extLst>
          </p:cNvPr>
          <p:cNvSpPr>
            <a:spLocks noChangeAspect="1"/>
          </p:cNvSpPr>
          <p:nvPr/>
        </p:nvSpPr>
        <p:spPr bwMode="auto">
          <a:xfrm>
            <a:off x="5991134" y="413432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7" name="Oval 366">
            <a:extLst>
              <a:ext uri="{FF2B5EF4-FFF2-40B4-BE49-F238E27FC236}">
                <a16:creationId xmlns:a16="http://schemas.microsoft.com/office/drawing/2014/main" id="{0A7CA3BA-B1E6-4745-81DC-FB347030EC3B}"/>
              </a:ext>
              <a:ext uri="{C183D7F6-B498-43B3-948B-1728B52AA6E4}">
                <adec:decorative xmlns:adec="http://schemas.microsoft.com/office/drawing/2017/decorative" val="1"/>
              </a:ext>
            </a:extLst>
          </p:cNvPr>
          <p:cNvSpPr>
            <a:spLocks noChangeAspect="1"/>
          </p:cNvSpPr>
          <p:nvPr/>
        </p:nvSpPr>
        <p:spPr bwMode="auto">
          <a:xfrm>
            <a:off x="7129900" y="408352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8" name="Oval 367">
            <a:extLst>
              <a:ext uri="{FF2B5EF4-FFF2-40B4-BE49-F238E27FC236}">
                <a16:creationId xmlns:a16="http://schemas.microsoft.com/office/drawing/2014/main" id="{0FAD93A8-53F4-43D8-90F6-98242A4EEA50}"/>
              </a:ext>
              <a:ext uri="{C183D7F6-B498-43B3-948B-1728B52AA6E4}">
                <adec:decorative xmlns:adec="http://schemas.microsoft.com/office/drawing/2017/decorative" val="1"/>
              </a:ext>
            </a:extLst>
          </p:cNvPr>
          <p:cNvSpPr>
            <a:spLocks noChangeAspect="1"/>
          </p:cNvSpPr>
          <p:nvPr/>
        </p:nvSpPr>
        <p:spPr bwMode="auto">
          <a:xfrm>
            <a:off x="6543710" y="408738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9" name="Oval 368">
            <a:extLst>
              <a:ext uri="{FF2B5EF4-FFF2-40B4-BE49-F238E27FC236}">
                <a16:creationId xmlns:a16="http://schemas.microsoft.com/office/drawing/2014/main" id="{72657A56-4117-4A35-B515-831BAEA29766}"/>
              </a:ext>
              <a:ext uri="{C183D7F6-B498-43B3-948B-1728B52AA6E4}">
                <adec:decorative xmlns:adec="http://schemas.microsoft.com/office/drawing/2017/decorative" val="1"/>
              </a:ext>
            </a:extLst>
          </p:cNvPr>
          <p:cNvSpPr>
            <a:spLocks noChangeAspect="1"/>
          </p:cNvSpPr>
          <p:nvPr/>
        </p:nvSpPr>
        <p:spPr bwMode="auto">
          <a:xfrm>
            <a:off x="7555350" y="445817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0" name="Oval 369">
            <a:extLst>
              <a:ext uri="{FF2B5EF4-FFF2-40B4-BE49-F238E27FC236}">
                <a16:creationId xmlns:a16="http://schemas.microsoft.com/office/drawing/2014/main" id="{2C0C4275-7043-4B93-8476-6BB854A718A7}"/>
              </a:ext>
              <a:ext uri="{C183D7F6-B498-43B3-948B-1728B52AA6E4}">
                <adec:decorative xmlns:adec="http://schemas.microsoft.com/office/drawing/2017/decorative" val="1"/>
              </a:ext>
            </a:extLst>
          </p:cNvPr>
          <p:cNvSpPr>
            <a:spLocks noChangeAspect="1"/>
          </p:cNvSpPr>
          <p:nvPr/>
        </p:nvSpPr>
        <p:spPr bwMode="auto">
          <a:xfrm>
            <a:off x="3954845" y="4240310"/>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1" name="Oval 370">
            <a:extLst>
              <a:ext uri="{FF2B5EF4-FFF2-40B4-BE49-F238E27FC236}">
                <a16:creationId xmlns:a16="http://schemas.microsoft.com/office/drawing/2014/main" id="{83FFB081-5013-4B5D-AAAF-F15393103E90}"/>
              </a:ext>
              <a:ext uri="{C183D7F6-B498-43B3-948B-1728B52AA6E4}">
                <adec:decorative xmlns:adec="http://schemas.microsoft.com/office/drawing/2017/decorative" val="1"/>
              </a:ext>
            </a:extLst>
          </p:cNvPr>
          <p:cNvSpPr>
            <a:spLocks noChangeAspect="1"/>
          </p:cNvSpPr>
          <p:nvPr/>
        </p:nvSpPr>
        <p:spPr bwMode="auto">
          <a:xfrm>
            <a:off x="7088453" y="4784490"/>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2" name="Oval 371">
            <a:extLst>
              <a:ext uri="{FF2B5EF4-FFF2-40B4-BE49-F238E27FC236}">
                <a16:creationId xmlns:a16="http://schemas.microsoft.com/office/drawing/2014/main" id="{17722121-C791-4441-9567-1FB5F186E583}"/>
              </a:ext>
              <a:ext uri="{C183D7F6-B498-43B3-948B-1728B52AA6E4}">
                <adec:decorative xmlns:adec="http://schemas.microsoft.com/office/drawing/2017/decorative" val="1"/>
              </a:ext>
            </a:extLst>
          </p:cNvPr>
          <p:cNvSpPr>
            <a:spLocks noChangeAspect="1"/>
          </p:cNvSpPr>
          <p:nvPr/>
        </p:nvSpPr>
        <p:spPr bwMode="auto">
          <a:xfrm>
            <a:off x="8634850" y="4759798"/>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3" name="Oval 372">
            <a:extLst>
              <a:ext uri="{FF2B5EF4-FFF2-40B4-BE49-F238E27FC236}">
                <a16:creationId xmlns:a16="http://schemas.microsoft.com/office/drawing/2014/main" id="{3955DA26-6882-49EE-BA07-0089F7BFFA32}"/>
              </a:ext>
              <a:ext uri="{C183D7F6-B498-43B3-948B-1728B52AA6E4}">
                <adec:decorative xmlns:adec="http://schemas.microsoft.com/office/drawing/2017/decorative" val="1"/>
              </a:ext>
            </a:extLst>
          </p:cNvPr>
          <p:cNvSpPr>
            <a:spLocks noChangeAspect="1"/>
          </p:cNvSpPr>
          <p:nvPr/>
        </p:nvSpPr>
        <p:spPr bwMode="auto">
          <a:xfrm>
            <a:off x="4997696" y="643837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4" name="Oval 373">
            <a:extLst>
              <a:ext uri="{FF2B5EF4-FFF2-40B4-BE49-F238E27FC236}">
                <a16:creationId xmlns:a16="http://schemas.microsoft.com/office/drawing/2014/main" id="{5F190AE1-6D10-4928-916A-889F11F6FEF4}"/>
              </a:ext>
              <a:ext uri="{C183D7F6-B498-43B3-948B-1728B52AA6E4}">
                <adec:decorative xmlns:adec="http://schemas.microsoft.com/office/drawing/2017/decorative" val="1"/>
              </a:ext>
            </a:extLst>
          </p:cNvPr>
          <p:cNvSpPr>
            <a:spLocks noChangeAspect="1"/>
          </p:cNvSpPr>
          <p:nvPr/>
        </p:nvSpPr>
        <p:spPr bwMode="auto">
          <a:xfrm>
            <a:off x="3988437" y="6239248"/>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5" name="Oval 374">
            <a:extLst>
              <a:ext uri="{FF2B5EF4-FFF2-40B4-BE49-F238E27FC236}">
                <a16:creationId xmlns:a16="http://schemas.microsoft.com/office/drawing/2014/main" id="{F484B7D8-C8F1-4D2F-80DC-36E49665D6FF}"/>
              </a:ext>
              <a:ext uri="{C183D7F6-B498-43B3-948B-1728B52AA6E4}">
                <adec:decorative xmlns:adec="http://schemas.microsoft.com/office/drawing/2017/decorative" val="1"/>
              </a:ext>
            </a:extLst>
          </p:cNvPr>
          <p:cNvSpPr>
            <a:spLocks noChangeAspect="1"/>
          </p:cNvSpPr>
          <p:nvPr/>
        </p:nvSpPr>
        <p:spPr bwMode="auto">
          <a:xfrm>
            <a:off x="5608642" y="564397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6" name="Oval 375">
            <a:extLst>
              <a:ext uri="{FF2B5EF4-FFF2-40B4-BE49-F238E27FC236}">
                <a16:creationId xmlns:a16="http://schemas.microsoft.com/office/drawing/2014/main" id="{D8995446-D56B-4830-B655-74EF780394C7}"/>
              </a:ext>
              <a:ext uri="{C183D7F6-B498-43B3-948B-1728B52AA6E4}">
                <adec:decorative xmlns:adec="http://schemas.microsoft.com/office/drawing/2017/decorative" val="1"/>
              </a:ext>
            </a:extLst>
          </p:cNvPr>
          <p:cNvSpPr>
            <a:spLocks noChangeAspect="1"/>
          </p:cNvSpPr>
          <p:nvPr/>
        </p:nvSpPr>
        <p:spPr bwMode="auto">
          <a:xfrm>
            <a:off x="7034511" y="5785307"/>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7" name="Oval 376">
            <a:extLst>
              <a:ext uri="{FF2B5EF4-FFF2-40B4-BE49-F238E27FC236}">
                <a16:creationId xmlns:a16="http://schemas.microsoft.com/office/drawing/2014/main" id="{7B7283B8-8A37-4323-9494-1FF607E3210D}"/>
              </a:ext>
              <a:ext uri="{C183D7F6-B498-43B3-948B-1728B52AA6E4}">
                <adec:decorative xmlns:adec="http://schemas.microsoft.com/office/drawing/2017/decorative" val="1"/>
              </a:ext>
            </a:extLst>
          </p:cNvPr>
          <p:cNvSpPr>
            <a:spLocks noChangeAspect="1"/>
          </p:cNvSpPr>
          <p:nvPr/>
        </p:nvSpPr>
        <p:spPr bwMode="auto">
          <a:xfrm>
            <a:off x="5618405" y="5991778"/>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8" name="Oval 377">
            <a:extLst>
              <a:ext uri="{FF2B5EF4-FFF2-40B4-BE49-F238E27FC236}">
                <a16:creationId xmlns:a16="http://schemas.microsoft.com/office/drawing/2014/main" id="{E151AB7D-C3F7-4493-8613-36AA00DAB76C}"/>
              </a:ext>
              <a:ext uri="{C183D7F6-B498-43B3-948B-1728B52AA6E4}">
                <adec:decorative xmlns:adec="http://schemas.microsoft.com/office/drawing/2017/decorative" val="1"/>
              </a:ext>
            </a:extLst>
          </p:cNvPr>
          <p:cNvSpPr>
            <a:spLocks noChangeAspect="1"/>
          </p:cNvSpPr>
          <p:nvPr/>
        </p:nvSpPr>
        <p:spPr bwMode="auto">
          <a:xfrm>
            <a:off x="6097002" y="6060974"/>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9" name="Oval 378">
            <a:extLst>
              <a:ext uri="{FF2B5EF4-FFF2-40B4-BE49-F238E27FC236}">
                <a16:creationId xmlns:a16="http://schemas.microsoft.com/office/drawing/2014/main" id="{0C920C88-BEE2-4D72-8318-FA61D44E2EB2}"/>
              </a:ext>
              <a:ext uri="{C183D7F6-B498-43B3-948B-1728B52AA6E4}">
                <adec:decorative xmlns:adec="http://schemas.microsoft.com/office/drawing/2017/decorative" val="1"/>
              </a:ext>
            </a:extLst>
          </p:cNvPr>
          <p:cNvSpPr>
            <a:spLocks noChangeAspect="1"/>
          </p:cNvSpPr>
          <p:nvPr/>
        </p:nvSpPr>
        <p:spPr bwMode="auto">
          <a:xfrm>
            <a:off x="6404423" y="5696250"/>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0" name="Oval 379">
            <a:extLst>
              <a:ext uri="{FF2B5EF4-FFF2-40B4-BE49-F238E27FC236}">
                <a16:creationId xmlns:a16="http://schemas.microsoft.com/office/drawing/2014/main" id="{566176E2-1930-4566-ABB4-8C076B657D93}"/>
              </a:ext>
              <a:ext uri="{C183D7F6-B498-43B3-948B-1728B52AA6E4}">
                <adec:decorative xmlns:adec="http://schemas.microsoft.com/office/drawing/2017/decorative" val="1"/>
              </a:ext>
            </a:extLst>
          </p:cNvPr>
          <p:cNvSpPr>
            <a:spLocks noChangeAspect="1"/>
          </p:cNvSpPr>
          <p:nvPr/>
        </p:nvSpPr>
        <p:spPr bwMode="auto">
          <a:xfrm>
            <a:off x="5972791" y="524957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1" name="Oval 380">
            <a:extLst>
              <a:ext uri="{FF2B5EF4-FFF2-40B4-BE49-F238E27FC236}">
                <a16:creationId xmlns:a16="http://schemas.microsoft.com/office/drawing/2014/main" id="{D7E97240-F8F0-4839-9F39-D17C2CFA58C3}"/>
              </a:ext>
              <a:ext uri="{C183D7F6-B498-43B3-948B-1728B52AA6E4}">
                <adec:decorative xmlns:adec="http://schemas.microsoft.com/office/drawing/2017/decorative" val="1"/>
              </a:ext>
            </a:extLst>
          </p:cNvPr>
          <p:cNvSpPr>
            <a:spLocks noChangeAspect="1"/>
          </p:cNvSpPr>
          <p:nvPr/>
        </p:nvSpPr>
        <p:spPr bwMode="auto">
          <a:xfrm>
            <a:off x="4846936" y="5742974"/>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2" name="Oval 381">
            <a:extLst>
              <a:ext uri="{FF2B5EF4-FFF2-40B4-BE49-F238E27FC236}">
                <a16:creationId xmlns:a16="http://schemas.microsoft.com/office/drawing/2014/main" id="{2A3B4228-4838-44FE-86C1-617808C0CFD1}"/>
              </a:ext>
              <a:ext uri="{C183D7F6-B498-43B3-948B-1728B52AA6E4}">
                <adec:decorative xmlns:adec="http://schemas.microsoft.com/office/drawing/2017/decorative" val="1"/>
              </a:ext>
            </a:extLst>
          </p:cNvPr>
          <p:cNvSpPr>
            <a:spLocks noChangeAspect="1"/>
          </p:cNvSpPr>
          <p:nvPr/>
        </p:nvSpPr>
        <p:spPr bwMode="auto">
          <a:xfrm>
            <a:off x="4895831" y="518734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3" name="Oval 382">
            <a:extLst>
              <a:ext uri="{FF2B5EF4-FFF2-40B4-BE49-F238E27FC236}">
                <a16:creationId xmlns:a16="http://schemas.microsoft.com/office/drawing/2014/main" id="{22DBB6B6-8B2F-4A95-BEC5-E7433E4CA1AC}"/>
              </a:ext>
              <a:ext uri="{C183D7F6-B498-43B3-948B-1728B52AA6E4}">
                <adec:decorative xmlns:adec="http://schemas.microsoft.com/office/drawing/2017/decorative" val="1"/>
              </a:ext>
            </a:extLst>
          </p:cNvPr>
          <p:cNvSpPr>
            <a:spLocks noChangeAspect="1"/>
          </p:cNvSpPr>
          <p:nvPr/>
        </p:nvSpPr>
        <p:spPr bwMode="auto">
          <a:xfrm>
            <a:off x="4414501" y="540451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4" name="Oval 383">
            <a:extLst>
              <a:ext uri="{FF2B5EF4-FFF2-40B4-BE49-F238E27FC236}">
                <a16:creationId xmlns:a16="http://schemas.microsoft.com/office/drawing/2014/main" id="{9F4DC360-20FC-4B27-A127-3037187D07E7}"/>
              </a:ext>
              <a:ext uri="{C183D7F6-B498-43B3-948B-1728B52AA6E4}">
                <adec:decorative xmlns:adec="http://schemas.microsoft.com/office/drawing/2017/decorative" val="1"/>
              </a:ext>
            </a:extLst>
          </p:cNvPr>
          <p:cNvSpPr>
            <a:spLocks noChangeAspect="1"/>
          </p:cNvSpPr>
          <p:nvPr/>
        </p:nvSpPr>
        <p:spPr bwMode="auto">
          <a:xfrm>
            <a:off x="6396971" y="6254784"/>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85" name="Group 384">
            <a:extLst>
              <a:ext uri="{FF2B5EF4-FFF2-40B4-BE49-F238E27FC236}">
                <a16:creationId xmlns:a16="http://schemas.microsoft.com/office/drawing/2014/main" id="{8A6E4412-BCBD-4266-9D06-CBFD286F3608}"/>
              </a:ext>
              <a:ext uri="{C183D7F6-B498-43B3-948B-1728B52AA6E4}">
                <adec:decorative xmlns:adec="http://schemas.microsoft.com/office/drawing/2017/decorative" val="1"/>
              </a:ext>
            </a:extLst>
          </p:cNvPr>
          <p:cNvGrpSpPr/>
          <p:nvPr/>
        </p:nvGrpSpPr>
        <p:grpSpPr>
          <a:xfrm>
            <a:off x="3141338" y="2412657"/>
            <a:ext cx="3506834" cy="4152228"/>
            <a:chOff x="27103246" y="4825313"/>
            <a:chExt cx="7013667" cy="8304455"/>
          </a:xfrm>
        </p:grpSpPr>
        <p:sp>
          <p:nvSpPr>
            <p:cNvPr id="386" name="Freeform: Shape 10">
              <a:extLst>
                <a:ext uri="{FF2B5EF4-FFF2-40B4-BE49-F238E27FC236}">
                  <a16:creationId xmlns:a16="http://schemas.microsoft.com/office/drawing/2014/main" id="{BAFD0D55-ECC5-4D08-B436-30CF8C3C6300}"/>
                </a:ext>
              </a:extLst>
            </p:cNvPr>
            <p:cNvSpPr/>
            <p:nvPr/>
          </p:nvSpPr>
          <p:spPr>
            <a:xfrm>
              <a:off x="27103246" y="4825313"/>
              <a:ext cx="4526726" cy="4340912"/>
            </a:xfrm>
            <a:custGeom>
              <a:avLst/>
              <a:gdLst>
                <a:gd name="connsiteX0" fmla="*/ 2514193 w 2514192"/>
                <a:gd name="connsiteY0" fmla="*/ 3783987 h 3783987"/>
                <a:gd name="connsiteX1" fmla="*/ 0 w 2514192"/>
                <a:gd name="connsiteY1" fmla="*/ 0 h 3783987"/>
              </a:gdLst>
              <a:ahLst/>
              <a:cxnLst>
                <a:cxn ang="0">
                  <a:pos x="connsiteX0" y="connsiteY0"/>
                </a:cxn>
                <a:cxn ang="0">
                  <a:pos x="connsiteX1" y="connsiteY1"/>
                </a:cxn>
              </a:cxnLst>
              <a:rect l="l" t="t" r="r" b="b"/>
              <a:pathLst>
                <a:path w="2514192" h="3783987">
                  <a:moveTo>
                    <a:pt x="2514193" y="3783987"/>
                  </a:moveTo>
                  <a:cubicBezTo>
                    <a:pt x="2514193" y="2996715"/>
                    <a:pt x="0" y="711085"/>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387" name="Group 386">
              <a:extLst>
                <a:ext uri="{FF2B5EF4-FFF2-40B4-BE49-F238E27FC236}">
                  <a16:creationId xmlns:a16="http://schemas.microsoft.com/office/drawing/2014/main" id="{5A9D31C1-6F34-4B04-A35E-1824754B0C22}"/>
                </a:ext>
              </a:extLst>
            </p:cNvPr>
            <p:cNvGrpSpPr/>
            <p:nvPr/>
          </p:nvGrpSpPr>
          <p:grpSpPr>
            <a:xfrm>
              <a:off x="27134900" y="4825313"/>
              <a:ext cx="5383929" cy="8304455"/>
              <a:chOff x="27134900" y="4825313"/>
              <a:chExt cx="5383929" cy="8304455"/>
            </a:xfrm>
          </p:grpSpPr>
          <p:sp>
            <p:nvSpPr>
              <p:cNvPr id="389" name="Freeform: Shape 9">
                <a:extLst>
                  <a:ext uri="{FF2B5EF4-FFF2-40B4-BE49-F238E27FC236}">
                    <a16:creationId xmlns:a16="http://schemas.microsoft.com/office/drawing/2014/main" id="{FFE6281D-6CCA-406D-8771-36DEEEADD551}"/>
                  </a:ext>
                </a:extLst>
              </p:cNvPr>
              <p:cNvSpPr/>
              <p:nvPr/>
            </p:nvSpPr>
            <p:spPr>
              <a:xfrm>
                <a:off x="27134900" y="4825313"/>
                <a:ext cx="4749030" cy="3885570"/>
              </a:xfrm>
              <a:custGeom>
                <a:avLst/>
                <a:gdLst>
                  <a:gd name="connsiteX0" fmla="*/ 0 w 4749030"/>
                  <a:gd name="connsiteY0" fmla="*/ 3885571 h 3885570"/>
                  <a:gd name="connsiteX1" fmla="*/ 4749031 w 4749030"/>
                  <a:gd name="connsiteY1" fmla="*/ 0 h 3885570"/>
                </a:gdLst>
                <a:ahLst/>
                <a:cxnLst>
                  <a:cxn ang="0">
                    <a:pos x="connsiteX0" y="connsiteY0"/>
                  </a:cxn>
                  <a:cxn ang="0">
                    <a:pos x="connsiteX1" y="connsiteY1"/>
                  </a:cxn>
                </a:cxnLst>
                <a:rect l="l" t="t" r="r" b="b"/>
                <a:pathLst>
                  <a:path w="4749030" h="3885570">
                    <a:moveTo>
                      <a:pt x="0" y="3885571"/>
                    </a:moveTo>
                    <a:cubicBezTo>
                      <a:pt x="0" y="3098298"/>
                      <a:pt x="4749031" y="711085"/>
                      <a:pt x="4749031"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0" name="Freeform: Shape 11">
                <a:extLst>
                  <a:ext uri="{FF2B5EF4-FFF2-40B4-BE49-F238E27FC236}">
                    <a16:creationId xmlns:a16="http://schemas.microsoft.com/office/drawing/2014/main" id="{80273C8A-9156-4239-BE6D-03E4A5B1C85A}"/>
                  </a:ext>
                </a:extLst>
              </p:cNvPr>
              <p:cNvSpPr/>
              <p:nvPr/>
            </p:nvSpPr>
            <p:spPr>
              <a:xfrm>
                <a:off x="27668190" y="4825313"/>
                <a:ext cx="4850639" cy="8304455"/>
              </a:xfrm>
              <a:custGeom>
                <a:avLst/>
                <a:gdLst>
                  <a:gd name="connsiteX0" fmla="*/ 0 w 4850614"/>
                  <a:gd name="connsiteY0" fmla="*/ 8304455 h 8304454"/>
                  <a:gd name="connsiteX1" fmla="*/ 4850615 w 4850614"/>
                  <a:gd name="connsiteY1" fmla="*/ 0 h 8304454"/>
                  <a:gd name="connsiteX0" fmla="*/ 24 w 4850639"/>
                  <a:gd name="connsiteY0" fmla="*/ 8304455 h 8304455"/>
                  <a:gd name="connsiteX1" fmla="*/ 4850639 w 4850639"/>
                  <a:gd name="connsiteY1" fmla="*/ 0 h 8304455"/>
                </a:gdLst>
                <a:ahLst/>
                <a:cxnLst>
                  <a:cxn ang="0">
                    <a:pos x="connsiteX0" y="connsiteY0"/>
                  </a:cxn>
                  <a:cxn ang="0">
                    <a:pos x="connsiteX1" y="connsiteY1"/>
                  </a:cxn>
                </a:cxnLst>
                <a:rect l="l" t="t" r="r" b="b"/>
                <a:pathLst>
                  <a:path w="4850639" h="8304455">
                    <a:moveTo>
                      <a:pt x="24" y="8304455"/>
                    </a:moveTo>
                    <a:cubicBezTo>
                      <a:pt x="-12676" y="3453573"/>
                      <a:pt x="4850639" y="1447566"/>
                      <a:pt x="4850639" y="0"/>
                    </a:cubicBezTo>
                  </a:path>
                </a:pathLst>
              </a:custGeom>
              <a:noFill/>
              <a:ln w="6350" cap="rnd">
                <a:gradFill flip="none" rotWithShape="1">
                  <a:gsLst>
                    <a:gs pos="12000">
                      <a:schemeClr val="tx1">
                        <a:lumMod val="65000"/>
                      </a:scheme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88" name="Freeform: Shape 7">
              <a:extLst>
                <a:ext uri="{FF2B5EF4-FFF2-40B4-BE49-F238E27FC236}">
                  <a16:creationId xmlns:a16="http://schemas.microsoft.com/office/drawing/2014/main" id="{7AF917FE-A94B-44B5-A0B1-DAF114021529}"/>
                </a:ext>
              </a:extLst>
            </p:cNvPr>
            <p:cNvSpPr/>
            <p:nvPr/>
          </p:nvSpPr>
          <p:spPr>
            <a:xfrm>
              <a:off x="30741117" y="4825313"/>
              <a:ext cx="3375796" cy="1623513"/>
            </a:xfrm>
            <a:custGeom>
              <a:avLst/>
              <a:gdLst>
                <a:gd name="connsiteX0" fmla="*/ 3301465 w 3301465"/>
                <a:gd name="connsiteY0" fmla="*/ 1137990 h 1137989"/>
                <a:gd name="connsiteX1" fmla="*/ 0 w 3301465"/>
                <a:gd name="connsiteY1" fmla="*/ 0 h 1137989"/>
              </a:gdLst>
              <a:ahLst/>
              <a:cxnLst>
                <a:cxn ang="0">
                  <a:pos x="connsiteX0" y="connsiteY0"/>
                </a:cxn>
                <a:cxn ang="0">
                  <a:pos x="connsiteX1" y="connsiteY1"/>
                </a:cxn>
              </a:cxnLst>
              <a:rect l="l" t="t" r="r" b="b"/>
              <a:pathLst>
                <a:path w="3301465" h="1137989">
                  <a:moveTo>
                    <a:pt x="3301465" y="1137990"/>
                  </a:moveTo>
                  <a:cubicBezTo>
                    <a:pt x="3301465" y="685689"/>
                    <a:pt x="0" y="761877"/>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1" name="Rectangle: Rounded Corners 131">
            <a:extLst>
              <a:ext uri="{FF2B5EF4-FFF2-40B4-BE49-F238E27FC236}">
                <a16:creationId xmlns:a16="http://schemas.microsoft.com/office/drawing/2014/main" id="{E8FB0A73-4917-4F94-950D-994F593973B8}"/>
              </a:ext>
              <a:ext uri="{C183D7F6-B498-43B3-948B-1728B52AA6E4}">
                <adec:decorative xmlns:adec="http://schemas.microsoft.com/office/drawing/2017/decorative" val="1"/>
              </a:ext>
            </a:extLst>
          </p:cNvPr>
          <p:cNvSpPr/>
          <p:nvPr/>
        </p:nvSpPr>
        <p:spPr bwMode="auto">
          <a:xfrm>
            <a:off x="3627727" y="1404792"/>
            <a:ext cx="2543755" cy="1186681"/>
          </a:xfrm>
          <a:prstGeom prst="roundRect">
            <a:avLst>
              <a:gd name="adj" fmla="val 5336"/>
            </a:avLst>
          </a:prstGeom>
          <a:solidFill>
            <a:schemeClr val="tx1"/>
          </a:solidFill>
          <a:ln w="25400">
            <a:noFill/>
            <a:headEnd type="none" w="med" len="med"/>
            <a:tailEnd type="none" w="med" len="med"/>
          </a:ln>
          <a:effectLst>
            <a:outerShdw blurRad="63500" dist="127000" dir="5400000" algn="tl" rotWithShape="0">
              <a:srgbClr val="737373">
                <a:alpha val="20000"/>
              </a:srgbClr>
            </a:outerShdw>
          </a:effectLst>
          <a:scene3d>
            <a:camera prst="perspectiveRelaxedModerately">
              <a:rot lat="18600000" lon="0" rev="0"/>
            </a:camera>
            <a:lightRig rig="balanced" dir="t"/>
          </a:scene3d>
          <a:sp3d prstMaterial="matte">
            <a:bevelT w="0" h="381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noFill/>
                <a:effectLst/>
                <a:uLnTx/>
                <a:uFillTx/>
                <a:latin typeface="Segoe UI Semibold"/>
                <a:ea typeface="+mn-ea"/>
                <a:cs typeface="Segoe UI" pitchFamily="34" charset="0"/>
              </a:rPr>
              <a:t>3</a:t>
            </a:r>
          </a:p>
        </p:txBody>
      </p:sp>
      <p:sp>
        <p:nvSpPr>
          <p:cNvPr id="392" name="TextBox 391">
            <a:extLst>
              <a:ext uri="{FF2B5EF4-FFF2-40B4-BE49-F238E27FC236}">
                <a16:creationId xmlns:a16="http://schemas.microsoft.com/office/drawing/2014/main" id="{2AF2C06D-6C6A-429E-91D9-4D7ACDE15F1D}"/>
              </a:ext>
            </a:extLst>
          </p:cNvPr>
          <p:cNvSpPr txBox="1"/>
          <p:nvPr/>
        </p:nvSpPr>
        <p:spPr>
          <a:xfrm>
            <a:off x="3926351" y="2001878"/>
            <a:ext cx="1946507" cy="407804"/>
          </a:xfrm>
          <a:prstGeom prst="rect">
            <a:avLst/>
          </a:prstGeom>
          <a:noFill/>
        </p:spPr>
        <p:txBody>
          <a:bodyPr wrap="square" lIns="0" tIns="0" rIns="0" bIns="160020" anchor="b" anchorCtr="0">
            <a:spAutoFit/>
          </a:bodyPr>
          <a:lstStyle>
            <a:defPPr>
              <a:defRPr lang="en-US"/>
            </a:defPPr>
            <a:lvl1pPr algn="ctr" defTabSz="932472" fontAlgn="base">
              <a:spcBef>
                <a:spcPct val="0"/>
              </a:spcBef>
              <a:spcAft>
                <a:spcPct val="0"/>
              </a:spcAft>
              <a:defRPr sz="3200">
                <a:gradFill>
                  <a:gsLst>
                    <a:gs pos="30723">
                      <a:srgbClr val="2F2F2F"/>
                    </a:gs>
                    <a:gs pos="61000">
                      <a:srgbClr val="2F2F2F"/>
                    </a:gs>
                  </a:gsLst>
                  <a:lin ang="1800000" scaled="0"/>
                </a:gradFill>
                <a:latin typeface="+mj-lt"/>
                <a:cs typeface="Segoe UI" pitchFamily="34" charset="0"/>
              </a:defRPr>
            </a:lvl1p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30723">
                      <a:srgbClr val="2F2F2F"/>
                    </a:gs>
                    <a:gs pos="61000">
                      <a:srgbClr val="2F2F2F"/>
                    </a:gs>
                  </a:gsLst>
                  <a:lin ang="1800000" scaled="0"/>
                </a:gradFill>
                <a:effectLst/>
                <a:uLnTx/>
                <a:uFillTx/>
                <a:latin typeface="Segoe UI Semibold"/>
                <a:ea typeface="+mn-ea"/>
                <a:cs typeface="Segoe UI" pitchFamily="34" charset="0"/>
              </a:rPr>
              <a:t>Data governance</a:t>
            </a:r>
          </a:p>
        </p:txBody>
      </p:sp>
      <p:grpSp>
        <p:nvGrpSpPr>
          <p:cNvPr id="393" name="Group 392">
            <a:extLst>
              <a:ext uri="{FF2B5EF4-FFF2-40B4-BE49-F238E27FC236}">
                <a16:creationId xmlns:a16="http://schemas.microsoft.com/office/drawing/2014/main" id="{750A783F-48FD-407C-9743-236B9F47E482}"/>
              </a:ext>
              <a:ext uri="{C183D7F6-B498-43B3-948B-1728B52AA6E4}">
                <adec:decorative xmlns:adec="http://schemas.microsoft.com/office/drawing/2017/decorative" val="1"/>
              </a:ext>
            </a:extLst>
          </p:cNvPr>
          <p:cNvGrpSpPr/>
          <p:nvPr/>
        </p:nvGrpSpPr>
        <p:grpSpPr>
          <a:xfrm>
            <a:off x="3619946" y="292100"/>
            <a:ext cx="3478582" cy="1599264"/>
            <a:chOff x="13118775" y="584200"/>
            <a:chExt cx="6957163" cy="2641172"/>
          </a:xfrm>
        </p:grpSpPr>
        <p:sp>
          <p:nvSpPr>
            <p:cNvPr id="394" name="Freeform: Shape 85">
              <a:extLst>
                <a:ext uri="{FF2B5EF4-FFF2-40B4-BE49-F238E27FC236}">
                  <a16:creationId xmlns:a16="http://schemas.microsoft.com/office/drawing/2014/main" id="{C41CE448-4D28-4D08-AF51-1BF8E60BD829}"/>
                </a:ext>
              </a:extLst>
            </p:cNvPr>
            <p:cNvSpPr/>
            <p:nvPr/>
          </p:nvSpPr>
          <p:spPr>
            <a:xfrm>
              <a:off x="13829726" y="584200"/>
              <a:ext cx="2107461" cy="2641172"/>
            </a:xfrm>
            <a:custGeom>
              <a:avLst/>
              <a:gdLst>
                <a:gd name="connsiteX0" fmla="*/ 0 w 2107461"/>
                <a:gd name="connsiteY0" fmla="*/ 2641172 h 2641172"/>
                <a:gd name="connsiteX1" fmla="*/ 2107462 w 2107461"/>
                <a:gd name="connsiteY1" fmla="*/ 0 h 2641172"/>
              </a:gdLst>
              <a:ahLst/>
              <a:cxnLst>
                <a:cxn ang="0">
                  <a:pos x="connsiteX0" y="connsiteY0"/>
                </a:cxn>
                <a:cxn ang="0">
                  <a:pos x="connsiteX1" y="connsiteY1"/>
                </a:cxn>
              </a:cxnLst>
              <a:rect l="l" t="t" r="r" b="b"/>
              <a:pathLst>
                <a:path w="2107461" h="2641172">
                  <a:moveTo>
                    <a:pt x="0" y="2641172"/>
                  </a:moveTo>
                  <a:cubicBezTo>
                    <a:pt x="0" y="1870407"/>
                    <a:pt x="2107462" y="699657"/>
                    <a:pt x="2107462"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5" name="Freeform: Shape 86">
              <a:extLst>
                <a:ext uri="{FF2B5EF4-FFF2-40B4-BE49-F238E27FC236}">
                  <a16:creationId xmlns:a16="http://schemas.microsoft.com/office/drawing/2014/main" id="{E45DBBA3-2BC8-4995-85FA-EF3658EA984D}"/>
                </a:ext>
              </a:extLst>
            </p:cNvPr>
            <p:cNvSpPr/>
            <p:nvPr/>
          </p:nvSpPr>
          <p:spPr>
            <a:xfrm>
              <a:off x="14362939" y="584200"/>
              <a:ext cx="3021541" cy="2641172"/>
            </a:xfrm>
            <a:custGeom>
              <a:avLst/>
              <a:gdLst>
                <a:gd name="connsiteX0" fmla="*/ 0 w 3021541"/>
                <a:gd name="connsiteY0" fmla="*/ 2641172 h 2641172"/>
                <a:gd name="connsiteX1" fmla="*/ 3021542 w 3021541"/>
                <a:gd name="connsiteY1" fmla="*/ 0 h 2641172"/>
              </a:gdLst>
              <a:ahLst/>
              <a:cxnLst>
                <a:cxn ang="0">
                  <a:pos x="connsiteX0" y="connsiteY0"/>
                </a:cxn>
                <a:cxn ang="0">
                  <a:pos x="connsiteX1" y="connsiteY1"/>
                </a:cxn>
              </a:cxnLst>
              <a:rect l="l" t="t" r="r" b="b"/>
              <a:pathLst>
                <a:path w="3021541" h="2641172">
                  <a:moveTo>
                    <a:pt x="0" y="2641172"/>
                  </a:moveTo>
                  <a:cubicBezTo>
                    <a:pt x="0" y="1870407"/>
                    <a:pt x="3021542" y="699657"/>
                    <a:pt x="3021542"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6" name="Freeform: Shape 111">
              <a:extLst>
                <a:ext uri="{FF2B5EF4-FFF2-40B4-BE49-F238E27FC236}">
                  <a16:creationId xmlns:a16="http://schemas.microsoft.com/office/drawing/2014/main" id="{7FA7F50F-32F9-459A-800C-2F16896AA9A5}"/>
                </a:ext>
              </a:extLst>
            </p:cNvPr>
            <p:cNvSpPr/>
            <p:nvPr/>
          </p:nvSpPr>
          <p:spPr>
            <a:xfrm>
              <a:off x="13118775" y="584200"/>
              <a:ext cx="3148497" cy="2641172"/>
            </a:xfrm>
            <a:custGeom>
              <a:avLst/>
              <a:gdLst>
                <a:gd name="connsiteX0" fmla="*/ 3148497 w 3148497"/>
                <a:gd name="connsiteY0" fmla="*/ 2641172 h 2641172"/>
                <a:gd name="connsiteX1" fmla="*/ 0 w 3148497"/>
                <a:gd name="connsiteY1" fmla="*/ 0 h 2641172"/>
              </a:gdLst>
              <a:ahLst/>
              <a:cxnLst>
                <a:cxn ang="0">
                  <a:pos x="connsiteX0" y="connsiteY0"/>
                </a:cxn>
                <a:cxn ang="0">
                  <a:pos x="connsiteX1" y="connsiteY1"/>
                </a:cxn>
              </a:cxnLst>
              <a:rect l="l" t="t" r="r" b="b"/>
              <a:pathLst>
                <a:path w="3148497" h="2641172">
                  <a:moveTo>
                    <a:pt x="3148497" y="2641172"/>
                  </a:moveTo>
                  <a:cubicBezTo>
                    <a:pt x="3148497" y="1870407"/>
                    <a:pt x="0" y="699657"/>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7" name="Freeform: Shape 118">
              <a:extLst>
                <a:ext uri="{FF2B5EF4-FFF2-40B4-BE49-F238E27FC236}">
                  <a16:creationId xmlns:a16="http://schemas.microsoft.com/office/drawing/2014/main" id="{BE4AA40F-36F9-40D2-B5AD-1ED482753F3D}"/>
                </a:ext>
              </a:extLst>
            </p:cNvPr>
            <p:cNvSpPr/>
            <p:nvPr/>
          </p:nvSpPr>
          <p:spPr>
            <a:xfrm>
              <a:off x="13626597" y="584200"/>
              <a:ext cx="964862" cy="2641172"/>
            </a:xfrm>
            <a:custGeom>
              <a:avLst/>
              <a:gdLst>
                <a:gd name="connsiteX0" fmla="*/ 964862 w 964862"/>
                <a:gd name="connsiteY0" fmla="*/ 2641172 h 2641172"/>
                <a:gd name="connsiteX1" fmla="*/ 0 w 964862"/>
                <a:gd name="connsiteY1" fmla="*/ 0 h 2641172"/>
              </a:gdLst>
              <a:ahLst/>
              <a:cxnLst>
                <a:cxn ang="0">
                  <a:pos x="connsiteX0" y="connsiteY0"/>
                </a:cxn>
                <a:cxn ang="0">
                  <a:pos x="connsiteX1" y="connsiteY1"/>
                </a:cxn>
              </a:cxnLst>
              <a:rect l="l" t="t" r="r" b="b"/>
              <a:pathLst>
                <a:path w="964862" h="2641172">
                  <a:moveTo>
                    <a:pt x="964862" y="2641172"/>
                  </a:moveTo>
                  <a:cubicBezTo>
                    <a:pt x="964862" y="1870407"/>
                    <a:pt x="0" y="699657"/>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8" name="Freeform: Shape 121">
              <a:extLst>
                <a:ext uri="{FF2B5EF4-FFF2-40B4-BE49-F238E27FC236}">
                  <a16:creationId xmlns:a16="http://schemas.microsoft.com/office/drawing/2014/main" id="{D332974A-32A8-44B9-849E-0F7A3E94AD1F}"/>
                </a:ext>
              </a:extLst>
            </p:cNvPr>
            <p:cNvSpPr/>
            <p:nvPr/>
          </p:nvSpPr>
          <p:spPr>
            <a:xfrm>
              <a:off x="16749703" y="584200"/>
              <a:ext cx="3326235" cy="2641172"/>
            </a:xfrm>
            <a:custGeom>
              <a:avLst/>
              <a:gdLst>
                <a:gd name="connsiteX0" fmla="*/ 0 w 3326235"/>
                <a:gd name="connsiteY0" fmla="*/ 2641172 h 2641172"/>
                <a:gd name="connsiteX1" fmla="*/ 3326235 w 3326235"/>
                <a:gd name="connsiteY1" fmla="*/ 0 h 2641172"/>
              </a:gdLst>
              <a:ahLst/>
              <a:cxnLst>
                <a:cxn ang="0">
                  <a:pos x="connsiteX0" y="connsiteY0"/>
                </a:cxn>
                <a:cxn ang="0">
                  <a:pos x="connsiteX1" y="connsiteY1"/>
                </a:cxn>
              </a:cxnLst>
              <a:rect l="l" t="t" r="r" b="b"/>
              <a:pathLst>
                <a:path w="3326235" h="2641172">
                  <a:moveTo>
                    <a:pt x="0" y="2641172"/>
                  </a:moveTo>
                  <a:cubicBezTo>
                    <a:pt x="0" y="1870407"/>
                    <a:pt x="3326235" y="699657"/>
                    <a:pt x="3326235"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9" name="Freeform: Shape 132">
              <a:extLst>
                <a:ext uri="{FF2B5EF4-FFF2-40B4-BE49-F238E27FC236}">
                  <a16:creationId xmlns:a16="http://schemas.microsoft.com/office/drawing/2014/main" id="{51DB6C1A-887C-40FB-8B59-C89554432E17}"/>
                </a:ext>
              </a:extLst>
            </p:cNvPr>
            <p:cNvSpPr/>
            <p:nvPr/>
          </p:nvSpPr>
          <p:spPr>
            <a:xfrm>
              <a:off x="15835623" y="584200"/>
              <a:ext cx="2742239" cy="2641172"/>
            </a:xfrm>
            <a:custGeom>
              <a:avLst/>
              <a:gdLst>
                <a:gd name="connsiteX0" fmla="*/ 0 w 2742239"/>
                <a:gd name="connsiteY0" fmla="*/ 2641172 h 2641172"/>
                <a:gd name="connsiteX1" fmla="*/ 2742240 w 2742239"/>
                <a:gd name="connsiteY1" fmla="*/ 0 h 2641172"/>
              </a:gdLst>
              <a:ahLst/>
              <a:cxnLst>
                <a:cxn ang="0">
                  <a:pos x="connsiteX0" y="connsiteY0"/>
                </a:cxn>
                <a:cxn ang="0">
                  <a:pos x="connsiteX1" y="connsiteY1"/>
                </a:cxn>
              </a:cxnLst>
              <a:rect l="l" t="t" r="r" b="b"/>
              <a:pathLst>
                <a:path w="2742239" h="2641172">
                  <a:moveTo>
                    <a:pt x="0" y="2641172"/>
                  </a:moveTo>
                  <a:cubicBezTo>
                    <a:pt x="0" y="1870407"/>
                    <a:pt x="2742240" y="699657"/>
                    <a:pt x="274224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00" name="Freeform: Shape 133">
              <a:extLst>
                <a:ext uri="{FF2B5EF4-FFF2-40B4-BE49-F238E27FC236}">
                  <a16:creationId xmlns:a16="http://schemas.microsoft.com/office/drawing/2014/main" id="{13683B19-9077-4E38-82AD-F989EBC4466E}"/>
                </a:ext>
              </a:extLst>
            </p:cNvPr>
            <p:cNvSpPr/>
            <p:nvPr/>
          </p:nvSpPr>
          <p:spPr>
            <a:xfrm>
              <a:off x="15277019" y="584200"/>
              <a:ext cx="2234417" cy="2641172"/>
            </a:xfrm>
            <a:custGeom>
              <a:avLst/>
              <a:gdLst>
                <a:gd name="connsiteX0" fmla="*/ 2234418 w 2234417"/>
                <a:gd name="connsiteY0" fmla="*/ 2641172 h 2641172"/>
                <a:gd name="connsiteX1" fmla="*/ 0 w 2234417"/>
                <a:gd name="connsiteY1" fmla="*/ 0 h 2641172"/>
              </a:gdLst>
              <a:ahLst/>
              <a:cxnLst>
                <a:cxn ang="0">
                  <a:pos x="connsiteX0" y="connsiteY0"/>
                </a:cxn>
                <a:cxn ang="0">
                  <a:pos x="connsiteX1" y="connsiteY1"/>
                </a:cxn>
              </a:cxnLst>
              <a:rect l="l" t="t" r="r" b="b"/>
              <a:pathLst>
                <a:path w="2234417" h="2641172">
                  <a:moveTo>
                    <a:pt x="2234418" y="2641172"/>
                  </a:moveTo>
                  <a:cubicBezTo>
                    <a:pt x="2234418" y="1870407"/>
                    <a:pt x="0" y="699657"/>
                    <a:pt x="0" y="0"/>
                  </a:cubicBezTo>
                </a:path>
              </a:pathLst>
            </a:custGeom>
            <a:noFill/>
            <a:ln w="6350" cap="rnd">
              <a:gradFill flip="none" rotWithShape="1">
                <a:gsLst>
                  <a:gs pos="12000">
                    <a:srgbClr val="D2D2D2"/>
                  </a:gs>
                  <a:gs pos="3000">
                    <a:srgbClr val="D2D2D2">
                      <a:alpha val="0"/>
                    </a:srgbClr>
                  </a:gs>
                  <a:gs pos="73000">
                    <a:schemeClr val="tx1">
                      <a:lumMod val="50000"/>
                    </a:schemeClr>
                  </a:gs>
                </a:gsLst>
                <a:lin ang="16200000" scaled="1"/>
                <a:tileRect/>
              </a:gradFill>
              <a:prstDash val="solid"/>
              <a:round/>
            </a:ln>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401" name="Oval 400">
            <a:extLst>
              <a:ext uri="{FF2B5EF4-FFF2-40B4-BE49-F238E27FC236}">
                <a16:creationId xmlns:a16="http://schemas.microsoft.com/office/drawing/2014/main" id="{F20CE496-BE4C-4D16-9720-29D9872B188D}"/>
              </a:ext>
              <a:ext uri="{C183D7F6-B498-43B3-948B-1728B52AA6E4}">
                <adec:decorative xmlns:adec="http://schemas.microsoft.com/office/drawing/2017/decorative" val="1"/>
              </a:ext>
            </a:extLst>
          </p:cNvPr>
          <p:cNvSpPr>
            <a:spLocks noChangeAspect="1"/>
          </p:cNvSpPr>
          <p:nvPr/>
        </p:nvSpPr>
        <p:spPr bwMode="auto">
          <a:xfrm>
            <a:off x="5889338" y="115584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2" name="Oval 401">
            <a:extLst>
              <a:ext uri="{FF2B5EF4-FFF2-40B4-BE49-F238E27FC236}">
                <a16:creationId xmlns:a16="http://schemas.microsoft.com/office/drawing/2014/main" id="{670DB5F4-3FB0-4F15-ADE4-9F73C244EBA5}"/>
              </a:ext>
              <a:ext uri="{C183D7F6-B498-43B3-948B-1728B52AA6E4}">
                <adec:decorative xmlns:adec="http://schemas.microsoft.com/office/drawing/2017/decorative" val="1"/>
              </a:ext>
            </a:extLst>
          </p:cNvPr>
          <p:cNvSpPr>
            <a:spLocks noChangeAspect="1"/>
          </p:cNvSpPr>
          <p:nvPr/>
        </p:nvSpPr>
        <p:spPr bwMode="auto">
          <a:xfrm>
            <a:off x="6002632" y="73874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3" name="Oval 402">
            <a:extLst>
              <a:ext uri="{FF2B5EF4-FFF2-40B4-BE49-F238E27FC236}">
                <a16:creationId xmlns:a16="http://schemas.microsoft.com/office/drawing/2014/main" id="{7B9524DC-9495-49F7-B64B-1DEBD3F363CF}"/>
              </a:ext>
              <a:ext uri="{C183D7F6-B498-43B3-948B-1728B52AA6E4}">
                <adec:decorative xmlns:adec="http://schemas.microsoft.com/office/drawing/2017/decorative" val="1"/>
              </a:ext>
            </a:extLst>
          </p:cNvPr>
          <p:cNvSpPr>
            <a:spLocks noChangeAspect="1"/>
          </p:cNvSpPr>
          <p:nvPr/>
        </p:nvSpPr>
        <p:spPr bwMode="auto">
          <a:xfrm>
            <a:off x="4717052" y="417684"/>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4" name="Oval 403">
            <a:extLst>
              <a:ext uri="{FF2B5EF4-FFF2-40B4-BE49-F238E27FC236}">
                <a16:creationId xmlns:a16="http://schemas.microsoft.com/office/drawing/2014/main" id="{70800EBF-CBC2-49C0-8748-AF3A08FEE9A3}"/>
              </a:ext>
              <a:ext uri="{C183D7F6-B498-43B3-948B-1728B52AA6E4}">
                <adec:decorative xmlns:adec="http://schemas.microsoft.com/office/drawing/2017/decorative" val="1"/>
              </a:ext>
            </a:extLst>
          </p:cNvPr>
          <p:cNvSpPr>
            <a:spLocks noChangeAspect="1"/>
          </p:cNvSpPr>
          <p:nvPr/>
        </p:nvSpPr>
        <p:spPr bwMode="auto">
          <a:xfrm>
            <a:off x="4356427" y="1035189"/>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5" name="Oval 404">
            <a:extLst>
              <a:ext uri="{FF2B5EF4-FFF2-40B4-BE49-F238E27FC236}">
                <a16:creationId xmlns:a16="http://schemas.microsoft.com/office/drawing/2014/main" id="{926A8A1C-60F9-4584-9083-D4906790742D}"/>
              </a:ext>
              <a:ext uri="{C183D7F6-B498-43B3-948B-1728B52AA6E4}">
                <adec:decorative xmlns:adec="http://schemas.microsoft.com/office/drawing/2017/decorative" val="1"/>
              </a:ext>
            </a:extLst>
          </p:cNvPr>
          <p:cNvSpPr>
            <a:spLocks noChangeAspect="1"/>
          </p:cNvSpPr>
          <p:nvPr/>
        </p:nvSpPr>
        <p:spPr bwMode="auto">
          <a:xfrm>
            <a:off x="5117896" y="170264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6" name="Oval 405">
            <a:extLst>
              <a:ext uri="{FF2B5EF4-FFF2-40B4-BE49-F238E27FC236}">
                <a16:creationId xmlns:a16="http://schemas.microsoft.com/office/drawing/2014/main" id="{602C6102-A101-499F-8E79-F5FE2643F66C}"/>
              </a:ext>
              <a:ext uri="{C183D7F6-B498-43B3-948B-1728B52AA6E4}">
                <adec:decorative xmlns:adec="http://schemas.microsoft.com/office/drawing/2017/decorative" val="1"/>
              </a:ext>
            </a:extLst>
          </p:cNvPr>
          <p:cNvSpPr>
            <a:spLocks noChangeAspect="1"/>
          </p:cNvSpPr>
          <p:nvPr/>
        </p:nvSpPr>
        <p:spPr bwMode="auto">
          <a:xfrm>
            <a:off x="5344137" y="116462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7" name="Oval 406">
            <a:extLst>
              <a:ext uri="{FF2B5EF4-FFF2-40B4-BE49-F238E27FC236}">
                <a16:creationId xmlns:a16="http://schemas.microsoft.com/office/drawing/2014/main" id="{069E6C5F-D946-4188-B0B1-6A0CE94C20C2}"/>
              </a:ext>
              <a:ext uri="{C183D7F6-B498-43B3-948B-1728B52AA6E4}">
                <adec:decorative xmlns:adec="http://schemas.microsoft.com/office/drawing/2017/decorative" val="1"/>
              </a:ext>
            </a:extLst>
          </p:cNvPr>
          <p:cNvSpPr>
            <a:spLocks noChangeAspect="1"/>
          </p:cNvSpPr>
          <p:nvPr/>
        </p:nvSpPr>
        <p:spPr bwMode="auto">
          <a:xfrm>
            <a:off x="5468174" y="65196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8" name="Oval 407">
            <a:extLst>
              <a:ext uri="{FF2B5EF4-FFF2-40B4-BE49-F238E27FC236}">
                <a16:creationId xmlns:a16="http://schemas.microsoft.com/office/drawing/2014/main" id="{D4E36986-5C67-4FBA-8DB0-AA191F8E72EB}"/>
              </a:ext>
              <a:ext uri="{C183D7F6-B498-43B3-948B-1728B52AA6E4}">
                <adec:decorative xmlns:adec="http://schemas.microsoft.com/office/drawing/2017/decorative" val="1"/>
              </a:ext>
            </a:extLst>
          </p:cNvPr>
          <p:cNvSpPr>
            <a:spLocks noChangeAspect="1"/>
          </p:cNvSpPr>
          <p:nvPr/>
        </p:nvSpPr>
        <p:spPr bwMode="auto">
          <a:xfrm>
            <a:off x="4109567" y="148744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9" name="Oval 408">
            <a:extLst>
              <a:ext uri="{FF2B5EF4-FFF2-40B4-BE49-F238E27FC236}">
                <a16:creationId xmlns:a16="http://schemas.microsoft.com/office/drawing/2014/main" id="{4D13D0D2-06AE-4642-83BF-B165A1A21569}"/>
              </a:ext>
              <a:ext uri="{C183D7F6-B498-43B3-948B-1728B52AA6E4}">
                <adec:decorative xmlns:adec="http://schemas.microsoft.com/office/drawing/2017/decorative" val="1"/>
              </a:ext>
            </a:extLst>
          </p:cNvPr>
          <p:cNvSpPr>
            <a:spLocks noChangeAspect="1"/>
          </p:cNvSpPr>
          <p:nvPr/>
        </p:nvSpPr>
        <p:spPr bwMode="auto">
          <a:xfrm>
            <a:off x="3877710" y="477975"/>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hidden="1">
            <a:extLst>
              <a:ext uri="{FF2B5EF4-FFF2-40B4-BE49-F238E27FC236}">
                <a16:creationId xmlns:a16="http://schemas.microsoft.com/office/drawing/2014/main" id="{8B062134-E9DE-BB84-736D-F9DB22182845}"/>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CA"/>
              <a:t>Data governance, Analytics, Operational databases</a:t>
            </a:r>
          </a:p>
        </p:txBody>
      </p:sp>
    </p:spTree>
    <p:extLst>
      <p:ext uri="{BB962C8B-B14F-4D97-AF65-F5344CB8AC3E}">
        <p14:creationId xmlns:p14="http://schemas.microsoft.com/office/powerpoint/2010/main" val="4126709330"/>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wipe(down)">
                                      <p:cBhvr>
                                        <p:cTn id="7" dur="1000"/>
                                        <p:tgtEl>
                                          <p:spTgt spid="312"/>
                                        </p:tgtEl>
                                      </p:cBhvr>
                                    </p:animEffect>
                                  </p:childTnLst>
                                </p:cTn>
                              </p:par>
                              <p:par>
                                <p:cTn id="8" presetID="22" presetClass="entr" presetSubtype="4" fill="hold" nodeType="withEffect">
                                  <p:stCondLst>
                                    <p:cond delay="100"/>
                                  </p:stCondLst>
                                  <p:childTnLst>
                                    <p:set>
                                      <p:cBhvr>
                                        <p:cTn id="9" dur="1" fill="hold">
                                          <p:stCondLst>
                                            <p:cond delay="0"/>
                                          </p:stCondLst>
                                        </p:cTn>
                                        <p:tgtEl>
                                          <p:spTgt spid="385"/>
                                        </p:tgtEl>
                                        <p:attrNameLst>
                                          <p:attrName>style.visibility</p:attrName>
                                        </p:attrNameLst>
                                      </p:cBhvr>
                                      <p:to>
                                        <p:strVal val="visible"/>
                                      </p:to>
                                    </p:set>
                                    <p:animEffect transition="in" filter="wipe(down)">
                                      <p:cBhvr>
                                        <p:cTn id="10" dur="1000"/>
                                        <p:tgtEl>
                                          <p:spTgt spid="385"/>
                                        </p:tgtEl>
                                      </p:cBhvr>
                                    </p:animEffect>
                                  </p:childTnLst>
                                </p:cTn>
                              </p:par>
                              <p:par>
                                <p:cTn id="11" presetID="22" presetClass="entr" presetSubtype="4" fill="hold" nodeType="withEffect">
                                  <p:stCondLst>
                                    <p:cond delay="200"/>
                                  </p:stCondLst>
                                  <p:childTnLst>
                                    <p:set>
                                      <p:cBhvr>
                                        <p:cTn id="12" dur="1" fill="hold">
                                          <p:stCondLst>
                                            <p:cond delay="0"/>
                                          </p:stCondLst>
                                        </p:cTn>
                                        <p:tgtEl>
                                          <p:spTgt spid="342"/>
                                        </p:tgtEl>
                                        <p:attrNameLst>
                                          <p:attrName>style.visibility</p:attrName>
                                        </p:attrNameLst>
                                      </p:cBhvr>
                                      <p:to>
                                        <p:strVal val="visible"/>
                                      </p:to>
                                    </p:set>
                                    <p:animEffect transition="in" filter="wipe(down)">
                                      <p:cBhvr>
                                        <p:cTn id="13" dur="1000"/>
                                        <p:tgtEl>
                                          <p:spTgt spid="342"/>
                                        </p:tgtEl>
                                      </p:cBhvr>
                                    </p:animEffect>
                                  </p:childTnLst>
                                </p:cTn>
                              </p:par>
                              <p:par>
                                <p:cTn id="14" presetID="22" presetClass="entr" presetSubtype="4" fill="hold" nodeType="withEffect">
                                  <p:stCondLst>
                                    <p:cond delay="300"/>
                                  </p:stCondLst>
                                  <p:childTnLst>
                                    <p:set>
                                      <p:cBhvr>
                                        <p:cTn id="15" dur="1" fill="hold">
                                          <p:stCondLst>
                                            <p:cond delay="0"/>
                                          </p:stCondLst>
                                        </p:cTn>
                                        <p:tgtEl>
                                          <p:spTgt spid="347"/>
                                        </p:tgtEl>
                                        <p:attrNameLst>
                                          <p:attrName>style.visibility</p:attrName>
                                        </p:attrNameLst>
                                      </p:cBhvr>
                                      <p:to>
                                        <p:strVal val="visible"/>
                                      </p:to>
                                    </p:set>
                                    <p:animEffect transition="in" filter="wipe(down)">
                                      <p:cBhvr>
                                        <p:cTn id="16" dur="1000"/>
                                        <p:tgtEl>
                                          <p:spTgt spid="3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par>
                                <p:cTn id="20" presetID="42" presetClass="path" presetSubtype="0" decel="100000" fill="hold" grpId="1" nodeType="withEffect">
                                  <p:stCondLst>
                                    <p:cond delay="0"/>
                                  </p:stCondLst>
                                  <p:childTnLst>
                                    <p:animMotion origin="layout" path="M 2.08333E-6 1.11111E-6 L 2.08333E-6 0.03542 " pathEditMode="relative" rAng="0" ptsTypes="AA">
                                      <p:cBhvr>
                                        <p:cTn id="21" dur="700" spd="-100000" fill="hold"/>
                                        <p:tgtEl>
                                          <p:spTgt spid="319"/>
                                        </p:tgtEl>
                                        <p:attrNameLst>
                                          <p:attrName>ppt_x</p:attrName>
                                          <p:attrName>ppt_y</p:attrName>
                                        </p:attrNameLst>
                                      </p:cBhvr>
                                      <p:rCtr x="0" y="1759"/>
                                    </p:animMotion>
                                  </p:childTnLst>
                                </p:cTn>
                              </p:par>
                              <p:par>
                                <p:cTn id="22" presetID="10" presetClass="entr" presetSubtype="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Effect transition="in" filter="fade">
                                      <p:cBhvr>
                                        <p:cTn id="24" dur="500"/>
                                        <p:tgtEl>
                                          <p:spTgt spid="318"/>
                                        </p:tgtEl>
                                      </p:cBhvr>
                                    </p:animEffect>
                                  </p:childTnLst>
                                </p:cTn>
                              </p:par>
                              <p:par>
                                <p:cTn id="25" presetID="42" presetClass="path" presetSubtype="0" decel="100000" fill="hold" grpId="1" nodeType="withEffect">
                                  <p:stCondLst>
                                    <p:cond delay="0"/>
                                  </p:stCondLst>
                                  <p:childTnLst>
                                    <p:animMotion origin="layout" path="M 2.08333E-6 -4.81481E-6 L 2.08333E-6 0.03542 " pathEditMode="relative" rAng="0" ptsTypes="AA">
                                      <p:cBhvr>
                                        <p:cTn id="26" dur="700" spd="-100000" fill="hold"/>
                                        <p:tgtEl>
                                          <p:spTgt spid="318"/>
                                        </p:tgtEl>
                                        <p:attrNameLst>
                                          <p:attrName>ppt_x</p:attrName>
                                          <p:attrName>ppt_y</p:attrName>
                                        </p:attrNameLst>
                                      </p:cBhvr>
                                      <p:rCtr x="0" y="1759"/>
                                    </p:animMotion>
                                  </p:childTnLst>
                                </p:cTn>
                              </p:par>
                              <p:par>
                                <p:cTn id="27" presetID="10" presetClass="entr" presetSubtype="0" fill="hold" grpId="0" nodeType="withEffect">
                                  <p:stCondLst>
                                    <p:cond delay="100"/>
                                  </p:stCondLst>
                                  <p:childTnLst>
                                    <p:set>
                                      <p:cBhvr>
                                        <p:cTn id="28" dur="1" fill="hold">
                                          <p:stCondLst>
                                            <p:cond delay="0"/>
                                          </p:stCondLst>
                                        </p:cTn>
                                        <p:tgtEl>
                                          <p:spTgt spid="331"/>
                                        </p:tgtEl>
                                        <p:attrNameLst>
                                          <p:attrName>style.visibility</p:attrName>
                                        </p:attrNameLst>
                                      </p:cBhvr>
                                      <p:to>
                                        <p:strVal val="visible"/>
                                      </p:to>
                                    </p:set>
                                    <p:animEffect transition="in" filter="fade">
                                      <p:cBhvr>
                                        <p:cTn id="29" dur="500"/>
                                        <p:tgtEl>
                                          <p:spTgt spid="331"/>
                                        </p:tgtEl>
                                      </p:cBhvr>
                                    </p:animEffect>
                                  </p:childTnLst>
                                </p:cTn>
                              </p:par>
                              <p:par>
                                <p:cTn id="30" presetID="42" presetClass="path" presetSubtype="0" decel="100000" fill="hold" grpId="1" nodeType="withEffect">
                                  <p:stCondLst>
                                    <p:cond delay="100"/>
                                  </p:stCondLst>
                                  <p:childTnLst>
                                    <p:animMotion origin="layout" path="M 3.125E-6 2.22222E-6 L 3.125E-6 0.03541 " pathEditMode="relative" rAng="0" ptsTypes="AA">
                                      <p:cBhvr>
                                        <p:cTn id="31" dur="700" spd="-100000" fill="hold"/>
                                        <p:tgtEl>
                                          <p:spTgt spid="331"/>
                                        </p:tgtEl>
                                        <p:attrNameLst>
                                          <p:attrName>ppt_x</p:attrName>
                                          <p:attrName>ppt_y</p:attrName>
                                        </p:attrNameLst>
                                      </p:cBhvr>
                                      <p:rCtr x="0" y="1759"/>
                                    </p:animMotion>
                                  </p:childTnLst>
                                </p:cTn>
                              </p:par>
                              <p:par>
                                <p:cTn id="32" presetID="10" presetClass="entr" presetSubtype="0" fill="hold" grpId="0" nodeType="withEffect">
                                  <p:stCondLst>
                                    <p:cond delay="100"/>
                                  </p:stCondLst>
                                  <p:childTnLst>
                                    <p:set>
                                      <p:cBhvr>
                                        <p:cTn id="33" dur="1" fill="hold">
                                          <p:stCondLst>
                                            <p:cond delay="0"/>
                                          </p:stCondLst>
                                        </p:cTn>
                                        <p:tgtEl>
                                          <p:spTgt spid="330"/>
                                        </p:tgtEl>
                                        <p:attrNameLst>
                                          <p:attrName>style.visibility</p:attrName>
                                        </p:attrNameLst>
                                      </p:cBhvr>
                                      <p:to>
                                        <p:strVal val="visible"/>
                                      </p:to>
                                    </p:set>
                                    <p:animEffect transition="in" filter="fade">
                                      <p:cBhvr>
                                        <p:cTn id="34" dur="500"/>
                                        <p:tgtEl>
                                          <p:spTgt spid="330"/>
                                        </p:tgtEl>
                                      </p:cBhvr>
                                    </p:animEffect>
                                  </p:childTnLst>
                                </p:cTn>
                              </p:par>
                              <p:par>
                                <p:cTn id="35" presetID="42" presetClass="path" presetSubtype="0" decel="100000" fill="hold" grpId="1" nodeType="withEffect">
                                  <p:stCondLst>
                                    <p:cond delay="100"/>
                                  </p:stCondLst>
                                  <p:childTnLst>
                                    <p:animMotion origin="layout" path="M 3.125E-6 -3.7037E-6 L 3.125E-6 0.03542 " pathEditMode="relative" rAng="0" ptsTypes="AA">
                                      <p:cBhvr>
                                        <p:cTn id="36" dur="700" spd="-100000" fill="hold"/>
                                        <p:tgtEl>
                                          <p:spTgt spid="330"/>
                                        </p:tgtEl>
                                        <p:attrNameLst>
                                          <p:attrName>ppt_x</p:attrName>
                                          <p:attrName>ppt_y</p:attrName>
                                        </p:attrNameLst>
                                      </p:cBhvr>
                                      <p:rCtr x="0" y="1759"/>
                                    </p:animMotion>
                                  </p:childTnLst>
                                </p:cTn>
                              </p:par>
                              <p:par>
                                <p:cTn id="37" presetID="10" presetClass="entr" presetSubtype="0" fill="hold" grpId="0" nodeType="withEffect">
                                  <p:stCondLst>
                                    <p:cond delay="200"/>
                                  </p:stCondLst>
                                  <p:childTnLst>
                                    <p:set>
                                      <p:cBhvr>
                                        <p:cTn id="38" dur="1" fill="hold">
                                          <p:stCondLst>
                                            <p:cond delay="0"/>
                                          </p:stCondLst>
                                        </p:cTn>
                                        <p:tgtEl>
                                          <p:spTgt spid="392"/>
                                        </p:tgtEl>
                                        <p:attrNameLst>
                                          <p:attrName>style.visibility</p:attrName>
                                        </p:attrNameLst>
                                      </p:cBhvr>
                                      <p:to>
                                        <p:strVal val="visible"/>
                                      </p:to>
                                    </p:set>
                                    <p:animEffect transition="in" filter="fade">
                                      <p:cBhvr>
                                        <p:cTn id="39" dur="500"/>
                                        <p:tgtEl>
                                          <p:spTgt spid="392"/>
                                        </p:tgtEl>
                                      </p:cBhvr>
                                    </p:animEffect>
                                  </p:childTnLst>
                                </p:cTn>
                              </p:par>
                              <p:par>
                                <p:cTn id="40" presetID="42" presetClass="path" presetSubtype="0" decel="100000" fill="hold" grpId="1" nodeType="withEffect">
                                  <p:stCondLst>
                                    <p:cond delay="200"/>
                                  </p:stCondLst>
                                  <p:childTnLst>
                                    <p:animMotion origin="layout" path="M -2.91667E-6 2.22222E-6 L -2.91667E-6 0.03541 " pathEditMode="relative" rAng="0" ptsTypes="AA">
                                      <p:cBhvr>
                                        <p:cTn id="41" dur="700" spd="-100000" fill="hold"/>
                                        <p:tgtEl>
                                          <p:spTgt spid="392"/>
                                        </p:tgtEl>
                                        <p:attrNameLst>
                                          <p:attrName>ppt_x</p:attrName>
                                          <p:attrName>ppt_y</p:attrName>
                                        </p:attrNameLst>
                                      </p:cBhvr>
                                      <p:rCtr x="0" y="1759"/>
                                    </p:animMotion>
                                  </p:childTnLst>
                                </p:cTn>
                              </p:par>
                              <p:par>
                                <p:cTn id="42" presetID="10" presetClass="entr" presetSubtype="0" fill="hold" grpId="0" nodeType="withEffect">
                                  <p:stCondLst>
                                    <p:cond delay="200"/>
                                  </p:stCondLst>
                                  <p:childTnLst>
                                    <p:set>
                                      <p:cBhvr>
                                        <p:cTn id="43" dur="1" fill="hold">
                                          <p:stCondLst>
                                            <p:cond delay="0"/>
                                          </p:stCondLst>
                                        </p:cTn>
                                        <p:tgtEl>
                                          <p:spTgt spid="391"/>
                                        </p:tgtEl>
                                        <p:attrNameLst>
                                          <p:attrName>style.visibility</p:attrName>
                                        </p:attrNameLst>
                                      </p:cBhvr>
                                      <p:to>
                                        <p:strVal val="visible"/>
                                      </p:to>
                                    </p:set>
                                    <p:animEffect transition="in" filter="fade">
                                      <p:cBhvr>
                                        <p:cTn id="44" dur="500"/>
                                        <p:tgtEl>
                                          <p:spTgt spid="391"/>
                                        </p:tgtEl>
                                      </p:cBhvr>
                                    </p:animEffect>
                                  </p:childTnLst>
                                </p:cTn>
                              </p:par>
                              <p:par>
                                <p:cTn id="45" presetID="42" presetClass="path" presetSubtype="0" decel="100000" fill="hold" grpId="1" nodeType="withEffect">
                                  <p:stCondLst>
                                    <p:cond delay="200"/>
                                  </p:stCondLst>
                                  <p:childTnLst>
                                    <p:animMotion origin="layout" path="M -2.91667E-6 -3.7037E-6 L -2.91667E-6 0.03542 " pathEditMode="relative" rAng="0" ptsTypes="AA">
                                      <p:cBhvr>
                                        <p:cTn id="46" dur="700" spd="-100000" fill="hold"/>
                                        <p:tgtEl>
                                          <p:spTgt spid="391"/>
                                        </p:tgtEl>
                                        <p:attrNameLst>
                                          <p:attrName>ppt_x</p:attrName>
                                          <p:attrName>ppt_y</p:attrName>
                                        </p:attrNameLst>
                                      </p:cBhvr>
                                      <p:rCtr x="0" y="1759"/>
                                    </p:animMotion>
                                  </p:childTnLst>
                                </p:cTn>
                              </p:par>
                              <p:par>
                                <p:cTn id="47" presetID="22" presetClass="entr" presetSubtype="4" fill="hold" nodeType="withEffect">
                                  <p:stCondLst>
                                    <p:cond delay="0"/>
                                  </p:stCondLst>
                                  <p:childTnLst>
                                    <p:set>
                                      <p:cBhvr>
                                        <p:cTn id="48" dur="1" fill="hold">
                                          <p:stCondLst>
                                            <p:cond delay="0"/>
                                          </p:stCondLst>
                                        </p:cTn>
                                        <p:tgtEl>
                                          <p:spTgt spid="294"/>
                                        </p:tgtEl>
                                        <p:attrNameLst>
                                          <p:attrName>style.visibility</p:attrName>
                                        </p:attrNameLst>
                                      </p:cBhvr>
                                      <p:to>
                                        <p:strVal val="visible"/>
                                      </p:to>
                                    </p:set>
                                    <p:animEffect transition="in" filter="wipe(down)">
                                      <p:cBhvr>
                                        <p:cTn id="49" dur="1000"/>
                                        <p:tgtEl>
                                          <p:spTgt spid="294"/>
                                        </p:tgtEl>
                                      </p:cBhvr>
                                    </p:animEffect>
                                  </p:childTnLst>
                                </p:cTn>
                              </p:par>
                              <p:par>
                                <p:cTn id="50" presetID="22" presetClass="entr" presetSubtype="4" fill="hold" nodeType="withEffect">
                                  <p:stCondLst>
                                    <p:cond delay="100"/>
                                  </p:stCondLst>
                                  <p:childTnLst>
                                    <p:set>
                                      <p:cBhvr>
                                        <p:cTn id="51" dur="1" fill="hold">
                                          <p:stCondLst>
                                            <p:cond delay="0"/>
                                          </p:stCondLst>
                                        </p:cTn>
                                        <p:tgtEl>
                                          <p:spTgt spid="320"/>
                                        </p:tgtEl>
                                        <p:attrNameLst>
                                          <p:attrName>style.visibility</p:attrName>
                                        </p:attrNameLst>
                                      </p:cBhvr>
                                      <p:to>
                                        <p:strVal val="visible"/>
                                      </p:to>
                                    </p:set>
                                    <p:animEffect transition="in" filter="wipe(down)">
                                      <p:cBhvr>
                                        <p:cTn id="52" dur="1000"/>
                                        <p:tgtEl>
                                          <p:spTgt spid="320"/>
                                        </p:tgtEl>
                                      </p:cBhvr>
                                    </p:animEffect>
                                  </p:childTnLst>
                                </p:cTn>
                              </p:par>
                              <p:par>
                                <p:cTn id="53" presetID="22" presetClass="entr" presetSubtype="4" fill="hold" nodeType="withEffect">
                                  <p:stCondLst>
                                    <p:cond delay="200"/>
                                  </p:stCondLst>
                                  <p:childTnLst>
                                    <p:set>
                                      <p:cBhvr>
                                        <p:cTn id="54" dur="1" fill="hold">
                                          <p:stCondLst>
                                            <p:cond delay="0"/>
                                          </p:stCondLst>
                                        </p:cTn>
                                        <p:tgtEl>
                                          <p:spTgt spid="332"/>
                                        </p:tgtEl>
                                        <p:attrNameLst>
                                          <p:attrName>style.visibility</p:attrName>
                                        </p:attrNameLst>
                                      </p:cBhvr>
                                      <p:to>
                                        <p:strVal val="visible"/>
                                      </p:to>
                                    </p:set>
                                    <p:animEffect transition="in" filter="wipe(down)">
                                      <p:cBhvr>
                                        <p:cTn id="55" dur="1000"/>
                                        <p:tgtEl>
                                          <p:spTgt spid="332"/>
                                        </p:tgtEl>
                                      </p:cBhvr>
                                    </p:animEffect>
                                  </p:childTnLst>
                                </p:cTn>
                              </p:par>
                              <p:par>
                                <p:cTn id="56" presetID="22" presetClass="entr" presetSubtype="4" fill="hold" nodeType="withEffect">
                                  <p:stCondLst>
                                    <p:cond delay="300"/>
                                  </p:stCondLst>
                                  <p:childTnLst>
                                    <p:set>
                                      <p:cBhvr>
                                        <p:cTn id="57" dur="1" fill="hold">
                                          <p:stCondLst>
                                            <p:cond delay="0"/>
                                          </p:stCondLst>
                                        </p:cTn>
                                        <p:tgtEl>
                                          <p:spTgt spid="393"/>
                                        </p:tgtEl>
                                        <p:attrNameLst>
                                          <p:attrName>style.visibility</p:attrName>
                                        </p:attrNameLst>
                                      </p:cBhvr>
                                      <p:to>
                                        <p:strVal val="visible"/>
                                      </p:to>
                                    </p:set>
                                    <p:animEffect transition="in" filter="wipe(down)">
                                      <p:cBhvr>
                                        <p:cTn id="58" dur="1000"/>
                                        <p:tgtEl>
                                          <p:spTgt spid="393"/>
                                        </p:tgtEl>
                                      </p:cBhvr>
                                    </p:animEffect>
                                  </p:childTnLst>
                                </p:cTn>
                              </p:par>
                              <p:par>
                                <p:cTn id="59" presetID="1" presetClass="entr" presetSubtype="0" fill="hold" grpId="0" nodeType="withEffect">
                                  <p:stCondLst>
                                    <p:cond delay="750"/>
                                  </p:stCondLst>
                                  <p:childTnLst>
                                    <p:set>
                                      <p:cBhvr>
                                        <p:cTn id="60" dur="1" fill="hold">
                                          <p:stCondLst>
                                            <p:cond delay="0"/>
                                          </p:stCondLst>
                                        </p:cTn>
                                        <p:tgtEl>
                                          <p:spTgt spid="374"/>
                                        </p:tgtEl>
                                        <p:attrNameLst>
                                          <p:attrName>style.visibility</p:attrName>
                                        </p:attrNameLst>
                                      </p:cBhvr>
                                      <p:to>
                                        <p:strVal val="visible"/>
                                      </p:to>
                                    </p:set>
                                  </p:childTnLst>
                                </p:cTn>
                              </p:par>
                              <p:par>
                                <p:cTn id="61" presetID="37" presetClass="path" presetSubtype="0" repeatCount="indefinite" fill="hold" grpId="1" nodeType="withEffect">
                                  <p:stCondLst>
                                    <p:cond delay="750"/>
                                  </p:stCondLst>
                                  <p:childTnLst>
                                    <p:animMotion origin="layout" path="M -0.01386 0.04294 C -0.0138 -0.01169 0.1002 -0.12188 0.09994 -0.1706 " pathEditMode="relative" rAng="0" ptsTypes="AA">
                                      <p:cBhvr>
                                        <p:cTn id="62" dur="1500" fill="hold"/>
                                        <p:tgtEl>
                                          <p:spTgt spid="374"/>
                                        </p:tgtEl>
                                        <p:attrNameLst>
                                          <p:attrName>ppt_x</p:attrName>
                                          <p:attrName>ppt_y</p:attrName>
                                        </p:attrNameLst>
                                      </p:cBhvr>
                                      <p:rCtr x="5690" y="-10683"/>
                                    </p:animMotion>
                                  </p:childTnLst>
                                </p:cTn>
                              </p:par>
                              <p:par>
                                <p:cTn id="63" presetID="1" presetClass="entr" presetSubtype="0" fill="hold" grpId="0" nodeType="withEffect">
                                  <p:stCondLst>
                                    <p:cond delay="800"/>
                                  </p:stCondLst>
                                  <p:childTnLst>
                                    <p:set>
                                      <p:cBhvr>
                                        <p:cTn id="64" dur="1" fill="hold">
                                          <p:stCondLst>
                                            <p:cond delay="0"/>
                                          </p:stCondLst>
                                        </p:cTn>
                                        <p:tgtEl>
                                          <p:spTgt spid="379"/>
                                        </p:tgtEl>
                                        <p:attrNameLst>
                                          <p:attrName>style.visibility</p:attrName>
                                        </p:attrNameLst>
                                      </p:cBhvr>
                                      <p:to>
                                        <p:strVal val="visible"/>
                                      </p:to>
                                    </p:set>
                                  </p:childTnLst>
                                </p:cTn>
                              </p:par>
                              <p:par>
                                <p:cTn id="65" presetID="37" presetClass="path" presetSubtype="0" repeatCount="indefinite" fill="hold" grpId="1" nodeType="withEffect">
                                  <p:stCondLst>
                                    <p:cond delay="800"/>
                                  </p:stCondLst>
                                  <p:childTnLst>
                                    <p:animMotion origin="layout" path="M -0.04212 0.12222 C -0.04212 0.02234 0.11823 -0.15706 0.11888 -0.28275 " pathEditMode="relative" rAng="0" ptsTypes="AA">
                                      <p:cBhvr>
                                        <p:cTn id="66" dur="3000" fill="hold"/>
                                        <p:tgtEl>
                                          <p:spTgt spid="379"/>
                                        </p:tgtEl>
                                        <p:attrNameLst>
                                          <p:attrName>ppt_x</p:attrName>
                                          <p:attrName>ppt_y</p:attrName>
                                        </p:attrNameLst>
                                      </p:cBhvr>
                                      <p:rCtr x="8047" y="-20255"/>
                                    </p:animMotion>
                                  </p:childTnLst>
                                </p:cTn>
                              </p:par>
                              <p:par>
                                <p:cTn id="67" presetID="1" presetClass="entr" presetSubtype="0" fill="hold" grpId="0" nodeType="withEffect">
                                  <p:stCondLst>
                                    <p:cond delay="850"/>
                                  </p:stCondLst>
                                  <p:childTnLst>
                                    <p:set>
                                      <p:cBhvr>
                                        <p:cTn id="68" dur="1" fill="hold">
                                          <p:stCondLst>
                                            <p:cond delay="0"/>
                                          </p:stCondLst>
                                        </p:cTn>
                                        <p:tgtEl>
                                          <p:spTgt spid="381"/>
                                        </p:tgtEl>
                                        <p:attrNameLst>
                                          <p:attrName>style.visibility</p:attrName>
                                        </p:attrNameLst>
                                      </p:cBhvr>
                                      <p:to>
                                        <p:strVal val="visible"/>
                                      </p:to>
                                    </p:set>
                                  </p:childTnLst>
                                </p:cTn>
                              </p:par>
                              <p:par>
                                <p:cTn id="69" presetID="37" presetClass="path" presetSubtype="0" repeatCount="indefinite" fill="hold" grpId="1" nodeType="withEffect">
                                  <p:stCondLst>
                                    <p:cond delay="850"/>
                                  </p:stCondLst>
                                  <p:childTnLst>
                                    <p:animMotion origin="layout" path="M 0.01263 0.11609 C 0.01335 0.05903 -0.01042 -0.0441 -0.01042 -0.10278 " pathEditMode="relative" rAng="0" ptsTypes="AA">
                                      <p:cBhvr>
                                        <p:cTn id="70" dur="1500" fill="hold"/>
                                        <p:tgtEl>
                                          <p:spTgt spid="381"/>
                                        </p:tgtEl>
                                        <p:attrNameLst>
                                          <p:attrName>ppt_x</p:attrName>
                                          <p:attrName>ppt_y</p:attrName>
                                        </p:attrNameLst>
                                      </p:cBhvr>
                                      <p:rCtr x="-1152" y="-10949"/>
                                    </p:animMotion>
                                  </p:childTnLst>
                                </p:cTn>
                              </p:par>
                              <p:par>
                                <p:cTn id="71" presetID="1" presetClass="entr" presetSubtype="0" fill="hold" grpId="0" nodeType="withEffect">
                                  <p:stCondLst>
                                    <p:cond delay="1350"/>
                                  </p:stCondLst>
                                  <p:childTnLst>
                                    <p:set>
                                      <p:cBhvr>
                                        <p:cTn id="72" dur="1" fill="hold">
                                          <p:stCondLst>
                                            <p:cond delay="0"/>
                                          </p:stCondLst>
                                        </p:cTn>
                                        <p:tgtEl>
                                          <p:spTgt spid="373"/>
                                        </p:tgtEl>
                                        <p:attrNameLst>
                                          <p:attrName>style.visibility</p:attrName>
                                        </p:attrNameLst>
                                      </p:cBhvr>
                                      <p:to>
                                        <p:strVal val="visible"/>
                                      </p:to>
                                    </p:set>
                                  </p:childTnLst>
                                </p:cTn>
                              </p:par>
                              <p:par>
                                <p:cTn id="73" presetID="37" presetClass="path" presetSubtype="0" repeatCount="indefinite" fill="hold" grpId="1" nodeType="withEffect">
                                  <p:stCondLst>
                                    <p:cond delay="1350"/>
                                  </p:stCondLst>
                                  <p:childTnLst>
                                    <p:animMotion origin="layout" path="M 0.00065 0.01458 C 0.00137 -0.04248 -0.0224 -0.1456 -0.0224 -0.20428 " pathEditMode="relative" rAng="0" ptsTypes="AA">
                                      <p:cBhvr>
                                        <p:cTn id="74" dur="1500" fill="hold"/>
                                        <p:tgtEl>
                                          <p:spTgt spid="373"/>
                                        </p:tgtEl>
                                        <p:attrNameLst>
                                          <p:attrName>ppt_x</p:attrName>
                                          <p:attrName>ppt_y</p:attrName>
                                        </p:attrNameLst>
                                      </p:cBhvr>
                                      <p:rCtr x="-1152" y="-10949"/>
                                    </p:animMotion>
                                  </p:childTnLst>
                                </p:cTn>
                              </p:par>
                              <p:par>
                                <p:cTn id="75" presetID="1" presetClass="entr" presetSubtype="0" fill="hold" grpId="0" nodeType="withEffect">
                                  <p:stCondLst>
                                    <p:cond delay="950"/>
                                  </p:stCondLst>
                                  <p:childTnLst>
                                    <p:set>
                                      <p:cBhvr>
                                        <p:cTn id="76" dur="1" fill="hold">
                                          <p:stCondLst>
                                            <p:cond delay="0"/>
                                          </p:stCondLst>
                                        </p:cTn>
                                        <p:tgtEl>
                                          <p:spTgt spid="383"/>
                                        </p:tgtEl>
                                        <p:attrNameLst>
                                          <p:attrName>style.visibility</p:attrName>
                                        </p:attrNameLst>
                                      </p:cBhvr>
                                      <p:to>
                                        <p:strVal val="visible"/>
                                      </p:to>
                                    </p:set>
                                  </p:childTnLst>
                                </p:cTn>
                              </p:par>
                              <p:par>
                                <p:cTn id="77" presetID="37" presetClass="path" presetSubtype="0" repeatCount="indefinite" fill="hold" grpId="1" nodeType="withEffect">
                                  <p:stCondLst>
                                    <p:cond delay="950"/>
                                  </p:stCondLst>
                                  <p:childTnLst>
                                    <p:animMotion origin="layout" path="M -0.09394 0.16308 C -0.09297 0.10787 0.01758 0.00452 0.01888 -0.04988 " pathEditMode="relative" rAng="0" ptsTypes="AA">
                                      <p:cBhvr>
                                        <p:cTn id="78" dur="1500" fill="hold"/>
                                        <p:tgtEl>
                                          <p:spTgt spid="383"/>
                                        </p:tgtEl>
                                        <p:attrNameLst>
                                          <p:attrName>ppt_x</p:attrName>
                                          <p:attrName>ppt_y</p:attrName>
                                        </p:attrNameLst>
                                      </p:cBhvr>
                                      <p:rCtr x="5638" y="-10648"/>
                                    </p:animMotion>
                                  </p:childTnLst>
                                </p:cTn>
                              </p:par>
                              <p:par>
                                <p:cTn id="79" presetID="1" presetClass="entr" presetSubtype="0" fill="hold" grpId="0" nodeType="withEffect">
                                  <p:stCondLst>
                                    <p:cond delay="1000"/>
                                  </p:stCondLst>
                                  <p:childTnLst>
                                    <p:set>
                                      <p:cBhvr>
                                        <p:cTn id="80" dur="1" fill="hold">
                                          <p:stCondLst>
                                            <p:cond delay="0"/>
                                          </p:stCondLst>
                                        </p:cTn>
                                        <p:tgtEl>
                                          <p:spTgt spid="382"/>
                                        </p:tgtEl>
                                        <p:attrNameLst>
                                          <p:attrName>style.visibility</p:attrName>
                                        </p:attrNameLst>
                                      </p:cBhvr>
                                      <p:to>
                                        <p:strVal val="visible"/>
                                      </p:to>
                                    </p:set>
                                  </p:childTnLst>
                                </p:cTn>
                              </p:par>
                              <p:par>
                                <p:cTn id="81" presetID="37" presetClass="path" presetSubtype="0" repeatCount="indefinite" fill="hold" grpId="1" nodeType="withEffect">
                                  <p:stCondLst>
                                    <p:cond delay="1000"/>
                                  </p:stCondLst>
                                  <p:childTnLst>
                                    <p:animMotion origin="layout" path="M 0.17011 0.19676 C 0.16953 0.14063 -0.00664 0.0316 -0.00528 -0.01979 " pathEditMode="relative" rAng="0" ptsTypes="AA">
                                      <p:cBhvr>
                                        <p:cTn id="82" dur="2000" fill="hold"/>
                                        <p:tgtEl>
                                          <p:spTgt spid="382"/>
                                        </p:tgtEl>
                                        <p:attrNameLst>
                                          <p:attrName>ppt_x</p:attrName>
                                          <p:attrName>ppt_y</p:attrName>
                                        </p:attrNameLst>
                                      </p:cBhvr>
                                      <p:rCtr x="-8770" y="-10833"/>
                                    </p:animMotion>
                                  </p:childTnLst>
                                </p:cTn>
                              </p:par>
                              <p:par>
                                <p:cTn id="83" presetID="1" presetClass="entr" presetSubtype="0" fill="hold" grpId="0" nodeType="withEffect">
                                  <p:stCondLst>
                                    <p:cond delay="1500"/>
                                  </p:stCondLst>
                                  <p:childTnLst>
                                    <p:set>
                                      <p:cBhvr>
                                        <p:cTn id="84" dur="1" fill="hold">
                                          <p:stCondLst>
                                            <p:cond delay="0"/>
                                          </p:stCondLst>
                                        </p:cTn>
                                        <p:tgtEl>
                                          <p:spTgt spid="375"/>
                                        </p:tgtEl>
                                        <p:attrNameLst>
                                          <p:attrName>style.visibility</p:attrName>
                                        </p:attrNameLst>
                                      </p:cBhvr>
                                      <p:to>
                                        <p:strVal val="visible"/>
                                      </p:to>
                                    </p:set>
                                  </p:childTnLst>
                                </p:cTn>
                              </p:par>
                              <p:par>
                                <p:cTn id="85" presetID="37" presetClass="path" presetSubtype="0" repeatCount="indefinite" fill="hold" grpId="1" nodeType="withEffect">
                                  <p:stCondLst>
                                    <p:cond delay="1500"/>
                                  </p:stCondLst>
                                  <p:childTnLst>
                                    <p:animMotion origin="layout" path="M 0.11152 0.13044 C 0.11094 0.07431 -0.06523 -0.03472 -0.06387 -0.08611 " pathEditMode="relative" rAng="0" ptsTypes="AA">
                                      <p:cBhvr>
                                        <p:cTn id="86" dur="2000" fill="hold"/>
                                        <p:tgtEl>
                                          <p:spTgt spid="375"/>
                                        </p:tgtEl>
                                        <p:attrNameLst>
                                          <p:attrName>ppt_x</p:attrName>
                                          <p:attrName>ppt_y</p:attrName>
                                        </p:attrNameLst>
                                      </p:cBhvr>
                                      <p:rCtr x="-8776" y="-10833"/>
                                    </p:animMotion>
                                  </p:childTnLst>
                                </p:cTn>
                              </p:par>
                              <p:par>
                                <p:cTn id="87" presetID="1" presetClass="entr" presetSubtype="0" fill="hold" grpId="0" nodeType="withEffect">
                                  <p:stCondLst>
                                    <p:cond delay="1100"/>
                                  </p:stCondLst>
                                  <p:childTnLst>
                                    <p:set>
                                      <p:cBhvr>
                                        <p:cTn id="88" dur="1" fill="hold">
                                          <p:stCondLst>
                                            <p:cond delay="0"/>
                                          </p:stCondLst>
                                        </p:cTn>
                                        <p:tgtEl>
                                          <p:spTgt spid="380"/>
                                        </p:tgtEl>
                                        <p:attrNameLst>
                                          <p:attrName>style.visibility</p:attrName>
                                        </p:attrNameLst>
                                      </p:cBhvr>
                                      <p:to>
                                        <p:strVal val="visible"/>
                                      </p:to>
                                    </p:set>
                                  </p:childTnLst>
                                </p:cTn>
                              </p:par>
                              <p:par>
                                <p:cTn id="89" presetID="37" presetClass="path" presetSubtype="0" repeatCount="indefinite" fill="hold" grpId="1" nodeType="withEffect">
                                  <p:stCondLst>
                                    <p:cond delay="1100"/>
                                  </p:stCondLst>
                                  <p:childTnLst>
                                    <p:animMotion origin="layout" path="M -0.04394 0.18854 C -0.04505 0.13738 0.00326 0.02072 0.00326 -0.02778 " pathEditMode="relative" rAng="0" ptsTypes="AA">
                                      <p:cBhvr>
                                        <p:cTn id="90" dur="2000" fill="hold"/>
                                        <p:tgtEl>
                                          <p:spTgt spid="380"/>
                                        </p:tgtEl>
                                        <p:attrNameLst>
                                          <p:attrName>ppt_x</p:attrName>
                                          <p:attrName>ppt_y</p:attrName>
                                        </p:attrNameLst>
                                      </p:cBhvr>
                                      <p:rCtr x="2357" y="-10822"/>
                                    </p:animMotion>
                                  </p:childTnLst>
                                </p:cTn>
                              </p:par>
                              <p:par>
                                <p:cTn id="91" presetID="1" presetClass="entr" presetSubtype="0" fill="hold" grpId="0" nodeType="withEffect">
                                  <p:stCondLst>
                                    <p:cond delay="1600"/>
                                  </p:stCondLst>
                                  <p:childTnLst>
                                    <p:set>
                                      <p:cBhvr>
                                        <p:cTn id="92" dur="1" fill="hold">
                                          <p:stCondLst>
                                            <p:cond delay="0"/>
                                          </p:stCondLst>
                                        </p:cTn>
                                        <p:tgtEl>
                                          <p:spTgt spid="377"/>
                                        </p:tgtEl>
                                        <p:attrNameLst>
                                          <p:attrName>style.visibility</p:attrName>
                                        </p:attrNameLst>
                                      </p:cBhvr>
                                      <p:to>
                                        <p:strVal val="visible"/>
                                      </p:to>
                                    </p:set>
                                  </p:childTnLst>
                                </p:cTn>
                              </p:par>
                              <p:par>
                                <p:cTn id="93" presetID="37" presetClass="path" presetSubtype="0" repeatCount="indefinite" fill="hold" grpId="1" nodeType="withEffect">
                                  <p:stCondLst>
                                    <p:cond delay="1600"/>
                                  </p:stCondLst>
                                  <p:childTnLst>
                                    <p:animMotion origin="layout" path="M -0.01484 0.07975 C -0.01595 0.02859 0.03236 -0.08808 0.03236 -0.13657 " pathEditMode="relative" rAng="0" ptsTypes="AA">
                                      <p:cBhvr>
                                        <p:cTn id="94" dur="2000" fill="hold"/>
                                        <p:tgtEl>
                                          <p:spTgt spid="377"/>
                                        </p:tgtEl>
                                        <p:attrNameLst>
                                          <p:attrName>ppt_x</p:attrName>
                                          <p:attrName>ppt_y</p:attrName>
                                        </p:attrNameLst>
                                      </p:cBhvr>
                                      <p:rCtr x="2357" y="-10822"/>
                                    </p:animMotion>
                                  </p:childTnLst>
                                </p:cTn>
                              </p:par>
                              <p:par>
                                <p:cTn id="95" presetID="1" presetClass="entr" presetSubtype="0" fill="hold" grpId="0" nodeType="withEffect">
                                  <p:stCondLst>
                                    <p:cond delay="1200"/>
                                  </p:stCondLst>
                                  <p:childTnLst>
                                    <p:set>
                                      <p:cBhvr>
                                        <p:cTn id="96" dur="1" fill="hold">
                                          <p:stCondLst>
                                            <p:cond delay="0"/>
                                          </p:stCondLst>
                                        </p:cTn>
                                        <p:tgtEl>
                                          <p:spTgt spid="376"/>
                                        </p:tgtEl>
                                        <p:attrNameLst>
                                          <p:attrName>style.visibility</p:attrName>
                                        </p:attrNameLst>
                                      </p:cBhvr>
                                      <p:to>
                                        <p:strVal val="visible"/>
                                      </p:to>
                                    </p:set>
                                  </p:childTnLst>
                                </p:cTn>
                              </p:par>
                              <p:par>
                                <p:cTn id="97" presetID="37" presetClass="path" presetSubtype="0" repeatCount="indefinite" fill="hold" grpId="1" nodeType="withEffect">
                                  <p:stCondLst>
                                    <p:cond delay="1200"/>
                                  </p:stCondLst>
                                  <p:childTnLst>
                                    <p:animMotion origin="layout" path="M 0.05052 0.10984 C 0.04941 0.05116 -0.04922 -0.05243 -0.04929 -0.10648 " pathEditMode="relative" rAng="0" ptsTypes="AA">
                                      <p:cBhvr>
                                        <p:cTn id="98" dur="1500" fill="hold"/>
                                        <p:tgtEl>
                                          <p:spTgt spid="376"/>
                                        </p:tgtEl>
                                        <p:attrNameLst>
                                          <p:attrName>ppt_x</p:attrName>
                                          <p:attrName>ppt_y</p:attrName>
                                        </p:attrNameLst>
                                      </p:cBhvr>
                                      <p:rCtr x="-4993" y="-10822"/>
                                    </p:animMotion>
                                  </p:childTnLst>
                                </p:cTn>
                              </p:par>
                              <p:par>
                                <p:cTn id="99" presetID="1" presetClass="entr" presetSubtype="0" fill="hold" grpId="0" nodeType="withEffect">
                                  <p:stCondLst>
                                    <p:cond delay="1800"/>
                                  </p:stCondLst>
                                  <p:childTnLst>
                                    <p:set>
                                      <p:cBhvr>
                                        <p:cTn id="100" dur="1" fill="hold">
                                          <p:stCondLst>
                                            <p:cond delay="0"/>
                                          </p:stCondLst>
                                        </p:cTn>
                                        <p:tgtEl>
                                          <p:spTgt spid="384"/>
                                        </p:tgtEl>
                                        <p:attrNameLst>
                                          <p:attrName>style.visibility</p:attrName>
                                        </p:attrNameLst>
                                      </p:cBhvr>
                                      <p:to>
                                        <p:strVal val="visible"/>
                                      </p:to>
                                    </p:set>
                                  </p:childTnLst>
                                </p:cTn>
                              </p:par>
                              <p:par>
                                <p:cTn id="101" presetID="37" presetClass="path" presetSubtype="0" repeatCount="indefinite" fill="hold" grpId="1" nodeType="withEffect">
                                  <p:stCondLst>
                                    <p:cond delay="1800"/>
                                  </p:stCondLst>
                                  <p:childTnLst>
                                    <p:animMotion origin="layout" path="M -0.00189 0.04167 C -0.00137 -0.12245 0.097 -0.2743 0.097 -0.36597 " pathEditMode="relative" rAng="0" ptsTypes="AA">
                                      <p:cBhvr>
                                        <p:cTn id="102" dur="2000" fill="hold"/>
                                        <p:tgtEl>
                                          <p:spTgt spid="384"/>
                                        </p:tgtEl>
                                        <p:attrNameLst>
                                          <p:attrName>ppt_x</p:attrName>
                                          <p:attrName>ppt_y</p:attrName>
                                        </p:attrNameLst>
                                      </p:cBhvr>
                                      <p:rCtr x="4941" y="-20382"/>
                                    </p:animMotion>
                                  </p:childTnLst>
                                </p:cTn>
                              </p:par>
                              <p:par>
                                <p:cTn id="103" presetID="1" presetClass="entr" presetSubtype="0" fill="hold" grpId="0" nodeType="withEffect">
                                  <p:stCondLst>
                                    <p:cond delay="1300"/>
                                  </p:stCondLst>
                                  <p:childTnLst>
                                    <p:set>
                                      <p:cBhvr>
                                        <p:cTn id="104" dur="1" fill="hold">
                                          <p:stCondLst>
                                            <p:cond delay="0"/>
                                          </p:stCondLst>
                                        </p:cTn>
                                        <p:tgtEl>
                                          <p:spTgt spid="371"/>
                                        </p:tgtEl>
                                        <p:attrNameLst>
                                          <p:attrName>style.visibility</p:attrName>
                                        </p:attrNameLst>
                                      </p:cBhvr>
                                      <p:to>
                                        <p:strVal val="visible"/>
                                      </p:to>
                                    </p:set>
                                  </p:childTnLst>
                                </p:cTn>
                              </p:par>
                              <p:par>
                                <p:cTn id="105" presetID="37" presetClass="path" presetSubtype="0" repeatCount="indefinite" fill="hold" grpId="1" nodeType="withEffect">
                                  <p:stCondLst>
                                    <p:cond delay="1300"/>
                                  </p:stCondLst>
                                  <p:childTnLst>
                                    <p:animMotion origin="layout" path="M -0.05885 0.25579 C -0.05833 0.09167 0.04004 -0.06018 0.04004 -0.15185 " pathEditMode="relative" rAng="0" ptsTypes="AA">
                                      <p:cBhvr>
                                        <p:cTn id="106" dur="2000" fill="hold"/>
                                        <p:tgtEl>
                                          <p:spTgt spid="371"/>
                                        </p:tgtEl>
                                        <p:attrNameLst>
                                          <p:attrName>ppt_x</p:attrName>
                                          <p:attrName>ppt_y</p:attrName>
                                        </p:attrNameLst>
                                      </p:cBhvr>
                                      <p:rCtr x="4941" y="-20382"/>
                                    </p:animMotion>
                                  </p:childTnLst>
                                </p:cTn>
                              </p:par>
                              <p:par>
                                <p:cTn id="107" presetID="1" presetClass="entr" presetSubtype="0" fill="hold" grpId="0" nodeType="withEffect">
                                  <p:stCondLst>
                                    <p:cond delay="1350"/>
                                  </p:stCondLst>
                                  <p:childTnLst>
                                    <p:set>
                                      <p:cBhvr>
                                        <p:cTn id="108" dur="1" fill="hold">
                                          <p:stCondLst>
                                            <p:cond delay="0"/>
                                          </p:stCondLst>
                                        </p:cTn>
                                        <p:tgtEl>
                                          <p:spTgt spid="378"/>
                                        </p:tgtEl>
                                        <p:attrNameLst>
                                          <p:attrName>style.visibility</p:attrName>
                                        </p:attrNameLst>
                                      </p:cBhvr>
                                      <p:to>
                                        <p:strVal val="visible"/>
                                      </p:to>
                                    </p:set>
                                  </p:childTnLst>
                                </p:cTn>
                              </p:par>
                              <p:par>
                                <p:cTn id="109" presetID="37" presetClass="path" presetSubtype="0" repeatCount="indefinite" fill="hold" grpId="1" nodeType="withEffect">
                                  <p:stCondLst>
                                    <p:cond delay="1350"/>
                                  </p:stCondLst>
                                  <p:childTnLst>
                                    <p:animMotion origin="layout" path="M -0.01667 0.06956 C -0.01667 -0.03032 0.14368 -0.20972 0.14434 -0.33542 " pathEditMode="relative" rAng="0" ptsTypes="AA">
                                      <p:cBhvr>
                                        <p:cTn id="110" dur="3000" fill="hold"/>
                                        <p:tgtEl>
                                          <p:spTgt spid="378"/>
                                        </p:tgtEl>
                                        <p:attrNameLst>
                                          <p:attrName>ppt_x</p:attrName>
                                          <p:attrName>ppt_y</p:attrName>
                                        </p:attrNameLst>
                                      </p:cBhvr>
                                      <p:rCtr x="8047" y="-20255"/>
                                    </p:animMotion>
                                  </p:childTnLst>
                                </p:cTn>
                              </p:par>
                              <p:par>
                                <p:cTn id="111" presetID="1" presetClass="entr" presetSubtype="0" fill="hold" grpId="0" nodeType="withEffect">
                                  <p:stCondLst>
                                    <p:cond delay="1400"/>
                                  </p:stCondLst>
                                  <p:childTnLst>
                                    <p:set>
                                      <p:cBhvr>
                                        <p:cTn id="112" dur="1" fill="hold">
                                          <p:stCondLst>
                                            <p:cond delay="0"/>
                                          </p:stCondLst>
                                        </p:cTn>
                                        <p:tgtEl>
                                          <p:spTgt spid="367"/>
                                        </p:tgtEl>
                                        <p:attrNameLst>
                                          <p:attrName>style.visibility</p:attrName>
                                        </p:attrNameLst>
                                      </p:cBhvr>
                                      <p:to>
                                        <p:strVal val="visible"/>
                                      </p:to>
                                    </p:set>
                                  </p:childTnLst>
                                </p:cTn>
                              </p:par>
                              <p:par>
                                <p:cTn id="113" presetID="37" presetClass="path" presetSubtype="0" repeatCount="indefinite" fill="hold" grpId="1" nodeType="withEffect">
                                  <p:stCondLst>
                                    <p:cond delay="1400"/>
                                  </p:stCondLst>
                                  <p:childTnLst>
                                    <p:animMotion origin="layout" path="M 0.11277 0.35914 C 0.11303 0.20833 -0.00813 0.04513 -0.00813 -0.04642 " pathEditMode="relative" rAng="0" ptsTypes="AA">
                                      <p:cBhvr>
                                        <p:cTn id="114" dur="3000" fill="hold"/>
                                        <p:tgtEl>
                                          <p:spTgt spid="367"/>
                                        </p:tgtEl>
                                        <p:attrNameLst>
                                          <p:attrName>ppt_x</p:attrName>
                                          <p:attrName>ppt_y</p:attrName>
                                        </p:attrNameLst>
                                      </p:cBhvr>
                                      <p:rCtr x="-6048" y="-20278"/>
                                    </p:animMotion>
                                  </p:childTnLst>
                                </p:cTn>
                              </p:par>
                              <p:par>
                                <p:cTn id="115" presetID="1" presetClass="entr" presetSubtype="0" fill="hold" grpId="0" nodeType="withEffect">
                                  <p:stCondLst>
                                    <p:cond delay="1450"/>
                                  </p:stCondLst>
                                  <p:childTnLst>
                                    <p:set>
                                      <p:cBhvr>
                                        <p:cTn id="116" dur="1" fill="hold">
                                          <p:stCondLst>
                                            <p:cond delay="0"/>
                                          </p:stCondLst>
                                        </p:cTn>
                                        <p:tgtEl>
                                          <p:spTgt spid="372"/>
                                        </p:tgtEl>
                                        <p:attrNameLst>
                                          <p:attrName>style.visibility</p:attrName>
                                        </p:attrNameLst>
                                      </p:cBhvr>
                                      <p:to>
                                        <p:strVal val="visible"/>
                                      </p:to>
                                    </p:set>
                                  </p:childTnLst>
                                </p:cTn>
                              </p:par>
                              <p:par>
                                <p:cTn id="117" presetID="37" presetClass="path" presetSubtype="0" repeatCount="indefinite" fill="hold" grpId="1" nodeType="withEffect">
                                  <p:stCondLst>
                                    <p:cond delay="1450"/>
                                  </p:stCondLst>
                                  <p:childTnLst>
                                    <p:animMotion origin="layout" path="M 0.02403 0.06747 C 0.02311 -0.01875 -0.0791 -0.05452 -0.0791 -0.14572 " pathEditMode="relative" rAng="0" ptsTypes="AA">
                                      <p:cBhvr>
                                        <p:cTn id="118" dur="2500" fill="hold"/>
                                        <p:tgtEl>
                                          <p:spTgt spid="372"/>
                                        </p:tgtEl>
                                        <p:attrNameLst>
                                          <p:attrName>ppt_x</p:attrName>
                                          <p:attrName>ppt_y</p:attrName>
                                        </p:attrNameLst>
                                      </p:cBhvr>
                                      <p:rCtr x="-5156" y="-10660"/>
                                    </p:animMotion>
                                  </p:childTnLst>
                                </p:cTn>
                              </p:par>
                              <p:par>
                                <p:cTn id="119" presetID="1" presetClass="entr" presetSubtype="0" fill="hold" grpId="0" nodeType="withEffect">
                                  <p:stCondLst>
                                    <p:cond delay="2000"/>
                                  </p:stCondLst>
                                  <p:childTnLst>
                                    <p:set>
                                      <p:cBhvr>
                                        <p:cTn id="120" dur="1" fill="hold">
                                          <p:stCondLst>
                                            <p:cond delay="0"/>
                                          </p:stCondLst>
                                        </p:cTn>
                                        <p:tgtEl>
                                          <p:spTgt spid="364"/>
                                        </p:tgtEl>
                                        <p:attrNameLst>
                                          <p:attrName>style.visibility</p:attrName>
                                        </p:attrNameLst>
                                      </p:cBhvr>
                                      <p:to>
                                        <p:strVal val="visible"/>
                                      </p:to>
                                    </p:set>
                                  </p:childTnLst>
                                </p:cTn>
                              </p:par>
                              <p:par>
                                <p:cTn id="121" presetID="37" presetClass="path" presetSubtype="0" repeatCount="indefinite" fill="hold" grpId="1" nodeType="withEffect">
                                  <p:stCondLst>
                                    <p:cond delay="2000"/>
                                  </p:stCondLst>
                                  <p:childTnLst>
                                    <p:animMotion origin="layout" path="M -0.07201 0.15776 C -0.07162 0.08403 0.04804 -0.01886 0.04557 -0.18194 " pathEditMode="relative" rAng="0" ptsTypes="AA">
                                      <p:cBhvr>
                                        <p:cTn id="122" dur="1500" fill="hold"/>
                                        <p:tgtEl>
                                          <p:spTgt spid="364"/>
                                        </p:tgtEl>
                                        <p:attrNameLst>
                                          <p:attrName>ppt_x</p:attrName>
                                          <p:attrName>ppt_y</p:attrName>
                                        </p:attrNameLst>
                                      </p:cBhvr>
                                      <p:rCtr x="5879" y="-16991"/>
                                    </p:animMotion>
                                  </p:childTnLst>
                                </p:cTn>
                              </p:par>
                              <p:par>
                                <p:cTn id="123" presetID="1" presetClass="entr" presetSubtype="0" fill="hold" grpId="0" nodeType="withEffect">
                                  <p:stCondLst>
                                    <p:cond delay="1850"/>
                                  </p:stCondLst>
                                  <p:childTnLst>
                                    <p:set>
                                      <p:cBhvr>
                                        <p:cTn id="124" dur="1" fill="hold">
                                          <p:stCondLst>
                                            <p:cond delay="0"/>
                                          </p:stCondLst>
                                        </p:cTn>
                                        <p:tgtEl>
                                          <p:spTgt spid="369"/>
                                        </p:tgtEl>
                                        <p:attrNameLst>
                                          <p:attrName>style.visibility</p:attrName>
                                        </p:attrNameLst>
                                      </p:cBhvr>
                                      <p:to>
                                        <p:strVal val="visible"/>
                                      </p:to>
                                    </p:set>
                                  </p:childTnLst>
                                </p:cTn>
                              </p:par>
                              <p:par>
                                <p:cTn id="125" presetID="37" presetClass="path" presetSubtype="0" repeatCount="indefinite" fill="hold" grpId="1" nodeType="withEffect">
                                  <p:stCondLst>
                                    <p:cond delay="1850"/>
                                  </p:stCondLst>
                                  <p:childTnLst>
                                    <p:animMotion origin="layout" path="M -0.13626 0.30358 C -0.13626 0.2037 0.02409 0.0243 0.02474 -0.10139 " pathEditMode="relative" rAng="0" ptsTypes="AA">
                                      <p:cBhvr>
                                        <p:cTn id="126" dur="3000" fill="hold"/>
                                        <p:tgtEl>
                                          <p:spTgt spid="369"/>
                                        </p:tgtEl>
                                        <p:attrNameLst>
                                          <p:attrName>ppt_x</p:attrName>
                                          <p:attrName>ppt_y</p:attrName>
                                        </p:attrNameLst>
                                      </p:cBhvr>
                                      <p:rCtr x="8047" y="-20255"/>
                                    </p:animMotion>
                                  </p:childTnLst>
                                </p:cTn>
                              </p:par>
                              <p:par>
                                <p:cTn id="127" presetID="1" presetClass="entr" presetSubtype="0" fill="hold" grpId="0" nodeType="withEffect">
                                  <p:stCondLst>
                                    <p:cond delay="2250"/>
                                  </p:stCondLst>
                                  <p:childTnLst>
                                    <p:set>
                                      <p:cBhvr>
                                        <p:cTn id="128" dur="1" fill="hold">
                                          <p:stCondLst>
                                            <p:cond delay="0"/>
                                          </p:stCondLst>
                                        </p:cTn>
                                        <p:tgtEl>
                                          <p:spTgt spid="350"/>
                                        </p:tgtEl>
                                        <p:attrNameLst>
                                          <p:attrName>style.visibility</p:attrName>
                                        </p:attrNameLst>
                                      </p:cBhvr>
                                      <p:to>
                                        <p:strVal val="visible"/>
                                      </p:to>
                                    </p:set>
                                  </p:childTnLst>
                                </p:cTn>
                              </p:par>
                              <p:par>
                                <p:cTn id="129" presetID="37" presetClass="path" presetSubtype="0" repeatCount="indefinite" fill="hold" grpId="1" nodeType="withEffect">
                                  <p:stCondLst>
                                    <p:cond delay="2250"/>
                                  </p:stCondLst>
                                  <p:childTnLst>
                                    <p:animMotion origin="layout" path="M 0.12631 0.46701 C 0.11993 0.38981 0.0834 0.31354 0.04734 0.21284 C 0.01582 0.12025 -0.00826 0.00601 -0.00755 -0.14017 " pathEditMode="relative" rAng="0" ptsTypes="AAA">
                                      <p:cBhvr>
                                        <p:cTn id="130" dur="3500" fill="hold"/>
                                        <p:tgtEl>
                                          <p:spTgt spid="350"/>
                                        </p:tgtEl>
                                        <p:attrNameLst>
                                          <p:attrName>ppt_x</p:attrName>
                                          <p:attrName>ppt_y</p:attrName>
                                        </p:attrNameLst>
                                      </p:cBhvr>
                                      <p:rCtr x="-6699" y="-30359"/>
                                    </p:animMotion>
                                  </p:childTnLst>
                                </p:cTn>
                              </p:par>
                              <p:par>
                                <p:cTn id="131" presetID="1" presetClass="entr" presetSubtype="0" fill="hold" grpId="0" nodeType="withEffect">
                                  <p:stCondLst>
                                    <p:cond delay="3250"/>
                                  </p:stCondLst>
                                  <p:childTnLst>
                                    <p:set>
                                      <p:cBhvr>
                                        <p:cTn id="132" dur="1" fill="hold">
                                          <p:stCondLst>
                                            <p:cond delay="0"/>
                                          </p:stCondLst>
                                        </p:cTn>
                                        <p:tgtEl>
                                          <p:spTgt spid="354"/>
                                        </p:tgtEl>
                                        <p:attrNameLst>
                                          <p:attrName>style.visibility</p:attrName>
                                        </p:attrNameLst>
                                      </p:cBhvr>
                                      <p:to>
                                        <p:strVal val="visible"/>
                                      </p:to>
                                    </p:set>
                                  </p:childTnLst>
                                </p:cTn>
                              </p:par>
                              <p:par>
                                <p:cTn id="133" presetID="37" presetClass="path" presetSubtype="0" repeatCount="indefinite" fill="hold" grpId="1" nodeType="withEffect">
                                  <p:stCondLst>
                                    <p:cond delay="3250"/>
                                  </p:stCondLst>
                                  <p:childTnLst>
                                    <p:animMotion origin="layout" path="M 0.07363 0.23924 C 0.06725 0.16204 0.03073 0.08576 -0.00534 -0.01493 C -0.03685 -0.10752 -0.06094 -0.22176 -0.06022 -0.36794 " pathEditMode="relative" rAng="0" ptsTypes="AAA">
                                      <p:cBhvr>
                                        <p:cTn id="134" dur="3500" fill="hold"/>
                                        <p:tgtEl>
                                          <p:spTgt spid="354"/>
                                        </p:tgtEl>
                                        <p:attrNameLst>
                                          <p:attrName>ppt_x</p:attrName>
                                          <p:attrName>ppt_y</p:attrName>
                                        </p:attrNameLst>
                                      </p:cBhvr>
                                      <p:rCtr x="-6699" y="-30359"/>
                                    </p:animMotion>
                                  </p:childTnLst>
                                </p:cTn>
                              </p:par>
                              <p:par>
                                <p:cTn id="135" presetID="1" presetClass="entr" presetSubtype="0" fill="hold" grpId="0" nodeType="withEffect">
                                  <p:stCondLst>
                                    <p:cond delay="2250"/>
                                  </p:stCondLst>
                                  <p:childTnLst>
                                    <p:set>
                                      <p:cBhvr>
                                        <p:cTn id="136" dur="1" fill="hold">
                                          <p:stCondLst>
                                            <p:cond delay="0"/>
                                          </p:stCondLst>
                                        </p:cTn>
                                        <p:tgtEl>
                                          <p:spTgt spid="356"/>
                                        </p:tgtEl>
                                        <p:attrNameLst>
                                          <p:attrName>style.visibility</p:attrName>
                                        </p:attrNameLst>
                                      </p:cBhvr>
                                      <p:to>
                                        <p:strVal val="visible"/>
                                      </p:to>
                                    </p:set>
                                  </p:childTnLst>
                                </p:cTn>
                              </p:par>
                              <p:par>
                                <p:cTn id="137" presetID="37" presetClass="path" presetSubtype="0" repeatCount="indefinite" fill="hold" grpId="1" nodeType="withEffect">
                                  <p:stCondLst>
                                    <p:cond delay="2250"/>
                                  </p:stCondLst>
                                  <p:childTnLst>
                                    <p:animMotion origin="layout" path="M -0.04856 0.236 C -0.04856 0.11679 0.00944 0.00614 0.00951 -0.06204 " pathEditMode="relative" rAng="0" ptsTypes="AA">
                                      <p:cBhvr>
                                        <p:cTn id="138" dur="1500" fill="hold"/>
                                        <p:tgtEl>
                                          <p:spTgt spid="356"/>
                                        </p:tgtEl>
                                        <p:attrNameLst>
                                          <p:attrName>ppt_x</p:attrName>
                                          <p:attrName>ppt_y</p:attrName>
                                        </p:attrNameLst>
                                      </p:cBhvr>
                                      <p:rCtr x="2904" y="-14907"/>
                                    </p:animMotion>
                                  </p:childTnLst>
                                </p:cTn>
                              </p:par>
                              <p:par>
                                <p:cTn id="139" presetID="1" presetClass="entr" presetSubtype="0" fill="hold" grpId="0" nodeType="withEffect">
                                  <p:stCondLst>
                                    <p:cond delay="3000"/>
                                  </p:stCondLst>
                                  <p:childTnLst>
                                    <p:set>
                                      <p:cBhvr>
                                        <p:cTn id="140" dur="1" fill="hold">
                                          <p:stCondLst>
                                            <p:cond delay="0"/>
                                          </p:stCondLst>
                                        </p:cTn>
                                        <p:tgtEl>
                                          <p:spTgt spid="365"/>
                                        </p:tgtEl>
                                        <p:attrNameLst>
                                          <p:attrName>style.visibility</p:attrName>
                                        </p:attrNameLst>
                                      </p:cBhvr>
                                      <p:to>
                                        <p:strVal val="visible"/>
                                      </p:to>
                                    </p:set>
                                  </p:childTnLst>
                                </p:cTn>
                              </p:par>
                              <p:par>
                                <p:cTn id="141" presetID="37" presetClass="path" presetSubtype="0" repeatCount="indefinite" fill="hold" grpId="1" nodeType="withEffect">
                                  <p:stCondLst>
                                    <p:cond delay="3000"/>
                                  </p:stCondLst>
                                  <p:childTnLst>
                                    <p:animMotion origin="layout" path="M -0.00169 0.03715 C -0.00169 -0.08206 0.05631 -0.19271 0.05638 -0.26088 " pathEditMode="relative" rAng="0" ptsTypes="AA">
                                      <p:cBhvr>
                                        <p:cTn id="142" dur="1500" fill="hold"/>
                                        <p:tgtEl>
                                          <p:spTgt spid="365"/>
                                        </p:tgtEl>
                                        <p:attrNameLst>
                                          <p:attrName>ppt_x</p:attrName>
                                          <p:attrName>ppt_y</p:attrName>
                                        </p:attrNameLst>
                                      </p:cBhvr>
                                      <p:rCtr x="2904" y="-14907"/>
                                    </p:animMotion>
                                  </p:childTnLst>
                                </p:cTn>
                              </p:par>
                              <p:par>
                                <p:cTn id="143" presetID="1" presetClass="entr" presetSubtype="0" fill="hold" grpId="0" nodeType="withEffect">
                                  <p:stCondLst>
                                    <p:cond delay="2350"/>
                                  </p:stCondLst>
                                  <p:childTnLst>
                                    <p:set>
                                      <p:cBhvr>
                                        <p:cTn id="144" dur="1" fill="hold">
                                          <p:stCondLst>
                                            <p:cond delay="0"/>
                                          </p:stCondLst>
                                        </p:cTn>
                                        <p:tgtEl>
                                          <p:spTgt spid="359"/>
                                        </p:tgtEl>
                                        <p:attrNameLst>
                                          <p:attrName>style.visibility</p:attrName>
                                        </p:attrNameLst>
                                      </p:cBhvr>
                                      <p:to>
                                        <p:strVal val="visible"/>
                                      </p:to>
                                    </p:set>
                                  </p:childTnLst>
                                </p:cTn>
                              </p:par>
                              <p:par>
                                <p:cTn id="145" presetID="37" presetClass="path" presetSubtype="0" repeatCount="indefinite" fill="hold" grpId="1" nodeType="withEffect">
                                  <p:stCondLst>
                                    <p:cond delay="2350"/>
                                  </p:stCondLst>
                                  <p:childTnLst>
                                    <p:animMotion origin="layout" path="M 0.08477 0.27801 C 0.08457 0.20509 -0.00234 0.05231 -0.00208 -0.02512 " pathEditMode="relative" rAng="0" ptsTypes="AA">
                                      <p:cBhvr>
                                        <p:cTn id="146" dur="1500" fill="hold"/>
                                        <p:tgtEl>
                                          <p:spTgt spid="359"/>
                                        </p:tgtEl>
                                        <p:attrNameLst>
                                          <p:attrName>ppt_x</p:attrName>
                                          <p:attrName>ppt_y</p:attrName>
                                        </p:attrNameLst>
                                      </p:cBhvr>
                                      <p:rCtr x="-4342" y="-15162"/>
                                    </p:animMotion>
                                  </p:childTnLst>
                                </p:cTn>
                              </p:par>
                              <p:par>
                                <p:cTn id="147" presetID="1" presetClass="entr" presetSubtype="0" fill="hold" grpId="0" nodeType="withEffect">
                                  <p:stCondLst>
                                    <p:cond delay="2400"/>
                                  </p:stCondLst>
                                  <p:childTnLst>
                                    <p:set>
                                      <p:cBhvr>
                                        <p:cTn id="148" dur="1" fill="hold">
                                          <p:stCondLst>
                                            <p:cond delay="0"/>
                                          </p:stCondLst>
                                        </p:cTn>
                                        <p:tgtEl>
                                          <p:spTgt spid="363"/>
                                        </p:tgtEl>
                                        <p:attrNameLst>
                                          <p:attrName>style.visibility</p:attrName>
                                        </p:attrNameLst>
                                      </p:cBhvr>
                                      <p:to>
                                        <p:strVal val="visible"/>
                                      </p:to>
                                    </p:set>
                                  </p:childTnLst>
                                </p:cTn>
                              </p:par>
                              <p:par>
                                <p:cTn id="149" presetID="37" presetClass="path" presetSubtype="0" repeatCount="indefinite" fill="hold" grpId="1" nodeType="withEffect">
                                  <p:stCondLst>
                                    <p:cond delay="2400"/>
                                  </p:stCondLst>
                                  <p:childTnLst>
                                    <p:animMotion origin="layout" path="M 0.05488 0.13958 C 0.05182 0.08681 -0.05703 -0.09109 -0.05677 -0.16817 " pathEditMode="relative" rAng="0" ptsTypes="AA">
                                      <p:cBhvr>
                                        <p:cTn id="150" dur="1500" fill="hold"/>
                                        <p:tgtEl>
                                          <p:spTgt spid="363"/>
                                        </p:tgtEl>
                                        <p:attrNameLst>
                                          <p:attrName>ppt_x</p:attrName>
                                          <p:attrName>ppt_y</p:attrName>
                                        </p:attrNameLst>
                                      </p:cBhvr>
                                      <p:rCtr x="-5586" y="-15394"/>
                                    </p:animMotion>
                                  </p:childTnLst>
                                </p:cTn>
                              </p:par>
                              <p:par>
                                <p:cTn id="151" presetID="1" presetClass="entr" presetSubtype="0" fill="hold" grpId="0" nodeType="withEffect">
                                  <p:stCondLst>
                                    <p:cond delay="2450"/>
                                  </p:stCondLst>
                                  <p:childTnLst>
                                    <p:set>
                                      <p:cBhvr>
                                        <p:cTn id="152" dur="1" fill="hold">
                                          <p:stCondLst>
                                            <p:cond delay="0"/>
                                          </p:stCondLst>
                                        </p:cTn>
                                        <p:tgtEl>
                                          <p:spTgt spid="361"/>
                                        </p:tgtEl>
                                        <p:attrNameLst>
                                          <p:attrName>style.visibility</p:attrName>
                                        </p:attrNameLst>
                                      </p:cBhvr>
                                      <p:to>
                                        <p:strVal val="visible"/>
                                      </p:to>
                                    </p:set>
                                  </p:childTnLst>
                                </p:cTn>
                              </p:par>
                              <p:par>
                                <p:cTn id="153" presetID="37" presetClass="path" presetSubtype="0" repeatCount="indefinite" fill="hold" grpId="1" nodeType="withEffect">
                                  <p:stCondLst>
                                    <p:cond delay="2450"/>
                                  </p:stCondLst>
                                  <p:childTnLst>
                                    <p:animMotion origin="layout" path="M -0.02748 0.20452 C -0.02572 0.10753 0.01002 -0.01886 0.0112 -0.09814 " pathEditMode="relative" rAng="0" ptsTypes="AA">
                                      <p:cBhvr>
                                        <p:cTn id="154" dur="1500" fill="hold"/>
                                        <p:tgtEl>
                                          <p:spTgt spid="361"/>
                                        </p:tgtEl>
                                        <p:attrNameLst>
                                          <p:attrName>ppt_x</p:attrName>
                                          <p:attrName>ppt_y</p:attrName>
                                        </p:attrNameLst>
                                      </p:cBhvr>
                                      <p:rCtr x="1934" y="-15139"/>
                                    </p:animMotion>
                                  </p:childTnLst>
                                </p:cTn>
                              </p:par>
                              <p:par>
                                <p:cTn id="155" presetID="1" presetClass="entr" presetSubtype="0" fill="hold" grpId="0" nodeType="withEffect">
                                  <p:stCondLst>
                                    <p:cond delay="2500"/>
                                  </p:stCondLst>
                                  <p:childTnLst>
                                    <p:set>
                                      <p:cBhvr>
                                        <p:cTn id="156" dur="1" fill="hold">
                                          <p:stCondLst>
                                            <p:cond delay="0"/>
                                          </p:stCondLst>
                                        </p:cTn>
                                        <p:tgtEl>
                                          <p:spTgt spid="370"/>
                                        </p:tgtEl>
                                        <p:attrNameLst>
                                          <p:attrName>style.visibility</p:attrName>
                                        </p:attrNameLst>
                                      </p:cBhvr>
                                      <p:to>
                                        <p:strVal val="visible"/>
                                      </p:to>
                                    </p:set>
                                  </p:childTnLst>
                                </p:cTn>
                              </p:par>
                              <p:par>
                                <p:cTn id="157" presetID="37" presetClass="path" presetSubtype="0" repeatCount="indefinite" fill="hold" grpId="1" nodeType="withEffect">
                                  <p:stCondLst>
                                    <p:cond delay="2500"/>
                                  </p:stCondLst>
                                  <p:childTnLst>
                                    <p:animMotion origin="layout" path="M -0.06764 0.16482 C -0.06778 0.08299 0.07298 -0.05741 0.07344 -0.27014 " pathEditMode="relative" rAng="0" ptsTypes="AA">
                                      <p:cBhvr>
                                        <p:cTn id="158" dur="1500" fill="hold"/>
                                        <p:tgtEl>
                                          <p:spTgt spid="370"/>
                                        </p:tgtEl>
                                        <p:attrNameLst>
                                          <p:attrName>ppt_x</p:attrName>
                                          <p:attrName>ppt_y</p:attrName>
                                        </p:attrNameLst>
                                      </p:cBhvr>
                                      <p:rCtr x="7051" y="-21748"/>
                                    </p:animMotion>
                                  </p:childTnLst>
                                </p:cTn>
                              </p:par>
                              <p:par>
                                <p:cTn id="159" presetID="1" presetClass="entr" presetSubtype="0" fill="hold" grpId="0" nodeType="withEffect">
                                  <p:stCondLst>
                                    <p:cond delay="2550"/>
                                  </p:stCondLst>
                                  <p:childTnLst>
                                    <p:set>
                                      <p:cBhvr>
                                        <p:cTn id="160" dur="1" fill="hold">
                                          <p:stCondLst>
                                            <p:cond delay="0"/>
                                          </p:stCondLst>
                                        </p:cTn>
                                        <p:tgtEl>
                                          <p:spTgt spid="366"/>
                                        </p:tgtEl>
                                        <p:attrNameLst>
                                          <p:attrName>style.visibility</p:attrName>
                                        </p:attrNameLst>
                                      </p:cBhvr>
                                      <p:to>
                                        <p:strVal val="visible"/>
                                      </p:to>
                                    </p:set>
                                  </p:childTnLst>
                                </p:cTn>
                              </p:par>
                              <p:par>
                                <p:cTn id="161" presetID="37" presetClass="path" presetSubtype="0" repeatCount="indefinite" fill="hold" grpId="1" nodeType="withEffect">
                                  <p:stCondLst>
                                    <p:cond delay="2550"/>
                                  </p:stCondLst>
                                  <p:childTnLst>
                                    <p:animMotion origin="layout" path="M -0.0569 0.05313 C -0.04902 -0.0059 0.09961 -0.02326 0.09974 -0.05347 " pathEditMode="relative" rAng="0" ptsTypes="AA">
                                      <p:cBhvr>
                                        <p:cTn id="162" dur="1500" fill="hold"/>
                                        <p:tgtEl>
                                          <p:spTgt spid="366"/>
                                        </p:tgtEl>
                                        <p:attrNameLst>
                                          <p:attrName>ppt_x</p:attrName>
                                          <p:attrName>ppt_y</p:attrName>
                                        </p:attrNameLst>
                                      </p:cBhvr>
                                      <p:rCtr x="7832" y="-5336"/>
                                    </p:animMotion>
                                  </p:childTnLst>
                                </p:cTn>
                              </p:par>
                              <p:par>
                                <p:cTn id="163" presetID="1" presetClass="entr" presetSubtype="0" fill="hold" grpId="0" nodeType="withEffect">
                                  <p:stCondLst>
                                    <p:cond delay="2600"/>
                                  </p:stCondLst>
                                  <p:childTnLst>
                                    <p:set>
                                      <p:cBhvr>
                                        <p:cTn id="164" dur="1" fill="hold">
                                          <p:stCondLst>
                                            <p:cond delay="0"/>
                                          </p:stCondLst>
                                        </p:cTn>
                                        <p:tgtEl>
                                          <p:spTgt spid="368"/>
                                        </p:tgtEl>
                                        <p:attrNameLst>
                                          <p:attrName>style.visibility</p:attrName>
                                        </p:attrNameLst>
                                      </p:cBhvr>
                                      <p:to>
                                        <p:strVal val="visible"/>
                                      </p:to>
                                    </p:set>
                                  </p:childTnLst>
                                </p:cTn>
                              </p:par>
                              <p:par>
                                <p:cTn id="165" presetID="37" presetClass="path" presetSubtype="0" repeatCount="indefinite" fill="hold" grpId="1" nodeType="withEffect">
                                  <p:stCondLst>
                                    <p:cond delay="2600"/>
                                  </p:stCondLst>
                                  <p:childTnLst>
                                    <p:animMotion origin="layout" path="M -0.03958 0.06123 C -0.03919 0.00359 0.02865 0.00394 0.02826 -0.04826 " pathEditMode="relative" rAng="0" ptsTypes="AA">
                                      <p:cBhvr>
                                        <p:cTn id="166" dur="1500" fill="hold"/>
                                        <p:tgtEl>
                                          <p:spTgt spid="368"/>
                                        </p:tgtEl>
                                        <p:attrNameLst>
                                          <p:attrName>ppt_x</p:attrName>
                                          <p:attrName>ppt_y</p:attrName>
                                        </p:attrNameLst>
                                      </p:cBhvr>
                                      <p:rCtr x="3392" y="-5475"/>
                                    </p:animMotion>
                                  </p:childTnLst>
                                </p:cTn>
                              </p:par>
                              <p:par>
                                <p:cTn id="167" presetID="1" presetClass="entr" presetSubtype="0" fill="hold" grpId="0" nodeType="withEffect">
                                  <p:stCondLst>
                                    <p:cond delay="2300"/>
                                  </p:stCondLst>
                                  <p:childTnLst>
                                    <p:set>
                                      <p:cBhvr>
                                        <p:cTn id="168" dur="1" fill="hold">
                                          <p:stCondLst>
                                            <p:cond delay="0"/>
                                          </p:stCondLst>
                                        </p:cTn>
                                        <p:tgtEl>
                                          <p:spTgt spid="362"/>
                                        </p:tgtEl>
                                        <p:attrNameLst>
                                          <p:attrName>style.visibility</p:attrName>
                                        </p:attrNameLst>
                                      </p:cBhvr>
                                      <p:to>
                                        <p:strVal val="visible"/>
                                      </p:to>
                                    </p:set>
                                  </p:childTnLst>
                                </p:cTn>
                              </p:par>
                              <p:par>
                                <p:cTn id="169" presetID="37" presetClass="path" presetSubtype="0" repeatCount="indefinite" fill="hold" grpId="1" nodeType="withEffect">
                                  <p:stCondLst>
                                    <p:cond delay="2300"/>
                                  </p:stCondLst>
                                  <p:childTnLst>
                                    <p:animMotion origin="layout" path="M -0.09831 0.2618 C -0.0959 0.17454 0.09427 -0.14005 0.09498 -0.34317 " pathEditMode="relative" rAng="0" ptsTypes="AA">
                                      <p:cBhvr>
                                        <p:cTn id="170" dur="3500" fill="hold"/>
                                        <p:tgtEl>
                                          <p:spTgt spid="362"/>
                                        </p:tgtEl>
                                        <p:attrNameLst>
                                          <p:attrName>ppt_x</p:attrName>
                                          <p:attrName>ppt_y</p:attrName>
                                        </p:attrNameLst>
                                      </p:cBhvr>
                                      <p:rCtr x="9661" y="-30255"/>
                                    </p:animMotion>
                                  </p:childTnLst>
                                </p:cTn>
                              </p:par>
                              <p:par>
                                <p:cTn id="171" presetID="1" presetClass="entr" presetSubtype="0" fill="hold" grpId="0" nodeType="withEffect">
                                  <p:stCondLst>
                                    <p:cond delay="3500"/>
                                  </p:stCondLst>
                                  <p:childTnLst>
                                    <p:set>
                                      <p:cBhvr>
                                        <p:cTn id="172" dur="1" fill="hold">
                                          <p:stCondLst>
                                            <p:cond delay="0"/>
                                          </p:stCondLst>
                                        </p:cTn>
                                        <p:tgtEl>
                                          <p:spTgt spid="351"/>
                                        </p:tgtEl>
                                        <p:attrNameLst>
                                          <p:attrName>style.visibility</p:attrName>
                                        </p:attrNameLst>
                                      </p:cBhvr>
                                      <p:to>
                                        <p:strVal val="visible"/>
                                      </p:to>
                                    </p:set>
                                  </p:childTnLst>
                                </p:cTn>
                              </p:par>
                              <p:par>
                                <p:cTn id="173" presetID="37" presetClass="path" presetSubtype="0" repeatCount="indefinite" fill="hold" grpId="1" nodeType="withEffect">
                                  <p:stCondLst>
                                    <p:cond delay="3500"/>
                                  </p:stCondLst>
                                  <p:childTnLst>
                                    <p:animMotion origin="layout" path="M -0.19135 0.56737 C -0.18965 0.47952 0.00084 0.16875 0.00162 -0.03761 " pathEditMode="relative" rAng="0" ptsTypes="AA">
                                      <p:cBhvr>
                                        <p:cTn id="174" dur="3500" fill="hold"/>
                                        <p:tgtEl>
                                          <p:spTgt spid="351"/>
                                        </p:tgtEl>
                                        <p:attrNameLst>
                                          <p:attrName>ppt_x</p:attrName>
                                          <p:attrName>ppt_y</p:attrName>
                                        </p:attrNameLst>
                                      </p:cBhvr>
                                      <p:rCtr x="9648" y="-30255"/>
                                    </p:animMotion>
                                  </p:childTnLst>
                                </p:cTn>
                              </p:par>
                              <p:par>
                                <p:cTn id="175" presetID="1" presetClass="entr" presetSubtype="0" fill="hold" grpId="0" nodeType="withEffect">
                                  <p:stCondLst>
                                    <p:cond delay="3950"/>
                                  </p:stCondLst>
                                  <p:childTnLst>
                                    <p:set>
                                      <p:cBhvr>
                                        <p:cTn id="176" dur="1" fill="hold">
                                          <p:stCondLst>
                                            <p:cond delay="0"/>
                                          </p:stCondLst>
                                        </p:cTn>
                                        <p:tgtEl>
                                          <p:spTgt spid="355"/>
                                        </p:tgtEl>
                                        <p:attrNameLst>
                                          <p:attrName>style.visibility</p:attrName>
                                        </p:attrNameLst>
                                      </p:cBhvr>
                                      <p:to>
                                        <p:strVal val="visible"/>
                                      </p:to>
                                    </p:set>
                                  </p:childTnLst>
                                </p:cTn>
                              </p:par>
                              <p:par>
                                <p:cTn id="177" presetID="37" presetClass="path" presetSubtype="0" repeatCount="indefinite" fill="hold" grpId="1" nodeType="withEffect">
                                  <p:stCondLst>
                                    <p:cond delay="3950"/>
                                  </p:stCondLst>
                                  <p:childTnLst>
                                    <p:animMotion origin="layout" path="M 0.04622 0.04931 C 0.047 -0.00451 -0.09577 -0.02049 -0.09688 -0.07697 " pathEditMode="relative" rAng="0" ptsTypes="AA">
                                      <p:cBhvr>
                                        <p:cTn id="178" dur="1500" fill="hold"/>
                                        <p:tgtEl>
                                          <p:spTgt spid="355"/>
                                        </p:tgtEl>
                                        <p:attrNameLst>
                                          <p:attrName>ppt_x</p:attrName>
                                          <p:attrName>ppt_y</p:attrName>
                                        </p:attrNameLst>
                                      </p:cBhvr>
                                      <p:rCtr x="-7155" y="-6319"/>
                                    </p:animMotion>
                                  </p:childTnLst>
                                </p:cTn>
                              </p:par>
                              <p:par>
                                <p:cTn id="179" presetID="1" presetClass="entr" presetSubtype="0" fill="hold" grpId="0" nodeType="withEffect">
                                  <p:stCondLst>
                                    <p:cond delay="4000"/>
                                  </p:stCondLst>
                                  <p:childTnLst>
                                    <p:set>
                                      <p:cBhvr>
                                        <p:cTn id="180" dur="1" fill="hold">
                                          <p:stCondLst>
                                            <p:cond delay="0"/>
                                          </p:stCondLst>
                                        </p:cTn>
                                        <p:tgtEl>
                                          <p:spTgt spid="358"/>
                                        </p:tgtEl>
                                        <p:attrNameLst>
                                          <p:attrName>style.visibility</p:attrName>
                                        </p:attrNameLst>
                                      </p:cBhvr>
                                      <p:to>
                                        <p:strVal val="visible"/>
                                      </p:to>
                                    </p:set>
                                  </p:childTnLst>
                                </p:cTn>
                              </p:par>
                              <p:par>
                                <p:cTn id="181" presetID="37" presetClass="path" presetSubtype="0" repeatCount="indefinite" fill="hold" grpId="1" nodeType="withEffect">
                                  <p:stCondLst>
                                    <p:cond delay="4000"/>
                                  </p:stCondLst>
                                  <p:childTnLst>
                                    <p:animMotion origin="layout" path="M -0.0375 0.14167 C -0.03516 0.00371 0.10677 -0.1625 0.10722 -0.28136 " pathEditMode="relative" rAng="0" ptsTypes="AA">
                                      <p:cBhvr>
                                        <p:cTn id="182" dur="3500" fill="hold"/>
                                        <p:tgtEl>
                                          <p:spTgt spid="358"/>
                                        </p:tgtEl>
                                        <p:attrNameLst>
                                          <p:attrName>ppt_x</p:attrName>
                                          <p:attrName>ppt_y</p:attrName>
                                        </p:attrNameLst>
                                      </p:cBhvr>
                                      <p:rCtr x="7233" y="-21157"/>
                                    </p:animMotion>
                                  </p:childTnLst>
                                </p:cTn>
                              </p:par>
                              <p:par>
                                <p:cTn id="183" presetID="1" presetClass="entr" presetSubtype="0" fill="hold" grpId="0" nodeType="withEffect">
                                  <p:stCondLst>
                                    <p:cond delay="4050"/>
                                  </p:stCondLst>
                                  <p:childTnLst>
                                    <p:set>
                                      <p:cBhvr>
                                        <p:cTn id="184" dur="1" fill="hold">
                                          <p:stCondLst>
                                            <p:cond delay="0"/>
                                          </p:stCondLst>
                                        </p:cTn>
                                        <p:tgtEl>
                                          <p:spTgt spid="352"/>
                                        </p:tgtEl>
                                        <p:attrNameLst>
                                          <p:attrName>style.visibility</p:attrName>
                                        </p:attrNameLst>
                                      </p:cBhvr>
                                      <p:to>
                                        <p:strVal val="visible"/>
                                      </p:to>
                                    </p:set>
                                  </p:childTnLst>
                                </p:cTn>
                              </p:par>
                              <p:par>
                                <p:cTn id="185" presetID="37" presetClass="path" presetSubtype="0" repeatCount="indefinite" fill="hold" grpId="1" nodeType="withEffect">
                                  <p:stCondLst>
                                    <p:cond delay="4050"/>
                                  </p:stCondLst>
                                  <p:childTnLst>
                                    <p:animMotion origin="layout" path="M -0.13496 0.36088 C -0.13262 0.22292 0.00931 0.05672 0.00976 -0.06215 " pathEditMode="relative" rAng="0" ptsTypes="AA">
                                      <p:cBhvr>
                                        <p:cTn id="186" dur="3000" fill="hold"/>
                                        <p:tgtEl>
                                          <p:spTgt spid="352"/>
                                        </p:tgtEl>
                                        <p:attrNameLst>
                                          <p:attrName>ppt_x</p:attrName>
                                          <p:attrName>ppt_y</p:attrName>
                                        </p:attrNameLst>
                                      </p:cBhvr>
                                      <p:rCtr x="7233" y="-21157"/>
                                    </p:animMotion>
                                  </p:childTnLst>
                                </p:cTn>
                              </p:par>
                              <p:par>
                                <p:cTn id="187" presetID="1" presetClass="entr" presetSubtype="0" fill="hold" grpId="0" nodeType="withEffect">
                                  <p:stCondLst>
                                    <p:cond delay="4100"/>
                                  </p:stCondLst>
                                  <p:childTnLst>
                                    <p:set>
                                      <p:cBhvr>
                                        <p:cTn id="188" dur="1" fill="hold">
                                          <p:stCondLst>
                                            <p:cond delay="0"/>
                                          </p:stCondLst>
                                        </p:cTn>
                                        <p:tgtEl>
                                          <p:spTgt spid="357"/>
                                        </p:tgtEl>
                                        <p:attrNameLst>
                                          <p:attrName>style.visibility</p:attrName>
                                        </p:attrNameLst>
                                      </p:cBhvr>
                                      <p:to>
                                        <p:strVal val="visible"/>
                                      </p:to>
                                    </p:set>
                                  </p:childTnLst>
                                </p:cTn>
                              </p:par>
                              <p:par>
                                <p:cTn id="189" presetID="37" presetClass="path" presetSubtype="0" repeatCount="indefinite" fill="hold" grpId="1" nodeType="withEffect">
                                  <p:stCondLst>
                                    <p:cond delay="4100"/>
                                  </p:stCondLst>
                                  <p:childTnLst>
                                    <p:animMotion origin="layout" path="M -0.08522 0.1279 C -0.08295 0.01979 0.03034 0.02882 0.03066 -0.07778 " pathEditMode="relative" rAng="0" ptsTypes="AA">
                                      <p:cBhvr>
                                        <p:cTn id="190" dur="2500" fill="hold"/>
                                        <p:tgtEl>
                                          <p:spTgt spid="357"/>
                                        </p:tgtEl>
                                        <p:attrNameLst>
                                          <p:attrName>ppt_x</p:attrName>
                                          <p:attrName>ppt_y</p:attrName>
                                        </p:attrNameLst>
                                      </p:cBhvr>
                                      <p:rCtr x="5794" y="-10289"/>
                                    </p:animMotion>
                                  </p:childTnLst>
                                </p:cTn>
                              </p:par>
                              <p:par>
                                <p:cTn id="191" presetID="1" presetClass="entr" presetSubtype="0" fill="hold" grpId="0" nodeType="withEffect">
                                  <p:stCondLst>
                                    <p:cond delay="4150"/>
                                  </p:stCondLst>
                                  <p:childTnLst>
                                    <p:set>
                                      <p:cBhvr>
                                        <p:cTn id="192" dur="1" fill="hold">
                                          <p:stCondLst>
                                            <p:cond delay="0"/>
                                          </p:stCondLst>
                                        </p:cTn>
                                        <p:tgtEl>
                                          <p:spTgt spid="360"/>
                                        </p:tgtEl>
                                        <p:attrNameLst>
                                          <p:attrName>style.visibility</p:attrName>
                                        </p:attrNameLst>
                                      </p:cBhvr>
                                      <p:to>
                                        <p:strVal val="visible"/>
                                      </p:to>
                                    </p:set>
                                  </p:childTnLst>
                                </p:cTn>
                              </p:par>
                              <p:par>
                                <p:cTn id="193" presetID="37" presetClass="path" presetSubtype="0" repeatCount="indefinite" fill="hold" grpId="1" nodeType="withEffect">
                                  <p:stCondLst>
                                    <p:cond delay="4150"/>
                                  </p:stCondLst>
                                  <p:childTnLst>
                                    <p:animMotion origin="layout" path="M -0.05502 0.11354 C -0.05378 0.0081 0.08359 -0.03125 0.08411 -0.18334 " pathEditMode="relative" rAng="0" ptsTypes="AA">
                                      <p:cBhvr>
                                        <p:cTn id="194" dur="2500" fill="hold"/>
                                        <p:tgtEl>
                                          <p:spTgt spid="360"/>
                                        </p:tgtEl>
                                        <p:attrNameLst>
                                          <p:attrName>ppt_x</p:attrName>
                                          <p:attrName>ppt_y</p:attrName>
                                        </p:attrNameLst>
                                      </p:cBhvr>
                                      <p:rCtr x="6953" y="-14850"/>
                                    </p:animMotion>
                                  </p:childTnLst>
                                </p:cTn>
                              </p:par>
                              <p:par>
                                <p:cTn id="195" presetID="1" presetClass="entr" presetSubtype="0" fill="hold" grpId="0" nodeType="withEffect">
                                  <p:stCondLst>
                                    <p:cond delay="4000"/>
                                  </p:stCondLst>
                                  <p:childTnLst>
                                    <p:set>
                                      <p:cBhvr>
                                        <p:cTn id="196" dur="1" fill="hold">
                                          <p:stCondLst>
                                            <p:cond delay="0"/>
                                          </p:stCondLst>
                                        </p:cTn>
                                        <p:tgtEl>
                                          <p:spTgt spid="353"/>
                                        </p:tgtEl>
                                        <p:attrNameLst>
                                          <p:attrName>style.visibility</p:attrName>
                                        </p:attrNameLst>
                                      </p:cBhvr>
                                      <p:to>
                                        <p:strVal val="visible"/>
                                      </p:to>
                                    </p:set>
                                  </p:childTnLst>
                                </p:cTn>
                              </p:par>
                              <p:par>
                                <p:cTn id="197" presetID="37" presetClass="path" presetSubtype="0" repeatCount="indefinite" fill="hold" grpId="1" nodeType="withEffect">
                                  <p:stCondLst>
                                    <p:cond delay="4000"/>
                                  </p:stCondLst>
                                  <p:childTnLst>
                                    <p:animMotion origin="layout" path="M 0.1142 0.2213 C 0.11433 0.15069 -0.0791 -0.07651 -0.07923 -0.20822 " pathEditMode="relative" rAng="0" ptsTypes="AA">
                                      <p:cBhvr>
                                        <p:cTn id="198" dur="3000" fill="hold"/>
                                        <p:tgtEl>
                                          <p:spTgt spid="353"/>
                                        </p:tgtEl>
                                        <p:attrNameLst>
                                          <p:attrName>ppt_x</p:attrName>
                                          <p:attrName>ppt_y</p:attrName>
                                        </p:attrNameLst>
                                      </p:cBhvr>
                                      <p:rCtr x="-9674" y="-21481"/>
                                    </p:animMotion>
                                  </p:childTnLst>
                                </p:cTn>
                              </p:par>
                              <p:par>
                                <p:cTn id="199" presetID="1" presetClass="entr" presetSubtype="0" fill="hold" grpId="0" nodeType="withEffect">
                                  <p:stCondLst>
                                    <p:cond delay="4500"/>
                                  </p:stCondLst>
                                  <p:childTnLst>
                                    <p:set>
                                      <p:cBhvr>
                                        <p:cTn id="200" dur="1" fill="hold">
                                          <p:stCondLst>
                                            <p:cond delay="0"/>
                                          </p:stCondLst>
                                        </p:cTn>
                                        <p:tgtEl>
                                          <p:spTgt spid="401"/>
                                        </p:tgtEl>
                                        <p:attrNameLst>
                                          <p:attrName>style.visibility</p:attrName>
                                        </p:attrNameLst>
                                      </p:cBhvr>
                                      <p:to>
                                        <p:strVal val="visible"/>
                                      </p:to>
                                    </p:set>
                                  </p:childTnLst>
                                </p:cTn>
                              </p:par>
                              <p:par>
                                <p:cTn id="201" presetID="37" presetClass="path" presetSubtype="0" repeatCount="indefinite" fill="hold" grpId="1" nodeType="withEffect">
                                  <p:stCondLst>
                                    <p:cond delay="4500"/>
                                  </p:stCondLst>
                                  <p:childTnLst>
                                    <p:animMotion origin="layout" path="M 0.15625 0.30209 C 0.15638 0.23137 -0.03705 0.00405 -0.03718 -0.12743 " pathEditMode="relative" rAng="0" ptsTypes="AA">
                                      <p:cBhvr>
                                        <p:cTn id="202" dur="3000" fill="hold"/>
                                        <p:tgtEl>
                                          <p:spTgt spid="401"/>
                                        </p:tgtEl>
                                        <p:attrNameLst>
                                          <p:attrName>ppt_x</p:attrName>
                                          <p:attrName>ppt_y</p:attrName>
                                        </p:attrNameLst>
                                      </p:cBhvr>
                                      <p:rCtr x="-9674" y="-21481"/>
                                    </p:animMotion>
                                  </p:childTnLst>
                                </p:cTn>
                              </p:par>
                              <p:par>
                                <p:cTn id="203" presetID="1" presetClass="entr" presetSubtype="0" fill="hold" grpId="0" nodeType="withEffect">
                                  <p:stCondLst>
                                    <p:cond delay="4250"/>
                                  </p:stCondLst>
                                  <p:childTnLst>
                                    <p:set>
                                      <p:cBhvr>
                                        <p:cTn id="204" dur="1" fill="hold">
                                          <p:stCondLst>
                                            <p:cond delay="0"/>
                                          </p:stCondLst>
                                        </p:cTn>
                                        <p:tgtEl>
                                          <p:spTgt spid="408"/>
                                        </p:tgtEl>
                                        <p:attrNameLst>
                                          <p:attrName>style.visibility</p:attrName>
                                        </p:attrNameLst>
                                      </p:cBhvr>
                                      <p:to>
                                        <p:strVal val="visible"/>
                                      </p:to>
                                    </p:set>
                                  </p:childTnLst>
                                </p:cTn>
                              </p:par>
                              <p:par>
                                <p:cTn id="205" presetID="37" presetClass="path" presetSubtype="0" repeatCount="indefinite" fill="hold" grpId="1" nodeType="withEffect">
                                  <p:stCondLst>
                                    <p:cond delay="4250"/>
                                  </p:stCondLst>
                                  <p:childTnLst>
                                    <p:animMotion origin="layout" path="M -0.01166 0.04537 C -0.01152 -0.01261 0.07337 -0.11539 0.07285 -0.17766 " pathEditMode="relative" rAng="0" ptsTypes="AA">
                                      <p:cBhvr>
                                        <p:cTn id="206" dur="2000" fill="hold"/>
                                        <p:tgtEl>
                                          <p:spTgt spid="408"/>
                                        </p:tgtEl>
                                        <p:attrNameLst>
                                          <p:attrName>ppt_x</p:attrName>
                                          <p:attrName>ppt_y</p:attrName>
                                        </p:attrNameLst>
                                      </p:cBhvr>
                                      <p:rCtr x="4225" y="-11157"/>
                                    </p:animMotion>
                                  </p:childTnLst>
                                </p:cTn>
                              </p:par>
                              <p:par>
                                <p:cTn id="207" presetID="1" presetClass="entr" presetSubtype="0" fill="hold" grpId="0" nodeType="withEffect">
                                  <p:stCondLst>
                                    <p:cond delay="4300"/>
                                  </p:stCondLst>
                                  <p:childTnLst>
                                    <p:set>
                                      <p:cBhvr>
                                        <p:cTn id="208" dur="1" fill="hold">
                                          <p:stCondLst>
                                            <p:cond delay="0"/>
                                          </p:stCondLst>
                                        </p:cTn>
                                        <p:tgtEl>
                                          <p:spTgt spid="405"/>
                                        </p:tgtEl>
                                        <p:attrNameLst>
                                          <p:attrName>style.visibility</p:attrName>
                                        </p:attrNameLst>
                                      </p:cBhvr>
                                      <p:to>
                                        <p:strVal val="visible"/>
                                      </p:to>
                                    </p:set>
                                  </p:childTnLst>
                                </p:cTn>
                              </p:par>
                              <p:par>
                                <p:cTn id="209" presetID="37" presetClass="path" presetSubtype="0" repeatCount="indefinite" fill="hold" grpId="1" nodeType="withEffect">
                                  <p:stCondLst>
                                    <p:cond delay="4300"/>
                                  </p:stCondLst>
                                  <p:childTnLst>
                                    <p:animMotion origin="layout" path="M 0.00286 0.0162 C 0.00306 -0.04236 -0.12579 -0.14896 -0.12481 -0.21042 " pathEditMode="relative" rAng="0" ptsTypes="AA">
                                      <p:cBhvr>
                                        <p:cTn id="210" dur="2000" fill="hold"/>
                                        <p:tgtEl>
                                          <p:spTgt spid="405"/>
                                        </p:tgtEl>
                                        <p:attrNameLst>
                                          <p:attrName>ppt_x</p:attrName>
                                          <p:attrName>ppt_y</p:attrName>
                                        </p:attrNameLst>
                                      </p:cBhvr>
                                      <p:rCtr x="-6387" y="-11331"/>
                                    </p:animMotion>
                                  </p:childTnLst>
                                </p:cTn>
                              </p:par>
                              <p:par>
                                <p:cTn id="211" presetID="1" presetClass="entr" presetSubtype="0" fill="hold" grpId="0" nodeType="withEffect">
                                  <p:stCondLst>
                                    <p:cond delay="4800"/>
                                  </p:stCondLst>
                                  <p:childTnLst>
                                    <p:set>
                                      <p:cBhvr>
                                        <p:cTn id="212" dur="1" fill="hold">
                                          <p:stCondLst>
                                            <p:cond delay="0"/>
                                          </p:stCondLst>
                                        </p:cTn>
                                        <p:tgtEl>
                                          <p:spTgt spid="404"/>
                                        </p:tgtEl>
                                        <p:attrNameLst>
                                          <p:attrName>style.visibility</p:attrName>
                                        </p:attrNameLst>
                                      </p:cBhvr>
                                      <p:to>
                                        <p:strVal val="visible"/>
                                      </p:to>
                                    </p:set>
                                  </p:childTnLst>
                                </p:cTn>
                              </p:par>
                              <p:par>
                                <p:cTn id="213" presetID="37" presetClass="path" presetSubtype="0" repeatCount="indefinite" fill="hold" grpId="1" nodeType="withEffect">
                                  <p:stCondLst>
                                    <p:cond delay="4800"/>
                                  </p:stCondLst>
                                  <p:childTnLst>
                                    <p:animMotion origin="layout" path="M 0.06536 0.11354 C 0.06556 0.05498 -0.06329 -0.05162 -0.06231 -0.11308 " pathEditMode="relative" rAng="0" ptsTypes="AA">
                                      <p:cBhvr>
                                        <p:cTn id="214" dur="2000" fill="hold"/>
                                        <p:tgtEl>
                                          <p:spTgt spid="404"/>
                                        </p:tgtEl>
                                        <p:attrNameLst>
                                          <p:attrName>ppt_x</p:attrName>
                                          <p:attrName>ppt_y</p:attrName>
                                        </p:attrNameLst>
                                      </p:cBhvr>
                                      <p:rCtr x="-6387" y="-11331"/>
                                    </p:animMotion>
                                  </p:childTnLst>
                                </p:cTn>
                              </p:par>
                              <p:par>
                                <p:cTn id="215" presetID="1" presetClass="entr" presetSubtype="0" fill="hold" grpId="0" nodeType="withEffect">
                                  <p:stCondLst>
                                    <p:cond delay="4350"/>
                                  </p:stCondLst>
                                  <p:childTnLst>
                                    <p:set>
                                      <p:cBhvr>
                                        <p:cTn id="216" dur="1" fill="hold">
                                          <p:stCondLst>
                                            <p:cond delay="0"/>
                                          </p:stCondLst>
                                        </p:cTn>
                                        <p:tgtEl>
                                          <p:spTgt spid="402"/>
                                        </p:tgtEl>
                                        <p:attrNameLst>
                                          <p:attrName>style.visibility</p:attrName>
                                        </p:attrNameLst>
                                      </p:cBhvr>
                                      <p:to>
                                        <p:strVal val="visible"/>
                                      </p:to>
                                    </p:set>
                                  </p:childTnLst>
                                </p:cTn>
                              </p:par>
                              <p:par>
                                <p:cTn id="217" presetID="37" presetClass="path" presetSubtype="0" repeatCount="indefinite" fill="hold" grpId="1" nodeType="withEffect">
                                  <p:stCondLst>
                                    <p:cond delay="4350"/>
                                  </p:stCondLst>
                                  <p:childTnLst>
                                    <p:animMotion origin="layout" path="M -0.08489 0.15625 C -0.08424 0.10081 0.02546 -0.00926 0.02572 -0.06539 " pathEditMode="relative" rAng="0" ptsTypes="AA">
                                      <p:cBhvr>
                                        <p:cTn id="218" dur="2500" fill="hold"/>
                                        <p:tgtEl>
                                          <p:spTgt spid="402"/>
                                        </p:tgtEl>
                                        <p:attrNameLst>
                                          <p:attrName>ppt_x</p:attrName>
                                          <p:attrName>ppt_y</p:attrName>
                                        </p:attrNameLst>
                                      </p:cBhvr>
                                      <p:rCtr x="5527" y="-11088"/>
                                    </p:animMotion>
                                  </p:childTnLst>
                                </p:cTn>
                              </p:par>
                              <p:par>
                                <p:cTn id="219" presetID="1" presetClass="entr" presetSubtype="0" fill="hold" grpId="0" nodeType="withEffect">
                                  <p:stCondLst>
                                    <p:cond delay="4400"/>
                                  </p:stCondLst>
                                  <p:childTnLst>
                                    <p:set>
                                      <p:cBhvr>
                                        <p:cTn id="220" dur="1" fill="hold">
                                          <p:stCondLst>
                                            <p:cond delay="0"/>
                                          </p:stCondLst>
                                        </p:cTn>
                                        <p:tgtEl>
                                          <p:spTgt spid="403"/>
                                        </p:tgtEl>
                                        <p:attrNameLst>
                                          <p:attrName>style.visibility</p:attrName>
                                        </p:attrNameLst>
                                      </p:cBhvr>
                                      <p:to>
                                        <p:strVal val="visible"/>
                                      </p:to>
                                    </p:set>
                                  </p:childTnLst>
                                </p:cTn>
                              </p:par>
                              <p:par>
                                <p:cTn id="221" presetID="37" presetClass="path" presetSubtype="0" repeatCount="indefinite" fill="hold" grpId="1" nodeType="withEffect">
                                  <p:stCondLst>
                                    <p:cond delay="4400"/>
                                  </p:stCondLst>
                                  <p:childTnLst>
                                    <p:animMotion origin="layout" path="M 0.08802 0.20764 C 0.08724 0.14433 -0.00358 0.03866 -0.00345 -0.02071 " pathEditMode="relative" rAng="0" ptsTypes="AA">
                                      <p:cBhvr>
                                        <p:cTn id="222" dur="2000" fill="hold"/>
                                        <p:tgtEl>
                                          <p:spTgt spid="403"/>
                                        </p:tgtEl>
                                        <p:attrNameLst>
                                          <p:attrName>ppt_x</p:attrName>
                                          <p:attrName>ppt_y</p:attrName>
                                        </p:attrNameLst>
                                      </p:cBhvr>
                                      <p:rCtr x="-4577" y="-11424"/>
                                    </p:animMotion>
                                  </p:childTnLst>
                                </p:cTn>
                              </p:par>
                              <p:par>
                                <p:cTn id="223" presetID="1" presetClass="entr" presetSubtype="0" fill="hold" grpId="0" nodeType="withEffect">
                                  <p:stCondLst>
                                    <p:cond delay="4900"/>
                                  </p:stCondLst>
                                  <p:childTnLst>
                                    <p:set>
                                      <p:cBhvr>
                                        <p:cTn id="224" dur="1" fill="hold">
                                          <p:stCondLst>
                                            <p:cond delay="0"/>
                                          </p:stCondLst>
                                        </p:cTn>
                                        <p:tgtEl>
                                          <p:spTgt spid="406"/>
                                        </p:tgtEl>
                                        <p:attrNameLst>
                                          <p:attrName>style.visibility</p:attrName>
                                        </p:attrNameLst>
                                      </p:cBhvr>
                                      <p:to>
                                        <p:strVal val="visible"/>
                                      </p:to>
                                    </p:set>
                                  </p:childTnLst>
                                </p:cTn>
                              </p:par>
                              <p:par>
                                <p:cTn id="225" presetID="37" presetClass="path" presetSubtype="0" repeatCount="indefinite" fill="hold" grpId="1" nodeType="withEffect">
                                  <p:stCondLst>
                                    <p:cond delay="4900"/>
                                  </p:stCondLst>
                                  <p:childTnLst>
                                    <p:animMotion origin="layout" path="M 0.03672 0.09884 C 0.03594 0.03553 -0.05488 -0.07014 -0.05475 -0.12952 " pathEditMode="relative" rAng="0" ptsTypes="AA">
                                      <p:cBhvr>
                                        <p:cTn id="226" dur="2000" fill="hold"/>
                                        <p:tgtEl>
                                          <p:spTgt spid="406"/>
                                        </p:tgtEl>
                                        <p:attrNameLst>
                                          <p:attrName>ppt_x</p:attrName>
                                          <p:attrName>ppt_y</p:attrName>
                                        </p:attrNameLst>
                                      </p:cBhvr>
                                      <p:rCtr x="-4577" y="-11424"/>
                                    </p:animMotion>
                                  </p:childTnLst>
                                </p:cTn>
                              </p:par>
                              <p:par>
                                <p:cTn id="227" presetID="1" presetClass="entr" presetSubtype="0" fill="hold" grpId="0" nodeType="withEffect">
                                  <p:stCondLst>
                                    <p:cond delay="4450"/>
                                  </p:stCondLst>
                                  <p:childTnLst>
                                    <p:set>
                                      <p:cBhvr>
                                        <p:cTn id="228" dur="1" fill="hold">
                                          <p:stCondLst>
                                            <p:cond delay="0"/>
                                          </p:stCondLst>
                                        </p:cTn>
                                        <p:tgtEl>
                                          <p:spTgt spid="407"/>
                                        </p:tgtEl>
                                        <p:attrNameLst>
                                          <p:attrName>style.visibility</p:attrName>
                                        </p:attrNameLst>
                                      </p:cBhvr>
                                      <p:to>
                                        <p:strVal val="visible"/>
                                      </p:to>
                                    </p:set>
                                  </p:childTnLst>
                                </p:cTn>
                              </p:par>
                              <p:par>
                                <p:cTn id="229" presetID="37" presetClass="path" presetSubtype="0" repeatCount="indefinite" fill="hold" grpId="1" nodeType="withEffect">
                                  <p:stCondLst>
                                    <p:cond delay="4450"/>
                                  </p:stCondLst>
                                  <p:childTnLst>
                                    <p:animMotion origin="layout" path="M -0.10261 0.17454 C -0.103 0.11435 0.01992 0.00231 0.02116 -0.05232 " pathEditMode="relative" rAng="0" ptsTypes="AA">
                                      <p:cBhvr>
                                        <p:cTn id="230" dur="2500" fill="hold"/>
                                        <p:tgtEl>
                                          <p:spTgt spid="407"/>
                                        </p:tgtEl>
                                        <p:attrNameLst>
                                          <p:attrName>ppt_x</p:attrName>
                                          <p:attrName>ppt_y</p:attrName>
                                        </p:attrNameLst>
                                      </p:cBhvr>
                                      <p:rCtr x="6185" y="-11343"/>
                                    </p:animMotion>
                                  </p:childTnLst>
                                </p:cTn>
                              </p:par>
                              <p:par>
                                <p:cTn id="231" presetID="1" presetClass="entr" presetSubtype="0" fill="hold" grpId="0" nodeType="withEffect">
                                  <p:stCondLst>
                                    <p:cond delay="4500"/>
                                  </p:stCondLst>
                                  <p:childTnLst>
                                    <p:set>
                                      <p:cBhvr>
                                        <p:cTn id="232" dur="1" fill="hold">
                                          <p:stCondLst>
                                            <p:cond delay="0"/>
                                          </p:stCondLst>
                                        </p:cTn>
                                        <p:tgtEl>
                                          <p:spTgt spid="409"/>
                                        </p:tgtEl>
                                        <p:attrNameLst>
                                          <p:attrName>style.visibility</p:attrName>
                                        </p:attrNameLst>
                                      </p:cBhvr>
                                      <p:to>
                                        <p:strVal val="visible"/>
                                      </p:to>
                                    </p:set>
                                  </p:childTnLst>
                                </p:cTn>
                              </p:par>
                              <p:par>
                                <p:cTn id="233" presetID="37" presetClass="path" presetSubtype="0" repeatCount="indefinite" fill="hold" grpId="1" nodeType="withEffect">
                                  <p:stCondLst>
                                    <p:cond delay="4500"/>
                                  </p:stCondLst>
                                  <p:childTnLst>
                                    <p:animMotion origin="layout" path="M 0.03737 0.20521 C 0.03789 0.14016 6.1875E-5 0.03715 -0.00261 -0.02673 " pathEditMode="relative" rAng="0" ptsTypes="AA">
                                      <p:cBhvr>
                                        <p:cTn id="234" dur="2000" fill="hold"/>
                                        <p:tgtEl>
                                          <p:spTgt spid="409"/>
                                        </p:tgtEl>
                                        <p:attrNameLst>
                                          <p:attrName>ppt_x</p:attrName>
                                          <p:attrName>ppt_y</p:attrName>
                                        </p:attrNameLst>
                                      </p:cBhvr>
                                      <p:rCtr x="-1999"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18" grpId="1" animBg="1"/>
      <p:bldP spid="319" grpId="0"/>
      <p:bldP spid="319" grpId="1"/>
      <p:bldP spid="330" grpId="0" animBg="1"/>
      <p:bldP spid="330" grpId="1" animBg="1"/>
      <p:bldP spid="331" grpId="0"/>
      <p:bldP spid="331" grpId="1"/>
      <p:bldP spid="350" grpId="0" animBg="1"/>
      <p:bldP spid="350" grpId="1" animBg="1"/>
      <p:bldP spid="351" grpId="0" animBg="1"/>
      <p:bldP spid="351" grpId="1" animBg="1"/>
      <p:bldP spid="352" grpId="0" animBg="1"/>
      <p:bldP spid="352" grpId="1" animBg="1"/>
      <p:bldP spid="353" grpId="0" animBg="1"/>
      <p:bldP spid="353" grpId="1" animBg="1"/>
      <p:bldP spid="354" grpId="0" animBg="1"/>
      <p:bldP spid="354" grpId="1" animBg="1"/>
      <p:bldP spid="355" grpId="0" animBg="1"/>
      <p:bldP spid="355" grpId="1" animBg="1"/>
      <p:bldP spid="356" grpId="0" animBg="1"/>
      <p:bldP spid="356" grpId="1" animBg="1"/>
      <p:bldP spid="357" grpId="0" animBg="1"/>
      <p:bldP spid="357" grpId="1" animBg="1"/>
      <p:bldP spid="358" grpId="0" animBg="1"/>
      <p:bldP spid="358" grpId="1" animBg="1"/>
      <p:bldP spid="359" grpId="0" animBg="1"/>
      <p:bldP spid="359" grpId="1" animBg="1"/>
      <p:bldP spid="360" grpId="0" animBg="1"/>
      <p:bldP spid="360" grpId="1" animBg="1"/>
      <p:bldP spid="361" grpId="0" animBg="1"/>
      <p:bldP spid="361" grpId="1" animBg="1"/>
      <p:bldP spid="362" grpId="0" animBg="1"/>
      <p:bldP spid="362" grpId="1" animBg="1"/>
      <p:bldP spid="363" grpId="0" animBg="1"/>
      <p:bldP spid="363" grpId="1" animBg="1"/>
      <p:bldP spid="364" grpId="0" animBg="1"/>
      <p:bldP spid="364" grpId="1" animBg="1"/>
      <p:bldP spid="365" grpId="0" animBg="1"/>
      <p:bldP spid="365" grpId="1" animBg="1"/>
      <p:bldP spid="366" grpId="0" animBg="1"/>
      <p:bldP spid="366" grpId="1" animBg="1"/>
      <p:bldP spid="367" grpId="0" animBg="1"/>
      <p:bldP spid="367" grpId="1" animBg="1"/>
      <p:bldP spid="368" grpId="0" animBg="1"/>
      <p:bldP spid="368" grpId="1" animBg="1"/>
      <p:bldP spid="369" grpId="0" animBg="1"/>
      <p:bldP spid="369" grpId="1" animBg="1"/>
      <p:bldP spid="370" grpId="0" animBg="1"/>
      <p:bldP spid="370" grpId="1" animBg="1"/>
      <p:bldP spid="371" grpId="0" animBg="1"/>
      <p:bldP spid="371" grpId="1" animBg="1"/>
      <p:bldP spid="372" grpId="0" animBg="1"/>
      <p:bldP spid="372" grpId="1" animBg="1"/>
      <p:bldP spid="373" grpId="0" animBg="1"/>
      <p:bldP spid="373" grpId="1" animBg="1"/>
      <p:bldP spid="374" grpId="0" animBg="1"/>
      <p:bldP spid="374" grpId="1" animBg="1"/>
      <p:bldP spid="375" grpId="0" animBg="1"/>
      <p:bldP spid="375" grpId="1" animBg="1"/>
      <p:bldP spid="376" grpId="0" animBg="1"/>
      <p:bldP spid="376" grpId="1" animBg="1"/>
      <p:bldP spid="377" grpId="0" animBg="1"/>
      <p:bldP spid="377" grpId="1" animBg="1"/>
      <p:bldP spid="378" grpId="0" animBg="1"/>
      <p:bldP spid="378" grpId="1" animBg="1"/>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91" grpId="0" animBg="1"/>
      <p:bldP spid="391" grpId="1" animBg="1"/>
      <p:bldP spid="392" grpId="0"/>
      <p:bldP spid="392" grpId="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descr="The data governance, analytics, and Operational databases layers come together, lined up in an organized fashion with data platform below it. The data dots flow from bottom to top through data platform, then operational databases, then analytics, then data governance.">
            <a:extLst>
              <a:ext uri="{FF2B5EF4-FFF2-40B4-BE49-F238E27FC236}">
                <a16:creationId xmlns:a16="http://schemas.microsoft.com/office/drawing/2014/main" id="{0F92F88F-A730-44F8-B1B6-F7DB5D73D4CF}"/>
              </a:ext>
              <a:ext uri="{C183D7F6-B498-43B3-948B-1728B52AA6E4}">
                <adec:decorative xmlns:adec="http://schemas.microsoft.com/office/drawing/2017/decorative" val="0"/>
              </a:ext>
            </a:extLst>
          </p:cNvPr>
          <p:cNvGrpSpPr/>
          <p:nvPr/>
        </p:nvGrpSpPr>
        <p:grpSpPr>
          <a:xfrm>
            <a:off x="4227274" y="5628132"/>
            <a:ext cx="3737452" cy="1229868"/>
            <a:chOff x="14251998" y="10702090"/>
            <a:chExt cx="7474904" cy="2459736"/>
          </a:xfrm>
        </p:grpSpPr>
        <p:sp>
          <p:nvSpPr>
            <p:cNvPr id="126" name="Freeform: Shape 125">
              <a:extLst>
                <a:ext uri="{FF2B5EF4-FFF2-40B4-BE49-F238E27FC236}">
                  <a16:creationId xmlns:a16="http://schemas.microsoft.com/office/drawing/2014/main" id="{B1859041-9C1C-4D4E-B288-268430B644D3}"/>
                </a:ext>
              </a:extLst>
            </p:cNvPr>
            <p:cNvSpPr/>
            <p:nvPr/>
          </p:nvSpPr>
          <p:spPr>
            <a:xfrm>
              <a:off x="16947183" y="10702090"/>
              <a:ext cx="2353220" cy="2459736"/>
            </a:xfrm>
            <a:custGeom>
              <a:avLst/>
              <a:gdLst>
                <a:gd name="connsiteX0" fmla="*/ 2353221 w 2353220"/>
                <a:gd name="connsiteY0" fmla="*/ 2423958 h 2423957"/>
                <a:gd name="connsiteX1" fmla="*/ 0 w 2353220"/>
                <a:gd name="connsiteY1" fmla="*/ 0 h 2423957"/>
              </a:gdLst>
              <a:ahLst/>
              <a:cxnLst>
                <a:cxn ang="0">
                  <a:pos x="connsiteX0" y="connsiteY0"/>
                </a:cxn>
                <a:cxn ang="0">
                  <a:pos x="connsiteX1" y="connsiteY1"/>
                </a:cxn>
              </a:cxnLst>
              <a:rect l="l" t="t" r="r" b="b"/>
              <a:pathLst>
                <a:path w="2353220" h="2423957">
                  <a:moveTo>
                    <a:pt x="2353221" y="2423958"/>
                  </a:moveTo>
                  <a:cubicBezTo>
                    <a:pt x="1052661" y="2423958"/>
                    <a:pt x="0" y="1227532"/>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CCCCC6CD-7FB6-436A-BE66-B590B1B9D0E3}"/>
                </a:ext>
              </a:extLst>
            </p:cNvPr>
            <p:cNvSpPr/>
            <p:nvPr/>
          </p:nvSpPr>
          <p:spPr>
            <a:xfrm>
              <a:off x="16256496" y="10702090"/>
              <a:ext cx="1659415" cy="2459736"/>
            </a:xfrm>
            <a:custGeom>
              <a:avLst/>
              <a:gdLst>
                <a:gd name="connsiteX0" fmla="*/ 1659415 w 1659415"/>
                <a:gd name="connsiteY0" fmla="*/ 2423958 h 2423957"/>
                <a:gd name="connsiteX1" fmla="*/ 0 w 1659415"/>
                <a:gd name="connsiteY1" fmla="*/ 0 h 2423957"/>
              </a:gdLst>
              <a:ahLst/>
              <a:cxnLst>
                <a:cxn ang="0">
                  <a:pos x="connsiteX0" y="connsiteY0"/>
                </a:cxn>
                <a:cxn ang="0">
                  <a:pos x="connsiteX1" y="connsiteY1"/>
                </a:cxn>
              </a:cxnLst>
              <a:rect l="l" t="t" r="r" b="b"/>
              <a:pathLst>
                <a:path w="1659415" h="2423957">
                  <a:moveTo>
                    <a:pt x="1659415" y="2423958"/>
                  </a:moveTo>
                  <a:cubicBezTo>
                    <a:pt x="1378255" y="2423958"/>
                    <a:pt x="0" y="1681723"/>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6E72C468-2FF9-4EC6-8AB1-1D85FCA1E7A5}"/>
                </a:ext>
              </a:extLst>
            </p:cNvPr>
            <p:cNvSpPr/>
            <p:nvPr/>
          </p:nvSpPr>
          <p:spPr>
            <a:xfrm>
              <a:off x="16174903" y="10702090"/>
              <a:ext cx="664701" cy="2459736"/>
            </a:xfrm>
            <a:custGeom>
              <a:avLst/>
              <a:gdLst>
                <a:gd name="connsiteX0" fmla="*/ 664702 w 664701"/>
                <a:gd name="connsiteY0" fmla="*/ 2423958 h 2423957"/>
                <a:gd name="connsiteX1" fmla="*/ 0 w 664701"/>
                <a:gd name="connsiteY1" fmla="*/ 0 h 2423957"/>
              </a:gdLst>
              <a:ahLst/>
              <a:cxnLst>
                <a:cxn ang="0">
                  <a:pos x="connsiteX0" y="connsiteY0"/>
                </a:cxn>
                <a:cxn ang="0">
                  <a:pos x="connsiteX1" y="connsiteY1"/>
                </a:cxn>
              </a:cxnLst>
              <a:rect l="l" t="t" r="r" b="b"/>
              <a:pathLst>
                <a:path w="664701" h="2423957">
                  <a:moveTo>
                    <a:pt x="664702" y="2423958"/>
                  </a:moveTo>
                  <a:cubicBezTo>
                    <a:pt x="555044" y="2423958"/>
                    <a:pt x="0" y="1782880"/>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61B2A59E-0F76-4743-A517-E6D0E3389D86}"/>
                </a:ext>
              </a:extLst>
            </p:cNvPr>
            <p:cNvSpPr/>
            <p:nvPr/>
          </p:nvSpPr>
          <p:spPr>
            <a:xfrm>
              <a:off x="15068972" y="10702090"/>
              <a:ext cx="1660194" cy="2459736"/>
            </a:xfrm>
            <a:custGeom>
              <a:avLst/>
              <a:gdLst>
                <a:gd name="connsiteX0" fmla="*/ 1660195 w 1660194"/>
                <a:gd name="connsiteY0" fmla="*/ 2423958 h 2423957"/>
                <a:gd name="connsiteX1" fmla="*/ 0 w 1660194"/>
                <a:gd name="connsiteY1" fmla="*/ 0 h 2423957"/>
              </a:gdLst>
              <a:ahLst/>
              <a:cxnLst>
                <a:cxn ang="0">
                  <a:pos x="connsiteX0" y="connsiteY0"/>
                </a:cxn>
                <a:cxn ang="0">
                  <a:pos x="connsiteX1" y="connsiteY1"/>
                </a:cxn>
              </a:cxnLst>
              <a:rect l="l" t="t" r="r" b="b"/>
              <a:pathLst>
                <a:path w="1660194" h="2423957">
                  <a:moveTo>
                    <a:pt x="1660195" y="2423958"/>
                  </a:moveTo>
                  <a:cubicBezTo>
                    <a:pt x="1378256" y="2423958"/>
                    <a:pt x="0" y="1681723"/>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A2B12922-6675-470D-8225-800A92EC6E65}"/>
                </a:ext>
              </a:extLst>
            </p:cNvPr>
            <p:cNvSpPr/>
            <p:nvPr/>
          </p:nvSpPr>
          <p:spPr>
            <a:xfrm>
              <a:off x="15227742" y="10702090"/>
              <a:ext cx="665221" cy="2459736"/>
            </a:xfrm>
            <a:custGeom>
              <a:avLst/>
              <a:gdLst>
                <a:gd name="connsiteX0" fmla="*/ 665221 w 665221"/>
                <a:gd name="connsiteY0" fmla="*/ 2423958 h 2423957"/>
                <a:gd name="connsiteX1" fmla="*/ 0 w 665221"/>
                <a:gd name="connsiteY1" fmla="*/ 0 h 2423957"/>
              </a:gdLst>
              <a:ahLst/>
              <a:cxnLst>
                <a:cxn ang="0">
                  <a:pos x="connsiteX0" y="connsiteY0"/>
                </a:cxn>
                <a:cxn ang="0">
                  <a:pos x="connsiteX1" y="connsiteY1"/>
                </a:cxn>
              </a:cxnLst>
              <a:rect l="l" t="t" r="r" b="b"/>
              <a:pathLst>
                <a:path w="665221" h="2423957">
                  <a:moveTo>
                    <a:pt x="665221" y="2423958"/>
                  </a:moveTo>
                  <a:cubicBezTo>
                    <a:pt x="555564" y="2423958"/>
                    <a:pt x="0" y="1782880"/>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3" name="Freeform: Shape 142">
              <a:extLst>
                <a:ext uri="{FF2B5EF4-FFF2-40B4-BE49-F238E27FC236}">
                  <a16:creationId xmlns:a16="http://schemas.microsoft.com/office/drawing/2014/main" id="{1CC37B77-C64B-43F8-9E4F-EC8E7294251C}"/>
                </a:ext>
              </a:extLst>
            </p:cNvPr>
            <p:cNvSpPr/>
            <p:nvPr/>
          </p:nvSpPr>
          <p:spPr>
            <a:xfrm>
              <a:off x="15588936" y="10702090"/>
              <a:ext cx="1889904" cy="2459736"/>
            </a:xfrm>
            <a:custGeom>
              <a:avLst/>
              <a:gdLst>
                <a:gd name="connsiteX0" fmla="*/ 1889904 w 1889904"/>
                <a:gd name="connsiteY0" fmla="*/ 2423958 h 2423957"/>
                <a:gd name="connsiteX1" fmla="*/ 0 w 1889904"/>
                <a:gd name="connsiteY1" fmla="*/ 0 h 2423957"/>
              </a:gdLst>
              <a:ahLst/>
              <a:cxnLst>
                <a:cxn ang="0">
                  <a:pos x="connsiteX0" y="connsiteY0"/>
                </a:cxn>
                <a:cxn ang="0">
                  <a:pos x="connsiteX1" y="connsiteY1"/>
                </a:cxn>
              </a:cxnLst>
              <a:rect l="l" t="t" r="r" b="b"/>
              <a:pathLst>
                <a:path w="1889904" h="2423957">
                  <a:moveTo>
                    <a:pt x="1889904" y="2423958"/>
                  </a:moveTo>
                  <a:cubicBezTo>
                    <a:pt x="1781286" y="2423958"/>
                    <a:pt x="0" y="1782880"/>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4" name="Freeform: Shape 143">
              <a:extLst>
                <a:ext uri="{FF2B5EF4-FFF2-40B4-BE49-F238E27FC236}">
                  <a16:creationId xmlns:a16="http://schemas.microsoft.com/office/drawing/2014/main" id="{02BC2597-3B57-45F3-A555-BF2768732DC5}"/>
                </a:ext>
              </a:extLst>
            </p:cNvPr>
            <p:cNvSpPr/>
            <p:nvPr/>
          </p:nvSpPr>
          <p:spPr>
            <a:xfrm>
              <a:off x="15870096" y="10702090"/>
              <a:ext cx="997052" cy="2459736"/>
            </a:xfrm>
            <a:custGeom>
              <a:avLst/>
              <a:gdLst>
                <a:gd name="connsiteX0" fmla="*/ 0 w 997052"/>
                <a:gd name="connsiteY0" fmla="*/ 0 h 2415612"/>
                <a:gd name="connsiteX1" fmla="*/ 997052 w 997052"/>
                <a:gd name="connsiteY1" fmla="*/ 2415612 h 2415612"/>
              </a:gdLst>
              <a:ahLst/>
              <a:cxnLst>
                <a:cxn ang="0">
                  <a:pos x="connsiteX0" y="connsiteY0"/>
                </a:cxn>
                <a:cxn ang="0">
                  <a:pos x="connsiteX1" y="connsiteY1"/>
                </a:cxn>
              </a:cxnLst>
              <a:rect l="l" t="t" r="r" b="b"/>
              <a:pathLst>
                <a:path w="997052" h="2415612">
                  <a:moveTo>
                    <a:pt x="0" y="0"/>
                  </a:moveTo>
                  <a:cubicBezTo>
                    <a:pt x="0" y="1580567"/>
                    <a:pt x="701601" y="2415612"/>
                    <a:pt x="997052"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D34D9CB7-F3A5-4217-90EC-D7566EC310B5}"/>
                </a:ext>
              </a:extLst>
            </p:cNvPr>
            <p:cNvSpPr/>
            <p:nvPr/>
          </p:nvSpPr>
          <p:spPr>
            <a:xfrm>
              <a:off x="15897381" y="10702090"/>
              <a:ext cx="1328623" cy="2459736"/>
            </a:xfrm>
            <a:custGeom>
              <a:avLst/>
              <a:gdLst>
                <a:gd name="connsiteX0" fmla="*/ 0 w 1328623"/>
                <a:gd name="connsiteY0" fmla="*/ 0 h 2415612"/>
                <a:gd name="connsiteX1" fmla="*/ 1328624 w 1328623"/>
                <a:gd name="connsiteY1" fmla="*/ 2415612 h 2415612"/>
              </a:gdLst>
              <a:ahLst/>
              <a:cxnLst>
                <a:cxn ang="0">
                  <a:pos x="connsiteX0" y="connsiteY0"/>
                </a:cxn>
                <a:cxn ang="0">
                  <a:pos x="connsiteX1" y="connsiteY1"/>
                </a:cxn>
              </a:cxnLst>
              <a:rect l="l" t="t" r="r" b="b"/>
              <a:pathLst>
                <a:path w="1328623" h="2415612">
                  <a:moveTo>
                    <a:pt x="0" y="0"/>
                  </a:moveTo>
                  <a:cubicBezTo>
                    <a:pt x="0" y="1454122"/>
                    <a:pt x="900647" y="2415612"/>
                    <a:pt x="1328624"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D4B5DEB3-3F5A-495C-9A8E-637E6DA6580B}"/>
                </a:ext>
              </a:extLst>
            </p:cNvPr>
            <p:cNvSpPr/>
            <p:nvPr/>
          </p:nvSpPr>
          <p:spPr>
            <a:xfrm>
              <a:off x="16809981" y="10702090"/>
              <a:ext cx="333649" cy="2459736"/>
            </a:xfrm>
            <a:custGeom>
              <a:avLst/>
              <a:gdLst>
                <a:gd name="connsiteX0" fmla="*/ 0 w 333649"/>
                <a:gd name="connsiteY0" fmla="*/ 0 h 2415612"/>
                <a:gd name="connsiteX1" fmla="*/ 333650 w 333649"/>
                <a:gd name="connsiteY1" fmla="*/ 2415612 h 2415612"/>
              </a:gdLst>
              <a:ahLst/>
              <a:cxnLst>
                <a:cxn ang="0">
                  <a:pos x="connsiteX0" y="connsiteY0"/>
                </a:cxn>
                <a:cxn ang="0">
                  <a:pos x="connsiteX1" y="connsiteY1"/>
                </a:cxn>
              </a:cxnLst>
              <a:rect l="l" t="t" r="r" b="b"/>
              <a:pathLst>
                <a:path w="333649" h="2415612">
                  <a:moveTo>
                    <a:pt x="0" y="0"/>
                  </a:moveTo>
                  <a:cubicBezTo>
                    <a:pt x="0" y="1279121"/>
                    <a:pt x="210220" y="2415612"/>
                    <a:pt x="333650"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67F317F9-43CE-4D79-A3BC-C8AD11ED5B7F}"/>
                </a:ext>
              </a:extLst>
            </p:cNvPr>
            <p:cNvSpPr/>
            <p:nvPr/>
          </p:nvSpPr>
          <p:spPr>
            <a:xfrm>
              <a:off x="17622279" y="10702090"/>
              <a:ext cx="157210" cy="2459736"/>
            </a:xfrm>
            <a:custGeom>
              <a:avLst/>
              <a:gdLst>
                <a:gd name="connsiteX0" fmla="*/ 0 w 157210"/>
                <a:gd name="connsiteY0" fmla="*/ 0 h 2415612"/>
                <a:gd name="connsiteX1" fmla="*/ 157211 w 157210"/>
                <a:gd name="connsiteY1" fmla="*/ 2415612 h 2415612"/>
              </a:gdLst>
              <a:ahLst/>
              <a:cxnLst>
                <a:cxn ang="0">
                  <a:pos x="connsiteX0" y="connsiteY0"/>
                </a:cxn>
                <a:cxn ang="0">
                  <a:pos x="connsiteX1" y="connsiteY1"/>
                </a:cxn>
              </a:cxnLst>
              <a:rect l="l" t="t" r="r" b="b"/>
              <a:pathLst>
                <a:path w="157210" h="2415612">
                  <a:moveTo>
                    <a:pt x="0" y="0"/>
                  </a:moveTo>
                  <a:cubicBezTo>
                    <a:pt x="0" y="1279121"/>
                    <a:pt x="33521" y="2415612"/>
                    <a:pt x="157211"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2FDD4B34-2AF6-4F0E-A788-CD04B886046B}"/>
                </a:ext>
              </a:extLst>
            </p:cNvPr>
            <p:cNvSpPr/>
            <p:nvPr/>
          </p:nvSpPr>
          <p:spPr>
            <a:xfrm>
              <a:off x="14837184" y="10702090"/>
              <a:ext cx="3046245" cy="2459736"/>
            </a:xfrm>
            <a:custGeom>
              <a:avLst/>
              <a:gdLst>
                <a:gd name="connsiteX0" fmla="*/ 0 w 3046245"/>
                <a:gd name="connsiteY0" fmla="*/ 2423958 h 2423957"/>
                <a:gd name="connsiteX1" fmla="*/ 3046246 w 3046245"/>
                <a:gd name="connsiteY1" fmla="*/ 0 h 2423957"/>
              </a:gdLst>
              <a:ahLst/>
              <a:cxnLst>
                <a:cxn ang="0">
                  <a:pos x="connsiteX0" y="connsiteY0"/>
                </a:cxn>
                <a:cxn ang="0">
                  <a:pos x="connsiteX1" y="connsiteY1"/>
                </a:cxn>
              </a:cxnLst>
              <a:rect l="l" t="t" r="r" b="b"/>
              <a:pathLst>
                <a:path w="3046245" h="2423957">
                  <a:moveTo>
                    <a:pt x="0" y="2423958"/>
                  </a:moveTo>
                  <a:cubicBezTo>
                    <a:pt x="1746986" y="2423958"/>
                    <a:pt x="3046246" y="1223738"/>
                    <a:pt x="3046246"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3007250B-B8B2-4A95-8C77-23312B395C5E}"/>
                </a:ext>
              </a:extLst>
            </p:cNvPr>
            <p:cNvSpPr/>
            <p:nvPr/>
          </p:nvSpPr>
          <p:spPr>
            <a:xfrm>
              <a:off x="14251998" y="10702090"/>
              <a:ext cx="3046246" cy="2459736"/>
            </a:xfrm>
            <a:custGeom>
              <a:avLst/>
              <a:gdLst>
                <a:gd name="connsiteX0" fmla="*/ 0 w 3046246"/>
                <a:gd name="connsiteY0" fmla="*/ 2423958 h 2423957"/>
                <a:gd name="connsiteX1" fmla="*/ 3046246 w 3046246"/>
                <a:gd name="connsiteY1" fmla="*/ 0 h 2423957"/>
              </a:gdLst>
              <a:ahLst/>
              <a:cxnLst>
                <a:cxn ang="0">
                  <a:pos x="connsiteX0" y="connsiteY0"/>
                </a:cxn>
                <a:cxn ang="0">
                  <a:pos x="connsiteX1" y="connsiteY1"/>
                </a:cxn>
              </a:cxnLst>
              <a:rect l="l" t="t" r="r" b="b"/>
              <a:pathLst>
                <a:path w="3046246" h="2423957">
                  <a:moveTo>
                    <a:pt x="0" y="2423958"/>
                  </a:moveTo>
                  <a:cubicBezTo>
                    <a:pt x="1746986" y="2423958"/>
                    <a:pt x="3046246" y="1223738"/>
                    <a:pt x="3046246"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A5741B1F-4B04-4B79-BE54-6F2AF8ABC2CE}"/>
                </a:ext>
              </a:extLst>
            </p:cNvPr>
            <p:cNvSpPr/>
            <p:nvPr/>
          </p:nvSpPr>
          <p:spPr>
            <a:xfrm>
              <a:off x="16678496" y="10702090"/>
              <a:ext cx="2353220" cy="2459736"/>
            </a:xfrm>
            <a:custGeom>
              <a:avLst/>
              <a:gdLst>
                <a:gd name="connsiteX0" fmla="*/ 0 w 2353220"/>
                <a:gd name="connsiteY0" fmla="*/ 2423958 h 2423957"/>
                <a:gd name="connsiteX1" fmla="*/ 2353221 w 2353220"/>
                <a:gd name="connsiteY1" fmla="*/ 0 h 2423957"/>
              </a:gdLst>
              <a:ahLst/>
              <a:cxnLst>
                <a:cxn ang="0">
                  <a:pos x="connsiteX0" y="connsiteY0"/>
                </a:cxn>
                <a:cxn ang="0">
                  <a:pos x="connsiteX1" y="connsiteY1"/>
                </a:cxn>
              </a:cxnLst>
              <a:rect l="l" t="t" r="r" b="b"/>
              <a:pathLst>
                <a:path w="2353220" h="2423957">
                  <a:moveTo>
                    <a:pt x="0" y="2423958"/>
                  </a:moveTo>
                  <a:cubicBezTo>
                    <a:pt x="1300560" y="2423958"/>
                    <a:pt x="2353221" y="1227532"/>
                    <a:pt x="2353221"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F25D743B-FCD2-44C1-A2D7-51D0B96887BC}"/>
                </a:ext>
              </a:extLst>
            </p:cNvPr>
            <p:cNvSpPr/>
            <p:nvPr/>
          </p:nvSpPr>
          <p:spPr>
            <a:xfrm>
              <a:off x="18062209" y="10702090"/>
              <a:ext cx="1660194" cy="2459736"/>
            </a:xfrm>
            <a:custGeom>
              <a:avLst/>
              <a:gdLst>
                <a:gd name="connsiteX0" fmla="*/ 0 w 1660194"/>
                <a:gd name="connsiteY0" fmla="*/ 2423958 h 2423957"/>
                <a:gd name="connsiteX1" fmla="*/ 1660195 w 1660194"/>
                <a:gd name="connsiteY1" fmla="*/ 0 h 2423957"/>
              </a:gdLst>
              <a:ahLst/>
              <a:cxnLst>
                <a:cxn ang="0">
                  <a:pos x="connsiteX0" y="connsiteY0"/>
                </a:cxn>
                <a:cxn ang="0">
                  <a:pos x="connsiteX1" y="connsiteY1"/>
                </a:cxn>
              </a:cxnLst>
              <a:rect l="l" t="t" r="r" b="b"/>
              <a:pathLst>
                <a:path w="1660194" h="2423957">
                  <a:moveTo>
                    <a:pt x="0" y="2423958"/>
                  </a:moveTo>
                  <a:cubicBezTo>
                    <a:pt x="281939" y="2423958"/>
                    <a:pt x="1660195" y="1681723"/>
                    <a:pt x="1660195"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2" name="Freeform: Shape 171">
              <a:extLst>
                <a:ext uri="{FF2B5EF4-FFF2-40B4-BE49-F238E27FC236}">
                  <a16:creationId xmlns:a16="http://schemas.microsoft.com/office/drawing/2014/main" id="{B19DBEC8-416E-4330-ACAF-7035113D340F}"/>
                </a:ext>
              </a:extLst>
            </p:cNvPr>
            <p:cNvSpPr/>
            <p:nvPr/>
          </p:nvSpPr>
          <p:spPr>
            <a:xfrm>
              <a:off x="19139296" y="10702090"/>
              <a:ext cx="665481" cy="2459736"/>
            </a:xfrm>
            <a:custGeom>
              <a:avLst/>
              <a:gdLst>
                <a:gd name="connsiteX0" fmla="*/ 0 w 665481"/>
                <a:gd name="connsiteY0" fmla="*/ 2423958 h 2423957"/>
                <a:gd name="connsiteX1" fmla="*/ 665481 w 665481"/>
                <a:gd name="connsiteY1" fmla="*/ 0 h 2423957"/>
              </a:gdLst>
              <a:ahLst/>
              <a:cxnLst>
                <a:cxn ang="0">
                  <a:pos x="connsiteX0" y="connsiteY0"/>
                </a:cxn>
                <a:cxn ang="0">
                  <a:pos x="connsiteX1" y="connsiteY1"/>
                </a:cxn>
              </a:cxnLst>
              <a:rect l="l" t="t" r="r" b="b"/>
              <a:pathLst>
                <a:path w="665481" h="2423957">
                  <a:moveTo>
                    <a:pt x="0" y="2423958"/>
                  </a:moveTo>
                  <a:cubicBezTo>
                    <a:pt x="109658" y="2423958"/>
                    <a:pt x="665481" y="1782880"/>
                    <a:pt x="665481"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5" name="Freeform: Shape 174">
              <a:extLst>
                <a:ext uri="{FF2B5EF4-FFF2-40B4-BE49-F238E27FC236}">
                  <a16:creationId xmlns:a16="http://schemas.microsoft.com/office/drawing/2014/main" id="{A4DA4955-80EA-4B1C-A4F5-2C28B67E77CC}"/>
                </a:ext>
              </a:extLst>
            </p:cNvPr>
            <p:cNvSpPr/>
            <p:nvPr/>
          </p:nvSpPr>
          <p:spPr>
            <a:xfrm>
              <a:off x="19249733" y="10702090"/>
              <a:ext cx="1660194" cy="2459736"/>
            </a:xfrm>
            <a:custGeom>
              <a:avLst/>
              <a:gdLst>
                <a:gd name="connsiteX0" fmla="*/ 0 w 1660194"/>
                <a:gd name="connsiteY0" fmla="*/ 2423958 h 2423957"/>
                <a:gd name="connsiteX1" fmla="*/ 1660195 w 1660194"/>
                <a:gd name="connsiteY1" fmla="*/ 0 h 2423957"/>
              </a:gdLst>
              <a:ahLst/>
              <a:cxnLst>
                <a:cxn ang="0">
                  <a:pos x="connsiteX0" y="connsiteY0"/>
                </a:cxn>
                <a:cxn ang="0">
                  <a:pos x="connsiteX1" y="connsiteY1"/>
                </a:cxn>
              </a:cxnLst>
              <a:rect l="l" t="t" r="r" b="b"/>
              <a:pathLst>
                <a:path w="1660194" h="2423957">
                  <a:moveTo>
                    <a:pt x="0" y="2423958"/>
                  </a:moveTo>
                  <a:cubicBezTo>
                    <a:pt x="281939" y="2423958"/>
                    <a:pt x="1660195" y="1681723"/>
                    <a:pt x="1660195"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6" name="Freeform: Shape 175">
              <a:extLst>
                <a:ext uri="{FF2B5EF4-FFF2-40B4-BE49-F238E27FC236}">
                  <a16:creationId xmlns:a16="http://schemas.microsoft.com/office/drawing/2014/main" id="{45992F1C-D0B3-4E9F-93F6-D197E92AD228}"/>
                </a:ext>
              </a:extLst>
            </p:cNvPr>
            <p:cNvSpPr/>
            <p:nvPr/>
          </p:nvSpPr>
          <p:spPr>
            <a:xfrm>
              <a:off x="20085936" y="10702090"/>
              <a:ext cx="665481" cy="2459736"/>
            </a:xfrm>
            <a:custGeom>
              <a:avLst/>
              <a:gdLst>
                <a:gd name="connsiteX0" fmla="*/ 0 w 665481"/>
                <a:gd name="connsiteY0" fmla="*/ 2423958 h 2423957"/>
                <a:gd name="connsiteX1" fmla="*/ 665481 w 665481"/>
                <a:gd name="connsiteY1" fmla="*/ 0 h 2423957"/>
              </a:gdLst>
              <a:ahLst/>
              <a:cxnLst>
                <a:cxn ang="0">
                  <a:pos x="connsiteX0" y="connsiteY0"/>
                </a:cxn>
                <a:cxn ang="0">
                  <a:pos x="connsiteX1" y="connsiteY1"/>
                </a:cxn>
              </a:cxnLst>
              <a:rect l="l" t="t" r="r" b="b"/>
              <a:pathLst>
                <a:path w="665481" h="2423957">
                  <a:moveTo>
                    <a:pt x="0" y="2423958"/>
                  </a:moveTo>
                  <a:cubicBezTo>
                    <a:pt x="109658" y="2423958"/>
                    <a:pt x="665481" y="1782880"/>
                    <a:pt x="665481"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7" name="Freeform: Shape 176">
              <a:extLst>
                <a:ext uri="{FF2B5EF4-FFF2-40B4-BE49-F238E27FC236}">
                  <a16:creationId xmlns:a16="http://schemas.microsoft.com/office/drawing/2014/main" id="{D2FC1122-F73B-4FC9-BB03-DEB3640FCFA0}"/>
                </a:ext>
              </a:extLst>
            </p:cNvPr>
            <p:cNvSpPr/>
            <p:nvPr/>
          </p:nvSpPr>
          <p:spPr>
            <a:xfrm>
              <a:off x="18500059" y="10702090"/>
              <a:ext cx="1889904" cy="2459736"/>
            </a:xfrm>
            <a:custGeom>
              <a:avLst/>
              <a:gdLst>
                <a:gd name="connsiteX0" fmla="*/ 0 w 1889904"/>
                <a:gd name="connsiteY0" fmla="*/ 2423958 h 2423957"/>
                <a:gd name="connsiteX1" fmla="*/ 1889905 w 1889904"/>
                <a:gd name="connsiteY1" fmla="*/ 0 h 2423957"/>
              </a:gdLst>
              <a:ahLst/>
              <a:cxnLst>
                <a:cxn ang="0">
                  <a:pos x="connsiteX0" y="connsiteY0"/>
                </a:cxn>
                <a:cxn ang="0">
                  <a:pos x="connsiteX1" y="connsiteY1"/>
                </a:cxn>
              </a:cxnLst>
              <a:rect l="l" t="t" r="r" b="b"/>
              <a:pathLst>
                <a:path w="1889904" h="2423957">
                  <a:moveTo>
                    <a:pt x="0" y="2423958"/>
                  </a:moveTo>
                  <a:cubicBezTo>
                    <a:pt x="109658" y="2423958"/>
                    <a:pt x="1889905" y="1782880"/>
                    <a:pt x="1889905"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14D02729-989B-4227-99E2-D7EB5BA26BC6}"/>
                </a:ext>
              </a:extLst>
            </p:cNvPr>
            <p:cNvSpPr/>
            <p:nvPr/>
          </p:nvSpPr>
          <p:spPr>
            <a:xfrm>
              <a:off x="19111751" y="10702090"/>
              <a:ext cx="997052" cy="2459736"/>
            </a:xfrm>
            <a:custGeom>
              <a:avLst/>
              <a:gdLst>
                <a:gd name="connsiteX0" fmla="*/ 997052 w 997052"/>
                <a:gd name="connsiteY0" fmla="*/ 0 h 2415612"/>
                <a:gd name="connsiteX1" fmla="*/ 0 w 997052"/>
                <a:gd name="connsiteY1" fmla="*/ 2415612 h 2415612"/>
              </a:gdLst>
              <a:ahLst/>
              <a:cxnLst>
                <a:cxn ang="0">
                  <a:pos x="connsiteX0" y="connsiteY0"/>
                </a:cxn>
                <a:cxn ang="0">
                  <a:pos x="connsiteX1" y="connsiteY1"/>
                </a:cxn>
              </a:cxnLst>
              <a:rect l="l" t="t" r="r" b="b"/>
              <a:pathLst>
                <a:path w="997052" h="2415612">
                  <a:moveTo>
                    <a:pt x="997052" y="0"/>
                  </a:moveTo>
                  <a:cubicBezTo>
                    <a:pt x="997052" y="1580567"/>
                    <a:pt x="295452" y="2415612"/>
                    <a:pt x="0"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Shape 181">
              <a:extLst>
                <a:ext uri="{FF2B5EF4-FFF2-40B4-BE49-F238E27FC236}">
                  <a16:creationId xmlns:a16="http://schemas.microsoft.com/office/drawing/2014/main" id="{2781BA05-7D2F-43C0-8F31-109FADAADB44}"/>
                </a:ext>
              </a:extLst>
            </p:cNvPr>
            <p:cNvSpPr/>
            <p:nvPr/>
          </p:nvSpPr>
          <p:spPr>
            <a:xfrm>
              <a:off x="18752896" y="10702090"/>
              <a:ext cx="1328623" cy="2459736"/>
            </a:xfrm>
            <a:custGeom>
              <a:avLst/>
              <a:gdLst>
                <a:gd name="connsiteX0" fmla="*/ 1328623 w 1328623"/>
                <a:gd name="connsiteY0" fmla="*/ 0 h 2415612"/>
                <a:gd name="connsiteX1" fmla="*/ 0 w 1328623"/>
                <a:gd name="connsiteY1" fmla="*/ 2415612 h 2415612"/>
              </a:gdLst>
              <a:ahLst/>
              <a:cxnLst>
                <a:cxn ang="0">
                  <a:pos x="connsiteX0" y="connsiteY0"/>
                </a:cxn>
                <a:cxn ang="0">
                  <a:pos x="connsiteX1" y="connsiteY1"/>
                </a:cxn>
              </a:cxnLst>
              <a:rect l="l" t="t" r="r" b="b"/>
              <a:pathLst>
                <a:path w="1328623" h="2415612">
                  <a:moveTo>
                    <a:pt x="1328623" y="0"/>
                  </a:moveTo>
                  <a:cubicBezTo>
                    <a:pt x="1328623" y="1454122"/>
                    <a:pt x="427976" y="2415612"/>
                    <a:pt x="0"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Shape 182">
              <a:extLst>
                <a:ext uri="{FF2B5EF4-FFF2-40B4-BE49-F238E27FC236}">
                  <a16:creationId xmlns:a16="http://schemas.microsoft.com/office/drawing/2014/main" id="{68BDAC25-4C55-4F8A-BD28-3EFECC8DD065}"/>
                </a:ext>
              </a:extLst>
            </p:cNvPr>
            <p:cNvSpPr/>
            <p:nvPr/>
          </p:nvSpPr>
          <p:spPr>
            <a:xfrm>
              <a:off x="18835269" y="10702090"/>
              <a:ext cx="333909" cy="2459736"/>
            </a:xfrm>
            <a:custGeom>
              <a:avLst/>
              <a:gdLst>
                <a:gd name="connsiteX0" fmla="*/ 333910 w 333909"/>
                <a:gd name="connsiteY0" fmla="*/ 0 h 2415612"/>
                <a:gd name="connsiteX1" fmla="*/ 0 w 333909"/>
                <a:gd name="connsiteY1" fmla="*/ 2415612 h 2415612"/>
              </a:gdLst>
              <a:ahLst/>
              <a:cxnLst>
                <a:cxn ang="0">
                  <a:pos x="connsiteX0" y="connsiteY0"/>
                </a:cxn>
                <a:cxn ang="0">
                  <a:pos x="connsiteX1" y="connsiteY1"/>
                </a:cxn>
              </a:cxnLst>
              <a:rect l="l" t="t" r="r" b="b"/>
              <a:pathLst>
                <a:path w="333909" h="2415612">
                  <a:moveTo>
                    <a:pt x="333910" y="0"/>
                  </a:moveTo>
                  <a:cubicBezTo>
                    <a:pt x="333910" y="1279121"/>
                    <a:pt x="123689" y="2415612"/>
                    <a:pt x="0"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4" name="Freeform: Shape 183">
              <a:extLst>
                <a:ext uri="{FF2B5EF4-FFF2-40B4-BE49-F238E27FC236}">
                  <a16:creationId xmlns:a16="http://schemas.microsoft.com/office/drawing/2014/main" id="{FDF9FE8F-4346-4233-97CF-AA50B12D76D7}"/>
                </a:ext>
              </a:extLst>
            </p:cNvPr>
            <p:cNvSpPr/>
            <p:nvPr/>
          </p:nvSpPr>
          <p:spPr>
            <a:xfrm>
              <a:off x="18200450" y="10702090"/>
              <a:ext cx="157210" cy="2459736"/>
            </a:xfrm>
            <a:custGeom>
              <a:avLst/>
              <a:gdLst>
                <a:gd name="connsiteX0" fmla="*/ 157211 w 157210"/>
                <a:gd name="connsiteY0" fmla="*/ 0 h 2415612"/>
                <a:gd name="connsiteX1" fmla="*/ 0 w 157210"/>
                <a:gd name="connsiteY1" fmla="*/ 2415612 h 2415612"/>
              </a:gdLst>
              <a:ahLst/>
              <a:cxnLst>
                <a:cxn ang="0">
                  <a:pos x="connsiteX0" y="connsiteY0"/>
                </a:cxn>
                <a:cxn ang="0">
                  <a:pos x="connsiteX1" y="connsiteY1"/>
                </a:cxn>
              </a:cxnLst>
              <a:rect l="l" t="t" r="r" b="b"/>
              <a:pathLst>
                <a:path w="157210" h="2415612">
                  <a:moveTo>
                    <a:pt x="157211" y="0"/>
                  </a:moveTo>
                  <a:cubicBezTo>
                    <a:pt x="157211" y="1279121"/>
                    <a:pt x="123690" y="2415612"/>
                    <a:pt x="0" y="2415612"/>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A4731ACE-D815-48AB-98D8-8D74E69F6627}"/>
                </a:ext>
              </a:extLst>
            </p:cNvPr>
            <p:cNvSpPr/>
            <p:nvPr/>
          </p:nvSpPr>
          <p:spPr>
            <a:xfrm>
              <a:off x="18095729" y="10702090"/>
              <a:ext cx="3045986" cy="2459736"/>
            </a:xfrm>
            <a:custGeom>
              <a:avLst/>
              <a:gdLst>
                <a:gd name="connsiteX0" fmla="*/ 3045987 w 3045986"/>
                <a:gd name="connsiteY0" fmla="*/ 2423958 h 2423957"/>
                <a:gd name="connsiteX1" fmla="*/ 0 w 3045986"/>
                <a:gd name="connsiteY1" fmla="*/ 0 h 2423957"/>
              </a:gdLst>
              <a:ahLst/>
              <a:cxnLst>
                <a:cxn ang="0">
                  <a:pos x="connsiteX0" y="connsiteY0"/>
                </a:cxn>
                <a:cxn ang="0">
                  <a:pos x="connsiteX1" y="connsiteY1"/>
                </a:cxn>
              </a:cxnLst>
              <a:rect l="l" t="t" r="r" b="b"/>
              <a:pathLst>
                <a:path w="3045986" h="2423957">
                  <a:moveTo>
                    <a:pt x="3045987" y="2423958"/>
                  </a:moveTo>
                  <a:cubicBezTo>
                    <a:pt x="1299260" y="2423958"/>
                    <a:pt x="0" y="1223738"/>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0568C98E-168E-47CD-9A64-E3C5AD931BD2}"/>
                </a:ext>
              </a:extLst>
            </p:cNvPr>
            <p:cNvSpPr/>
            <p:nvPr/>
          </p:nvSpPr>
          <p:spPr>
            <a:xfrm>
              <a:off x="18680916" y="10702090"/>
              <a:ext cx="3045986" cy="2459736"/>
            </a:xfrm>
            <a:custGeom>
              <a:avLst/>
              <a:gdLst>
                <a:gd name="connsiteX0" fmla="*/ 3045986 w 3045986"/>
                <a:gd name="connsiteY0" fmla="*/ 2423958 h 2423957"/>
                <a:gd name="connsiteX1" fmla="*/ 0 w 3045986"/>
                <a:gd name="connsiteY1" fmla="*/ 0 h 2423957"/>
              </a:gdLst>
              <a:ahLst/>
              <a:cxnLst>
                <a:cxn ang="0">
                  <a:pos x="connsiteX0" y="connsiteY0"/>
                </a:cxn>
                <a:cxn ang="0">
                  <a:pos x="connsiteX1" y="connsiteY1"/>
                </a:cxn>
              </a:cxnLst>
              <a:rect l="l" t="t" r="r" b="b"/>
              <a:pathLst>
                <a:path w="3045986" h="2423957">
                  <a:moveTo>
                    <a:pt x="3045986" y="2423958"/>
                  </a:moveTo>
                  <a:cubicBezTo>
                    <a:pt x="1299000" y="2423958"/>
                    <a:pt x="0" y="1223738"/>
                    <a:pt x="0" y="0"/>
                  </a:cubicBezTo>
                </a:path>
              </a:pathLst>
            </a:custGeom>
            <a:noFill/>
            <a:ln w="6350" cap="rnd">
              <a:solidFill>
                <a:schemeClr val="tx1">
                  <a:lumMod val="50000"/>
                </a:scheme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87" name="Oval 186">
            <a:extLst>
              <a:ext uri="{FF2B5EF4-FFF2-40B4-BE49-F238E27FC236}">
                <a16:creationId xmlns:a16="http://schemas.microsoft.com/office/drawing/2014/main" id="{E64A37F8-5A8E-427E-83B5-2DF60DBF595F}"/>
              </a:ext>
              <a:ext uri="{C183D7F6-B498-43B3-948B-1728B52AA6E4}">
                <adec:decorative xmlns:adec="http://schemas.microsoft.com/office/drawing/2017/decorative" val="1"/>
              </a:ext>
            </a:extLst>
          </p:cNvPr>
          <p:cNvSpPr>
            <a:spLocks noChangeAspect="1"/>
          </p:cNvSpPr>
          <p:nvPr/>
        </p:nvSpPr>
        <p:spPr bwMode="auto">
          <a:xfrm>
            <a:off x="5644323" y="6383364"/>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8" name="Oval 187">
            <a:extLst>
              <a:ext uri="{FF2B5EF4-FFF2-40B4-BE49-F238E27FC236}">
                <a16:creationId xmlns:a16="http://schemas.microsoft.com/office/drawing/2014/main" id="{5414645F-BDE0-4E64-B885-8090AFB4D0F6}"/>
              </a:ext>
              <a:ext uri="{C183D7F6-B498-43B3-948B-1728B52AA6E4}">
                <adec:decorative xmlns:adec="http://schemas.microsoft.com/office/drawing/2017/decorative" val="1"/>
              </a:ext>
            </a:extLst>
          </p:cNvPr>
          <p:cNvSpPr>
            <a:spLocks noChangeAspect="1"/>
          </p:cNvSpPr>
          <p:nvPr/>
        </p:nvSpPr>
        <p:spPr bwMode="auto">
          <a:xfrm>
            <a:off x="5100519" y="6118831"/>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9" name="Oval 188">
            <a:extLst>
              <a:ext uri="{FF2B5EF4-FFF2-40B4-BE49-F238E27FC236}">
                <a16:creationId xmlns:a16="http://schemas.microsoft.com/office/drawing/2014/main" id="{09529471-B04E-445A-9D73-19A1C36BB365}"/>
              </a:ext>
              <a:ext uri="{C183D7F6-B498-43B3-948B-1728B52AA6E4}">
                <adec:decorative xmlns:adec="http://schemas.microsoft.com/office/drawing/2017/decorative" val="1"/>
              </a:ext>
            </a:extLst>
          </p:cNvPr>
          <p:cNvSpPr>
            <a:spLocks noChangeAspect="1"/>
          </p:cNvSpPr>
          <p:nvPr/>
        </p:nvSpPr>
        <p:spPr bwMode="auto">
          <a:xfrm>
            <a:off x="6977102" y="5743573"/>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0" name="Oval 189">
            <a:extLst>
              <a:ext uri="{FF2B5EF4-FFF2-40B4-BE49-F238E27FC236}">
                <a16:creationId xmlns:a16="http://schemas.microsoft.com/office/drawing/2014/main" id="{0BE75768-F622-467C-BC12-4ADDE57D0D59}"/>
              </a:ext>
              <a:ext uri="{C183D7F6-B498-43B3-948B-1728B52AA6E4}">
                <adec:decorative xmlns:adec="http://schemas.microsoft.com/office/drawing/2017/decorative" val="1"/>
              </a:ext>
            </a:extLst>
          </p:cNvPr>
          <p:cNvSpPr>
            <a:spLocks noChangeAspect="1"/>
          </p:cNvSpPr>
          <p:nvPr/>
        </p:nvSpPr>
        <p:spPr bwMode="auto">
          <a:xfrm>
            <a:off x="6158114" y="5857568"/>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1" name="Oval 190">
            <a:extLst>
              <a:ext uri="{FF2B5EF4-FFF2-40B4-BE49-F238E27FC236}">
                <a16:creationId xmlns:a16="http://schemas.microsoft.com/office/drawing/2014/main" id="{6B12F73D-C07B-4405-8A10-2750D24983CD}"/>
              </a:ext>
              <a:ext uri="{C183D7F6-B498-43B3-948B-1728B52AA6E4}">
                <adec:decorative xmlns:adec="http://schemas.microsoft.com/office/drawing/2017/decorative" val="1"/>
              </a:ext>
            </a:extLst>
          </p:cNvPr>
          <p:cNvSpPr>
            <a:spLocks noChangeAspect="1"/>
          </p:cNvSpPr>
          <p:nvPr/>
        </p:nvSpPr>
        <p:spPr bwMode="auto">
          <a:xfrm>
            <a:off x="7213143" y="597498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2" name="Oval 191">
            <a:extLst>
              <a:ext uri="{FF2B5EF4-FFF2-40B4-BE49-F238E27FC236}">
                <a16:creationId xmlns:a16="http://schemas.microsoft.com/office/drawing/2014/main" id="{D1587002-04E5-409A-9548-1A22232639A4}"/>
              </a:ext>
              <a:ext uri="{C183D7F6-B498-43B3-948B-1728B52AA6E4}">
                <adec:decorative xmlns:adec="http://schemas.microsoft.com/office/drawing/2017/decorative" val="1"/>
              </a:ext>
            </a:extLst>
          </p:cNvPr>
          <p:cNvSpPr>
            <a:spLocks noChangeAspect="1"/>
          </p:cNvSpPr>
          <p:nvPr/>
        </p:nvSpPr>
        <p:spPr bwMode="auto">
          <a:xfrm>
            <a:off x="5894192" y="6259346"/>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3" name="Oval 192">
            <a:extLst>
              <a:ext uri="{FF2B5EF4-FFF2-40B4-BE49-F238E27FC236}">
                <a16:creationId xmlns:a16="http://schemas.microsoft.com/office/drawing/2014/main" id="{01BDE8F3-97FA-49EF-9F81-3BA01D72B84E}"/>
              </a:ext>
              <a:ext uri="{C183D7F6-B498-43B3-948B-1728B52AA6E4}">
                <adec:decorative xmlns:adec="http://schemas.microsoft.com/office/drawing/2017/decorative" val="1"/>
              </a:ext>
            </a:extLst>
          </p:cNvPr>
          <p:cNvSpPr>
            <a:spLocks noChangeAspect="1"/>
          </p:cNvSpPr>
          <p:nvPr/>
        </p:nvSpPr>
        <p:spPr bwMode="auto">
          <a:xfrm>
            <a:off x="6421197" y="6675951"/>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4" name="Oval 193">
            <a:extLst>
              <a:ext uri="{FF2B5EF4-FFF2-40B4-BE49-F238E27FC236}">
                <a16:creationId xmlns:a16="http://schemas.microsoft.com/office/drawing/2014/main" id="{8B3E5F1D-5FC2-4EB7-9D2E-1E9E6DBDAA23}"/>
              </a:ext>
              <a:ext uri="{C183D7F6-B498-43B3-948B-1728B52AA6E4}">
                <adec:decorative xmlns:adec="http://schemas.microsoft.com/office/drawing/2017/decorative" val="1"/>
              </a:ext>
            </a:extLst>
          </p:cNvPr>
          <p:cNvSpPr>
            <a:spLocks noChangeAspect="1"/>
          </p:cNvSpPr>
          <p:nvPr/>
        </p:nvSpPr>
        <p:spPr bwMode="auto">
          <a:xfrm>
            <a:off x="6439122" y="6181200"/>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5" name="Oval 194">
            <a:extLst>
              <a:ext uri="{FF2B5EF4-FFF2-40B4-BE49-F238E27FC236}">
                <a16:creationId xmlns:a16="http://schemas.microsoft.com/office/drawing/2014/main" id="{ED91F570-C174-44C2-933A-A325C1095E7B}"/>
              </a:ext>
              <a:ext uri="{C183D7F6-B498-43B3-948B-1728B52AA6E4}">
                <adec:decorative xmlns:adec="http://schemas.microsoft.com/office/drawing/2017/decorative" val="1"/>
              </a:ext>
            </a:extLst>
          </p:cNvPr>
          <p:cNvSpPr>
            <a:spLocks noChangeAspect="1"/>
          </p:cNvSpPr>
          <p:nvPr/>
        </p:nvSpPr>
        <p:spPr bwMode="auto">
          <a:xfrm>
            <a:off x="6646723" y="601816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6" name="Oval 195">
            <a:extLst>
              <a:ext uri="{FF2B5EF4-FFF2-40B4-BE49-F238E27FC236}">
                <a16:creationId xmlns:a16="http://schemas.microsoft.com/office/drawing/2014/main" id="{7665B0D0-5C68-4C36-BFD4-0149C538F211}"/>
              </a:ext>
              <a:ext uri="{C183D7F6-B498-43B3-948B-1728B52AA6E4}">
                <adec:decorative xmlns:adec="http://schemas.microsoft.com/office/drawing/2017/decorative" val="1"/>
              </a:ext>
            </a:extLst>
          </p:cNvPr>
          <p:cNvSpPr>
            <a:spLocks noChangeAspect="1"/>
          </p:cNvSpPr>
          <p:nvPr/>
        </p:nvSpPr>
        <p:spPr bwMode="auto">
          <a:xfrm>
            <a:off x="5010963" y="675730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7" name="Oval 196">
            <a:extLst>
              <a:ext uri="{FF2B5EF4-FFF2-40B4-BE49-F238E27FC236}">
                <a16:creationId xmlns:a16="http://schemas.microsoft.com/office/drawing/2014/main" id="{9A163096-24D0-4ED8-945A-E3B6C94B15D7}"/>
              </a:ext>
              <a:ext uri="{C183D7F6-B498-43B3-948B-1728B52AA6E4}">
                <adec:decorative xmlns:adec="http://schemas.microsoft.com/office/drawing/2017/decorative" val="1"/>
              </a:ext>
            </a:extLst>
          </p:cNvPr>
          <p:cNvSpPr>
            <a:spLocks noChangeAspect="1"/>
          </p:cNvSpPr>
          <p:nvPr/>
        </p:nvSpPr>
        <p:spPr bwMode="auto">
          <a:xfrm>
            <a:off x="5722163" y="568288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8" name="Oval 197">
            <a:extLst>
              <a:ext uri="{FF2B5EF4-FFF2-40B4-BE49-F238E27FC236}">
                <a16:creationId xmlns:a16="http://schemas.microsoft.com/office/drawing/2014/main" id="{AE2A44CD-D4C0-470B-B260-8074AB724D8E}"/>
              </a:ext>
              <a:ext uri="{C183D7F6-B498-43B3-948B-1728B52AA6E4}">
                <adec:decorative xmlns:adec="http://schemas.microsoft.com/office/drawing/2017/decorative" val="1"/>
              </a:ext>
            </a:extLst>
          </p:cNvPr>
          <p:cNvSpPr>
            <a:spLocks noChangeAspect="1"/>
          </p:cNvSpPr>
          <p:nvPr/>
        </p:nvSpPr>
        <p:spPr bwMode="auto">
          <a:xfrm>
            <a:off x="4876343" y="570828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9" name="Oval 198">
            <a:extLst>
              <a:ext uri="{FF2B5EF4-FFF2-40B4-BE49-F238E27FC236}">
                <a16:creationId xmlns:a16="http://schemas.microsoft.com/office/drawing/2014/main" id="{E711DEAA-8E29-429C-A214-AFC274924B50}"/>
              </a:ext>
              <a:ext uri="{C183D7F6-B498-43B3-948B-1728B52AA6E4}">
                <adec:decorative xmlns:adec="http://schemas.microsoft.com/office/drawing/2017/decorative" val="1"/>
              </a:ext>
            </a:extLst>
          </p:cNvPr>
          <p:cNvSpPr>
            <a:spLocks noChangeAspect="1"/>
          </p:cNvSpPr>
          <p:nvPr/>
        </p:nvSpPr>
        <p:spPr bwMode="auto">
          <a:xfrm>
            <a:off x="7256323" y="643218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0" name="Oval 199">
            <a:extLst>
              <a:ext uri="{FF2B5EF4-FFF2-40B4-BE49-F238E27FC236}">
                <a16:creationId xmlns:a16="http://schemas.microsoft.com/office/drawing/2014/main" id="{CA5C4F2F-02DC-4F7A-950B-C7B33E6780B4}"/>
              </a:ext>
              <a:ext uri="{C183D7F6-B498-43B3-948B-1728B52AA6E4}">
                <adec:decorative xmlns:adec="http://schemas.microsoft.com/office/drawing/2017/decorative" val="1"/>
              </a:ext>
            </a:extLst>
          </p:cNvPr>
          <p:cNvSpPr>
            <a:spLocks noChangeAspect="1"/>
          </p:cNvSpPr>
          <p:nvPr/>
        </p:nvSpPr>
        <p:spPr bwMode="auto">
          <a:xfrm>
            <a:off x="7213143" y="5974982"/>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1" name="Oval 200">
            <a:extLst>
              <a:ext uri="{FF2B5EF4-FFF2-40B4-BE49-F238E27FC236}">
                <a16:creationId xmlns:a16="http://schemas.microsoft.com/office/drawing/2014/main" id="{0A380063-BD82-40BC-AC15-A17B1E5CA137}"/>
              </a:ext>
              <a:ext uri="{C183D7F6-B498-43B3-948B-1728B52AA6E4}">
                <adec:decorative xmlns:adec="http://schemas.microsoft.com/office/drawing/2017/decorative" val="1"/>
              </a:ext>
            </a:extLst>
          </p:cNvPr>
          <p:cNvSpPr>
            <a:spLocks noChangeAspect="1"/>
          </p:cNvSpPr>
          <p:nvPr/>
        </p:nvSpPr>
        <p:spPr bwMode="auto">
          <a:xfrm>
            <a:off x="5100519" y="6118831"/>
            <a:ext cx="53847" cy="53847"/>
          </a:xfrm>
          <a:prstGeom prst="ellipse">
            <a:avLst/>
          </a:prstGeom>
          <a:solidFill>
            <a:srgbClr val="737373"/>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02" name="Picture 201" descr="Blue/purple gradient of a visual platform">
            <a:extLst>
              <a:ext uri="{FF2B5EF4-FFF2-40B4-BE49-F238E27FC236}">
                <a16:creationId xmlns:a16="http://schemas.microsoft.com/office/drawing/2014/main" id="{16E44425-E84F-43F1-93CD-F92C419CA1D9}"/>
              </a:ext>
            </a:extLst>
          </p:cNvPr>
          <p:cNvPicPr>
            <a:picLocks noChangeAspect="1"/>
          </p:cNvPicPr>
          <p:nvPr/>
        </p:nvPicPr>
        <p:blipFill rotWithShape="1">
          <a:blip r:embed="rId3"/>
          <a:srcRect l="673" r="673" b="21429"/>
          <a:stretch/>
        </p:blipFill>
        <p:spPr>
          <a:xfrm>
            <a:off x="3695429" y="4685817"/>
            <a:ext cx="4805560" cy="950825"/>
          </a:xfrm>
          <a:prstGeom prst="roundRect">
            <a:avLst>
              <a:gd name="adj" fmla="val 7712"/>
            </a:avLst>
          </a:prstGeom>
        </p:spPr>
      </p:pic>
      <p:grpSp>
        <p:nvGrpSpPr>
          <p:cNvPr id="203" name="Group 202">
            <a:extLst>
              <a:ext uri="{FF2B5EF4-FFF2-40B4-BE49-F238E27FC236}">
                <a16:creationId xmlns:a16="http://schemas.microsoft.com/office/drawing/2014/main" id="{D260951B-D9A6-45D7-861F-0FB28D1334F5}"/>
              </a:ext>
              <a:ext uri="{C183D7F6-B498-43B3-948B-1728B52AA6E4}">
                <adec:decorative xmlns:adec="http://schemas.microsoft.com/office/drawing/2017/decorative" val="1"/>
              </a:ext>
            </a:extLst>
          </p:cNvPr>
          <p:cNvGrpSpPr/>
          <p:nvPr/>
        </p:nvGrpSpPr>
        <p:grpSpPr>
          <a:xfrm>
            <a:off x="5887559" y="0"/>
            <a:ext cx="422705" cy="4195191"/>
            <a:chOff x="17572567" y="584200"/>
            <a:chExt cx="845410" cy="5719234"/>
          </a:xfrm>
        </p:grpSpPr>
        <p:cxnSp>
          <p:nvCxnSpPr>
            <p:cNvPr id="204" name="Straight Connector 67">
              <a:extLst>
                <a:ext uri="{FF2B5EF4-FFF2-40B4-BE49-F238E27FC236}">
                  <a16:creationId xmlns:a16="http://schemas.microsoft.com/office/drawing/2014/main" id="{E202105F-1A20-4E79-B6A4-CC3B8272E0CB}"/>
                </a:ext>
              </a:extLst>
            </p:cNvPr>
            <p:cNvCxnSpPr>
              <a:cxnSpLocks/>
            </p:cNvCxnSpPr>
            <p:nvPr/>
          </p:nvCxnSpPr>
          <p:spPr>
            <a:xfrm flipV="1">
              <a:off x="17572567" y="584200"/>
              <a:ext cx="0" cy="5719234"/>
            </a:xfrm>
            <a:prstGeom prst="straightConnector1">
              <a:avLst/>
            </a:prstGeom>
            <a:noFill/>
            <a:ln w="9525" cap="rnd">
              <a:gradFill flip="none" rotWithShape="1">
                <a:gsLst>
                  <a:gs pos="100000">
                    <a:srgbClr val="0078D4"/>
                  </a:gs>
                  <a:gs pos="0">
                    <a:srgbClr val="706FCE"/>
                  </a:gs>
                </a:gsLst>
                <a:lin ang="16200000" scaled="1"/>
                <a:tileRect/>
              </a:gradFill>
              <a:prstDash val="solid"/>
              <a:round/>
            </a:ln>
          </p:spPr>
        </p:cxnSp>
        <p:cxnSp>
          <p:nvCxnSpPr>
            <p:cNvPr id="205" name="Straight Connector 67">
              <a:extLst>
                <a:ext uri="{FF2B5EF4-FFF2-40B4-BE49-F238E27FC236}">
                  <a16:creationId xmlns:a16="http://schemas.microsoft.com/office/drawing/2014/main" id="{E30AB88E-3E6E-448E-96B5-8045EC179EF6}"/>
                </a:ext>
              </a:extLst>
            </p:cNvPr>
            <p:cNvCxnSpPr>
              <a:cxnSpLocks/>
            </p:cNvCxnSpPr>
            <p:nvPr/>
          </p:nvCxnSpPr>
          <p:spPr>
            <a:xfrm flipV="1">
              <a:off x="17783919" y="584200"/>
              <a:ext cx="0" cy="5719234"/>
            </a:xfrm>
            <a:prstGeom prst="straightConnector1">
              <a:avLst/>
            </a:prstGeom>
            <a:noFill/>
            <a:ln w="9525" cap="rnd">
              <a:gradFill flip="none" rotWithShape="1">
                <a:gsLst>
                  <a:gs pos="100000">
                    <a:srgbClr val="0078D4"/>
                  </a:gs>
                  <a:gs pos="0">
                    <a:srgbClr val="706FCE"/>
                  </a:gs>
                </a:gsLst>
                <a:lin ang="16200000" scaled="1"/>
                <a:tileRect/>
              </a:gradFill>
              <a:prstDash val="solid"/>
              <a:round/>
            </a:ln>
          </p:spPr>
        </p:cxnSp>
        <p:cxnSp>
          <p:nvCxnSpPr>
            <p:cNvPr id="206" name="Straight Connector 67">
              <a:extLst>
                <a:ext uri="{FF2B5EF4-FFF2-40B4-BE49-F238E27FC236}">
                  <a16:creationId xmlns:a16="http://schemas.microsoft.com/office/drawing/2014/main" id="{C6CB9B1B-09DC-42A6-99B3-2864A976E16B}"/>
                </a:ext>
              </a:extLst>
            </p:cNvPr>
            <p:cNvCxnSpPr>
              <a:cxnSpLocks/>
            </p:cNvCxnSpPr>
            <p:nvPr/>
          </p:nvCxnSpPr>
          <p:spPr>
            <a:xfrm flipV="1">
              <a:off x="17989449" y="584200"/>
              <a:ext cx="0" cy="5719234"/>
            </a:xfrm>
            <a:prstGeom prst="straightConnector1">
              <a:avLst/>
            </a:prstGeom>
            <a:noFill/>
            <a:ln w="9525" cap="rnd">
              <a:gradFill flip="none" rotWithShape="1">
                <a:gsLst>
                  <a:gs pos="100000">
                    <a:srgbClr val="0078D4"/>
                  </a:gs>
                  <a:gs pos="0">
                    <a:srgbClr val="706FCE"/>
                  </a:gs>
                </a:gsLst>
                <a:lin ang="16200000" scaled="1"/>
                <a:tileRect/>
              </a:gradFill>
              <a:prstDash val="solid"/>
              <a:round/>
            </a:ln>
          </p:spPr>
        </p:cxnSp>
        <p:cxnSp>
          <p:nvCxnSpPr>
            <p:cNvPr id="207" name="Straight Connector 67">
              <a:extLst>
                <a:ext uri="{FF2B5EF4-FFF2-40B4-BE49-F238E27FC236}">
                  <a16:creationId xmlns:a16="http://schemas.microsoft.com/office/drawing/2014/main" id="{1873FD52-B6EF-4DAD-8195-4BCD29C00E80}"/>
                </a:ext>
              </a:extLst>
            </p:cNvPr>
            <p:cNvCxnSpPr>
              <a:cxnSpLocks/>
            </p:cNvCxnSpPr>
            <p:nvPr/>
          </p:nvCxnSpPr>
          <p:spPr>
            <a:xfrm flipV="1">
              <a:off x="18206623" y="584200"/>
              <a:ext cx="0" cy="5719234"/>
            </a:xfrm>
            <a:prstGeom prst="straightConnector1">
              <a:avLst/>
            </a:prstGeom>
            <a:noFill/>
            <a:ln w="9525" cap="rnd">
              <a:gradFill flip="none" rotWithShape="1">
                <a:gsLst>
                  <a:gs pos="100000">
                    <a:srgbClr val="0078D4"/>
                  </a:gs>
                  <a:gs pos="0">
                    <a:srgbClr val="706FCE"/>
                  </a:gs>
                </a:gsLst>
                <a:lin ang="16200000" scaled="1"/>
                <a:tileRect/>
              </a:gradFill>
              <a:prstDash val="solid"/>
              <a:round/>
            </a:ln>
          </p:spPr>
        </p:cxnSp>
        <p:cxnSp>
          <p:nvCxnSpPr>
            <p:cNvPr id="208" name="Straight Connector 67">
              <a:extLst>
                <a:ext uri="{FF2B5EF4-FFF2-40B4-BE49-F238E27FC236}">
                  <a16:creationId xmlns:a16="http://schemas.microsoft.com/office/drawing/2014/main" id="{58C3289E-62C3-4A01-9B75-1C889F8695E6}"/>
                </a:ext>
              </a:extLst>
            </p:cNvPr>
            <p:cNvCxnSpPr>
              <a:cxnSpLocks/>
            </p:cNvCxnSpPr>
            <p:nvPr/>
          </p:nvCxnSpPr>
          <p:spPr>
            <a:xfrm flipV="1">
              <a:off x="18417977" y="584200"/>
              <a:ext cx="0" cy="5719234"/>
            </a:xfrm>
            <a:prstGeom prst="straightConnector1">
              <a:avLst/>
            </a:prstGeom>
            <a:noFill/>
            <a:ln w="9525" cap="rnd">
              <a:gradFill flip="none" rotWithShape="1">
                <a:gsLst>
                  <a:gs pos="100000">
                    <a:srgbClr val="0078D4"/>
                  </a:gs>
                  <a:gs pos="0">
                    <a:srgbClr val="706FCE"/>
                  </a:gs>
                </a:gsLst>
                <a:lin ang="16200000" scaled="1"/>
                <a:tileRect/>
              </a:gradFill>
              <a:prstDash val="solid"/>
              <a:round/>
            </a:ln>
          </p:spPr>
        </p:cxnSp>
      </p:grpSp>
      <p:sp>
        <p:nvSpPr>
          <p:cNvPr id="209" name="Rectangle: Rounded Corners 208">
            <a:extLst>
              <a:ext uri="{FF2B5EF4-FFF2-40B4-BE49-F238E27FC236}">
                <a16:creationId xmlns:a16="http://schemas.microsoft.com/office/drawing/2014/main" id="{6605E447-B058-4BA4-9284-61D62C767FCE}"/>
              </a:ext>
            </a:extLst>
          </p:cNvPr>
          <p:cNvSpPr/>
          <p:nvPr/>
        </p:nvSpPr>
        <p:spPr bwMode="auto">
          <a:xfrm>
            <a:off x="4559238" y="3056218"/>
            <a:ext cx="3077943" cy="1435884"/>
          </a:xfrm>
          <a:prstGeom prst="roundRect">
            <a:avLst>
              <a:gd name="adj" fmla="val 5336"/>
            </a:avLst>
          </a:prstGeom>
          <a:solidFill>
            <a:schemeClr val="tx1"/>
          </a:solidFill>
          <a:ln w="25400">
            <a:noFill/>
            <a:headEnd type="none" w="med" len="med"/>
            <a:tailEnd type="none" w="med" len="med"/>
          </a:ln>
          <a:effectLst>
            <a:outerShdw blurRad="63500" dist="127000" dir="5400000" algn="tl" rotWithShape="0">
              <a:srgbClr val="737373">
                <a:alpha val="20000"/>
              </a:srgbClr>
            </a:outerShdw>
          </a:effectLst>
          <a:scene3d>
            <a:camera prst="perspectiveRelaxedModerately">
              <a:rot lat="18000000" lon="0" rev="0"/>
            </a:camera>
            <a:lightRig rig="balanced" dir="t"/>
          </a:scene3d>
          <a:sp3d prstMaterial="matte">
            <a:bevelT w="0" h="381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noFill/>
                <a:effectLst/>
                <a:uLnTx/>
                <a:uFillTx/>
                <a:latin typeface="Segoe UI Semibold"/>
                <a:ea typeface="+mn-ea"/>
                <a:cs typeface="Segoe UI" pitchFamily="34" charset="0"/>
              </a:rPr>
              <a:t>1</a:t>
            </a:r>
          </a:p>
        </p:txBody>
      </p:sp>
      <p:sp>
        <p:nvSpPr>
          <p:cNvPr id="210" name="TextBox 209">
            <a:extLst>
              <a:ext uri="{FF2B5EF4-FFF2-40B4-BE49-F238E27FC236}">
                <a16:creationId xmlns:a16="http://schemas.microsoft.com/office/drawing/2014/main" id="{A5BE75FE-ECC9-48A4-BCC6-A0CFA9B2C5A8}"/>
              </a:ext>
            </a:extLst>
          </p:cNvPr>
          <p:cNvSpPr txBox="1"/>
          <p:nvPr/>
        </p:nvSpPr>
        <p:spPr>
          <a:xfrm>
            <a:off x="5029248" y="3757039"/>
            <a:ext cx="2137922" cy="407804"/>
          </a:xfrm>
          <a:prstGeom prst="rect">
            <a:avLst/>
          </a:prstGeom>
          <a:noFill/>
        </p:spPr>
        <p:txBody>
          <a:bodyPr wrap="square" lIns="0" tIns="0" rIns="0" bIns="160020" anchor="b" anchorCtr="0">
            <a:spAutoFit/>
          </a:bodyPr>
          <a:lstStyle>
            <a:defPPr>
              <a:defRPr lang="en-US"/>
            </a:defPPr>
            <a:lvl1pPr algn="ctr" defTabSz="932472" fontAlgn="base">
              <a:spcBef>
                <a:spcPct val="0"/>
              </a:spcBef>
              <a:spcAft>
                <a:spcPct val="0"/>
              </a:spcAft>
              <a:defRPr sz="3200">
                <a:gradFill>
                  <a:gsLst>
                    <a:gs pos="30723">
                      <a:srgbClr val="2F2F2F"/>
                    </a:gs>
                    <a:gs pos="61000">
                      <a:srgbClr val="2F2F2F"/>
                    </a:gs>
                  </a:gsLst>
                  <a:lin ang="1800000" scaled="0"/>
                </a:gradFill>
                <a:latin typeface="+mj-lt"/>
                <a:cs typeface="Segoe UI" pitchFamily="34" charset="0"/>
              </a:defRPr>
            </a:lvl1p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30723">
                      <a:srgbClr val="2F2F2F"/>
                    </a:gs>
                    <a:gs pos="61000">
                      <a:srgbClr val="2F2F2F"/>
                    </a:gs>
                  </a:gsLst>
                  <a:lin ang="1800000" scaled="0"/>
                </a:gradFill>
                <a:effectLst/>
                <a:uLnTx/>
                <a:uFillTx/>
                <a:latin typeface="Segoe UI Semibold"/>
                <a:ea typeface="+mn-ea"/>
                <a:cs typeface="Segoe UI" pitchFamily="34" charset="0"/>
              </a:rPr>
              <a:t>Operational databases</a:t>
            </a:r>
          </a:p>
        </p:txBody>
      </p:sp>
      <p:sp>
        <p:nvSpPr>
          <p:cNvPr id="211" name="Rectangle: Rounded Corners 210">
            <a:extLst>
              <a:ext uri="{FF2B5EF4-FFF2-40B4-BE49-F238E27FC236}">
                <a16:creationId xmlns:a16="http://schemas.microsoft.com/office/drawing/2014/main" id="{3CE394C5-E51E-4995-B3A6-F76AF2557A35}"/>
              </a:ext>
            </a:extLst>
          </p:cNvPr>
          <p:cNvSpPr/>
          <p:nvPr/>
        </p:nvSpPr>
        <p:spPr bwMode="auto">
          <a:xfrm>
            <a:off x="4559238" y="2020416"/>
            <a:ext cx="3077943" cy="1435884"/>
          </a:xfrm>
          <a:prstGeom prst="roundRect">
            <a:avLst>
              <a:gd name="adj" fmla="val 5271"/>
            </a:avLst>
          </a:prstGeom>
          <a:solidFill>
            <a:schemeClr val="tx1"/>
          </a:solidFill>
          <a:ln w="25400">
            <a:noFill/>
            <a:headEnd type="none" w="med" len="med"/>
            <a:tailEnd type="none" w="med" len="med"/>
          </a:ln>
          <a:effectLst>
            <a:outerShdw blurRad="63500" dist="127000" dir="5400000" algn="tl" rotWithShape="0">
              <a:srgbClr val="737373">
                <a:alpha val="20000"/>
              </a:srgbClr>
            </a:outerShdw>
          </a:effectLst>
          <a:scene3d>
            <a:camera prst="perspectiveRelaxedModerately">
              <a:rot lat="18000000" lon="0" rev="0"/>
            </a:camera>
            <a:lightRig rig="balanced" dir="t"/>
          </a:scene3d>
          <a:sp3d prstMaterial="matte">
            <a:bevelT w="0" h="381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noFill/>
                <a:effectLst/>
                <a:uLnTx/>
                <a:uFillTx/>
                <a:latin typeface="Segoe UI Semibold"/>
                <a:ea typeface="+mn-ea"/>
                <a:cs typeface="Segoe UI" pitchFamily="34" charset="0"/>
              </a:rPr>
              <a:t>2</a:t>
            </a:r>
          </a:p>
        </p:txBody>
      </p:sp>
      <p:sp>
        <p:nvSpPr>
          <p:cNvPr id="212" name="TextBox 211">
            <a:extLst>
              <a:ext uri="{FF2B5EF4-FFF2-40B4-BE49-F238E27FC236}">
                <a16:creationId xmlns:a16="http://schemas.microsoft.com/office/drawing/2014/main" id="{3AB88ECA-4222-4F19-AF35-997EDFB4A56B}"/>
              </a:ext>
            </a:extLst>
          </p:cNvPr>
          <p:cNvSpPr txBox="1"/>
          <p:nvPr/>
        </p:nvSpPr>
        <p:spPr>
          <a:xfrm>
            <a:off x="5029248" y="2721238"/>
            <a:ext cx="2137922" cy="407804"/>
          </a:xfrm>
          <a:prstGeom prst="rect">
            <a:avLst/>
          </a:prstGeom>
          <a:noFill/>
        </p:spPr>
        <p:txBody>
          <a:bodyPr wrap="square" lIns="0" tIns="0" rIns="0" bIns="160020" anchor="b" anchorCtr="0">
            <a:spAutoFit/>
          </a:bodyPr>
          <a:lstStyle>
            <a:defPPr>
              <a:defRPr lang="en-US"/>
            </a:defPPr>
            <a:lvl1pPr algn="ctr" defTabSz="932472" fontAlgn="base">
              <a:spcBef>
                <a:spcPct val="0"/>
              </a:spcBef>
              <a:spcAft>
                <a:spcPct val="0"/>
              </a:spcAft>
              <a:defRPr sz="3200">
                <a:gradFill>
                  <a:gsLst>
                    <a:gs pos="30723">
                      <a:srgbClr val="2F2F2F"/>
                    </a:gs>
                    <a:gs pos="61000">
                      <a:srgbClr val="2F2F2F"/>
                    </a:gs>
                  </a:gsLst>
                  <a:lin ang="1800000" scaled="0"/>
                </a:gradFill>
                <a:latin typeface="+mj-lt"/>
                <a:cs typeface="Segoe UI" pitchFamily="34" charset="0"/>
              </a:defRPr>
            </a:lvl1p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30723">
                      <a:srgbClr val="2F2F2F"/>
                    </a:gs>
                    <a:gs pos="61000">
                      <a:srgbClr val="2F2F2F"/>
                    </a:gs>
                  </a:gsLst>
                  <a:lin ang="1800000" scaled="0"/>
                </a:gradFill>
                <a:effectLst/>
                <a:uLnTx/>
                <a:uFillTx/>
                <a:latin typeface="Segoe UI Semibold"/>
                <a:ea typeface="+mn-ea"/>
                <a:cs typeface="Segoe UI" pitchFamily="34" charset="0"/>
              </a:rPr>
              <a:t>Analytics</a:t>
            </a:r>
          </a:p>
        </p:txBody>
      </p:sp>
      <p:sp>
        <p:nvSpPr>
          <p:cNvPr id="213" name="Rectangle: Rounded Corners 212">
            <a:extLst>
              <a:ext uri="{FF2B5EF4-FFF2-40B4-BE49-F238E27FC236}">
                <a16:creationId xmlns:a16="http://schemas.microsoft.com/office/drawing/2014/main" id="{9E812C4F-E17C-4017-8260-7620F7E09036}"/>
              </a:ext>
            </a:extLst>
          </p:cNvPr>
          <p:cNvSpPr/>
          <p:nvPr/>
        </p:nvSpPr>
        <p:spPr bwMode="auto">
          <a:xfrm>
            <a:off x="4559238" y="984615"/>
            <a:ext cx="3077943" cy="1435884"/>
          </a:xfrm>
          <a:prstGeom prst="roundRect">
            <a:avLst>
              <a:gd name="adj" fmla="val 5336"/>
            </a:avLst>
          </a:prstGeom>
          <a:solidFill>
            <a:schemeClr val="tx1"/>
          </a:solidFill>
          <a:ln w="25400">
            <a:noFill/>
            <a:headEnd type="none" w="med" len="med"/>
            <a:tailEnd type="none" w="med" len="med"/>
          </a:ln>
          <a:effectLst>
            <a:outerShdw blurRad="63500" dist="127000" dir="5400000" algn="tl" rotWithShape="0">
              <a:srgbClr val="737373">
                <a:alpha val="20000"/>
              </a:srgbClr>
            </a:outerShdw>
          </a:effectLst>
          <a:scene3d>
            <a:camera prst="perspectiveRelaxedModerately">
              <a:rot lat="18000000" lon="0" rev="0"/>
            </a:camera>
            <a:lightRig rig="balanced" dir="t"/>
          </a:scene3d>
          <a:sp3d prstMaterial="matte">
            <a:bevelT w="0" h="3810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noFill/>
                <a:effectLst/>
                <a:uLnTx/>
                <a:uFillTx/>
                <a:latin typeface="Segoe UI Semibold"/>
                <a:ea typeface="+mn-ea"/>
                <a:cs typeface="Segoe UI" pitchFamily="34" charset="0"/>
              </a:rPr>
              <a:t>3</a:t>
            </a:r>
          </a:p>
        </p:txBody>
      </p:sp>
      <p:sp>
        <p:nvSpPr>
          <p:cNvPr id="214" name="TextBox 213">
            <a:extLst>
              <a:ext uri="{FF2B5EF4-FFF2-40B4-BE49-F238E27FC236}">
                <a16:creationId xmlns:a16="http://schemas.microsoft.com/office/drawing/2014/main" id="{2642D555-4D99-4A42-BD71-6DE326D3683D}"/>
              </a:ext>
            </a:extLst>
          </p:cNvPr>
          <p:cNvSpPr txBox="1"/>
          <p:nvPr/>
        </p:nvSpPr>
        <p:spPr>
          <a:xfrm>
            <a:off x="5029248" y="1685437"/>
            <a:ext cx="2137922" cy="407804"/>
          </a:xfrm>
          <a:prstGeom prst="rect">
            <a:avLst/>
          </a:prstGeom>
          <a:noFill/>
        </p:spPr>
        <p:txBody>
          <a:bodyPr wrap="square" lIns="0" tIns="0" rIns="0" bIns="160020" anchor="b" anchorCtr="0">
            <a:spAutoFit/>
          </a:bodyPr>
          <a:lstStyle>
            <a:defPPr>
              <a:defRPr lang="en-US"/>
            </a:defPPr>
            <a:lvl1pPr algn="ctr" defTabSz="932472" fontAlgn="base">
              <a:spcBef>
                <a:spcPct val="0"/>
              </a:spcBef>
              <a:spcAft>
                <a:spcPct val="0"/>
              </a:spcAft>
              <a:defRPr sz="3200">
                <a:gradFill>
                  <a:gsLst>
                    <a:gs pos="30723">
                      <a:srgbClr val="2F2F2F"/>
                    </a:gs>
                    <a:gs pos="61000">
                      <a:srgbClr val="2F2F2F"/>
                    </a:gs>
                  </a:gsLst>
                  <a:lin ang="1800000" scaled="0"/>
                </a:gradFill>
                <a:latin typeface="+mj-lt"/>
                <a:cs typeface="Segoe UI" pitchFamily="34" charset="0"/>
              </a:defRPr>
            </a:lvl1pPr>
          </a:lstStyle>
          <a:p>
            <a:pPr marL="0" marR="0" lvl="0" indent="0" algn="ctr" defTabSz="46623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30723">
                      <a:srgbClr val="2F2F2F"/>
                    </a:gs>
                    <a:gs pos="61000">
                      <a:srgbClr val="2F2F2F"/>
                    </a:gs>
                  </a:gsLst>
                  <a:lin ang="1800000" scaled="0"/>
                </a:gradFill>
                <a:effectLst/>
                <a:uLnTx/>
                <a:uFillTx/>
                <a:latin typeface="Segoe UI Semibold"/>
                <a:ea typeface="+mn-ea"/>
                <a:cs typeface="Segoe UI" pitchFamily="34" charset="0"/>
              </a:rPr>
              <a:t>Data governance</a:t>
            </a:r>
          </a:p>
        </p:txBody>
      </p:sp>
      <p:grpSp>
        <p:nvGrpSpPr>
          <p:cNvPr id="215" name="Graphic 79">
            <a:extLst>
              <a:ext uri="{FF2B5EF4-FFF2-40B4-BE49-F238E27FC236}">
                <a16:creationId xmlns:a16="http://schemas.microsoft.com/office/drawing/2014/main" id="{1D946BF6-D849-47DB-A0ED-82B45DD94636}"/>
              </a:ext>
              <a:ext uri="{C183D7F6-B498-43B3-948B-1728B52AA6E4}">
                <adec:decorative xmlns:adec="http://schemas.microsoft.com/office/drawing/2017/decorative" val="1"/>
              </a:ext>
            </a:extLst>
          </p:cNvPr>
          <p:cNvGrpSpPr/>
          <p:nvPr/>
        </p:nvGrpSpPr>
        <p:grpSpPr>
          <a:xfrm>
            <a:off x="5027219" y="4200091"/>
            <a:ext cx="2141981" cy="687254"/>
            <a:chOff x="15851888" y="7813949"/>
            <a:chExt cx="4283962" cy="1374508"/>
          </a:xfrm>
        </p:grpSpPr>
        <p:sp>
          <p:nvSpPr>
            <p:cNvPr id="216" name="Freeform: Shape 215">
              <a:extLst>
                <a:ext uri="{FF2B5EF4-FFF2-40B4-BE49-F238E27FC236}">
                  <a16:creationId xmlns:a16="http://schemas.microsoft.com/office/drawing/2014/main" id="{4E3F8041-8457-4534-AF53-35C1C107FC90}"/>
                </a:ext>
              </a:extLst>
            </p:cNvPr>
            <p:cNvSpPr/>
            <p:nvPr/>
          </p:nvSpPr>
          <p:spPr>
            <a:xfrm>
              <a:off x="15864341" y="7813949"/>
              <a:ext cx="1706112" cy="1374508"/>
            </a:xfrm>
            <a:custGeom>
              <a:avLst/>
              <a:gdLst>
                <a:gd name="connsiteX0" fmla="*/ 1706113 w 1706112"/>
                <a:gd name="connsiteY0" fmla="*/ 0 h 1374508"/>
                <a:gd name="connsiteX1" fmla="*/ 0 w 1706112"/>
                <a:gd name="connsiteY1" fmla="*/ 1374508 h 1374508"/>
              </a:gdLst>
              <a:ahLst/>
              <a:cxnLst>
                <a:cxn ang="0">
                  <a:pos x="connsiteX0" y="connsiteY0"/>
                </a:cxn>
                <a:cxn ang="0">
                  <a:pos x="connsiteX1" y="connsiteY1"/>
                </a:cxn>
              </a:cxnLst>
              <a:rect l="l" t="t" r="r" b="b"/>
              <a:pathLst>
                <a:path w="1706112" h="1374508">
                  <a:moveTo>
                    <a:pt x="1706113" y="0"/>
                  </a:moveTo>
                  <a:cubicBezTo>
                    <a:pt x="1706113" y="813853"/>
                    <a:pt x="0" y="850025"/>
                    <a:pt x="0" y="1374508"/>
                  </a:cubicBezTo>
                </a:path>
              </a:pathLst>
            </a:custGeom>
            <a:noFill/>
            <a:ln w="9525" cap="rnd">
              <a:gradFill flip="none" rotWithShape="1">
                <a:gsLst>
                  <a:gs pos="18000">
                    <a:srgbClr val="D2D2D2"/>
                  </a:gs>
                  <a:gs pos="3000">
                    <a:srgbClr val="D2D2D2">
                      <a:alpha val="0"/>
                    </a:srgbClr>
                  </a:gs>
                  <a:gs pos="43000">
                    <a:srgbClr val="1078D4"/>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7" name="Freeform: Shape 216">
              <a:extLst>
                <a:ext uri="{FF2B5EF4-FFF2-40B4-BE49-F238E27FC236}">
                  <a16:creationId xmlns:a16="http://schemas.microsoft.com/office/drawing/2014/main" id="{02FFEAC1-9133-485D-9BFF-A41934AE1AFC}"/>
                </a:ext>
              </a:extLst>
            </p:cNvPr>
            <p:cNvSpPr/>
            <p:nvPr/>
          </p:nvSpPr>
          <p:spPr>
            <a:xfrm>
              <a:off x="16929105" y="7813949"/>
              <a:ext cx="853056" cy="1374508"/>
            </a:xfrm>
            <a:custGeom>
              <a:avLst/>
              <a:gdLst>
                <a:gd name="connsiteX0" fmla="*/ 853056 w 853056"/>
                <a:gd name="connsiteY0" fmla="*/ 0 h 1374508"/>
                <a:gd name="connsiteX1" fmla="*/ 0 w 853056"/>
                <a:gd name="connsiteY1" fmla="*/ 1374508 h 1374508"/>
              </a:gdLst>
              <a:ahLst/>
              <a:cxnLst>
                <a:cxn ang="0">
                  <a:pos x="connsiteX0" y="connsiteY0"/>
                </a:cxn>
                <a:cxn ang="0">
                  <a:pos x="connsiteX1" y="connsiteY1"/>
                </a:cxn>
              </a:cxnLst>
              <a:rect l="l" t="t" r="r" b="b"/>
              <a:pathLst>
                <a:path w="853056" h="1374508">
                  <a:moveTo>
                    <a:pt x="853056" y="0"/>
                  </a:moveTo>
                  <a:cubicBezTo>
                    <a:pt x="853056" y="994710"/>
                    <a:pt x="0" y="922367"/>
                    <a:pt x="0" y="1374508"/>
                  </a:cubicBezTo>
                </a:path>
              </a:pathLst>
            </a:custGeom>
            <a:noFill/>
            <a:ln w="9525" cap="rnd">
              <a:gradFill flip="none" rotWithShape="1">
                <a:gsLst>
                  <a:gs pos="18000">
                    <a:srgbClr val="D2D2D2"/>
                  </a:gs>
                  <a:gs pos="3000">
                    <a:srgbClr val="D2D2D2">
                      <a:alpha val="0"/>
                    </a:srgbClr>
                  </a:gs>
                  <a:gs pos="43000">
                    <a:srgbClr val="1078D4"/>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8" name="Freeform: Shape 217">
              <a:extLst>
                <a:ext uri="{FF2B5EF4-FFF2-40B4-BE49-F238E27FC236}">
                  <a16:creationId xmlns:a16="http://schemas.microsoft.com/office/drawing/2014/main" id="{6F812180-C746-4056-BBCE-2B7AE7E897B8}"/>
                </a:ext>
              </a:extLst>
            </p:cNvPr>
            <p:cNvSpPr/>
            <p:nvPr/>
          </p:nvSpPr>
          <p:spPr>
            <a:xfrm>
              <a:off x="17993869" y="7813949"/>
              <a:ext cx="24906" cy="1356422"/>
            </a:xfrm>
            <a:custGeom>
              <a:avLst/>
              <a:gdLst>
                <a:gd name="connsiteX0" fmla="*/ 0 w 24906"/>
                <a:gd name="connsiteY0" fmla="*/ 0 h 1356422"/>
                <a:gd name="connsiteX1" fmla="*/ 0 w 24906"/>
                <a:gd name="connsiteY1" fmla="*/ 1356422 h 1356422"/>
              </a:gdLst>
              <a:ahLst/>
              <a:cxnLst>
                <a:cxn ang="0">
                  <a:pos x="connsiteX0" y="connsiteY0"/>
                </a:cxn>
                <a:cxn ang="0">
                  <a:pos x="connsiteX1" y="connsiteY1"/>
                </a:cxn>
              </a:cxnLst>
              <a:rect l="l" t="t" r="r" b="b"/>
              <a:pathLst>
                <a:path w="24906" h="1356422">
                  <a:moveTo>
                    <a:pt x="0" y="0"/>
                  </a:moveTo>
                  <a:lnTo>
                    <a:pt x="0" y="1356422"/>
                  </a:lnTo>
                </a:path>
              </a:pathLst>
            </a:custGeom>
            <a:noFill/>
            <a:ln w="9525" cap="rnd">
              <a:gradFill flip="none" rotWithShape="1">
                <a:gsLst>
                  <a:gs pos="18000">
                    <a:srgbClr val="D2D2D2"/>
                  </a:gs>
                  <a:gs pos="3000">
                    <a:srgbClr val="D2D2D2">
                      <a:alpha val="0"/>
                    </a:srgbClr>
                  </a:gs>
                  <a:gs pos="35000">
                    <a:srgbClr val="1078D4"/>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9" name="Freeform: Shape 218">
              <a:extLst>
                <a:ext uri="{FF2B5EF4-FFF2-40B4-BE49-F238E27FC236}">
                  <a16:creationId xmlns:a16="http://schemas.microsoft.com/office/drawing/2014/main" id="{6CE1666C-F3CD-41DC-96D1-E63F6087F048}"/>
                </a:ext>
              </a:extLst>
            </p:cNvPr>
            <p:cNvSpPr/>
            <p:nvPr/>
          </p:nvSpPr>
          <p:spPr>
            <a:xfrm>
              <a:off x="18417283" y="7813949"/>
              <a:ext cx="1706112" cy="1374508"/>
            </a:xfrm>
            <a:custGeom>
              <a:avLst/>
              <a:gdLst>
                <a:gd name="connsiteX0" fmla="*/ 0 w 1706112"/>
                <a:gd name="connsiteY0" fmla="*/ 0 h 1374508"/>
                <a:gd name="connsiteX1" fmla="*/ 1706113 w 1706112"/>
                <a:gd name="connsiteY1" fmla="*/ 1374508 h 1374508"/>
              </a:gdLst>
              <a:ahLst/>
              <a:cxnLst>
                <a:cxn ang="0">
                  <a:pos x="connsiteX0" y="connsiteY0"/>
                </a:cxn>
                <a:cxn ang="0">
                  <a:pos x="connsiteX1" y="connsiteY1"/>
                </a:cxn>
              </a:cxnLst>
              <a:rect l="l" t="t" r="r" b="b"/>
              <a:pathLst>
                <a:path w="1706112" h="1374508">
                  <a:moveTo>
                    <a:pt x="0" y="0"/>
                  </a:moveTo>
                  <a:cubicBezTo>
                    <a:pt x="0" y="813853"/>
                    <a:pt x="1706113" y="850025"/>
                    <a:pt x="1706113" y="1374508"/>
                  </a:cubicBezTo>
                </a:path>
              </a:pathLst>
            </a:custGeom>
            <a:noFill/>
            <a:ln w="9525" cap="rnd">
              <a:gradFill flip="none" rotWithShape="1">
                <a:gsLst>
                  <a:gs pos="18000">
                    <a:srgbClr val="D2D2D2"/>
                  </a:gs>
                  <a:gs pos="3000">
                    <a:srgbClr val="D2D2D2">
                      <a:alpha val="0"/>
                    </a:srgbClr>
                  </a:gs>
                  <a:gs pos="43000">
                    <a:srgbClr val="1078D4"/>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0" name="Freeform: Shape 219">
              <a:extLst>
                <a:ext uri="{FF2B5EF4-FFF2-40B4-BE49-F238E27FC236}">
                  <a16:creationId xmlns:a16="http://schemas.microsoft.com/office/drawing/2014/main" id="{91189EB1-0258-40B4-A007-75F25E43A502}"/>
                </a:ext>
              </a:extLst>
            </p:cNvPr>
            <p:cNvSpPr/>
            <p:nvPr/>
          </p:nvSpPr>
          <p:spPr>
            <a:xfrm>
              <a:off x="18205576" y="7813949"/>
              <a:ext cx="853056" cy="1374508"/>
            </a:xfrm>
            <a:custGeom>
              <a:avLst/>
              <a:gdLst>
                <a:gd name="connsiteX0" fmla="*/ 0 w 853056"/>
                <a:gd name="connsiteY0" fmla="*/ 0 h 1374508"/>
                <a:gd name="connsiteX1" fmla="*/ 853056 w 853056"/>
                <a:gd name="connsiteY1" fmla="*/ 1374508 h 1374508"/>
              </a:gdLst>
              <a:ahLst/>
              <a:cxnLst>
                <a:cxn ang="0">
                  <a:pos x="connsiteX0" y="connsiteY0"/>
                </a:cxn>
                <a:cxn ang="0">
                  <a:pos x="connsiteX1" y="connsiteY1"/>
                </a:cxn>
              </a:cxnLst>
              <a:rect l="l" t="t" r="r" b="b"/>
              <a:pathLst>
                <a:path w="853056" h="1374508">
                  <a:moveTo>
                    <a:pt x="0" y="0"/>
                  </a:moveTo>
                  <a:cubicBezTo>
                    <a:pt x="0" y="994710"/>
                    <a:pt x="853056" y="922367"/>
                    <a:pt x="853056" y="1374508"/>
                  </a:cubicBezTo>
                </a:path>
              </a:pathLst>
            </a:custGeom>
            <a:noFill/>
            <a:ln w="9525" cap="rnd">
              <a:gradFill flip="none" rotWithShape="1">
                <a:gsLst>
                  <a:gs pos="18000">
                    <a:srgbClr val="D2D2D2"/>
                  </a:gs>
                  <a:gs pos="3000">
                    <a:srgbClr val="D2D2D2">
                      <a:alpha val="0"/>
                    </a:srgbClr>
                  </a:gs>
                  <a:gs pos="43000">
                    <a:srgbClr val="1078D4"/>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21" name="Title 220">
            <a:extLst>
              <a:ext uri="{FF2B5EF4-FFF2-40B4-BE49-F238E27FC236}">
                <a16:creationId xmlns:a16="http://schemas.microsoft.com/office/drawing/2014/main" id="{626939B0-2DEB-42C8-8C6C-D8261A0CFAEC}"/>
              </a:ext>
            </a:extLst>
          </p:cNvPr>
          <p:cNvSpPr txBox="1">
            <a:spLocks noGrp="1"/>
          </p:cNvSpPr>
          <p:nvPr>
            <p:ph type="title" idx="4294967295"/>
          </p:nvPr>
        </p:nvSpPr>
        <p:spPr>
          <a:xfrm>
            <a:off x="4276348" y="5109859"/>
            <a:ext cx="3643723" cy="492443"/>
          </a:xfrm>
          <a:prstGeom prst="rect">
            <a:avLst/>
          </a:prstGeom>
          <a:noFill/>
          <a:ln>
            <a:noFill/>
            <a:prstDash/>
          </a:ln>
          <a:effectLst/>
        </p:spPr>
        <p:txBody>
          <a:bodyPr rot="0" spcFirstLastPara="0" vertOverflow="overflow" horzOverflow="overflow" vert="horz" wrap="square" lIns="0" tIns="0" rIns="0" bIns="182880" numCol="1" spcCol="0" rtlCol="0" fromWordArt="0" anchor="b" anchorCtr="0" forceAA="0" compatLnSpc="1">
            <a:prstTxWarp prst="textNoShape">
              <a:avLst/>
            </a:prstTxWarp>
            <a:spAutoFit/>
          </a:bodyPr>
          <a:lstStyle/>
          <a:p>
            <a:pPr lvl="0" algn="ctr" defTabSz="914367">
              <a:spcBef>
                <a:spcPts val="0"/>
              </a:spcBef>
              <a:defRPr/>
            </a:pPr>
            <a:r>
              <a:rPr lang="en-CA" sz="2000" spc="0">
                <a:ln>
                  <a:noFill/>
                </a:ln>
                <a:gradFill>
                  <a:gsLst>
                    <a:gs pos="4217">
                      <a:srgbClr val="FFFFFF"/>
                    </a:gs>
                    <a:gs pos="18072">
                      <a:srgbClr val="FFFFFF"/>
                    </a:gs>
                  </a:gsLst>
                  <a:lin ang="1800000" scaled="0"/>
                </a:gradFill>
              </a:rPr>
              <a:t>Intelligent Data platform</a:t>
            </a:r>
            <a:endParaRPr kumimoji="0" lang="en-US" sz="1400" b="0" i="0" u="none" strike="noStrike" kern="1200" cap="none" spc="0" normalizeH="0" baseline="0" noProof="0">
              <a:ln>
                <a:noFill/>
              </a:ln>
              <a:gradFill>
                <a:gsLst>
                  <a:gs pos="3614">
                    <a:srgbClr val="FFFFFF"/>
                  </a:gs>
                  <a:gs pos="13855">
                    <a:srgbClr val="FFFFFF"/>
                  </a:gs>
                </a:gsLst>
                <a:lin ang="2700000" scaled="0"/>
              </a:gradFill>
              <a:effectLst/>
              <a:uLnTx/>
              <a:uFillTx/>
              <a:latin typeface="Segoe UI Semibold"/>
              <a:ea typeface="+mn-ea"/>
              <a:cs typeface="+mn-cs"/>
            </a:endParaRPr>
          </a:p>
        </p:txBody>
      </p:sp>
      <p:grpSp>
        <p:nvGrpSpPr>
          <p:cNvPr id="222" name="Group 221">
            <a:extLst>
              <a:ext uri="{FF2B5EF4-FFF2-40B4-BE49-F238E27FC236}">
                <a16:creationId xmlns:a16="http://schemas.microsoft.com/office/drawing/2014/main" id="{7C9682E8-45E7-4DA5-8044-1F6545420FF8}"/>
              </a:ext>
              <a:ext uri="{C183D7F6-B498-43B3-948B-1728B52AA6E4}">
                <adec:decorative xmlns:adec="http://schemas.microsoft.com/office/drawing/2017/decorative" val="1"/>
              </a:ext>
            </a:extLst>
          </p:cNvPr>
          <p:cNvGrpSpPr/>
          <p:nvPr/>
        </p:nvGrpSpPr>
        <p:grpSpPr>
          <a:xfrm>
            <a:off x="5887559" y="3430302"/>
            <a:ext cx="422705" cy="222476"/>
            <a:chOff x="17572567" y="584200"/>
            <a:chExt cx="845410" cy="5719234"/>
          </a:xfrm>
        </p:grpSpPr>
        <p:cxnSp>
          <p:nvCxnSpPr>
            <p:cNvPr id="223" name="Straight Connector 67">
              <a:extLst>
                <a:ext uri="{FF2B5EF4-FFF2-40B4-BE49-F238E27FC236}">
                  <a16:creationId xmlns:a16="http://schemas.microsoft.com/office/drawing/2014/main" id="{ABBC303E-C789-4460-8AE2-38191DA5AD53}"/>
                </a:ext>
              </a:extLst>
            </p:cNvPr>
            <p:cNvCxnSpPr>
              <a:cxnSpLocks/>
            </p:cNvCxnSpPr>
            <p:nvPr/>
          </p:nvCxnSpPr>
          <p:spPr>
            <a:xfrm flipV="1">
              <a:off x="17572567" y="584200"/>
              <a:ext cx="0" cy="5719234"/>
            </a:xfrm>
            <a:prstGeom prst="straightConnector1">
              <a:avLst/>
            </a:prstGeom>
            <a:noFill/>
            <a:ln w="9525" cap="rnd">
              <a:gradFill flip="none" rotWithShape="1">
                <a:gsLst>
                  <a:gs pos="5000">
                    <a:schemeClr val="tx1">
                      <a:alpha val="0"/>
                    </a:schemeClr>
                  </a:gs>
                  <a:gs pos="21000">
                    <a:srgbClr val="2977D4"/>
                  </a:gs>
                  <a:gs pos="100000">
                    <a:srgbClr val="2977D4"/>
                  </a:gs>
                </a:gsLst>
                <a:lin ang="5400000" scaled="1"/>
                <a:tileRect/>
              </a:gradFill>
              <a:prstDash val="solid"/>
              <a:round/>
            </a:ln>
          </p:spPr>
        </p:cxnSp>
        <p:cxnSp>
          <p:nvCxnSpPr>
            <p:cNvPr id="224" name="Straight Connector 67">
              <a:extLst>
                <a:ext uri="{FF2B5EF4-FFF2-40B4-BE49-F238E27FC236}">
                  <a16:creationId xmlns:a16="http://schemas.microsoft.com/office/drawing/2014/main" id="{E7C9E6F6-1D9C-493F-902D-36C020228487}"/>
                </a:ext>
              </a:extLst>
            </p:cNvPr>
            <p:cNvCxnSpPr>
              <a:cxnSpLocks/>
            </p:cNvCxnSpPr>
            <p:nvPr/>
          </p:nvCxnSpPr>
          <p:spPr>
            <a:xfrm flipV="1">
              <a:off x="17783919" y="584200"/>
              <a:ext cx="0" cy="5719234"/>
            </a:xfrm>
            <a:prstGeom prst="straightConnector1">
              <a:avLst/>
            </a:prstGeom>
            <a:noFill/>
            <a:ln w="9525" cap="rnd">
              <a:gradFill flip="none" rotWithShape="1">
                <a:gsLst>
                  <a:gs pos="5000">
                    <a:schemeClr val="tx1">
                      <a:alpha val="0"/>
                    </a:schemeClr>
                  </a:gs>
                  <a:gs pos="21000">
                    <a:srgbClr val="2977D4"/>
                  </a:gs>
                  <a:gs pos="100000">
                    <a:srgbClr val="2977D4"/>
                  </a:gs>
                </a:gsLst>
                <a:lin ang="5400000" scaled="1"/>
                <a:tileRect/>
              </a:gradFill>
              <a:prstDash val="solid"/>
              <a:round/>
            </a:ln>
          </p:spPr>
        </p:cxnSp>
        <p:cxnSp>
          <p:nvCxnSpPr>
            <p:cNvPr id="225" name="Straight Connector 67">
              <a:extLst>
                <a:ext uri="{FF2B5EF4-FFF2-40B4-BE49-F238E27FC236}">
                  <a16:creationId xmlns:a16="http://schemas.microsoft.com/office/drawing/2014/main" id="{CC5E0C5C-6113-4810-92EF-6744F3C2A161}"/>
                </a:ext>
              </a:extLst>
            </p:cNvPr>
            <p:cNvCxnSpPr>
              <a:cxnSpLocks/>
            </p:cNvCxnSpPr>
            <p:nvPr/>
          </p:nvCxnSpPr>
          <p:spPr>
            <a:xfrm flipV="1">
              <a:off x="17989449" y="584200"/>
              <a:ext cx="0" cy="5719234"/>
            </a:xfrm>
            <a:prstGeom prst="straightConnector1">
              <a:avLst/>
            </a:prstGeom>
            <a:noFill/>
            <a:ln w="9525" cap="rnd">
              <a:gradFill flip="none" rotWithShape="1">
                <a:gsLst>
                  <a:gs pos="5000">
                    <a:schemeClr val="tx1">
                      <a:alpha val="0"/>
                    </a:schemeClr>
                  </a:gs>
                  <a:gs pos="21000">
                    <a:srgbClr val="2977D4"/>
                  </a:gs>
                  <a:gs pos="100000">
                    <a:srgbClr val="2977D4"/>
                  </a:gs>
                </a:gsLst>
                <a:lin ang="5400000" scaled="1"/>
                <a:tileRect/>
              </a:gradFill>
              <a:prstDash val="solid"/>
              <a:round/>
            </a:ln>
          </p:spPr>
        </p:cxnSp>
        <p:cxnSp>
          <p:nvCxnSpPr>
            <p:cNvPr id="226" name="Straight Connector 67">
              <a:extLst>
                <a:ext uri="{FF2B5EF4-FFF2-40B4-BE49-F238E27FC236}">
                  <a16:creationId xmlns:a16="http://schemas.microsoft.com/office/drawing/2014/main" id="{17F6A159-0ADF-462B-A784-ABD4A1123849}"/>
                </a:ext>
              </a:extLst>
            </p:cNvPr>
            <p:cNvCxnSpPr>
              <a:cxnSpLocks/>
            </p:cNvCxnSpPr>
            <p:nvPr/>
          </p:nvCxnSpPr>
          <p:spPr>
            <a:xfrm flipV="1">
              <a:off x="18206623" y="584200"/>
              <a:ext cx="0" cy="5719234"/>
            </a:xfrm>
            <a:prstGeom prst="straightConnector1">
              <a:avLst/>
            </a:prstGeom>
            <a:noFill/>
            <a:ln w="9525" cap="rnd">
              <a:gradFill flip="none" rotWithShape="1">
                <a:gsLst>
                  <a:gs pos="5000">
                    <a:schemeClr val="tx1">
                      <a:alpha val="0"/>
                    </a:schemeClr>
                  </a:gs>
                  <a:gs pos="21000">
                    <a:srgbClr val="2977D4"/>
                  </a:gs>
                  <a:gs pos="100000">
                    <a:srgbClr val="2977D4"/>
                  </a:gs>
                </a:gsLst>
                <a:lin ang="5400000" scaled="1"/>
                <a:tileRect/>
              </a:gradFill>
              <a:prstDash val="solid"/>
              <a:round/>
            </a:ln>
          </p:spPr>
        </p:cxnSp>
        <p:cxnSp>
          <p:nvCxnSpPr>
            <p:cNvPr id="227" name="Straight Connector 67">
              <a:extLst>
                <a:ext uri="{FF2B5EF4-FFF2-40B4-BE49-F238E27FC236}">
                  <a16:creationId xmlns:a16="http://schemas.microsoft.com/office/drawing/2014/main" id="{F56C1946-7684-47BA-8CE9-C7AF11E7EE76}"/>
                </a:ext>
              </a:extLst>
            </p:cNvPr>
            <p:cNvCxnSpPr>
              <a:cxnSpLocks/>
            </p:cNvCxnSpPr>
            <p:nvPr/>
          </p:nvCxnSpPr>
          <p:spPr>
            <a:xfrm flipV="1">
              <a:off x="18417977" y="584200"/>
              <a:ext cx="0" cy="5719234"/>
            </a:xfrm>
            <a:prstGeom prst="straightConnector1">
              <a:avLst/>
            </a:prstGeom>
            <a:noFill/>
            <a:ln w="9525" cap="rnd">
              <a:gradFill flip="none" rotWithShape="1">
                <a:gsLst>
                  <a:gs pos="5000">
                    <a:schemeClr val="tx1">
                      <a:alpha val="0"/>
                    </a:schemeClr>
                  </a:gs>
                  <a:gs pos="21000">
                    <a:srgbClr val="2977D4"/>
                  </a:gs>
                  <a:gs pos="100000">
                    <a:srgbClr val="2977D4"/>
                  </a:gs>
                </a:gsLst>
                <a:lin ang="5400000" scaled="1"/>
                <a:tileRect/>
              </a:gradFill>
              <a:prstDash val="solid"/>
              <a:round/>
            </a:ln>
          </p:spPr>
        </p:cxnSp>
      </p:grpSp>
      <p:grpSp>
        <p:nvGrpSpPr>
          <p:cNvPr id="228" name="Group 227">
            <a:extLst>
              <a:ext uri="{FF2B5EF4-FFF2-40B4-BE49-F238E27FC236}">
                <a16:creationId xmlns:a16="http://schemas.microsoft.com/office/drawing/2014/main" id="{658D84FB-0A4E-467C-BCC9-AFA3AF477D18}"/>
              </a:ext>
              <a:ext uri="{C183D7F6-B498-43B3-948B-1728B52AA6E4}">
                <adec:decorative xmlns:adec="http://schemas.microsoft.com/office/drawing/2017/decorative" val="1"/>
              </a:ext>
            </a:extLst>
          </p:cNvPr>
          <p:cNvGrpSpPr/>
          <p:nvPr/>
        </p:nvGrpSpPr>
        <p:grpSpPr>
          <a:xfrm>
            <a:off x="5887559" y="2398092"/>
            <a:ext cx="422705" cy="222476"/>
            <a:chOff x="17572567" y="584200"/>
            <a:chExt cx="845410" cy="5719234"/>
          </a:xfrm>
        </p:grpSpPr>
        <p:cxnSp>
          <p:nvCxnSpPr>
            <p:cNvPr id="229" name="Straight Connector 67">
              <a:extLst>
                <a:ext uri="{FF2B5EF4-FFF2-40B4-BE49-F238E27FC236}">
                  <a16:creationId xmlns:a16="http://schemas.microsoft.com/office/drawing/2014/main" id="{FAA2E80E-71C7-43E2-B936-36C74031FCA2}"/>
                </a:ext>
              </a:extLst>
            </p:cNvPr>
            <p:cNvCxnSpPr>
              <a:cxnSpLocks/>
            </p:cNvCxnSpPr>
            <p:nvPr/>
          </p:nvCxnSpPr>
          <p:spPr>
            <a:xfrm flipV="1">
              <a:off x="17572567" y="584200"/>
              <a:ext cx="0" cy="5719234"/>
            </a:xfrm>
            <a:prstGeom prst="straightConnector1">
              <a:avLst/>
            </a:prstGeom>
            <a:noFill/>
            <a:ln w="9525" cap="rnd">
              <a:gradFill flip="none" rotWithShape="1">
                <a:gsLst>
                  <a:gs pos="5000">
                    <a:schemeClr val="tx1">
                      <a:alpha val="0"/>
                    </a:schemeClr>
                  </a:gs>
                  <a:gs pos="21000">
                    <a:srgbClr val="5275D2"/>
                  </a:gs>
                  <a:gs pos="100000">
                    <a:srgbClr val="5275D2"/>
                  </a:gs>
                </a:gsLst>
                <a:lin ang="5400000" scaled="1"/>
                <a:tileRect/>
              </a:gradFill>
              <a:prstDash val="solid"/>
              <a:round/>
            </a:ln>
          </p:spPr>
        </p:cxnSp>
        <p:cxnSp>
          <p:nvCxnSpPr>
            <p:cNvPr id="230" name="Straight Connector 67">
              <a:extLst>
                <a:ext uri="{FF2B5EF4-FFF2-40B4-BE49-F238E27FC236}">
                  <a16:creationId xmlns:a16="http://schemas.microsoft.com/office/drawing/2014/main" id="{0FC9FC0D-3166-4807-8F2A-8C96DD7AB5BE}"/>
                </a:ext>
              </a:extLst>
            </p:cNvPr>
            <p:cNvCxnSpPr>
              <a:cxnSpLocks/>
            </p:cNvCxnSpPr>
            <p:nvPr/>
          </p:nvCxnSpPr>
          <p:spPr>
            <a:xfrm flipV="1">
              <a:off x="17783919" y="584200"/>
              <a:ext cx="0" cy="5719234"/>
            </a:xfrm>
            <a:prstGeom prst="straightConnector1">
              <a:avLst/>
            </a:prstGeom>
            <a:noFill/>
            <a:ln w="9525" cap="rnd">
              <a:gradFill flip="none" rotWithShape="1">
                <a:gsLst>
                  <a:gs pos="5000">
                    <a:schemeClr val="tx1">
                      <a:alpha val="0"/>
                    </a:schemeClr>
                  </a:gs>
                  <a:gs pos="21000">
                    <a:srgbClr val="5275D2"/>
                  </a:gs>
                  <a:gs pos="100000">
                    <a:srgbClr val="5275D2"/>
                  </a:gs>
                </a:gsLst>
                <a:lin ang="5400000" scaled="1"/>
                <a:tileRect/>
              </a:gradFill>
              <a:prstDash val="solid"/>
              <a:round/>
            </a:ln>
          </p:spPr>
        </p:cxnSp>
        <p:cxnSp>
          <p:nvCxnSpPr>
            <p:cNvPr id="231" name="Straight Connector 67">
              <a:extLst>
                <a:ext uri="{FF2B5EF4-FFF2-40B4-BE49-F238E27FC236}">
                  <a16:creationId xmlns:a16="http://schemas.microsoft.com/office/drawing/2014/main" id="{FE334733-2458-4E0F-8593-924386AB204C}"/>
                </a:ext>
              </a:extLst>
            </p:cNvPr>
            <p:cNvCxnSpPr>
              <a:cxnSpLocks/>
            </p:cNvCxnSpPr>
            <p:nvPr/>
          </p:nvCxnSpPr>
          <p:spPr>
            <a:xfrm flipV="1">
              <a:off x="17989449" y="584200"/>
              <a:ext cx="0" cy="5719234"/>
            </a:xfrm>
            <a:prstGeom prst="straightConnector1">
              <a:avLst/>
            </a:prstGeom>
            <a:noFill/>
            <a:ln w="9525" cap="rnd">
              <a:gradFill flip="none" rotWithShape="1">
                <a:gsLst>
                  <a:gs pos="5000">
                    <a:schemeClr val="tx1">
                      <a:alpha val="0"/>
                    </a:schemeClr>
                  </a:gs>
                  <a:gs pos="21000">
                    <a:srgbClr val="5275D2"/>
                  </a:gs>
                  <a:gs pos="100000">
                    <a:srgbClr val="5275D2"/>
                  </a:gs>
                </a:gsLst>
                <a:lin ang="5400000" scaled="1"/>
                <a:tileRect/>
              </a:gradFill>
              <a:prstDash val="solid"/>
              <a:round/>
            </a:ln>
          </p:spPr>
        </p:cxnSp>
        <p:cxnSp>
          <p:nvCxnSpPr>
            <p:cNvPr id="232" name="Straight Connector 67">
              <a:extLst>
                <a:ext uri="{FF2B5EF4-FFF2-40B4-BE49-F238E27FC236}">
                  <a16:creationId xmlns:a16="http://schemas.microsoft.com/office/drawing/2014/main" id="{5BCB4FF3-4833-4A2F-B256-E8B2D1C79E38}"/>
                </a:ext>
              </a:extLst>
            </p:cNvPr>
            <p:cNvCxnSpPr>
              <a:cxnSpLocks/>
            </p:cNvCxnSpPr>
            <p:nvPr/>
          </p:nvCxnSpPr>
          <p:spPr>
            <a:xfrm flipV="1">
              <a:off x="18206623" y="584200"/>
              <a:ext cx="0" cy="5719234"/>
            </a:xfrm>
            <a:prstGeom prst="straightConnector1">
              <a:avLst/>
            </a:prstGeom>
            <a:noFill/>
            <a:ln w="9525" cap="rnd">
              <a:gradFill flip="none" rotWithShape="1">
                <a:gsLst>
                  <a:gs pos="5000">
                    <a:schemeClr val="tx1">
                      <a:alpha val="0"/>
                    </a:schemeClr>
                  </a:gs>
                  <a:gs pos="21000">
                    <a:srgbClr val="5275D2"/>
                  </a:gs>
                  <a:gs pos="100000">
                    <a:srgbClr val="5275D2"/>
                  </a:gs>
                </a:gsLst>
                <a:lin ang="5400000" scaled="1"/>
                <a:tileRect/>
              </a:gradFill>
              <a:prstDash val="solid"/>
              <a:round/>
            </a:ln>
          </p:spPr>
        </p:cxnSp>
        <p:cxnSp>
          <p:nvCxnSpPr>
            <p:cNvPr id="233" name="Straight Connector 67">
              <a:extLst>
                <a:ext uri="{FF2B5EF4-FFF2-40B4-BE49-F238E27FC236}">
                  <a16:creationId xmlns:a16="http://schemas.microsoft.com/office/drawing/2014/main" id="{C550AA03-6483-4752-BB8D-D474790B7CCE}"/>
                </a:ext>
              </a:extLst>
            </p:cNvPr>
            <p:cNvCxnSpPr>
              <a:cxnSpLocks/>
            </p:cNvCxnSpPr>
            <p:nvPr/>
          </p:nvCxnSpPr>
          <p:spPr>
            <a:xfrm flipV="1">
              <a:off x="18417977" y="584200"/>
              <a:ext cx="0" cy="5719234"/>
            </a:xfrm>
            <a:prstGeom prst="straightConnector1">
              <a:avLst/>
            </a:prstGeom>
            <a:noFill/>
            <a:ln w="9525" cap="rnd">
              <a:gradFill flip="none" rotWithShape="1">
                <a:gsLst>
                  <a:gs pos="5000">
                    <a:schemeClr val="tx1">
                      <a:alpha val="0"/>
                    </a:schemeClr>
                  </a:gs>
                  <a:gs pos="21000">
                    <a:srgbClr val="5275D2"/>
                  </a:gs>
                  <a:gs pos="100000">
                    <a:srgbClr val="5275D2"/>
                  </a:gs>
                </a:gsLst>
                <a:lin ang="5400000" scaled="1"/>
                <a:tileRect/>
              </a:gradFill>
              <a:prstDash val="solid"/>
              <a:round/>
            </a:ln>
          </p:spPr>
        </p:cxnSp>
      </p:grpSp>
      <p:grpSp>
        <p:nvGrpSpPr>
          <p:cNvPr id="234" name="Group 233">
            <a:extLst>
              <a:ext uri="{FF2B5EF4-FFF2-40B4-BE49-F238E27FC236}">
                <a16:creationId xmlns:a16="http://schemas.microsoft.com/office/drawing/2014/main" id="{1E873F23-20A3-4F8C-8F99-B145D2F303B4}"/>
              </a:ext>
              <a:ext uri="{C183D7F6-B498-43B3-948B-1728B52AA6E4}">
                <adec:decorative xmlns:adec="http://schemas.microsoft.com/office/drawing/2017/decorative" val="1"/>
              </a:ext>
            </a:extLst>
          </p:cNvPr>
          <p:cNvGrpSpPr/>
          <p:nvPr/>
        </p:nvGrpSpPr>
        <p:grpSpPr>
          <a:xfrm>
            <a:off x="5887559" y="1357293"/>
            <a:ext cx="422705" cy="222476"/>
            <a:chOff x="17572567" y="584200"/>
            <a:chExt cx="845410" cy="5719234"/>
          </a:xfrm>
        </p:grpSpPr>
        <p:cxnSp>
          <p:nvCxnSpPr>
            <p:cNvPr id="235" name="Straight Connector 67">
              <a:extLst>
                <a:ext uri="{FF2B5EF4-FFF2-40B4-BE49-F238E27FC236}">
                  <a16:creationId xmlns:a16="http://schemas.microsoft.com/office/drawing/2014/main" id="{6DCC1F51-F377-490B-9A2C-B334019F38F5}"/>
                </a:ext>
              </a:extLst>
            </p:cNvPr>
            <p:cNvCxnSpPr>
              <a:cxnSpLocks/>
            </p:cNvCxnSpPr>
            <p:nvPr/>
          </p:nvCxnSpPr>
          <p:spPr>
            <a:xfrm flipV="1">
              <a:off x="17572567" y="584200"/>
              <a:ext cx="0" cy="5719234"/>
            </a:xfrm>
            <a:prstGeom prst="straightConnector1">
              <a:avLst/>
            </a:prstGeom>
            <a:noFill/>
            <a:ln w="9525" cap="rnd">
              <a:gradFill flip="none" rotWithShape="1">
                <a:gsLst>
                  <a:gs pos="5000">
                    <a:schemeClr val="tx1">
                      <a:alpha val="0"/>
                    </a:schemeClr>
                  </a:gs>
                  <a:gs pos="21000">
                    <a:srgbClr val="6573D1"/>
                  </a:gs>
                  <a:gs pos="100000">
                    <a:srgbClr val="6573D1"/>
                  </a:gs>
                </a:gsLst>
                <a:lin ang="5400000" scaled="1"/>
                <a:tileRect/>
              </a:gradFill>
              <a:prstDash val="solid"/>
              <a:round/>
            </a:ln>
          </p:spPr>
        </p:cxnSp>
        <p:cxnSp>
          <p:nvCxnSpPr>
            <p:cNvPr id="236" name="Straight Connector 67">
              <a:extLst>
                <a:ext uri="{FF2B5EF4-FFF2-40B4-BE49-F238E27FC236}">
                  <a16:creationId xmlns:a16="http://schemas.microsoft.com/office/drawing/2014/main" id="{F865AABB-BB8E-4D77-A642-383D4D6079A8}"/>
                </a:ext>
              </a:extLst>
            </p:cNvPr>
            <p:cNvCxnSpPr>
              <a:cxnSpLocks/>
            </p:cNvCxnSpPr>
            <p:nvPr/>
          </p:nvCxnSpPr>
          <p:spPr>
            <a:xfrm flipV="1">
              <a:off x="17783919" y="584200"/>
              <a:ext cx="0" cy="5719234"/>
            </a:xfrm>
            <a:prstGeom prst="straightConnector1">
              <a:avLst/>
            </a:prstGeom>
            <a:noFill/>
            <a:ln w="9525" cap="rnd">
              <a:gradFill flip="none" rotWithShape="1">
                <a:gsLst>
                  <a:gs pos="5000">
                    <a:schemeClr val="tx1">
                      <a:alpha val="0"/>
                    </a:schemeClr>
                  </a:gs>
                  <a:gs pos="21000">
                    <a:srgbClr val="6573D1"/>
                  </a:gs>
                  <a:gs pos="100000">
                    <a:srgbClr val="6573D1"/>
                  </a:gs>
                </a:gsLst>
                <a:lin ang="5400000" scaled="1"/>
                <a:tileRect/>
              </a:gradFill>
              <a:prstDash val="solid"/>
              <a:round/>
            </a:ln>
          </p:spPr>
        </p:cxnSp>
        <p:cxnSp>
          <p:nvCxnSpPr>
            <p:cNvPr id="237" name="Straight Connector 67">
              <a:extLst>
                <a:ext uri="{FF2B5EF4-FFF2-40B4-BE49-F238E27FC236}">
                  <a16:creationId xmlns:a16="http://schemas.microsoft.com/office/drawing/2014/main" id="{6FE4A075-3FB2-42FE-A2DD-DA1F5DCC2A27}"/>
                </a:ext>
              </a:extLst>
            </p:cNvPr>
            <p:cNvCxnSpPr>
              <a:cxnSpLocks/>
            </p:cNvCxnSpPr>
            <p:nvPr/>
          </p:nvCxnSpPr>
          <p:spPr>
            <a:xfrm flipV="1">
              <a:off x="17989449" y="584200"/>
              <a:ext cx="0" cy="5719234"/>
            </a:xfrm>
            <a:prstGeom prst="straightConnector1">
              <a:avLst/>
            </a:prstGeom>
            <a:noFill/>
            <a:ln w="9525" cap="rnd">
              <a:gradFill flip="none" rotWithShape="1">
                <a:gsLst>
                  <a:gs pos="5000">
                    <a:schemeClr val="tx1">
                      <a:alpha val="0"/>
                    </a:schemeClr>
                  </a:gs>
                  <a:gs pos="21000">
                    <a:srgbClr val="6573D1"/>
                  </a:gs>
                  <a:gs pos="100000">
                    <a:srgbClr val="6573D1"/>
                  </a:gs>
                </a:gsLst>
                <a:lin ang="5400000" scaled="1"/>
                <a:tileRect/>
              </a:gradFill>
              <a:prstDash val="solid"/>
              <a:round/>
            </a:ln>
          </p:spPr>
        </p:cxnSp>
        <p:cxnSp>
          <p:nvCxnSpPr>
            <p:cNvPr id="238" name="Straight Connector 67">
              <a:extLst>
                <a:ext uri="{FF2B5EF4-FFF2-40B4-BE49-F238E27FC236}">
                  <a16:creationId xmlns:a16="http://schemas.microsoft.com/office/drawing/2014/main" id="{95906ADD-2292-47BC-ACE9-65C0F21F3E39}"/>
                </a:ext>
              </a:extLst>
            </p:cNvPr>
            <p:cNvCxnSpPr>
              <a:cxnSpLocks/>
            </p:cNvCxnSpPr>
            <p:nvPr/>
          </p:nvCxnSpPr>
          <p:spPr>
            <a:xfrm flipV="1">
              <a:off x="18206623" y="584200"/>
              <a:ext cx="0" cy="5719234"/>
            </a:xfrm>
            <a:prstGeom prst="straightConnector1">
              <a:avLst/>
            </a:prstGeom>
            <a:noFill/>
            <a:ln w="9525" cap="rnd">
              <a:gradFill flip="none" rotWithShape="1">
                <a:gsLst>
                  <a:gs pos="5000">
                    <a:schemeClr val="tx1">
                      <a:alpha val="0"/>
                    </a:schemeClr>
                  </a:gs>
                  <a:gs pos="21000">
                    <a:srgbClr val="6573D1"/>
                  </a:gs>
                  <a:gs pos="100000">
                    <a:srgbClr val="6573D1"/>
                  </a:gs>
                </a:gsLst>
                <a:lin ang="5400000" scaled="1"/>
                <a:tileRect/>
              </a:gradFill>
              <a:prstDash val="solid"/>
              <a:round/>
            </a:ln>
          </p:spPr>
        </p:cxnSp>
        <p:cxnSp>
          <p:nvCxnSpPr>
            <p:cNvPr id="239" name="Straight Connector 67">
              <a:extLst>
                <a:ext uri="{FF2B5EF4-FFF2-40B4-BE49-F238E27FC236}">
                  <a16:creationId xmlns:a16="http://schemas.microsoft.com/office/drawing/2014/main" id="{0C836044-128B-4690-9DD1-B84B328C43D1}"/>
                </a:ext>
              </a:extLst>
            </p:cNvPr>
            <p:cNvCxnSpPr>
              <a:cxnSpLocks/>
            </p:cNvCxnSpPr>
            <p:nvPr/>
          </p:nvCxnSpPr>
          <p:spPr>
            <a:xfrm flipV="1">
              <a:off x="18417977" y="584200"/>
              <a:ext cx="0" cy="5719234"/>
            </a:xfrm>
            <a:prstGeom prst="straightConnector1">
              <a:avLst/>
            </a:prstGeom>
            <a:noFill/>
            <a:ln w="9525" cap="rnd">
              <a:gradFill flip="none" rotWithShape="1">
                <a:gsLst>
                  <a:gs pos="5000">
                    <a:schemeClr val="tx1">
                      <a:alpha val="0"/>
                    </a:schemeClr>
                  </a:gs>
                  <a:gs pos="21000">
                    <a:srgbClr val="6573D1"/>
                  </a:gs>
                  <a:gs pos="100000">
                    <a:srgbClr val="6573D1"/>
                  </a:gs>
                </a:gsLst>
                <a:lin ang="5400000" scaled="1"/>
                <a:tileRect/>
              </a:gradFill>
              <a:prstDash val="solid"/>
              <a:round/>
            </a:ln>
          </p:spPr>
        </p:cxnSp>
      </p:grpSp>
      <p:sp>
        <p:nvSpPr>
          <p:cNvPr id="240" name="TextBox 239">
            <a:extLst>
              <a:ext uri="{FF2B5EF4-FFF2-40B4-BE49-F238E27FC236}">
                <a16:creationId xmlns:a16="http://schemas.microsoft.com/office/drawing/2014/main" id="{024C10CB-53A6-4934-990C-D6A8A343E112}"/>
              </a:ext>
              <a:ext uri="{C183D7F6-B498-43B3-948B-1728B52AA6E4}">
                <adec:decorative xmlns:adec="http://schemas.microsoft.com/office/drawing/2017/decorative" val="1"/>
              </a:ext>
            </a:extLst>
          </p:cNvPr>
          <p:cNvSpPr txBox="1"/>
          <p:nvPr/>
        </p:nvSpPr>
        <p:spPr>
          <a:xfrm>
            <a:off x="4141393" y="5573041"/>
            <a:ext cx="3913632" cy="769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noFill/>
                <a:effectLst/>
                <a:uLnTx/>
                <a:uFillTx/>
                <a:latin typeface="Segoe UI Semibold"/>
                <a:ea typeface="+mn-ea"/>
                <a:cs typeface="+mn-cs"/>
              </a:rPr>
              <a:t>Operational databases   </a:t>
            </a:r>
            <a:r>
              <a:rPr kumimoji="0" lang="en-US" sz="500" b="0" i="0" u="none" strike="noStrike" kern="1200" cap="none" spc="0" normalizeH="0" baseline="14000" noProof="0">
                <a:ln>
                  <a:noFill/>
                </a:ln>
                <a:noFill/>
                <a:effectLst/>
                <a:uLnTx/>
                <a:uFillTx/>
                <a:latin typeface="Segoe UI Semibold"/>
                <a:ea typeface="+mn-ea"/>
                <a:cs typeface="+mn-cs"/>
              </a:rPr>
              <a:t>|</a:t>
            </a:r>
            <a:r>
              <a:rPr kumimoji="0" lang="en-US" sz="500" b="0" i="0" u="none" strike="noStrike" kern="1200" cap="none" spc="0" normalizeH="0" baseline="0" noProof="0">
                <a:ln>
                  <a:noFill/>
                </a:ln>
                <a:noFill/>
                <a:effectLst/>
                <a:uLnTx/>
                <a:uFillTx/>
                <a:latin typeface="Segoe UI Semibold"/>
                <a:ea typeface="+mn-ea"/>
                <a:cs typeface="+mn-cs"/>
              </a:rPr>
              <a:t>   Analytics   </a:t>
            </a:r>
            <a:r>
              <a:rPr kumimoji="0" lang="en-US" sz="500" b="0" i="0" u="none" strike="noStrike" kern="1200" cap="none" spc="0" normalizeH="0" baseline="14000" noProof="0">
                <a:ln>
                  <a:noFill/>
                </a:ln>
                <a:noFill/>
                <a:effectLst/>
                <a:uLnTx/>
                <a:uFillTx/>
                <a:latin typeface="Segoe UI Semibold"/>
                <a:ea typeface="+mn-ea"/>
                <a:cs typeface="+mn-cs"/>
              </a:rPr>
              <a:t>|</a:t>
            </a:r>
            <a:r>
              <a:rPr kumimoji="0" lang="en-US" sz="500" b="0" i="0" u="none" strike="noStrike" kern="1200" cap="none" spc="0" normalizeH="0" baseline="0" noProof="0">
                <a:ln>
                  <a:noFill/>
                </a:ln>
                <a:noFill/>
                <a:effectLst/>
                <a:uLnTx/>
                <a:uFillTx/>
                <a:latin typeface="Segoe UI Semibold"/>
                <a:ea typeface="+mn-ea"/>
                <a:cs typeface="+mn-cs"/>
              </a:rPr>
              <a:t>   Data governance </a:t>
            </a:r>
          </a:p>
        </p:txBody>
      </p:sp>
      <p:sp>
        <p:nvSpPr>
          <p:cNvPr id="241" name="Oval 240">
            <a:extLst>
              <a:ext uri="{FF2B5EF4-FFF2-40B4-BE49-F238E27FC236}">
                <a16:creationId xmlns:a16="http://schemas.microsoft.com/office/drawing/2014/main" id="{D58BB752-372B-4FEB-ACC0-E7593FF292D8}"/>
              </a:ext>
              <a:ext uri="{C183D7F6-B498-43B3-948B-1728B52AA6E4}">
                <adec:decorative xmlns:adec="http://schemas.microsoft.com/office/drawing/2017/decorative" val="1"/>
              </a:ext>
            </a:extLst>
          </p:cNvPr>
          <p:cNvSpPr>
            <a:spLocks noChangeAspect="1"/>
          </p:cNvSpPr>
          <p:nvPr/>
        </p:nvSpPr>
        <p:spPr bwMode="auto">
          <a:xfrm>
            <a:off x="5707506" y="4430838"/>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2" name="Oval 241">
            <a:extLst>
              <a:ext uri="{FF2B5EF4-FFF2-40B4-BE49-F238E27FC236}">
                <a16:creationId xmlns:a16="http://schemas.microsoft.com/office/drawing/2014/main" id="{137C31EF-6CF7-490D-9665-B2CE7140930E}"/>
              </a:ext>
              <a:ext uri="{C183D7F6-B498-43B3-948B-1728B52AA6E4}">
                <adec:decorative xmlns:adec="http://schemas.microsoft.com/office/drawing/2017/decorative" val="1"/>
              </a:ext>
            </a:extLst>
          </p:cNvPr>
          <p:cNvSpPr>
            <a:spLocks noChangeAspect="1"/>
          </p:cNvSpPr>
          <p:nvPr/>
        </p:nvSpPr>
        <p:spPr bwMode="auto">
          <a:xfrm>
            <a:off x="6687276" y="4562537"/>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3" name="Oval 242">
            <a:extLst>
              <a:ext uri="{FF2B5EF4-FFF2-40B4-BE49-F238E27FC236}">
                <a16:creationId xmlns:a16="http://schemas.microsoft.com/office/drawing/2014/main" id="{A6910BB1-8C6E-48E7-B6C2-48DC4EA14531}"/>
              </a:ext>
              <a:ext uri="{C183D7F6-B498-43B3-948B-1728B52AA6E4}">
                <adec:decorative xmlns:adec="http://schemas.microsoft.com/office/drawing/2017/decorative" val="1"/>
              </a:ext>
            </a:extLst>
          </p:cNvPr>
          <p:cNvSpPr>
            <a:spLocks noChangeAspect="1"/>
          </p:cNvSpPr>
          <p:nvPr/>
        </p:nvSpPr>
        <p:spPr bwMode="auto">
          <a:xfrm>
            <a:off x="5776577" y="4605177"/>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4" name="Oval 243">
            <a:extLst>
              <a:ext uri="{FF2B5EF4-FFF2-40B4-BE49-F238E27FC236}">
                <a16:creationId xmlns:a16="http://schemas.microsoft.com/office/drawing/2014/main" id="{1E335F2C-66D4-4A11-B6DF-01FA99B5530B}"/>
              </a:ext>
              <a:ext uri="{C183D7F6-B498-43B3-948B-1728B52AA6E4}">
                <adec:decorative xmlns:adec="http://schemas.microsoft.com/office/drawing/2017/decorative" val="1"/>
              </a:ext>
            </a:extLst>
          </p:cNvPr>
          <p:cNvSpPr>
            <a:spLocks noChangeAspect="1"/>
          </p:cNvSpPr>
          <p:nvPr/>
        </p:nvSpPr>
        <p:spPr bwMode="auto">
          <a:xfrm>
            <a:off x="6069955" y="4202313"/>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5" name="Oval 244">
            <a:extLst>
              <a:ext uri="{FF2B5EF4-FFF2-40B4-BE49-F238E27FC236}">
                <a16:creationId xmlns:a16="http://schemas.microsoft.com/office/drawing/2014/main" id="{E688D35A-F0AA-4226-9B00-19B5F60180BA}"/>
              </a:ext>
              <a:ext uri="{C183D7F6-B498-43B3-948B-1728B52AA6E4}">
                <adec:decorative xmlns:adec="http://schemas.microsoft.com/office/drawing/2017/decorative" val="1"/>
              </a:ext>
            </a:extLst>
          </p:cNvPr>
          <p:cNvSpPr>
            <a:spLocks noChangeAspect="1"/>
          </p:cNvSpPr>
          <p:nvPr/>
        </p:nvSpPr>
        <p:spPr bwMode="auto">
          <a:xfrm>
            <a:off x="6222456" y="4412677"/>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6" name="Oval 245">
            <a:extLst>
              <a:ext uri="{FF2B5EF4-FFF2-40B4-BE49-F238E27FC236}">
                <a16:creationId xmlns:a16="http://schemas.microsoft.com/office/drawing/2014/main" id="{58EC1297-DE82-4840-ADDA-F319BBFF0D09}"/>
              </a:ext>
              <a:ext uri="{C183D7F6-B498-43B3-948B-1728B52AA6E4}">
                <adec:decorative xmlns:adec="http://schemas.microsoft.com/office/drawing/2017/decorative" val="1"/>
              </a:ext>
            </a:extLst>
          </p:cNvPr>
          <p:cNvSpPr>
            <a:spLocks noChangeAspect="1"/>
          </p:cNvSpPr>
          <p:nvPr/>
        </p:nvSpPr>
        <p:spPr bwMode="auto">
          <a:xfrm>
            <a:off x="6377396" y="4608257"/>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7" name="Oval 246">
            <a:extLst>
              <a:ext uri="{FF2B5EF4-FFF2-40B4-BE49-F238E27FC236}">
                <a16:creationId xmlns:a16="http://schemas.microsoft.com/office/drawing/2014/main" id="{B1512CAD-C944-4F95-9D7C-30294CFBFD0A}"/>
              </a:ext>
              <a:ext uri="{C183D7F6-B498-43B3-948B-1728B52AA6E4}">
                <adec:decorative xmlns:adec="http://schemas.microsoft.com/office/drawing/2017/decorative" val="1"/>
              </a:ext>
            </a:extLst>
          </p:cNvPr>
          <p:cNvSpPr>
            <a:spLocks noChangeAspect="1"/>
          </p:cNvSpPr>
          <p:nvPr/>
        </p:nvSpPr>
        <p:spPr bwMode="auto">
          <a:xfrm>
            <a:off x="6178311" y="3323102"/>
            <a:ext cx="53847" cy="53847"/>
          </a:xfrm>
          <a:prstGeom prst="ellipse">
            <a:avLst/>
          </a:prstGeom>
          <a:solidFill>
            <a:srgbClr val="4176C0"/>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8" name="Oval 247">
            <a:extLst>
              <a:ext uri="{FF2B5EF4-FFF2-40B4-BE49-F238E27FC236}">
                <a16:creationId xmlns:a16="http://schemas.microsoft.com/office/drawing/2014/main" id="{7696663E-2420-4012-AFA1-65B0B041A049}"/>
              </a:ext>
              <a:ext uri="{C183D7F6-B498-43B3-948B-1728B52AA6E4}">
                <adec:decorative xmlns:adec="http://schemas.microsoft.com/office/drawing/2017/decorative" val="1"/>
              </a:ext>
            </a:extLst>
          </p:cNvPr>
          <p:cNvSpPr>
            <a:spLocks noChangeAspect="1"/>
          </p:cNvSpPr>
          <p:nvPr/>
        </p:nvSpPr>
        <p:spPr bwMode="auto">
          <a:xfrm>
            <a:off x="5965250" y="3414598"/>
            <a:ext cx="53847" cy="53847"/>
          </a:xfrm>
          <a:prstGeom prst="ellipse">
            <a:avLst/>
          </a:prstGeom>
          <a:solidFill>
            <a:srgbClr val="4176C0"/>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9" name="Oval 248">
            <a:extLst>
              <a:ext uri="{FF2B5EF4-FFF2-40B4-BE49-F238E27FC236}">
                <a16:creationId xmlns:a16="http://schemas.microsoft.com/office/drawing/2014/main" id="{922EF626-CA54-4B48-84A7-8B8D9A2A5F3F}"/>
              </a:ext>
              <a:ext uri="{C183D7F6-B498-43B3-948B-1728B52AA6E4}">
                <adec:decorative xmlns:adec="http://schemas.microsoft.com/office/drawing/2017/decorative" val="1"/>
              </a:ext>
            </a:extLst>
          </p:cNvPr>
          <p:cNvSpPr>
            <a:spLocks noChangeAspect="1"/>
          </p:cNvSpPr>
          <p:nvPr/>
        </p:nvSpPr>
        <p:spPr bwMode="auto">
          <a:xfrm>
            <a:off x="5859685" y="3208966"/>
            <a:ext cx="53847" cy="53847"/>
          </a:xfrm>
          <a:prstGeom prst="ellipse">
            <a:avLst/>
          </a:prstGeom>
          <a:solidFill>
            <a:srgbClr val="4176C0"/>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0" name="Oval 249">
            <a:extLst>
              <a:ext uri="{FF2B5EF4-FFF2-40B4-BE49-F238E27FC236}">
                <a16:creationId xmlns:a16="http://schemas.microsoft.com/office/drawing/2014/main" id="{239241FE-2CA3-44DE-A4F2-FBE4B9D77655}"/>
              </a:ext>
              <a:ext uri="{C183D7F6-B498-43B3-948B-1728B52AA6E4}">
                <adec:decorative xmlns:adec="http://schemas.microsoft.com/office/drawing/2017/decorative" val="1"/>
              </a:ext>
            </a:extLst>
          </p:cNvPr>
          <p:cNvSpPr>
            <a:spLocks noChangeAspect="1"/>
          </p:cNvSpPr>
          <p:nvPr/>
        </p:nvSpPr>
        <p:spPr bwMode="auto">
          <a:xfrm>
            <a:off x="5707506" y="4430838"/>
            <a:ext cx="53847" cy="53847"/>
          </a:xfrm>
          <a:prstGeom prst="ellipse">
            <a:avLst/>
          </a:prstGeom>
          <a:solidFill>
            <a:srgbClr val="1078D4"/>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1" name="Oval 250">
            <a:extLst>
              <a:ext uri="{FF2B5EF4-FFF2-40B4-BE49-F238E27FC236}">
                <a16:creationId xmlns:a16="http://schemas.microsoft.com/office/drawing/2014/main" id="{E1A49F6D-B148-4740-9C54-C5C030AE2EA0}"/>
              </a:ext>
              <a:ext uri="{C183D7F6-B498-43B3-948B-1728B52AA6E4}">
                <adec:decorative xmlns:adec="http://schemas.microsoft.com/office/drawing/2017/decorative" val="1"/>
              </a:ext>
            </a:extLst>
          </p:cNvPr>
          <p:cNvSpPr>
            <a:spLocks noChangeAspect="1"/>
          </p:cNvSpPr>
          <p:nvPr/>
        </p:nvSpPr>
        <p:spPr bwMode="auto">
          <a:xfrm>
            <a:off x="6283422" y="3303423"/>
            <a:ext cx="53847" cy="53847"/>
          </a:xfrm>
          <a:prstGeom prst="ellipse">
            <a:avLst/>
          </a:prstGeom>
          <a:solidFill>
            <a:srgbClr val="4176C0"/>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2" name="Oval 251">
            <a:extLst>
              <a:ext uri="{FF2B5EF4-FFF2-40B4-BE49-F238E27FC236}">
                <a16:creationId xmlns:a16="http://schemas.microsoft.com/office/drawing/2014/main" id="{F5AC0500-D47A-4A5B-927C-394524093B39}"/>
              </a:ext>
              <a:ext uri="{C183D7F6-B498-43B3-948B-1728B52AA6E4}">
                <adec:decorative xmlns:adec="http://schemas.microsoft.com/office/drawing/2017/decorative" val="1"/>
              </a:ext>
            </a:extLst>
          </p:cNvPr>
          <p:cNvSpPr>
            <a:spLocks noChangeAspect="1"/>
          </p:cNvSpPr>
          <p:nvPr/>
        </p:nvSpPr>
        <p:spPr bwMode="auto">
          <a:xfrm>
            <a:off x="6072285" y="3494716"/>
            <a:ext cx="53847" cy="53847"/>
          </a:xfrm>
          <a:prstGeom prst="ellipse">
            <a:avLst/>
          </a:prstGeom>
          <a:solidFill>
            <a:srgbClr val="4176C0"/>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3" name="Oval 252">
            <a:extLst>
              <a:ext uri="{FF2B5EF4-FFF2-40B4-BE49-F238E27FC236}">
                <a16:creationId xmlns:a16="http://schemas.microsoft.com/office/drawing/2014/main" id="{49950986-83D5-415A-8340-2A4AA76B348E}"/>
              </a:ext>
              <a:ext uri="{C183D7F6-B498-43B3-948B-1728B52AA6E4}">
                <adec:decorative xmlns:adec="http://schemas.microsoft.com/office/drawing/2017/decorative" val="1"/>
              </a:ext>
            </a:extLst>
          </p:cNvPr>
          <p:cNvSpPr>
            <a:spLocks noChangeAspect="1"/>
          </p:cNvSpPr>
          <p:nvPr/>
        </p:nvSpPr>
        <p:spPr bwMode="auto">
          <a:xfrm>
            <a:off x="6071708" y="2381460"/>
            <a:ext cx="53847" cy="53847"/>
          </a:xfrm>
          <a:prstGeom prst="ellipse">
            <a:avLst/>
          </a:prstGeom>
          <a:solidFill>
            <a:srgbClr val="5775D2"/>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4" name="Oval 253">
            <a:extLst>
              <a:ext uri="{FF2B5EF4-FFF2-40B4-BE49-F238E27FC236}">
                <a16:creationId xmlns:a16="http://schemas.microsoft.com/office/drawing/2014/main" id="{4A57016E-3648-499A-B6C7-10C97484E69A}"/>
              </a:ext>
              <a:ext uri="{C183D7F6-B498-43B3-948B-1728B52AA6E4}">
                <adec:decorative xmlns:adec="http://schemas.microsoft.com/office/drawing/2017/decorative" val="1"/>
              </a:ext>
            </a:extLst>
          </p:cNvPr>
          <p:cNvSpPr>
            <a:spLocks noChangeAspect="1"/>
          </p:cNvSpPr>
          <p:nvPr/>
        </p:nvSpPr>
        <p:spPr bwMode="auto">
          <a:xfrm>
            <a:off x="6176869" y="1071290"/>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5" name="Oval 254">
            <a:extLst>
              <a:ext uri="{FF2B5EF4-FFF2-40B4-BE49-F238E27FC236}">
                <a16:creationId xmlns:a16="http://schemas.microsoft.com/office/drawing/2014/main" id="{7D0B1985-A916-465A-996B-50154F4ACDE5}"/>
              </a:ext>
              <a:ext uri="{C183D7F6-B498-43B3-948B-1728B52AA6E4}">
                <adec:decorative xmlns:adec="http://schemas.microsoft.com/office/drawing/2017/decorative" val="1"/>
              </a:ext>
            </a:extLst>
          </p:cNvPr>
          <p:cNvSpPr>
            <a:spLocks noChangeAspect="1"/>
          </p:cNvSpPr>
          <p:nvPr/>
        </p:nvSpPr>
        <p:spPr bwMode="auto">
          <a:xfrm>
            <a:off x="5965307" y="678878"/>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6" name="Oval 255">
            <a:extLst>
              <a:ext uri="{FF2B5EF4-FFF2-40B4-BE49-F238E27FC236}">
                <a16:creationId xmlns:a16="http://schemas.microsoft.com/office/drawing/2014/main" id="{0FEED765-9252-48F2-82CA-350ACBFBCDAB}"/>
              </a:ext>
              <a:ext uri="{C183D7F6-B498-43B3-948B-1728B52AA6E4}">
                <adec:decorative xmlns:adec="http://schemas.microsoft.com/office/drawing/2017/decorative" val="1"/>
              </a:ext>
            </a:extLst>
          </p:cNvPr>
          <p:cNvSpPr>
            <a:spLocks noChangeAspect="1"/>
          </p:cNvSpPr>
          <p:nvPr/>
        </p:nvSpPr>
        <p:spPr bwMode="auto">
          <a:xfrm>
            <a:off x="6282665" y="2404737"/>
            <a:ext cx="53847" cy="53847"/>
          </a:xfrm>
          <a:prstGeom prst="ellipse">
            <a:avLst/>
          </a:prstGeom>
          <a:solidFill>
            <a:srgbClr val="5775D2"/>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7" name="Oval 256">
            <a:extLst>
              <a:ext uri="{FF2B5EF4-FFF2-40B4-BE49-F238E27FC236}">
                <a16:creationId xmlns:a16="http://schemas.microsoft.com/office/drawing/2014/main" id="{F6AF3C2E-2161-4D61-8D61-11AE124CA18B}"/>
              </a:ext>
              <a:ext uri="{C183D7F6-B498-43B3-948B-1728B52AA6E4}">
                <adec:decorative xmlns:adec="http://schemas.microsoft.com/office/drawing/2017/decorative" val="1"/>
              </a:ext>
            </a:extLst>
          </p:cNvPr>
          <p:cNvSpPr>
            <a:spLocks noChangeAspect="1"/>
          </p:cNvSpPr>
          <p:nvPr/>
        </p:nvSpPr>
        <p:spPr bwMode="auto">
          <a:xfrm>
            <a:off x="5965161" y="2186008"/>
            <a:ext cx="53847" cy="53847"/>
          </a:xfrm>
          <a:prstGeom prst="ellipse">
            <a:avLst/>
          </a:prstGeom>
          <a:solidFill>
            <a:srgbClr val="5775D2"/>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8" name="Oval 257">
            <a:extLst>
              <a:ext uri="{FF2B5EF4-FFF2-40B4-BE49-F238E27FC236}">
                <a16:creationId xmlns:a16="http://schemas.microsoft.com/office/drawing/2014/main" id="{DE161B42-4896-41FC-AB22-86891F074DBC}"/>
              </a:ext>
              <a:ext uri="{C183D7F6-B498-43B3-948B-1728B52AA6E4}">
                <adec:decorative xmlns:adec="http://schemas.microsoft.com/office/drawing/2017/decorative" val="1"/>
              </a:ext>
            </a:extLst>
          </p:cNvPr>
          <p:cNvSpPr>
            <a:spLocks noChangeAspect="1"/>
          </p:cNvSpPr>
          <p:nvPr/>
        </p:nvSpPr>
        <p:spPr bwMode="auto">
          <a:xfrm>
            <a:off x="5859399" y="863608"/>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9" name="Oval 258">
            <a:extLst>
              <a:ext uri="{FF2B5EF4-FFF2-40B4-BE49-F238E27FC236}">
                <a16:creationId xmlns:a16="http://schemas.microsoft.com/office/drawing/2014/main" id="{368241ED-DA30-479B-83F6-F0DB644B1C22}"/>
              </a:ext>
              <a:ext uri="{C183D7F6-B498-43B3-948B-1728B52AA6E4}">
                <adec:decorative xmlns:adec="http://schemas.microsoft.com/office/drawing/2017/decorative" val="1"/>
              </a:ext>
            </a:extLst>
          </p:cNvPr>
          <p:cNvSpPr>
            <a:spLocks noChangeAspect="1"/>
          </p:cNvSpPr>
          <p:nvPr/>
        </p:nvSpPr>
        <p:spPr bwMode="auto">
          <a:xfrm>
            <a:off x="6281644" y="1261790"/>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0" name="Oval 259">
            <a:extLst>
              <a:ext uri="{FF2B5EF4-FFF2-40B4-BE49-F238E27FC236}">
                <a16:creationId xmlns:a16="http://schemas.microsoft.com/office/drawing/2014/main" id="{70F2D600-3D42-4B04-BBEB-1BF3B82F842E}"/>
              </a:ext>
              <a:ext uri="{C183D7F6-B498-43B3-948B-1728B52AA6E4}">
                <adec:decorative xmlns:adec="http://schemas.microsoft.com/office/drawing/2017/decorative" val="1"/>
              </a:ext>
            </a:extLst>
          </p:cNvPr>
          <p:cNvSpPr>
            <a:spLocks noChangeAspect="1"/>
          </p:cNvSpPr>
          <p:nvPr/>
        </p:nvSpPr>
        <p:spPr bwMode="auto">
          <a:xfrm>
            <a:off x="6281644" y="822582"/>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1" name="Oval 260">
            <a:extLst>
              <a:ext uri="{FF2B5EF4-FFF2-40B4-BE49-F238E27FC236}">
                <a16:creationId xmlns:a16="http://schemas.microsoft.com/office/drawing/2014/main" id="{56F80411-4DCB-455A-991C-5A8BB01BCDB1}"/>
              </a:ext>
              <a:ext uri="{C183D7F6-B498-43B3-948B-1728B52AA6E4}">
                <adec:decorative xmlns:adec="http://schemas.microsoft.com/office/drawing/2017/decorative" val="1"/>
              </a:ext>
            </a:extLst>
          </p:cNvPr>
          <p:cNvSpPr>
            <a:spLocks noChangeAspect="1"/>
          </p:cNvSpPr>
          <p:nvPr/>
        </p:nvSpPr>
        <p:spPr bwMode="auto">
          <a:xfrm>
            <a:off x="5860570" y="2381460"/>
            <a:ext cx="53847" cy="53847"/>
          </a:xfrm>
          <a:prstGeom prst="ellipse">
            <a:avLst/>
          </a:prstGeom>
          <a:solidFill>
            <a:srgbClr val="5775D2"/>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2" name="Oval 261">
            <a:extLst>
              <a:ext uri="{FF2B5EF4-FFF2-40B4-BE49-F238E27FC236}">
                <a16:creationId xmlns:a16="http://schemas.microsoft.com/office/drawing/2014/main" id="{01061ADF-F514-49F3-BECB-8E7D3DE177BE}"/>
              </a:ext>
              <a:ext uri="{C183D7F6-B498-43B3-948B-1728B52AA6E4}">
                <adec:decorative xmlns:adec="http://schemas.microsoft.com/office/drawing/2017/decorative" val="1"/>
              </a:ext>
            </a:extLst>
          </p:cNvPr>
          <p:cNvSpPr>
            <a:spLocks noChangeAspect="1"/>
          </p:cNvSpPr>
          <p:nvPr/>
        </p:nvSpPr>
        <p:spPr bwMode="auto">
          <a:xfrm>
            <a:off x="6178680" y="2186008"/>
            <a:ext cx="53847" cy="53847"/>
          </a:xfrm>
          <a:prstGeom prst="ellipse">
            <a:avLst/>
          </a:prstGeom>
          <a:solidFill>
            <a:srgbClr val="5775D2"/>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3" name="Oval 262">
            <a:extLst>
              <a:ext uri="{FF2B5EF4-FFF2-40B4-BE49-F238E27FC236}">
                <a16:creationId xmlns:a16="http://schemas.microsoft.com/office/drawing/2014/main" id="{2A5ED1FD-C028-4E09-8029-6E1E02D1B424}"/>
              </a:ext>
              <a:ext uri="{C183D7F6-B498-43B3-948B-1728B52AA6E4}">
                <adec:decorative xmlns:adec="http://schemas.microsoft.com/office/drawing/2017/decorative" val="1"/>
              </a:ext>
            </a:extLst>
          </p:cNvPr>
          <p:cNvSpPr>
            <a:spLocks noChangeAspect="1"/>
          </p:cNvSpPr>
          <p:nvPr/>
        </p:nvSpPr>
        <p:spPr bwMode="auto">
          <a:xfrm>
            <a:off x="6072389" y="1361942"/>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4" name="Oval 263">
            <a:extLst>
              <a:ext uri="{FF2B5EF4-FFF2-40B4-BE49-F238E27FC236}">
                <a16:creationId xmlns:a16="http://schemas.microsoft.com/office/drawing/2014/main" id="{71F647FB-6450-41D4-9297-A17FF84AEC96}"/>
              </a:ext>
              <a:ext uri="{C183D7F6-B498-43B3-948B-1728B52AA6E4}">
                <adec:decorative xmlns:adec="http://schemas.microsoft.com/office/drawing/2017/decorative" val="1"/>
              </a:ext>
            </a:extLst>
          </p:cNvPr>
          <p:cNvSpPr>
            <a:spLocks noChangeAspect="1"/>
          </p:cNvSpPr>
          <p:nvPr/>
        </p:nvSpPr>
        <p:spPr bwMode="auto">
          <a:xfrm>
            <a:off x="5965307" y="1174178"/>
            <a:ext cx="53847" cy="53847"/>
          </a:xfrm>
          <a:prstGeom prst="ellipse">
            <a:avLst/>
          </a:prstGeom>
          <a:solidFill>
            <a:srgbClr val="706FCE"/>
          </a:soli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680240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par>
                                <p:cTn id="8" presetID="42" presetClass="path" presetSubtype="0" decel="100000" fill="hold" nodeType="withEffect">
                                  <p:stCondLst>
                                    <p:cond delay="0"/>
                                  </p:stCondLst>
                                  <p:childTnLst>
                                    <p:animMotion origin="layout" path="M -2.08333E-7 3.7037E-6 L -2.08333E-7 0.03541 " pathEditMode="relative" rAng="0" ptsTypes="AA">
                                      <p:cBhvr>
                                        <p:cTn id="9" dur="700" spd="-100000" fill="hold"/>
                                        <p:tgtEl>
                                          <p:spTgt spid="20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500"/>
                                        <p:tgtEl>
                                          <p:spTgt spid="221"/>
                                        </p:tgtEl>
                                      </p:cBhvr>
                                    </p:animEffect>
                                  </p:childTnLst>
                                </p:cTn>
                              </p:par>
                              <p:par>
                                <p:cTn id="13" presetID="42" presetClass="path" presetSubtype="0" decel="100000" fill="hold" grpId="1" nodeType="withEffect">
                                  <p:stCondLst>
                                    <p:cond delay="0"/>
                                  </p:stCondLst>
                                  <p:childTnLst>
                                    <p:animMotion origin="layout" path="M -2.08333E-7 1.48148E-6 L -2.08333E-7 0.03542 " pathEditMode="relative" rAng="0" ptsTypes="AA">
                                      <p:cBhvr>
                                        <p:cTn id="14" dur="700" spd="-100000" fill="hold"/>
                                        <p:tgtEl>
                                          <p:spTgt spid="221"/>
                                        </p:tgtEl>
                                        <p:attrNameLst>
                                          <p:attrName>ppt_x</p:attrName>
                                          <p:attrName>ppt_y</p:attrName>
                                        </p:attrNameLst>
                                      </p:cBhvr>
                                      <p:rCtr x="0" y="1759"/>
                                    </p:animMotion>
                                  </p:childTnLst>
                                </p:cTn>
                              </p:par>
                              <p:par>
                                <p:cTn id="15" presetID="22" presetClass="entr" presetSubtype="4" fill="hold" nodeType="withEffect">
                                  <p:stCondLst>
                                    <p:cond delay="250"/>
                                  </p:stCondLst>
                                  <p:childTnLst>
                                    <p:set>
                                      <p:cBhvr>
                                        <p:cTn id="16" dur="1" fill="hold">
                                          <p:stCondLst>
                                            <p:cond delay="0"/>
                                          </p:stCondLst>
                                        </p:cTn>
                                        <p:tgtEl>
                                          <p:spTgt spid="122"/>
                                        </p:tgtEl>
                                        <p:attrNameLst>
                                          <p:attrName>style.visibility</p:attrName>
                                        </p:attrNameLst>
                                      </p:cBhvr>
                                      <p:to>
                                        <p:strVal val="visible"/>
                                      </p:to>
                                    </p:set>
                                    <p:animEffect transition="in" filter="wipe(down)">
                                      <p:cBhvr>
                                        <p:cTn id="17" dur="500"/>
                                        <p:tgtEl>
                                          <p:spTgt spid="122"/>
                                        </p:tgtEl>
                                      </p:cBhvr>
                                    </p:animEffect>
                                  </p:childTnLst>
                                </p:cTn>
                              </p:par>
                              <p:par>
                                <p:cTn id="18" presetID="22" presetClass="entr" presetSubtype="4" fill="hold" nodeType="withEffect">
                                  <p:stCondLst>
                                    <p:cond delay="700"/>
                                  </p:stCondLst>
                                  <p:childTnLst>
                                    <p:set>
                                      <p:cBhvr>
                                        <p:cTn id="19" dur="1" fill="hold">
                                          <p:stCondLst>
                                            <p:cond delay="0"/>
                                          </p:stCondLst>
                                        </p:cTn>
                                        <p:tgtEl>
                                          <p:spTgt spid="215"/>
                                        </p:tgtEl>
                                        <p:attrNameLst>
                                          <p:attrName>style.visibility</p:attrName>
                                        </p:attrNameLst>
                                      </p:cBhvr>
                                      <p:to>
                                        <p:strVal val="visible"/>
                                      </p:to>
                                    </p:set>
                                    <p:animEffect transition="in" filter="wipe(down)">
                                      <p:cBhvr>
                                        <p:cTn id="20" dur="300"/>
                                        <p:tgtEl>
                                          <p:spTgt spid="215"/>
                                        </p:tgtEl>
                                      </p:cBhvr>
                                    </p:animEffect>
                                  </p:childTnLst>
                                </p:cTn>
                              </p:par>
                              <p:par>
                                <p:cTn id="21" presetID="22" presetClass="entr" presetSubtype="4" fill="hold" nodeType="withEffect">
                                  <p:stCondLst>
                                    <p:cond delay="900"/>
                                  </p:stCondLst>
                                  <p:childTnLst>
                                    <p:set>
                                      <p:cBhvr>
                                        <p:cTn id="22" dur="1" fill="hold">
                                          <p:stCondLst>
                                            <p:cond delay="0"/>
                                          </p:stCondLst>
                                        </p:cTn>
                                        <p:tgtEl>
                                          <p:spTgt spid="203"/>
                                        </p:tgtEl>
                                        <p:attrNameLst>
                                          <p:attrName>style.visibility</p:attrName>
                                        </p:attrNameLst>
                                      </p:cBhvr>
                                      <p:to>
                                        <p:strVal val="visible"/>
                                      </p:to>
                                    </p:set>
                                    <p:animEffect transition="in" filter="wipe(down)">
                                      <p:cBhvr>
                                        <p:cTn id="23" dur="900"/>
                                        <p:tgtEl>
                                          <p:spTgt spid="203"/>
                                        </p:tgtEl>
                                      </p:cBhvr>
                                    </p:animEffect>
                                  </p:childTnLst>
                                </p:cTn>
                              </p:par>
                              <p:par>
                                <p:cTn id="24" presetID="22" presetClass="entr" presetSubtype="4" fill="hold" nodeType="withEffect">
                                  <p:stCondLst>
                                    <p:cond delay="900"/>
                                  </p:stCondLst>
                                  <p:childTnLst>
                                    <p:set>
                                      <p:cBhvr>
                                        <p:cTn id="25" dur="1" fill="hold">
                                          <p:stCondLst>
                                            <p:cond delay="0"/>
                                          </p:stCondLst>
                                        </p:cTn>
                                        <p:tgtEl>
                                          <p:spTgt spid="222"/>
                                        </p:tgtEl>
                                        <p:attrNameLst>
                                          <p:attrName>style.visibility</p:attrName>
                                        </p:attrNameLst>
                                      </p:cBhvr>
                                      <p:to>
                                        <p:strVal val="visible"/>
                                      </p:to>
                                    </p:set>
                                    <p:animEffect transition="in" filter="wipe(down)">
                                      <p:cBhvr>
                                        <p:cTn id="26" dur="200"/>
                                        <p:tgtEl>
                                          <p:spTgt spid="222"/>
                                        </p:tgtEl>
                                      </p:cBhvr>
                                    </p:animEffect>
                                  </p:childTnLst>
                                </p:cTn>
                              </p:par>
                              <p:par>
                                <p:cTn id="27" presetID="22" presetClass="entr" presetSubtype="4" fill="hold" nodeType="withEffect">
                                  <p:stCondLst>
                                    <p:cond delay="1200"/>
                                  </p:stCondLst>
                                  <p:childTnLst>
                                    <p:set>
                                      <p:cBhvr>
                                        <p:cTn id="28" dur="1" fill="hold">
                                          <p:stCondLst>
                                            <p:cond delay="0"/>
                                          </p:stCondLst>
                                        </p:cTn>
                                        <p:tgtEl>
                                          <p:spTgt spid="228"/>
                                        </p:tgtEl>
                                        <p:attrNameLst>
                                          <p:attrName>style.visibility</p:attrName>
                                        </p:attrNameLst>
                                      </p:cBhvr>
                                      <p:to>
                                        <p:strVal val="visible"/>
                                      </p:to>
                                    </p:set>
                                    <p:animEffect transition="in" filter="wipe(down)">
                                      <p:cBhvr>
                                        <p:cTn id="29" dur="100"/>
                                        <p:tgtEl>
                                          <p:spTgt spid="228"/>
                                        </p:tgtEl>
                                      </p:cBhvr>
                                    </p:animEffect>
                                  </p:childTnLst>
                                </p:cTn>
                              </p:par>
                              <p:par>
                                <p:cTn id="30" presetID="22" presetClass="entr" presetSubtype="4" fill="hold" nodeType="withEffect">
                                  <p:stCondLst>
                                    <p:cond delay="1400"/>
                                  </p:stCondLst>
                                  <p:childTnLst>
                                    <p:set>
                                      <p:cBhvr>
                                        <p:cTn id="31" dur="1" fill="hold">
                                          <p:stCondLst>
                                            <p:cond delay="0"/>
                                          </p:stCondLst>
                                        </p:cTn>
                                        <p:tgtEl>
                                          <p:spTgt spid="234"/>
                                        </p:tgtEl>
                                        <p:attrNameLst>
                                          <p:attrName>style.visibility</p:attrName>
                                        </p:attrNameLst>
                                      </p:cBhvr>
                                      <p:to>
                                        <p:strVal val="visible"/>
                                      </p:to>
                                    </p:set>
                                    <p:animEffect transition="in" filter="wipe(down)">
                                      <p:cBhvr>
                                        <p:cTn id="32" dur="100"/>
                                        <p:tgtEl>
                                          <p:spTgt spid="234"/>
                                        </p:tgtEl>
                                      </p:cBhvr>
                                    </p:animEffect>
                                  </p:childTnLst>
                                </p:cTn>
                              </p:par>
                              <p:par>
                                <p:cTn id="33" presetID="1" presetClass="entr" presetSubtype="0" fill="hold" grpId="0" nodeType="withEffect">
                                  <p:stCondLst>
                                    <p:cond delay="1000"/>
                                  </p:stCondLst>
                                  <p:childTnLst>
                                    <p:set>
                                      <p:cBhvr>
                                        <p:cTn id="34" dur="1" fill="hold">
                                          <p:stCondLst>
                                            <p:cond delay="0"/>
                                          </p:stCondLst>
                                        </p:cTn>
                                        <p:tgtEl>
                                          <p:spTgt spid="196"/>
                                        </p:tgtEl>
                                        <p:attrNameLst>
                                          <p:attrName>style.visibility</p:attrName>
                                        </p:attrNameLst>
                                      </p:cBhvr>
                                      <p:to>
                                        <p:strVal val="visible"/>
                                      </p:to>
                                    </p:set>
                                  </p:childTnLst>
                                </p:cTn>
                              </p:par>
                              <p:par>
                                <p:cTn id="35" presetID="37" presetClass="path" presetSubtype="0" repeatCount="indefinite" fill="hold" grpId="1" nodeType="withEffect">
                                  <p:stCondLst>
                                    <p:cond delay="1000"/>
                                  </p:stCondLst>
                                  <p:childTnLst>
                                    <p:animMotion origin="layout" path="M -0.03008 0.00995 C 0.05547 -0.00579 0.08216 -0.11273 0.08229 -0.16736 " pathEditMode="relative" rAng="0" ptsTypes="AA">
                                      <p:cBhvr>
                                        <p:cTn id="36" dur="1250" fill="hold"/>
                                        <p:tgtEl>
                                          <p:spTgt spid="196"/>
                                        </p:tgtEl>
                                        <p:attrNameLst>
                                          <p:attrName>ppt_x</p:attrName>
                                          <p:attrName>ppt_y</p:attrName>
                                        </p:attrNameLst>
                                      </p:cBhvr>
                                      <p:rCtr x="5612" y="-8866"/>
                                    </p:animMotion>
                                  </p:childTnLst>
                                </p:cTn>
                              </p:par>
                              <p:par>
                                <p:cTn id="37" presetID="1" presetClass="entr" presetSubtype="0" fill="hold" grpId="0" nodeType="withEffect">
                                  <p:stCondLst>
                                    <p:cond delay="1050"/>
                                  </p:stCondLst>
                                  <p:childTnLst>
                                    <p:set>
                                      <p:cBhvr>
                                        <p:cTn id="38" dur="1" fill="hold">
                                          <p:stCondLst>
                                            <p:cond delay="0"/>
                                          </p:stCondLst>
                                        </p:cTn>
                                        <p:tgtEl>
                                          <p:spTgt spid="192"/>
                                        </p:tgtEl>
                                        <p:attrNameLst>
                                          <p:attrName>style.visibility</p:attrName>
                                        </p:attrNameLst>
                                      </p:cBhvr>
                                      <p:to>
                                        <p:strVal val="visible"/>
                                      </p:to>
                                    </p:set>
                                  </p:childTnLst>
                                </p:cTn>
                              </p:par>
                              <p:par>
                                <p:cTn id="39" presetID="37" presetClass="path" presetSubtype="0" repeatCount="indefinite" fill="hold" grpId="1" nodeType="withEffect">
                                  <p:stCondLst>
                                    <p:cond delay="1050"/>
                                  </p:stCondLst>
                                  <p:childTnLst>
                                    <p:animMotion origin="layout" path="M 0.00377 0.07963 C -0.00026 0.06041 -0.00091 -0.03982 -0.00078 -0.09375 " pathEditMode="relative" rAng="0" ptsTypes="AA">
                                      <p:cBhvr>
                                        <p:cTn id="40" dur="1750" fill="hold"/>
                                        <p:tgtEl>
                                          <p:spTgt spid="192"/>
                                        </p:tgtEl>
                                        <p:attrNameLst>
                                          <p:attrName>ppt_x</p:attrName>
                                          <p:attrName>ppt_y</p:attrName>
                                        </p:attrNameLst>
                                      </p:cBhvr>
                                      <p:rCtr x="-234" y="-8681"/>
                                    </p:animMotion>
                                  </p:childTnLst>
                                </p:cTn>
                              </p:par>
                              <p:par>
                                <p:cTn id="41" presetID="1" presetClass="entr" presetSubtype="0" fill="hold" grpId="0" nodeType="withEffect">
                                  <p:stCondLst>
                                    <p:cond delay="1100"/>
                                  </p:stCondLst>
                                  <p:childTnLst>
                                    <p:set>
                                      <p:cBhvr>
                                        <p:cTn id="42" dur="1" fill="hold">
                                          <p:stCondLst>
                                            <p:cond delay="0"/>
                                          </p:stCondLst>
                                        </p:cTn>
                                        <p:tgtEl>
                                          <p:spTgt spid="195"/>
                                        </p:tgtEl>
                                        <p:attrNameLst>
                                          <p:attrName>style.visibility</p:attrName>
                                        </p:attrNameLst>
                                      </p:cBhvr>
                                      <p:to>
                                        <p:strVal val="visible"/>
                                      </p:to>
                                    </p:set>
                                  </p:childTnLst>
                                </p:cTn>
                              </p:par>
                              <p:par>
                                <p:cTn id="43" presetID="37" presetClass="path" presetSubtype="0" repeatCount="indefinite" fill="hold" grpId="1" nodeType="withEffect">
                                  <p:stCondLst>
                                    <p:cond delay="1100"/>
                                  </p:stCondLst>
                                  <p:childTnLst>
                                    <p:animMotion origin="layout" path="M -0.01094 0.11435 C -0.0056 0.09306 0.00156 0.00116 0.00065 -0.05856 " pathEditMode="relative" rAng="0" ptsTypes="AA">
                                      <p:cBhvr>
                                        <p:cTn id="44" dur="1250" fill="hold"/>
                                        <p:tgtEl>
                                          <p:spTgt spid="195"/>
                                        </p:tgtEl>
                                        <p:attrNameLst>
                                          <p:attrName>ppt_x</p:attrName>
                                          <p:attrName>ppt_y</p:attrName>
                                        </p:attrNameLst>
                                      </p:cBhvr>
                                      <p:rCtr x="573" y="-8657"/>
                                    </p:animMotion>
                                  </p:childTnLst>
                                </p:cTn>
                              </p:par>
                              <p:par>
                                <p:cTn id="45" presetID="1" presetClass="entr" presetSubtype="0" fill="hold" grpId="0" nodeType="withEffect">
                                  <p:stCondLst>
                                    <p:cond delay="1150"/>
                                  </p:stCondLst>
                                  <p:childTnLst>
                                    <p:set>
                                      <p:cBhvr>
                                        <p:cTn id="46" dur="1" fill="hold">
                                          <p:stCondLst>
                                            <p:cond delay="0"/>
                                          </p:stCondLst>
                                        </p:cTn>
                                        <p:tgtEl>
                                          <p:spTgt spid="191"/>
                                        </p:tgtEl>
                                        <p:attrNameLst>
                                          <p:attrName>style.visibility</p:attrName>
                                        </p:attrNameLst>
                                      </p:cBhvr>
                                      <p:to>
                                        <p:strVal val="visible"/>
                                      </p:to>
                                    </p:set>
                                  </p:childTnLst>
                                </p:cTn>
                              </p:par>
                              <p:par>
                                <p:cTn id="47" presetID="37" presetClass="path" presetSubtype="0" repeatCount="indefinite" fill="hold" grpId="1" nodeType="withEffect">
                                  <p:stCondLst>
                                    <p:cond delay="1150"/>
                                  </p:stCondLst>
                                  <p:childTnLst>
                                    <p:animMotion origin="layout" path="M -0.06719 0.1206 C -0.03568 0.10556 0.00625 0.03009 0.00456 -0.05301 " pathEditMode="relative" rAng="0" ptsTypes="AA">
                                      <p:cBhvr>
                                        <p:cTn id="48" dur="1750" fill="hold"/>
                                        <p:tgtEl>
                                          <p:spTgt spid="191"/>
                                        </p:tgtEl>
                                        <p:attrNameLst>
                                          <p:attrName>ppt_x</p:attrName>
                                          <p:attrName>ppt_y</p:attrName>
                                        </p:attrNameLst>
                                      </p:cBhvr>
                                      <p:rCtr x="3581" y="-8681"/>
                                    </p:animMotion>
                                  </p:childTnLst>
                                </p:cTn>
                              </p:par>
                              <p:par>
                                <p:cTn id="49" presetID="1" presetClass="entr" presetSubtype="0" fill="hold" grpId="0" nodeType="withEffect">
                                  <p:stCondLst>
                                    <p:cond delay="1200"/>
                                  </p:stCondLst>
                                  <p:childTnLst>
                                    <p:set>
                                      <p:cBhvr>
                                        <p:cTn id="50" dur="1" fill="hold">
                                          <p:stCondLst>
                                            <p:cond delay="0"/>
                                          </p:stCondLst>
                                        </p:cTn>
                                        <p:tgtEl>
                                          <p:spTgt spid="188"/>
                                        </p:tgtEl>
                                        <p:attrNameLst>
                                          <p:attrName>style.visibility</p:attrName>
                                        </p:attrNameLst>
                                      </p:cBhvr>
                                      <p:to>
                                        <p:strVal val="visible"/>
                                      </p:to>
                                    </p:set>
                                  </p:childTnLst>
                                </p:cTn>
                              </p:par>
                              <p:par>
                                <p:cTn id="51" presetID="37" presetClass="path" presetSubtype="0" repeatCount="indefinite" fill="hold" grpId="1" nodeType="withEffect">
                                  <p:stCondLst>
                                    <p:cond delay="1200"/>
                                  </p:stCondLst>
                                  <p:childTnLst>
                                    <p:animMotion origin="layout" path="M 0.03907 0.09977 C 0.02058 0.08218 -0.00508 0.02014 -0.00664 -0.0743 " pathEditMode="relative" rAng="0" ptsTypes="AA">
                                      <p:cBhvr>
                                        <p:cTn id="52" dur="1250" fill="hold"/>
                                        <p:tgtEl>
                                          <p:spTgt spid="188"/>
                                        </p:tgtEl>
                                        <p:attrNameLst>
                                          <p:attrName>ppt_x</p:attrName>
                                          <p:attrName>ppt_y</p:attrName>
                                        </p:attrNameLst>
                                      </p:cBhvr>
                                      <p:rCtr x="-2292" y="-8704"/>
                                    </p:animMotion>
                                  </p:childTnLst>
                                </p:cTn>
                              </p:par>
                              <p:par>
                                <p:cTn id="53" presetID="1" presetClass="entr" presetSubtype="0" fill="hold" grpId="0" nodeType="withEffect">
                                  <p:stCondLst>
                                    <p:cond delay="1250"/>
                                  </p:stCondLst>
                                  <p:childTnLst>
                                    <p:set>
                                      <p:cBhvr>
                                        <p:cTn id="54" dur="1" fill="hold">
                                          <p:stCondLst>
                                            <p:cond delay="0"/>
                                          </p:stCondLst>
                                        </p:cTn>
                                        <p:tgtEl>
                                          <p:spTgt spid="190"/>
                                        </p:tgtEl>
                                        <p:attrNameLst>
                                          <p:attrName>style.visibility</p:attrName>
                                        </p:attrNameLst>
                                      </p:cBhvr>
                                      <p:to>
                                        <p:strVal val="visible"/>
                                      </p:to>
                                    </p:set>
                                  </p:childTnLst>
                                </p:cTn>
                              </p:par>
                              <p:par>
                                <p:cTn id="55" presetID="37" presetClass="path" presetSubtype="0" repeatCount="indefinite" fill="hold" grpId="1" nodeType="withEffect">
                                  <p:stCondLst>
                                    <p:cond delay="1250"/>
                                  </p:stCondLst>
                                  <p:childTnLst>
                                    <p:animMotion origin="layout" path="M 0.10117 0.13982 C 0.053 0.12963 -0.00156 0.06181 -0.00273 -0.03426 " pathEditMode="relative" rAng="0" ptsTypes="AA">
                                      <p:cBhvr>
                                        <p:cTn id="56" dur="1500" fill="hold"/>
                                        <p:tgtEl>
                                          <p:spTgt spid="190"/>
                                        </p:tgtEl>
                                        <p:attrNameLst>
                                          <p:attrName>ppt_x</p:attrName>
                                          <p:attrName>ppt_y</p:attrName>
                                        </p:attrNameLst>
                                      </p:cBhvr>
                                      <p:rCtr x="-5195" y="-8704"/>
                                    </p:animMotion>
                                  </p:childTnLst>
                                </p:cTn>
                              </p:par>
                              <p:par>
                                <p:cTn id="57" presetID="1" presetClass="entr" presetSubtype="0" fill="hold" grpId="0" nodeType="withEffect">
                                  <p:stCondLst>
                                    <p:cond delay="1300"/>
                                  </p:stCondLst>
                                  <p:childTnLst>
                                    <p:set>
                                      <p:cBhvr>
                                        <p:cTn id="58" dur="1" fill="hold">
                                          <p:stCondLst>
                                            <p:cond delay="0"/>
                                          </p:stCondLst>
                                        </p:cTn>
                                        <p:tgtEl>
                                          <p:spTgt spid="189"/>
                                        </p:tgtEl>
                                        <p:attrNameLst>
                                          <p:attrName>style.visibility</p:attrName>
                                        </p:attrNameLst>
                                      </p:cBhvr>
                                      <p:to>
                                        <p:strVal val="visible"/>
                                      </p:to>
                                    </p:set>
                                  </p:childTnLst>
                                </p:cTn>
                              </p:par>
                              <p:par>
                                <p:cTn id="59" presetID="37" presetClass="path" presetSubtype="0" repeatCount="indefinite" fill="hold" grpId="1" nodeType="withEffect">
                                  <p:stCondLst>
                                    <p:cond delay="1300"/>
                                  </p:stCondLst>
                                  <p:childTnLst>
                                    <p:animMotion origin="layout" path="M -0.02448 0.15439 C -0.00807 0.13287 0.00013 0.04421 -0.00013 -0.01852 " pathEditMode="relative" rAng="0" ptsTypes="AA">
                                      <p:cBhvr>
                                        <p:cTn id="60" dur="1250" fill="hold"/>
                                        <p:tgtEl>
                                          <p:spTgt spid="189"/>
                                        </p:tgtEl>
                                        <p:attrNameLst>
                                          <p:attrName>ppt_x</p:attrName>
                                          <p:attrName>ppt_y</p:attrName>
                                        </p:attrNameLst>
                                      </p:cBhvr>
                                      <p:rCtr x="1211" y="-8657"/>
                                    </p:animMotion>
                                  </p:childTnLst>
                                </p:cTn>
                              </p:par>
                              <p:par>
                                <p:cTn id="61" presetID="1" presetClass="entr" presetSubtype="0" fill="hold" grpId="0" nodeType="withEffect">
                                  <p:stCondLst>
                                    <p:cond delay="1350"/>
                                  </p:stCondLst>
                                  <p:childTnLst>
                                    <p:set>
                                      <p:cBhvr>
                                        <p:cTn id="62" dur="1" fill="hold">
                                          <p:stCondLst>
                                            <p:cond delay="0"/>
                                          </p:stCondLst>
                                        </p:cTn>
                                        <p:tgtEl>
                                          <p:spTgt spid="198"/>
                                        </p:tgtEl>
                                        <p:attrNameLst>
                                          <p:attrName>style.visibility</p:attrName>
                                        </p:attrNameLst>
                                      </p:cBhvr>
                                      <p:to>
                                        <p:strVal val="visible"/>
                                      </p:to>
                                    </p:set>
                                  </p:childTnLst>
                                </p:cTn>
                              </p:par>
                              <p:par>
                                <p:cTn id="63" presetID="37" presetClass="path" presetSubtype="0" repeatCount="indefinite" fill="hold" grpId="1" nodeType="withEffect">
                                  <p:stCondLst>
                                    <p:cond delay="1350"/>
                                  </p:stCondLst>
                                  <p:childTnLst>
                                    <p:animMotion origin="layout" path="M 0.06953 0.15972 C 0.05157 0.1456 -0.00039 0.09699 -0.00039 -0.01389 " pathEditMode="relative" rAng="0" ptsTypes="AA">
                                      <p:cBhvr>
                                        <p:cTn id="64" dur="1500" fill="hold"/>
                                        <p:tgtEl>
                                          <p:spTgt spid="198"/>
                                        </p:tgtEl>
                                        <p:attrNameLst>
                                          <p:attrName>ppt_x</p:attrName>
                                          <p:attrName>ppt_y</p:attrName>
                                        </p:attrNameLst>
                                      </p:cBhvr>
                                      <p:rCtr x="-3503" y="-8681"/>
                                    </p:animMotion>
                                  </p:childTnLst>
                                </p:cTn>
                              </p:par>
                              <p:par>
                                <p:cTn id="65" presetID="1" presetClass="entr" presetSubtype="0" fill="hold" grpId="0" nodeType="withEffect">
                                  <p:stCondLst>
                                    <p:cond delay="1400"/>
                                  </p:stCondLst>
                                  <p:childTnLst>
                                    <p:set>
                                      <p:cBhvr>
                                        <p:cTn id="66" dur="1" fill="hold">
                                          <p:stCondLst>
                                            <p:cond delay="0"/>
                                          </p:stCondLst>
                                        </p:cTn>
                                        <p:tgtEl>
                                          <p:spTgt spid="194"/>
                                        </p:tgtEl>
                                        <p:attrNameLst>
                                          <p:attrName>style.visibility</p:attrName>
                                        </p:attrNameLst>
                                      </p:cBhvr>
                                      <p:to>
                                        <p:strVal val="visible"/>
                                      </p:to>
                                    </p:set>
                                  </p:childTnLst>
                                </p:cTn>
                              </p:par>
                              <p:par>
                                <p:cTn id="67" presetID="37" presetClass="path" presetSubtype="0" repeatCount="indefinite" fill="hold" grpId="1" nodeType="withEffect">
                                  <p:stCondLst>
                                    <p:cond delay="1400"/>
                                  </p:stCondLst>
                                  <p:childTnLst>
                                    <p:animMotion origin="layout" path="M -0.06537 0.09121 C -0.00912 0.06574 0.01237 -0.02731 0.0125 -0.07986 " pathEditMode="relative" rAng="0" ptsTypes="AA">
                                      <p:cBhvr>
                                        <p:cTn id="68" dur="1250" fill="hold"/>
                                        <p:tgtEl>
                                          <p:spTgt spid="194"/>
                                        </p:tgtEl>
                                        <p:attrNameLst>
                                          <p:attrName>ppt_x</p:attrName>
                                          <p:attrName>ppt_y</p:attrName>
                                        </p:attrNameLst>
                                      </p:cBhvr>
                                      <p:rCtr x="3893" y="-8565"/>
                                    </p:animMotion>
                                  </p:childTnLst>
                                </p:cTn>
                              </p:par>
                              <p:par>
                                <p:cTn id="69" presetID="1" presetClass="entr" presetSubtype="0" fill="hold" grpId="0" nodeType="withEffect">
                                  <p:stCondLst>
                                    <p:cond delay="1450"/>
                                  </p:stCondLst>
                                  <p:childTnLst>
                                    <p:set>
                                      <p:cBhvr>
                                        <p:cTn id="70" dur="1" fill="hold">
                                          <p:stCondLst>
                                            <p:cond delay="0"/>
                                          </p:stCondLst>
                                        </p:cTn>
                                        <p:tgtEl>
                                          <p:spTgt spid="199"/>
                                        </p:tgtEl>
                                        <p:attrNameLst>
                                          <p:attrName>style.visibility</p:attrName>
                                        </p:attrNameLst>
                                      </p:cBhvr>
                                      <p:to>
                                        <p:strVal val="visible"/>
                                      </p:to>
                                    </p:set>
                                  </p:childTnLst>
                                </p:cTn>
                              </p:par>
                              <p:par>
                                <p:cTn id="71" presetID="37" presetClass="path" presetSubtype="0" repeatCount="indefinite" fill="hold" grpId="1" nodeType="withEffect">
                                  <p:stCondLst>
                                    <p:cond delay="1450"/>
                                  </p:stCondLst>
                                  <p:childTnLst>
                                    <p:animMotion origin="layout" path="M -0.03724 0.05278 C 0.00677 0.01852 0.02213 -0.06412 0.02239 -0.11574 " pathEditMode="relative" rAng="0" ptsTypes="AA">
                                      <p:cBhvr>
                                        <p:cTn id="72" dur="1750" fill="hold"/>
                                        <p:tgtEl>
                                          <p:spTgt spid="199"/>
                                        </p:tgtEl>
                                        <p:attrNameLst>
                                          <p:attrName>ppt_x</p:attrName>
                                          <p:attrName>ppt_y</p:attrName>
                                        </p:attrNameLst>
                                      </p:cBhvr>
                                      <p:rCtr x="2982" y="-8426"/>
                                    </p:animMotion>
                                  </p:childTnLst>
                                </p:cTn>
                              </p:par>
                              <p:par>
                                <p:cTn id="73" presetID="1" presetClass="entr" presetSubtype="0" fill="hold" grpId="0" nodeType="withEffect">
                                  <p:stCondLst>
                                    <p:cond delay="1500"/>
                                  </p:stCondLst>
                                  <p:childTnLst>
                                    <p:set>
                                      <p:cBhvr>
                                        <p:cTn id="74" dur="1" fill="hold">
                                          <p:stCondLst>
                                            <p:cond delay="0"/>
                                          </p:stCondLst>
                                        </p:cTn>
                                        <p:tgtEl>
                                          <p:spTgt spid="197"/>
                                        </p:tgtEl>
                                        <p:attrNameLst>
                                          <p:attrName>style.visibility</p:attrName>
                                        </p:attrNameLst>
                                      </p:cBhvr>
                                      <p:to>
                                        <p:strVal val="visible"/>
                                      </p:to>
                                    </p:set>
                                  </p:childTnLst>
                                </p:cTn>
                              </p:par>
                              <p:par>
                                <p:cTn id="75" presetID="37" presetClass="path" presetSubtype="0" repeatCount="indefinite" fill="hold" grpId="1" nodeType="withEffect">
                                  <p:stCondLst>
                                    <p:cond delay="1500"/>
                                  </p:stCondLst>
                                  <p:childTnLst>
                                    <p:animMotion origin="layout" path="M -0.10091 0.16389 C -0.0263 0.1412 -0.00013 0.04352 0.0004 -0.00926 " pathEditMode="relative" rAng="0" ptsTypes="AA">
                                      <p:cBhvr>
                                        <p:cTn id="76" dur="1750" fill="hold"/>
                                        <p:tgtEl>
                                          <p:spTgt spid="197"/>
                                        </p:tgtEl>
                                        <p:attrNameLst>
                                          <p:attrName>ppt_x</p:attrName>
                                          <p:attrName>ppt_y</p:attrName>
                                        </p:attrNameLst>
                                      </p:cBhvr>
                                      <p:rCtr x="5065" y="-8657"/>
                                    </p:animMotion>
                                  </p:childTnLst>
                                </p:cTn>
                              </p:par>
                              <p:par>
                                <p:cTn id="77" presetID="1" presetClass="entr" presetSubtype="0" fill="hold" grpId="0" nodeType="withEffect">
                                  <p:stCondLst>
                                    <p:cond delay="1550"/>
                                  </p:stCondLst>
                                  <p:childTnLst>
                                    <p:set>
                                      <p:cBhvr>
                                        <p:cTn id="78" dur="1" fill="hold">
                                          <p:stCondLst>
                                            <p:cond delay="0"/>
                                          </p:stCondLst>
                                        </p:cTn>
                                        <p:tgtEl>
                                          <p:spTgt spid="187"/>
                                        </p:tgtEl>
                                        <p:attrNameLst>
                                          <p:attrName>style.visibility</p:attrName>
                                        </p:attrNameLst>
                                      </p:cBhvr>
                                      <p:to>
                                        <p:strVal val="visible"/>
                                      </p:to>
                                    </p:set>
                                  </p:childTnLst>
                                </p:cTn>
                              </p:par>
                              <p:par>
                                <p:cTn id="79" presetID="37" presetClass="path" presetSubtype="0" repeatCount="indefinite" fill="hold" grpId="1" nodeType="withEffect">
                                  <p:stCondLst>
                                    <p:cond delay="1550"/>
                                  </p:stCondLst>
                                  <p:childTnLst>
                                    <p:animMotion origin="layout" path="M -0.08203 0.06435 C 0.00352 0.04884 0.03021 -0.0581 0.03034 -0.11273 " pathEditMode="relative" rAng="0" ptsTypes="AA">
                                      <p:cBhvr>
                                        <p:cTn id="80" dur="1750" fill="hold"/>
                                        <p:tgtEl>
                                          <p:spTgt spid="187"/>
                                        </p:tgtEl>
                                        <p:attrNameLst>
                                          <p:attrName>ppt_x</p:attrName>
                                          <p:attrName>ppt_y</p:attrName>
                                        </p:attrNameLst>
                                      </p:cBhvr>
                                      <p:rCtr x="5612" y="-8866"/>
                                    </p:animMotion>
                                  </p:childTnLst>
                                </p:cTn>
                              </p:par>
                              <p:par>
                                <p:cTn id="81" presetID="1" presetClass="entr" presetSubtype="0" fill="hold" grpId="0" nodeType="withEffect">
                                  <p:stCondLst>
                                    <p:cond delay="1600"/>
                                  </p:stCondLst>
                                  <p:childTnLst>
                                    <p:set>
                                      <p:cBhvr>
                                        <p:cTn id="82" dur="1" fill="hold">
                                          <p:stCondLst>
                                            <p:cond delay="0"/>
                                          </p:stCondLst>
                                        </p:cTn>
                                        <p:tgtEl>
                                          <p:spTgt spid="193"/>
                                        </p:tgtEl>
                                        <p:attrNameLst>
                                          <p:attrName>style.visibility</p:attrName>
                                        </p:attrNameLst>
                                      </p:cBhvr>
                                      <p:to>
                                        <p:strVal val="visible"/>
                                      </p:to>
                                    </p:set>
                                  </p:childTnLst>
                                </p:cTn>
                              </p:par>
                              <p:par>
                                <p:cTn id="83" presetID="37" presetClass="path" presetSubtype="0" repeatCount="indefinite" fill="hold" grpId="1" nodeType="withEffect">
                                  <p:stCondLst>
                                    <p:cond delay="1600"/>
                                  </p:stCondLst>
                                  <p:childTnLst>
                                    <p:animMotion origin="layout" path="M -0.01693 0.01806 C 0.02773 -0.01944 0.04244 -0.10277 0.0427 -0.15625 " pathEditMode="relative" rAng="0" ptsTypes="AA">
                                      <p:cBhvr>
                                        <p:cTn id="84" dur="1250" fill="hold"/>
                                        <p:tgtEl>
                                          <p:spTgt spid="193"/>
                                        </p:tgtEl>
                                        <p:attrNameLst>
                                          <p:attrName>ppt_x</p:attrName>
                                          <p:attrName>ppt_y</p:attrName>
                                        </p:attrNameLst>
                                      </p:cBhvr>
                                      <p:rCtr x="2982" y="-8727"/>
                                    </p:animMotion>
                                  </p:childTnLst>
                                </p:cTn>
                              </p:par>
                              <p:par>
                                <p:cTn id="85" presetID="1" presetClass="entr" presetSubtype="0" fill="hold" grpId="0" nodeType="withEffect">
                                  <p:stCondLst>
                                    <p:cond delay="1650"/>
                                  </p:stCondLst>
                                  <p:childTnLst>
                                    <p:set>
                                      <p:cBhvr>
                                        <p:cTn id="86" dur="1" fill="hold">
                                          <p:stCondLst>
                                            <p:cond delay="0"/>
                                          </p:stCondLst>
                                        </p:cTn>
                                        <p:tgtEl>
                                          <p:spTgt spid="200"/>
                                        </p:tgtEl>
                                        <p:attrNameLst>
                                          <p:attrName>style.visibility</p:attrName>
                                        </p:attrNameLst>
                                      </p:cBhvr>
                                      <p:to>
                                        <p:strVal val="visible"/>
                                      </p:to>
                                    </p:set>
                                  </p:childTnLst>
                                </p:cTn>
                              </p:par>
                              <p:par>
                                <p:cTn id="87" presetID="37" presetClass="path" presetSubtype="0" repeatCount="indefinite" fill="hold" grpId="1" nodeType="withEffect">
                                  <p:stCondLst>
                                    <p:cond delay="1650"/>
                                  </p:stCondLst>
                                  <p:childTnLst>
                                    <p:animMotion origin="layout" path="M -0.06719 0.1206 C -0.03568 0.10556 0.00625 0.03009 0.00456 -0.05301 " pathEditMode="relative" rAng="0" ptsTypes="AA">
                                      <p:cBhvr>
                                        <p:cTn id="88" dur="2000" fill="hold"/>
                                        <p:tgtEl>
                                          <p:spTgt spid="200"/>
                                        </p:tgtEl>
                                        <p:attrNameLst>
                                          <p:attrName>ppt_x</p:attrName>
                                          <p:attrName>ppt_y</p:attrName>
                                        </p:attrNameLst>
                                      </p:cBhvr>
                                      <p:rCtr x="3581" y="-8681"/>
                                    </p:animMotion>
                                  </p:childTnLst>
                                </p:cTn>
                              </p:par>
                              <p:par>
                                <p:cTn id="89" presetID="1" presetClass="entr" presetSubtype="0" fill="hold" grpId="0" nodeType="withEffect">
                                  <p:stCondLst>
                                    <p:cond delay="1700"/>
                                  </p:stCondLst>
                                  <p:childTnLst>
                                    <p:set>
                                      <p:cBhvr>
                                        <p:cTn id="90" dur="1" fill="hold">
                                          <p:stCondLst>
                                            <p:cond delay="0"/>
                                          </p:stCondLst>
                                        </p:cTn>
                                        <p:tgtEl>
                                          <p:spTgt spid="201"/>
                                        </p:tgtEl>
                                        <p:attrNameLst>
                                          <p:attrName>style.visibility</p:attrName>
                                        </p:attrNameLst>
                                      </p:cBhvr>
                                      <p:to>
                                        <p:strVal val="visible"/>
                                      </p:to>
                                    </p:set>
                                  </p:childTnLst>
                                </p:cTn>
                              </p:par>
                              <p:par>
                                <p:cTn id="91" presetID="37" presetClass="path" presetSubtype="0" repeatCount="indefinite" fill="hold" grpId="1" nodeType="withEffect">
                                  <p:stCondLst>
                                    <p:cond delay="1700"/>
                                  </p:stCondLst>
                                  <p:childTnLst>
                                    <p:animMotion origin="layout" path="M 0.03907 0.09977 C 0.02058 0.08218 -0.00508 0.02014 -0.00664 -0.0743 " pathEditMode="relative" rAng="0" ptsTypes="AA">
                                      <p:cBhvr>
                                        <p:cTn id="92" dur="1500" fill="hold"/>
                                        <p:tgtEl>
                                          <p:spTgt spid="201"/>
                                        </p:tgtEl>
                                        <p:attrNameLst>
                                          <p:attrName>ppt_x</p:attrName>
                                          <p:attrName>ppt_y</p:attrName>
                                        </p:attrNameLst>
                                      </p:cBhvr>
                                      <p:rCtr x="-2292" y="-8704"/>
                                    </p:animMotion>
                                  </p:childTnLst>
                                </p:cTn>
                              </p:par>
                              <p:par>
                                <p:cTn id="93" presetID="1" presetClass="entr" presetSubtype="0" fill="hold" grpId="0" nodeType="withEffect">
                                  <p:stCondLst>
                                    <p:cond delay="2250"/>
                                  </p:stCondLst>
                                  <p:childTnLst>
                                    <p:set>
                                      <p:cBhvr>
                                        <p:cTn id="94" dur="1" fill="hold">
                                          <p:stCondLst>
                                            <p:cond delay="0"/>
                                          </p:stCondLst>
                                        </p:cTn>
                                        <p:tgtEl>
                                          <p:spTgt spid="243"/>
                                        </p:tgtEl>
                                        <p:attrNameLst>
                                          <p:attrName>style.visibility</p:attrName>
                                        </p:attrNameLst>
                                      </p:cBhvr>
                                      <p:to>
                                        <p:strVal val="visible"/>
                                      </p:to>
                                    </p:set>
                                  </p:childTnLst>
                                </p:cTn>
                              </p:par>
                              <p:par>
                                <p:cTn id="95" presetID="37" presetClass="path" presetSubtype="0" repeatCount="indefinite" fill="hold" grpId="1" nodeType="withEffect">
                                  <p:stCondLst>
                                    <p:cond delay="2250"/>
                                  </p:stCondLst>
                                  <p:childTnLst>
                                    <p:animMotion origin="layout" path="M -0.01914 0.03056 C -0.01367 0.00741 0.0155 -2.96296E-6 0.01537 -0.05856 " pathEditMode="relative" rAng="0" ptsTypes="AA">
                                      <p:cBhvr>
                                        <p:cTn id="96" dur="1000" fill="hold"/>
                                        <p:tgtEl>
                                          <p:spTgt spid="243"/>
                                        </p:tgtEl>
                                        <p:attrNameLst>
                                          <p:attrName>ppt_x</p:attrName>
                                          <p:attrName>ppt_y</p:attrName>
                                        </p:attrNameLst>
                                      </p:cBhvr>
                                      <p:rCtr x="1719" y="-4468"/>
                                    </p:animMotion>
                                  </p:childTnLst>
                                </p:cTn>
                              </p:par>
                              <p:par>
                                <p:cTn id="97" presetID="1" presetClass="entr" presetSubtype="0" fill="hold" grpId="0" nodeType="withEffect">
                                  <p:stCondLst>
                                    <p:cond delay="2300"/>
                                  </p:stCondLst>
                                  <p:childTnLst>
                                    <p:set>
                                      <p:cBhvr>
                                        <p:cTn id="98" dur="1" fill="hold">
                                          <p:stCondLst>
                                            <p:cond delay="0"/>
                                          </p:stCondLst>
                                        </p:cTn>
                                        <p:tgtEl>
                                          <p:spTgt spid="242"/>
                                        </p:tgtEl>
                                        <p:attrNameLst>
                                          <p:attrName>style.visibility</p:attrName>
                                        </p:attrNameLst>
                                      </p:cBhvr>
                                      <p:to>
                                        <p:strVal val="visible"/>
                                      </p:to>
                                    </p:set>
                                  </p:childTnLst>
                                </p:cTn>
                              </p:par>
                              <p:par>
                                <p:cTn id="99" presetID="37" presetClass="path" presetSubtype="0" repeatCount="indefinite" fill="hold" grpId="1" nodeType="withEffect">
                                  <p:stCondLst>
                                    <p:cond delay="2300"/>
                                  </p:stCondLst>
                                  <p:childTnLst>
                                    <p:animMotion origin="layout" path="M 0.03581 0.03959 C 0.03581 0.00857 -0.03294 -0.00139 -0.03294 -0.05254 " pathEditMode="relative" rAng="0" ptsTypes="AA">
                                      <p:cBhvr>
                                        <p:cTn id="100" dur="1000" fill="hold"/>
                                        <p:tgtEl>
                                          <p:spTgt spid="242"/>
                                        </p:tgtEl>
                                        <p:attrNameLst>
                                          <p:attrName>ppt_x</p:attrName>
                                          <p:attrName>ppt_y</p:attrName>
                                        </p:attrNameLst>
                                      </p:cBhvr>
                                      <p:rCtr x="-3438" y="-4606"/>
                                    </p:animMotion>
                                  </p:childTnLst>
                                </p:cTn>
                              </p:par>
                              <p:par>
                                <p:cTn id="101" presetID="1" presetClass="entr" presetSubtype="0" fill="hold" grpId="0" nodeType="withEffect">
                                  <p:stCondLst>
                                    <p:cond delay="2350"/>
                                  </p:stCondLst>
                                  <p:childTnLst>
                                    <p:set>
                                      <p:cBhvr>
                                        <p:cTn id="102" dur="1" fill="hold">
                                          <p:stCondLst>
                                            <p:cond delay="0"/>
                                          </p:stCondLst>
                                        </p:cTn>
                                        <p:tgtEl>
                                          <p:spTgt spid="244"/>
                                        </p:tgtEl>
                                        <p:attrNameLst>
                                          <p:attrName>style.visibility</p:attrName>
                                        </p:attrNameLst>
                                      </p:cBhvr>
                                      <p:to>
                                        <p:strVal val="visible"/>
                                      </p:to>
                                    </p:set>
                                  </p:childTnLst>
                                </p:cTn>
                              </p:par>
                              <p:par>
                                <p:cTn id="103" presetID="42" presetClass="path" presetSubtype="0" repeatCount="indefinite" fill="hold" grpId="1" nodeType="withEffect">
                                  <p:stCondLst>
                                    <p:cond delay="2350"/>
                                  </p:stCondLst>
                                  <p:childTnLst>
                                    <p:animMotion origin="layout" path="M -2.08333E-7 3.33333E-6 L -2.08333E-7 0.08703 " pathEditMode="relative" rAng="0" ptsTypes="AA">
                                      <p:cBhvr>
                                        <p:cTn id="104" dur="1000" spd="-100000" fill="hold"/>
                                        <p:tgtEl>
                                          <p:spTgt spid="244"/>
                                        </p:tgtEl>
                                        <p:attrNameLst>
                                          <p:attrName>ppt_x</p:attrName>
                                          <p:attrName>ppt_y</p:attrName>
                                        </p:attrNameLst>
                                      </p:cBhvr>
                                      <p:rCtr x="0" y="4352"/>
                                    </p:animMotion>
                                  </p:childTnLst>
                                </p:cTn>
                              </p:par>
                              <p:par>
                                <p:cTn id="105" presetID="1" presetClass="entr" presetSubtype="0" fill="hold" grpId="0" nodeType="withEffect">
                                  <p:stCondLst>
                                    <p:cond delay="2400"/>
                                  </p:stCondLst>
                                  <p:childTnLst>
                                    <p:set>
                                      <p:cBhvr>
                                        <p:cTn id="106" dur="1" fill="hold">
                                          <p:stCondLst>
                                            <p:cond delay="0"/>
                                          </p:stCondLst>
                                        </p:cTn>
                                        <p:tgtEl>
                                          <p:spTgt spid="245"/>
                                        </p:tgtEl>
                                        <p:attrNameLst>
                                          <p:attrName>style.visibility</p:attrName>
                                        </p:attrNameLst>
                                      </p:cBhvr>
                                      <p:to>
                                        <p:strVal val="visible"/>
                                      </p:to>
                                    </p:set>
                                  </p:childTnLst>
                                </p:cTn>
                              </p:par>
                              <p:par>
                                <p:cTn id="107" presetID="37" presetClass="path" presetSubtype="0" repeatCount="indefinite" fill="hold" grpId="1" nodeType="withEffect">
                                  <p:stCondLst>
                                    <p:cond delay="2400"/>
                                  </p:stCondLst>
                                  <p:childTnLst>
                                    <p:animMotion origin="layout" path="M 0.03112 0.06389 C 0.0306 0.03565 -0.00299 0.03334 -0.00378 -0.03125 " pathEditMode="relative" rAng="0" ptsTypes="AA">
                                      <p:cBhvr>
                                        <p:cTn id="108" dur="1000" fill="hold"/>
                                        <p:tgtEl>
                                          <p:spTgt spid="245"/>
                                        </p:tgtEl>
                                        <p:attrNameLst>
                                          <p:attrName>ppt_x</p:attrName>
                                          <p:attrName>ppt_y</p:attrName>
                                        </p:attrNameLst>
                                      </p:cBhvr>
                                      <p:rCtr x="-1745" y="-4769"/>
                                    </p:animMotion>
                                  </p:childTnLst>
                                </p:cTn>
                              </p:par>
                              <p:par>
                                <p:cTn id="109" presetID="1" presetClass="entr" presetSubtype="0" fill="hold" grpId="0" nodeType="withEffect">
                                  <p:stCondLst>
                                    <p:cond delay="2450"/>
                                  </p:stCondLst>
                                  <p:childTnLst>
                                    <p:set>
                                      <p:cBhvr>
                                        <p:cTn id="110" dur="1" fill="hold">
                                          <p:stCondLst>
                                            <p:cond delay="0"/>
                                          </p:stCondLst>
                                        </p:cTn>
                                        <p:tgtEl>
                                          <p:spTgt spid="241"/>
                                        </p:tgtEl>
                                        <p:attrNameLst>
                                          <p:attrName>style.visibility</p:attrName>
                                        </p:attrNameLst>
                                      </p:cBhvr>
                                      <p:to>
                                        <p:strVal val="visible"/>
                                      </p:to>
                                    </p:set>
                                  </p:childTnLst>
                                </p:cTn>
                              </p:par>
                              <p:par>
                                <p:cTn id="111" presetID="37" presetClass="path" presetSubtype="0" repeatCount="indefinite" fill="hold" grpId="1" nodeType="withEffect">
                                  <p:stCondLst>
                                    <p:cond delay="2450"/>
                                  </p:stCondLst>
                                  <p:childTnLst>
                                    <p:animMotion origin="layout" path="M -0.05599 0.05625 C -0.05599 0.03102 0.01172 0.01713 0.01237 -0.03356 " pathEditMode="relative" rAng="0" ptsTypes="AA">
                                      <p:cBhvr>
                                        <p:cTn id="112" dur="1000" fill="hold"/>
                                        <p:tgtEl>
                                          <p:spTgt spid="241"/>
                                        </p:tgtEl>
                                        <p:attrNameLst>
                                          <p:attrName>ppt_x</p:attrName>
                                          <p:attrName>ppt_y</p:attrName>
                                        </p:attrNameLst>
                                      </p:cBhvr>
                                      <p:rCtr x="3411" y="-4491"/>
                                    </p:animMotion>
                                  </p:childTnLst>
                                </p:cTn>
                              </p:par>
                              <p:par>
                                <p:cTn id="113" presetID="1" presetClass="entr" presetSubtype="0" fill="hold" grpId="0" nodeType="withEffect">
                                  <p:stCondLst>
                                    <p:cond delay="3050"/>
                                  </p:stCondLst>
                                  <p:childTnLst>
                                    <p:set>
                                      <p:cBhvr>
                                        <p:cTn id="114" dur="1" fill="hold">
                                          <p:stCondLst>
                                            <p:cond delay="0"/>
                                          </p:stCondLst>
                                        </p:cTn>
                                        <p:tgtEl>
                                          <p:spTgt spid="246"/>
                                        </p:tgtEl>
                                        <p:attrNameLst>
                                          <p:attrName>style.visibility</p:attrName>
                                        </p:attrNameLst>
                                      </p:cBhvr>
                                      <p:to>
                                        <p:strVal val="visible"/>
                                      </p:to>
                                    </p:set>
                                  </p:childTnLst>
                                </p:cTn>
                              </p:par>
                              <p:par>
                                <p:cTn id="115" presetID="37" presetClass="path" presetSubtype="0" repeatCount="indefinite" fill="hold" grpId="1" nodeType="withEffect">
                                  <p:stCondLst>
                                    <p:cond delay="3050"/>
                                  </p:stCondLst>
                                  <p:childTnLst>
                                    <p:animMotion origin="layout" path="M 0.01849 0.03564 C 0.01784 0.00717 -0.01562 0.00486 -0.01641 -0.05949 " pathEditMode="relative" rAng="0" ptsTypes="AA">
                                      <p:cBhvr>
                                        <p:cTn id="116" dur="1150" fill="hold"/>
                                        <p:tgtEl>
                                          <p:spTgt spid="246"/>
                                        </p:tgtEl>
                                        <p:attrNameLst>
                                          <p:attrName>ppt_x</p:attrName>
                                          <p:attrName>ppt_y</p:attrName>
                                        </p:attrNameLst>
                                      </p:cBhvr>
                                      <p:rCtr x="-1745" y="-4769"/>
                                    </p:animMotion>
                                  </p:childTnLst>
                                </p:cTn>
                              </p:par>
                              <p:par>
                                <p:cTn id="117" presetID="1" presetClass="entr" presetSubtype="0" fill="hold" grpId="0" nodeType="withEffect">
                                  <p:stCondLst>
                                    <p:cond delay="3000"/>
                                  </p:stCondLst>
                                  <p:childTnLst>
                                    <p:set>
                                      <p:cBhvr>
                                        <p:cTn id="118" dur="1" fill="hold">
                                          <p:stCondLst>
                                            <p:cond delay="0"/>
                                          </p:stCondLst>
                                        </p:cTn>
                                        <p:tgtEl>
                                          <p:spTgt spid="250"/>
                                        </p:tgtEl>
                                        <p:attrNameLst>
                                          <p:attrName>style.visibility</p:attrName>
                                        </p:attrNameLst>
                                      </p:cBhvr>
                                      <p:to>
                                        <p:strVal val="visible"/>
                                      </p:to>
                                    </p:set>
                                  </p:childTnLst>
                                </p:cTn>
                              </p:par>
                              <p:par>
                                <p:cTn id="119" presetID="37" presetClass="path" presetSubtype="0" repeatCount="indefinite" fill="hold" grpId="1" nodeType="withEffect">
                                  <p:stCondLst>
                                    <p:cond delay="3000"/>
                                  </p:stCondLst>
                                  <p:childTnLst>
                                    <p:animMotion origin="layout" path="M -0.05599 0.05625 C -0.05599 0.03102 0.01172 0.01713 0.01237 -0.03356 " pathEditMode="relative" rAng="0" ptsTypes="AA">
                                      <p:cBhvr>
                                        <p:cTn id="120" dur="1100" fill="hold"/>
                                        <p:tgtEl>
                                          <p:spTgt spid="250"/>
                                        </p:tgtEl>
                                        <p:attrNameLst>
                                          <p:attrName>ppt_x</p:attrName>
                                          <p:attrName>ppt_y</p:attrName>
                                        </p:attrNameLst>
                                      </p:cBhvr>
                                      <p:rCtr x="3411" y="-4491"/>
                                    </p:animMotion>
                                  </p:childTnLst>
                                </p:cTn>
                              </p:par>
                              <p:par>
                                <p:cTn id="121" presetID="1" presetClass="entr" presetSubtype="0" fill="hold" grpId="0" nodeType="withEffect">
                                  <p:stCondLst>
                                    <p:cond delay="3250"/>
                                  </p:stCondLst>
                                  <p:childTnLst>
                                    <p:set>
                                      <p:cBhvr>
                                        <p:cTn id="122" dur="1" fill="hold">
                                          <p:stCondLst>
                                            <p:cond delay="0"/>
                                          </p:stCondLst>
                                        </p:cTn>
                                        <p:tgtEl>
                                          <p:spTgt spid="248"/>
                                        </p:tgtEl>
                                        <p:attrNameLst>
                                          <p:attrName>style.visibility</p:attrName>
                                        </p:attrNameLst>
                                      </p:cBhvr>
                                      <p:to>
                                        <p:strVal val="visible"/>
                                      </p:to>
                                    </p:set>
                                  </p:childTnLst>
                                </p:cTn>
                              </p:par>
                              <p:par>
                                <p:cTn id="123" presetID="42" presetClass="path" presetSubtype="0" repeatCount="indefinite" fill="hold" grpId="1" nodeType="withEffect">
                                  <p:stCondLst>
                                    <p:cond delay="3250"/>
                                  </p:stCondLst>
                                  <p:childTnLst>
                                    <p:animMotion origin="layout" path="M 3.54167E-6 -0.03611 L 3.54167E-6 0.0294 " pathEditMode="relative" rAng="0" ptsTypes="AA">
                                      <p:cBhvr>
                                        <p:cTn id="124" dur="1000" spd="-100000" fill="hold"/>
                                        <p:tgtEl>
                                          <p:spTgt spid="248"/>
                                        </p:tgtEl>
                                        <p:attrNameLst>
                                          <p:attrName>ppt_x</p:attrName>
                                          <p:attrName>ppt_y</p:attrName>
                                        </p:attrNameLst>
                                      </p:cBhvr>
                                      <p:rCtr x="0" y="3264"/>
                                    </p:animMotion>
                                  </p:childTnLst>
                                </p:cTn>
                              </p:par>
                              <p:par>
                                <p:cTn id="125" presetID="1" presetClass="entr" presetSubtype="0" fill="hold" grpId="0" nodeType="withEffect">
                                  <p:stCondLst>
                                    <p:cond delay="3300"/>
                                  </p:stCondLst>
                                  <p:childTnLst>
                                    <p:set>
                                      <p:cBhvr>
                                        <p:cTn id="126" dur="1" fill="hold">
                                          <p:stCondLst>
                                            <p:cond delay="0"/>
                                          </p:stCondLst>
                                        </p:cTn>
                                        <p:tgtEl>
                                          <p:spTgt spid="249"/>
                                        </p:tgtEl>
                                        <p:attrNameLst>
                                          <p:attrName>style.visibility</p:attrName>
                                        </p:attrNameLst>
                                      </p:cBhvr>
                                      <p:to>
                                        <p:strVal val="visible"/>
                                      </p:to>
                                    </p:set>
                                  </p:childTnLst>
                                </p:cTn>
                              </p:par>
                              <p:par>
                                <p:cTn id="127" presetID="42" presetClass="path" presetSubtype="0" repeatCount="indefinite" fill="hold" grpId="1" nodeType="withEffect">
                                  <p:stCondLst>
                                    <p:cond delay="3300"/>
                                  </p:stCondLst>
                                  <p:childTnLst>
                                    <p:animMotion origin="layout" path="M -2.5E-6 -0.01088 L -2.5E-6 0.05671 " pathEditMode="relative" rAng="0" ptsTypes="AA">
                                      <p:cBhvr>
                                        <p:cTn id="128" dur="750" spd="-100000" fill="hold"/>
                                        <p:tgtEl>
                                          <p:spTgt spid="249"/>
                                        </p:tgtEl>
                                        <p:attrNameLst>
                                          <p:attrName>ppt_x</p:attrName>
                                          <p:attrName>ppt_y</p:attrName>
                                        </p:attrNameLst>
                                      </p:cBhvr>
                                      <p:rCtr x="0" y="3380"/>
                                    </p:animMotion>
                                  </p:childTnLst>
                                </p:cTn>
                              </p:par>
                              <p:par>
                                <p:cTn id="129" presetID="1" presetClass="entr" presetSubtype="0" fill="hold" grpId="0" nodeType="withEffect">
                                  <p:stCondLst>
                                    <p:cond delay="3350"/>
                                  </p:stCondLst>
                                  <p:childTnLst>
                                    <p:set>
                                      <p:cBhvr>
                                        <p:cTn id="130" dur="1" fill="hold">
                                          <p:stCondLst>
                                            <p:cond delay="0"/>
                                          </p:stCondLst>
                                        </p:cTn>
                                        <p:tgtEl>
                                          <p:spTgt spid="251"/>
                                        </p:tgtEl>
                                        <p:attrNameLst>
                                          <p:attrName>style.visibility</p:attrName>
                                        </p:attrNameLst>
                                      </p:cBhvr>
                                      <p:to>
                                        <p:strVal val="visible"/>
                                      </p:to>
                                    </p:set>
                                  </p:childTnLst>
                                </p:cTn>
                              </p:par>
                              <p:par>
                                <p:cTn id="131" presetID="42" presetClass="path" presetSubtype="0" repeatCount="indefinite" fill="hold" grpId="1" nodeType="withEffect">
                                  <p:stCondLst>
                                    <p:cond delay="3350"/>
                                  </p:stCondLst>
                                  <p:childTnLst>
                                    <p:animMotion origin="layout" path="M 1.875E-6 -0.0206 L 1.875E-6 0.04444 " pathEditMode="relative" rAng="0" ptsTypes="AA">
                                      <p:cBhvr>
                                        <p:cTn id="132" dur="850" spd="-100000" fill="hold"/>
                                        <p:tgtEl>
                                          <p:spTgt spid="251"/>
                                        </p:tgtEl>
                                        <p:attrNameLst>
                                          <p:attrName>ppt_x</p:attrName>
                                          <p:attrName>ppt_y</p:attrName>
                                        </p:attrNameLst>
                                      </p:cBhvr>
                                      <p:rCtr x="0" y="3241"/>
                                    </p:animMotion>
                                  </p:childTnLst>
                                </p:cTn>
                              </p:par>
                              <p:par>
                                <p:cTn id="133" presetID="1" presetClass="entr" presetSubtype="0" fill="hold" grpId="0" nodeType="withEffect">
                                  <p:stCondLst>
                                    <p:cond delay="3400"/>
                                  </p:stCondLst>
                                  <p:childTnLst>
                                    <p:set>
                                      <p:cBhvr>
                                        <p:cTn id="134" dur="1" fill="hold">
                                          <p:stCondLst>
                                            <p:cond delay="0"/>
                                          </p:stCondLst>
                                        </p:cTn>
                                        <p:tgtEl>
                                          <p:spTgt spid="252"/>
                                        </p:tgtEl>
                                        <p:attrNameLst>
                                          <p:attrName>style.visibility</p:attrName>
                                        </p:attrNameLst>
                                      </p:cBhvr>
                                      <p:to>
                                        <p:strVal val="visible"/>
                                      </p:to>
                                    </p:set>
                                  </p:childTnLst>
                                </p:cTn>
                              </p:par>
                              <p:par>
                                <p:cTn id="135" presetID="42" presetClass="path" presetSubtype="0" repeatCount="indefinite" fill="hold" grpId="1" nodeType="withEffect">
                                  <p:stCondLst>
                                    <p:cond delay="3400"/>
                                  </p:stCondLst>
                                  <p:childTnLst>
                                    <p:animMotion origin="layout" path="M -4.16667E-7 -0.04838 L -4.16667E-7 0.01689 " pathEditMode="relative" rAng="0" ptsTypes="AA">
                                      <p:cBhvr>
                                        <p:cTn id="136" dur="1000" spd="-100000" fill="hold"/>
                                        <p:tgtEl>
                                          <p:spTgt spid="252"/>
                                        </p:tgtEl>
                                        <p:attrNameLst>
                                          <p:attrName>ppt_x</p:attrName>
                                          <p:attrName>ppt_y</p:attrName>
                                        </p:attrNameLst>
                                      </p:cBhvr>
                                      <p:rCtr x="0" y="3264"/>
                                    </p:animMotion>
                                  </p:childTnLst>
                                </p:cTn>
                              </p:par>
                              <p:par>
                                <p:cTn id="137" presetID="1" presetClass="entr" presetSubtype="0" fill="hold" grpId="0" nodeType="withEffect">
                                  <p:stCondLst>
                                    <p:cond delay="3450"/>
                                  </p:stCondLst>
                                  <p:childTnLst>
                                    <p:set>
                                      <p:cBhvr>
                                        <p:cTn id="138" dur="1" fill="hold">
                                          <p:stCondLst>
                                            <p:cond delay="0"/>
                                          </p:stCondLst>
                                        </p:cTn>
                                        <p:tgtEl>
                                          <p:spTgt spid="247"/>
                                        </p:tgtEl>
                                        <p:attrNameLst>
                                          <p:attrName>style.visibility</p:attrName>
                                        </p:attrNameLst>
                                      </p:cBhvr>
                                      <p:to>
                                        <p:strVal val="visible"/>
                                      </p:to>
                                    </p:set>
                                  </p:childTnLst>
                                </p:cTn>
                              </p:par>
                              <p:par>
                                <p:cTn id="139" presetID="42" presetClass="path" presetSubtype="0" repeatCount="indefinite" fill="hold" grpId="1" nodeType="withEffect">
                                  <p:stCondLst>
                                    <p:cond delay="3450"/>
                                  </p:stCondLst>
                                  <p:childTnLst>
                                    <p:animMotion origin="layout" path="M -4.375E-6 -0.02292 L -4.375E-6 0.04213 " pathEditMode="relative" rAng="0" ptsTypes="AA">
                                      <p:cBhvr>
                                        <p:cTn id="140" dur="750" spd="-100000" fill="hold"/>
                                        <p:tgtEl>
                                          <p:spTgt spid="247"/>
                                        </p:tgtEl>
                                        <p:attrNameLst>
                                          <p:attrName>ppt_x</p:attrName>
                                          <p:attrName>ppt_y</p:attrName>
                                        </p:attrNameLst>
                                      </p:cBhvr>
                                      <p:rCtr x="0" y="3241"/>
                                    </p:animMotion>
                                  </p:childTnLst>
                                </p:cTn>
                              </p:par>
                              <p:par>
                                <p:cTn id="141" presetID="1" presetClass="entr" presetSubtype="0" fill="hold" grpId="0" nodeType="withEffect">
                                  <p:stCondLst>
                                    <p:cond delay="4250"/>
                                  </p:stCondLst>
                                  <p:childTnLst>
                                    <p:set>
                                      <p:cBhvr>
                                        <p:cTn id="142" dur="1" fill="hold">
                                          <p:stCondLst>
                                            <p:cond delay="0"/>
                                          </p:stCondLst>
                                        </p:cTn>
                                        <p:tgtEl>
                                          <p:spTgt spid="257"/>
                                        </p:tgtEl>
                                        <p:attrNameLst>
                                          <p:attrName>style.visibility</p:attrName>
                                        </p:attrNameLst>
                                      </p:cBhvr>
                                      <p:to>
                                        <p:strVal val="visible"/>
                                      </p:to>
                                    </p:set>
                                  </p:childTnLst>
                                </p:cTn>
                              </p:par>
                              <p:par>
                                <p:cTn id="143" presetID="42" presetClass="path" presetSubtype="0" repeatCount="indefinite" fill="hold" grpId="1" nodeType="withEffect">
                                  <p:stCondLst>
                                    <p:cond delay="4250"/>
                                  </p:stCondLst>
                                  <p:childTnLst>
                                    <p:animMotion origin="layout" path="M 3.54167E-6 -0.00857 L 3.54167E-6 0.05347 " pathEditMode="relative" rAng="0" ptsTypes="AA">
                                      <p:cBhvr>
                                        <p:cTn id="144" dur="800" spd="-100000" fill="hold"/>
                                        <p:tgtEl>
                                          <p:spTgt spid="257"/>
                                        </p:tgtEl>
                                        <p:attrNameLst>
                                          <p:attrName>ppt_x</p:attrName>
                                          <p:attrName>ppt_y</p:attrName>
                                        </p:attrNameLst>
                                      </p:cBhvr>
                                      <p:rCtr x="0" y="3102"/>
                                    </p:animMotion>
                                  </p:childTnLst>
                                </p:cTn>
                              </p:par>
                              <p:par>
                                <p:cTn id="145" presetID="1" presetClass="entr" presetSubtype="0" fill="hold" grpId="0" nodeType="withEffect">
                                  <p:stCondLst>
                                    <p:cond delay="4300"/>
                                  </p:stCondLst>
                                  <p:childTnLst>
                                    <p:set>
                                      <p:cBhvr>
                                        <p:cTn id="146" dur="1" fill="hold">
                                          <p:stCondLst>
                                            <p:cond delay="0"/>
                                          </p:stCondLst>
                                        </p:cTn>
                                        <p:tgtEl>
                                          <p:spTgt spid="253"/>
                                        </p:tgtEl>
                                        <p:attrNameLst>
                                          <p:attrName>style.visibility</p:attrName>
                                        </p:attrNameLst>
                                      </p:cBhvr>
                                      <p:to>
                                        <p:strVal val="visible"/>
                                      </p:to>
                                    </p:set>
                                  </p:childTnLst>
                                </p:cTn>
                              </p:par>
                              <p:par>
                                <p:cTn id="147" presetID="42" presetClass="path" presetSubtype="0" repeatCount="indefinite" fill="hold" grpId="1" nodeType="withEffect">
                                  <p:stCondLst>
                                    <p:cond delay="4300"/>
                                  </p:stCondLst>
                                  <p:childTnLst>
                                    <p:animMotion origin="layout" path="M -4.16667E-7 -0.03635 L -4.16667E-7 0.02592 " pathEditMode="relative" rAng="0" ptsTypes="AA">
                                      <p:cBhvr>
                                        <p:cTn id="148" dur="1000" spd="-100000" fill="hold"/>
                                        <p:tgtEl>
                                          <p:spTgt spid="253"/>
                                        </p:tgtEl>
                                        <p:attrNameLst>
                                          <p:attrName>ppt_x</p:attrName>
                                          <p:attrName>ppt_y</p:attrName>
                                        </p:attrNameLst>
                                      </p:cBhvr>
                                      <p:rCtr x="0" y="3102"/>
                                    </p:animMotion>
                                  </p:childTnLst>
                                </p:cTn>
                              </p:par>
                              <p:par>
                                <p:cTn id="149" presetID="1" presetClass="entr" presetSubtype="0" fill="hold" grpId="0" nodeType="withEffect">
                                  <p:stCondLst>
                                    <p:cond delay="4350"/>
                                  </p:stCondLst>
                                  <p:childTnLst>
                                    <p:set>
                                      <p:cBhvr>
                                        <p:cTn id="150" dur="1" fill="hold">
                                          <p:stCondLst>
                                            <p:cond delay="0"/>
                                          </p:stCondLst>
                                        </p:cTn>
                                        <p:tgtEl>
                                          <p:spTgt spid="256"/>
                                        </p:tgtEl>
                                        <p:attrNameLst>
                                          <p:attrName>style.visibility</p:attrName>
                                        </p:attrNameLst>
                                      </p:cBhvr>
                                      <p:to>
                                        <p:strVal val="visible"/>
                                      </p:to>
                                    </p:set>
                                  </p:childTnLst>
                                </p:cTn>
                              </p:par>
                              <p:par>
                                <p:cTn id="151" presetID="42" presetClass="path" presetSubtype="0" repeatCount="indefinite" fill="hold" grpId="1" nodeType="withEffect">
                                  <p:stCondLst>
                                    <p:cond delay="4350"/>
                                  </p:stCondLst>
                                  <p:childTnLst>
                                    <p:animMotion origin="layout" path="M 1.875E-6 -0.04028 L 1.875E-6 0.02176 " pathEditMode="relative" rAng="0" ptsTypes="AA">
                                      <p:cBhvr>
                                        <p:cTn id="152" dur="1200" spd="-100000" fill="hold"/>
                                        <p:tgtEl>
                                          <p:spTgt spid="256"/>
                                        </p:tgtEl>
                                        <p:attrNameLst>
                                          <p:attrName>ppt_x</p:attrName>
                                          <p:attrName>ppt_y</p:attrName>
                                        </p:attrNameLst>
                                      </p:cBhvr>
                                      <p:rCtr x="0" y="3102"/>
                                    </p:animMotion>
                                  </p:childTnLst>
                                </p:cTn>
                              </p:par>
                              <p:par>
                                <p:cTn id="153" presetID="1" presetClass="entr" presetSubtype="0" fill="hold" grpId="0" nodeType="withEffect">
                                  <p:stCondLst>
                                    <p:cond delay="4400"/>
                                  </p:stCondLst>
                                  <p:childTnLst>
                                    <p:set>
                                      <p:cBhvr>
                                        <p:cTn id="154" dur="1" fill="hold">
                                          <p:stCondLst>
                                            <p:cond delay="0"/>
                                          </p:stCondLst>
                                        </p:cTn>
                                        <p:tgtEl>
                                          <p:spTgt spid="261"/>
                                        </p:tgtEl>
                                        <p:attrNameLst>
                                          <p:attrName>style.visibility</p:attrName>
                                        </p:attrNameLst>
                                      </p:cBhvr>
                                      <p:to>
                                        <p:strVal val="visible"/>
                                      </p:to>
                                    </p:set>
                                  </p:childTnLst>
                                </p:cTn>
                              </p:par>
                              <p:par>
                                <p:cTn id="155" presetID="42" presetClass="path" presetSubtype="0" repeatCount="indefinite" fill="hold" grpId="1" nodeType="withEffect">
                                  <p:stCondLst>
                                    <p:cond delay="4400"/>
                                  </p:stCondLst>
                                  <p:childTnLst>
                                    <p:animMotion origin="layout" path="M -2.70833E-6 -0.03635 L -2.70833E-6 0.02592 " pathEditMode="relative" rAng="0" ptsTypes="AA">
                                      <p:cBhvr>
                                        <p:cTn id="156" dur="1000" spd="-100000" fill="hold"/>
                                        <p:tgtEl>
                                          <p:spTgt spid="261"/>
                                        </p:tgtEl>
                                        <p:attrNameLst>
                                          <p:attrName>ppt_x</p:attrName>
                                          <p:attrName>ppt_y</p:attrName>
                                        </p:attrNameLst>
                                      </p:cBhvr>
                                      <p:rCtr x="0" y="3102"/>
                                    </p:animMotion>
                                  </p:childTnLst>
                                </p:cTn>
                              </p:par>
                              <p:par>
                                <p:cTn id="157" presetID="1" presetClass="entr" presetSubtype="0" fill="hold" grpId="0" nodeType="withEffect">
                                  <p:stCondLst>
                                    <p:cond delay="4450"/>
                                  </p:stCondLst>
                                  <p:childTnLst>
                                    <p:set>
                                      <p:cBhvr>
                                        <p:cTn id="158" dur="1" fill="hold">
                                          <p:stCondLst>
                                            <p:cond delay="0"/>
                                          </p:stCondLst>
                                        </p:cTn>
                                        <p:tgtEl>
                                          <p:spTgt spid="262"/>
                                        </p:tgtEl>
                                        <p:attrNameLst>
                                          <p:attrName>style.visibility</p:attrName>
                                        </p:attrNameLst>
                                      </p:cBhvr>
                                      <p:to>
                                        <p:strVal val="visible"/>
                                      </p:to>
                                    </p:set>
                                  </p:childTnLst>
                                </p:cTn>
                              </p:par>
                              <p:par>
                                <p:cTn id="159" presetID="42" presetClass="path" presetSubtype="0" repeatCount="indefinite" fill="hold" grpId="1" nodeType="withEffect">
                                  <p:stCondLst>
                                    <p:cond delay="4450"/>
                                  </p:stCondLst>
                                  <p:childTnLst>
                                    <p:animMotion origin="layout" path="M -4.375E-6 -0.00857 L -4.375E-6 0.05347 " pathEditMode="relative" rAng="0" ptsTypes="AA">
                                      <p:cBhvr>
                                        <p:cTn id="160" dur="750" spd="-100000" fill="hold"/>
                                        <p:tgtEl>
                                          <p:spTgt spid="262"/>
                                        </p:tgtEl>
                                        <p:attrNameLst>
                                          <p:attrName>ppt_x</p:attrName>
                                          <p:attrName>ppt_y</p:attrName>
                                        </p:attrNameLst>
                                      </p:cBhvr>
                                      <p:rCtr x="0" y="3102"/>
                                    </p:animMotion>
                                  </p:childTnLst>
                                </p:cTn>
                              </p:par>
                              <p:par>
                                <p:cTn id="161" presetID="1" presetClass="entr" presetSubtype="0" fill="hold" grpId="0" nodeType="withEffect">
                                  <p:stCondLst>
                                    <p:cond delay="5050"/>
                                  </p:stCondLst>
                                  <p:childTnLst>
                                    <p:set>
                                      <p:cBhvr>
                                        <p:cTn id="162" dur="1" fill="hold">
                                          <p:stCondLst>
                                            <p:cond delay="0"/>
                                          </p:stCondLst>
                                        </p:cTn>
                                        <p:tgtEl>
                                          <p:spTgt spid="255"/>
                                        </p:tgtEl>
                                        <p:attrNameLst>
                                          <p:attrName>style.visibility</p:attrName>
                                        </p:attrNameLst>
                                      </p:cBhvr>
                                      <p:to>
                                        <p:strVal val="visible"/>
                                      </p:to>
                                    </p:set>
                                  </p:childTnLst>
                                </p:cTn>
                              </p:par>
                              <p:par>
                                <p:cTn id="163" presetID="42" presetClass="path" presetSubtype="0" repeatCount="indefinite" fill="hold" grpId="1" nodeType="withEffect">
                                  <p:stCondLst>
                                    <p:cond delay="5050"/>
                                  </p:stCondLst>
                                  <p:childTnLst>
                                    <p:animMotion origin="layout" path="M 3.54167E-6 -0.09653 L 3.54167E-6 0.12199 " pathEditMode="relative" rAng="0" ptsTypes="AA">
                                      <p:cBhvr>
                                        <p:cTn id="164" dur="1250" spd="-100000" fill="hold"/>
                                        <p:tgtEl>
                                          <p:spTgt spid="255"/>
                                        </p:tgtEl>
                                        <p:attrNameLst>
                                          <p:attrName>ppt_x</p:attrName>
                                          <p:attrName>ppt_y</p:attrName>
                                        </p:attrNameLst>
                                      </p:cBhvr>
                                      <p:rCtr x="0" y="10926"/>
                                    </p:animMotion>
                                  </p:childTnLst>
                                </p:cTn>
                              </p:par>
                              <p:par>
                                <p:cTn id="165" presetID="1" presetClass="entr" presetSubtype="0" fill="hold" grpId="0" nodeType="withEffect">
                                  <p:stCondLst>
                                    <p:cond delay="5100"/>
                                  </p:stCondLst>
                                  <p:childTnLst>
                                    <p:set>
                                      <p:cBhvr>
                                        <p:cTn id="166" dur="1" fill="hold">
                                          <p:stCondLst>
                                            <p:cond delay="0"/>
                                          </p:stCondLst>
                                        </p:cTn>
                                        <p:tgtEl>
                                          <p:spTgt spid="254"/>
                                        </p:tgtEl>
                                        <p:attrNameLst>
                                          <p:attrName>style.visibility</p:attrName>
                                        </p:attrNameLst>
                                      </p:cBhvr>
                                      <p:to>
                                        <p:strVal val="visible"/>
                                      </p:to>
                                    </p:set>
                                  </p:childTnLst>
                                </p:cTn>
                              </p:par>
                              <p:par>
                                <p:cTn id="167" presetID="42" presetClass="path" presetSubtype="0" repeatCount="indefinite" fill="hold" grpId="1" nodeType="withEffect">
                                  <p:stCondLst>
                                    <p:cond delay="5100"/>
                                  </p:stCondLst>
                                  <p:childTnLst>
                                    <p:animMotion origin="layout" path="M -4.16667E-6 -0.15556 L -4.16667E-6 0.06342 " pathEditMode="relative" rAng="0" ptsTypes="AA">
                                      <p:cBhvr>
                                        <p:cTn id="168" dur="1100" spd="-100000" fill="hold"/>
                                        <p:tgtEl>
                                          <p:spTgt spid="254"/>
                                        </p:tgtEl>
                                        <p:attrNameLst>
                                          <p:attrName>ppt_x</p:attrName>
                                          <p:attrName>ppt_y</p:attrName>
                                        </p:attrNameLst>
                                      </p:cBhvr>
                                      <p:rCtr x="0" y="10949"/>
                                    </p:animMotion>
                                  </p:childTnLst>
                                </p:cTn>
                              </p:par>
                              <p:par>
                                <p:cTn id="169" presetID="1" presetClass="entr" presetSubtype="0" fill="hold" grpId="0" nodeType="withEffect">
                                  <p:stCondLst>
                                    <p:cond delay="5150"/>
                                  </p:stCondLst>
                                  <p:childTnLst>
                                    <p:set>
                                      <p:cBhvr>
                                        <p:cTn id="170" dur="1" fill="hold">
                                          <p:stCondLst>
                                            <p:cond delay="0"/>
                                          </p:stCondLst>
                                        </p:cTn>
                                        <p:tgtEl>
                                          <p:spTgt spid="263"/>
                                        </p:tgtEl>
                                        <p:attrNameLst>
                                          <p:attrName>style.visibility</p:attrName>
                                        </p:attrNameLst>
                                      </p:cBhvr>
                                      <p:to>
                                        <p:strVal val="visible"/>
                                      </p:to>
                                    </p:set>
                                  </p:childTnLst>
                                </p:cTn>
                              </p:par>
                              <p:par>
                                <p:cTn id="171" presetID="42" presetClass="path" presetSubtype="0" repeatCount="indefinite" fill="hold" grpId="1" nodeType="withEffect">
                                  <p:stCondLst>
                                    <p:cond delay="5150"/>
                                  </p:stCondLst>
                                  <p:childTnLst>
                                    <p:animMotion origin="layout" path="M -4.16667E-7 -0.19885 L -4.16667E-7 0.02129 " pathEditMode="relative" rAng="0" ptsTypes="AA">
                                      <p:cBhvr>
                                        <p:cTn id="172" dur="1300" spd="-100000" fill="hold"/>
                                        <p:tgtEl>
                                          <p:spTgt spid="263"/>
                                        </p:tgtEl>
                                        <p:attrNameLst>
                                          <p:attrName>ppt_x</p:attrName>
                                          <p:attrName>ppt_y</p:attrName>
                                        </p:attrNameLst>
                                      </p:cBhvr>
                                      <p:rCtr x="0" y="10995"/>
                                    </p:animMotion>
                                  </p:childTnLst>
                                </p:cTn>
                              </p:par>
                              <p:par>
                                <p:cTn id="173" presetID="1" presetClass="entr" presetSubtype="0" fill="hold" grpId="0" nodeType="withEffect">
                                  <p:stCondLst>
                                    <p:cond delay="5200"/>
                                  </p:stCondLst>
                                  <p:childTnLst>
                                    <p:set>
                                      <p:cBhvr>
                                        <p:cTn id="174" dur="1" fill="hold">
                                          <p:stCondLst>
                                            <p:cond delay="0"/>
                                          </p:stCondLst>
                                        </p:cTn>
                                        <p:tgtEl>
                                          <p:spTgt spid="259"/>
                                        </p:tgtEl>
                                        <p:attrNameLst>
                                          <p:attrName>style.visibility</p:attrName>
                                        </p:attrNameLst>
                                      </p:cBhvr>
                                      <p:to>
                                        <p:strVal val="visible"/>
                                      </p:to>
                                    </p:set>
                                  </p:childTnLst>
                                </p:cTn>
                              </p:par>
                              <p:par>
                                <p:cTn id="175" presetID="42" presetClass="path" presetSubtype="0" repeatCount="indefinite" fill="hold" grpId="1" nodeType="withEffect">
                                  <p:stCondLst>
                                    <p:cond delay="5200"/>
                                  </p:stCondLst>
                                  <p:childTnLst>
                                    <p:animMotion origin="layout" path="M 2.08333E-6 -0.18379 L 2.08333E-6 0.03727 " pathEditMode="relative" rAng="0" ptsTypes="AA">
                                      <p:cBhvr>
                                        <p:cTn id="176" dur="1250" spd="-100000" fill="hold"/>
                                        <p:tgtEl>
                                          <p:spTgt spid="259"/>
                                        </p:tgtEl>
                                        <p:attrNameLst>
                                          <p:attrName>ppt_x</p:attrName>
                                          <p:attrName>ppt_y</p:attrName>
                                        </p:attrNameLst>
                                      </p:cBhvr>
                                      <p:rCtr x="0" y="11042"/>
                                    </p:animMotion>
                                  </p:childTnLst>
                                </p:cTn>
                              </p:par>
                              <p:par>
                                <p:cTn id="177" presetID="1" presetClass="entr" presetSubtype="0" fill="hold" grpId="0" nodeType="withEffect">
                                  <p:stCondLst>
                                    <p:cond delay="5250"/>
                                  </p:stCondLst>
                                  <p:childTnLst>
                                    <p:set>
                                      <p:cBhvr>
                                        <p:cTn id="178" dur="1" fill="hold">
                                          <p:stCondLst>
                                            <p:cond delay="0"/>
                                          </p:stCondLst>
                                        </p:cTn>
                                        <p:tgtEl>
                                          <p:spTgt spid="258"/>
                                        </p:tgtEl>
                                        <p:attrNameLst>
                                          <p:attrName>style.visibility</p:attrName>
                                        </p:attrNameLst>
                                      </p:cBhvr>
                                      <p:to>
                                        <p:strVal val="visible"/>
                                      </p:to>
                                    </p:set>
                                  </p:childTnLst>
                                </p:cTn>
                              </p:par>
                              <p:par>
                                <p:cTn id="179" presetID="42" presetClass="path" presetSubtype="0" repeatCount="indefinite" fill="hold" grpId="1" nodeType="withEffect">
                                  <p:stCondLst>
                                    <p:cond delay="5250"/>
                                  </p:stCondLst>
                                  <p:childTnLst>
                                    <p:animMotion origin="layout" path="M -2.5E-6 -0.12477 L -2.5E-6 0.09445 " pathEditMode="relative" rAng="0" ptsTypes="AA">
                                      <p:cBhvr>
                                        <p:cTn id="180" dur="1100" spd="-100000" fill="hold"/>
                                        <p:tgtEl>
                                          <p:spTgt spid="258"/>
                                        </p:tgtEl>
                                        <p:attrNameLst>
                                          <p:attrName>ppt_x</p:attrName>
                                          <p:attrName>ppt_y</p:attrName>
                                        </p:attrNameLst>
                                      </p:cBhvr>
                                      <p:rCtr x="0" y="10949"/>
                                    </p:animMotion>
                                  </p:childTnLst>
                                </p:cTn>
                              </p:par>
                              <p:par>
                                <p:cTn id="181" presetID="1" presetClass="entr" presetSubtype="0" fill="hold" grpId="0" nodeType="withEffect">
                                  <p:stCondLst>
                                    <p:cond delay="6450"/>
                                  </p:stCondLst>
                                  <p:childTnLst>
                                    <p:set>
                                      <p:cBhvr>
                                        <p:cTn id="182" dur="1" fill="hold">
                                          <p:stCondLst>
                                            <p:cond delay="0"/>
                                          </p:stCondLst>
                                        </p:cTn>
                                        <p:tgtEl>
                                          <p:spTgt spid="260"/>
                                        </p:tgtEl>
                                        <p:attrNameLst>
                                          <p:attrName>style.visibility</p:attrName>
                                        </p:attrNameLst>
                                      </p:cBhvr>
                                      <p:to>
                                        <p:strVal val="visible"/>
                                      </p:to>
                                    </p:set>
                                  </p:childTnLst>
                                </p:cTn>
                              </p:par>
                              <p:par>
                                <p:cTn id="183" presetID="42" presetClass="path" presetSubtype="0" repeatCount="indefinite" fill="hold" grpId="1" nodeType="withEffect">
                                  <p:stCondLst>
                                    <p:cond delay="6450"/>
                                  </p:stCondLst>
                                  <p:childTnLst>
                                    <p:animMotion origin="layout" path="M 2.08333E-6 -0.11921 L 2.08333E-6 0.1007 " pathEditMode="relative" rAng="0" ptsTypes="AA">
                                      <p:cBhvr>
                                        <p:cTn id="184" dur="1250" spd="-100000" fill="hold"/>
                                        <p:tgtEl>
                                          <p:spTgt spid="260"/>
                                        </p:tgtEl>
                                        <p:attrNameLst>
                                          <p:attrName>ppt_x</p:attrName>
                                          <p:attrName>ppt_y</p:attrName>
                                        </p:attrNameLst>
                                      </p:cBhvr>
                                      <p:rCtr x="0" y="10995"/>
                                    </p:animMotion>
                                  </p:childTnLst>
                                </p:cTn>
                              </p:par>
                              <p:par>
                                <p:cTn id="185" presetID="1" presetClass="entr" presetSubtype="0" fill="hold" grpId="0" nodeType="withEffect">
                                  <p:stCondLst>
                                    <p:cond delay="6500"/>
                                  </p:stCondLst>
                                  <p:childTnLst>
                                    <p:set>
                                      <p:cBhvr>
                                        <p:cTn id="186" dur="1" fill="hold">
                                          <p:stCondLst>
                                            <p:cond delay="0"/>
                                          </p:stCondLst>
                                        </p:cTn>
                                        <p:tgtEl>
                                          <p:spTgt spid="264"/>
                                        </p:tgtEl>
                                        <p:attrNameLst>
                                          <p:attrName>style.visibility</p:attrName>
                                        </p:attrNameLst>
                                      </p:cBhvr>
                                      <p:to>
                                        <p:strVal val="visible"/>
                                      </p:to>
                                    </p:set>
                                  </p:childTnLst>
                                </p:cTn>
                              </p:par>
                              <p:par>
                                <p:cTn id="187" presetID="42" presetClass="path" presetSubtype="0" repeatCount="indefinite" fill="hold" grpId="1" nodeType="withEffect">
                                  <p:stCondLst>
                                    <p:cond delay="6500"/>
                                  </p:stCondLst>
                                  <p:childTnLst>
                                    <p:animMotion origin="layout" path="M 3.54167E-6 -0.17014 L 3.54167E-6 0.04931 " pathEditMode="relative" rAng="0" ptsTypes="AA">
                                      <p:cBhvr>
                                        <p:cTn id="188" dur="1100" spd="-100000" fill="hold"/>
                                        <p:tgtEl>
                                          <p:spTgt spid="264"/>
                                        </p:tgtEl>
                                        <p:attrNameLst>
                                          <p:attrName>ppt_x</p:attrName>
                                          <p:attrName>ppt_y</p:attrName>
                                        </p:attrNameLst>
                                      </p:cBhvr>
                                      <p:rCtr x="0" y="1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7" grpId="1" animBg="1"/>
      <p:bldP spid="188" grpId="0" animBg="1"/>
      <p:bldP spid="188" grpId="1" animBg="1"/>
      <p:bldP spid="189" grpId="0" animBg="1"/>
      <p:bldP spid="189" grpId="1" animBg="1"/>
      <p:bldP spid="190" grpId="0" animBg="1"/>
      <p:bldP spid="190" grpId="1" animBg="1"/>
      <p:bldP spid="191" grpId="0" animBg="1"/>
      <p:bldP spid="191" grpId="1" animBg="1"/>
      <p:bldP spid="192" grpId="0" animBg="1"/>
      <p:bldP spid="192" grpId="1" animBg="1"/>
      <p:bldP spid="193" grpId="0" animBg="1"/>
      <p:bldP spid="193" grpId="1" animBg="1"/>
      <p:bldP spid="194" grpId="0" animBg="1"/>
      <p:bldP spid="194" grpId="1" animBg="1"/>
      <p:bldP spid="195" grpId="0" animBg="1"/>
      <p:bldP spid="195" grpId="1" animBg="1"/>
      <p:bldP spid="196" grpId="0" animBg="1"/>
      <p:bldP spid="196" grpId="1" animBg="1"/>
      <p:bldP spid="197" grpId="0" animBg="1"/>
      <p:bldP spid="197" grpId="1" animBg="1"/>
      <p:bldP spid="198" grpId="0" animBg="1"/>
      <p:bldP spid="198" grpId="1" animBg="1"/>
      <p:bldP spid="199" grpId="0" animBg="1"/>
      <p:bldP spid="199" grpId="1" animBg="1"/>
      <p:bldP spid="200" grpId="0" animBg="1"/>
      <p:bldP spid="200" grpId="1" animBg="1"/>
      <p:bldP spid="201" grpId="0" animBg="1"/>
      <p:bldP spid="201" grpId="1" animBg="1"/>
      <p:bldP spid="221" grpId="0"/>
      <p:bldP spid="221" grpId="1"/>
      <p:bldP spid="241" grpId="0" animBg="1"/>
      <p:bldP spid="241" grpId="1" animBg="1"/>
      <p:bldP spid="242" grpId="0" animBg="1"/>
      <p:bldP spid="242" grpId="1" animBg="1"/>
      <p:bldP spid="243" grpId="0" animBg="1"/>
      <p:bldP spid="243" grpId="1" animBg="1"/>
      <p:bldP spid="244" grpId="0" animBg="1"/>
      <p:bldP spid="244" grpId="1" animBg="1"/>
      <p:bldP spid="245" grpId="0" animBg="1"/>
      <p:bldP spid="245" grpId="1" animBg="1"/>
      <p:bldP spid="246" grpId="0" animBg="1"/>
      <p:bldP spid="246" grpId="1" animBg="1"/>
      <p:bldP spid="247" grpId="0" animBg="1"/>
      <p:bldP spid="247" grpId="1" animBg="1"/>
      <p:bldP spid="248" grpId="0" animBg="1"/>
      <p:bldP spid="248" grpId="1" animBg="1"/>
      <p:bldP spid="249" grpId="0" animBg="1"/>
      <p:bldP spid="249" grpId="1" animBg="1"/>
      <p:bldP spid="250" grpId="0" animBg="1"/>
      <p:bldP spid="250" grpId="1" animBg="1"/>
      <p:bldP spid="251" grpId="0" animBg="1"/>
      <p:bldP spid="251" grpId="1" animBg="1"/>
      <p:bldP spid="252" grpId="0" animBg="1"/>
      <p:bldP spid="252" grpId="1" animBg="1"/>
      <p:bldP spid="253" grpId="0" animBg="1"/>
      <p:bldP spid="253" grpId="1" animBg="1"/>
      <p:bldP spid="254" grpId="0" animBg="1"/>
      <p:bldP spid="254" grpId="1" animBg="1"/>
      <p:bldP spid="255" grpId="0" animBg="1"/>
      <p:bldP spid="255" grpId="1" animBg="1"/>
      <p:bldP spid="256" grpId="0" animBg="1"/>
      <p:bldP spid="256" grpId="1" animBg="1"/>
      <p:bldP spid="257" grpId="0" animBg="1"/>
      <p:bldP spid="257" grpId="1" animBg="1"/>
      <p:bldP spid="258" grpId="0" animBg="1"/>
      <p:bldP spid="258" grpId="1" animBg="1"/>
      <p:bldP spid="259" grpId="0" animBg="1"/>
      <p:bldP spid="259" grpId="1" animBg="1"/>
      <p:bldP spid="260" grpId="0" animBg="1"/>
      <p:bldP spid="260" grpId="1" animBg="1"/>
      <p:bldP spid="261" grpId="0" animBg="1"/>
      <p:bldP spid="261" grpId="1" animBg="1"/>
      <p:bldP spid="262" grpId="0" animBg="1"/>
      <p:bldP spid="262" grpId="1" animBg="1"/>
      <p:bldP spid="263" grpId="0" animBg="1"/>
      <p:bldP spid="263" grpId="1" animBg="1"/>
      <p:bldP spid="264" grpId="0" animBg="1"/>
      <p:bldP spid="26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11837E-6AB4-03C9-CDC0-1285D5B24482}"/>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Microsoft Intelligent Data Platform savings</a:t>
            </a:r>
            <a:endParaRPr lang="en-CA"/>
          </a:p>
        </p:txBody>
      </p:sp>
      <p:sp>
        <p:nvSpPr>
          <p:cNvPr id="17" name="Oval 16"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46D5F2EE-EC7E-4BCA-9F50-567EE334930D}"/>
              </a:ext>
              <a:ext uri="{C183D7F6-B498-43B3-948B-1728B52AA6E4}">
                <adec:decorative xmlns:adec="http://schemas.microsoft.com/office/drawing/2017/decorative" val="1"/>
              </a:ext>
            </a:extLst>
          </p:cNvPr>
          <p:cNvSpPr/>
          <p:nvPr/>
        </p:nvSpPr>
        <p:spPr bwMode="auto">
          <a:xfrm>
            <a:off x="-805385" y="-751247"/>
            <a:ext cx="2146851" cy="2146855"/>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45720" numCol="1" spcCol="0" rtlCol="0" fromWordArt="0" anchor="b" anchorCtr="0" forceAA="0" compatLnSpc="1">
            <a:prstTxWarp prst="textNoShape">
              <a:avLst/>
            </a:prstTxWarp>
            <a:noAutofit/>
          </a:bodyPr>
          <a:lstStyle/>
          <a:p>
            <a:pPr algn="r" defTabSz="891070" fontAlgn="base">
              <a:spcBef>
                <a:spcPct val="0"/>
              </a:spcBef>
              <a:spcAft>
                <a:spcPct val="0"/>
              </a:spcAft>
            </a:pPr>
            <a:r>
              <a:rPr lang="en-US" sz="7200" kern="0">
                <a:solidFill>
                  <a:srgbClr val="FFFFFF"/>
                </a:solidFill>
                <a:latin typeface="Segoe UI"/>
                <a:cs typeface="Segoe UI" pitchFamily="34" charset="0"/>
              </a:rPr>
              <a:t>+</a:t>
            </a:r>
          </a:p>
        </p:txBody>
      </p:sp>
      <p:sp>
        <p:nvSpPr>
          <p:cNvPr id="40" name="Oval 39" descr="&quot;Competitor cloud analytics&quot; text in a large outlined circle">
            <a:extLst>
              <a:ext uri="{FF2B5EF4-FFF2-40B4-BE49-F238E27FC236}">
                <a16:creationId xmlns:a16="http://schemas.microsoft.com/office/drawing/2014/main" id="{B9FEAAEF-04BB-48AB-B8BA-2093BBA0CD2F}"/>
              </a:ext>
            </a:extLst>
          </p:cNvPr>
          <p:cNvSpPr>
            <a:spLocks noChangeAspect="1"/>
          </p:cNvSpPr>
          <p:nvPr/>
        </p:nvSpPr>
        <p:spPr bwMode="auto">
          <a:xfrm>
            <a:off x="2750910" y="598159"/>
            <a:ext cx="3996906" cy="3996906"/>
          </a:xfrm>
          <a:prstGeom prst="ellipse">
            <a:avLst/>
          </a:prstGeom>
          <a:noFill/>
          <a:ln w="15875">
            <a:gradFill>
              <a:gsLst>
                <a:gs pos="0">
                  <a:srgbClr val="0078D4"/>
                </a:gs>
                <a:gs pos="100000">
                  <a:srgbClr val="8661C5"/>
                </a:gs>
              </a:gsLst>
              <a:lin ang="2700000" scaled="0"/>
            </a:gra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r>
              <a:rPr lang="en-US" sz="2000">
                <a:gradFill>
                  <a:gsLst>
                    <a:gs pos="59036">
                      <a:srgbClr val="2F2F2F"/>
                    </a:gs>
                    <a:gs pos="44000">
                      <a:srgbClr val="2F2F2F"/>
                    </a:gs>
                  </a:gsLst>
                  <a:lin ang="5100000" scaled="0"/>
                </a:gradFill>
                <a:latin typeface="Segoe UI Semibold"/>
              </a:rPr>
              <a:t>On-premise </a:t>
            </a:r>
          </a:p>
          <a:p>
            <a:pPr algn="ctr">
              <a:defRPr/>
            </a:pPr>
            <a:r>
              <a:rPr lang="en-US" sz="2000">
                <a:gradFill>
                  <a:gsLst>
                    <a:gs pos="59036">
                      <a:srgbClr val="2F2F2F"/>
                    </a:gs>
                    <a:gs pos="44000">
                      <a:srgbClr val="2F2F2F"/>
                    </a:gs>
                  </a:gsLst>
                  <a:lin ang="5100000" scaled="0"/>
                </a:gradFill>
                <a:latin typeface="Segoe UI Semibold"/>
              </a:rPr>
              <a:t>Data Bases / Analytics</a:t>
            </a:r>
          </a:p>
        </p:txBody>
      </p:sp>
      <p:sp>
        <p:nvSpPr>
          <p:cNvPr id="39" name="!!Oval 38" descr="&quot;Microsoft Intelligent Data Platform&quot; text in a ~59% smaller filled gradient circle beside it. ">
            <a:extLst>
              <a:ext uri="{FF2B5EF4-FFF2-40B4-BE49-F238E27FC236}">
                <a16:creationId xmlns:a16="http://schemas.microsoft.com/office/drawing/2014/main" id="{C38C1502-5497-471B-9F70-922D6642241D}"/>
              </a:ext>
            </a:extLst>
          </p:cNvPr>
          <p:cNvSpPr>
            <a:spLocks noChangeAspect="1"/>
          </p:cNvSpPr>
          <p:nvPr/>
        </p:nvSpPr>
        <p:spPr bwMode="auto">
          <a:xfrm>
            <a:off x="6094386" y="2034745"/>
            <a:ext cx="2560320" cy="2560320"/>
          </a:xfrm>
          <a:prstGeom prst="ellipse">
            <a:avLst/>
          </a:prstGeom>
          <a:gradFill>
            <a:gsLst>
              <a:gs pos="0">
                <a:srgbClr val="0078D4"/>
              </a:gs>
              <a:gs pos="100000">
                <a:srgbClr val="8661C5"/>
              </a:gs>
            </a:gsLst>
            <a:lin ang="2700000" scaled="0"/>
          </a:gradFill>
          <a:ln>
            <a:no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a:lnSpc>
                <a:spcPct val="95000"/>
              </a:lnSpc>
              <a:defRPr/>
            </a:pPr>
            <a:r>
              <a:rPr lang="en-US" sz="2200">
                <a:gradFill>
                  <a:gsLst>
                    <a:gs pos="7831">
                      <a:srgbClr val="FFFFFF"/>
                    </a:gs>
                    <a:gs pos="31325">
                      <a:srgbClr val="FFFFFF"/>
                    </a:gs>
                  </a:gsLst>
                  <a:lin ang="5100000" scaled="0"/>
                </a:gradFill>
                <a:latin typeface="Segoe UI Semibold"/>
              </a:rPr>
              <a:t>Intelligent Data</a:t>
            </a:r>
            <a:br>
              <a:rPr lang="en-US" sz="2200">
                <a:gradFill>
                  <a:gsLst>
                    <a:gs pos="7831">
                      <a:srgbClr val="FFFFFF"/>
                    </a:gs>
                    <a:gs pos="31325">
                      <a:srgbClr val="FFFFFF"/>
                    </a:gs>
                  </a:gsLst>
                  <a:lin ang="5100000" scaled="0"/>
                </a:gradFill>
                <a:latin typeface="Segoe UI Semibold"/>
              </a:rPr>
            </a:br>
            <a:r>
              <a:rPr lang="en-US" sz="2200">
                <a:gradFill>
                  <a:gsLst>
                    <a:gs pos="7831">
                      <a:srgbClr val="FFFFFF"/>
                    </a:gs>
                    <a:gs pos="31325">
                      <a:srgbClr val="FFFFFF"/>
                    </a:gs>
                  </a:gsLst>
                  <a:lin ang="5100000" scaled="0"/>
                </a:gradFill>
                <a:latin typeface="Segoe UI Semibold"/>
              </a:rPr>
              <a:t>Platform</a:t>
            </a:r>
          </a:p>
        </p:txBody>
      </p:sp>
      <p:sp>
        <p:nvSpPr>
          <p:cNvPr id="54" name="Rectangle 53">
            <a:extLst>
              <a:ext uri="{FF2B5EF4-FFF2-40B4-BE49-F238E27FC236}">
                <a16:creationId xmlns:a16="http://schemas.microsoft.com/office/drawing/2014/main" id="{B5AD1240-37F0-4639-A6DA-6D8F2B229972}"/>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7" name="TextBox 26" descr="Up to 59% savings when using Microsoft Intelligent Data Platform compared to Competitor cloud analytics&#10;">
            <a:extLst>
              <a:ext uri="{FF2B5EF4-FFF2-40B4-BE49-F238E27FC236}">
                <a16:creationId xmlns:a16="http://schemas.microsoft.com/office/drawing/2014/main" id="{AA1E6690-5822-495E-A0CD-A48270DD038D}"/>
              </a:ext>
            </a:extLst>
          </p:cNvPr>
          <p:cNvSpPr txBox="1"/>
          <p:nvPr/>
        </p:nvSpPr>
        <p:spPr>
          <a:xfrm>
            <a:off x="4249582" y="5604600"/>
            <a:ext cx="3695662"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algn="ctr">
              <a:defRPr/>
            </a:pPr>
            <a:r>
              <a:rPr lang="en-US" sz="3600"/>
              <a:t>Up to </a:t>
            </a:r>
            <a:r>
              <a:rPr lang="en-US" sz="4400" spc="-50">
                <a:gradFill>
                  <a:gsLst>
                    <a:gs pos="0">
                      <a:srgbClr val="0078D4"/>
                    </a:gs>
                    <a:gs pos="100000">
                      <a:srgbClr val="8661C5"/>
                    </a:gs>
                  </a:gsLst>
                  <a:lin ang="2700000" scaled="0"/>
                </a:gradFill>
              </a:rPr>
              <a:t>59%</a:t>
            </a:r>
          </a:p>
          <a:p>
            <a:pPr algn="ctr">
              <a:defRPr/>
            </a:pPr>
            <a:r>
              <a:rPr lang="en-US" sz="2800"/>
              <a:t>savings</a:t>
            </a:r>
          </a:p>
        </p:txBody>
      </p:sp>
      <p:sp>
        <p:nvSpPr>
          <p:cNvPr id="19" name="Oval 18">
            <a:extLst>
              <a:ext uri="{FF2B5EF4-FFF2-40B4-BE49-F238E27FC236}">
                <a16:creationId xmlns:a16="http://schemas.microsoft.com/office/drawing/2014/main" id="{430B7229-CD97-40C6-8FA5-48729B0E62F5}"/>
              </a:ext>
              <a:ext uri="{C183D7F6-B498-43B3-948B-1728B52AA6E4}">
                <adec:decorative xmlns:adec="http://schemas.microsoft.com/office/drawing/2017/decorative" val="1"/>
              </a:ext>
            </a:extLst>
          </p:cNvPr>
          <p:cNvSpPr/>
          <p:nvPr/>
        </p:nvSpPr>
        <p:spPr bwMode="auto">
          <a:xfrm>
            <a:off x="888012" y="719537"/>
            <a:ext cx="732286" cy="732289"/>
          </a:xfrm>
          <a:prstGeom prst="ellipse">
            <a:avLst/>
          </a:prstGeom>
          <a:gradFill>
            <a:gsLst>
              <a:gs pos="0">
                <a:srgbClr val="6B66C8"/>
              </a:gs>
              <a:gs pos="80000">
                <a:srgbClr val="8661C5"/>
              </a:gs>
            </a:gsLst>
            <a:lin ang="2700000" scaled="0"/>
          </a:gradFill>
          <a:ln w="19050">
            <a:solidFill>
              <a:srgbClr val="EBEBEB"/>
            </a:soli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lnSpc>
                <a:spcPct val="90000"/>
              </a:lnSpc>
            </a:pPr>
            <a:r>
              <a:rPr lang="en-US" sz="3600" b="1">
                <a:gradFill>
                  <a:gsLst>
                    <a:gs pos="1205">
                      <a:srgbClr val="FFFFFF"/>
                    </a:gs>
                    <a:gs pos="12651">
                      <a:srgbClr val="FFFFFF"/>
                    </a:gs>
                  </a:gsLst>
                  <a:lin ang="2700000" scaled="0"/>
                </a:gradFill>
              </a:rPr>
              <a:t>–</a:t>
            </a:r>
          </a:p>
        </p:txBody>
      </p:sp>
    </p:spTree>
    <p:extLst>
      <p:ext uri="{BB962C8B-B14F-4D97-AF65-F5344CB8AC3E}">
        <p14:creationId xmlns:p14="http://schemas.microsoft.com/office/powerpoint/2010/main" val="1475534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49"/>
                                          </p:stCondLst>
                                        </p:cTn>
                                        <p:tgtEl>
                                          <p:spTgt spid="39"/>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750" fill="hold"/>
                                        <p:tgtEl>
                                          <p:spTgt spid="39"/>
                                        </p:tgtEl>
                                      </p:cBhvr>
                                      <p:by x="0" y="0"/>
                                    </p:animScale>
                                  </p:childTnLst>
                                </p:cTn>
                              </p:par>
                              <p:par>
                                <p:cTn id="9" presetID="42" presetClass="path" presetSubtype="0" accel="100000" autoRev="1" fill="hold" grpId="2" nodeType="withEffect">
                                  <p:stCondLst>
                                    <p:cond delay="0"/>
                                  </p:stCondLst>
                                  <p:childTnLst>
                                    <p:animMotion origin="layout" path="M 2.29167E-6 -3.33333E-6 L 2.29167E-6 0.18681 " pathEditMode="relative" rAng="0" ptsTypes="AA">
                                      <p:cBhvr>
                                        <p:cTn id="10" dur="750" fill="hold"/>
                                        <p:tgtEl>
                                          <p:spTgt spid="39"/>
                                        </p:tgtEl>
                                        <p:attrNameLst>
                                          <p:attrName>ppt_x</p:attrName>
                                          <p:attrName>ppt_y</p:attrName>
                                        </p:attrNameLst>
                                      </p:cBhvr>
                                      <p:rCtr x="0" y="9329"/>
                                    </p:animMotion>
                                  </p:childTnLst>
                                </p:cTn>
                              </p:par>
                              <p:par>
                                <p:cTn id="11" presetID="10" presetClass="entr" presetSubtype="0" fill="hold" grpId="0" nodeType="withEffect">
                                  <p:stCondLst>
                                    <p:cond delay="85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64" presetClass="path" presetSubtype="0" decel="100000" fill="hold" grpId="1" nodeType="withEffect">
                                  <p:stCondLst>
                                    <p:cond delay="850"/>
                                  </p:stCondLst>
                                  <p:childTnLst>
                                    <p:animMotion origin="layout" path="M -2.08333E-7 3.7037E-7 L -2.08333E-7 0.04375 " pathEditMode="relative" rAng="0" ptsTypes="AA">
                                      <p:cBhvr>
                                        <p:cTn id="15" dur="700" spd="-100000" fill="hold"/>
                                        <p:tgtEl>
                                          <p:spTgt spid="54"/>
                                        </p:tgtEl>
                                        <p:attrNameLst>
                                          <p:attrName>ppt_x</p:attrName>
                                          <p:attrName>ppt_y</p:attrName>
                                        </p:attrNameLst>
                                      </p:cBhvr>
                                      <p:rCtr x="0" y="2176"/>
                                    </p:animMotion>
                                  </p:childTnLst>
                                </p:cTn>
                              </p:par>
                              <p:par>
                                <p:cTn id="16" presetID="10" presetClass="entr" presetSubtype="0" fill="hold" grpId="0" nodeType="withEffect">
                                  <p:stCondLst>
                                    <p:cond delay="85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64" presetClass="path" presetSubtype="0" decel="100000" fill="hold" grpId="1" nodeType="withEffect">
                                  <p:stCondLst>
                                    <p:cond delay="850"/>
                                  </p:stCondLst>
                                  <p:childTnLst>
                                    <p:animMotion origin="layout" path="M -2.08333E-7 1.85185E-6 L -2.08333E-7 0.04375 " pathEditMode="relative" rAng="0" ptsTypes="AA">
                                      <p:cBhvr>
                                        <p:cTn id="20" dur="700" spd="-100000" fill="hold"/>
                                        <p:tgtEl>
                                          <p:spTgt spid="27"/>
                                        </p:tgtEl>
                                        <p:attrNameLst>
                                          <p:attrName>ppt_x</p:attrName>
                                          <p:attrName>ppt_y</p:attrName>
                                        </p:attrNameLst>
                                      </p:cBhvr>
                                      <p:rCtr x="0" y="2176"/>
                                    </p:animMotion>
                                  </p:childTnLst>
                                </p:cTn>
                              </p:par>
                              <p:par>
                                <p:cTn id="21" presetID="1" presetClass="entr" presetSubtype="0" fill="hold" grpId="0" nodeType="withEffect">
                                  <p:stCondLst>
                                    <p:cond delay="850"/>
                                  </p:stCondLst>
                                  <p:childTnLst>
                                    <p:set>
                                      <p:cBhvr>
                                        <p:cTn id="22" dur="1" fill="hold">
                                          <p:stCondLst>
                                            <p:cond delay="499"/>
                                          </p:stCondLst>
                                        </p:cTn>
                                        <p:tgtEl>
                                          <p:spTgt spid="17"/>
                                        </p:tgtEl>
                                        <p:attrNameLst>
                                          <p:attrName>style.visibility</p:attrName>
                                        </p:attrNameLst>
                                      </p:cBhvr>
                                      <p:to>
                                        <p:strVal val="visible"/>
                                      </p:to>
                                    </p:set>
                                  </p:childTnLst>
                                </p:cTn>
                              </p:par>
                              <p:par>
                                <p:cTn id="23" presetID="42" presetClass="path" presetSubtype="0" accel="100000" autoRev="1" fill="hold" grpId="1" nodeType="withEffect">
                                  <p:stCondLst>
                                    <p:cond delay="850"/>
                                  </p:stCondLst>
                                  <p:childTnLst>
                                    <p:animMotion origin="layout" path="M -4.375E-6 3.7037E-6 L -0.0095 -0.01459 " pathEditMode="relative" rAng="0" ptsTypes="AA">
                                      <p:cBhvr>
                                        <p:cTn id="24" dur="500" fill="hold"/>
                                        <p:tgtEl>
                                          <p:spTgt spid="17"/>
                                        </p:tgtEl>
                                        <p:attrNameLst>
                                          <p:attrName>ppt_x</p:attrName>
                                          <p:attrName>ppt_y</p:attrName>
                                        </p:attrNameLst>
                                      </p:cBhvr>
                                      <p:rCtr x="-482" y="-741"/>
                                    </p:animMotion>
                                  </p:childTnLst>
                                </p:cTn>
                              </p:par>
                              <p:par>
                                <p:cTn id="25" presetID="6" presetClass="emph" presetSubtype="0" accel="100000" autoRev="1" fill="hold" grpId="2" nodeType="withEffect">
                                  <p:stCondLst>
                                    <p:cond delay="850"/>
                                  </p:stCondLst>
                                  <p:childTnLst>
                                    <p:animScale>
                                      <p:cBhvr>
                                        <p:cTn id="26" dur="500" fill="hold"/>
                                        <p:tgtEl>
                                          <p:spTgt spid="17"/>
                                        </p:tgtEl>
                                      </p:cBhvr>
                                      <p:by x="0" y="0"/>
                                    </p:animScale>
                                  </p:childTnLst>
                                </p:cTn>
                              </p:par>
                              <p:par>
                                <p:cTn id="27" presetID="1" presetClass="entr" presetSubtype="0" fill="hold" grpId="0" nodeType="withEffect">
                                  <p:stCondLst>
                                    <p:cond delay="950"/>
                                  </p:stCondLst>
                                  <p:childTnLst>
                                    <p:set>
                                      <p:cBhvr>
                                        <p:cTn id="28" dur="1" fill="hold">
                                          <p:stCondLst>
                                            <p:cond delay="499"/>
                                          </p:stCondLst>
                                        </p:cTn>
                                        <p:tgtEl>
                                          <p:spTgt spid="19"/>
                                        </p:tgtEl>
                                        <p:attrNameLst>
                                          <p:attrName>style.visibility</p:attrName>
                                        </p:attrNameLst>
                                      </p:cBhvr>
                                      <p:to>
                                        <p:strVal val="visible"/>
                                      </p:to>
                                    </p:set>
                                  </p:childTnLst>
                                </p:cTn>
                              </p:par>
                              <p:par>
                                <p:cTn id="29" presetID="42" presetClass="path" presetSubtype="0" accel="100000" autoRev="1" fill="hold" grpId="1" nodeType="withEffect">
                                  <p:stCondLst>
                                    <p:cond delay="950"/>
                                  </p:stCondLst>
                                  <p:childTnLst>
                                    <p:animMotion origin="layout" path="M -1.45833E-6 4.81481E-6 L -0.03034 -0.0463 " pathEditMode="relative" rAng="0" ptsTypes="AA">
                                      <p:cBhvr>
                                        <p:cTn id="30" dur="500" fill="hold"/>
                                        <p:tgtEl>
                                          <p:spTgt spid="19"/>
                                        </p:tgtEl>
                                        <p:attrNameLst>
                                          <p:attrName>ppt_x</p:attrName>
                                          <p:attrName>ppt_y</p:attrName>
                                        </p:attrNameLst>
                                      </p:cBhvr>
                                      <p:rCtr x="-1523" y="-2315"/>
                                    </p:animMotion>
                                  </p:childTnLst>
                                </p:cTn>
                              </p:par>
                              <p:par>
                                <p:cTn id="31" presetID="6" presetClass="emph" presetSubtype="0" accel="100000" autoRev="1" fill="hold" grpId="2" nodeType="withEffect">
                                  <p:stCondLst>
                                    <p:cond delay="950"/>
                                  </p:stCondLst>
                                  <p:childTnLst>
                                    <p:animScale>
                                      <p:cBhvr>
                                        <p:cTn id="32" dur="500" fill="hold"/>
                                        <p:tgtEl>
                                          <p:spTgt spid="19"/>
                                        </p:tgtEl>
                                      </p:cBhvr>
                                      <p:by x="0" y="0"/>
                                    </p:animScale>
                                  </p:childTnLst>
                                </p:cTn>
                              </p:par>
                              <p:par>
                                <p:cTn id="33" presetID="1" presetClass="entr" presetSubtype="0" fill="hold" grpId="0" nodeType="withEffect">
                                  <p:stCondLst>
                                    <p:cond delay="0"/>
                                  </p:stCondLst>
                                  <p:childTnLst>
                                    <p:set>
                                      <p:cBhvr>
                                        <p:cTn id="34" dur="1" fill="hold">
                                          <p:stCondLst>
                                            <p:cond delay="749"/>
                                          </p:stCondLst>
                                        </p:cTn>
                                        <p:tgtEl>
                                          <p:spTgt spid="40"/>
                                        </p:tgtEl>
                                        <p:attrNameLst>
                                          <p:attrName>style.visibility</p:attrName>
                                        </p:attrNameLst>
                                      </p:cBhvr>
                                      <p:to>
                                        <p:strVal val="visible"/>
                                      </p:to>
                                    </p:set>
                                  </p:childTnLst>
                                </p:cTn>
                              </p:par>
                              <p:par>
                                <p:cTn id="35" presetID="6" presetClass="emph" presetSubtype="0" accel="100000" autoRev="1" fill="hold" grpId="1" nodeType="withEffect">
                                  <p:stCondLst>
                                    <p:cond delay="0"/>
                                  </p:stCondLst>
                                  <p:childTnLst>
                                    <p:animScale>
                                      <p:cBhvr>
                                        <p:cTn id="36" dur="750" fill="hold"/>
                                        <p:tgtEl>
                                          <p:spTgt spid="40"/>
                                        </p:tgtEl>
                                      </p:cBhvr>
                                      <p:by x="0" y="0"/>
                                    </p:animScale>
                                  </p:childTnLst>
                                </p:cTn>
                              </p:par>
                              <p:par>
                                <p:cTn id="37" presetID="42" presetClass="path" presetSubtype="0" accel="100000" autoRev="1" fill="hold" grpId="2" nodeType="withEffect">
                                  <p:stCondLst>
                                    <p:cond delay="0"/>
                                  </p:stCondLst>
                                  <p:childTnLst>
                                    <p:animMotion origin="layout" path="M -3.33333E-6 -3.7037E-6 L -3.33333E-6 0.29144 " pathEditMode="relative" rAng="0" ptsTypes="AA">
                                      <p:cBhvr>
                                        <p:cTn id="38" dur="750" fill="hold"/>
                                        <p:tgtEl>
                                          <p:spTgt spid="40"/>
                                        </p:tgtEl>
                                        <p:attrNameLst>
                                          <p:attrName>ppt_x</p:attrName>
                                          <p:attrName>ppt_y</p:attrName>
                                        </p:attrNameLst>
                                      </p:cBhvr>
                                      <p:rCtr x="0" y="1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40" grpId="0" animBg="1"/>
      <p:bldP spid="40" grpId="1" animBg="1"/>
      <p:bldP spid="40" grpId="2" animBg="1"/>
      <p:bldP spid="39" grpId="0" animBg="1"/>
      <p:bldP spid="39" grpId="1" animBg="1"/>
      <p:bldP spid="39" grpId="2" animBg="1"/>
      <p:bldP spid="54" grpId="0" animBg="1"/>
      <p:bldP spid="54" grpId="1" animBg="1"/>
      <p:bldP spid="27" grpId="0"/>
      <p:bldP spid="27" grpId="1"/>
      <p:bldP spid="19" grpId="0" animBg="1"/>
      <p:bldP spid="19" grpId="1" animBg="1"/>
      <p:bldP spid="19"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183483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4823460" y="1730693"/>
            <a:ext cx="2872740" cy="2082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23CF0938-BF5C-4EB2-A311-4C3F564734C3}"/>
              </a:ext>
            </a:extLst>
          </p:cNvPr>
          <p:cNvSpPr txBox="1"/>
          <p:nvPr/>
        </p:nvSpPr>
        <p:spPr>
          <a:xfrm>
            <a:off x="800100" y="2545298"/>
            <a:ext cx="10645140" cy="3122791"/>
          </a:xfrm>
          <a:prstGeom prst="rect">
            <a:avLst/>
          </a:prstGeom>
          <a:noFill/>
        </p:spPr>
        <p:txBody>
          <a:bodyPr wrap="square" lIns="0" tIns="182880" rIns="0" bIns="0" rtlCol="0" anchor="ctr" anchorCtr="0">
            <a:no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Almost double the number of daily</a:t>
            </a:r>
            <a:r>
              <a:rPr kumimoji="0" lang="en-US" sz="4000" b="0" i="0" u="none" strike="noStrike" kern="0" cap="none" spc="0" normalizeH="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 parcels </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from 250k to 400k</a:t>
            </a:r>
          </a:p>
          <a:p>
            <a:pPr lvl="0" algn="ctr" defTabSz="652943" fontAlgn="base">
              <a:spcBef>
                <a:spcPct val="0"/>
              </a:spcBef>
              <a:spcAft>
                <a:spcPct val="0"/>
              </a:spcAft>
              <a:defRPr/>
            </a:pPr>
            <a:endParaRPr lang="en-US" sz="1800" kern="0">
              <a:gradFill>
                <a:gsLst>
                  <a:gs pos="72289">
                    <a:srgbClr val="2F2F2F"/>
                  </a:gs>
                  <a:gs pos="57831">
                    <a:srgbClr val="2F2F2F"/>
                  </a:gs>
                </a:gsLst>
                <a:lin ang="4200000" scaled="0"/>
              </a:gradFill>
              <a:latin typeface="Segoe UI Semibold"/>
              <a:cs typeface="Segoe UI" panose="020B0502040204020203" pitchFamily="34" charset="0"/>
            </a:endParaRPr>
          </a:p>
          <a:p>
            <a:pPr lvl="0" algn="ctr" defTabSz="652943" fontAlgn="base">
              <a:spcBef>
                <a:spcPct val="0"/>
              </a:spcBef>
              <a:spcAft>
                <a:spcPct val="0"/>
              </a:spcAft>
              <a:defRPr/>
            </a:pPr>
            <a:r>
              <a:rPr lang="en-US" sz="2000" i="1" kern="0">
                <a:solidFill>
                  <a:srgbClr val="000000">
                    <a:lumMod val="75000"/>
                    <a:lumOff val="25000"/>
                  </a:srgbClr>
                </a:solidFill>
                <a:latin typeface="Segoe UI Semilight" panose="020B0402040204020203" pitchFamily="34" charset="0"/>
                <a:cs typeface="Segoe UI Semilight" panose="020B0402040204020203" pitchFamily="34" charset="0"/>
              </a:rPr>
              <a:t>“We have increased our speed, precision, and predictability, and managed to </a:t>
            </a:r>
            <a:r>
              <a:rPr lang="en-US" sz="2000" i="1" kern="0">
                <a:solidFill>
                  <a:srgbClr val="000000">
                    <a:lumMod val="75000"/>
                    <a:lumOff val="25000"/>
                  </a:srgbClr>
                </a:solidFill>
                <a:latin typeface="+mj-lt"/>
                <a:cs typeface="Segoe UI Semilight" panose="020B0402040204020203" pitchFamily="34" charset="0"/>
              </a:rPr>
              <a:t>grow our on-time delivery rate from 85 to 95</a:t>
            </a:r>
            <a:r>
              <a:rPr lang="en-US" sz="2000" i="1" kern="0">
                <a:solidFill>
                  <a:srgbClr val="000000">
                    <a:lumMod val="75000"/>
                    <a:lumOff val="25000"/>
                  </a:srgbClr>
                </a:solidFill>
                <a:latin typeface="Segoe UI Semilight" panose="020B0402040204020203" pitchFamily="34" charset="0"/>
                <a:cs typeface="Segoe UI Semilight" panose="020B0402040204020203" pitchFamily="34" charset="0"/>
              </a:rPr>
              <a:t> percent since 2018.”</a:t>
            </a:r>
          </a:p>
          <a:p>
            <a:pPr lvl="0" algn="ctr" defTabSz="652943" fontAlgn="base">
              <a:spcBef>
                <a:spcPct val="0"/>
              </a:spcBef>
              <a:spcAft>
                <a:spcPct val="0"/>
              </a:spcAft>
              <a:defRPr/>
            </a:pPr>
            <a:endParaRPr kumimoji="0" lang="en-US" sz="9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cs typeface="Segoe UI" panose="020B0502040204020203" pitchFamily="34" charset="0"/>
            </a:endParaRPr>
          </a:p>
          <a:p>
            <a:pPr lvl="0" algn="ctr" defTabSz="652943" fontAlgn="base">
              <a:spcBef>
                <a:spcPct val="0"/>
              </a:spcBef>
              <a:spcAft>
                <a:spcPct val="0"/>
              </a:spcAft>
              <a:defRPr/>
            </a:pPr>
            <a:r>
              <a:rPr kumimoji="0" lang="en-US" sz="2000" b="0" i="1" u="none" strike="noStrike" kern="0" cap="none" spc="0" normalizeH="0" baseline="0" noProof="0">
                <a:ln>
                  <a:noFill/>
                </a:ln>
                <a:gradFill>
                  <a:gsLst>
                    <a:gs pos="72289">
                      <a:srgbClr val="2F2F2F"/>
                    </a:gs>
                    <a:gs pos="57831">
                      <a:srgbClr val="2F2F2F"/>
                    </a:gs>
                  </a:gsLst>
                  <a:lin ang="4200000" scaled="0"/>
                </a:gradFill>
                <a:effectLst/>
                <a:uLnTx/>
                <a:uFillTx/>
                <a:latin typeface="Segoe UI Semibold"/>
                <a:cs typeface="Segoe UI" panose="020B0502040204020203" pitchFamily="34" charset="0"/>
              </a:rPr>
              <a:t>Dragos</a:t>
            </a:r>
            <a:r>
              <a:rPr kumimoji="0" lang="en-US" sz="2000" b="0" i="1" u="none" strike="noStrike" kern="0" cap="none" spc="0" normalizeH="0" noProof="0">
                <a:ln>
                  <a:noFill/>
                </a:ln>
                <a:gradFill>
                  <a:gsLst>
                    <a:gs pos="72289">
                      <a:srgbClr val="2F2F2F"/>
                    </a:gs>
                    <a:gs pos="57831">
                      <a:srgbClr val="2F2F2F"/>
                    </a:gs>
                  </a:gsLst>
                  <a:lin ang="4200000" scaled="0"/>
                </a:gradFill>
                <a:effectLst/>
                <a:uLnTx/>
                <a:uFillTx/>
                <a:latin typeface="Segoe UI Semibold"/>
                <a:cs typeface="Segoe UI" panose="020B0502040204020203" pitchFamily="34" charset="0"/>
              </a:rPr>
              <a:t> Barbulescu, CTO</a:t>
            </a:r>
            <a:endParaRPr kumimoji="0" lang="en-US" sz="2000" b="0" i="1" u="none" strike="noStrike" kern="0" cap="none" spc="0" normalizeH="0" baseline="0" noProof="0">
              <a:ln>
                <a:noFill/>
              </a:ln>
              <a:gradFill>
                <a:gsLst>
                  <a:gs pos="72289">
                    <a:srgbClr val="2F2F2F"/>
                  </a:gs>
                  <a:gs pos="57831">
                    <a:srgbClr val="2F2F2F"/>
                  </a:gs>
                </a:gsLst>
                <a:lin ang="4200000" scaled="0"/>
              </a:gradFill>
              <a:effectLst/>
              <a:uLnTx/>
              <a:uFillTx/>
              <a:latin typeface="Segoe UI Semibold"/>
              <a:cs typeface="Segoe UI" panose="020B0502040204020203" pitchFamily="34" charset="0"/>
            </a:endParaRPr>
          </a:p>
        </p:txBody>
      </p:sp>
      <p:pic>
        <p:nvPicPr>
          <p:cNvPr id="4098" name="Picture 2" descr="Sameday Courier - Resurse pentru afacerea ta">
            <a:extLst>
              <a:ext uri="{FF2B5EF4-FFF2-40B4-BE49-F238E27FC236}">
                <a16:creationId xmlns:a16="http://schemas.microsoft.com/office/drawing/2014/main" id="{B6A7C924-1A8D-91A1-C860-CFE2BAC7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318" y="824151"/>
            <a:ext cx="2021363" cy="20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97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00"/>
                                  </p:stCondLst>
                                  <p:childTnLst>
                                    <p:animMotion origin="layout" path="M 0 -3.7037E-6 L 0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3.54167E-6 -1.11111E-6 L -3.54167E-6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par>
                                <p:cTn id="18" presetID="42" presetClass="path" presetSubtype="0" decel="100000" fill="hold" nodeType="withEffect">
                                  <p:stCondLst>
                                    <p:cond delay="0"/>
                                  </p:stCondLst>
                                  <p:childTnLst>
                                    <p:animMotion origin="layout" path="M 0 -1.11111E-6 L 0 0.03542 " pathEditMode="relative" rAng="0" ptsTypes="AA">
                                      <p:cBhvr>
                                        <p:cTn id="19" dur="700" spd="-100000" fill="hold"/>
                                        <p:tgtEl>
                                          <p:spTgt spid="409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A7FB89EF-F2EA-4C8F-8A43-4DC40697D063}"/>
              </a:ext>
            </a:extLst>
          </p:cNvPr>
          <p:cNvSpPr>
            <a:spLocks noGrp="1"/>
          </p:cNvSpPr>
          <p:nvPr>
            <p:ph type="title" idx="4294967295"/>
          </p:nvPr>
        </p:nvSpPr>
        <p:spPr bwMode="auto">
          <a:xfrm>
            <a:off x="3068979" y="2505671"/>
            <a:ext cx="7249303" cy="184665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defTabSz="914102" fontAlgn="base">
              <a:spcAft>
                <a:spcPct val="0"/>
              </a:spcAft>
              <a:buClrTx/>
              <a:buSzTx/>
              <a:tabLst/>
              <a:defRPr/>
            </a:pPr>
            <a:r>
              <a:rPr lang="en-US" sz="6000" kern="0" spc="0">
                <a:ln>
                  <a:noFill/>
                </a:ln>
                <a:gradFill>
                  <a:gsLst>
                    <a:gs pos="13855">
                      <a:srgbClr val="2F2F2F"/>
                    </a:gs>
                    <a:gs pos="32000">
                      <a:srgbClr val="2F2F2F"/>
                    </a:gs>
                  </a:gsLst>
                  <a:lin ang="5400000" scaled="1"/>
                </a:gradFill>
                <a:latin typeface="Segoe UI Semibold"/>
              </a:rPr>
              <a:t>Collaborative </a:t>
            </a:r>
            <a:br>
              <a:rPr lang="en-US" sz="6000" kern="0" spc="0">
                <a:ln>
                  <a:noFill/>
                </a:ln>
                <a:gradFill>
                  <a:gsLst>
                    <a:gs pos="13855">
                      <a:srgbClr val="2F2F2F"/>
                    </a:gs>
                    <a:gs pos="32000">
                      <a:srgbClr val="2F2F2F"/>
                    </a:gs>
                  </a:gsLst>
                  <a:lin ang="5400000" scaled="1"/>
                </a:gradFill>
                <a:latin typeface="Segoe UI Semibold"/>
              </a:rPr>
            </a:br>
            <a:r>
              <a:rPr lang="en-US" sz="6000" kern="0" spc="0">
                <a:ln>
                  <a:noFill/>
                </a:ln>
                <a:gradFill>
                  <a:gsLst>
                    <a:gs pos="13855">
                      <a:srgbClr val="2F2F2F"/>
                    </a:gs>
                    <a:gs pos="32000">
                      <a:srgbClr val="2F2F2F"/>
                    </a:gs>
                  </a:gsLst>
                  <a:lin ang="5400000" scaled="1"/>
                </a:gradFill>
                <a:latin typeface="Segoe UI Semibold"/>
              </a:rPr>
              <a:t>business process</a:t>
            </a:r>
          </a:p>
        </p:txBody>
      </p:sp>
      <p:sp>
        <p:nvSpPr>
          <p:cNvPr id="19" name="Oval 18">
            <a:extLst>
              <a:ext uri="{FF2B5EF4-FFF2-40B4-BE49-F238E27FC236}">
                <a16:creationId xmlns:a16="http://schemas.microsoft.com/office/drawing/2014/main" id="{9F0691F6-421B-47AA-9035-FE05054E9B9A}"/>
              </a:ext>
              <a:ext uri="{C183D7F6-B498-43B3-948B-1728B52AA6E4}">
                <adec:decorative xmlns:adec="http://schemas.microsoft.com/office/drawing/2017/decorative" val="1"/>
              </a:ext>
            </a:extLst>
          </p:cNvPr>
          <p:cNvSpPr>
            <a:spLocks noChangeAspect="1"/>
          </p:cNvSpPr>
          <p:nvPr/>
        </p:nvSpPr>
        <p:spPr bwMode="auto">
          <a:xfrm>
            <a:off x="-1348244" y="2058062"/>
            <a:ext cx="2738402" cy="2738400"/>
          </a:xfrm>
          <a:prstGeom prst="ellipse">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20" name="Oval 19">
            <a:extLst>
              <a:ext uri="{FF2B5EF4-FFF2-40B4-BE49-F238E27FC236}">
                <a16:creationId xmlns:a16="http://schemas.microsoft.com/office/drawing/2014/main" id="{63ABEF46-44DF-4701-938F-85F07CB20029}"/>
              </a:ext>
              <a:ext uri="{C183D7F6-B498-43B3-948B-1728B52AA6E4}">
                <adec:decorative xmlns:adec="http://schemas.microsoft.com/office/drawing/2017/decorative" val="1"/>
              </a:ext>
            </a:extLst>
          </p:cNvPr>
          <p:cNvSpPr/>
          <p:nvPr/>
        </p:nvSpPr>
        <p:spPr bwMode="auto">
          <a:xfrm>
            <a:off x="-2022205" y="1381124"/>
            <a:ext cx="4103245" cy="4103243"/>
          </a:xfrm>
          <a:prstGeom prst="ellipse">
            <a:avLst/>
          </a:prstGeom>
          <a:noFill/>
          <a:ln w="19050" cap="flat" cmpd="sng" algn="ctr">
            <a:solidFill>
              <a:srgbClr val="D2D2D2"/>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1" name="Oval 20">
            <a:extLst>
              <a:ext uri="{FF2B5EF4-FFF2-40B4-BE49-F238E27FC236}">
                <a16:creationId xmlns:a16="http://schemas.microsoft.com/office/drawing/2014/main" id="{E9ADB9BB-E780-490A-943B-D7CDB0DAA24A}"/>
              </a:ext>
              <a:ext uri="{C183D7F6-B498-43B3-948B-1728B52AA6E4}">
                <adec:decorative xmlns:adec="http://schemas.microsoft.com/office/drawing/2017/decorative" val="1"/>
              </a:ext>
            </a:extLst>
          </p:cNvPr>
          <p:cNvSpPr>
            <a:spLocks noChangeAspect="1"/>
          </p:cNvSpPr>
          <p:nvPr/>
        </p:nvSpPr>
        <p:spPr bwMode="auto">
          <a:xfrm>
            <a:off x="-1707690" y="4554018"/>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4</a:t>
            </a:r>
          </a:p>
        </p:txBody>
      </p:sp>
      <p:sp>
        <p:nvSpPr>
          <p:cNvPr id="26" name="Oval 25">
            <a:extLst>
              <a:ext uri="{FF2B5EF4-FFF2-40B4-BE49-F238E27FC236}">
                <a16:creationId xmlns:a16="http://schemas.microsoft.com/office/drawing/2014/main" id="{A1657D1F-8FBA-4223-84DF-1C338CF6956D}"/>
              </a:ext>
              <a:ext uri="{C183D7F6-B498-43B3-948B-1728B52AA6E4}">
                <adec:decorative xmlns:adec="http://schemas.microsoft.com/office/drawing/2017/decorative" val="1"/>
              </a:ext>
            </a:extLst>
          </p:cNvPr>
          <p:cNvSpPr>
            <a:spLocks noChangeAspect="1"/>
          </p:cNvSpPr>
          <p:nvPr/>
        </p:nvSpPr>
        <p:spPr bwMode="auto">
          <a:xfrm>
            <a:off x="594090" y="5314613"/>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3</a:t>
            </a:r>
          </a:p>
        </p:txBody>
      </p:sp>
      <p:sp>
        <p:nvSpPr>
          <p:cNvPr id="27" name="Oval 26">
            <a:extLst>
              <a:ext uri="{FF2B5EF4-FFF2-40B4-BE49-F238E27FC236}">
                <a16:creationId xmlns:a16="http://schemas.microsoft.com/office/drawing/2014/main" id="{65CE5F91-227D-41A6-9F11-8B5A6CDA551B}"/>
              </a:ext>
              <a:ext uri="{C183D7F6-B498-43B3-948B-1728B52AA6E4}">
                <adec:decorative xmlns:adec="http://schemas.microsoft.com/office/drawing/2017/decorative" val="1"/>
              </a:ext>
            </a:extLst>
          </p:cNvPr>
          <p:cNvSpPr>
            <a:spLocks noChangeAspect="1"/>
          </p:cNvSpPr>
          <p:nvPr/>
        </p:nvSpPr>
        <p:spPr bwMode="auto">
          <a:xfrm>
            <a:off x="-1704328" y="2153634"/>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5</a:t>
            </a:r>
          </a:p>
        </p:txBody>
      </p:sp>
      <p:sp>
        <p:nvSpPr>
          <p:cNvPr id="28" name="Oval 27">
            <a:extLst>
              <a:ext uri="{FF2B5EF4-FFF2-40B4-BE49-F238E27FC236}">
                <a16:creationId xmlns:a16="http://schemas.microsoft.com/office/drawing/2014/main" id="{D71336D7-500E-4BA0-9135-EF3B123CF148}"/>
              </a:ext>
              <a:ext uri="{C183D7F6-B498-43B3-948B-1728B52AA6E4}">
                <adec:decorative xmlns:adec="http://schemas.microsoft.com/office/drawing/2017/decorative" val="1"/>
              </a:ext>
            </a:extLst>
          </p:cNvPr>
          <p:cNvSpPr>
            <a:spLocks noChangeAspect="1"/>
          </p:cNvSpPr>
          <p:nvPr/>
        </p:nvSpPr>
        <p:spPr bwMode="auto">
          <a:xfrm>
            <a:off x="578582" y="1410816"/>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1</a:t>
            </a:r>
          </a:p>
        </p:txBody>
      </p:sp>
      <p:sp>
        <p:nvSpPr>
          <p:cNvPr id="29" name="Oval 28">
            <a:extLst>
              <a:ext uri="{FF2B5EF4-FFF2-40B4-BE49-F238E27FC236}">
                <a16:creationId xmlns:a16="http://schemas.microsoft.com/office/drawing/2014/main" id="{5904D2AB-A0EE-4C56-97A7-217C93A7D249}"/>
              </a:ext>
              <a:ext uri="{C183D7F6-B498-43B3-948B-1728B52AA6E4}">
                <adec:decorative xmlns:adec="http://schemas.microsoft.com/office/drawing/2017/decorative" val="1"/>
              </a:ext>
            </a:extLst>
          </p:cNvPr>
          <p:cNvSpPr>
            <a:spLocks noChangeAspect="1"/>
          </p:cNvSpPr>
          <p:nvPr/>
        </p:nvSpPr>
        <p:spPr bwMode="auto">
          <a:xfrm>
            <a:off x="1756168" y="3119678"/>
            <a:ext cx="615168" cy="61516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algn="ctr" defTabSz="914400">
              <a:defRPr/>
            </a:pPr>
            <a:r>
              <a:rPr lang="en-US" sz="2800" b="1" kern="0">
                <a:gradFill>
                  <a:gsLst>
                    <a:gs pos="43976">
                      <a:srgbClr val="FFFFFF"/>
                    </a:gs>
                    <a:gs pos="64000">
                      <a:srgbClr val="FFFFFF"/>
                    </a:gs>
                  </a:gsLst>
                  <a:lin ang="2700000" scaled="0"/>
                </a:gradFill>
                <a:latin typeface="Segoe UI Semibold"/>
              </a:rPr>
              <a:t>4</a:t>
            </a:r>
          </a:p>
        </p:txBody>
      </p:sp>
    </p:spTree>
    <p:extLst>
      <p:ext uri="{BB962C8B-B14F-4D97-AF65-F5344CB8AC3E}">
        <p14:creationId xmlns:p14="http://schemas.microsoft.com/office/powerpoint/2010/main" val="143808895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1412659-A611-C775-C48C-858C5375BA58}"/>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Work trends statistic #1</a:t>
            </a:r>
            <a:endParaRPr lang="en-CA"/>
          </a:p>
        </p:txBody>
      </p:sp>
      <p:sp>
        <p:nvSpPr>
          <p:cNvPr id="17" name="TextBox 16">
            <a:extLst>
              <a:ext uri="{FF2B5EF4-FFF2-40B4-BE49-F238E27FC236}">
                <a16:creationId xmlns:a16="http://schemas.microsoft.com/office/drawing/2014/main" id="{D9175D88-8962-4D84-B403-312A82412F99}"/>
              </a:ext>
            </a:extLst>
          </p:cNvPr>
          <p:cNvSpPr txBox="1">
            <a:spLocks noChangeAspect="1"/>
          </p:cNvSpPr>
          <p:nvPr/>
        </p:nvSpPr>
        <p:spPr>
          <a:xfrm>
            <a:off x="4728027" y="2318740"/>
            <a:ext cx="2735946" cy="1015663"/>
          </a:xfrm>
          <a:prstGeom prst="rect">
            <a:avLst/>
          </a:prstGeom>
          <a:noFill/>
        </p:spPr>
        <p:txBody>
          <a:bodyPr wrap="square" lIns="0" tIns="0" rIns="0" bIns="0" anchor="ctr" anchorCtr="0">
            <a:spAutoFit/>
          </a:bodyPr>
          <a:lstStyle/>
          <a:p>
            <a:pPr algn="ctr" fontAlgn="base">
              <a:spcBef>
                <a:spcPct val="0"/>
              </a:spcBef>
              <a:spcAft>
                <a:spcPct val="0"/>
              </a:spcAft>
              <a:defRPr/>
            </a:pPr>
            <a:r>
              <a:rPr lang="en-US" sz="6600" spc="-150">
                <a:ln w="3175">
                  <a:noFill/>
                </a:ln>
                <a:gradFill>
                  <a:gsLst>
                    <a:gs pos="72289">
                      <a:srgbClr val="2F2F2F"/>
                    </a:gs>
                    <a:gs pos="57831">
                      <a:srgbClr val="2F2F2F"/>
                    </a:gs>
                  </a:gsLst>
                  <a:lin ang="4200000" scaled="0"/>
                </a:gradFill>
                <a:latin typeface="Segoe UI Semibold"/>
                <a:cs typeface="Segoe UI" pitchFamily="34" charset="0"/>
              </a:rPr>
              <a:t>73%</a:t>
            </a:r>
          </a:p>
        </p:txBody>
      </p:sp>
      <p:sp>
        <p:nvSpPr>
          <p:cNvPr id="23" name="TextBox 22">
            <a:extLst>
              <a:ext uri="{FF2B5EF4-FFF2-40B4-BE49-F238E27FC236}">
                <a16:creationId xmlns:a16="http://schemas.microsoft.com/office/drawing/2014/main" id="{73701371-546A-494B-B6AD-A42F2B793B09}"/>
              </a:ext>
            </a:extLst>
          </p:cNvPr>
          <p:cNvSpPr txBox="1"/>
          <p:nvPr/>
        </p:nvSpPr>
        <p:spPr>
          <a:xfrm>
            <a:off x="3178629" y="4567253"/>
            <a:ext cx="5834742" cy="1117229"/>
          </a:xfrm>
          <a:prstGeom prst="rect">
            <a:avLst/>
          </a:prstGeom>
          <a:noFill/>
        </p:spPr>
        <p:txBody>
          <a:bodyPr wrap="square" lIns="0" tIns="228600" rIns="0" bIns="0">
            <a:spAutoFit/>
          </a:bodyPr>
          <a:lstStyle/>
          <a:p>
            <a:pPr algn="ctr" defTabSz="652943" fontAlgn="base">
              <a:lnSpc>
                <a:spcPct val="90000"/>
              </a:lnSpc>
              <a:spcBef>
                <a:spcPct val="0"/>
              </a:spcBef>
              <a:spcAft>
                <a:spcPct val="0"/>
              </a:spcAft>
              <a:defRPr/>
            </a:pPr>
            <a:r>
              <a:rPr lang="en-US" sz="3200" kern="0">
                <a:gradFill>
                  <a:gsLst>
                    <a:gs pos="72289">
                      <a:srgbClr val="2F2F2F"/>
                    </a:gs>
                    <a:gs pos="57831">
                      <a:srgbClr val="2F2F2F"/>
                    </a:gs>
                  </a:gsLst>
                  <a:lin ang="4200000" scaled="0"/>
                </a:gradFill>
                <a:latin typeface="Segoe UI Semibold"/>
                <a:cs typeface="Segoe UI" panose="020B0502040204020203" pitchFamily="34" charset="0"/>
              </a:rPr>
              <a:t>want flexible remote </a:t>
            </a:r>
            <a:br>
              <a:rPr lang="en-US" sz="3200" kern="0">
                <a:gradFill>
                  <a:gsLst>
                    <a:gs pos="72289">
                      <a:srgbClr val="2F2F2F"/>
                    </a:gs>
                    <a:gs pos="57831">
                      <a:srgbClr val="2F2F2F"/>
                    </a:gs>
                  </a:gsLst>
                  <a:lin ang="4200000" scaled="0"/>
                </a:gradFill>
                <a:latin typeface="Segoe UI Semibold"/>
                <a:cs typeface="Segoe UI" panose="020B0502040204020203" pitchFamily="34" charset="0"/>
              </a:rPr>
            </a:br>
            <a:r>
              <a:rPr lang="en-US" sz="3200" kern="0">
                <a:gradFill>
                  <a:gsLst>
                    <a:gs pos="72289">
                      <a:srgbClr val="2F2F2F"/>
                    </a:gs>
                    <a:gs pos="57831">
                      <a:srgbClr val="2F2F2F"/>
                    </a:gs>
                  </a:gsLst>
                  <a:lin ang="4200000" scaled="0"/>
                </a:gradFill>
                <a:latin typeface="Segoe UI Semibold"/>
                <a:cs typeface="Segoe UI" panose="020B0502040204020203" pitchFamily="34" charset="0"/>
              </a:rPr>
              <a:t>options to stay</a:t>
            </a:r>
          </a:p>
        </p:txBody>
      </p:sp>
      <p:sp>
        <p:nvSpPr>
          <p:cNvPr id="14" name="Title 11">
            <a:extLst>
              <a:ext uri="{FF2B5EF4-FFF2-40B4-BE49-F238E27FC236}">
                <a16:creationId xmlns:a16="http://schemas.microsoft.com/office/drawing/2014/main" id="{9FDDBF5E-BA41-4EE6-A090-A1779181D933}"/>
              </a:ext>
            </a:extLst>
          </p:cNvPr>
          <p:cNvSpPr txBox="1">
            <a:spLocks/>
          </p:cNvSpPr>
          <p:nvPr/>
        </p:nvSpPr>
        <p:spPr>
          <a:xfrm>
            <a:off x="4567607" y="6145927"/>
            <a:ext cx="3056787" cy="12311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ts val="2100"/>
              </a:spcBef>
              <a:spcAft>
                <a:spcPts val="0"/>
              </a:spcAft>
              <a:buClrTx/>
              <a:buSzTx/>
              <a:buFontTx/>
              <a:buNone/>
              <a:tabLst/>
              <a:defRPr/>
            </a:pPr>
            <a:r>
              <a:rPr kumimoji="0" lang="en-US" sz="800" b="0" i="0" u="none" strike="noStrike" kern="1200" cap="none" spc="0" normalizeH="0" baseline="0" noProof="0">
                <a:ln>
                  <a:noFill/>
                </a:ln>
                <a:gradFill>
                  <a:gsLst>
                    <a:gs pos="40964">
                      <a:srgbClr val="2F2F2F"/>
                    </a:gs>
                    <a:gs pos="68000">
                      <a:srgbClr val="2F2F2F"/>
                    </a:gs>
                  </a:gsLst>
                  <a:lin ang="2700000" scaled="1"/>
                </a:gradFill>
                <a:effectLst/>
                <a:uLnTx/>
                <a:uFillTx/>
                <a:latin typeface="Segoe UI Semibold"/>
                <a:ea typeface="+mn-ea"/>
                <a:cs typeface="Segoe UI" pitchFamily="34" charset="0"/>
              </a:rPr>
              <a:t>Source: Microsoft Work Trend Index survey</a:t>
            </a:r>
          </a:p>
        </p:txBody>
      </p:sp>
      <p:sp>
        <p:nvSpPr>
          <p:cNvPr id="20" name="Oval 19" descr="Pie chart surrounding key % statistic">
            <a:extLst>
              <a:ext uri="{FF2B5EF4-FFF2-40B4-BE49-F238E27FC236}">
                <a16:creationId xmlns:a16="http://schemas.microsoft.com/office/drawing/2014/main" id="{7B19C932-E917-4C0A-87D0-C4D8616E1A1D}"/>
              </a:ext>
            </a:extLst>
          </p:cNvPr>
          <p:cNvSpPr>
            <a:spLocks noChangeAspect="1"/>
          </p:cNvSpPr>
          <p:nvPr/>
        </p:nvSpPr>
        <p:spPr>
          <a:xfrm>
            <a:off x="4425300" y="1155871"/>
            <a:ext cx="3341401" cy="3341401"/>
          </a:xfrm>
          <a:prstGeom prst="ellipse">
            <a:avLst/>
          </a:prstGeom>
          <a:noFill/>
          <a:ln w="114300" cap="rnd" cmpd="sng" algn="ctr">
            <a:solidFill>
              <a:srgbClr val="F2F2F2"/>
            </a:solidFill>
            <a:prstDash val="solid"/>
            <a:headEnd type="none" w="lg" len="med"/>
            <a:tailEnd type="none" w="lg" len="med"/>
          </a:ln>
          <a:effectLst>
            <a:outerShdw blurRad="63500" dist="63500" dir="2700000" algn="ctr" rotWithShape="0">
              <a:srgbClr val="737373">
                <a:alpha val="20000"/>
              </a:srgbClr>
            </a:outerShdw>
          </a:effectLst>
        </p:spPr>
        <p:txBody>
          <a:bodyPr rtlCol="0" anchor="ctr"/>
          <a:lstStyle/>
          <a:p>
            <a:pPr algn="ctr" defTabSz="914400"/>
            <a:endParaRPr lang="en-US" sz="1800" kern="0">
              <a:solidFill>
                <a:srgbClr val="FFFFFF"/>
              </a:solidFill>
              <a:latin typeface="Segoe UI"/>
            </a:endParaRPr>
          </a:p>
        </p:txBody>
      </p:sp>
      <p:sp>
        <p:nvSpPr>
          <p:cNvPr id="24" name="Arc 23" descr="73% filled pie chart">
            <a:extLst>
              <a:ext uri="{FF2B5EF4-FFF2-40B4-BE49-F238E27FC236}">
                <a16:creationId xmlns:a16="http://schemas.microsoft.com/office/drawing/2014/main" id="{E1D86ED8-7C05-40AC-9B84-84A910E5A6CE}"/>
              </a:ext>
            </a:extLst>
          </p:cNvPr>
          <p:cNvSpPr>
            <a:spLocks noChangeAspect="1"/>
          </p:cNvSpPr>
          <p:nvPr/>
        </p:nvSpPr>
        <p:spPr>
          <a:xfrm>
            <a:off x="4425300" y="1155871"/>
            <a:ext cx="3341401" cy="3341401"/>
          </a:xfrm>
          <a:prstGeom prst="arc">
            <a:avLst>
              <a:gd name="adj1" fmla="val 16200000"/>
              <a:gd name="adj2" fmla="val 5376063"/>
            </a:avLst>
          </a:prstGeom>
          <a:noFill/>
          <a:ln w="114300" cap="rnd" cmpd="sng" algn="ctr">
            <a:gradFill>
              <a:gsLst>
                <a:gs pos="24000">
                  <a:srgbClr val="0078D4"/>
                </a:gs>
                <a:gs pos="78000">
                  <a:srgbClr val="796CCC"/>
                </a:gs>
              </a:gsLst>
              <a:lin ang="7200000" scaled="0"/>
            </a:gradFill>
            <a:prstDash val="solid"/>
            <a:headEnd type="none" w="lg" len="med"/>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5" name="Arc 24">
            <a:extLst>
              <a:ext uri="{FF2B5EF4-FFF2-40B4-BE49-F238E27FC236}">
                <a16:creationId xmlns:a16="http://schemas.microsoft.com/office/drawing/2014/main" id="{E5FC34F1-91FE-4523-962C-788F80FAD98A}"/>
              </a:ext>
              <a:ext uri="{C183D7F6-B498-43B3-948B-1728B52AA6E4}">
                <adec:decorative xmlns:adec="http://schemas.microsoft.com/office/drawing/2017/decorative" val="1"/>
              </a:ext>
            </a:extLst>
          </p:cNvPr>
          <p:cNvSpPr>
            <a:spLocks noChangeAspect="1"/>
          </p:cNvSpPr>
          <p:nvPr/>
        </p:nvSpPr>
        <p:spPr>
          <a:xfrm>
            <a:off x="4425300" y="1155871"/>
            <a:ext cx="3341401" cy="3341401"/>
          </a:xfrm>
          <a:prstGeom prst="arc">
            <a:avLst>
              <a:gd name="adj1" fmla="val 5399762"/>
              <a:gd name="adj2" fmla="val 10172120"/>
            </a:avLst>
          </a:prstGeom>
          <a:noFill/>
          <a:ln w="114300" cap="rnd" cmpd="sng" algn="ctr">
            <a:gradFill>
              <a:gsLst>
                <a:gs pos="100000">
                  <a:srgbClr val="796CCC"/>
                </a:gs>
                <a:gs pos="0">
                  <a:srgbClr val="8661C5"/>
                </a:gs>
              </a:gsLst>
              <a:lin ang="7200000" scaled="0"/>
            </a:gradFill>
            <a:prstDash val="solid"/>
            <a:headEnd type="none" w="lg" len="med"/>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028845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300"/>
                                  </p:stCondLst>
                                  <p:childTnLst>
                                    <p:animMotion origin="layout" path="M 0 -2.59259E-6 L 0 0.03542 " pathEditMode="relative" rAng="0" ptsTypes="AA">
                                      <p:cBhvr>
                                        <p:cTn id="9" dur="700" spd="-100000" fill="hold"/>
                                        <p:tgtEl>
                                          <p:spTgt spid="14"/>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decel="100000" fill="hold" grpId="1" nodeType="withEffect">
                                  <p:stCondLst>
                                    <p:cond delay="200"/>
                                  </p:stCondLst>
                                  <p:childTnLst>
                                    <p:animMotion origin="layout" path="M 0 -3.7037E-6 L 0 0.03542 " pathEditMode="relative" rAng="0" ptsTypes="AA">
                                      <p:cBhvr>
                                        <p:cTn id="14" dur="700" spd="-100000" fill="hold"/>
                                        <p:tgtEl>
                                          <p:spTgt spid="2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100"/>
                                  </p:stCondLst>
                                  <p:childTnLst>
                                    <p:animMotion origin="layout" path="M 0 2.96296E-6 L 0 0.03541 " pathEditMode="relative" rAng="0" ptsTypes="AA">
                                      <p:cBhvr>
                                        <p:cTn id="19" dur="700" spd="-100000" fill="hold"/>
                                        <p:tgtEl>
                                          <p:spTgt spid="17"/>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grpId="1" nodeType="withEffect">
                                  <p:stCondLst>
                                    <p:cond delay="0"/>
                                  </p:stCondLst>
                                  <p:childTnLst>
                                    <p:animMotion origin="layout" path="M 0 2.96296E-6 L 0 0.03541 " pathEditMode="relative" rAng="0" ptsTypes="AA">
                                      <p:cBhvr>
                                        <p:cTn id="24" dur="700" spd="-100000" fill="hold"/>
                                        <p:tgtEl>
                                          <p:spTgt spid="20"/>
                                        </p:tgtEl>
                                        <p:attrNameLst>
                                          <p:attrName>ppt_x</p:attrName>
                                          <p:attrName>ppt_y</p:attrName>
                                        </p:attrNameLst>
                                      </p:cBhvr>
                                      <p:rCtr x="0" y="1759"/>
                                    </p:animMotion>
                                  </p:childTnLst>
                                </p:cTn>
                              </p:par>
                              <p:par>
                                <p:cTn id="25" presetID="22" presetClass="entr" presetSubtype="1" fill="hold" grpId="0" nodeType="withEffect">
                                  <p:stCondLst>
                                    <p:cond delay="10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300"/>
                                        <p:tgtEl>
                                          <p:spTgt spid="24"/>
                                        </p:tgtEl>
                                      </p:cBhvr>
                                    </p:animEffect>
                                  </p:childTnLst>
                                </p:cTn>
                              </p:par>
                              <p:par>
                                <p:cTn id="28" presetID="42" presetClass="path" presetSubtype="0" decel="100000" fill="hold" grpId="1" nodeType="withEffect">
                                  <p:stCondLst>
                                    <p:cond delay="0"/>
                                  </p:stCondLst>
                                  <p:childTnLst>
                                    <p:animMotion origin="layout" path="M 0 2.96296E-6 L 0 0.03541 " pathEditMode="relative" rAng="0" ptsTypes="AA">
                                      <p:cBhvr>
                                        <p:cTn id="29" dur="700" spd="-100000" fill="hold"/>
                                        <p:tgtEl>
                                          <p:spTgt spid="24"/>
                                        </p:tgtEl>
                                        <p:attrNameLst>
                                          <p:attrName>ppt_x</p:attrName>
                                          <p:attrName>ppt_y</p:attrName>
                                        </p:attrNameLst>
                                      </p:cBhvr>
                                      <p:rCtr x="0" y="1759"/>
                                    </p:animMotion>
                                  </p:childTnLst>
                                </p:cTn>
                              </p:par>
                              <p:par>
                                <p:cTn id="30" presetID="22" presetClass="entr" presetSubtype="4" fill="hold" grpId="0" nodeType="withEffect">
                                  <p:stCondLst>
                                    <p:cond delay="35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300"/>
                                        <p:tgtEl>
                                          <p:spTgt spid="25"/>
                                        </p:tgtEl>
                                      </p:cBhvr>
                                    </p:animEffect>
                                  </p:childTnLst>
                                </p:cTn>
                              </p:par>
                              <p:par>
                                <p:cTn id="33" presetID="42" presetClass="path" presetSubtype="0" decel="100000" fill="hold" grpId="1" nodeType="withEffect">
                                  <p:stCondLst>
                                    <p:cond delay="0"/>
                                  </p:stCondLst>
                                  <p:childTnLst>
                                    <p:animMotion origin="layout" path="M 0 2.96296E-6 L 0 0.03541 " pathEditMode="relative" rAng="0" ptsTypes="AA">
                                      <p:cBhvr>
                                        <p:cTn id="34" dur="700" spd="-100000" fill="hold"/>
                                        <p:tgtEl>
                                          <p:spTgt spid="2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3" grpId="0"/>
      <p:bldP spid="23" grpId="1"/>
      <p:bldP spid="14" grpId="0"/>
      <p:bldP spid="14" grpId="1"/>
      <p:bldP spid="20" grpId="0" animBg="1"/>
      <p:bldP spid="20" grpId="1" animBg="1"/>
      <p:bldP spid="24" grpId="0" animBg="1"/>
      <p:bldP spid="24" grpId="1" animBg="1"/>
      <p:bldP spid="25" grpId="0" animBg="1"/>
      <p:bldP spid="2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5E62C90-5736-E66F-D6D2-B1379E114AB2}"/>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Work trends statistic #2</a:t>
            </a:r>
            <a:endParaRPr lang="en-CA"/>
          </a:p>
        </p:txBody>
      </p:sp>
      <p:sp>
        <p:nvSpPr>
          <p:cNvPr id="17" name="TextBox 16">
            <a:extLst>
              <a:ext uri="{FF2B5EF4-FFF2-40B4-BE49-F238E27FC236}">
                <a16:creationId xmlns:a16="http://schemas.microsoft.com/office/drawing/2014/main" id="{554A5005-6868-4EDE-923A-67ACCA8576FE}"/>
              </a:ext>
            </a:extLst>
          </p:cNvPr>
          <p:cNvSpPr txBox="1">
            <a:spLocks noChangeAspect="1"/>
          </p:cNvSpPr>
          <p:nvPr/>
        </p:nvSpPr>
        <p:spPr>
          <a:xfrm>
            <a:off x="4728027" y="2318740"/>
            <a:ext cx="2735946" cy="1015663"/>
          </a:xfrm>
          <a:prstGeom prst="rect">
            <a:avLst/>
          </a:prstGeom>
          <a:noFill/>
        </p:spPr>
        <p:txBody>
          <a:bodyPr wrap="square" lIns="0" tIns="0" rIns="0" bIns="0" anchor="ctr" anchorCtr="0">
            <a:spAutoFit/>
          </a:bodyPr>
          <a:lstStyle/>
          <a:p>
            <a:pPr algn="ctr" fontAlgn="base">
              <a:spcBef>
                <a:spcPct val="0"/>
              </a:spcBef>
              <a:spcAft>
                <a:spcPct val="0"/>
              </a:spcAft>
              <a:defRPr/>
            </a:pPr>
            <a:r>
              <a:rPr lang="en-US" sz="6600" spc="-150">
                <a:ln w="3175">
                  <a:noFill/>
                </a:ln>
                <a:gradFill>
                  <a:gsLst>
                    <a:gs pos="72289">
                      <a:srgbClr val="2F2F2F"/>
                    </a:gs>
                    <a:gs pos="57831">
                      <a:srgbClr val="2F2F2F"/>
                    </a:gs>
                  </a:gsLst>
                  <a:lin ang="4200000" scaled="0"/>
                </a:gradFill>
                <a:latin typeface="Segoe UI Semibold"/>
                <a:cs typeface="Segoe UI" pitchFamily="34" charset="0"/>
              </a:rPr>
              <a:t>67%</a:t>
            </a:r>
          </a:p>
        </p:txBody>
      </p:sp>
      <p:sp>
        <p:nvSpPr>
          <p:cNvPr id="19" name="TextBox 18">
            <a:extLst>
              <a:ext uri="{FF2B5EF4-FFF2-40B4-BE49-F238E27FC236}">
                <a16:creationId xmlns:a16="http://schemas.microsoft.com/office/drawing/2014/main" id="{8A5FAF7F-F3BD-4180-AD12-8FBC5E7A0E3F}"/>
              </a:ext>
            </a:extLst>
          </p:cNvPr>
          <p:cNvSpPr txBox="1"/>
          <p:nvPr/>
        </p:nvSpPr>
        <p:spPr>
          <a:xfrm>
            <a:off x="3960114" y="4567253"/>
            <a:ext cx="4271772" cy="895630"/>
          </a:xfrm>
          <a:prstGeom prst="rect">
            <a:avLst/>
          </a:prstGeom>
          <a:noFill/>
        </p:spPr>
        <p:txBody>
          <a:bodyPr wrap="square" lIns="0" tIns="228600" rIns="0" bIns="0">
            <a:spAutoFit/>
          </a:bodyPr>
          <a:lstStyle>
            <a:defPPr>
              <a:defRPr lang="en-US"/>
            </a:defPPr>
            <a:lvl1pPr algn="ctr" defTabSz="652943" fontAlgn="base">
              <a:spcBef>
                <a:spcPct val="0"/>
              </a:spcBef>
              <a:spcAft>
                <a:spcPct val="0"/>
              </a:spcAft>
              <a:defRPr sz="3200" kern="0">
                <a:gradFill>
                  <a:gsLst>
                    <a:gs pos="72289">
                      <a:srgbClr val="2F2F2F"/>
                    </a:gs>
                    <a:gs pos="57831">
                      <a:srgbClr val="2F2F2F"/>
                    </a:gs>
                  </a:gsLst>
                  <a:lin ang="4200000" scaled="0"/>
                </a:gradFill>
                <a:latin typeface="Segoe UI Semibold"/>
                <a:cs typeface="Segoe UI" panose="020B0502040204020203" pitchFamily="34" charset="0"/>
              </a:defRPr>
            </a:lvl1pPr>
          </a:lstStyle>
          <a:p>
            <a:r>
              <a:rPr lang="en-US"/>
              <a:t>want more in-person </a:t>
            </a:r>
            <a:br>
              <a:rPr lang="en-US"/>
            </a:br>
            <a:r>
              <a:rPr lang="en-US"/>
              <a:t>work or collaboration</a:t>
            </a:r>
          </a:p>
        </p:txBody>
      </p:sp>
      <p:sp>
        <p:nvSpPr>
          <p:cNvPr id="14" name="Title 11">
            <a:extLst>
              <a:ext uri="{FF2B5EF4-FFF2-40B4-BE49-F238E27FC236}">
                <a16:creationId xmlns:a16="http://schemas.microsoft.com/office/drawing/2014/main" id="{F8D4E66A-8260-402A-8EA3-688190B3E58E}"/>
              </a:ext>
            </a:extLst>
          </p:cNvPr>
          <p:cNvSpPr txBox="1">
            <a:spLocks/>
          </p:cNvSpPr>
          <p:nvPr/>
        </p:nvSpPr>
        <p:spPr>
          <a:xfrm>
            <a:off x="4567607" y="6145927"/>
            <a:ext cx="3056787" cy="12311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ts val="2100"/>
              </a:spcBef>
              <a:spcAft>
                <a:spcPts val="0"/>
              </a:spcAft>
              <a:buClrTx/>
              <a:buSzTx/>
              <a:buFontTx/>
              <a:buNone/>
              <a:tabLst/>
              <a:defRPr/>
            </a:pPr>
            <a:r>
              <a:rPr kumimoji="0" lang="en-US" sz="800" b="0" i="0" u="none" strike="noStrike" kern="1200" cap="none" spc="0" normalizeH="0" baseline="0" noProof="0">
                <a:ln>
                  <a:noFill/>
                </a:ln>
                <a:gradFill>
                  <a:gsLst>
                    <a:gs pos="40964">
                      <a:srgbClr val="2F2F2F"/>
                    </a:gs>
                    <a:gs pos="68000">
                      <a:srgbClr val="2F2F2F"/>
                    </a:gs>
                  </a:gsLst>
                  <a:lin ang="2700000" scaled="1"/>
                </a:gradFill>
                <a:effectLst/>
                <a:uLnTx/>
                <a:uFillTx/>
                <a:latin typeface="Segoe UI Semibold"/>
                <a:ea typeface="+mn-ea"/>
                <a:cs typeface="Segoe UI" pitchFamily="34" charset="0"/>
              </a:rPr>
              <a:t>Source: Microsoft Work Trend Index survey</a:t>
            </a:r>
          </a:p>
        </p:txBody>
      </p:sp>
      <p:sp>
        <p:nvSpPr>
          <p:cNvPr id="18" name="Oval 17" descr="Pie chart surrounding key % statistic">
            <a:extLst>
              <a:ext uri="{FF2B5EF4-FFF2-40B4-BE49-F238E27FC236}">
                <a16:creationId xmlns:a16="http://schemas.microsoft.com/office/drawing/2014/main" id="{2E9C466B-8A33-4D73-B194-0A5B0B022819}"/>
              </a:ext>
            </a:extLst>
          </p:cNvPr>
          <p:cNvSpPr>
            <a:spLocks noChangeAspect="1"/>
          </p:cNvSpPr>
          <p:nvPr/>
        </p:nvSpPr>
        <p:spPr>
          <a:xfrm>
            <a:off x="4425300" y="1155871"/>
            <a:ext cx="3341401" cy="3341401"/>
          </a:xfrm>
          <a:prstGeom prst="ellipse">
            <a:avLst/>
          </a:prstGeom>
          <a:noFill/>
          <a:ln w="114300" cap="rnd" cmpd="sng" algn="ctr">
            <a:solidFill>
              <a:srgbClr val="F2F2F2"/>
            </a:solidFill>
            <a:prstDash val="solid"/>
            <a:headEnd type="none" w="lg" len="med"/>
            <a:tailEnd type="none" w="lg" len="med"/>
          </a:ln>
          <a:effectLst>
            <a:outerShdw blurRad="63500" dist="63500" dir="2700000" algn="ctr" rotWithShape="0">
              <a:srgbClr val="737373">
                <a:alpha val="20000"/>
              </a:srgbClr>
            </a:outerShdw>
          </a:effectLst>
        </p:spPr>
        <p:txBody>
          <a:bodyPr rtlCol="0" anchor="ctr"/>
          <a:lstStyle/>
          <a:p>
            <a:pPr algn="ctr" defTabSz="914400"/>
            <a:endParaRPr lang="en-US" sz="1800" kern="0">
              <a:solidFill>
                <a:srgbClr val="FFFFFF"/>
              </a:solidFill>
              <a:latin typeface="Segoe UI"/>
            </a:endParaRPr>
          </a:p>
        </p:txBody>
      </p:sp>
      <p:sp>
        <p:nvSpPr>
          <p:cNvPr id="20" name="Arc 19" descr="67% filled pie chart">
            <a:extLst>
              <a:ext uri="{FF2B5EF4-FFF2-40B4-BE49-F238E27FC236}">
                <a16:creationId xmlns:a16="http://schemas.microsoft.com/office/drawing/2014/main" id="{91AEE3AD-39C4-4F47-8F49-0FDD611BB055}"/>
              </a:ext>
            </a:extLst>
          </p:cNvPr>
          <p:cNvSpPr>
            <a:spLocks noChangeAspect="1"/>
          </p:cNvSpPr>
          <p:nvPr/>
        </p:nvSpPr>
        <p:spPr>
          <a:xfrm>
            <a:off x="4425300" y="1155871"/>
            <a:ext cx="3341401" cy="3341401"/>
          </a:xfrm>
          <a:prstGeom prst="arc">
            <a:avLst>
              <a:gd name="adj1" fmla="val 16200000"/>
              <a:gd name="adj2" fmla="val 5346817"/>
            </a:avLst>
          </a:prstGeom>
          <a:noFill/>
          <a:ln w="114300" cap="rnd" cmpd="sng" algn="ctr">
            <a:gradFill>
              <a:gsLst>
                <a:gs pos="24000">
                  <a:srgbClr val="0078D4"/>
                </a:gs>
                <a:gs pos="78000">
                  <a:srgbClr val="796CCC"/>
                </a:gs>
              </a:gsLst>
              <a:lin ang="7200000" scaled="0"/>
            </a:gradFill>
            <a:prstDash val="solid"/>
            <a:headEnd type="none" w="lg" len="med"/>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 name="Arc 22">
            <a:extLst>
              <a:ext uri="{FF2B5EF4-FFF2-40B4-BE49-F238E27FC236}">
                <a16:creationId xmlns:a16="http://schemas.microsoft.com/office/drawing/2014/main" id="{EFACA39B-A850-4ACB-A778-AD9B548D9E4B}"/>
              </a:ext>
              <a:ext uri="{C183D7F6-B498-43B3-948B-1728B52AA6E4}">
                <adec:decorative xmlns:adec="http://schemas.microsoft.com/office/drawing/2017/decorative" val="1"/>
              </a:ext>
            </a:extLst>
          </p:cNvPr>
          <p:cNvSpPr>
            <a:spLocks noChangeAspect="1"/>
          </p:cNvSpPr>
          <p:nvPr/>
        </p:nvSpPr>
        <p:spPr>
          <a:xfrm>
            <a:off x="4425300" y="1155871"/>
            <a:ext cx="3341401" cy="3341401"/>
          </a:xfrm>
          <a:prstGeom prst="arc">
            <a:avLst>
              <a:gd name="adj1" fmla="val 5355491"/>
              <a:gd name="adj2" fmla="val 8769980"/>
            </a:avLst>
          </a:prstGeom>
          <a:noFill/>
          <a:ln w="114300" cap="rnd" cmpd="sng" algn="ctr">
            <a:gradFill>
              <a:gsLst>
                <a:gs pos="100000">
                  <a:srgbClr val="796CCC"/>
                </a:gs>
                <a:gs pos="0">
                  <a:srgbClr val="8661C5"/>
                </a:gs>
              </a:gsLst>
              <a:lin ang="7200000" scaled="0"/>
            </a:gradFill>
            <a:prstDash val="solid"/>
            <a:headEnd type="none" w="lg" len="med"/>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217981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300"/>
                                  </p:stCondLst>
                                  <p:childTnLst>
                                    <p:animMotion origin="layout" path="M 0 -2.59259E-6 L 0 0.03542 " pathEditMode="relative" rAng="0" ptsTypes="AA">
                                      <p:cBhvr>
                                        <p:cTn id="9" dur="700" spd="-100000" fill="hold"/>
                                        <p:tgtEl>
                                          <p:spTgt spid="14"/>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grpId="1" nodeType="withEffect">
                                  <p:stCondLst>
                                    <p:cond delay="200"/>
                                  </p:stCondLst>
                                  <p:childTnLst>
                                    <p:animMotion origin="layout" path="M 0 0 L 0 0.03542 " pathEditMode="relative" rAng="0" ptsTypes="AA">
                                      <p:cBhvr>
                                        <p:cTn id="14" dur="700" spd="-100000" fill="hold"/>
                                        <p:tgtEl>
                                          <p:spTgt spid="19"/>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100"/>
                                  </p:stCondLst>
                                  <p:childTnLst>
                                    <p:animMotion origin="layout" path="M 0 2.96296E-6 L 0 0.03541 " pathEditMode="relative" rAng="0" ptsTypes="AA">
                                      <p:cBhvr>
                                        <p:cTn id="19" dur="700" spd="-100000" fill="hold"/>
                                        <p:tgtEl>
                                          <p:spTgt spid="17"/>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grpId="1" nodeType="withEffect">
                                  <p:stCondLst>
                                    <p:cond delay="0"/>
                                  </p:stCondLst>
                                  <p:childTnLst>
                                    <p:animMotion origin="layout" path="M 0 2.96296E-6 L 0 0.03541 " pathEditMode="relative" rAng="0" ptsTypes="AA">
                                      <p:cBhvr>
                                        <p:cTn id="24" dur="700" spd="-100000" fill="hold"/>
                                        <p:tgtEl>
                                          <p:spTgt spid="18"/>
                                        </p:tgtEl>
                                        <p:attrNameLst>
                                          <p:attrName>ppt_x</p:attrName>
                                          <p:attrName>ppt_y</p:attrName>
                                        </p:attrNameLst>
                                      </p:cBhvr>
                                      <p:rCtr x="0" y="1759"/>
                                    </p:animMotion>
                                  </p:childTnLst>
                                </p:cTn>
                              </p:par>
                              <p:par>
                                <p:cTn id="25" presetID="22" presetClass="entr" presetSubtype="1" fill="hold" grpId="0" nodeType="withEffect">
                                  <p:stCondLst>
                                    <p:cond delay="10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300"/>
                                        <p:tgtEl>
                                          <p:spTgt spid="20"/>
                                        </p:tgtEl>
                                      </p:cBhvr>
                                    </p:animEffect>
                                  </p:childTnLst>
                                </p:cTn>
                              </p:par>
                              <p:par>
                                <p:cTn id="28" presetID="42" presetClass="path" presetSubtype="0" decel="100000" fill="hold" grpId="1" nodeType="withEffect">
                                  <p:stCondLst>
                                    <p:cond delay="0"/>
                                  </p:stCondLst>
                                  <p:childTnLst>
                                    <p:animMotion origin="layout" path="M 0 2.96296E-6 L 0 0.03541 " pathEditMode="relative" rAng="0" ptsTypes="AA">
                                      <p:cBhvr>
                                        <p:cTn id="29" dur="700" spd="-100000" fill="hold"/>
                                        <p:tgtEl>
                                          <p:spTgt spid="20"/>
                                        </p:tgtEl>
                                        <p:attrNameLst>
                                          <p:attrName>ppt_x</p:attrName>
                                          <p:attrName>ppt_y</p:attrName>
                                        </p:attrNameLst>
                                      </p:cBhvr>
                                      <p:rCtr x="0" y="1759"/>
                                    </p:animMotion>
                                  </p:childTnLst>
                                </p:cTn>
                              </p:par>
                              <p:par>
                                <p:cTn id="30" presetID="22" presetClass="entr" presetSubtype="2" fill="hold" grpId="0" nodeType="withEffect">
                                  <p:stCondLst>
                                    <p:cond delay="35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300"/>
                                        <p:tgtEl>
                                          <p:spTgt spid="23"/>
                                        </p:tgtEl>
                                      </p:cBhvr>
                                    </p:animEffect>
                                  </p:childTnLst>
                                </p:cTn>
                              </p:par>
                              <p:par>
                                <p:cTn id="33" presetID="42" presetClass="path" presetSubtype="0" decel="100000" fill="hold" grpId="1" nodeType="withEffect">
                                  <p:stCondLst>
                                    <p:cond delay="0"/>
                                  </p:stCondLst>
                                  <p:childTnLst>
                                    <p:animMotion origin="layout" path="M 0 2.96296E-6 L 0 0.03541 " pathEditMode="relative" rAng="0" ptsTypes="AA">
                                      <p:cBhvr>
                                        <p:cTn id="34"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14" grpId="0"/>
      <p:bldP spid="14" grpId="1"/>
      <p:bldP spid="18" grpId="0" animBg="1"/>
      <p:bldP spid="18" grpId="1" animBg="1"/>
      <p:bldP spid="20" grpId="0" animBg="1"/>
      <p:bldP spid="20"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pic>
        <p:nvPicPr>
          <p:cNvPr id="2" name="Picture 1" descr="A picture containing indoor, person&#10;&#10;Description automatically generated">
            <a:extLst>
              <a:ext uri="{FF2B5EF4-FFF2-40B4-BE49-F238E27FC236}">
                <a16:creationId xmlns:a16="http://schemas.microsoft.com/office/drawing/2014/main" id="{A7DE2237-24E9-985C-5397-BBD81FE973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a:gradFill flip="none" rotWithShape="1">
            <a:gsLst>
              <a:gs pos="0">
                <a:schemeClr val="accent1">
                  <a:lumMod val="75000"/>
                </a:schemeClr>
              </a:gs>
              <a:gs pos="100000">
                <a:schemeClr val="accent1"/>
              </a:gs>
            </a:gsLst>
            <a:lin ang="13500000" scaled="1"/>
            <a:tileRect/>
          </a:gradFill>
          <a:ln>
            <a:noFill/>
          </a:ln>
          <a:effectLst/>
        </p:spPr>
      </p:pic>
      <p:sp>
        <p:nvSpPr>
          <p:cNvPr id="5" name="Title 5">
            <a:extLst>
              <a:ext uri="{FF2B5EF4-FFF2-40B4-BE49-F238E27FC236}">
                <a16:creationId xmlns:a16="http://schemas.microsoft.com/office/drawing/2014/main" id="{0A848D5A-2C5C-D449-D7F6-581E3B7511A7}"/>
              </a:ext>
            </a:extLst>
          </p:cNvPr>
          <p:cNvSpPr txBox="1">
            <a:spLocks/>
          </p:cNvSpPr>
          <p:nvPr/>
        </p:nvSpPr>
        <p:spPr>
          <a:xfrm>
            <a:off x="6096000" y="2282004"/>
            <a:ext cx="5481882" cy="2293992"/>
          </a:xfrm>
          <a:prstGeom prst="rect">
            <a:avLst/>
          </a:prstGeom>
        </p:spPr>
        <p:txBody>
          <a:bodyPr vert="horz" lIns="0" tIns="0" rIns="0" bIns="0" rtlCol="0" anchor="ctr">
            <a:noAutofit/>
          </a:bodyPr>
          <a:lstStyle>
            <a:lvl1pPr marL="0" algn="l" defTabSz="914400" rtl="0" eaLnBrk="1" latinLnBrk="0" hangingPunct="1">
              <a:lnSpc>
                <a:spcPct val="100000"/>
              </a:lnSpc>
              <a:spcBef>
                <a:spcPct val="0"/>
              </a:spcBef>
              <a:buNone/>
              <a:defRPr lang="en-US" sz="2800" kern="1200" spc="4">
                <a:solidFill>
                  <a:srgbClr val="4F4F4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Segoe UI Light" panose="020B0502040204020203" pitchFamily="34" charset="0"/>
                <a:ea typeface="Open Sans Light" panose="020B0306030504020204" pitchFamily="34" charset="0"/>
                <a:cs typeface="Segoe UI Light" panose="020B0502040204020203" pitchFamily="34" charset="0"/>
                <a:sym typeface="Lato Light"/>
              </a:rPr>
              <a:t>‘We have </a:t>
            </a:r>
            <a:r>
              <a:rPr lang="en-US" kern="0">
                <a:gradFill>
                  <a:gsLst>
                    <a:gs pos="100000">
                      <a:srgbClr val="8661C5"/>
                    </a:gs>
                    <a:gs pos="0">
                      <a:srgbClr val="0078D4"/>
                    </a:gs>
                  </a:gsLst>
                  <a:lin ang="2700000" scaled="0"/>
                </a:gradFill>
                <a:latin typeface="Segoe UI Semibold"/>
                <a:cs typeface="Segoe UI" panose="020B0502040204020203" pitchFamily="34" charset="0"/>
                <a:sym typeface="Lato Light"/>
              </a:rPr>
              <a:t>200 open positions </a:t>
            </a:r>
            <a:r>
              <a:rPr kumimoji="0" lang="en-US" sz="2800" b="0" i="0" u="none" strike="noStrike" kern="1200" cap="none" spc="0" normalizeH="0" baseline="0" noProof="0">
                <a:ln>
                  <a:noFill/>
                </a:ln>
                <a:solidFill>
                  <a:srgbClr val="3F3F3F"/>
                </a:solidFill>
                <a:effectLst/>
                <a:uLnTx/>
                <a:uFillTx/>
                <a:latin typeface="Segoe UI Light" panose="020B0502040204020203" pitchFamily="34" charset="0"/>
                <a:ea typeface="Open Sans Light" panose="020B0306030504020204" pitchFamily="34" charset="0"/>
                <a:cs typeface="Segoe UI Light" panose="020B0502040204020203" pitchFamily="34" charset="0"/>
                <a:sym typeface="Lato Light"/>
              </a:rPr>
              <a:t>in the IT department globally – and we </a:t>
            </a:r>
            <a:r>
              <a:rPr lang="en-US" spc="0">
                <a:solidFill>
                  <a:srgbClr val="3F3F3F"/>
                </a:solidFill>
                <a:latin typeface="Segoe UI Light" panose="020B0502040204020203" pitchFamily="34" charset="0"/>
                <a:cs typeface="Segoe UI Light" panose="020B0502040204020203" pitchFamily="34" charset="0"/>
                <a:sym typeface="Lato Light"/>
              </a:rPr>
              <a:t>can’t fill them</a:t>
            </a:r>
            <a:r>
              <a:rPr kumimoji="0" lang="en-US" sz="2800" b="0" i="0" u="none" strike="noStrike" kern="1200" cap="none" spc="0" normalizeH="0" baseline="0" noProof="0">
                <a:ln>
                  <a:noFill/>
                </a:ln>
                <a:solidFill>
                  <a:srgbClr val="3F3F3F"/>
                </a:solidFill>
                <a:effectLst/>
                <a:uLnTx/>
                <a:uFillTx/>
                <a:latin typeface="Segoe UI Light" panose="020B0502040204020203" pitchFamily="34" charset="0"/>
                <a:ea typeface="Open Sans Light" panose="020B0306030504020204" pitchFamily="34" charset="0"/>
                <a:cs typeface="Segoe UI Light" panose="020B0502040204020203" pitchFamily="34" charset="0"/>
                <a:sym typeface="Lato Light"/>
              </a:rPr>
              <a:t>…’ </a:t>
            </a:r>
            <a:br>
              <a:rPr kumimoji="0" lang="en-US" sz="2800" b="0" i="0" u="none" strike="noStrike" kern="1200" cap="none" spc="4" normalizeH="0" baseline="0" noProof="0">
                <a:ln>
                  <a:noFill/>
                </a:ln>
                <a:solidFill>
                  <a:srgbClr val="4F4F4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br>
              <a:rPr kumimoji="0" lang="en-US" sz="2800" b="0" i="0" u="none" strike="noStrike" kern="1200" cap="none" spc="4" normalizeH="0" baseline="0" noProof="0">
                <a:ln>
                  <a:noFill/>
                </a:ln>
                <a:solidFill>
                  <a:srgbClr val="4F4F4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2000" b="1" i="1" u="none" strike="noStrike" kern="1200" cap="none" spc="0" normalizeH="0" baseline="0" noProof="0">
                <a:ln>
                  <a:noFill/>
                </a:ln>
                <a:solidFill>
                  <a:srgbClr val="3F3F3F">
                    <a:lumMod val="50000"/>
                  </a:srgbClr>
                </a:solidFill>
                <a:effectLst/>
                <a:uLnTx/>
                <a:uFillTx/>
                <a:latin typeface="Segoe UI Semibold"/>
                <a:ea typeface="Open Sans Light" panose="020B0306030504020204" pitchFamily="34" charset="0"/>
                <a:cs typeface="Lato Light"/>
                <a:sym typeface="Lato Light"/>
              </a:rPr>
              <a:t>CITO, </a:t>
            </a:r>
            <a:r>
              <a:rPr lang="en-US" sz="2000" b="1" i="1" spc="0" noProof="0">
                <a:solidFill>
                  <a:srgbClr val="3F3F3F">
                    <a:lumMod val="50000"/>
                  </a:srgbClr>
                </a:solidFill>
                <a:latin typeface="Segoe UI Semibold"/>
                <a:cs typeface="Lato Light"/>
                <a:sym typeface="Lato Light"/>
              </a:rPr>
              <a:t>Enterprise Customer</a:t>
            </a:r>
            <a:endParaRPr kumimoji="0" lang="en-US" sz="2000" b="1" i="1" u="none" strike="noStrike" kern="1200" cap="none" spc="0" normalizeH="0" baseline="0" noProof="0">
              <a:ln>
                <a:noFill/>
              </a:ln>
              <a:solidFill>
                <a:srgbClr val="3F3F3F">
                  <a:lumMod val="50000"/>
                </a:srgbClr>
              </a:solidFill>
              <a:effectLst/>
              <a:uLnTx/>
              <a:uFillTx/>
              <a:latin typeface="Segoe UI Semibold"/>
              <a:ea typeface="Open Sans Light" panose="020B0306030504020204" pitchFamily="34" charset="0"/>
              <a:cs typeface="Lato Light"/>
              <a:sym typeface="Lato Light"/>
            </a:endParaRPr>
          </a:p>
        </p:txBody>
      </p:sp>
    </p:spTree>
    <p:extLst>
      <p:ext uri="{BB962C8B-B14F-4D97-AF65-F5344CB8AC3E}">
        <p14:creationId xmlns:p14="http://schemas.microsoft.com/office/powerpoint/2010/main" val="21644343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1.11111E-6 L 0 0.03472 " pathEditMode="relative" rAng="0" ptsTypes="AA">
                                      <p:cBhvr>
                                        <p:cTn id="9" dur="750" spd="-1000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F50EBB-C2BC-8612-9580-BECBF635DEE2}"/>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People, Places, Processes</a:t>
            </a:r>
            <a:endParaRPr lang="en-CA"/>
          </a:p>
        </p:txBody>
      </p:sp>
      <p:pic>
        <p:nvPicPr>
          <p:cNvPr id="6" name="Picture 5" descr="Black woman wearing a green cardigan sitting at her desk on a Microsoft Surface Tablet. This graphic in a circle represents &quot;People&quot;">
            <a:extLst>
              <a:ext uri="{FF2B5EF4-FFF2-40B4-BE49-F238E27FC236}">
                <a16:creationId xmlns:a16="http://schemas.microsoft.com/office/drawing/2014/main" id="{6A642579-37DA-4EDD-876A-687D91AFB5D7}"/>
              </a:ext>
            </a:extLst>
          </p:cNvPr>
          <p:cNvPicPr>
            <a:picLocks noChangeAspect="1"/>
          </p:cNvPicPr>
          <p:nvPr/>
        </p:nvPicPr>
        <p:blipFill rotWithShape="1">
          <a:blip r:embed="rId3"/>
          <a:srcRect l="9067" t="6055" r="29767" b="2173"/>
          <a:stretch/>
        </p:blipFill>
        <p:spPr>
          <a:xfrm>
            <a:off x="3717240" y="753019"/>
            <a:ext cx="2606040" cy="2606040"/>
          </a:xfrm>
          <a:prstGeom prst="ellipse">
            <a:avLst/>
          </a:prstGeom>
          <a:noFill/>
          <a:ln w="19050">
            <a:noFill/>
            <a:headEnd type="none" w="med" len="med"/>
            <a:tailEnd type="none" w="med" len="med"/>
          </a:ln>
          <a:effectLst>
            <a:outerShdw blurRad="63500" dist="63500" dir="2700000" algn="tl" rotWithShape="0">
              <a:srgbClr val="737373">
                <a:alpha val="20000"/>
              </a:srgbClr>
            </a:outerShdw>
          </a:effectLst>
        </p:spPr>
      </p:pic>
      <p:sp>
        <p:nvSpPr>
          <p:cNvPr id="29" name="Oval 28">
            <a:extLst>
              <a:ext uri="{FF2B5EF4-FFF2-40B4-BE49-F238E27FC236}">
                <a16:creationId xmlns:a16="http://schemas.microsoft.com/office/drawing/2014/main" id="{1A83D1C6-C5F5-40DD-8C41-5ED8D75653E2}"/>
              </a:ext>
            </a:extLst>
          </p:cNvPr>
          <p:cNvSpPr>
            <a:spLocks noChangeAspect="1"/>
          </p:cNvSpPr>
          <p:nvPr/>
        </p:nvSpPr>
        <p:spPr bwMode="auto">
          <a:xfrm>
            <a:off x="3717240" y="753019"/>
            <a:ext cx="2606040" cy="2606040"/>
          </a:xfrm>
          <a:prstGeom prst="ellipse">
            <a:avLst/>
          </a:prstGeom>
          <a:gradFill>
            <a:gsLst>
              <a:gs pos="100000">
                <a:srgbClr val="2F2F2F">
                  <a:alpha val="84000"/>
                </a:srgbClr>
              </a:gs>
              <a:gs pos="32000">
                <a:srgbClr val="2F2F2F">
                  <a:alpha val="0"/>
                </a:srgbClr>
              </a:gs>
            </a:gsLst>
            <a:lin ang="5400000" scaled="1"/>
          </a:gradFill>
          <a:ln w="19050">
            <a:solidFill>
              <a:srgbClr val="E7E7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algn="ctr" defTabSz="914102" fontAlgn="base">
              <a:lnSpc>
                <a:spcPct val="90000"/>
              </a:lnSpc>
              <a:spcAft>
                <a:spcPct val="0"/>
              </a:spcAft>
              <a:buSzPct val="90000"/>
            </a:pPr>
            <a:r>
              <a:rPr lang="en-US" sz="2400" kern="0">
                <a:gradFill>
                  <a:gsLst>
                    <a:gs pos="92771">
                      <a:srgbClr val="FFFFFF"/>
                    </a:gs>
                    <a:gs pos="83133">
                      <a:srgbClr val="FFFFFF"/>
                    </a:gs>
                  </a:gsLst>
                  <a:lin ang="2700000" scaled="0"/>
                </a:gradFill>
                <a:latin typeface="Segoe UI Semibold"/>
                <a:cs typeface="Segoe UI" panose="020B0502040204020203" pitchFamily="34" charset="0"/>
              </a:rPr>
              <a:t>People</a:t>
            </a:r>
          </a:p>
        </p:txBody>
      </p:sp>
      <p:pic>
        <p:nvPicPr>
          <p:cNvPr id="36" name="Picture 35" descr="Two large screens showing a Teams meeting in &quot;meeting view&quot;. This graphic in a circle represents &quot;Places&quot;">
            <a:extLst>
              <a:ext uri="{FF2B5EF4-FFF2-40B4-BE49-F238E27FC236}">
                <a16:creationId xmlns:a16="http://schemas.microsoft.com/office/drawing/2014/main" id="{4B25575F-6F4A-47E7-BB5B-A6F1E97BD832}"/>
              </a:ext>
            </a:extLst>
          </p:cNvPr>
          <p:cNvPicPr>
            <a:picLocks noChangeAspect="1"/>
          </p:cNvPicPr>
          <p:nvPr/>
        </p:nvPicPr>
        <p:blipFill rotWithShape="1">
          <a:blip r:embed="rId4"/>
          <a:srcRect l="12701" t="10984" r="40365" b="4533"/>
          <a:stretch/>
        </p:blipFill>
        <p:spPr>
          <a:xfrm>
            <a:off x="5792575" y="1736236"/>
            <a:ext cx="2606040" cy="2606040"/>
          </a:xfrm>
          <a:prstGeom prst="ellipse">
            <a:avLst/>
          </a:prstGeom>
          <a:noFill/>
          <a:ln w="19050">
            <a:noFill/>
            <a:headEnd type="none" w="med" len="med"/>
            <a:tailEnd type="none" w="med" len="med"/>
          </a:ln>
          <a:effectLst>
            <a:outerShdw blurRad="63500" dist="63500" dir="2700000" algn="tl" rotWithShape="0">
              <a:srgbClr val="737373">
                <a:alpha val="20000"/>
              </a:srgbClr>
            </a:outerShdw>
          </a:effectLst>
        </p:spPr>
      </p:pic>
      <p:sp>
        <p:nvSpPr>
          <p:cNvPr id="33" name="Oval 32">
            <a:extLst>
              <a:ext uri="{FF2B5EF4-FFF2-40B4-BE49-F238E27FC236}">
                <a16:creationId xmlns:a16="http://schemas.microsoft.com/office/drawing/2014/main" id="{6E564AD8-6BC9-459E-89B7-E2A379C4FCF4}"/>
              </a:ext>
            </a:extLst>
          </p:cNvPr>
          <p:cNvSpPr>
            <a:spLocks noChangeAspect="1"/>
          </p:cNvSpPr>
          <p:nvPr/>
        </p:nvSpPr>
        <p:spPr bwMode="auto">
          <a:xfrm>
            <a:off x="5792575" y="1736236"/>
            <a:ext cx="2606040" cy="2606040"/>
          </a:xfrm>
          <a:prstGeom prst="ellipse">
            <a:avLst/>
          </a:prstGeom>
          <a:gradFill>
            <a:gsLst>
              <a:gs pos="100000">
                <a:srgbClr val="2F2F2F">
                  <a:alpha val="84000"/>
                </a:srgbClr>
              </a:gs>
              <a:gs pos="32000">
                <a:srgbClr val="2F2F2F">
                  <a:alpha val="0"/>
                </a:srgbClr>
              </a:gs>
            </a:gsLst>
            <a:lin ang="5400000" scaled="1"/>
          </a:gradFill>
          <a:ln w="19050">
            <a:solidFill>
              <a:srgbClr val="E7E7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algn="ctr" defTabSz="914102" fontAlgn="base">
              <a:lnSpc>
                <a:spcPct val="90000"/>
              </a:lnSpc>
              <a:spcAft>
                <a:spcPct val="0"/>
              </a:spcAft>
              <a:buSzPct val="90000"/>
            </a:pPr>
            <a:r>
              <a:rPr lang="en-US" sz="2400" kern="0">
                <a:gradFill>
                  <a:gsLst>
                    <a:gs pos="92771">
                      <a:srgbClr val="FFFFFF"/>
                    </a:gs>
                    <a:gs pos="83133">
                      <a:srgbClr val="FFFFFF"/>
                    </a:gs>
                  </a:gsLst>
                  <a:lin ang="2700000" scaled="0"/>
                </a:gradFill>
                <a:latin typeface="Segoe UI Semibold"/>
                <a:cs typeface="Segoe UI" panose="020B0502040204020203" pitchFamily="34" charset="0"/>
              </a:rPr>
              <a:t>Places</a:t>
            </a:r>
          </a:p>
        </p:txBody>
      </p:sp>
      <p:pic>
        <p:nvPicPr>
          <p:cNvPr id="8" name="Picture 7" descr="A person's hand holding a cellphone. They are on a Teams video call. This graphic in a circle represents &quot;Processes&quot;">
            <a:extLst>
              <a:ext uri="{FF2B5EF4-FFF2-40B4-BE49-F238E27FC236}">
                <a16:creationId xmlns:a16="http://schemas.microsoft.com/office/drawing/2014/main" id="{98CC3C2A-118A-4EB5-8498-3C1D0A636566}"/>
              </a:ext>
            </a:extLst>
          </p:cNvPr>
          <p:cNvPicPr>
            <a:picLocks noChangeAspect="1"/>
          </p:cNvPicPr>
          <p:nvPr/>
        </p:nvPicPr>
        <p:blipFill rotWithShape="1">
          <a:blip r:embed="rId5"/>
          <a:srcRect l="46792" t="10726" r="14848" b="31721"/>
          <a:stretch/>
        </p:blipFill>
        <p:spPr>
          <a:xfrm>
            <a:off x="4199977" y="3578216"/>
            <a:ext cx="2606040" cy="2606040"/>
          </a:xfrm>
          <a:prstGeom prst="ellipse">
            <a:avLst/>
          </a:prstGeom>
          <a:noFill/>
          <a:ln w="19050">
            <a:noFill/>
            <a:headEnd type="none" w="med" len="med"/>
            <a:tailEnd type="none" w="med" len="med"/>
          </a:ln>
          <a:effectLst>
            <a:outerShdw blurRad="63500" dist="63500" dir="2700000" algn="tl" rotWithShape="0">
              <a:srgbClr val="737373">
                <a:alpha val="20000"/>
              </a:srgbClr>
            </a:outerShdw>
          </a:effectLst>
        </p:spPr>
      </p:pic>
      <p:sp>
        <p:nvSpPr>
          <p:cNvPr id="34" name="Oval 33">
            <a:extLst>
              <a:ext uri="{FF2B5EF4-FFF2-40B4-BE49-F238E27FC236}">
                <a16:creationId xmlns:a16="http://schemas.microsoft.com/office/drawing/2014/main" id="{1B0EDA67-ED2E-4E44-A51F-B4C1EE5970FC}"/>
              </a:ext>
            </a:extLst>
          </p:cNvPr>
          <p:cNvSpPr>
            <a:spLocks noChangeAspect="1"/>
          </p:cNvSpPr>
          <p:nvPr/>
        </p:nvSpPr>
        <p:spPr bwMode="auto">
          <a:xfrm>
            <a:off x="4199977" y="3578216"/>
            <a:ext cx="2606040" cy="2606040"/>
          </a:xfrm>
          <a:prstGeom prst="ellipse">
            <a:avLst/>
          </a:prstGeom>
          <a:gradFill>
            <a:gsLst>
              <a:gs pos="100000">
                <a:srgbClr val="2F2F2F">
                  <a:alpha val="84000"/>
                </a:srgbClr>
              </a:gs>
              <a:gs pos="32000">
                <a:srgbClr val="2F2F2F">
                  <a:alpha val="0"/>
                </a:srgbClr>
              </a:gs>
            </a:gsLst>
            <a:lin ang="5400000" scaled="1"/>
          </a:gradFill>
          <a:ln w="19050">
            <a:solidFill>
              <a:srgbClr val="E7E7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algn="ctr" defTabSz="914102" fontAlgn="base">
              <a:lnSpc>
                <a:spcPct val="90000"/>
              </a:lnSpc>
              <a:spcAft>
                <a:spcPct val="0"/>
              </a:spcAft>
              <a:buSzPct val="90000"/>
            </a:pPr>
            <a:r>
              <a:rPr lang="en-US" sz="2400" kern="0">
                <a:gradFill>
                  <a:gsLst>
                    <a:gs pos="92771">
                      <a:srgbClr val="FFFFFF"/>
                    </a:gs>
                    <a:gs pos="83133">
                      <a:srgbClr val="FFFFFF"/>
                    </a:gs>
                  </a:gsLst>
                  <a:lin ang="2700000" scaled="0"/>
                </a:gradFill>
                <a:latin typeface="Segoe UI Semibold"/>
                <a:cs typeface="Segoe UI" panose="020B0502040204020203" pitchFamily="34" charset="0"/>
              </a:rPr>
              <a:t>Processes</a:t>
            </a:r>
          </a:p>
        </p:txBody>
      </p:sp>
    </p:spTree>
    <p:extLst>
      <p:ext uri="{BB962C8B-B14F-4D97-AF65-F5344CB8AC3E}">
        <p14:creationId xmlns:p14="http://schemas.microsoft.com/office/powerpoint/2010/main" val="167176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1.25E-6 1.48148E-6 L 1.25E-6 0.03542 " pathEditMode="relative" rAng="0" ptsTypes="AA">
                                      <p:cBhvr>
                                        <p:cTn id="9" dur="700" spd="-100000" fill="hold"/>
                                        <p:tgtEl>
                                          <p:spTgt spid="29"/>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200"/>
                                  </p:stCondLst>
                                  <p:childTnLst>
                                    <p:animMotion origin="layout" path="M 0 0 L 0 0.03542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grpId="1" nodeType="withEffect">
                                  <p:stCondLst>
                                    <p:cond delay="200"/>
                                  </p:stCondLst>
                                  <p:childTnLst>
                                    <p:animMotion origin="layout" path="M -2.08333E-6 4.44444E-6 L -2.08333E-6 0.03541 " pathEditMode="relative" rAng="0" ptsTypes="AA">
                                      <p:cBhvr>
                                        <p:cTn id="19" dur="700" spd="-100000" fill="hold"/>
                                        <p:tgtEl>
                                          <p:spTgt spid="34"/>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42" presetClass="path" presetSubtype="0" decel="100000" fill="hold" grpId="1" nodeType="withEffect">
                                  <p:stCondLst>
                                    <p:cond delay="100"/>
                                  </p:stCondLst>
                                  <p:childTnLst>
                                    <p:animMotion origin="layout" path="M -1.04167E-6 4.44444E-6 L -1.04167E-6 0.03541 " pathEditMode="relative" rAng="0" ptsTypes="AA">
                                      <p:cBhvr>
                                        <p:cTn id="24" dur="700" spd="-100000" fill="hold"/>
                                        <p:tgtEl>
                                          <p:spTgt spid="33"/>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42" presetClass="path" presetSubtype="0" decel="100000" fill="hold" nodeType="withEffect">
                                  <p:stCondLst>
                                    <p:cond delay="100"/>
                                  </p:stCondLst>
                                  <p:childTnLst>
                                    <p:animMotion origin="layout" path="M 0 0 L 0 0.03542 " pathEditMode="relative" rAng="0" ptsTypes="AA">
                                      <p:cBhvr>
                                        <p:cTn id="29" dur="700" spd="-100000" fill="hold"/>
                                        <p:tgtEl>
                                          <p:spTgt spid="36"/>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nodeType="withEffect">
                                  <p:stCondLst>
                                    <p:cond delay="0"/>
                                  </p:stCondLst>
                                  <p:childTnLst>
                                    <p:animMotion origin="layout" path="M 0 0 L 0 0.03542 " pathEditMode="relative" rAng="0" ptsTypes="AA">
                                      <p:cBhvr>
                                        <p:cTn id="3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33" grpId="1" animBg="1"/>
      <p:bldP spid="34" grpId="0" animBg="1"/>
      <p:bldP spid="3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D72B23-C257-FA62-2FAF-9248D948D540}"/>
              </a:ext>
            </a:extLst>
          </p:cNvPr>
          <p:cNvSpPr>
            <a:spLocks noGrp="1"/>
          </p:cNvSpPr>
          <p:nvPr>
            <p:ph type="title" idx="4294967295"/>
          </p:nvPr>
        </p:nvSpPr>
        <p:spPr>
          <a:xfrm>
            <a:off x="588263" y="-579399"/>
            <a:ext cx="11018520" cy="553998"/>
          </a:xfrm>
        </p:spPr>
        <p:txBody>
          <a:bodyPr vert="horz" wrap="square" lIns="0" tIns="0" rIns="0" bIns="0" rtlCol="0" anchor="b">
            <a:spAutoFit/>
          </a:bodyPr>
          <a:lstStyle/>
          <a:p>
            <a:r>
              <a:rPr lang="en-US"/>
              <a:t>Cost and complexity of hybrid work solutions</a:t>
            </a:r>
            <a:endParaRPr lang="en-CA"/>
          </a:p>
        </p:txBody>
      </p:sp>
      <p:sp>
        <p:nvSpPr>
          <p:cNvPr id="35" name="Rectangle 34" descr="A variety of bubbles with different elements of hybrid work solutions. Below are two sliding scales. One scale is cost and one scale is complexity.&#10;&#10;As the bubbles appear, the toggle moves higher up the sliding scale.">
            <a:extLst>
              <a:ext uri="{FF2B5EF4-FFF2-40B4-BE49-F238E27FC236}">
                <a16:creationId xmlns:a16="http://schemas.microsoft.com/office/drawing/2014/main" id="{8B17453E-8F86-4457-911D-8F0D64C421EB}"/>
              </a:ext>
              <a:ext uri="{C183D7F6-B498-43B3-948B-1728B52AA6E4}">
                <adec:decorative xmlns:adec="http://schemas.microsoft.com/office/drawing/2017/decorative" val="0"/>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cxnSp>
        <p:nvCxnSpPr>
          <p:cNvPr id="36" name="Straight Connector 35">
            <a:extLst>
              <a:ext uri="{FF2B5EF4-FFF2-40B4-BE49-F238E27FC236}">
                <a16:creationId xmlns:a16="http://schemas.microsoft.com/office/drawing/2014/main" id="{4C31FCA2-3A85-4A93-8D19-725B0ABD3020}"/>
              </a:ext>
              <a:ext uri="{C183D7F6-B498-43B3-948B-1728B52AA6E4}">
                <adec:decorative xmlns:adec="http://schemas.microsoft.com/office/drawing/2017/decorative" val="1"/>
              </a:ext>
            </a:extLst>
          </p:cNvPr>
          <p:cNvCxnSpPr>
            <a:cxnSpLocks/>
          </p:cNvCxnSpPr>
          <p:nvPr/>
        </p:nvCxnSpPr>
        <p:spPr>
          <a:xfrm>
            <a:off x="6096000" y="5120640"/>
            <a:ext cx="0" cy="1737360"/>
          </a:xfrm>
          <a:prstGeom prst="line">
            <a:avLst/>
          </a:prstGeom>
          <a:noFill/>
          <a:ln w="12700" cap="flat" cmpd="sng" algn="ctr">
            <a:solidFill>
              <a:schemeClr val="bg1"/>
            </a:solidFill>
            <a:prstDash val="solid"/>
            <a:headEnd type="none" w="lg" len="med"/>
            <a:tailEnd type="none" w="lg" len="med"/>
          </a:ln>
          <a:effectLst/>
        </p:spPr>
      </p:cxnSp>
      <p:sp>
        <p:nvSpPr>
          <p:cNvPr id="55" name="Oval 54">
            <a:extLst>
              <a:ext uri="{FF2B5EF4-FFF2-40B4-BE49-F238E27FC236}">
                <a16:creationId xmlns:a16="http://schemas.microsoft.com/office/drawing/2014/main" id="{AA895CF9-D186-4823-BC49-BE1786EB07A8}"/>
              </a:ext>
              <a:ext uri="{C183D7F6-B498-43B3-948B-1728B52AA6E4}">
                <adec:decorative xmlns:adec="http://schemas.microsoft.com/office/drawing/2017/decorative" val="1"/>
              </a:ext>
            </a:extLst>
          </p:cNvPr>
          <p:cNvSpPr/>
          <p:nvPr/>
        </p:nvSpPr>
        <p:spPr bwMode="auto">
          <a:xfrm>
            <a:off x="3410746" y="-45917"/>
            <a:ext cx="5370508" cy="5370508"/>
          </a:xfrm>
          <a:prstGeom prst="ellipse">
            <a:avLst/>
          </a:prstGeom>
          <a:no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noFill/>
                <a:effectLst/>
                <a:uLnTx/>
                <a:uFillTx/>
                <a:latin typeface="Segoe UI Semibold"/>
                <a:ea typeface="+mn-ea"/>
                <a:cs typeface="+mn-cs"/>
              </a:rPr>
              <a:t>Microsoft 365</a:t>
            </a:r>
          </a:p>
        </p:txBody>
      </p:sp>
      <p:sp>
        <p:nvSpPr>
          <p:cNvPr id="72" name="Oval 71">
            <a:extLst>
              <a:ext uri="{FF2B5EF4-FFF2-40B4-BE49-F238E27FC236}">
                <a16:creationId xmlns:a16="http://schemas.microsoft.com/office/drawing/2014/main" id="{AD848F64-F6FF-435C-8BBE-2DBF620E2895}"/>
              </a:ext>
            </a:extLst>
          </p:cNvPr>
          <p:cNvSpPr>
            <a:spLocks noChangeAspect="1"/>
          </p:cNvSpPr>
          <p:nvPr/>
        </p:nvSpPr>
        <p:spPr bwMode="auto">
          <a:xfrm>
            <a:off x="1081013" y="3667191"/>
            <a:ext cx="1097280" cy="10972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Analytics</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and BI</a:t>
            </a:r>
          </a:p>
        </p:txBody>
      </p:sp>
      <p:sp>
        <p:nvSpPr>
          <p:cNvPr id="73" name="Oval 72">
            <a:extLst>
              <a:ext uri="{FF2B5EF4-FFF2-40B4-BE49-F238E27FC236}">
                <a16:creationId xmlns:a16="http://schemas.microsoft.com/office/drawing/2014/main" id="{1924BDCE-681F-4091-A2AA-054026B576FA}"/>
              </a:ext>
            </a:extLst>
          </p:cNvPr>
          <p:cNvSpPr>
            <a:spLocks noChangeAspect="1"/>
          </p:cNvSpPr>
          <p:nvPr/>
        </p:nvSpPr>
        <p:spPr bwMode="auto">
          <a:xfrm>
            <a:off x="2221403" y="638660"/>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Chat</a:t>
            </a:r>
          </a:p>
        </p:txBody>
      </p:sp>
      <p:sp>
        <p:nvSpPr>
          <p:cNvPr id="74" name="Oval 73">
            <a:extLst>
              <a:ext uri="{FF2B5EF4-FFF2-40B4-BE49-F238E27FC236}">
                <a16:creationId xmlns:a16="http://schemas.microsoft.com/office/drawing/2014/main" id="{E2751529-7984-41CC-B6E7-D9CA780FB542}"/>
              </a:ext>
            </a:extLst>
          </p:cNvPr>
          <p:cNvSpPr>
            <a:spLocks noChangeAspect="1"/>
          </p:cNvSpPr>
          <p:nvPr/>
        </p:nvSpPr>
        <p:spPr bwMode="auto">
          <a:xfrm>
            <a:off x="9569420" y="3240732"/>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Calendar and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scheduling</a:t>
            </a:r>
          </a:p>
        </p:txBody>
      </p:sp>
      <p:sp>
        <p:nvSpPr>
          <p:cNvPr id="75" name="Oval 74">
            <a:extLst>
              <a:ext uri="{FF2B5EF4-FFF2-40B4-BE49-F238E27FC236}">
                <a16:creationId xmlns:a16="http://schemas.microsoft.com/office/drawing/2014/main" id="{52202228-3AAB-4E58-AAE2-DC9B6AFF6770}"/>
              </a:ext>
            </a:extLst>
          </p:cNvPr>
          <p:cNvSpPr>
            <a:spLocks noChangeAspect="1"/>
          </p:cNvSpPr>
          <p:nvPr/>
        </p:nvSpPr>
        <p:spPr bwMode="auto">
          <a:xfrm>
            <a:off x="4845826" y="1979673"/>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Create and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design</a:t>
            </a:r>
          </a:p>
        </p:txBody>
      </p:sp>
      <p:sp>
        <p:nvSpPr>
          <p:cNvPr id="76" name="Oval 75">
            <a:extLst>
              <a:ext uri="{FF2B5EF4-FFF2-40B4-BE49-F238E27FC236}">
                <a16:creationId xmlns:a16="http://schemas.microsoft.com/office/drawing/2014/main" id="{3E747384-9FE8-4D21-AC55-F0DEA61EBD9C}"/>
              </a:ext>
            </a:extLst>
          </p:cNvPr>
          <p:cNvSpPr>
            <a:spLocks noChangeAspect="1"/>
          </p:cNvSpPr>
          <p:nvPr/>
        </p:nvSpPr>
        <p:spPr bwMode="auto">
          <a:xfrm>
            <a:off x="3294558" y="3313747"/>
            <a:ext cx="1606528" cy="1606528"/>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Productivity </a:t>
            </a:r>
          </a:p>
        </p:txBody>
      </p:sp>
      <p:sp>
        <p:nvSpPr>
          <p:cNvPr id="77" name="Oval 76">
            <a:extLst>
              <a:ext uri="{FF2B5EF4-FFF2-40B4-BE49-F238E27FC236}">
                <a16:creationId xmlns:a16="http://schemas.microsoft.com/office/drawing/2014/main" id="{3B2DFD77-D82A-4F0D-8A53-24F881389CD0}"/>
              </a:ext>
            </a:extLst>
          </p:cNvPr>
          <p:cNvSpPr>
            <a:spLocks noChangeAspect="1"/>
          </p:cNvSpPr>
          <p:nvPr/>
        </p:nvSpPr>
        <p:spPr bwMode="auto">
          <a:xfrm>
            <a:off x="1441648" y="505196"/>
            <a:ext cx="906844" cy="906844"/>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Learning</a:t>
            </a:r>
          </a:p>
        </p:txBody>
      </p:sp>
      <p:sp>
        <p:nvSpPr>
          <p:cNvPr id="78" name="Oval 77">
            <a:extLst>
              <a:ext uri="{FF2B5EF4-FFF2-40B4-BE49-F238E27FC236}">
                <a16:creationId xmlns:a16="http://schemas.microsoft.com/office/drawing/2014/main" id="{E4D5D2CE-EDD1-4F66-BBA3-B7B05586D143}"/>
              </a:ext>
            </a:extLst>
          </p:cNvPr>
          <p:cNvSpPr>
            <a:spLocks noChangeAspect="1"/>
          </p:cNvSpPr>
          <p:nvPr/>
        </p:nvSpPr>
        <p:spPr bwMode="auto">
          <a:xfrm>
            <a:off x="9779707" y="593337"/>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Employee</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wellbeing</a:t>
            </a:r>
          </a:p>
        </p:txBody>
      </p:sp>
      <p:sp>
        <p:nvSpPr>
          <p:cNvPr id="79" name="Oval 78">
            <a:extLst>
              <a:ext uri="{FF2B5EF4-FFF2-40B4-BE49-F238E27FC236}">
                <a16:creationId xmlns:a16="http://schemas.microsoft.com/office/drawing/2014/main" id="{2F8A6123-9385-44D7-B851-92CB70E8C336}"/>
              </a:ext>
            </a:extLst>
          </p:cNvPr>
          <p:cNvSpPr>
            <a:spLocks noChangeAspect="1"/>
          </p:cNvSpPr>
          <p:nvPr/>
        </p:nvSpPr>
        <p:spPr bwMode="auto">
          <a:xfrm>
            <a:off x="10216334" y="2454519"/>
            <a:ext cx="906844" cy="906844"/>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Device</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mgmt.</a:t>
            </a:r>
          </a:p>
        </p:txBody>
      </p:sp>
      <p:sp>
        <p:nvSpPr>
          <p:cNvPr id="80" name="Oval 79">
            <a:extLst>
              <a:ext uri="{FF2B5EF4-FFF2-40B4-BE49-F238E27FC236}">
                <a16:creationId xmlns:a16="http://schemas.microsoft.com/office/drawing/2014/main" id="{BD98AABA-EE07-4835-B197-315673435883}"/>
              </a:ext>
            </a:extLst>
          </p:cNvPr>
          <p:cNvSpPr>
            <a:spLocks noChangeAspect="1"/>
          </p:cNvSpPr>
          <p:nvPr/>
        </p:nvSpPr>
        <p:spPr bwMode="auto">
          <a:xfrm>
            <a:off x="7954656" y="462056"/>
            <a:ext cx="906844" cy="906844"/>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Phone</a:t>
            </a:r>
          </a:p>
        </p:txBody>
      </p:sp>
      <p:sp>
        <p:nvSpPr>
          <p:cNvPr id="81" name="Oval 80">
            <a:extLst>
              <a:ext uri="{FF2B5EF4-FFF2-40B4-BE49-F238E27FC236}">
                <a16:creationId xmlns:a16="http://schemas.microsoft.com/office/drawing/2014/main" id="{3FBED900-2CFB-4B07-BC8E-55817F5D4612}"/>
              </a:ext>
            </a:extLst>
          </p:cNvPr>
          <p:cNvSpPr>
            <a:spLocks noChangeAspect="1"/>
          </p:cNvSpPr>
          <p:nvPr/>
        </p:nvSpPr>
        <p:spPr bwMode="auto">
          <a:xfrm>
            <a:off x="5744366" y="417770"/>
            <a:ext cx="1606528" cy="1606528"/>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Internal</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communications</a:t>
            </a:r>
          </a:p>
        </p:txBody>
      </p:sp>
      <p:sp>
        <p:nvSpPr>
          <p:cNvPr id="82" name="Oval 81">
            <a:extLst>
              <a:ext uri="{FF2B5EF4-FFF2-40B4-BE49-F238E27FC236}">
                <a16:creationId xmlns:a16="http://schemas.microsoft.com/office/drawing/2014/main" id="{C325230F-D4C1-47BE-867F-ACCADBB80A7E}"/>
              </a:ext>
            </a:extLst>
          </p:cNvPr>
          <p:cNvSpPr>
            <a:spLocks noChangeAspect="1"/>
          </p:cNvSpPr>
          <p:nvPr/>
        </p:nvSpPr>
        <p:spPr bwMode="auto">
          <a:xfrm>
            <a:off x="7584398" y="2558603"/>
            <a:ext cx="1606528" cy="1606528"/>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Meetings</a:t>
            </a:r>
          </a:p>
        </p:txBody>
      </p:sp>
      <p:sp>
        <p:nvSpPr>
          <p:cNvPr id="83" name="Oval 82">
            <a:extLst>
              <a:ext uri="{FF2B5EF4-FFF2-40B4-BE49-F238E27FC236}">
                <a16:creationId xmlns:a16="http://schemas.microsoft.com/office/drawing/2014/main" id="{3C282318-A4A5-46C4-A6BB-3B32A6B644E0}"/>
              </a:ext>
            </a:extLst>
          </p:cNvPr>
          <p:cNvSpPr>
            <a:spLocks noChangeAspect="1"/>
          </p:cNvSpPr>
          <p:nvPr/>
        </p:nvSpPr>
        <p:spPr bwMode="auto">
          <a:xfrm>
            <a:off x="1840163" y="2475999"/>
            <a:ext cx="1097281" cy="1097281"/>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Business</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automation</a:t>
            </a:r>
          </a:p>
        </p:txBody>
      </p:sp>
      <p:sp>
        <p:nvSpPr>
          <p:cNvPr id="84" name="Oval 83">
            <a:extLst>
              <a:ext uri="{FF2B5EF4-FFF2-40B4-BE49-F238E27FC236}">
                <a16:creationId xmlns:a16="http://schemas.microsoft.com/office/drawing/2014/main" id="{274619E3-EA1C-4656-926D-7921C8783261}"/>
              </a:ext>
            </a:extLst>
          </p:cNvPr>
          <p:cNvSpPr>
            <a:spLocks noChangeAspect="1"/>
          </p:cNvSpPr>
          <p:nvPr/>
        </p:nvSpPr>
        <p:spPr bwMode="auto">
          <a:xfrm>
            <a:off x="8642285" y="1421988"/>
            <a:ext cx="1097281" cy="1097281"/>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Identity</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and access</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mgmt.</a:t>
            </a:r>
          </a:p>
        </p:txBody>
      </p:sp>
      <p:sp>
        <p:nvSpPr>
          <p:cNvPr id="85" name="Oval 84">
            <a:extLst>
              <a:ext uri="{FF2B5EF4-FFF2-40B4-BE49-F238E27FC236}">
                <a16:creationId xmlns:a16="http://schemas.microsoft.com/office/drawing/2014/main" id="{3BD96F44-9291-4405-A9A4-C5126D277108}"/>
              </a:ext>
            </a:extLst>
          </p:cNvPr>
          <p:cNvSpPr>
            <a:spLocks noChangeAspect="1"/>
          </p:cNvSpPr>
          <p:nvPr/>
        </p:nvSpPr>
        <p:spPr bwMode="auto">
          <a:xfrm>
            <a:off x="5968422" y="3611406"/>
            <a:ext cx="1097280" cy="10972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Project</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and task</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mgmt.</a:t>
            </a:r>
          </a:p>
        </p:txBody>
      </p:sp>
      <p:sp>
        <p:nvSpPr>
          <p:cNvPr id="86" name="Oval 85">
            <a:extLst>
              <a:ext uri="{FF2B5EF4-FFF2-40B4-BE49-F238E27FC236}">
                <a16:creationId xmlns:a16="http://schemas.microsoft.com/office/drawing/2014/main" id="{849A6CA6-E5EA-4E6A-A66E-62FC7F38061B}"/>
              </a:ext>
            </a:extLst>
          </p:cNvPr>
          <p:cNvSpPr>
            <a:spLocks noChangeAspect="1"/>
          </p:cNvSpPr>
          <p:nvPr/>
        </p:nvSpPr>
        <p:spPr bwMode="auto">
          <a:xfrm>
            <a:off x="6742819" y="1702243"/>
            <a:ext cx="1097281" cy="1097281"/>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Goals</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OKRs</a:t>
            </a:r>
          </a:p>
        </p:txBody>
      </p:sp>
      <p:sp>
        <p:nvSpPr>
          <p:cNvPr id="87" name="Oval 86">
            <a:extLst>
              <a:ext uri="{FF2B5EF4-FFF2-40B4-BE49-F238E27FC236}">
                <a16:creationId xmlns:a16="http://schemas.microsoft.com/office/drawing/2014/main" id="{344CBCD7-5AA8-4D66-99EC-61B9ACD13EC1}"/>
              </a:ext>
            </a:extLst>
          </p:cNvPr>
          <p:cNvSpPr>
            <a:spLocks noChangeAspect="1"/>
          </p:cNvSpPr>
          <p:nvPr/>
        </p:nvSpPr>
        <p:spPr bwMode="auto">
          <a:xfrm>
            <a:off x="4586067" y="505196"/>
            <a:ext cx="906844" cy="906844"/>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Email</a:t>
            </a:r>
          </a:p>
        </p:txBody>
      </p:sp>
      <p:sp>
        <p:nvSpPr>
          <p:cNvPr id="88" name="Oval 87">
            <a:extLst>
              <a:ext uri="{FF2B5EF4-FFF2-40B4-BE49-F238E27FC236}">
                <a16:creationId xmlns:a16="http://schemas.microsoft.com/office/drawing/2014/main" id="{1BF8D45E-F36C-45C5-8A93-C3FCD8910D5C}"/>
              </a:ext>
            </a:extLst>
          </p:cNvPr>
          <p:cNvSpPr>
            <a:spLocks noChangeAspect="1"/>
          </p:cNvSpPr>
          <p:nvPr/>
        </p:nvSpPr>
        <p:spPr bwMode="auto">
          <a:xfrm>
            <a:off x="3736115" y="2086645"/>
            <a:ext cx="906844" cy="906844"/>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Cloud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storage</a:t>
            </a:r>
          </a:p>
        </p:txBody>
      </p:sp>
      <p:grpSp>
        <p:nvGrpSpPr>
          <p:cNvPr id="42" name="Group 41" descr="Cost sliding scale">
            <a:extLst>
              <a:ext uri="{FF2B5EF4-FFF2-40B4-BE49-F238E27FC236}">
                <a16:creationId xmlns:a16="http://schemas.microsoft.com/office/drawing/2014/main" id="{367BA42D-592E-4F82-804B-51322C190DAC}"/>
              </a:ext>
            </a:extLst>
          </p:cNvPr>
          <p:cNvGrpSpPr/>
          <p:nvPr/>
        </p:nvGrpSpPr>
        <p:grpSpPr>
          <a:xfrm>
            <a:off x="1599689" y="5386105"/>
            <a:ext cx="3480821" cy="1096548"/>
            <a:chOff x="2393169" y="5386105"/>
            <a:chExt cx="3480821" cy="1096548"/>
          </a:xfrm>
        </p:grpSpPr>
        <p:sp>
          <p:nvSpPr>
            <p:cNvPr id="43" name="TextBox 42">
              <a:extLst>
                <a:ext uri="{FF2B5EF4-FFF2-40B4-BE49-F238E27FC236}">
                  <a16:creationId xmlns:a16="http://schemas.microsoft.com/office/drawing/2014/main" id="{87C5EA63-CDCC-45D6-B7C3-4F7BC8B34490}"/>
                </a:ext>
                <a:ext uri="{C183D7F6-B498-43B3-948B-1728B52AA6E4}">
                  <adec:decorative xmlns:adec="http://schemas.microsoft.com/office/drawing/2017/decorative" val="1"/>
                </a:ext>
              </a:extLst>
            </p:cNvPr>
            <p:cNvSpPr txBox="1"/>
            <p:nvPr/>
          </p:nvSpPr>
          <p:spPr>
            <a:xfrm>
              <a:off x="3824201" y="5386105"/>
              <a:ext cx="618759" cy="369331"/>
            </a:xfrm>
            <a:prstGeom prst="rect">
              <a:avLst/>
            </a:prstGeom>
            <a:noFill/>
          </p:spPr>
          <p:txBody>
            <a:bodyPr wrap="none" lIns="0" tIns="0" rIns="0" bIns="0"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Cost</a:t>
              </a:r>
            </a:p>
          </p:txBody>
        </p:sp>
        <p:sp>
          <p:nvSpPr>
            <p:cNvPr id="44" name="Rectangle: Rounded Corners 43">
              <a:extLst>
                <a:ext uri="{FF2B5EF4-FFF2-40B4-BE49-F238E27FC236}">
                  <a16:creationId xmlns:a16="http://schemas.microsoft.com/office/drawing/2014/main" id="{4DA59F8B-88E2-4180-AA99-7462E2503C4A}"/>
                </a:ext>
                <a:ext uri="{C183D7F6-B498-43B3-948B-1728B52AA6E4}">
                  <adec:decorative xmlns:adec="http://schemas.microsoft.com/office/drawing/2017/decorative" val="1"/>
                </a:ext>
              </a:extLst>
            </p:cNvPr>
            <p:cNvSpPr/>
            <p:nvPr/>
          </p:nvSpPr>
          <p:spPr bwMode="auto">
            <a:xfrm>
              <a:off x="2393176" y="5990164"/>
              <a:ext cx="3480809" cy="123878"/>
            </a:xfrm>
            <a:prstGeom prst="roundRect">
              <a:avLst>
                <a:gd name="adj" fmla="val 50000"/>
              </a:avLst>
            </a:prstGeom>
            <a:solidFill>
              <a:srgbClr val="FFFFFF">
                <a:lumMod val="65000"/>
              </a:srgbClr>
            </a:soli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TextBox 44">
              <a:extLst>
                <a:ext uri="{FF2B5EF4-FFF2-40B4-BE49-F238E27FC236}">
                  <a16:creationId xmlns:a16="http://schemas.microsoft.com/office/drawing/2014/main" id="{865C8F7B-F306-4A1B-9C30-EB6FC116DFCE}"/>
                </a:ext>
                <a:ext uri="{C183D7F6-B498-43B3-948B-1728B52AA6E4}">
                  <adec:decorative xmlns:adec="http://schemas.microsoft.com/office/drawing/2017/decorative" val="1"/>
                </a:ext>
              </a:extLst>
            </p:cNvPr>
            <p:cNvSpPr txBox="1"/>
            <p:nvPr/>
          </p:nvSpPr>
          <p:spPr>
            <a:xfrm>
              <a:off x="5378660" y="6236420"/>
              <a:ext cx="495330" cy="246221"/>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More</a:t>
              </a:r>
            </a:p>
          </p:txBody>
        </p:sp>
        <p:sp>
          <p:nvSpPr>
            <p:cNvPr id="46" name="TextBox 45">
              <a:extLst>
                <a:ext uri="{FF2B5EF4-FFF2-40B4-BE49-F238E27FC236}">
                  <a16:creationId xmlns:a16="http://schemas.microsoft.com/office/drawing/2014/main" id="{665E99BB-08EE-444A-95C8-F6B08793B2A6}"/>
                </a:ext>
                <a:ext uri="{C183D7F6-B498-43B3-948B-1728B52AA6E4}">
                  <adec:decorative xmlns:adec="http://schemas.microsoft.com/office/drawing/2017/decorative" val="1"/>
                </a:ext>
              </a:extLst>
            </p:cNvPr>
            <p:cNvSpPr txBox="1"/>
            <p:nvPr/>
          </p:nvSpPr>
          <p:spPr>
            <a:xfrm>
              <a:off x="2393169" y="6236432"/>
              <a:ext cx="386323"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Less</a:t>
              </a:r>
            </a:p>
          </p:txBody>
        </p:sp>
      </p:grpSp>
      <p:grpSp>
        <p:nvGrpSpPr>
          <p:cNvPr id="37" name="Group 36" descr="Complexity sliding scale">
            <a:extLst>
              <a:ext uri="{FF2B5EF4-FFF2-40B4-BE49-F238E27FC236}">
                <a16:creationId xmlns:a16="http://schemas.microsoft.com/office/drawing/2014/main" id="{2FDD4B1D-5B08-4DC6-B590-63A0F8C180B1}"/>
              </a:ext>
            </a:extLst>
          </p:cNvPr>
          <p:cNvGrpSpPr/>
          <p:nvPr/>
        </p:nvGrpSpPr>
        <p:grpSpPr>
          <a:xfrm>
            <a:off x="7112288" y="5386108"/>
            <a:ext cx="3480812" cy="1096535"/>
            <a:chOff x="6318013" y="5386108"/>
            <a:chExt cx="3480812" cy="1096535"/>
          </a:xfrm>
        </p:grpSpPr>
        <p:sp>
          <p:nvSpPr>
            <p:cNvPr id="38" name="TextBox 37">
              <a:extLst>
                <a:ext uri="{FF2B5EF4-FFF2-40B4-BE49-F238E27FC236}">
                  <a16:creationId xmlns:a16="http://schemas.microsoft.com/office/drawing/2014/main" id="{FE5B65A1-F2D2-4DA0-83CD-91AF2E91BDE7}"/>
                </a:ext>
                <a:ext uri="{C183D7F6-B498-43B3-948B-1728B52AA6E4}">
                  <adec:decorative xmlns:adec="http://schemas.microsoft.com/office/drawing/2017/decorative" val="1"/>
                </a:ext>
              </a:extLst>
            </p:cNvPr>
            <p:cNvSpPr txBox="1"/>
            <p:nvPr/>
          </p:nvSpPr>
          <p:spPr>
            <a:xfrm>
              <a:off x="7268939" y="5386108"/>
              <a:ext cx="1578958" cy="369331"/>
            </a:xfrm>
            <a:prstGeom prst="rect">
              <a:avLst/>
            </a:prstGeom>
            <a:noFill/>
          </p:spPr>
          <p:txBody>
            <a:bodyPr wrap="none" lIns="0" tIns="0" rIns="0" bIns="0"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Complexity</a:t>
              </a:r>
            </a:p>
          </p:txBody>
        </p:sp>
        <p:sp>
          <p:nvSpPr>
            <p:cNvPr id="39" name="Rectangle: Rounded Corners 38">
              <a:extLst>
                <a:ext uri="{FF2B5EF4-FFF2-40B4-BE49-F238E27FC236}">
                  <a16:creationId xmlns:a16="http://schemas.microsoft.com/office/drawing/2014/main" id="{EAD868E1-39A9-4FA9-BD59-709C94FA57E5}"/>
                </a:ext>
                <a:ext uri="{C183D7F6-B498-43B3-948B-1728B52AA6E4}">
                  <adec:decorative xmlns:adec="http://schemas.microsoft.com/office/drawing/2017/decorative" val="1"/>
                </a:ext>
              </a:extLst>
            </p:cNvPr>
            <p:cNvSpPr/>
            <p:nvPr/>
          </p:nvSpPr>
          <p:spPr bwMode="auto">
            <a:xfrm>
              <a:off x="6318014" y="5990174"/>
              <a:ext cx="3480811" cy="123878"/>
            </a:xfrm>
            <a:prstGeom prst="roundRect">
              <a:avLst>
                <a:gd name="adj" fmla="val 50000"/>
              </a:avLst>
            </a:prstGeom>
            <a:solidFill>
              <a:srgbClr val="FFFFFF">
                <a:lumMod val="65000"/>
              </a:srgbClr>
            </a:soli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01C9484D-041A-4D45-B5F7-A627D6CA5F3F}"/>
                </a:ext>
                <a:ext uri="{C183D7F6-B498-43B3-948B-1728B52AA6E4}">
                  <adec:decorative xmlns:adec="http://schemas.microsoft.com/office/drawing/2017/decorative" val="1"/>
                </a:ext>
              </a:extLst>
            </p:cNvPr>
            <p:cNvSpPr txBox="1"/>
            <p:nvPr/>
          </p:nvSpPr>
          <p:spPr>
            <a:xfrm>
              <a:off x="9303495" y="6236422"/>
              <a:ext cx="495330" cy="246221"/>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More</a:t>
              </a:r>
            </a:p>
          </p:txBody>
        </p:sp>
        <p:sp>
          <p:nvSpPr>
            <p:cNvPr id="41" name="TextBox 40">
              <a:extLst>
                <a:ext uri="{FF2B5EF4-FFF2-40B4-BE49-F238E27FC236}">
                  <a16:creationId xmlns:a16="http://schemas.microsoft.com/office/drawing/2014/main" id="{C5E5CA76-4453-49B1-9D0D-93483D3250F6}"/>
                </a:ext>
                <a:ext uri="{C183D7F6-B498-43B3-948B-1728B52AA6E4}">
                  <adec:decorative xmlns:adec="http://schemas.microsoft.com/office/drawing/2017/decorative" val="1"/>
                </a:ext>
              </a:extLst>
            </p:cNvPr>
            <p:cNvSpPr txBox="1"/>
            <p:nvPr/>
          </p:nvSpPr>
          <p:spPr>
            <a:xfrm>
              <a:off x="6318013" y="6236422"/>
              <a:ext cx="386323"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Less</a:t>
              </a:r>
            </a:p>
          </p:txBody>
        </p:sp>
      </p:grpSp>
      <p:sp>
        <p:nvSpPr>
          <p:cNvPr id="47" name="Rectangle: Rounded Corners 46">
            <a:extLst>
              <a:ext uri="{FF2B5EF4-FFF2-40B4-BE49-F238E27FC236}">
                <a16:creationId xmlns:a16="http://schemas.microsoft.com/office/drawing/2014/main" id="{0BD4EF17-2002-4378-A42F-5C60DE7BEA4D}"/>
              </a:ext>
              <a:ext uri="{C183D7F6-B498-43B3-948B-1728B52AA6E4}">
                <adec:decorative xmlns:adec="http://schemas.microsoft.com/office/drawing/2017/decorative" val="1"/>
              </a:ext>
            </a:extLst>
          </p:cNvPr>
          <p:cNvSpPr>
            <a:spLocks noChangeAspect="1"/>
          </p:cNvSpPr>
          <p:nvPr/>
        </p:nvSpPr>
        <p:spPr bwMode="auto">
          <a:xfrm>
            <a:off x="10313903" y="5895191"/>
            <a:ext cx="149629" cy="324196"/>
          </a:xfrm>
          <a:prstGeom prst="roundRect">
            <a:avLst>
              <a:gd name="adj" fmla="val 50000"/>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44FBE5D0-2F30-4DDC-89AD-A09792A5B7DA}"/>
              </a:ext>
              <a:ext uri="{C183D7F6-B498-43B3-948B-1728B52AA6E4}">
                <adec:decorative xmlns:adec="http://schemas.microsoft.com/office/drawing/2017/decorative" val="1"/>
              </a:ext>
            </a:extLst>
          </p:cNvPr>
          <p:cNvSpPr>
            <a:spLocks noChangeAspect="1"/>
          </p:cNvSpPr>
          <p:nvPr/>
        </p:nvSpPr>
        <p:spPr bwMode="auto">
          <a:xfrm>
            <a:off x="4601681" y="5895191"/>
            <a:ext cx="149629" cy="324196"/>
          </a:xfrm>
          <a:prstGeom prst="roundRect">
            <a:avLst>
              <a:gd name="adj" fmla="val 50000"/>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56696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99"/>
                                          </p:stCondLst>
                                        </p:cTn>
                                        <p:tgtEl>
                                          <p:spTgt spid="82"/>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1000" fill="hold"/>
                                        <p:tgtEl>
                                          <p:spTgt spid="82"/>
                                        </p:tgtEl>
                                      </p:cBhvr>
                                      <p:by x="0" y="0"/>
                                    </p:animScale>
                                  </p:childTnLst>
                                </p:cTn>
                              </p:par>
                              <p:par>
                                <p:cTn id="9" presetID="1" presetClass="entr" presetSubtype="0" fill="hold" grpId="0" nodeType="withEffect">
                                  <p:stCondLst>
                                    <p:cond delay="500"/>
                                  </p:stCondLst>
                                  <p:childTnLst>
                                    <p:set>
                                      <p:cBhvr>
                                        <p:cTn id="10" dur="1" fill="hold">
                                          <p:stCondLst>
                                            <p:cond delay="999"/>
                                          </p:stCondLst>
                                        </p:cTn>
                                        <p:tgtEl>
                                          <p:spTgt spid="73"/>
                                        </p:tgtEl>
                                        <p:attrNameLst>
                                          <p:attrName>style.visibility</p:attrName>
                                        </p:attrNameLst>
                                      </p:cBhvr>
                                      <p:to>
                                        <p:strVal val="visible"/>
                                      </p:to>
                                    </p:set>
                                  </p:childTnLst>
                                </p:cTn>
                              </p:par>
                              <p:par>
                                <p:cTn id="11" presetID="6" presetClass="emph" presetSubtype="0" accel="100000" autoRev="1" fill="hold" grpId="1" nodeType="withEffect">
                                  <p:stCondLst>
                                    <p:cond delay="500"/>
                                  </p:stCondLst>
                                  <p:childTnLst>
                                    <p:animScale>
                                      <p:cBhvr>
                                        <p:cTn id="12" dur="1000" fill="hold"/>
                                        <p:tgtEl>
                                          <p:spTgt spid="73"/>
                                        </p:tgtEl>
                                      </p:cBhvr>
                                      <p:by x="0" y="0"/>
                                    </p:animScale>
                                  </p:childTnLst>
                                </p:cTn>
                              </p:par>
                              <p:par>
                                <p:cTn id="13" presetID="1" presetClass="entr" presetSubtype="0" fill="hold" grpId="0" nodeType="withEffect">
                                  <p:stCondLst>
                                    <p:cond delay="1000"/>
                                  </p:stCondLst>
                                  <p:childTnLst>
                                    <p:set>
                                      <p:cBhvr>
                                        <p:cTn id="14" dur="1" fill="hold">
                                          <p:stCondLst>
                                            <p:cond delay="999"/>
                                          </p:stCondLst>
                                        </p:cTn>
                                        <p:tgtEl>
                                          <p:spTgt spid="80"/>
                                        </p:tgtEl>
                                        <p:attrNameLst>
                                          <p:attrName>style.visibility</p:attrName>
                                        </p:attrNameLst>
                                      </p:cBhvr>
                                      <p:to>
                                        <p:strVal val="visible"/>
                                      </p:to>
                                    </p:set>
                                  </p:childTnLst>
                                </p:cTn>
                              </p:par>
                              <p:par>
                                <p:cTn id="15" presetID="6" presetClass="emph" presetSubtype="0" accel="100000" autoRev="1" fill="hold" grpId="1" nodeType="withEffect">
                                  <p:stCondLst>
                                    <p:cond delay="1000"/>
                                  </p:stCondLst>
                                  <p:childTnLst>
                                    <p:animScale>
                                      <p:cBhvr>
                                        <p:cTn id="16" dur="1000" fill="hold"/>
                                        <p:tgtEl>
                                          <p:spTgt spid="80"/>
                                        </p:tgtEl>
                                      </p:cBhvr>
                                      <p:by x="0" y="0"/>
                                    </p:animScale>
                                  </p:childTnLst>
                                </p:cTn>
                              </p:par>
                              <p:par>
                                <p:cTn id="17" presetID="1" presetClass="entr" presetSubtype="0" fill="hold" grpId="0" nodeType="withEffect">
                                  <p:stCondLst>
                                    <p:cond delay="1500"/>
                                  </p:stCondLst>
                                  <p:childTnLst>
                                    <p:set>
                                      <p:cBhvr>
                                        <p:cTn id="18" dur="1" fill="hold">
                                          <p:stCondLst>
                                            <p:cond delay="999"/>
                                          </p:stCondLst>
                                        </p:cTn>
                                        <p:tgtEl>
                                          <p:spTgt spid="74"/>
                                        </p:tgtEl>
                                        <p:attrNameLst>
                                          <p:attrName>style.visibility</p:attrName>
                                        </p:attrNameLst>
                                      </p:cBhvr>
                                      <p:to>
                                        <p:strVal val="visible"/>
                                      </p:to>
                                    </p:set>
                                  </p:childTnLst>
                                </p:cTn>
                              </p:par>
                              <p:par>
                                <p:cTn id="19" presetID="6" presetClass="emph" presetSubtype="0" accel="100000" autoRev="1" fill="hold" grpId="1" nodeType="withEffect">
                                  <p:stCondLst>
                                    <p:cond delay="1500"/>
                                  </p:stCondLst>
                                  <p:childTnLst>
                                    <p:animScale>
                                      <p:cBhvr>
                                        <p:cTn id="20" dur="1000" fill="hold"/>
                                        <p:tgtEl>
                                          <p:spTgt spid="74"/>
                                        </p:tgtEl>
                                      </p:cBhvr>
                                      <p:by x="0" y="0"/>
                                    </p:animScale>
                                  </p:childTnLst>
                                </p:cTn>
                              </p:par>
                              <p:par>
                                <p:cTn id="21" presetID="1" presetClass="entr" presetSubtype="0" fill="hold" grpId="0" nodeType="withEffect">
                                  <p:stCondLst>
                                    <p:cond delay="2000"/>
                                  </p:stCondLst>
                                  <p:childTnLst>
                                    <p:set>
                                      <p:cBhvr>
                                        <p:cTn id="22" dur="1" fill="hold">
                                          <p:stCondLst>
                                            <p:cond delay="999"/>
                                          </p:stCondLst>
                                        </p:cTn>
                                        <p:tgtEl>
                                          <p:spTgt spid="85"/>
                                        </p:tgtEl>
                                        <p:attrNameLst>
                                          <p:attrName>style.visibility</p:attrName>
                                        </p:attrNameLst>
                                      </p:cBhvr>
                                      <p:to>
                                        <p:strVal val="visible"/>
                                      </p:to>
                                    </p:set>
                                  </p:childTnLst>
                                </p:cTn>
                              </p:par>
                              <p:par>
                                <p:cTn id="23" presetID="6" presetClass="emph" presetSubtype="0" accel="100000" autoRev="1" fill="hold" grpId="1" nodeType="withEffect">
                                  <p:stCondLst>
                                    <p:cond delay="2000"/>
                                  </p:stCondLst>
                                  <p:childTnLst>
                                    <p:animScale>
                                      <p:cBhvr>
                                        <p:cTn id="24" dur="1000" fill="hold"/>
                                        <p:tgtEl>
                                          <p:spTgt spid="85"/>
                                        </p:tgtEl>
                                      </p:cBhvr>
                                      <p:by x="0" y="0"/>
                                    </p:animScale>
                                  </p:childTnLst>
                                </p:cTn>
                              </p:par>
                              <p:par>
                                <p:cTn id="25" presetID="1" presetClass="entr" presetSubtype="0" fill="hold" grpId="0" nodeType="withEffect">
                                  <p:stCondLst>
                                    <p:cond delay="2500"/>
                                  </p:stCondLst>
                                  <p:childTnLst>
                                    <p:set>
                                      <p:cBhvr>
                                        <p:cTn id="26" dur="1" fill="hold">
                                          <p:stCondLst>
                                            <p:cond delay="999"/>
                                          </p:stCondLst>
                                        </p:cTn>
                                        <p:tgtEl>
                                          <p:spTgt spid="88"/>
                                        </p:tgtEl>
                                        <p:attrNameLst>
                                          <p:attrName>style.visibility</p:attrName>
                                        </p:attrNameLst>
                                      </p:cBhvr>
                                      <p:to>
                                        <p:strVal val="visible"/>
                                      </p:to>
                                    </p:set>
                                  </p:childTnLst>
                                </p:cTn>
                              </p:par>
                              <p:par>
                                <p:cTn id="27" presetID="6" presetClass="emph" presetSubtype="0" accel="100000" autoRev="1" fill="hold" grpId="1" nodeType="withEffect">
                                  <p:stCondLst>
                                    <p:cond delay="2500"/>
                                  </p:stCondLst>
                                  <p:childTnLst>
                                    <p:animScale>
                                      <p:cBhvr>
                                        <p:cTn id="28" dur="1000" fill="hold"/>
                                        <p:tgtEl>
                                          <p:spTgt spid="88"/>
                                        </p:tgtEl>
                                      </p:cBhvr>
                                      <p:by x="0" y="0"/>
                                    </p:animScale>
                                  </p:childTnLst>
                                </p:cTn>
                              </p:par>
                              <p:par>
                                <p:cTn id="29" presetID="1" presetClass="entr" presetSubtype="0" fill="hold" grpId="0" nodeType="withEffect">
                                  <p:stCondLst>
                                    <p:cond delay="3000"/>
                                  </p:stCondLst>
                                  <p:childTnLst>
                                    <p:set>
                                      <p:cBhvr>
                                        <p:cTn id="30" dur="1" fill="hold">
                                          <p:stCondLst>
                                            <p:cond delay="999"/>
                                          </p:stCondLst>
                                        </p:cTn>
                                        <p:tgtEl>
                                          <p:spTgt spid="72"/>
                                        </p:tgtEl>
                                        <p:attrNameLst>
                                          <p:attrName>style.visibility</p:attrName>
                                        </p:attrNameLst>
                                      </p:cBhvr>
                                      <p:to>
                                        <p:strVal val="visible"/>
                                      </p:to>
                                    </p:set>
                                  </p:childTnLst>
                                </p:cTn>
                              </p:par>
                              <p:par>
                                <p:cTn id="31" presetID="6" presetClass="emph" presetSubtype="0" accel="100000" autoRev="1" fill="hold" grpId="1" nodeType="withEffect">
                                  <p:stCondLst>
                                    <p:cond delay="3000"/>
                                  </p:stCondLst>
                                  <p:childTnLst>
                                    <p:animScale>
                                      <p:cBhvr>
                                        <p:cTn id="32" dur="1000" fill="hold"/>
                                        <p:tgtEl>
                                          <p:spTgt spid="72"/>
                                        </p:tgtEl>
                                      </p:cBhvr>
                                      <p:by x="0" y="0"/>
                                    </p:animScale>
                                  </p:childTnLst>
                                </p:cTn>
                              </p:par>
                              <p:par>
                                <p:cTn id="33" presetID="1" presetClass="entr" presetSubtype="0" fill="hold" grpId="0" nodeType="withEffect">
                                  <p:stCondLst>
                                    <p:cond delay="3500"/>
                                  </p:stCondLst>
                                  <p:childTnLst>
                                    <p:set>
                                      <p:cBhvr>
                                        <p:cTn id="34" dur="1" fill="hold">
                                          <p:stCondLst>
                                            <p:cond delay="999"/>
                                          </p:stCondLst>
                                        </p:cTn>
                                        <p:tgtEl>
                                          <p:spTgt spid="83"/>
                                        </p:tgtEl>
                                        <p:attrNameLst>
                                          <p:attrName>style.visibility</p:attrName>
                                        </p:attrNameLst>
                                      </p:cBhvr>
                                      <p:to>
                                        <p:strVal val="visible"/>
                                      </p:to>
                                    </p:set>
                                  </p:childTnLst>
                                </p:cTn>
                              </p:par>
                              <p:par>
                                <p:cTn id="35" presetID="6" presetClass="emph" presetSubtype="0" accel="100000" autoRev="1" fill="hold" grpId="1" nodeType="withEffect">
                                  <p:stCondLst>
                                    <p:cond delay="3500"/>
                                  </p:stCondLst>
                                  <p:childTnLst>
                                    <p:animScale>
                                      <p:cBhvr>
                                        <p:cTn id="36" dur="1000" fill="hold"/>
                                        <p:tgtEl>
                                          <p:spTgt spid="83"/>
                                        </p:tgtEl>
                                      </p:cBhvr>
                                      <p:by x="0" y="0"/>
                                    </p:animScale>
                                  </p:childTnLst>
                                </p:cTn>
                              </p:par>
                              <p:par>
                                <p:cTn id="37" presetID="1" presetClass="entr" presetSubtype="0" fill="hold" grpId="0" nodeType="withEffect">
                                  <p:stCondLst>
                                    <p:cond delay="4000"/>
                                  </p:stCondLst>
                                  <p:childTnLst>
                                    <p:set>
                                      <p:cBhvr>
                                        <p:cTn id="38" dur="1" fill="hold">
                                          <p:stCondLst>
                                            <p:cond delay="999"/>
                                          </p:stCondLst>
                                        </p:cTn>
                                        <p:tgtEl>
                                          <p:spTgt spid="76"/>
                                        </p:tgtEl>
                                        <p:attrNameLst>
                                          <p:attrName>style.visibility</p:attrName>
                                        </p:attrNameLst>
                                      </p:cBhvr>
                                      <p:to>
                                        <p:strVal val="visible"/>
                                      </p:to>
                                    </p:set>
                                  </p:childTnLst>
                                </p:cTn>
                              </p:par>
                              <p:par>
                                <p:cTn id="39" presetID="6" presetClass="emph" presetSubtype="0" accel="100000" autoRev="1" fill="hold" grpId="1" nodeType="withEffect">
                                  <p:stCondLst>
                                    <p:cond delay="4000"/>
                                  </p:stCondLst>
                                  <p:childTnLst>
                                    <p:animScale>
                                      <p:cBhvr>
                                        <p:cTn id="40" dur="1000" fill="hold"/>
                                        <p:tgtEl>
                                          <p:spTgt spid="76"/>
                                        </p:tgtEl>
                                      </p:cBhvr>
                                      <p:by x="0" y="0"/>
                                    </p:animScale>
                                  </p:childTnLst>
                                </p:cTn>
                              </p:par>
                              <p:par>
                                <p:cTn id="41" presetID="1" presetClass="entr" presetSubtype="0" fill="hold" grpId="0" nodeType="withEffect">
                                  <p:stCondLst>
                                    <p:cond delay="4500"/>
                                  </p:stCondLst>
                                  <p:childTnLst>
                                    <p:set>
                                      <p:cBhvr>
                                        <p:cTn id="42" dur="1" fill="hold">
                                          <p:stCondLst>
                                            <p:cond delay="999"/>
                                          </p:stCondLst>
                                        </p:cTn>
                                        <p:tgtEl>
                                          <p:spTgt spid="75"/>
                                        </p:tgtEl>
                                        <p:attrNameLst>
                                          <p:attrName>style.visibility</p:attrName>
                                        </p:attrNameLst>
                                      </p:cBhvr>
                                      <p:to>
                                        <p:strVal val="visible"/>
                                      </p:to>
                                    </p:set>
                                  </p:childTnLst>
                                </p:cTn>
                              </p:par>
                              <p:par>
                                <p:cTn id="43" presetID="6" presetClass="emph" presetSubtype="0" accel="100000" autoRev="1" fill="hold" grpId="1" nodeType="withEffect">
                                  <p:stCondLst>
                                    <p:cond delay="4500"/>
                                  </p:stCondLst>
                                  <p:childTnLst>
                                    <p:animScale>
                                      <p:cBhvr>
                                        <p:cTn id="44" dur="1000" fill="hold"/>
                                        <p:tgtEl>
                                          <p:spTgt spid="75"/>
                                        </p:tgtEl>
                                      </p:cBhvr>
                                      <p:by x="0" y="0"/>
                                    </p:animScale>
                                  </p:childTnLst>
                                </p:cTn>
                              </p:par>
                              <p:par>
                                <p:cTn id="45" presetID="1" presetClass="entr" presetSubtype="0" fill="hold" grpId="0" nodeType="withEffect">
                                  <p:stCondLst>
                                    <p:cond delay="5000"/>
                                  </p:stCondLst>
                                  <p:childTnLst>
                                    <p:set>
                                      <p:cBhvr>
                                        <p:cTn id="46" dur="1" fill="hold">
                                          <p:stCondLst>
                                            <p:cond delay="999"/>
                                          </p:stCondLst>
                                        </p:cTn>
                                        <p:tgtEl>
                                          <p:spTgt spid="79"/>
                                        </p:tgtEl>
                                        <p:attrNameLst>
                                          <p:attrName>style.visibility</p:attrName>
                                        </p:attrNameLst>
                                      </p:cBhvr>
                                      <p:to>
                                        <p:strVal val="visible"/>
                                      </p:to>
                                    </p:set>
                                  </p:childTnLst>
                                </p:cTn>
                              </p:par>
                              <p:par>
                                <p:cTn id="47" presetID="6" presetClass="emph" presetSubtype="0" accel="100000" autoRev="1" fill="hold" grpId="1" nodeType="withEffect">
                                  <p:stCondLst>
                                    <p:cond delay="5000"/>
                                  </p:stCondLst>
                                  <p:childTnLst>
                                    <p:animScale>
                                      <p:cBhvr>
                                        <p:cTn id="48" dur="1000" fill="hold"/>
                                        <p:tgtEl>
                                          <p:spTgt spid="79"/>
                                        </p:tgtEl>
                                      </p:cBhvr>
                                      <p:by x="0" y="0"/>
                                    </p:animScale>
                                  </p:childTnLst>
                                </p:cTn>
                              </p:par>
                              <p:par>
                                <p:cTn id="49" presetID="1" presetClass="entr" presetSubtype="0" fill="hold" grpId="0" nodeType="withEffect">
                                  <p:stCondLst>
                                    <p:cond delay="5500"/>
                                  </p:stCondLst>
                                  <p:childTnLst>
                                    <p:set>
                                      <p:cBhvr>
                                        <p:cTn id="50" dur="1" fill="hold">
                                          <p:stCondLst>
                                            <p:cond delay="999"/>
                                          </p:stCondLst>
                                        </p:cTn>
                                        <p:tgtEl>
                                          <p:spTgt spid="77"/>
                                        </p:tgtEl>
                                        <p:attrNameLst>
                                          <p:attrName>style.visibility</p:attrName>
                                        </p:attrNameLst>
                                      </p:cBhvr>
                                      <p:to>
                                        <p:strVal val="visible"/>
                                      </p:to>
                                    </p:set>
                                  </p:childTnLst>
                                </p:cTn>
                              </p:par>
                              <p:par>
                                <p:cTn id="51" presetID="6" presetClass="emph" presetSubtype="0" accel="100000" autoRev="1" fill="hold" grpId="1" nodeType="withEffect">
                                  <p:stCondLst>
                                    <p:cond delay="5500"/>
                                  </p:stCondLst>
                                  <p:childTnLst>
                                    <p:animScale>
                                      <p:cBhvr>
                                        <p:cTn id="52" dur="1000" fill="hold"/>
                                        <p:tgtEl>
                                          <p:spTgt spid="77"/>
                                        </p:tgtEl>
                                      </p:cBhvr>
                                      <p:by x="0" y="0"/>
                                    </p:animScale>
                                  </p:childTnLst>
                                </p:cTn>
                              </p:par>
                              <p:par>
                                <p:cTn id="53" presetID="1" presetClass="entr" presetSubtype="0" fill="hold" grpId="0" nodeType="withEffect">
                                  <p:stCondLst>
                                    <p:cond delay="6000"/>
                                  </p:stCondLst>
                                  <p:childTnLst>
                                    <p:set>
                                      <p:cBhvr>
                                        <p:cTn id="54" dur="1" fill="hold">
                                          <p:stCondLst>
                                            <p:cond delay="999"/>
                                          </p:stCondLst>
                                        </p:cTn>
                                        <p:tgtEl>
                                          <p:spTgt spid="78"/>
                                        </p:tgtEl>
                                        <p:attrNameLst>
                                          <p:attrName>style.visibility</p:attrName>
                                        </p:attrNameLst>
                                      </p:cBhvr>
                                      <p:to>
                                        <p:strVal val="visible"/>
                                      </p:to>
                                    </p:set>
                                  </p:childTnLst>
                                </p:cTn>
                              </p:par>
                              <p:par>
                                <p:cTn id="55" presetID="6" presetClass="emph" presetSubtype="0" accel="100000" autoRev="1" fill="hold" grpId="1" nodeType="withEffect">
                                  <p:stCondLst>
                                    <p:cond delay="6000"/>
                                  </p:stCondLst>
                                  <p:childTnLst>
                                    <p:animScale>
                                      <p:cBhvr>
                                        <p:cTn id="56" dur="1000" fill="hold"/>
                                        <p:tgtEl>
                                          <p:spTgt spid="78"/>
                                        </p:tgtEl>
                                      </p:cBhvr>
                                      <p:by x="0" y="0"/>
                                    </p:animScale>
                                  </p:childTnLst>
                                </p:cTn>
                              </p:par>
                              <p:par>
                                <p:cTn id="57" presetID="1" presetClass="entr" presetSubtype="0" fill="hold" grpId="0" nodeType="withEffect">
                                  <p:stCondLst>
                                    <p:cond delay="6500"/>
                                  </p:stCondLst>
                                  <p:childTnLst>
                                    <p:set>
                                      <p:cBhvr>
                                        <p:cTn id="58" dur="1" fill="hold">
                                          <p:stCondLst>
                                            <p:cond delay="999"/>
                                          </p:stCondLst>
                                        </p:cTn>
                                        <p:tgtEl>
                                          <p:spTgt spid="87"/>
                                        </p:tgtEl>
                                        <p:attrNameLst>
                                          <p:attrName>style.visibility</p:attrName>
                                        </p:attrNameLst>
                                      </p:cBhvr>
                                      <p:to>
                                        <p:strVal val="visible"/>
                                      </p:to>
                                    </p:set>
                                  </p:childTnLst>
                                </p:cTn>
                              </p:par>
                              <p:par>
                                <p:cTn id="59" presetID="6" presetClass="emph" presetSubtype="0" accel="100000" autoRev="1" fill="hold" grpId="1" nodeType="withEffect">
                                  <p:stCondLst>
                                    <p:cond delay="6500"/>
                                  </p:stCondLst>
                                  <p:childTnLst>
                                    <p:animScale>
                                      <p:cBhvr>
                                        <p:cTn id="60" dur="1000" fill="hold"/>
                                        <p:tgtEl>
                                          <p:spTgt spid="87"/>
                                        </p:tgtEl>
                                      </p:cBhvr>
                                      <p:by x="0" y="0"/>
                                    </p:animScale>
                                  </p:childTnLst>
                                </p:cTn>
                              </p:par>
                              <p:par>
                                <p:cTn id="61" presetID="1" presetClass="entr" presetSubtype="0" fill="hold" grpId="0" nodeType="withEffect">
                                  <p:stCondLst>
                                    <p:cond delay="7000"/>
                                  </p:stCondLst>
                                  <p:childTnLst>
                                    <p:set>
                                      <p:cBhvr>
                                        <p:cTn id="62" dur="1" fill="hold">
                                          <p:stCondLst>
                                            <p:cond delay="999"/>
                                          </p:stCondLst>
                                        </p:cTn>
                                        <p:tgtEl>
                                          <p:spTgt spid="81"/>
                                        </p:tgtEl>
                                        <p:attrNameLst>
                                          <p:attrName>style.visibility</p:attrName>
                                        </p:attrNameLst>
                                      </p:cBhvr>
                                      <p:to>
                                        <p:strVal val="visible"/>
                                      </p:to>
                                    </p:set>
                                  </p:childTnLst>
                                </p:cTn>
                              </p:par>
                              <p:par>
                                <p:cTn id="63" presetID="6" presetClass="emph" presetSubtype="0" accel="100000" autoRev="1" fill="hold" grpId="1" nodeType="withEffect">
                                  <p:stCondLst>
                                    <p:cond delay="7000"/>
                                  </p:stCondLst>
                                  <p:childTnLst>
                                    <p:animScale>
                                      <p:cBhvr>
                                        <p:cTn id="64" dur="1000" fill="hold"/>
                                        <p:tgtEl>
                                          <p:spTgt spid="81"/>
                                        </p:tgtEl>
                                      </p:cBhvr>
                                      <p:by x="0" y="0"/>
                                    </p:animScale>
                                  </p:childTnLst>
                                </p:cTn>
                              </p:par>
                              <p:par>
                                <p:cTn id="65" presetID="1" presetClass="entr" presetSubtype="0" fill="hold" grpId="0" nodeType="withEffect">
                                  <p:stCondLst>
                                    <p:cond delay="7500"/>
                                  </p:stCondLst>
                                  <p:childTnLst>
                                    <p:set>
                                      <p:cBhvr>
                                        <p:cTn id="66" dur="1" fill="hold">
                                          <p:stCondLst>
                                            <p:cond delay="999"/>
                                          </p:stCondLst>
                                        </p:cTn>
                                        <p:tgtEl>
                                          <p:spTgt spid="86"/>
                                        </p:tgtEl>
                                        <p:attrNameLst>
                                          <p:attrName>style.visibility</p:attrName>
                                        </p:attrNameLst>
                                      </p:cBhvr>
                                      <p:to>
                                        <p:strVal val="visible"/>
                                      </p:to>
                                    </p:set>
                                  </p:childTnLst>
                                </p:cTn>
                              </p:par>
                              <p:par>
                                <p:cTn id="67" presetID="6" presetClass="emph" presetSubtype="0" accel="100000" autoRev="1" fill="hold" grpId="1" nodeType="withEffect">
                                  <p:stCondLst>
                                    <p:cond delay="7500"/>
                                  </p:stCondLst>
                                  <p:childTnLst>
                                    <p:animScale>
                                      <p:cBhvr>
                                        <p:cTn id="68" dur="1000" fill="hold"/>
                                        <p:tgtEl>
                                          <p:spTgt spid="86"/>
                                        </p:tgtEl>
                                      </p:cBhvr>
                                      <p:by x="0" y="0"/>
                                    </p:animScale>
                                  </p:childTnLst>
                                </p:cTn>
                              </p:par>
                              <p:par>
                                <p:cTn id="69" presetID="1" presetClass="entr" presetSubtype="0" fill="hold" grpId="0" nodeType="withEffect">
                                  <p:stCondLst>
                                    <p:cond delay="8000"/>
                                  </p:stCondLst>
                                  <p:childTnLst>
                                    <p:set>
                                      <p:cBhvr>
                                        <p:cTn id="70" dur="1" fill="hold">
                                          <p:stCondLst>
                                            <p:cond delay="999"/>
                                          </p:stCondLst>
                                        </p:cTn>
                                        <p:tgtEl>
                                          <p:spTgt spid="84"/>
                                        </p:tgtEl>
                                        <p:attrNameLst>
                                          <p:attrName>style.visibility</p:attrName>
                                        </p:attrNameLst>
                                      </p:cBhvr>
                                      <p:to>
                                        <p:strVal val="visible"/>
                                      </p:to>
                                    </p:set>
                                  </p:childTnLst>
                                </p:cTn>
                              </p:par>
                              <p:par>
                                <p:cTn id="71" presetID="6" presetClass="emph" presetSubtype="0" accel="100000" autoRev="1" fill="hold" grpId="1" nodeType="withEffect">
                                  <p:stCondLst>
                                    <p:cond delay="8000"/>
                                  </p:stCondLst>
                                  <p:childTnLst>
                                    <p:animScale>
                                      <p:cBhvr>
                                        <p:cTn id="72" dur="1000" fill="hold"/>
                                        <p:tgtEl>
                                          <p:spTgt spid="84"/>
                                        </p:tgtEl>
                                      </p:cBhvr>
                                      <p:by x="0" y="0"/>
                                    </p:animScale>
                                  </p:childTnLst>
                                </p:cTn>
                              </p:par>
                              <p:par>
                                <p:cTn id="73" presetID="10" presetClass="entr" presetSubtype="0" fill="hold" grpId="0" nodeType="withEffect">
                                  <p:stCondLst>
                                    <p:cond delay="10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par>
                                <p:cTn id="76" presetID="42" presetClass="path" presetSubtype="0" decel="100000" fill="hold" grpId="1" nodeType="withEffect">
                                  <p:stCondLst>
                                    <p:cond delay="100"/>
                                  </p:stCondLst>
                                  <p:childTnLst>
                                    <p:animMotion origin="layout" path="M -0.23568 -3.7037E-7 L -0.23568 0.02616 " pathEditMode="relative" rAng="0" ptsTypes="AA">
                                      <p:cBhvr>
                                        <p:cTn id="77" dur="700" spd="-100000" fill="hold"/>
                                        <p:tgtEl>
                                          <p:spTgt spid="48"/>
                                        </p:tgtEl>
                                        <p:attrNameLst>
                                          <p:attrName>ppt_x</p:attrName>
                                          <p:attrName>ppt_y</p:attrName>
                                        </p:attrNameLst>
                                      </p:cBhvr>
                                      <p:rCtr x="0" y="1296"/>
                                    </p:animMotion>
                                  </p:childTnLst>
                                </p:cTn>
                              </p:par>
                              <p:par>
                                <p:cTn id="78" presetID="10" presetClass="entr" presetSubtype="0" fill="hold" grpId="0" nodeType="withEffect">
                                  <p:stCondLst>
                                    <p:cond delay="1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42" presetClass="path" presetSubtype="0" decel="100000" fill="hold" grpId="1" nodeType="withEffect">
                                  <p:stCondLst>
                                    <p:cond delay="100"/>
                                  </p:stCondLst>
                                  <p:childTnLst>
                                    <p:animMotion origin="layout" path="M -0.25052 -1.85185E-6 L -0.25052 0.02616 " pathEditMode="relative" rAng="0" ptsTypes="AA">
                                      <p:cBhvr>
                                        <p:cTn id="82" dur="700" spd="-100000" fill="hold"/>
                                        <p:tgtEl>
                                          <p:spTgt spid="47"/>
                                        </p:tgtEl>
                                        <p:attrNameLst>
                                          <p:attrName>ppt_x</p:attrName>
                                          <p:attrName>ppt_y</p:attrName>
                                        </p:attrNameLst>
                                      </p:cBhvr>
                                      <p:rCtr x="0" y="1296"/>
                                    </p:animMotion>
                                  </p:childTnLst>
                                </p:cTn>
                              </p:par>
                              <p:par>
                                <p:cTn id="83" presetID="35" presetClass="path" presetSubtype="0" accel="62000" decel="27000" fill="hold" grpId="2" nodeType="withEffect">
                                  <p:stCondLst>
                                    <p:cond delay="1000"/>
                                  </p:stCondLst>
                                  <p:childTnLst>
                                    <p:animMotion origin="layout" path="M -3.75E-6 -3.33333E-6 L -0.23567 -3.33333E-6 " pathEditMode="relative" rAng="0" ptsTypes="AA">
                                      <p:cBhvr>
                                        <p:cTn id="84" dur="9500" spd="-100000" fill="hold"/>
                                        <p:tgtEl>
                                          <p:spTgt spid="48"/>
                                        </p:tgtEl>
                                        <p:attrNameLst>
                                          <p:attrName>ppt_x</p:attrName>
                                          <p:attrName>ppt_y</p:attrName>
                                        </p:attrNameLst>
                                      </p:cBhvr>
                                      <p:rCtr x="-11784" y="0"/>
                                    </p:animMotion>
                                  </p:childTnLst>
                                </p:cTn>
                              </p:par>
                              <p:par>
                                <p:cTn id="85" presetID="35" presetClass="path" presetSubtype="0" accel="62000" decel="27000" fill="hold" grpId="2" nodeType="withEffect">
                                  <p:stCondLst>
                                    <p:cond delay="1000"/>
                                  </p:stCondLst>
                                  <p:childTnLst>
                                    <p:animMotion origin="layout" path="M -3.33333E-6 -3.33333E-6 L -0.25052 -3.33333E-6 " pathEditMode="relative" rAng="0" ptsTypes="AA">
                                      <p:cBhvr>
                                        <p:cTn id="86" dur="9500" spd="-100000" fill="hold"/>
                                        <p:tgtEl>
                                          <p:spTgt spid="47"/>
                                        </p:tgtEl>
                                        <p:attrNameLst>
                                          <p:attrName>ppt_x</p:attrName>
                                          <p:attrName>ppt_y</p:attrName>
                                        </p:attrNameLst>
                                      </p:cBhvr>
                                      <p:rCtr x="-12526" y="0"/>
                                    </p:animMotion>
                                  </p:childTnLst>
                                </p:cTn>
                              </p:par>
                              <p:par>
                                <p:cTn id="87" presetID="10" presetClass="entr" presetSubtype="0" fill="hold" nodeType="withEffect">
                                  <p:stCondLst>
                                    <p:cond delay="10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42" presetClass="path" presetSubtype="0" decel="100000" fill="hold" nodeType="withEffect">
                                  <p:stCondLst>
                                    <p:cond delay="100"/>
                                  </p:stCondLst>
                                  <p:childTnLst>
                                    <p:animMotion origin="layout" path="M 0 2.22222E-6 L 0 0.03541 " pathEditMode="relative" rAng="0" ptsTypes="AA">
                                      <p:cBhvr>
                                        <p:cTn id="91" dur="700" spd="-100000" fill="hold"/>
                                        <p:tgtEl>
                                          <p:spTgt spid="42"/>
                                        </p:tgtEl>
                                        <p:attrNameLst>
                                          <p:attrName>ppt_x</p:attrName>
                                          <p:attrName>ppt_y</p:attrName>
                                        </p:attrNameLst>
                                      </p:cBhvr>
                                      <p:rCtr x="0" y="1759"/>
                                    </p:animMotion>
                                  </p:childTnLst>
                                </p:cTn>
                              </p:par>
                              <p:par>
                                <p:cTn id="92" presetID="10" presetClass="entr" presetSubtype="0" fill="hold" nodeType="withEffect">
                                  <p:stCondLst>
                                    <p:cond delay="10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42" presetClass="path" presetSubtype="0" decel="100000" fill="hold" nodeType="withEffect">
                                  <p:stCondLst>
                                    <p:cond delay="100"/>
                                  </p:stCondLst>
                                  <p:childTnLst>
                                    <p:animMotion origin="layout" path="M -1.66667E-6 2.22222E-6 L -1.66667E-6 0.03541 " pathEditMode="relative" rAng="0" ptsTypes="AA">
                                      <p:cBhvr>
                                        <p:cTn id="96" dur="700" spd="-100000" fill="hold"/>
                                        <p:tgtEl>
                                          <p:spTgt spid="37"/>
                                        </p:tgtEl>
                                        <p:attrNameLst>
                                          <p:attrName>ppt_x</p:attrName>
                                          <p:attrName>ppt_y</p:attrName>
                                        </p:attrNameLst>
                                      </p:cBhvr>
                                      <p:rCtr x="0" y="1759"/>
                                    </p:animMotion>
                                  </p:childTnLst>
                                </p:cTn>
                              </p:par>
                              <p:par>
                                <p:cTn id="97" presetID="10" presetClass="entr" presetSubtype="0" fill="hold" grpId="0" nodeType="withEffect">
                                  <p:stCondLst>
                                    <p:cond delay="10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42" presetClass="path" presetSubtype="0" decel="100000" fill="hold" grpId="1" nodeType="withEffect">
                                  <p:stCondLst>
                                    <p:cond delay="100"/>
                                  </p:stCondLst>
                                  <p:childTnLst>
                                    <p:animMotion origin="layout" path="M -2.08333E-7 3.7037E-7 L -2.08333E-7 0.03542 " pathEditMode="relative" rAng="0" ptsTypes="AA">
                                      <p:cBhvr>
                                        <p:cTn id="101" dur="700" spd="-100000" fill="hold"/>
                                        <p:tgtEl>
                                          <p:spTgt spid="35"/>
                                        </p:tgtEl>
                                        <p:attrNameLst>
                                          <p:attrName>ppt_x</p:attrName>
                                          <p:attrName>ppt_y</p:attrName>
                                        </p:attrNameLst>
                                      </p:cBhvr>
                                      <p:rCtr x="0" y="1759"/>
                                    </p:animMotion>
                                  </p:childTnLst>
                                </p:cTn>
                              </p:par>
                              <p:par>
                                <p:cTn id="102" presetID="10" presetClass="entr" presetSubtype="0" fill="hold" nodeType="withEffect">
                                  <p:stCondLst>
                                    <p:cond delay="10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par>
                                <p:cTn id="105" presetID="42" presetClass="path" presetSubtype="0" decel="100000" fill="hold" nodeType="withEffect">
                                  <p:stCondLst>
                                    <p:cond delay="100"/>
                                  </p:stCondLst>
                                  <p:childTnLst>
                                    <p:animMotion origin="layout" path="M -2.08333E-7 3.7037E-7 L -2.08333E-7 0.03542 " pathEditMode="relative" rAng="0" ptsTypes="AA">
                                      <p:cBhvr>
                                        <p:cTn id="106" dur="700" spd="-100000" fill="hold"/>
                                        <p:tgtEl>
                                          <p:spTgt spid="3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47" grpId="0" animBg="1"/>
      <p:bldP spid="47" grpId="1" animBg="1"/>
      <p:bldP spid="47" grpId="2" animBg="1"/>
      <p:bldP spid="48" grpId="0" animBg="1"/>
      <p:bldP spid="48" grpId="1" animBg="1"/>
      <p:bldP spid="48"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7A6561-D146-0289-B9F9-23EA5995C88F}"/>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Microsoft 365 savings</a:t>
            </a:r>
            <a:endParaRPr lang="en-CA"/>
          </a:p>
        </p:txBody>
      </p:sp>
      <p:sp>
        <p:nvSpPr>
          <p:cNvPr id="104" name="Oval 103" descr="Microsoft 365 in a large blue/purple filled gradient">
            <a:extLst>
              <a:ext uri="{FF2B5EF4-FFF2-40B4-BE49-F238E27FC236}">
                <a16:creationId xmlns:a16="http://schemas.microsoft.com/office/drawing/2014/main" id="{4216B545-482A-42D7-93BD-8AEAA490D32F}"/>
              </a:ext>
            </a:extLst>
          </p:cNvPr>
          <p:cNvSpPr>
            <a:spLocks noChangeAspect="1"/>
          </p:cNvSpPr>
          <p:nvPr/>
        </p:nvSpPr>
        <p:spPr bwMode="auto">
          <a:xfrm>
            <a:off x="4148328" y="747715"/>
            <a:ext cx="3895344" cy="3895344"/>
          </a:xfrm>
          <a:prstGeom prst="ellipse">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a:defRPr/>
            </a:pPr>
            <a:r>
              <a:rPr lang="en-US" sz="3600" kern="0">
                <a:gradFill>
                  <a:gsLst>
                    <a:gs pos="7831">
                      <a:srgbClr val="FFFFFF"/>
                    </a:gs>
                    <a:gs pos="31325">
                      <a:srgbClr val="FFFFFF"/>
                    </a:gs>
                  </a:gsLst>
                  <a:lin ang="5100000" scaled="0"/>
                </a:gradFill>
                <a:latin typeface="Segoe UI Semibold"/>
              </a:rPr>
              <a:t>Microsoft 365</a:t>
            </a:r>
          </a:p>
        </p:txBody>
      </p:sp>
      <p:sp>
        <p:nvSpPr>
          <p:cNvPr id="39" name="Rectangle 38">
            <a:extLst>
              <a:ext uri="{FF2B5EF4-FFF2-40B4-BE49-F238E27FC236}">
                <a16:creationId xmlns:a16="http://schemas.microsoft.com/office/drawing/2014/main" id="{BF09302D-6EB6-4E3D-8839-F10EAE3B80A1}"/>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cxnSp>
        <p:nvCxnSpPr>
          <p:cNvPr id="43" name="Straight Connector 42">
            <a:extLst>
              <a:ext uri="{FF2B5EF4-FFF2-40B4-BE49-F238E27FC236}">
                <a16:creationId xmlns:a16="http://schemas.microsoft.com/office/drawing/2014/main" id="{B0DF6A07-1B44-48F1-B64F-EB03C12323CA}"/>
              </a:ext>
              <a:ext uri="{C183D7F6-B498-43B3-948B-1728B52AA6E4}">
                <adec:decorative xmlns:adec="http://schemas.microsoft.com/office/drawing/2017/decorative" val="1"/>
              </a:ext>
            </a:extLst>
          </p:cNvPr>
          <p:cNvCxnSpPr>
            <a:cxnSpLocks/>
          </p:cNvCxnSpPr>
          <p:nvPr/>
        </p:nvCxnSpPr>
        <p:spPr>
          <a:xfrm>
            <a:off x="6096000" y="5120640"/>
            <a:ext cx="0" cy="1737360"/>
          </a:xfrm>
          <a:prstGeom prst="line">
            <a:avLst/>
          </a:prstGeom>
          <a:noFill/>
          <a:ln w="12700" cap="flat" cmpd="sng" algn="ctr">
            <a:solidFill>
              <a:schemeClr val="bg1"/>
            </a:solidFill>
            <a:prstDash val="solid"/>
            <a:headEnd type="none" w="lg" len="med"/>
            <a:tailEnd type="none" w="lg" len="med"/>
          </a:ln>
          <a:effectLst/>
        </p:spPr>
      </p:cxnSp>
      <p:sp>
        <p:nvSpPr>
          <p:cNvPr id="44" name="TextBox 43">
            <a:extLst>
              <a:ext uri="{FF2B5EF4-FFF2-40B4-BE49-F238E27FC236}">
                <a16:creationId xmlns:a16="http://schemas.microsoft.com/office/drawing/2014/main" id="{14147298-4D9A-4F3A-B2C6-D7E4A8FF8776}"/>
              </a:ext>
            </a:extLst>
          </p:cNvPr>
          <p:cNvSpPr txBox="1"/>
          <p:nvPr/>
        </p:nvSpPr>
        <p:spPr>
          <a:xfrm>
            <a:off x="2517176" y="5604600"/>
            <a:ext cx="1645847"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50" normalizeH="0" baseline="0" noProof="0">
                <a:ln>
                  <a:noFill/>
                </a:ln>
                <a:gradFill>
                  <a:gsLst>
                    <a:gs pos="0">
                      <a:srgbClr val="0078D4"/>
                    </a:gs>
                    <a:gs pos="100000">
                      <a:srgbClr val="8661C5"/>
                    </a:gs>
                  </a:gsLst>
                  <a:lin ang="2700000" scaled="0"/>
                </a:gradFill>
                <a:effectLst/>
                <a:uLnTx/>
                <a:uFillTx/>
                <a:latin typeface="Segoe UI Semibold"/>
              </a:rPr>
              <a:t>60%+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18072">
                      <a:srgbClr val="2F2F2F"/>
                    </a:gs>
                    <a:gs pos="38000">
                      <a:srgbClr val="2F2F2F"/>
                    </a:gs>
                  </a:gsLst>
                  <a:lin ang="2700000" scaled="0"/>
                </a:gradFill>
                <a:effectLst/>
                <a:uLnTx/>
                <a:uFillTx/>
                <a:latin typeface="Segoe UI Semibold"/>
              </a:rPr>
              <a:t>savings</a:t>
            </a:r>
          </a:p>
        </p:txBody>
      </p:sp>
      <p:sp>
        <p:nvSpPr>
          <p:cNvPr id="45" name="TextBox 44">
            <a:extLst>
              <a:ext uri="{FF2B5EF4-FFF2-40B4-BE49-F238E27FC236}">
                <a16:creationId xmlns:a16="http://schemas.microsoft.com/office/drawing/2014/main" id="{C55A6A42-7AB1-4483-B1DE-48A7676805B1}"/>
              </a:ext>
            </a:extLst>
          </p:cNvPr>
          <p:cNvSpPr txBox="1"/>
          <p:nvPr/>
        </p:nvSpPr>
        <p:spPr>
          <a:xfrm>
            <a:off x="8029771" y="5604600"/>
            <a:ext cx="1645847"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50" normalizeH="0" baseline="0" noProof="0">
                <a:ln>
                  <a:noFill/>
                </a:ln>
                <a:gradFill>
                  <a:gsLst>
                    <a:gs pos="0">
                      <a:srgbClr val="0078D4"/>
                    </a:gs>
                    <a:gs pos="100000">
                      <a:srgbClr val="8661C5"/>
                    </a:gs>
                  </a:gsLst>
                  <a:lin ang="2700000" scaled="0"/>
                </a:gradFill>
                <a:effectLst/>
                <a:uLnTx/>
                <a:uFillTx/>
                <a:latin typeface="Segoe UI Semibold"/>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18072">
                      <a:srgbClr val="2F2F2F"/>
                    </a:gs>
                    <a:gs pos="38000">
                      <a:srgbClr val="2F2F2F"/>
                    </a:gs>
                  </a:gsLst>
                  <a:lin ang="2700000" scaled="0"/>
                </a:gradFill>
                <a:effectLst/>
                <a:uLnTx/>
                <a:uFillTx/>
                <a:latin typeface="Segoe UI Semibold"/>
              </a:rPr>
              <a:t>solution</a:t>
            </a:r>
          </a:p>
        </p:txBody>
      </p:sp>
      <p:sp>
        <p:nvSpPr>
          <p:cNvPr id="57" name="Oval 56">
            <a:extLst>
              <a:ext uri="{FF2B5EF4-FFF2-40B4-BE49-F238E27FC236}">
                <a16:creationId xmlns:a16="http://schemas.microsoft.com/office/drawing/2014/main" id="{581EB0BC-D672-4ACD-B6A0-A9C7C101442A}"/>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Analytics</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and BI</a:t>
            </a:r>
          </a:p>
        </p:txBody>
      </p:sp>
      <p:sp>
        <p:nvSpPr>
          <p:cNvPr id="58" name="Oval 57">
            <a:extLst>
              <a:ext uri="{FF2B5EF4-FFF2-40B4-BE49-F238E27FC236}">
                <a16:creationId xmlns:a16="http://schemas.microsoft.com/office/drawing/2014/main" id="{7DAC3190-67DE-4915-95DE-6A9A817E5662}"/>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Chat</a:t>
            </a:r>
          </a:p>
        </p:txBody>
      </p:sp>
      <p:sp>
        <p:nvSpPr>
          <p:cNvPr id="60" name="Oval 59">
            <a:extLst>
              <a:ext uri="{FF2B5EF4-FFF2-40B4-BE49-F238E27FC236}">
                <a16:creationId xmlns:a16="http://schemas.microsoft.com/office/drawing/2014/main" id="{68A23EE6-F360-4C19-8076-0C56FAF30C73}"/>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Calendar and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scheduling</a:t>
            </a:r>
          </a:p>
        </p:txBody>
      </p:sp>
      <p:sp>
        <p:nvSpPr>
          <p:cNvPr id="61" name="Oval 60">
            <a:extLst>
              <a:ext uri="{FF2B5EF4-FFF2-40B4-BE49-F238E27FC236}">
                <a16:creationId xmlns:a16="http://schemas.microsoft.com/office/drawing/2014/main" id="{FAEDBFA6-01BC-4D19-930F-A426C61D736C}"/>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Create and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design</a:t>
            </a:r>
          </a:p>
        </p:txBody>
      </p:sp>
      <p:sp>
        <p:nvSpPr>
          <p:cNvPr id="62" name="Oval 61">
            <a:extLst>
              <a:ext uri="{FF2B5EF4-FFF2-40B4-BE49-F238E27FC236}">
                <a16:creationId xmlns:a16="http://schemas.microsoft.com/office/drawing/2014/main" id="{1D6C220B-7370-4D1E-971F-39577E32DD6E}"/>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Productivity </a:t>
            </a:r>
          </a:p>
        </p:txBody>
      </p:sp>
      <p:sp>
        <p:nvSpPr>
          <p:cNvPr id="63" name="Oval 62">
            <a:extLst>
              <a:ext uri="{FF2B5EF4-FFF2-40B4-BE49-F238E27FC236}">
                <a16:creationId xmlns:a16="http://schemas.microsoft.com/office/drawing/2014/main" id="{266D933A-D651-448E-98DA-D8453E6D2094}"/>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Learning</a:t>
            </a:r>
          </a:p>
        </p:txBody>
      </p:sp>
      <p:sp>
        <p:nvSpPr>
          <p:cNvPr id="64" name="Oval 63">
            <a:extLst>
              <a:ext uri="{FF2B5EF4-FFF2-40B4-BE49-F238E27FC236}">
                <a16:creationId xmlns:a16="http://schemas.microsoft.com/office/drawing/2014/main" id="{316B129E-8FDD-4B6B-A44F-CB38A9176271}"/>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Employee</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wellbeing</a:t>
            </a:r>
          </a:p>
        </p:txBody>
      </p:sp>
      <p:sp>
        <p:nvSpPr>
          <p:cNvPr id="65" name="Oval 64">
            <a:extLst>
              <a:ext uri="{FF2B5EF4-FFF2-40B4-BE49-F238E27FC236}">
                <a16:creationId xmlns:a16="http://schemas.microsoft.com/office/drawing/2014/main" id="{AE2FC894-E417-46D0-89B6-837B6B9BC487}"/>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Device</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mgmt.</a:t>
            </a:r>
          </a:p>
        </p:txBody>
      </p:sp>
      <p:sp>
        <p:nvSpPr>
          <p:cNvPr id="66" name="Oval 65">
            <a:extLst>
              <a:ext uri="{FF2B5EF4-FFF2-40B4-BE49-F238E27FC236}">
                <a16:creationId xmlns:a16="http://schemas.microsoft.com/office/drawing/2014/main" id="{687CB4C6-15C7-424D-9D4D-724BBB8E1493}"/>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Phone</a:t>
            </a:r>
          </a:p>
        </p:txBody>
      </p:sp>
      <p:sp>
        <p:nvSpPr>
          <p:cNvPr id="68" name="Oval 67">
            <a:extLst>
              <a:ext uri="{FF2B5EF4-FFF2-40B4-BE49-F238E27FC236}">
                <a16:creationId xmlns:a16="http://schemas.microsoft.com/office/drawing/2014/main" id="{8931E2D5-573E-47F1-8A7A-5ED302B118AD}"/>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Meetings</a:t>
            </a:r>
          </a:p>
        </p:txBody>
      </p:sp>
      <p:sp>
        <p:nvSpPr>
          <p:cNvPr id="69" name="Oval 68">
            <a:extLst>
              <a:ext uri="{FF2B5EF4-FFF2-40B4-BE49-F238E27FC236}">
                <a16:creationId xmlns:a16="http://schemas.microsoft.com/office/drawing/2014/main" id="{9EEF1145-7763-4B3D-88FF-FFCCCF8DF824}"/>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Internal</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communications</a:t>
            </a:r>
          </a:p>
        </p:txBody>
      </p:sp>
      <p:sp>
        <p:nvSpPr>
          <p:cNvPr id="98" name="Oval 97">
            <a:extLst>
              <a:ext uri="{FF2B5EF4-FFF2-40B4-BE49-F238E27FC236}">
                <a16:creationId xmlns:a16="http://schemas.microsoft.com/office/drawing/2014/main" id="{BA98F893-5F0C-4572-A531-54B2A7560113}"/>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Business</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automation</a:t>
            </a:r>
          </a:p>
        </p:txBody>
      </p:sp>
      <p:sp>
        <p:nvSpPr>
          <p:cNvPr id="99" name="Oval 98">
            <a:extLst>
              <a:ext uri="{FF2B5EF4-FFF2-40B4-BE49-F238E27FC236}">
                <a16:creationId xmlns:a16="http://schemas.microsoft.com/office/drawing/2014/main" id="{696DD953-A7C1-4631-90C1-32DCE051708F}"/>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Identity</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and access</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mgmt.</a:t>
            </a:r>
          </a:p>
        </p:txBody>
      </p:sp>
      <p:sp>
        <p:nvSpPr>
          <p:cNvPr id="100" name="Oval 99">
            <a:extLst>
              <a:ext uri="{FF2B5EF4-FFF2-40B4-BE49-F238E27FC236}">
                <a16:creationId xmlns:a16="http://schemas.microsoft.com/office/drawing/2014/main" id="{AB2A4F6F-2A07-40B3-819A-87A02C1EA94D}"/>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Project</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and task</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mgmt.</a:t>
            </a:r>
          </a:p>
        </p:txBody>
      </p:sp>
      <p:sp>
        <p:nvSpPr>
          <p:cNvPr id="101" name="Oval 100">
            <a:extLst>
              <a:ext uri="{FF2B5EF4-FFF2-40B4-BE49-F238E27FC236}">
                <a16:creationId xmlns:a16="http://schemas.microsoft.com/office/drawing/2014/main" id="{BC0B5C14-E6A8-4DF9-8164-9AB739FB7B3E}"/>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Goals</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and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OKRs</a:t>
            </a:r>
          </a:p>
        </p:txBody>
      </p:sp>
      <p:sp>
        <p:nvSpPr>
          <p:cNvPr id="102" name="Oval 101">
            <a:extLst>
              <a:ext uri="{FF2B5EF4-FFF2-40B4-BE49-F238E27FC236}">
                <a16:creationId xmlns:a16="http://schemas.microsoft.com/office/drawing/2014/main" id="{C8D43F2F-6A3B-4C95-93C4-14582D850C55}"/>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Email</a:t>
            </a:r>
          </a:p>
        </p:txBody>
      </p:sp>
      <p:sp>
        <p:nvSpPr>
          <p:cNvPr id="103" name="Oval 102">
            <a:extLst>
              <a:ext uri="{FF2B5EF4-FFF2-40B4-BE49-F238E27FC236}">
                <a16:creationId xmlns:a16="http://schemas.microsoft.com/office/drawing/2014/main" id="{787ADEC9-4DE2-49FC-B976-30D9222B66D3}"/>
              </a:ext>
            </a:extLst>
          </p:cNvPr>
          <p:cNvSpPr>
            <a:spLocks noChangeAspect="1"/>
          </p:cNvSpPr>
          <p:nvPr/>
        </p:nvSpPr>
        <p:spPr bwMode="auto">
          <a:xfrm>
            <a:off x="4148328" y="747715"/>
            <a:ext cx="3895344" cy="3895344"/>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Cloud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storage</a:t>
            </a:r>
          </a:p>
        </p:txBody>
      </p:sp>
      <p:sp>
        <p:nvSpPr>
          <p:cNvPr id="46" name="Oval 45"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7B0E9738-A2F8-4A28-A59C-4B190C27AF12}"/>
              </a:ext>
              <a:ext uri="{C183D7F6-B498-43B3-948B-1728B52AA6E4}">
                <adec:decorative xmlns:adec="http://schemas.microsoft.com/office/drawing/2017/decorative" val="1"/>
              </a:ext>
            </a:extLst>
          </p:cNvPr>
          <p:cNvSpPr/>
          <p:nvPr/>
        </p:nvSpPr>
        <p:spPr bwMode="auto">
          <a:xfrm>
            <a:off x="-805385" y="-751247"/>
            <a:ext cx="2146851" cy="2146855"/>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45720" numCol="1" spcCol="0" rtlCol="0" fromWordArt="0" anchor="b" anchorCtr="0" forceAA="0" compatLnSpc="1">
            <a:prstTxWarp prst="textNoShape">
              <a:avLst/>
            </a:prstTxWarp>
            <a:noAutofit/>
          </a:bodyPr>
          <a:lstStyle/>
          <a:p>
            <a:pPr algn="r" defTabSz="891070" fontAlgn="base">
              <a:spcBef>
                <a:spcPct val="0"/>
              </a:spcBef>
              <a:spcAft>
                <a:spcPct val="0"/>
              </a:spcAft>
            </a:pPr>
            <a:r>
              <a:rPr lang="en-US" sz="7200" kern="0">
                <a:solidFill>
                  <a:srgbClr val="FFFFFF"/>
                </a:solidFill>
                <a:latin typeface="Segoe UI"/>
                <a:cs typeface="Segoe UI" pitchFamily="34" charset="0"/>
              </a:rPr>
              <a:t>+</a:t>
            </a:r>
          </a:p>
        </p:txBody>
      </p:sp>
      <p:sp>
        <p:nvSpPr>
          <p:cNvPr id="54" name="Oval 53">
            <a:extLst>
              <a:ext uri="{FF2B5EF4-FFF2-40B4-BE49-F238E27FC236}">
                <a16:creationId xmlns:a16="http://schemas.microsoft.com/office/drawing/2014/main" id="{1D7BBE50-6736-4031-888C-47A4A505D61A}"/>
              </a:ext>
              <a:ext uri="{C183D7F6-B498-43B3-948B-1728B52AA6E4}">
                <adec:decorative xmlns:adec="http://schemas.microsoft.com/office/drawing/2017/decorative" val="1"/>
              </a:ext>
            </a:extLst>
          </p:cNvPr>
          <p:cNvSpPr/>
          <p:nvPr/>
        </p:nvSpPr>
        <p:spPr bwMode="auto">
          <a:xfrm>
            <a:off x="888012" y="719537"/>
            <a:ext cx="732286" cy="732289"/>
          </a:xfrm>
          <a:prstGeom prst="ellipse">
            <a:avLst/>
          </a:prstGeom>
          <a:gradFill>
            <a:gsLst>
              <a:gs pos="0">
                <a:srgbClr val="6B66C8"/>
              </a:gs>
              <a:gs pos="80000">
                <a:srgbClr val="8661C5"/>
              </a:gs>
            </a:gsLst>
            <a:lin ang="2700000" scaled="0"/>
          </a:gradFill>
          <a:ln w="19050">
            <a:solidFill>
              <a:srgbClr val="EBEBEB"/>
            </a:soli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lnSpc>
                <a:spcPct val="90000"/>
              </a:lnSpc>
            </a:pPr>
            <a:r>
              <a:rPr lang="en-US" sz="3600" b="1">
                <a:gradFill>
                  <a:gsLst>
                    <a:gs pos="1205">
                      <a:srgbClr val="FFFFFF"/>
                    </a:gs>
                    <a:gs pos="12651">
                      <a:srgbClr val="FFFFFF"/>
                    </a:gs>
                  </a:gsLst>
                  <a:lin ang="2700000" scaled="0"/>
                </a:gradFill>
              </a:rPr>
              <a:t>–</a:t>
            </a:r>
          </a:p>
        </p:txBody>
      </p:sp>
    </p:spTree>
    <p:extLst>
      <p:ext uri="{BB962C8B-B14F-4D97-AF65-F5344CB8AC3E}">
        <p14:creationId xmlns:p14="http://schemas.microsoft.com/office/powerpoint/2010/main" val="18481788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6"/>
                                        </p:tgtEl>
                                        <p:attrNameLst>
                                          <p:attrName>style.visibility</p:attrName>
                                        </p:attrNameLst>
                                      </p:cBhvr>
                                      <p:to>
                                        <p:strVal val="visible"/>
                                      </p:to>
                                    </p:set>
                                  </p:childTnLst>
                                </p:cTn>
                              </p:par>
                              <p:par>
                                <p:cTn id="7" presetID="42" presetClass="path" presetSubtype="0" accel="100000" autoRev="1" fill="hold" grpId="1" nodeType="withEffect">
                                  <p:stCondLst>
                                    <p:cond delay="0"/>
                                  </p:stCondLst>
                                  <p:childTnLst>
                                    <p:animMotion origin="layout" path="M -4.375E-6 3.7037E-6 L -0.0095 -0.01459 " pathEditMode="relative" rAng="0" ptsTypes="AA">
                                      <p:cBhvr>
                                        <p:cTn id="8" dur="500" fill="hold"/>
                                        <p:tgtEl>
                                          <p:spTgt spid="46"/>
                                        </p:tgtEl>
                                        <p:attrNameLst>
                                          <p:attrName>ppt_x</p:attrName>
                                          <p:attrName>ppt_y</p:attrName>
                                        </p:attrNameLst>
                                      </p:cBhvr>
                                      <p:rCtr x="-482" y="-741"/>
                                    </p:animMotion>
                                  </p:childTnLst>
                                </p:cTn>
                              </p:par>
                              <p:par>
                                <p:cTn id="9" presetID="6" presetClass="emph" presetSubtype="0" accel="100000" autoRev="1" fill="hold" grpId="2" nodeType="withEffect">
                                  <p:stCondLst>
                                    <p:cond delay="0"/>
                                  </p:stCondLst>
                                  <p:childTnLst>
                                    <p:animScale>
                                      <p:cBhvr>
                                        <p:cTn id="10" dur="500" fill="hold"/>
                                        <p:tgtEl>
                                          <p:spTgt spid="46"/>
                                        </p:tgtEl>
                                      </p:cBhvr>
                                      <p:by x="0" y="0"/>
                                    </p:animScale>
                                  </p:childTnLst>
                                </p:cTn>
                              </p:par>
                              <p:par>
                                <p:cTn id="11" presetID="1" presetClass="entr" presetSubtype="0" fill="hold" grpId="0" nodeType="withEffect">
                                  <p:stCondLst>
                                    <p:cond delay="0"/>
                                  </p:stCondLst>
                                  <p:childTnLst>
                                    <p:set>
                                      <p:cBhvr>
                                        <p:cTn id="12" dur="1" fill="hold">
                                          <p:stCondLst>
                                            <p:cond delay="499"/>
                                          </p:stCondLst>
                                        </p:cTn>
                                        <p:tgtEl>
                                          <p:spTgt spid="54"/>
                                        </p:tgtEl>
                                        <p:attrNameLst>
                                          <p:attrName>style.visibility</p:attrName>
                                        </p:attrNameLst>
                                      </p:cBhvr>
                                      <p:to>
                                        <p:strVal val="visible"/>
                                      </p:to>
                                    </p:set>
                                  </p:childTnLst>
                                </p:cTn>
                              </p:par>
                              <p:par>
                                <p:cTn id="13" presetID="42" presetClass="path" presetSubtype="0" accel="100000" autoRev="1" fill="hold" grpId="1" nodeType="withEffect">
                                  <p:stCondLst>
                                    <p:cond delay="0"/>
                                  </p:stCondLst>
                                  <p:childTnLst>
                                    <p:animMotion origin="layout" path="M -1.45833E-6 4.81481E-6 L -0.03034 -0.0463 " pathEditMode="relative" rAng="0" ptsTypes="AA">
                                      <p:cBhvr>
                                        <p:cTn id="14" dur="500" fill="hold"/>
                                        <p:tgtEl>
                                          <p:spTgt spid="54"/>
                                        </p:tgtEl>
                                        <p:attrNameLst>
                                          <p:attrName>ppt_x</p:attrName>
                                          <p:attrName>ppt_y</p:attrName>
                                        </p:attrNameLst>
                                      </p:cBhvr>
                                      <p:rCtr x="-1523" y="-2315"/>
                                    </p:animMotion>
                                  </p:childTnLst>
                                </p:cTn>
                              </p:par>
                              <p:par>
                                <p:cTn id="15" presetID="6" presetClass="emph" presetSubtype="0" accel="100000" autoRev="1" fill="hold" grpId="2" nodeType="withEffect">
                                  <p:stCondLst>
                                    <p:cond delay="0"/>
                                  </p:stCondLst>
                                  <p:childTnLst>
                                    <p:animScale>
                                      <p:cBhvr>
                                        <p:cTn id="16" dur="500" fill="hold"/>
                                        <p:tgtEl>
                                          <p:spTgt spid="54"/>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6" grpId="2" animBg="1"/>
      <p:bldP spid="54" grpId="0" animBg="1"/>
      <p:bldP spid="54" grpId="1" animBg="1"/>
      <p:bldP spid="54"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166719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4488180" y="1566862"/>
            <a:ext cx="3215640" cy="2619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122" name="Picture 2" descr="Libra Internet Bank logo">
            <a:extLst>
              <a:ext uri="{FF2B5EF4-FFF2-40B4-BE49-F238E27FC236}">
                <a16:creationId xmlns:a16="http://schemas.microsoft.com/office/drawing/2014/main" id="{0405012D-0666-C4CA-BB48-C29186506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378" y="427911"/>
            <a:ext cx="2478564" cy="2478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F0938-BF5C-4EB2-A311-4C3F564734C3}"/>
              </a:ext>
            </a:extLst>
          </p:cNvPr>
          <p:cNvSpPr txBox="1"/>
          <p:nvPr/>
        </p:nvSpPr>
        <p:spPr>
          <a:xfrm>
            <a:off x="868680" y="2436207"/>
            <a:ext cx="10515600" cy="2754600"/>
          </a:xfrm>
          <a:prstGeom prst="rect">
            <a:avLst/>
          </a:prstGeom>
          <a:noFill/>
        </p:spPr>
        <p:txBody>
          <a:bodyPr wrap="square" lIns="0" tIns="182880" rIns="0" bIns="0" rtlCol="0" anchor="ctr" anchorCtr="0">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cs typeface="Segoe UI" panose="020B0502040204020203" pitchFamily="34" charset="0"/>
              </a:rPr>
              <a:t>1,000</a:t>
            </a:r>
            <a:r>
              <a:rPr kumimoji="0" lang="en-US" sz="4000" b="0" i="0" u="none" strike="noStrike" kern="0" cap="none" spc="0" normalizeH="0" noProof="0">
                <a:ln>
                  <a:noFill/>
                </a:ln>
                <a:gradFill>
                  <a:gsLst>
                    <a:gs pos="100000">
                      <a:srgbClr val="8661C5"/>
                    </a:gs>
                    <a:gs pos="0">
                      <a:srgbClr val="0078D4"/>
                    </a:gs>
                  </a:gsLst>
                  <a:lin ang="2700000" scaled="0"/>
                </a:gradFill>
                <a:effectLst/>
                <a:uLnTx/>
                <a:uFillTx/>
                <a:latin typeface="Segoe UI Semibold"/>
                <a:cs typeface="Segoe UI" panose="020B0502040204020203" pitchFamily="34" charset="0"/>
              </a:rPr>
              <a:t> workers shift to hybrid work </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noProof="0">
                <a:ln>
                  <a:noFill/>
                </a:ln>
                <a:gradFill>
                  <a:gsLst>
                    <a:gs pos="100000">
                      <a:srgbClr val="8661C5"/>
                    </a:gs>
                    <a:gs pos="0">
                      <a:srgbClr val="0078D4"/>
                    </a:gs>
                  </a:gsLst>
                  <a:lin ang="2700000" scaled="0"/>
                </a:gradFill>
                <a:effectLst/>
                <a:uLnTx/>
                <a:uFillTx/>
                <a:latin typeface="Segoe UI Semibold"/>
                <a:cs typeface="Segoe UI" panose="020B0502040204020203" pitchFamily="34" charset="0"/>
              </a:rPr>
              <a:t>within a month</a:t>
            </a:r>
          </a:p>
          <a:p>
            <a:pPr lvl="0" algn="ctr" defTabSz="652943" fontAlgn="base">
              <a:spcBef>
                <a:spcPct val="0"/>
              </a:spcBef>
              <a:spcAft>
                <a:spcPct val="0"/>
              </a:spcAft>
              <a:defRPr/>
            </a:pPr>
            <a:endParaRPr lang="en-US" sz="1800"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endParaRPr>
          </a:p>
          <a:p>
            <a:pPr lvl="0" algn="ctr" defTabSz="652943" fontAlgn="base">
              <a:spcBef>
                <a:spcPct val="0"/>
              </a:spcBef>
              <a:spcAft>
                <a:spcPct val="0"/>
              </a:spcAft>
              <a:defRPr/>
            </a:pPr>
            <a:r>
              <a:rPr lang="en-US" sz="20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rPr>
              <a:t>“Ensuring easy access to cloud tools from any place and  device really </a:t>
            </a:r>
          </a:p>
          <a:p>
            <a:pPr lvl="0" algn="ctr" defTabSz="652943" fontAlgn="base">
              <a:spcBef>
                <a:spcPct val="0"/>
              </a:spcBef>
              <a:spcAft>
                <a:spcPct val="0"/>
              </a:spcAft>
              <a:defRPr/>
            </a:pPr>
            <a:r>
              <a:rPr lang="en-US" sz="20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rPr>
              <a:t>makes our </a:t>
            </a:r>
            <a:r>
              <a:rPr lang="en-US" sz="2000" i="1" kern="0">
                <a:gradFill>
                  <a:gsLst>
                    <a:gs pos="72289">
                      <a:srgbClr val="2F2F2F"/>
                    </a:gs>
                    <a:gs pos="57831">
                      <a:srgbClr val="2F2F2F"/>
                    </a:gs>
                  </a:gsLst>
                  <a:lin ang="4200000" scaled="0"/>
                </a:gradFill>
                <a:latin typeface="+mj-lt"/>
                <a:cs typeface="Segoe UI Light" panose="020B0502040204020203" pitchFamily="34" charset="0"/>
              </a:rPr>
              <a:t>teams more flexible and connected</a:t>
            </a:r>
            <a:r>
              <a:rPr lang="en-US" sz="20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rPr>
              <a:t>.”</a:t>
            </a:r>
          </a:p>
          <a:p>
            <a:pPr lvl="0" algn="ctr" defTabSz="652943" fontAlgn="base">
              <a:spcBef>
                <a:spcPct val="0"/>
              </a:spcBef>
              <a:spcAft>
                <a:spcPct val="0"/>
              </a:spcAft>
              <a:defRPr/>
            </a:pPr>
            <a:endParaRPr lang="en-US" sz="9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endParaRPr>
          </a:p>
          <a:p>
            <a:pPr lvl="0" algn="ctr" defTabSz="652943" fontAlgn="base">
              <a:spcBef>
                <a:spcPct val="0"/>
              </a:spcBef>
              <a:spcAft>
                <a:spcPct val="0"/>
              </a:spcAft>
              <a:defRPr/>
            </a:pPr>
            <a:r>
              <a:rPr lang="en-US" sz="2000" i="1" kern="0">
                <a:gradFill>
                  <a:gsLst>
                    <a:gs pos="72289">
                      <a:srgbClr val="2F2F2F"/>
                    </a:gs>
                    <a:gs pos="57831">
                      <a:srgbClr val="2F2F2F"/>
                    </a:gs>
                  </a:gsLst>
                  <a:lin ang="4200000" scaled="0"/>
                </a:gradFill>
                <a:latin typeface="+mj-lt"/>
                <a:cs typeface="Segoe UI Light" panose="020B0502040204020203" pitchFamily="34" charset="0"/>
              </a:rPr>
              <a:t>Alexandru Dionian, IT Director</a:t>
            </a:r>
          </a:p>
        </p:txBody>
      </p:sp>
      <p:pic>
        <p:nvPicPr>
          <p:cNvPr id="6" name="Picture 4">
            <a:extLst>
              <a:ext uri="{FF2B5EF4-FFF2-40B4-BE49-F238E27FC236}">
                <a16:creationId xmlns:a16="http://schemas.microsoft.com/office/drawing/2014/main" id="{15ED4B15-35B0-5B81-E5C0-07143E098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910" y="2060986"/>
            <a:ext cx="695842" cy="255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3D86EF-C00A-50C7-631E-6989E151A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2296" y="2137487"/>
            <a:ext cx="1095267" cy="2045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atria Bank | R Systems">
            <a:extLst>
              <a:ext uri="{FF2B5EF4-FFF2-40B4-BE49-F238E27FC236}">
                <a16:creationId xmlns:a16="http://schemas.microsoft.com/office/drawing/2014/main" id="{9ADD08CB-10F8-65E6-1982-01D890337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11140" y="2032858"/>
            <a:ext cx="768507" cy="3949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NG Logo transparent PNG - StickPNG">
            <a:extLst>
              <a:ext uri="{FF2B5EF4-FFF2-40B4-BE49-F238E27FC236}">
                <a16:creationId xmlns:a16="http://schemas.microsoft.com/office/drawing/2014/main" id="{3B0B1D59-93D7-B0AF-2195-243EE594E4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72107" y="2079996"/>
            <a:ext cx="894490" cy="2616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34528197-3A33-0E98-5E95-EA501F476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42217" y="2108050"/>
            <a:ext cx="805149" cy="2151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7BBBFF72-F79C-A1D0-2B18-CF42AC47C5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5478" y="2134877"/>
            <a:ext cx="1372195" cy="25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4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00"/>
                                  </p:stCondLst>
                                  <p:childTnLst>
                                    <p:animMotion origin="layout" path="M 0 3.33333E-6 L 0 0.03541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3.95833E-6 1.48148E-6 L -3.95833E-6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par>
                                <p:cTn id="18" presetID="42" presetClass="path" presetSubtype="0" decel="100000" fill="hold" nodeType="withEffect">
                                  <p:stCondLst>
                                    <p:cond delay="0"/>
                                  </p:stCondLst>
                                  <p:childTnLst>
                                    <p:animMotion origin="layout" path="M 0 -1.11111E-6 L 0 0.03542 " pathEditMode="relative" rAng="0" ptsTypes="AA">
                                      <p:cBhvr>
                                        <p:cTn id="19" dur="700" spd="-100000" fill="hold"/>
                                        <p:tgtEl>
                                          <p:spTgt spid="51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166719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4488180" y="1566862"/>
            <a:ext cx="3215640" cy="2619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122" name="Picture 2" descr="Libra Internet Bank logo">
            <a:extLst>
              <a:ext uri="{FF2B5EF4-FFF2-40B4-BE49-F238E27FC236}">
                <a16:creationId xmlns:a16="http://schemas.microsoft.com/office/drawing/2014/main" id="{0405012D-0666-C4CA-BB48-C29186506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378" y="427911"/>
            <a:ext cx="2478564" cy="2478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F0938-BF5C-4EB2-A311-4C3F564734C3}"/>
              </a:ext>
            </a:extLst>
          </p:cNvPr>
          <p:cNvSpPr txBox="1"/>
          <p:nvPr/>
        </p:nvSpPr>
        <p:spPr>
          <a:xfrm>
            <a:off x="868680" y="2436207"/>
            <a:ext cx="10515600" cy="2754600"/>
          </a:xfrm>
          <a:prstGeom prst="rect">
            <a:avLst/>
          </a:prstGeom>
          <a:noFill/>
        </p:spPr>
        <p:txBody>
          <a:bodyPr wrap="square" lIns="0" tIns="182880" rIns="0" bIns="0" rtlCol="0" anchor="ctr" anchorCtr="0">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cs typeface="Segoe UI" panose="020B0502040204020203" pitchFamily="34" charset="0"/>
              </a:rPr>
              <a:t>1,000</a:t>
            </a:r>
            <a:r>
              <a:rPr kumimoji="0" lang="en-US" sz="4000" b="0" i="0" u="none" strike="noStrike" kern="0" cap="none" spc="0" normalizeH="0" noProof="0">
                <a:ln>
                  <a:noFill/>
                </a:ln>
                <a:gradFill>
                  <a:gsLst>
                    <a:gs pos="100000">
                      <a:srgbClr val="8661C5"/>
                    </a:gs>
                    <a:gs pos="0">
                      <a:srgbClr val="0078D4"/>
                    </a:gs>
                  </a:gsLst>
                  <a:lin ang="2700000" scaled="0"/>
                </a:gradFill>
                <a:effectLst/>
                <a:uLnTx/>
                <a:uFillTx/>
                <a:latin typeface="Segoe UI Semibold"/>
                <a:cs typeface="Segoe UI" panose="020B0502040204020203" pitchFamily="34" charset="0"/>
              </a:rPr>
              <a:t> workers shift to hybrid work </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noProof="0">
                <a:ln>
                  <a:noFill/>
                </a:ln>
                <a:gradFill>
                  <a:gsLst>
                    <a:gs pos="100000">
                      <a:srgbClr val="8661C5"/>
                    </a:gs>
                    <a:gs pos="0">
                      <a:srgbClr val="0078D4"/>
                    </a:gs>
                  </a:gsLst>
                  <a:lin ang="2700000" scaled="0"/>
                </a:gradFill>
                <a:effectLst/>
                <a:uLnTx/>
                <a:uFillTx/>
                <a:latin typeface="Segoe UI Semibold"/>
                <a:cs typeface="Segoe UI" panose="020B0502040204020203" pitchFamily="34" charset="0"/>
              </a:rPr>
              <a:t>within a month</a:t>
            </a:r>
          </a:p>
          <a:p>
            <a:pPr lvl="0" algn="ctr" defTabSz="652943" fontAlgn="base">
              <a:spcBef>
                <a:spcPct val="0"/>
              </a:spcBef>
              <a:spcAft>
                <a:spcPct val="0"/>
              </a:spcAft>
              <a:defRPr/>
            </a:pPr>
            <a:endParaRPr lang="en-US" sz="1800"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endParaRPr>
          </a:p>
          <a:p>
            <a:pPr lvl="0" algn="ctr" defTabSz="652943" fontAlgn="base">
              <a:spcBef>
                <a:spcPct val="0"/>
              </a:spcBef>
              <a:spcAft>
                <a:spcPct val="0"/>
              </a:spcAft>
              <a:defRPr/>
            </a:pPr>
            <a:r>
              <a:rPr lang="en-US" sz="20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rPr>
              <a:t>“Ensuring easy access to cloud tools from any place and  device really </a:t>
            </a:r>
          </a:p>
          <a:p>
            <a:pPr lvl="0" algn="ctr" defTabSz="652943" fontAlgn="base">
              <a:spcBef>
                <a:spcPct val="0"/>
              </a:spcBef>
              <a:spcAft>
                <a:spcPct val="0"/>
              </a:spcAft>
              <a:defRPr/>
            </a:pPr>
            <a:r>
              <a:rPr lang="en-US" sz="20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rPr>
              <a:t>makes our </a:t>
            </a:r>
            <a:r>
              <a:rPr lang="en-US" sz="2000" i="1" kern="0">
                <a:gradFill>
                  <a:gsLst>
                    <a:gs pos="72289">
                      <a:srgbClr val="2F2F2F"/>
                    </a:gs>
                    <a:gs pos="57831">
                      <a:srgbClr val="2F2F2F"/>
                    </a:gs>
                  </a:gsLst>
                  <a:lin ang="4200000" scaled="0"/>
                </a:gradFill>
                <a:latin typeface="+mj-lt"/>
                <a:cs typeface="Segoe UI Light" panose="020B0502040204020203" pitchFamily="34" charset="0"/>
              </a:rPr>
              <a:t>teams more flexible and connected</a:t>
            </a:r>
            <a:r>
              <a:rPr lang="en-US" sz="20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rPr>
              <a:t>.”</a:t>
            </a:r>
          </a:p>
          <a:p>
            <a:pPr lvl="0" algn="ctr" defTabSz="652943" fontAlgn="base">
              <a:spcBef>
                <a:spcPct val="0"/>
              </a:spcBef>
              <a:spcAft>
                <a:spcPct val="0"/>
              </a:spcAft>
              <a:defRPr/>
            </a:pPr>
            <a:endParaRPr lang="en-US" sz="900" i="1" kern="0">
              <a:gradFill>
                <a:gsLst>
                  <a:gs pos="72289">
                    <a:srgbClr val="2F2F2F"/>
                  </a:gs>
                  <a:gs pos="57831">
                    <a:srgbClr val="2F2F2F"/>
                  </a:gs>
                </a:gsLst>
                <a:lin ang="4200000" scaled="0"/>
              </a:gradFill>
              <a:latin typeface="Segoe UI Light" panose="020B0502040204020203" pitchFamily="34" charset="0"/>
              <a:cs typeface="Segoe UI Light" panose="020B0502040204020203" pitchFamily="34" charset="0"/>
            </a:endParaRPr>
          </a:p>
          <a:p>
            <a:pPr lvl="0" algn="ctr" defTabSz="652943" fontAlgn="base">
              <a:spcBef>
                <a:spcPct val="0"/>
              </a:spcBef>
              <a:spcAft>
                <a:spcPct val="0"/>
              </a:spcAft>
              <a:defRPr/>
            </a:pPr>
            <a:r>
              <a:rPr lang="en-US" sz="2000" i="1" kern="0">
                <a:gradFill>
                  <a:gsLst>
                    <a:gs pos="72289">
                      <a:srgbClr val="2F2F2F"/>
                    </a:gs>
                    <a:gs pos="57831">
                      <a:srgbClr val="2F2F2F"/>
                    </a:gs>
                  </a:gsLst>
                  <a:lin ang="4200000" scaled="0"/>
                </a:gradFill>
                <a:latin typeface="+mj-lt"/>
                <a:cs typeface="Segoe UI Light" panose="020B0502040204020203" pitchFamily="34" charset="0"/>
              </a:rPr>
              <a:t>Alexandru Dionian, IT Director</a:t>
            </a:r>
          </a:p>
        </p:txBody>
      </p:sp>
      <p:pic>
        <p:nvPicPr>
          <p:cNvPr id="2052" name="Picture 4">
            <a:extLst>
              <a:ext uri="{FF2B5EF4-FFF2-40B4-BE49-F238E27FC236}">
                <a16:creationId xmlns:a16="http://schemas.microsoft.com/office/drawing/2014/main" id="{9D983893-9788-76DC-ABCC-2E697DE08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798" y="2060986"/>
            <a:ext cx="695842" cy="2551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1F0385A-2444-004A-1B48-7018ACB4E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184" y="2137487"/>
            <a:ext cx="1095267" cy="2045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tria Bank | R Systems">
            <a:extLst>
              <a:ext uri="{FF2B5EF4-FFF2-40B4-BE49-F238E27FC236}">
                <a16:creationId xmlns:a16="http://schemas.microsoft.com/office/drawing/2014/main" id="{4B78E6B3-1528-E107-51F4-FE917DF61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028" y="2032858"/>
            <a:ext cx="768507" cy="3949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G Logo transparent PNG - StickPNG">
            <a:extLst>
              <a:ext uri="{FF2B5EF4-FFF2-40B4-BE49-F238E27FC236}">
                <a16:creationId xmlns:a16="http://schemas.microsoft.com/office/drawing/2014/main" id="{74D07E9E-6A75-9B0F-6F55-33C53BDA8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7995" y="2079996"/>
            <a:ext cx="894490" cy="2616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2AC6218-100D-3BA4-A8AD-0C898FA722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105" y="2108050"/>
            <a:ext cx="805149" cy="2151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3BD00631-3F78-8A0C-459E-D0372B1808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1366" y="2134877"/>
            <a:ext cx="1372195" cy="25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1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B9D9AB11-2CD6-4284-B9AB-A1CC8CA8B83B}"/>
              </a:ext>
            </a:extLst>
          </p:cNvPr>
          <p:cNvSpPr>
            <a:spLocks noGrp="1"/>
          </p:cNvSpPr>
          <p:nvPr>
            <p:ph type="title" idx="4294967295"/>
          </p:nvPr>
        </p:nvSpPr>
        <p:spPr bwMode="auto">
          <a:xfrm>
            <a:off x="3068979" y="2967335"/>
            <a:ext cx="7576562" cy="9233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indent="0" defTabSz="914102" fontAlgn="base">
              <a:spcAft>
                <a:spcPct val="0"/>
              </a:spcAft>
              <a:buClrTx/>
              <a:buSzTx/>
              <a:tabLst/>
              <a:defRPr/>
            </a:pPr>
            <a:r>
              <a:rPr lang="en-US" sz="6000" kern="0" spc="0">
                <a:ln>
                  <a:noFill/>
                </a:ln>
                <a:gradFill>
                  <a:gsLst>
                    <a:gs pos="13855">
                      <a:srgbClr val="2F2F2F"/>
                    </a:gs>
                    <a:gs pos="32000">
                      <a:srgbClr val="2F2F2F"/>
                    </a:gs>
                  </a:gsLst>
                  <a:lin ang="5400000" scaled="1"/>
                </a:gradFill>
                <a:latin typeface="Segoe UI Semibold"/>
              </a:rPr>
              <a:t>Prioritize security</a:t>
            </a:r>
          </a:p>
        </p:txBody>
      </p:sp>
      <p:sp>
        <p:nvSpPr>
          <p:cNvPr id="19" name="Oval 18">
            <a:extLst>
              <a:ext uri="{FF2B5EF4-FFF2-40B4-BE49-F238E27FC236}">
                <a16:creationId xmlns:a16="http://schemas.microsoft.com/office/drawing/2014/main" id="{C9F0EFD1-6A3A-4234-90FA-28B8B4EA2AE4}"/>
              </a:ext>
              <a:ext uri="{C183D7F6-B498-43B3-948B-1728B52AA6E4}">
                <adec:decorative xmlns:adec="http://schemas.microsoft.com/office/drawing/2017/decorative" val="1"/>
              </a:ext>
            </a:extLst>
          </p:cNvPr>
          <p:cNvSpPr>
            <a:spLocks noChangeAspect="1"/>
          </p:cNvSpPr>
          <p:nvPr/>
        </p:nvSpPr>
        <p:spPr bwMode="auto">
          <a:xfrm>
            <a:off x="-1348244" y="2058062"/>
            <a:ext cx="2738402" cy="2738400"/>
          </a:xfrm>
          <a:prstGeom prst="ellipse">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21" name="Oval 20">
            <a:extLst>
              <a:ext uri="{FF2B5EF4-FFF2-40B4-BE49-F238E27FC236}">
                <a16:creationId xmlns:a16="http://schemas.microsoft.com/office/drawing/2014/main" id="{BA8CA4ED-BF51-49DA-846E-60D63C0B4287}"/>
              </a:ext>
              <a:ext uri="{C183D7F6-B498-43B3-948B-1728B52AA6E4}">
                <adec:decorative xmlns:adec="http://schemas.microsoft.com/office/drawing/2017/decorative" val="1"/>
              </a:ext>
            </a:extLst>
          </p:cNvPr>
          <p:cNvSpPr/>
          <p:nvPr/>
        </p:nvSpPr>
        <p:spPr bwMode="auto">
          <a:xfrm>
            <a:off x="-2022205" y="1381124"/>
            <a:ext cx="4103245" cy="4103243"/>
          </a:xfrm>
          <a:prstGeom prst="ellipse">
            <a:avLst/>
          </a:prstGeom>
          <a:noFill/>
          <a:ln w="19050" cap="flat" cmpd="sng" algn="ctr">
            <a:solidFill>
              <a:srgbClr val="D2D2D2"/>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2" name="Oval 21">
            <a:extLst>
              <a:ext uri="{FF2B5EF4-FFF2-40B4-BE49-F238E27FC236}">
                <a16:creationId xmlns:a16="http://schemas.microsoft.com/office/drawing/2014/main" id="{C41A0E13-FD65-4532-91D7-1D485076FB23}"/>
              </a:ext>
              <a:ext uri="{C183D7F6-B498-43B3-948B-1728B52AA6E4}">
                <adec:decorative xmlns:adec="http://schemas.microsoft.com/office/drawing/2017/decorative" val="1"/>
              </a:ext>
            </a:extLst>
          </p:cNvPr>
          <p:cNvSpPr>
            <a:spLocks noChangeAspect="1"/>
          </p:cNvSpPr>
          <p:nvPr/>
        </p:nvSpPr>
        <p:spPr bwMode="auto">
          <a:xfrm>
            <a:off x="-1707690" y="4554018"/>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4</a:t>
            </a:r>
          </a:p>
        </p:txBody>
      </p:sp>
      <p:sp>
        <p:nvSpPr>
          <p:cNvPr id="23" name="Oval 22">
            <a:extLst>
              <a:ext uri="{FF2B5EF4-FFF2-40B4-BE49-F238E27FC236}">
                <a16:creationId xmlns:a16="http://schemas.microsoft.com/office/drawing/2014/main" id="{AB53475B-BADA-4F40-91E2-641D1DB0BDC8}"/>
              </a:ext>
              <a:ext uri="{C183D7F6-B498-43B3-948B-1728B52AA6E4}">
                <adec:decorative xmlns:adec="http://schemas.microsoft.com/office/drawing/2017/decorative" val="1"/>
              </a:ext>
            </a:extLst>
          </p:cNvPr>
          <p:cNvSpPr>
            <a:spLocks noChangeAspect="1"/>
          </p:cNvSpPr>
          <p:nvPr/>
        </p:nvSpPr>
        <p:spPr bwMode="auto">
          <a:xfrm>
            <a:off x="594090" y="5314613"/>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3</a:t>
            </a:r>
          </a:p>
        </p:txBody>
      </p:sp>
      <p:sp>
        <p:nvSpPr>
          <p:cNvPr id="24" name="Oval 23">
            <a:extLst>
              <a:ext uri="{FF2B5EF4-FFF2-40B4-BE49-F238E27FC236}">
                <a16:creationId xmlns:a16="http://schemas.microsoft.com/office/drawing/2014/main" id="{FFF9764A-3BC6-43AC-B4AD-9382952F21CD}"/>
              </a:ext>
              <a:ext uri="{C183D7F6-B498-43B3-948B-1728B52AA6E4}">
                <adec:decorative xmlns:adec="http://schemas.microsoft.com/office/drawing/2017/decorative" val="1"/>
              </a:ext>
            </a:extLst>
          </p:cNvPr>
          <p:cNvSpPr>
            <a:spLocks noChangeAspect="1"/>
          </p:cNvSpPr>
          <p:nvPr/>
        </p:nvSpPr>
        <p:spPr bwMode="auto">
          <a:xfrm>
            <a:off x="-1704328" y="2153634"/>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5</a:t>
            </a:r>
          </a:p>
        </p:txBody>
      </p:sp>
      <p:sp>
        <p:nvSpPr>
          <p:cNvPr id="25" name="Oval 24">
            <a:extLst>
              <a:ext uri="{FF2B5EF4-FFF2-40B4-BE49-F238E27FC236}">
                <a16:creationId xmlns:a16="http://schemas.microsoft.com/office/drawing/2014/main" id="{0335D73F-F080-4A88-A220-88D5F366B6B1}"/>
              </a:ext>
              <a:ext uri="{C183D7F6-B498-43B3-948B-1728B52AA6E4}">
                <adec:decorative xmlns:adec="http://schemas.microsoft.com/office/drawing/2017/decorative" val="1"/>
              </a:ext>
            </a:extLst>
          </p:cNvPr>
          <p:cNvSpPr>
            <a:spLocks noChangeAspect="1"/>
          </p:cNvSpPr>
          <p:nvPr/>
        </p:nvSpPr>
        <p:spPr bwMode="auto">
          <a:xfrm>
            <a:off x="578582" y="1410816"/>
            <a:ext cx="147267" cy="147267"/>
          </a:xfrm>
          <a:prstGeom prst="ellipse">
            <a:avLst/>
          </a:prstGeom>
          <a:solidFill>
            <a:srgbClr val="737373"/>
          </a:soli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noFill/>
                <a:effectLst/>
                <a:uLnTx/>
                <a:uFillTx/>
                <a:latin typeface="Segoe UI Semibold"/>
                <a:ea typeface="+mn-ea"/>
                <a:cs typeface="+mn-cs"/>
              </a:rPr>
              <a:t>1</a:t>
            </a:r>
          </a:p>
        </p:txBody>
      </p:sp>
      <p:sp>
        <p:nvSpPr>
          <p:cNvPr id="26" name="Oval 25">
            <a:extLst>
              <a:ext uri="{FF2B5EF4-FFF2-40B4-BE49-F238E27FC236}">
                <a16:creationId xmlns:a16="http://schemas.microsoft.com/office/drawing/2014/main" id="{A0608BD7-B475-41B6-80C9-D26F8B2158FA}"/>
              </a:ext>
              <a:ext uri="{C183D7F6-B498-43B3-948B-1728B52AA6E4}">
                <adec:decorative xmlns:adec="http://schemas.microsoft.com/office/drawing/2017/decorative" val="1"/>
              </a:ext>
            </a:extLst>
          </p:cNvPr>
          <p:cNvSpPr>
            <a:spLocks noChangeAspect="1"/>
          </p:cNvSpPr>
          <p:nvPr/>
        </p:nvSpPr>
        <p:spPr bwMode="auto">
          <a:xfrm>
            <a:off x="1756168" y="3119678"/>
            <a:ext cx="615168" cy="615168"/>
          </a:xfrm>
          <a:prstGeom prst="ellipse">
            <a:avLst/>
          </a:prstGeom>
          <a:gradFill>
            <a:gsLst>
              <a:gs pos="0">
                <a:srgbClr val="0078D4"/>
              </a:gs>
              <a:gs pos="100000">
                <a:srgbClr val="8661C5"/>
              </a:gs>
            </a:gsLst>
            <a:lin ang="2700000" scaled="0"/>
          </a:gradFill>
          <a:ln w="114300" cap="rnd" cmpd="sng" algn="ctr">
            <a:noFill/>
            <a:prstDash val="solid"/>
            <a:headEnd type="none" w="lg" len="med"/>
            <a:tailEnd type="none" w="lg" len="med"/>
          </a:ln>
          <a:effectLst>
            <a:outerShdw blurRad="63500" dist="63500" dir="2700000" algn="ctr" rotWithShape="0">
              <a:srgbClr val="737373">
                <a:alpha val="20000"/>
              </a:srgbClr>
            </a:outerShdw>
          </a:effectLst>
        </p:spPr>
        <p:txBody>
          <a:bodyPr lIns="0" tIns="0" rIns="0" bIns="0" rtlCol="0" anchor="ctr"/>
          <a:lstStyle/>
          <a:p>
            <a:pPr algn="ctr" defTabSz="914400">
              <a:defRPr/>
            </a:pPr>
            <a:r>
              <a:rPr lang="en-US" sz="2800" b="1" kern="0">
                <a:gradFill>
                  <a:gsLst>
                    <a:gs pos="43976">
                      <a:srgbClr val="FFFFFF"/>
                    </a:gs>
                    <a:gs pos="64000">
                      <a:srgbClr val="FFFFFF"/>
                    </a:gs>
                  </a:gsLst>
                  <a:lin ang="2700000" scaled="0"/>
                </a:gradFill>
                <a:latin typeface="Segoe UI Semibold"/>
              </a:rPr>
              <a:t>5</a:t>
            </a:r>
          </a:p>
        </p:txBody>
      </p:sp>
    </p:spTree>
    <p:extLst>
      <p:ext uri="{BB962C8B-B14F-4D97-AF65-F5344CB8AC3E}">
        <p14:creationId xmlns:p14="http://schemas.microsoft.com/office/powerpoint/2010/main" val="119149466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6">
            <a:extLst>
              <a:ext uri="{FF2B5EF4-FFF2-40B4-BE49-F238E27FC236}">
                <a16:creationId xmlns:a16="http://schemas.microsoft.com/office/drawing/2014/main" id="{B5C33C06-75AC-40A3-A576-069AC96267D7}"/>
              </a:ext>
            </a:extLst>
          </p:cNvPr>
          <p:cNvSpPr txBox="1">
            <a:spLocks noGrp="1"/>
          </p:cNvSpPr>
          <p:nvPr>
            <p:ph type="title" idx="4294967295"/>
          </p:nvPr>
        </p:nvSpPr>
        <p:spPr>
          <a:xfrm>
            <a:off x="2286000" y="586443"/>
            <a:ext cx="7620000"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a:ln>
                  <a:noFill/>
                </a:ln>
                <a:gradFill>
                  <a:gsLst>
                    <a:gs pos="72289">
                      <a:srgbClr val="2F2F2F"/>
                    </a:gs>
                    <a:gs pos="57831">
                      <a:srgbClr val="2F2F2F"/>
                    </a:gs>
                  </a:gsLst>
                  <a:lin ang="4200000" scaled="0"/>
                </a:gradFill>
                <a:effectLst/>
                <a:uLnTx/>
                <a:uFillTx/>
                <a:latin typeface="Segoe UI Semibold"/>
                <a:ea typeface="+mn-ea"/>
                <a:cs typeface="Segoe UI" pitchFamily="34" charset="0"/>
              </a:rPr>
              <a:t>Cybercrime cost</a:t>
            </a:r>
          </a:p>
        </p:txBody>
      </p:sp>
      <p:sp>
        <p:nvSpPr>
          <p:cNvPr id="13" name="TextBox 12">
            <a:extLst>
              <a:ext uri="{FF2B5EF4-FFF2-40B4-BE49-F238E27FC236}">
                <a16:creationId xmlns:a16="http://schemas.microsoft.com/office/drawing/2014/main" id="{8AA74C19-5F8B-44A3-8C14-763F9ADF4185}"/>
              </a:ext>
            </a:extLst>
          </p:cNvPr>
          <p:cNvSpPr txBox="1"/>
          <p:nvPr/>
        </p:nvSpPr>
        <p:spPr>
          <a:xfrm>
            <a:off x="4702746" y="5135546"/>
            <a:ext cx="1005840" cy="369332"/>
          </a:xfrm>
          <a:prstGeom prst="rect">
            <a:avLst/>
          </a:prstGeom>
          <a:noFill/>
        </p:spPr>
        <p:txBody>
          <a:bodyPr wrap="square" lIns="0" tIns="0" rIns="0" bIns="0" rtlCol="0" anchor="b" anchorCtr="0">
            <a:spAutoFit/>
          </a:bodyPr>
          <a:lstStyle/>
          <a:p>
            <a:pPr algn="r"/>
            <a:r>
              <a:rPr lang="en-US" sz="2400">
                <a:gradFill>
                  <a:gsLst>
                    <a:gs pos="50000">
                      <a:srgbClr val="2F2F2F"/>
                    </a:gs>
                    <a:gs pos="73000">
                      <a:srgbClr val="2F2F2F"/>
                    </a:gs>
                  </a:gsLst>
                  <a:lin ang="20400000" scaled="0"/>
                </a:gradFill>
                <a:latin typeface="Segoe UI Semibold"/>
              </a:rPr>
              <a:t>2010</a:t>
            </a:r>
          </a:p>
        </p:txBody>
      </p:sp>
      <p:sp>
        <p:nvSpPr>
          <p:cNvPr id="11" name="Rectangle: Rounded Corners 10" descr="Bar chart representing cybercrime cost in 2010">
            <a:extLst>
              <a:ext uri="{FF2B5EF4-FFF2-40B4-BE49-F238E27FC236}">
                <a16:creationId xmlns:a16="http://schemas.microsoft.com/office/drawing/2014/main" id="{ED75327F-39FE-4F65-B1C9-8A59B31BEE3D}"/>
              </a:ext>
            </a:extLst>
          </p:cNvPr>
          <p:cNvSpPr/>
          <p:nvPr/>
        </p:nvSpPr>
        <p:spPr bwMode="auto">
          <a:xfrm>
            <a:off x="5817095" y="4449459"/>
            <a:ext cx="189707" cy="1080818"/>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9CB2F6B5-E429-46C6-B045-665CFF10602C}"/>
              </a:ext>
            </a:extLst>
          </p:cNvPr>
          <p:cNvSpPr txBox="1"/>
          <p:nvPr/>
        </p:nvSpPr>
        <p:spPr>
          <a:xfrm>
            <a:off x="6518084" y="5135546"/>
            <a:ext cx="1005840" cy="369332"/>
          </a:xfrm>
          <a:prstGeom prst="rect">
            <a:avLst/>
          </a:prstGeom>
          <a:noFill/>
        </p:spPr>
        <p:txBody>
          <a:bodyPr wrap="square" lIns="0" tIns="0" rIns="0" bIns="0" rtlCol="0" anchor="b" anchorCtr="0">
            <a:spAutoFit/>
          </a:bodyPr>
          <a:lstStyle/>
          <a:p>
            <a:r>
              <a:rPr lang="en-US" sz="2400">
                <a:gradFill>
                  <a:gsLst>
                    <a:gs pos="50000">
                      <a:srgbClr val="2F2F2F"/>
                    </a:gs>
                    <a:gs pos="73000">
                      <a:srgbClr val="2F2F2F"/>
                    </a:gs>
                  </a:gsLst>
                  <a:lin ang="20400000" scaled="0"/>
                </a:gradFill>
                <a:latin typeface="Segoe UI Semibold"/>
              </a:rPr>
              <a:t>2025</a:t>
            </a:r>
          </a:p>
        </p:txBody>
      </p:sp>
      <p:sp>
        <p:nvSpPr>
          <p:cNvPr id="10" name="Rectangle: Rounded Corners 9" descr="Bar chart showing a significant expected increase of cybercrime cost in 2025 compared to 2020. In 2025 cybercrime cost is expected to reach $10.5T">
            <a:extLst>
              <a:ext uri="{FF2B5EF4-FFF2-40B4-BE49-F238E27FC236}">
                <a16:creationId xmlns:a16="http://schemas.microsoft.com/office/drawing/2014/main" id="{408ECC45-5381-4F26-8439-30CCA13D56BB}"/>
              </a:ext>
            </a:extLst>
          </p:cNvPr>
          <p:cNvSpPr/>
          <p:nvPr/>
        </p:nvSpPr>
        <p:spPr bwMode="auto">
          <a:xfrm>
            <a:off x="6186087" y="1738115"/>
            <a:ext cx="189707" cy="3792163"/>
          </a:xfrm>
          <a:prstGeom prst="roundRect">
            <a:avLst>
              <a:gd name="adj" fmla="val 50000"/>
            </a:avLst>
          </a:prstGeom>
          <a:gradFill flip="none" rotWithShape="1">
            <a:gsLst>
              <a:gs pos="0">
                <a:srgbClr val="0078D4"/>
              </a:gs>
              <a:gs pos="100000">
                <a:srgbClr val="8661C5"/>
              </a:gs>
            </a:gsLst>
            <a:lin ang="30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defTabSz="466236"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 Placeholder 2">
            <a:extLst>
              <a:ext uri="{FF2B5EF4-FFF2-40B4-BE49-F238E27FC236}">
                <a16:creationId xmlns:a16="http://schemas.microsoft.com/office/drawing/2014/main" id="{57356EF6-1972-43F3-A562-F419D019E90E}"/>
              </a:ext>
            </a:extLst>
          </p:cNvPr>
          <p:cNvSpPr txBox="1">
            <a:spLocks/>
          </p:cNvSpPr>
          <p:nvPr/>
        </p:nvSpPr>
        <p:spPr>
          <a:xfrm>
            <a:off x="6518084" y="1738115"/>
            <a:ext cx="2041716" cy="6093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b="0" kern="1200" cap="none" spc="0" baseline="0">
                <a:ln w="3175">
                  <a:noFill/>
                </a:ln>
                <a:gradFill>
                  <a:gsLst>
                    <a:gs pos="1250">
                      <a:schemeClr val="tx1"/>
                    </a:gs>
                    <a:gs pos="100000">
                      <a:schemeClr val="tx1"/>
                    </a:gs>
                  </a:gsLst>
                  <a:lin ang="5400000" scaled="0"/>
                </a:gradFill>
                <a:effectLst/>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200"/>
              </a:spcBef>
              <a:spcAft>
                <a:spcPts val="1200"/>
              </a:spcAft>
              <a:buNone/>
              <a:defRPr/>
            </a:pPr>
            <a:r>
              <a:rPr lang="en-US" sz="4400" spc="-100">
                <a:ln>
                  <a:noFill/>
                </a:ln>
                <a:gradFill>
                  <a:gsLst>
                    <a:gs pos="0">
                      <a:srgbClr val="0078D4"/>
                    </a:gs>
                    <a:gs pos="100000">
                      <a:srgbClr val="8661C5"/>
                    </a:gs>
                  </a:gsLst>
                  <a:lin ang="2700000" scaled="0"/>
                </a:gradFill>
                <a:latin typeface="Segoe UI Semibold" panose="020B0702040204020203" pitchFamily="34" charset="0"/>
                <a:cs typeface="Segoe UI Semibold" panose="020B0702040204020203" pitchFamily="34" charset="0"/>
              </a:rPr>
              <a:t>$10.5T</a:t>
            </a:r>
          </a:p>
        </p:txBody>
      </p:sp>
      <p:sp>
        <p:nvSpPr>
          <p:cNvPr id="16" name="TextBox 15">
            <a:extLst>
              <a:ext uri="{FF2B5EF4-FFF2-40B4-BE49-F238E27FC236}">
                <a16:creationId xmlns:a16="http://schemas.microsoft.com/office/drawing/2014/main" id="{B7540B1B-EA56-40D2-86A1-42858131DA2D}"/>
              </a:ext>
            </a:extLst>
          </p:cNvPr>
          <p:cNvSpPr txBox="1"/>
          <p:nvPr/>
        </p:nvSpPr>
        <p:spPr>
          <a:xfrm>
            <a:off x="2860040" y="6155369"/>
            <a:ext cx="6471920" cy="107722"/>
          </a:xfrm>
          <a:prstGeom prst="rect">
            <a:avLst/>
          </a:prstGeom>
          <a:noFill/>
        </p:spPr>
        <p:txBody>
          <a:bodyPr wrap="square" lIns="0" tIns="0" rIns="0" bIns="0" anchor="b" anchorCtr="0">
            <a:spAutoFit/>
          </a:bodyPr>
          <a:lstStyle/>
          <a:p>
            <a:pPr algn="ctr">
              <a:spcBef>
                <a:spcPts val="2100"/>
              </a:spcBef>
              <a:defRPr/>
            </a:pPr>
            <a:r>
              <a:rPr lang="en-US" sz="700">
                <a:gradFill>
                  <a:gsLst>
                    <a:gs pos="40964">
                      <a:srgbClr val="2F2F2F"/>
                    </a:gs>
                    <a:gs pos="68000">
                      <a:srgbClr val="2F2F2F"/>
                    </a:gs>
                  </a:gsLst>
                  <a:lin ang="2700000" scaled="1"/>
                </a:gradFill>
                <a:latin typeface="Segoe UI Semibold"/>
              </a:rPr>
              <a:t>Source: Cybersecurity Ventures</a:t>
            </a:r>
          </a:p>
        </p:txBody>
      </p:sp>
    </p:spTree>
    <p:extLst>
      <p:ext uri="{BB962C8B-B14F-4D97-AF65-F5344CB8AC3E}">
        <p14:creationId xmlns:p14="http://schemas.microsoft.com/office/powerpoint/2010/main" val="651713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500"/>
                                  </p:stCondLst>
                                  <p:childTnLst>
                                    <p:animMotion origin="layout" path="M 6.25E-7 3.33333E-6 L 6.25E-7 0.03541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2.22222E-6 L 0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grpId="1" nodeType="withEffect">
                                  <p:stCondLst>
                                    <p:cond delay="300"/>
                                  </p:stCondLst>
                                  <p:childTnLst>
                                    <p:animMotion origin="layout" path="M 0 -4.07407E-6 L 0 0.03542 " pathEditMode="relative" rAng="0" ptsTypes="AA">
                                      <p:cBhvr>
                                        <p:cTn id="19" dur="700" spd="-100000" fill="hold"/>
                                        <p:tgtEl>
                                          <p:spTgt spid="1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75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3" grpId="0"/>
      <p:bldP spid="11" grpId="0" animBg="1"/>
      <p:bldP spid="14" grpId="0"/>
      <p:bldP spid="10" grpId="0" animBg="1"/>
      <p:bldP spid="12" grpId="0"/>
      <p:bldP spid="12" grpId="1"/>
      <p:bldP spid="16" grpId="0"/>
      <p:bldP spid="1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3D6FDA8-7A96-EAF3-6DAE-CC1638D90198}"/>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CA"/>
              <a:t>Cost and complexity of security and compliance</a:t>
            </a:r>
          </a:p>
        </p:txBody>
      </p:sp>
      <p:sp>
        <p:nvSpPr>
          <p:cNvPr id="28" name="Oval 27" descr="A variety of bubbles with different elements of security and compliance. Below are two sliding scales. One scale is cost and one scale is complexity.&#10;&#10;As the bubbles appear, the toggle moves higher up the sliding scale.">
            <a:extLst>
              <a:ext uri="{FF2B5EF4-FFF2-40B4-BE49-F238E27FC236}">
                <a16:creationId xmlns:a16="http://schemas.microsoft.com/office/drawing/2014/main" id="{473A3060-1F24-4866-BD14-BA51508B89CC}"/>
              </a:ext>
              <a:ext uri="{C183D7F6-B498-43B3-948B-1728B52AA6E4}">
                <adec:decorative xmlns:adec="http://schemas.microsoft.com/office/drawing/2017/decorative" val="0"/>
              </a:ext>
            </a:extLst>
          </p:cNvPr>
          <p:cNvSpPr/>
          <p:nvPr/>
        </p:nvSpPr>
        <p:spPr bwMode="auto">
          <a:xfrm>
            <a:off x="3649480" y="223598"/>
            <a:ext cx="4882280" cy="4882280"/>
          </a:xfrm>
          <a:prstGeom prst="ellipse">
            <a:avLst/>
          </a:prstGeom>
          <a:no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noFill/>
                <a:effectLst/>
                <a:uLnTx/>
                <a:uFillTx/>
                <a:latin typeface="Segoe UI Semibold"/>
                <a:ea typeface="+mn-ea"/>
                <a:cs typeface="+mn-cs"/>
              </a:rPr>
              <a:t>Microsoft</a:t>
            </a:r>
            <a:br>
              <a:rPr kumimoji="0" lang="en-US" sz="2400" b="0" i="0" u="none" strike="noStrike" kern="0" cap="none" spc="0" normalizeH="0" baseline="0" noProof="0">
                <a:ln>
                  <a:noFill/>
                </a:ln>
                <a:noFill/>
                <a:effectLst/>
                <a:uLnTx/>
                <a:uFillTx/>
                <a:latin typeface="Segoe UI Semibold"/>
                <a:ea typeface="+mn-ea"/>
                <a:cs typeface="+mn-cs"/>
              </a:rPr>
            </a:br>
            <a:r>
              <a:rPr kumimoji="0" lang="en-US" sz="2400" b="0" i="0" u="none" strike="noStrike" kern="0" cap="none" spc="0" normalizeH="0" baseline="0" noProof="0">
                <a:ln>
                  <a:noFill/>
                </a:ln>
                <a:noFill/>
                <a:effectLst/>
                <a:uLnTx/>
                <a:uFillTx/>
                <a:latin typeface="Segoe UI Semibold"/>
                <a:ea typeface="+mn-ea"/>
                <a:cs typeface="+mn-cs"/>
              </a:rPr>
              <a:t>Security</a:t>
            </a:r>
          </a:p>
        </p:txBody>
      </p:sp>
      <p:sp>
        <p:nvSpPr>
          <p:cNvPr id="60" name="Oval 59">
            <a:extLst>
              <a:ext uri="{FF2B5EF4-FFF2-40B4-BE49-F238E27FC236}">
                <a16:creationId xmlns:a16="http://schemas.microsoft.com/office/drawing/2014/main" id="{0D2F8D48-5F73-45A5-8EF5-F16BAEF44825}"/>
              </a:ext>
            </a:extLst>
          </p:cNvPr>
          <p:cNvSpPr>
            <a:spLocks noChangeAspect="1"/>
          </p:cNvSpPr>
          <p:nvPr/>
        </p:nvSpPr>
        <p:spPr bwMode="auto">
          <a:xfrm>
            <a:off x="2653196" y="3206191"/>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Endpoint</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Protection and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Response</a:t>
            </a:r>
          </a:p>
        </p:txBody>
      </p:sp>
      <p:sp>
        <p:nvSpPr>
          <p:cNvPr id="61" name="Oval 60">
            <a:extLst>
              <a:ext uri="{FF2B5EF4-FFF2-40B4-BE49-F238E27FC236}">
                <a16:creationId xmlns:a16="http://schemas.microsoft.com/office/drawing/2014/main" id="{4EFAE269-6CC5-40C8-98CE-F146A3782E42}"/>
              </a:ext>
            </a:extLst>
          </p:cNvPr>
          <p:cNvSpPr>
            <a:spLocks noChangeAspect="1"/>
          </p:cNvSpPr>
          <p:nvPr/>
        </p:nvSpPr>
        <p:spPr bwMode="auto">
          <a:xfrm>
            <a:off x="3203284" y="997798"/>
            <a:ext cx="1943899" cy="1943899"/>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Search and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eDiscovery;</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Auditing</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(Advanced) </a:t>
            </a:r>
          </a:p>
        </p:txBody>
      </p:sp>
      <p:sp>
        <p:nvSpPr>
          <p:cNvPr id="62" name="Oval 61">
            <a:extLst>
              <a:ext uri="{FF2B5EF4-FFF2-40B4-BE49-F238E27FC236}">
                <a16:creationId xmlns:a16="http://schemas.microsoft.com/office/drawing/2014/main" id="{67C7FDD9-15A4-42C5-8675-DA549FA23DA6}"/>
              </a:ext>
            </a:extLst>
          </p:cNvPr>
          <p:cNvSpPr>
            <a:spLocks noChangeAspect="1"/>
          </p:cNvSpPr>
          <p:nvPr/>
        </p:nvSpPr>
        <p:spPr bwMode="auto">
          <a:xfrm>
            <a:off x="7123110" y="2851711"/>
            <a:ext cx="1943899" cy="1943899"/>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Insider Risk</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Management;</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Access Control</a:t>
            </a:r>
          </a:p>
        </p:txBody>
      </p:sp>
      <p:sp>
        <p:nvSpPr>
          <p:cNvPr id="63" name="Oval 62">
            <a:extLst>
              <a:ext uri="{FF2B5EF4-FFF2-40B4-BE49-F238E27FC236}">
                <a16:creationId xmlns:a16="http://schemas.microsoft.com/office/drawing/2014/main" id="{D3A91B7F-F703-4B51-9FAC-6899B3DB5589}"/>
              </a:ext>
            </a:extLst>
          </p:cNvPr>
          <p:cNvSpPr>
            <a:spLocks noChangeAspect="1"/>
          </p:cNvSpPr>
          <p:nvPr/>
        </p:nvSpPr>
        <p:spPr bwMode="auto">
          <a:xfrm>
            <a:off x="5534630" y="2437963"/>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Information</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Protection and</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Governance</a:t>
            </a:r>
          </a:p>
        </p:txBody>
      </p:sp>
      <p:sp>
        <p:nvSpPr>
          <p:cNvPr id="64" name="Oval 63">
            <a:extLst>
              <a:ext uri="{FF2B5EF4-FFF2-40B4-BE49-F238E27FC236}">
                <a16:creationId xmlns:a16="http://schemas.microsoft.com/office/drawing/2014/main" id="{AA0CD0F1-1C36-4DAA-9FE8-FA4B3C39F6C2}"/>
              </a:ext>
            </a:extLst>
          </p:cNvPr>
          <p:cNvSpPr>
            <a:spLocks noChangeAspect="1"/>
          </p:cNvSpPr>
          <p:nvPr/>
        </p:nvSpPr>
        <p:spPr bwMode="auto">
          <a:xfrm>
            <a:off x="5801724" y="267880"/>
            <a:ext cx="2138289" cy="2138289"/>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Intrusion</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detection,</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investigation,</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prevention,</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and threat</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intelligence</a:t>
            </a:r>
          </a:p>
        </p:txBody>
      </p:sp>
      <p:sp>
        <p:nvSpPr>
          <p:cNvPr id="65" name="Oval 64">
            <a:extLst>
              <a:ext uri="{FF2B5EF4-FFF2-40B4-BE49-F238E27FC236}">
                <a16:creationId xmlns:a16="http://schemas.microsoft.com/office/drawing/2014/main" id="{F30FE6B5-1EBB-4E2D-AD07-E0378129B7C8}"/>
              </a:ext>
            </a:extLst>
          </p:cNvPr>
          <p:cNvSpPr>
            <a:spLocks noChangeAspect="1"/>
          </p:cNvSpPr>
          <p:nvPr/>
        </p:nvSpPr>
        <p:spPr bwMode="auto">
          <a:xfrm>
            <a:off x="2001818" y="376745"/>
            <a:ext cx="1207008" cy="1207008"/>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Email</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protection</a:t>
            </a:r>
          </a:p>
        </p:txBody>
      </p:sp>
      <p:sp>
        <p:nvSpPr>
          <p:cNvPr id="66" name="Oval 65">
            <a:extLst>
              <a:ext uri="{FF2B5EF4-FFF2-40B4-BE49-F238E27FC236}">
                <a16:creationId xmlns:a16="http://schemas.microsoft.com/office/drawing/2014/main" id="{AAA23128-F21E-4B63-8D78-85A024DBE423}"/>
              </a:ext>
            </a:extLst>
          </p:cNvPr>
          <p:cNvSpPr>
            <a:spLocks noChangeAspect="1"/>
          </p:cNvSpPr>
          <p:nvPr/>
        </p:nvSpPr>
        <p:spPr bwMode="auto">
          <a:xfrm>
            <a:off x="8226807" y="395254"/>
            <a:ext cx="1460480" cy="1460480"/>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Identity</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and Access</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Management</a:t>
            </a:r>
          </a:p>
        </p:txBody>
      </p:sp>
      <p:sp>
        <p:nvSpPr>
          <p:cNvPr id="68" name="Oval 67">
            <a:extLst>
              <a:ext uri="{FF2B5EF4-FFF2-40B4-BE49-F238E27FC236}">
                <a16:creationId xmlns:a16="http://schemas.microsoft.com/office/drawing/2014/main" id="{A6CB06FF-6E37-421A-950A-E4A470458B81}"/>
              </a:ext>
            </a:extLst>
          </p:cNvPr>
          <p:cNvSpPr>
            <a:spLocks noChangeAspect="1"/>
          </p:cNvSpPr>
          <p:nvPr/>
        </p:nvSpPr>
        <p:spPr bwMode="auto">
          <a:xfrm>
            <a:off x="8800974" y="1960418"/>
            <a:ext cx="1207008" cy="1207008"/>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Cloud Access</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Security</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Broker</a:t>
            </a:r>
          </a:p>
        </p:txBody>
      </p:sp>
      <p:sp>
        <p:nvSpPr>
          <p:cNvPr id="69" name="Oval 68">
            <a:extLst>
              <a:ext uri="{FF2B5EF4-FFF2-40B4-BE49-F238E27FC236}">
                <a16:creationId xmlns:a16="http://schemas.microsoft.com/office/drawing/2014/main" id="{7E08ADAB-B856-4073-B92A-218849BCBEB1}"/>
              </a:ext>
            </a:extLst>
          </p:cNvPr>
          <p:cNvSpPr>
            <a:spLocks noChangeAspect="1"/>
          </p:cNvSpPr>
          <p:nvPr/>
        </p:nvSpPr>
        <p:spPr bwMode="auto">
          <a:xfrm>
            <a:off x="4434259" y="3567144"/>
            <a:ext cx="1207008" cy="1207008"/>
          </a:xfrm>
          <a:prstGeom prst="ellipse">
            <a:avLst/>
          </a:prstGeom>
          <a:solidFill>
            <a:schemeClr val="bg1">
              <a:alpha val="35000"/>
            </a:schemeClr>
          </a:solidFill>
          <a:ln w="12700" cap="flat" cmpd="sng" algn="ctr">
            <a:gradFill>
              <a:gsLst>
                <a:gs pos="0">
                  <a:srgbClr val="0078D4"/>
                </a:gs>
                <a:gs pos="100000">
                  <a:srgbClr val="8661C5"/>
                </a:gs>
              </a:gsLst>
              <a:lin ang="2700000" scaled="0"/>
            </a:gra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Compliance</a:t>
            </a:r>
            <a:b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br>
            <a:r>
              <a:rPr kumimoji="0" lang="en-US" sz="1200" b="0" i="0" u="none" strike="noStrike" kern="0" cap="none" spc="0" normalizeH="0" baseline="0" noProof="0">
                <a:ln>
                  <a:noFill/>
                </a:ln>
                <a:gradFill>
                  <a:gsLst>
                    <a:gs pos="59036">
                      <a:srgbClr val="2F2F2F"/>
                    </a:gs>
                    <a:gs pos="39000">
                      <a:srgbClr val="2F2F2F"/>
                    </a:gs>
                  </a:gsLst>
                  <a:lin ang="5100000" scaled="0"/>
                </a:gradFill>
                <a:effectLst/>
                <a:uLnTx/>
                <a:uFillTx/>
                <a:latin typeface="Segoe UI Semibold"/>
                <a:ea typeface="+mn-ea"/>
                <a:cs typeface="+mn-cs"/>
              </a:rPr>
              <a:t>Management</a:t>
            </a:r>
          </a:p>
        </p:txBody>
      </p:sp>
      <p:sp>
        <p:nvSpPr>
          <p:cNvPr id="27" name="Rectangle 26">
            <a:extLst>
              <a:ext uri="{FF2B5EF4-FFF2-40B4-BE49-F238E27FC236}">
                <a16:creationId xmlns:a16="http://schemas.microsoft.com/office/drawing/2014/main" id="{8739C18E-6361-4381-9259-8FE6A3D52266}"/>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32" name="Straight Connector 31">
            <a:extLst>
              <a:ext uri="{FF2B5EF4-FFF2-40B4-BE49-F238E27FC236}">
                <a16:creationId xmlns:a16="http://schemas.microsoft.com/office/drawing/2014/main" id="{615AE70C-B492-4854-83B2-BCB3E5ED43E7}"/>
              </a:ext>
              <a:ext uri="{C183D7F6-B498-43B3-948B-1728B52AA6E4}">
                <adec:decorative xmlns:adec="http://schemas.microsoft.com/office/drawing/2017/decorative" val="1"/>
              </a:ext>
            </a:extLst>
          </p:cNvPr>
          <p:cNvCxnSpPr>
            <a:cxnSpLocks/>
          </p:cNvCxnSpPr>
          <p:nvPr/>
        </p:nvCxnSpPr>
        <p:spPr>
          <a:xfrm>
            <a:off x="6096000" y="5120640"/>
            <a:ext cx="0" cy="1737360"/>
          </a:xfrm>
          <a:prstGeom prst="line">
            <a:avLst/>
          </a:prstGeom>
          <a:noFill/>
          <a:ln w="12700" cap="flat" cmpd="sng" algn="ctr">
            <a:solidFill>
              <a:schemeClr val="bg1"/>
            </a:solidFill>
            <a:prstDash val="solid"/>
            <a:headEnd type="none" w="lg" len="med"/>
            <a:tailEnd type="none" w="lg" len="med"/>
          </a:ln>
          <a:effectLst/>
        </p:spPr>
      </p:cxnSp>
      <p:grpSp>
        <p:nvGrpSpPr>
          <p:cNvPr id="38" name="Group 37" descr="Cost sliding scale">
            <a:extLst>
              <a:ext uri="{FF2B5EF4-FFF2-40B4-BE49-F238E27FC236}">
                <a16:creationId xmlns:a16="http://schemas.microsoft.com/office/drawing/2014/main" id="{1D7BB509-C874-4F46-B185-7A499CD91BCF}"/>
              </a:ext>
            </a:extLst>
          </p:cNvPr>
          <p:cNvGrpSpPr/>
          <p:nvPr/>
        </p:nvGrpSpPr>
        <p:grpSpPr>
          <a:xfrm>
            <a:off x="1599689" y="5386105"/>
            <a:ext cx="3480821" cy="1096548"/>
            <a:chOff x="2393169" y="5386105"/>
            <a:chExt cx="3480821" cy="1096548"/>
          </a:xfrm>
        </p:grpSpPr>
        <p:sp>
          <p:nvSpPr>
            <p:cNvPr id="39" name="TextBox 38">
              <a:extLst>
                <a:ext uri="{FF2B5EF4-FFF2-40B4-BE49-F238E27FC236}">
                  <a16:creationId xmlns:a16="http://schemas.microsoft.com/office/drawing/2014/main" id="{967A10EC-6EC5-4703-B7FF-F921CE4B047B}"/>
                </a:ext>
                <a:ext uri="{C183D7F6-B498-43B3-948B-1728B52AA6E4}">
                  <adec:decorative xmlns:adec="http://schemas.microsoft.com/office/drawing/2017/decorative" val="1"/>
                </a:ext>
              </a:extLst>
            </p:cNvPr>
            <p:cNvSpPr txBox="1"/>
            <p:nvPr/>
          </p:nvSpPr>
          <p:spPr>
            <a:xfrm>
              <a:off x="3824201" y="5386105"/>
              <a:ext cx="618759" cy="369331"/>
            </a:xfrm>
            <a:prstGeom prst="rect">
              <a:avLst/>
            </a:prstGeom>
            <a:noFill/>
          </p:spPr>
          <p:txBody>
            <a:bodyPr wrap="none" lIns="0" tIns="0" rIns="0" bIns="0"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Cost</a:t>
              </a:r>
            </a:p>
          </p:txBody>
        </p:sp>
        <p:sp>
          <p:nvSpPr>
            <p:cNvPr id="43" name="Rectangle: Rounded Corners 42">
              <a:extLst>
                <a:ext uri="{FF2B5EF4-FFF2-40B4-BE49-F238E27FC236}">
                  <a16:creationId xmlns:a16="http://schemas.microsoft.com/office/drawing/2014/main" id="{F2ECD496-AE8E-42A0-9E40-FF8E0CAC4FC5}"/>
                </a:ext>
                <a:ext uri="{C183D7F6-B498-43B3-948B-1728B52AA6E4}">
                  <adec:decorative xmlns:adec="http://schemas.microsoft.com/office/drawing/2017/decorative" val="1"/>
                </a:ext>
              </a:extLst>
            </p:cNvPr>
            <p:cNvSpPr/>
            <p:nvPr/>
          </p:nvSpPr>
          <p:spPr bwMode="auto">
            <a:xfrm>
              <a:off x="2393176" y="5990164"/>
              <a:ext cx="3480809" cy="123878"/>
            </a:xfrm>
            <a:prstGeom prst="roundRect">
              <a:avLst>
                <a:gd name="adj" fmla="val 50000"/>
              </a:avLst>
            </a:prstGeom>
            <a:solidFill>
              <a:srgbClr val="FFFFFF">
                <a:lumMod val="65000"/>
              </a:srgbClr>
            </a:soli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5" name="TextBox 44">
              <a:extLst>
                <a:ext uri="{FF2B5EF4-FFF2-40B4-BE49-F238E27FC236}">
                  <a16:creationId xmlns:a16="http://schemas.microsoft.com/office/drawing/2014/main" id="{09D5B3B5-4290-455C-9869-DC0878FECDBD}"/>
                </a:ext>
                <a:ext uri="{C183D7F6-B498-43B3-948B-1728B52AA6E4}">
                  <adec:decorative xmlns:adec="http://schemas.microsoft.com/office/drawing/2017/decorative" val="1"/>
                </a:ext>
              </a:extLst>
            </p:cNvPr>
            <p:cNvSpPr txBox="1"/>
            <p:nvPr/>
          </p:nvSpPr>
          <p:spPr>
            <a:xfrm>
              <a:off x="2393169" y="6236432"/>
              <a:ext cx="386323"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Less</a:t>
              </a:r>
            </a:p>
          </p:txBody>
        </p:sp>
        <p:sp>
          <p:nvSpPr>
            <p:cNvPr id="44" name="TextBox 43">
              <a:extLst>
                <a:ext uri="{FF2B5EF4-FFF2-40B4-BE49-F238E27FC236}">
                  <a16:creationId xmlns:a16="http://schemas.microsoft.com/office/drawing/2014/main" id="{6CD23FFC-9CA0-48AC-B3EB-0F4BCDF32FCA}"/>
                </a:ext>
                <a:ext uri="{C183D7F6-B498-43B3-948B-1728B52AA6E4}">
                  <adec:decorative xmlns:adec="http://schemas.microsoft.com/office/drawing/2017/decorative" val="1"/>
                </a:ext>
              </a:extLst>
            </p:cNvPr>
            <p:cNvSpPr txBox="1"/>
            <p:nvPr/>
          </p:nvSpPr>
          <p:spPr>
            <a:xfrm>
              <a:off x="5378660" y="6236420"/>
              <a:ext cx="495330" cy="246221"/>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More</a:t>
              </a:r>
            </a:p>
          </p:txBody>
        </p:sp>
      </p:grpSp>
      <p:grpSp>
        <p:nvGrpSpPr>
          <p:cNvPr id="33" name="Group 32" descr="Complexity sliding scale">
            <a:extLst>
              <a:ext uri="{FF2B5EF4-FFF2-40B4-BE49-F238E27FC236}">
                <a16:creationId xmlns:a16="http://schemas.microsoft.com/office/drawing/2014/main" id="{AE8FC3CF-792F-458F-A560-962A0FF7B136}"/>
              </a:ext>
            </a:extLst>
          </p:cNvPr>
          <p:cNvGrpSpPr/>
          <p:nvPr/>
        </p:nvGrpSpPr>
        <p:grpSpPr>
          <a:xfrm>
            <a:off x="7112288" y="5386108"/>
            <a:ext cx="3480812" cy="1096535"/>
            <a:chOff x="6318013" y="5386108"/>
            <a:chExt cx="3480812" cy="1096535"/>
          </a:xfrm>
        </p:grpSpPr>
        <p:sp>
          <p:nvSpPr>
            <p:cNvPr id="34" name="TextBox 33">
              <a:extLst>
                <a:ext uri="{FF2B5EF4-FFF2-40B4-BE49-F238E27FC236}">
                  <a16:creationId xmlns:a16="http://schemas.microsoft.com/office/drawing/2014/main" id="{64709C40-948F-468B-BE10-A547077E2308}"/>
                </a:ext>
                <a:ext uri="{C183D7F6-B498-43B3-948B-1728B52AA6E4}">
                  <adec:decorative xmlns:adec="http://schemas.microsoft.com/office/drawing/2017/decorative" val="1"/>
                </a:ext>
              </a:extLst>
            </p:cNvPr>
            <p:cNvSpPr txBox="1"/>
            <p:nvPr/>
          </p:nvSpPr>
          <p:spPr>
            <a:xfrm>
              <a:off x="7268939" y="5386108"/>
              <a:ext cx="1578958" cy="369331"/>
            </a:xfrm>
            <a:prstGeom prst="rect">
              <a:avLst/>
            </a:prstGeom>
            <a:noFill/>
          </p:spPr>
          <p:txBody>
            <a:bodyPr wrap="none" lIns="0" tIns="0" rIns="0" bIns="0"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Complexity</a:t>
              </a:r>
            </a:p>
          </p:txBody>
        </p:sp>
        <p:sp>
          <p:nvSpPr>
            <p:cNvPr id="35" name="Rectangle: Rounded Corners 34">
              <a:extLst>
                <a:ext uri="{FF2B5EF4-FFF2-40B4-BE49-F238E27FC236}">
                  <a16:creationId xmlns:a16="http://schemas.microsoft.com/office/drawing/2014/main" id="{88EA0D3C-C61B-4608-8C81-EEA3694F5F26}"/>
                </a:ext>
                <a:ext uri="{C183D7F6-B498-43B3-948B-1728B52AA6E4}">
                  <adec:decorative xmlns:adec="http://schemas.microsoft.com/office/drawing/2017/decorative" val="1"/>
                </a:ext>
              </a:extLst>
            </p:cNvPr>
            <p:cNvSpPr/>
            <p:nvPr/>
          </p:nvSpPr>
          <p:spPr bwMode="auto">
            <a:xfrm>
              <a:off x="6318014" y="5990174"/>
              <a:ext cx="3480811" cy="123878"/>
            </a:xfrm>
            <a:prstGeom prst="roundRect">
              <a:avLst>
                <a:gd name="adj" fmla="val 50000"/>
              </a:avLst>
            </a:prstGeom>
            <a:solidFill>
              <a:srgbClr val="FFFFFF">
                <a:lumMod val="65000"/>
              </a:srgbClr>
            </a:soli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TextBox 36">
              <a:extLst>
                <a:ext uri="{FF2B5EF4-FFF2-40B4-BE49-F238E27FC236}">
                  <a16:creationId xmlns:a16="http://schemas.microsoft.com/office/drawing/2014/main" id="{B30C9A32-EEBE-4326-8CB7-74CB304C2327}"/>
                </a:ext>
                <a:ext uri="{C183D7F6-B498-43B3-948B-1728B52AA6E4}">
                  <adec:decorative xmlns:adec="http://schemas.microsoft.com/office/drawing/2017/decorative" val="1"/>
                </a:ext>
              </a:extLst>
            </p:cNvPr>
            <p:cNvSpPr txBox="1"/>
            <p:nvPr/>
          </p:nvSpPr>
          <p:spPr>
            <a:xfrm>
              <a:off x="6318013" y="6236422"/>
              <a:ext cx="386323"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Less</a:t>
              </a:r>
            </a:p>
          </p:txBody>
        </p:sp>
        <p:sp>
          <p:nvSpPr>
            <p:cNvPr id="36" name="TextBox 35">
              <a:extLst>
                <a:ext uri="{FF2B5EF4-FFF2-40B4-BE49-F238E27FC236}">
                  <a16:creationId xmlns:a16="http://schemas.microsoft.com/office/drawing/2014/main" id="{E963F6FE-B63D-49AB-9F8D-DCD51ADCA86D}"/>
                </a:ext>
                <a:ext uri="{C183D7F6-B498-43B3-948B-1728B52AA6E4}">
                  <adec:decorative xmlns:adec="http://schemas.microsoft.com/office/drawing/2017/decorative" val="1"/>
                </a:ext>
              </a:extLst>
            </p:cNvPr>
            <p:cNvSpPr txBox="1"/>
            <p:nvPr/>
          </p:nvSpPr>
          <p:spPr>
            <a:xfrm>
              <a:off x="9303495" y="6236422"/>
              <a:ext cx="495330" cy="246221"/>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2F2F2F"/>
                      </a:gs>
                      <a:gs pos="100000">
                        <a:srgbClr val="2F2F2F"/>
                      </a:gs>
                    </a:gsLst>
                    <a:lin ang="2700000" scaled="0"/>
                  </a:gradFill>
                  <a:effectLst/>
                  <a:uLnTx/>
                  <a:uFillTx/>
                  <a:latin typeface="Segoe UI Semibold"/>
                </a:rPr>
                <a:t>More</a:t>
              </a:r>
            </a:p>
          </p:txBody>
        </p:sp>
      </p:grpSp>
      <p:sp>
        <p:nvSpPr>
          <p:cNvPr id="46" name="Rectangle: Rounded Corners 45">
            <a:extLst>
              <a:ext uri="{FF2B5EF4-FFF2-40B4-BE49-F238E27FC236}">
                <a16:creationId xmlns:a16="http://schemas.microsoft.com/office/drawing/2014/main" id="{CE122252-1FEC-4183-98F5-63E5C717AD21}"/>
              </a:ext>
              <a:ext uri="{C183D7F6-B498-43B3-948B-1728B52AA6E4}">
                <adec:decorative xmlns:adec="http://schemas.microsoft.com/office/drawing/2017/decorative" val="1"/>
              </a:ext>
            </a:extLst>
          </p:cNvPr>
          <p:cNvSpPr>
            <a:spLocks noChangeAspect="1"/>
          </p:cNvSpPr>
          <p:nvPr/>
        </p:nvSpPr>
        <p:spPr bwMode="auto">
          <a:xfrm>
            <a:off x="10123403" y="5895191"/>
            <a:ext cx="149629" cy="324196"/>
          </a:xfrm>
          <a:prstGeom prst="roundRect">
            <a:avLst>
              <a:gd name="adj" fmla="val 50000"/>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7" name="Rectangle: Rounded Corners 46">
            <a:extLst>
              <a:ext uri="{FF2B5EF4-FFF2-40B4-BE49-F238E27FC236}">
                <a16:creationId xmlns:a16="http://schemas.microsoft.com/office/drawing/2014/main" id="{C8D9C9F8-2519-4F24-BFAC-7DFA020D9C59}"/>
              </a:ext>
              <a:ext uri="{C183D7F6-B498-43B3-948B-1728B52AA6E4}">
                <adec:decorative xmlns:adec="http://schemas.microsoft.com/office/drawing/2017/decorative" val="1"/>
              </a:ext>
            </a:extLst>
          </p:cNvPr>
          <p:cNvSpPr>
            <a:spLocks noChangeAspect="1"/>
          </p:cNvSpPr>
          <p:nvPr/>
        </p:nvSpPr>
        <p:spPr bwMode="auto">
          <a:xfrm>
            <a:off x="4546647" y="5895191"/>
            <a:ext cx="149629" cy="324196"/>
          </a:xfrm>
          <a:prstGeom prst="roundRect">
            <a:avLst>
              <a:gd name="adj" fmla="val 50000"/>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59856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99"/>
                                          </p:stCondLst>
                                        </p:cTn>
                                        <p:tgtEl>
                                          <p:spTgt spid="62"/>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1000" fill="hold"/>
                                        <p:tgtEl>
                                          <p:spTgt spid="62"/>
                                        </p:tgtEl>
                                      </p:cBhvr>
                                      <p:by x="0" y="0"/>
                                    </p:animScale>
                                  </p:childTnLst>
                                </p:cTn>
                              </p:par>
                              <p:par>
                                <p:cTn id="9" presetID="1" presetClass="entr" presetSubtype="0" fill="hold" grpId="0" nodeType="withEffect">
                                  <p:stCondLst>
                                    <p:cond delay="200"/>
                                  </p:stCondLst>
                                  <p:childTnLst>
                                    <p:set>
                                      <p:cBhvr>
                                        <p:cTn id="10" dur="1" fill="hold">
                                          <p:stCondLst>
                                            <p:cond delay="999"/>
                                          </p:stCondLst>
                                        </p:cTn>
                                        <p:tgtEl>
                                          <p:spTgt spid="64"/>
                                        </p:tgtEl>
                                        <p:attrNameLst>
                                          <p:attrName>style.visibility</p:attrName>
                                        </p:attrNameLst>
                                      </p:cBhvr>
                                      <p:to>
                                        <p:strVal val="visible"/>
                                      </p:to>
                                    </p:set>
                                  </p:childTnLst>
                                </p:cTn>
                              </p:par>
                              <p:par>
                                <p:cTn id="11" presetID="6" presetClass="emph" presetSubtype="0" accel="100000" autoRev="1" fill="hold" grpId="1" nodeType="withEffect">
                                  <p:stCondLst>
                                    <p:cond delay="200"/>
                                  </p:stCondLst>
                                  <p:childTnLst>
                                    <p:animScale>
                                      <p:cBhvr>
                                        <p:cTn id="12" dur="1000" fill="hold"/>
                                        <p:tgtEl>
                                          <p:spTgt spid="64"/>
                                        </p:tgtEl>
                                      </p:cBhvr>
                                      <p:by x="0" y="0"/>
                                    </p:animScale>
                                  </p:childTnLst>
                                </p:cTn>
                              </p:par>
                              <p:par>
                                <p:cTn id="13" presetID="1" presetClass="entr" presetSubtype="0" fill="hold" grpId="0" nodeType="withEffect">
                                  <p:stCondLst>
                                    <p:cond delay="400"/>
                                  </p:stCondLst>
                                  <p:childTnLst>
                                    <p:set>
                                      <p:cBhvr>
                                        <p:cTn id="14" dur="1" fill="hold">
                                          <p:stCondLst>
                                            <p:cond delay="999"/>
                                          </p:stCondLst>
                                        </p:cTn>
                                        <p:tgtEl>
                                          <p:spTgt spid="63"/>
                                        </p:tgtEl>
                                        <p:attrNameLst>
                                          <p:attrName>style.visibility</p:attrName>
                                        </p:attrNameLst>
                                      </p:cBhvr>
                                      <p:to>
                                        <p:strVal val="visible"/>
                                      </p:to>
                                    </p:set>
                                  </p:childTnLst>
                                </p:cTn>
                              </p:par>
                              <p:par>
                                <p:cTn id="15" presetID="6" presetClass="emph" presetSubtype="0" accel="100000" autoRev="1" fill="hold" grpId="1" nodeType="withEffect">
                                  <p:stCondLst>
                                    <p:cond delay="400"/>
                                  </p:stCondLst>
                                  <p:childTnLst>
                                    <p:animScale>
                                      <p:cBhvr>
                                        <p:cTn id="16" dur="1000" fill="hold"/>
                                        <p:tgtEl>
                                          <p:spTgt spid="63"/>
                                        </p:tgtEl>
                                      </p:cBhvr>
                                      <p:by x="0" y="0"/>
                                    </p:animScale>
                                  </p:childTnLst>
                                </p:cTn>
                              </p:par>
                              <p:par>
                                <p:cTn id="17" presetID="1" presetClass="entr" presetSubtype="0" fill="hold" grpId="0" nodeType="withEffect">
                                  <p:stCondLst>
                                    <p:cond delay="600"/>
                                  </p:stCondLst>
                                  <p:childTnLst>
                                    <p:set>
                                      <p:cBhvr>
                                        <p:cTn id="18" dur="1" fill="hold">
                                          <p:stCondLst>
                                            <p:cond delay="999"/>
                                          </p:stCondLst>
                                        </p:cTn>
                                        <p:tgtEl>
                                          <p:spTgt spid="61"/>
                                        </p:tgtEl>
                                        <p:attrNameLst>
                                          <p:attrName>style.visibility</p:attrName>
                                        </p:attrNameLst>
                                      </p:cBhvr>
                                      <p:to>
                                        <p:strVal val="visible"/>
                                      </p:to>
                                    </p:set>
                                  </p:childTnLst>
                                </p:cTn>
                              </p:par>
                              <p:par>
                                <p:cTn id="19" presetID="6" presetClass="emph" presetSubtype="0" accel="100000" autoRev="1" fill="hold" grpId="1" nodeType="withEffect">
                                  <p:stCondLst>
                                    <p:cond delay="600"/>
                                  </p:stCondLst>
                                  <p:childTnLst>
                                    <p:animScale>
                                      <p:cBhvr>
                                        <p:cTn id="20" dur="1000" fill="hold"/>
                                        <p:tgtEl>
                                          <p:spTgt spid="61"/>
                                        </p:tgtEl>
                                      </p:cBhvr>
                                      <p:by x="0" y="0"/>
                                    </p:animScale>
                                  </p:childTnLst>
                                </p:cTn>
                              </p:par>
                              <p:par>
                                <p:cTn id="21" presetID="1" presetClass="entr" presetSubtype="0" fill="hold" grpId="0" nodeType="withEffect">
                                  <p:stCondLst>
                                    <p:cond delay="800"/>
                                  </p:stCondLst>
                                  <p:childTnLst>
                                    <p:set>
                                      <p:cBhvr>
                                        <p:cTn id="22" dur="1" fill="hold">
                                          <p:stCondLst>
                                            <p:cond delay="999"/>
                                          </p:stCondLst>
                                        </p:cTn>
                                        <p:tgtEl>
                                          <p:spTgt spid="69"/>
                                        </p:tgtEl>
                                        <p:attrNameLst>
                                          <p:attrName>style.visibility</p:attrName>
                                        </p:attrNameLst>
                                      </p:cBhvr>
                                      <p:to>
                                        <p:strVal val="visible"/>
                                      </p:to>
                                    </p:set>
                                  </p:childTnLst>
                                </p:cTn>
                              </p:par>
                              <p:par>
                                <p:cTn id="23" presetID="6" presetClass="emph" presetSubtype="0" accel="100000" autoRev="1" fill="hold" grpId="1" nodeType="withEffect">
                                  <p:stCondLst>
                                    <p:cond delay="800"/>
                                  </p:stCondLst>
                                  <p:childTnLst>
                                    <p:animScale>
                                      <p:cBhvr>
                                        <p:cTn id="24" dur="1000" fill="hold"/>
                                        <p:tgtEl>
                                          <p:spTgt spid="69"/>
                                        </p:tgtEl>
                                      </p:cBhvr>
                                      <p:by x="0" y="0"/>
                                    </p:animScale>
                                  </p:childTnLst>
                                </p:cTn>
                              </p:par>
                              <p:par>
                                <p:cTn id="25" presetID="1" presetClass="entr" presetSubtype="0" fill="hold" grpId="0" nodeType="withEffect">
                                  <p:stCondLst>
                                    <p:cond delay="1000"/>
                                  </p:stCondLst>
                                  <p:childTnLst>
                                    <p:set>
                                      <p:cBhvr>
                                        <p:cTn id="26" dur="1" fill="hold">
                                          <p:stCondLst>
                                            <p:cond delay="999"/>
                                          </p:stCondLst>
                                        </p:cTn>
                                        <p:tgtEl>
                                          <p:spTgt spid="68"/>
                                        </p:tgtEl>
                                        <p:attrNameLst>
                                          <p:attrName>style.visibility</p:attrName>
                                        </p:attrNameLst>
                                      </p:cBhvr>
                                      <p:to>
                                        <p:strVal val="visible"/>
                                      </p:to>
                                    </p:set>
                                  </p:childTnLst>
                                </p:cTn>
                              </p:par>
                              <p:par>
                                <p:cTn id="27" presetID="6" presetClass="emph" presetSubtype="0" accel="100000" autoRev="1" fill="hold" grpId="1" nodeType="withEffect">
                                  <p:stCondLst>
                                    <p:cond delay="1000"/>
                                  </p:stCondLst>
                                  <p:childTnLst>
                                    <p:animScale>
                                      <p:cBhvr>
                                        <p:cTn id="28" dur="1000" fill="hold"/>
                                        <p:tgtEl>
                                          <p:spTgt spid="68"/>
                                        </p:tgtEl>
                                      </p:cBhvr>
                                      <p:by x="0" y="0"/>
                                    </p:animScale>
                                  </p:childTnLst>
                                </p:cTn>
                              </p:par>
                              <p:par>
                                <p:cTn id="29" presetID="1" presetClass="entr" presetSubtype="0" fill="hold" grpId="0" nodeType="withEffect">
                                  <p:stCondLst>
                                    <p:cond delay="1200"/>
                                  </p:stCondLst>
                                  <p:childTnLst>
                                    <p:set>
                                      <p:cBhvr>
                                        <p:cTn id="30" dur="1" fill="hold">
                                          <p:stCondLst>
                                            <p:cond delay="999"/>
                                          </p:stCondLst>
                                        </p:cTn>
                                        <p:tgtEl>
                                          <p:spTgt spid="65"/>
                                        </p:tgtEl>
                                        <p:attrNameLst>
                                          <p:attrName>style.visibility</p:attrName>
                                        </p:attrNameLst>
                                      </p:cBhvr>
                                      <p:to>
                                        <p:strVal val="visible"/>
                                      </p:to>
                                    </p:set>
                                  </p:childTnLst>
                                </p:cTn>
                              </p:par>
                              <p:par>
                                <p:cTn id="31" presetID="6" presetClass="emph" presetSubtype="0" accel="100000" autoRev="1" fill="hold" grpId="1" nodeType="withEffect">
                                  <p:stCondLst>
                                    <p:cond delay="1200"/>
                                  </p:stCondLst>
                                  <p:childTnLst>
                                    <p:animScale>
                                      <p:cBhvr>
                                        <p:cTn id="32" dur="1000" fill="hold"/>
                                        <p:tgtEl>
                                          <p:spTgt spid="65"/>
                                        </p:tgtEl>
                                      </p:cBhvr>
                                      <p:by x="0" y="0"/>
                                    </p:animScale>
                                  </p:childTnLst>
                                </p:cTn>
                              </p:par>
                              <p:par>
                                <p:cTn id="33" presetID="1" presetClass="entr" presetSubtype="0" fill="hold" grpId="0" nodeType="withEffect">
                                  <p:stCondLst>
                                    <p:cond delay="1400"/>
                                  </p:stCondLst>
                                  <p:childTnLst>
                                    <p:set>
                                      <p:cBhvr>
                                        <p:cTn id="34" dur="1" fill="hold">
                                          <p:stCondLst>
                                            <p:cond delay="999"/>
                                          </p:stCondLst>
                                        </p:cTn>
                                        <p:tgtEl>
                                          <p:spTgt spid="66"/>
                                        </p:tgtEl>
                                        <p:attrNameLst>
                                          <p:attrName>style.visibility</p:attrName>
                                        </p:attrNameLst>
                                      </p:cBhvr>
                                      <p:to>
                                        <p:strVal val="visible"/>
                                      </p:to>
                                    </p:set>
                                  </p:childTnLst>
                                </p:cTn>
                              </p:par>
                              <p:par>
                                <p:cTn id="35" presetID="6" presetClass="emph" presetSubtype="0" accel="100000" autoRev="1" fill="hold" grpId="1" nodeType="withEffect">
                                  <p:stCondLst>
                                    <p:cond delay="1400"/>
                                  </p:stCondLst>
                                  <p:childTnLst>
                                    <p:animScale>
                                      <p:cBhvr>
                                        <p:cTn id="36" dur="1000" fill="hold"/>
                                        <p:tgtEl>
                                          <p:spTgt spid="66"/>
                                        </p:tgtEl>
                                      </p:cBhvr>
                                      <p:by x="0" y="0"/>
                                    </p:animScale>
                                  </p:childTnLst>
                                </p:cTn>
                              </p:par>
                              <p:par>
                                <p:cTn id="37" presetID="1" presetClass="entr" presetSubtype="0" fill="hold" grpId="0" nodeType="withEffect">
                                  <p:stCondLst>
                                    <p:cond delay="1600"/>
                                  </p:stCondLst>
                                  <p:childTnLst>
                                    <p:set>
                                      <p:cBhvr>
                                        <p:cTn id="38" dur="1" fill="hold">
                                          <p:stCondLst>
                                            <p:cond delay="999"/>
                                          </p:stCondLst>
                                        </p:cTn>
                                        <p:tgtEl>
                                          <p:spTgt spid="60"/>
                                        </p:tgtEl>
                                        <p:attrNameLst>
                                          <p:attrName>style.visibility</p:attrName>
                                        </p:attrNameLst>
                                      </p:cBhvr>
                                      <p:to>
                                        <p:strVal val="visible"/>
                                      </p:to>
                                    </p:set>
                                  </p:childTnLst>
                                </p:cTn>
                              </p:par>
                              <p:par>
                                <p:cTn id="39" presetID="6" presetClass="emph" presetSubtype="0" accel="100000" autoRev="1" fill="hold" grpId="1" nodeType="withEffect">
                                  <p:stCondLst>
                                    <p:cond delay="1600"/>
                                  </p:stCondLst>
                                  <p:childTnLst>
                                    <p:animScale>
                                      <p:cBhvr>
                                        <p:cTn id="40" dur="1000" fill="hold"/>
                                        <p:tgtEl>
                                          <p:spTgt spid="60"/>
                                        </p:tgtEl>
                                      </p:cBhvr>
                                      <p:by x="0" y="0"/>
                                    </p:animScale>
                                  </p:childTnLst>
                                </p:cTn>
                              </p:par>
                              <p:par>
                                <p:cTn id="41" presetID="10" presetClass="entr" presetSubtype="0" fill="hold" grpId="0" nodeType="withEffect">
                                  <p:stCondLst>
                                    <p:cond delay="1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42" presetClass="path" presetSubtype="0" decel="100000" fill="hold" grpId="1" nodeType="withEffect">
                                  <p:stCondLst>
                                    <p:cond delay="100"/>
                                  </p:stCondLst>
                                  <p:childTnLst>
                                    <p:animMotion origin="layout" path="M -0.22982 -3.33333E-6 L -0.22982 0.02616 " pathEditMode="relative" rAng="0" ptsTypes="AA">
                                      <p:cBhvr>
                                        <p:cTn id="45" dur="700" spd="-100000" fill="hold"/>
                                        <p:tgtEl>
                                          <p:spTgt spid="47"/>
                                        </p:tgtEl>
                                        <p:attrNameLst>
                                          <p:attrName>ppt_x</p:attrName>
                                          <p:attrName>ppt_y</p:attrName>
                                        </p:attrNameLst>
                                      </p:cBhvr>
                                      <p:rCtr x="0" y="1296"/>
                                    </p:animMotion>
                                  </p:childTnLst>
                                </p:cTn>
                              </p:par>
                              <p:par>
                                <p:cTn id="46" presetID="10" presetClass="entr" presetSubtype="0" fill="hold" grpId="0" nodeType="withEffect">
                                  <p:stCondLst>
                                    <p:cond delay="1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42" presetClass="path" presetSubtype="0" decel="100000" fill="hold" grpId="1" nodeType="withEffect">
                                  <p:stCondLst>
                                    <p:cond delay="100"/>
                                  </p:stCondLst>
                                  <p:childTnLst>
                                    <p:animMotion origin="layout" path="M -0.22852 -3.33333E-6 L -0.22852 0.02616 " pathEditMode="relative" rAng="0" ptsTypes="AA">
                                      <p:cBhvr>
                                        <p:cTn id="50" dur="700" spd="-100000" fill="hold"/>
                                        <p:tgtEl>
                                          <p:spTgt spid="46"/>
                                        </p:tgtEl>
                                        <p:attrNameLst>
                                          <p:attrName>ppt_x</p:attrName>
                                          <p:attrName>ppt_y</p:attrName>
                                        </p:attrNameLst>
                                      </p:cBhvr>
                                      <p:rCtr x="0" y="1296"/>
                                    </p:animMotion>
                                  </p:childTnLst>
                                </p:cTn>
                              </p:par>
                              <p:par>
                                <p:cTn id="51" presetID="35" presetClass="path" presetSubtype="0" accel="62000" decel="27000" fill="hold" grpId="2" nodeType="withEffect">
                                  <p:stCondLst>
                                    <p:cond delay="1000"/>
                                  </p:stCondLst>
                                  <p:childTnLst>
                                    <p:animMotion origin="layout" path="M 3.54167E-6 -3.33333E-6 L -0.22982 -3.33333E-6 " pathEditMode="relative" rAng="0" ptsTypes="AA">
                                      <p:cBhvr>
                                        <p:cTn id="52" dur="3000" spd="-100000" fill="hold"/>
                                        <p:tgtEl>
                                          <p:spTgt spid="47"/>
                                        </p:tgtEl>
                                        <p:attrNameLst>
                                          <p:attrName>ppt_x</p:attrName>
                                          <p:attrName>ppt_y</p:attrName>
                                        </p:attrNameLst>
                                      </p:cBhvr>
                                      <p:rCtr x="-11497" y="0"/>
                                    </p:animMotion>
                                  </p:childTnLst>
                                </p:cTn>
                              </p:par>
                              <p:par>
                                <p:cTn id="53" presetID="35" presetClass="path" presetSubtype="0" accel="62000" decel="27000" fill="hold" grpId="2" nodeType="withEffect">
                                  <p:stCondLst>
                                    <p:cond delay="1000"/>
                                  </p:stCondLst>
                                  <p:childTnLst>
                                    <p:animMotion origin="layout" path="M 1.66667E-6 -3.33333E-6 L -0.22852 -3.33333E-6 " pathEditMode="relative" rAng="0" ptsTypes="AA">
                                      <p:cBhvr>
                                        <p:cTn id="54" dur="3000" spd="-100000" fill="hold"/>
                                        <p:tgtEl>
                                          <p:spTgt spid="46"/>
                                        </p:tgtEl>
                                        <p:attrNameLst>
                                          <p:attrName>ppt_x</p:attrName>
                                          <p:attrName>ppt_y</p:attrName>
                                        </p:attrNameLst>
                                      </p:cBhvr>
                                      <p:rCtr x="-11432" y="0"/>
                                    </p:animMotion>
                                  </p:childTnLst>
                                </p:cTn>
                              </p:par>
                              <p:par>
                                <p:cTn id="55" presetID="10" presetClass="entr" presetSubtype="0" fill="hold" nodeType="withEffect">
                                  <p:stCondLst>
                                    <p:cond delay="1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42" presetClass="path" presetSubtype="0" decel="100000" fill="hold" nodeType="withEffect">
                                  <p:stCondLst>
                                    <p:cond delay="100"/>
                                  </p:stCondLst>
                                  <p:childTnLst>
                                    <p:animMotion origin="layout" path="M 0 2.22222E-6 L 0 0.03541 " pathEditMode="relative" rAng="0" ptsTypes="AA">
                                      <p:cBhvr>
                                        <p:cTn id="59" dur="700" spd="-100000" fill="hold"/>
                                        <p:tgtEl>
                                          <p:spTgt spid="38"/>
                                        </p:tgtEl>
                                        <p:attrNameLst>
                                          <p:attrName>ppt_x</p:attrName>
                                          <p:attrName>ppt_y</p:attrName>
                                        </p:attrNameLst>
                                      </p:cBhvr>
                                      <p:rCtr x="0" y="1759"/>
                                    </p:animMotion>
                                  </p:childTnLst>
                                </p:cTn>
                              </p:par>
                              <p:par>
                                <p:cTn id="60" presetID="10" presetClass="entr" presetSubtype="0" fill="hold" nodeType="withEffect">
                                  <p:stCondLst>
                                    <p:cond delay="10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42" presetClass="path" presetSubtype="0" decel="100000" fill="hold" nodeType="withEffect">
                                  <p:stCondLst>
                                    <p:cond delay="100"/>
                                  </p:stCondLst>
                                  <p:childTnLst>
                                    <p:animMotion origin="layout" path="M -1.66667E-6 2.22222E-6 L -1.66667E-6 0.03541 " pathEditMode="relative" rAng="0" ptsTypes="AA">
                                      <p:cBhvr>
                                        <p:cTn id="64" dur="700" spd="-100000" fill="hold"/>
                                        <p:tgtEl>
                                          <p:spTgt spid="33"/>
                                        </p:tgtEl>
                                        <p:attrNameLst>
                                          <p:attrName>ppt_x</p:attrName>
                                          <p:attrName>ppt_y</p:attrName>
                                        </p:attrNameLst>
                                      </p:cBhvr>
                                      <p:rCtr x="0" y="1759"/>
                                    </p:animMotion>
                                  </p:childTnLst>
                                </p:cTn>
                              </p:par>
                              <p:par>
                                <p:cTn id="65" presetID="10" presetClass="entr" presetSubtype="0" fill="hold" grpId="0" nodeType="withEffect">
                                  <p:stCondLst>
                                    <p:cond delay="10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42" presetClass="path" presetSubtype="0" decel="100000" fill="hold" grpId="1" nodeType="withEffect">
                                  <p:stCondLst>
                                    <p:cond delay="100"/>
                                  </p:stCondLst>
                                  <p:childTnLst>
                                    <p:animMotion origin="layout" path="M -2.08333E-7 3.7037E-7 L -2.08333E-7 0.03542 " pathEditMode="relative" rAng="0" ptsTypes="AA">
                                      <p:cBhvr>
                                        <p:cTn id="69" dur="700" spd="-100000" fill="hold"/>
                                        <p:tgtEl>
                                          <p:spTgt spid="27"/>
                                        </p:tgtEl>
                                        <p:attrNameLst>
                                          <p:attrName>ppt_x</p:attrName>
                                          <p:attrName>ppt_y</p:attrName>
                                        </p:attrNameLst>
                                      </p:cBhvr>
                                      <p:rCtr x="0" y="1759"/>
                                    </p:animMotion>
                                  </p:childTnLst>
                                </p:cTn>
                              </p:par>
                              <p:par>
                                <p:cTn id="70" presetID="10" presetClass="entr" presetSubtype="0" fill="hold" nodeType="withEffect">
                                  <p:stCondLst>
                                    <p:cond delay="10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42" presetClass="path" presetSubtype="0" decel="100000" fill="hold" nodeType="withEffect">
                                  <p:stCondLst>
                                    <p:cond delay="100"/>
                                  </p:stCondLst>
                                  <p:childTnLst>
                                    <p:animMotion origin="layout" path="M -2.08333E-7 3.7037E-7 L -2.08333E-7 0.03542 " pathEditMode="relative" rAng="0" ptsTypes="AA">
                                      <p:cBhvr>
                                        <p:cTn id="74"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8" grpId="0" animBg="1"/>
      <p:bldP spid="68" grpId="1" animBg="1"/>
      <p:bldP spid="69" grpId="0" animBg="1"/>
      <p:bldP spid="69" grpId="1" animBg="1"/>
      <p:bldP spid="27" grpId="0" animBg="1"/>
      <p:bldP spid="27" grpId="1" animBg="1"/>
      <p:bldP spid="46" grpId="0" animBg="1"/>
      <p:bldP spid="46" grpId="1" animBg="1"/>
      <p:bldP spid="46" grpId="2" animBg="1"/>
      <p:bldP spid="47" grpId="0" animBg="1"/>
      <p:bldP spid="47" grpId="1" animBg="1"/>
      <p:bldP spid="47"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C43A0BD-DCC3-D445-7AA8-A1D338DDFBEE}"/>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CA"/>
              <a:t>Microsoft Security savings</a:t>
            </a:r>
          </a:p>
        </p:txBody>
      </p:sp>
      <p:sp>
        <p:nvSpPr>
          <p:cNvPr id="40" name="Oval 39">
            <a:extLst>
              <a:ext uri="{FF2B5EF4-FFF2-40B4-BE49-F238E27FC236}">
                <a16:creationId xmlns:a16="http://schemas.microsoft.com/office/drawing/2014/main" id="{7095CAAC-C1B4-4FCB-81FE-EE7C94E0A749}"/>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Endpoint</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Protection and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Response</a:t>
            </a:r>
          </a:p>
        </p:txBody>
      </p:sp>
      <p:sp>
        <p:nvSpPr>
          <p:cNvPr id="41" name="Oval 40">
            <a:extLst>
              <a:ext uri="{FF2B5EF4-FFF2-40B4-BE49-F238E27FC236}">
                <a16:creationId xmlns:a16="http://schemas.microsoft.com/office/drawing/2014/main" id="{6697D651-C02F-4A6F-B5FF-D1AB6443CC20}"/>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Search and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eDiscovery;</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Auditing</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(Advanced) </a:t>
            </a:r>
          </a:p>
        </p:txBody>
      </p:sp>
      <p:sp>
        <p:nvSpPr>
          <p:cNvPr id="42" name="Oval 41">
            <a:extLst>
              <a:ext uri="{FF2B5EF4-FFF2-40B4-BE49-F238E27FC236}">
                <a16:creationId xmlns:a16="http://schemas.microsoft.com/office/drawing/2014/main" id="{147532D6-DBB8-4398-8BC0-284A8745DF11}"/>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Insider Risk</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Management;</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Access Control</a:t>
            </a:r>
          </a:p>
        </p:txBody>
      </p:sp>
      <p:sp>
        <p:nvSpPr>
          <p:cNvPr id="47" name="Oval 46">
            <a:extLst>
              <a:ext uri="{FF2B5EF4-FFF2-40B4-BE49-F238E27FC236}">
                <a16:creationId xmlns:a16="http://schemas.microsoft.com/office/drawing/2014/main" id="{4539ACDE-5FD6-40BE-A7A7-D6F0E6074D93}"/>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Information</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Protection and</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Governance</a:t>
            </a:r>
          </a:p>
        </p:txBody>
      </p:sp>
      <p:sp>
        <p:nvSpPr>
          <p:cNvPr id="48" name="Oval 47">
            <a:extLst>
              <a:ext uri="{FF2B5EF4-FFF2-40B4-BE49-F238E27FC236}">
                <a16:creationId xmlns:a16="http://schemas.microsoft.com/office/drawing/2014/main" id="{34A0D7A8-999D-45D5-93DC-CF68BDDB5123}"/>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Intrusion</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detection,</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investigation,</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prevention,</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and threat</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intelligence</a:t>
            </a:r>
          </a:p>
        </p:txBody>
      </p:sp>
      <p:sp>
        <p:nvSpPr>
          <p:cNvPr id="49" name="Oval 48">
            <a:extLst>
              <a:ext uri="{FF2B5EF4-FFF2-40B4-BE49-F238E27FC236}">
                <a16:creationId xmlns:a16="http://schemas.microsoft.com/office/drawing/2014/main" id="{808D0167-BAB1-447A-BFD5-04116728A412}"/>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Email</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protection</a:t>
            </a:r>
          </a:p>
        </p:txBody>
      </p:sp>
      <p:sp>
        <p:nvSpPr>
          <p:cNvPr id="50" name="Oval 49">
            <a:extLst>
              <a:ext uri="{FF2B5EF4-FFF2-40B4-BE49-F238E27FC236}">
                <a16:creationId xmlns:a16="http://schemas.microsoft.com/office/drawing/2014/main" id="{70720517-4431-4BBE-A83F-EAF7F7465A9D}"/>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Identity</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and Access</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Management</a:t>
            </a:r>
          </a:p>
        </p:txBody>
      </p:sp>
      <p:sp>
        <p:nvSpPr>
          <p:cNvPr id="51" name="Oval 50">
            <a:extLst>
              <a:ext uri="{FF2B5EF4-FFF2-40B4-BE49-F238E27FC236}">
                <a16:creationId xmlns:a16="http://schemas.microsoft.com/office/drawing/2014/main" id="{04A42CB9-1516-47C8-9859-7A0332723800}"/>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Cloud Access</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Security</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Broker</a:t>
            </a:r>
          </a:p>
        </p:txBody>
      </p:sp>
      <p:sp>
        <p:nvSpPr>
          <p:cNvPr id="52" name="Oval 51">
            <a:extLst>
              <a:ext uri="{FF2B5EF4-FFF2-40B4-BE49-F238E27FC236}">
                <a16:creationId xmlns:a16="http://schemas.microsoft.com/office/drawing/2014/main" id="{FF522B40-F532-4AA7-BC84-22624D886EBE}"/>
              </a:ext>
            </a:extLst>
          </p:cNvPr>
          <p:cNvSpPr>
            <a:spLocks noChangeAspect="1"/>
          </p:cNvSpPr>
          <p:nvPr/>
        </p:nvSpPr>
        <p:spPr bwMode="auto">
          <a:xfrm>
            <a:off x="4148694" y="747715"/>
            <a:ext cx="3894613" cy="3894613"/>
          </a:xfrm>
          <a:prstGeom prst="ellipse">
            <a:avLst/>
          </a:prstGeom>
          <a:noFill/>
          <a:ln w="127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1100" b="0" i="0" u="none" strike="noStrike" kern="0" cap="none" spc="0" normalizeH="0" baseline="0" noProof="0">
                <a:ln>
                  <a:noFill/>
                </a:ln>
                <a:noFill/>
                <a:effectLst/>
                <a:uLnTx/>
                <a:uFillTx/>
                <a:latin typeface="Segoe UI Semibold"/>
                <a:ea typeface="+mn-ea"/>
                <a:cs typeface="+mn-cs"/>
              </a:rPr>
              <a:t>Compliance</a:t>
            </a:r>
            <a:br>
              <a:rPr kumimoji="0" lang="en-US" sz="1100" b="0" i="0" u="none" strike="noStrike" kern="0" cap="none" spc="0" normalizeH="0" baseline="0" noProof="0">
                <a:ln>
                  <a:noFill/>
                </a:ln>
                <a:noFill/>
                <a:effectLst/>
                <a:uLnTx/>
                <a:uFillTx/>
                <a:latin typeface="Segoe UI Semibold"/>
                <a:ea typeface="+mn-ea"/>
                <a:cs typeface="+mn-cs"/>
              </a:rPr>
            </a:br>
            <a:r>
              <a:rPr kumimoji="0" lang="en-US" sz="1100" b="0" i="0" u="none" strike="noStrike" kern="0" cap="none" spc="0" normalizeH="0" baseline="0" noProof="0">
                <a:ln>
                  <a:noFill/>
                </a:ln>
                <a:noFill/>
                <a:effectLst/>
                <a:uLnTx/>
                <a:uFillTx/>
                <a:latin typeface="Segoe UI Semibold"/>
                <a:ea typeface="+mn-ea"/>
                <a:cs typeface="+mn-cs"/>
              </a:rPr>
              <a:t>Management</a:t>
            </a:r>
          </a:p>
        </p:txBody>
      </p:sp>
      <p:sp>
        <p:nvSpPr>
          <p:cNvPr id="55" name="Oval 54">
            <a:extLst>
              <a:ext uri="{FF2B5EF4-FFF2-40B4-BE49-F238E27FC236}">
                <a16:creationId xmlns:a16="http://schemas.microsoft.com/office/drawing/2014/main" id="{26D4D493-E431-4CCC-9C91-311ABD7BC2C0}"/>
              </a:ext>
            </a:extLst>
          </p:cNvPr>
          <p:cNvSpPr>
            <a:spLocks noChangeAspect="1"/>
          </p:cNvSpPr>
          <p:nvPr/>
        </p:nvSpPr>
        <p:spPr bwMode="auto">
          <a:xfrm>
            <a:off x="4148694" y="747715"/>
            <a:ext cx="3894613" cy="3894613"/>
          </a:xfrm>
          <a:prstGeom prst="ellipse">
            <a:avLst/>
          </a:prstGeom>
          <a:gradFill>
            <a:gsLst>
              <a:gs pos="0">
                <a:srgbClr val="0078D4"/>
              </a:gs>
              <a:gs pos="100000">
                <a:srgbClr val="8661C5"/>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Microsoft</a:t>
            </a:r>
            <a:br>
              <a:rPr kumimoji="0" lang="en-US" sz="4000" b="0" i="0" u="none" strike="noStrike" kern="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br>
            <a:r>
              <a:rPr kumimoji="0" lang="en-US" sz="4000" b="0" i="0" u="none" strike="noStrike" kern="0" cap="none" spc="0" normalizeH="0" baseline="0" noProof="0">
                <a:ln>
                  <a:noFill/>
                </a:ln>
                <a:gradFill>
                  <a:gsLst>
                    <a:gs pos="7831">
                      <a:srgbClr val="FFFFFF"/>
                    </a:gs>
                    <a:gs pos="31325">
                      <a:srgbClr val="FFFFFF"/>
                    </a:gs>
                  </a:gsLst>
                  <a:lin ang="5100000" scaled="0"/>
                </a:gradFill>
                <a:effectLst/>
                <a:uLnTx/>
                <a:uFillTx/>
                <a:latin typeface="Segoe UI Semibold"/>
                <a:ea typeface="+mn-ea"/>
                <a:cs typeface="+mn-cs"/>
              </a:rPr>
              <a:t>Security</a:t>
            </a:r>
          </a:p>
        </p:txBody>
      </p:sp>
      <p:sp>
        <p:nvSpPr>
          <p:cNvPr id="30" name="Rectangle 29">
            <a:extLst>
              <a:ext uri="{FF2B5EF4-FFF2-40B4-BE49-F238E27FC236}">
                <a16:creationId xmlns:a16="http://schemas.microsoft.com/office/drawing/2014/main" id="{ADD7C0E1-C674-4538-9271-E3AD8DB2345C}"/>
              </a:ext>
              <a:ext uri="{C183D7F6-B498-43B3-948B-1728B52AA6E4}">
                <adec:decorative xmlns:adec="http://schemas.microsoft.com/office/drawing/2017/decorative" val="1"/>
              </a:ext>
            </a:extLst>
          </p:cNvPr>
          <p:cNvSpPr/>
          <p:nvPr/>
        </p:nvSpPr>
        <p:spPr bwMode="auto">
          <a:xfrm>
            <a:off x="2826" y="5120640"/>
            <a:ext cx="12189174" cy="1737360"/>
          </a:xfrm>
          <a:prstGeom prst="rect">
            <a:avLst/>
          </a:prstGeom>
          <a:solidFill>
            <a:srgbClr val="0000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cxnSp>
        <p:nvCxnSpPr>
          <p:cNvPr id="31" name="Straight Connector 30">
            <a:extLst>
              <a:ext uri="{FF2B5EF4-FFF2-40B4-BE49-F238E27FC236}">
                <a16:creationId xmlns:a16="http://schemas.microsoft.com/office/drawing/2014/main" id="{8D88D2D2-0D7D-46FC-A96A-7D033055CF2B}"/>
              </a:ext>
              <a:ext uri="{C183D7F6-B498-43B3-948B-1728B52AA6E4}">
                <adec:decorative xmlns:adec="http://schemas.microsoft.com/office/drawing/2017/decorative" val="1"/>
              </a:ext>
            </a:extLst>
          </p:cNvPr>
          <p:cNvCxnSpPr>
            <a:cxnSpLocks/>
          </p:cNvCxnSpPr>
          <p:nvPr/>
        </p:nvCxnSpPr>
        <p:spPr>
          <a:xfrm>
            <a:off x="6096000" y="5120640"/>
            <a:ext cx="0" cy="1737360"/>
          </a:xfrm>
          <a:prstGeom prst="line">
            <a:avLst/>
          </a:prstGeom>
          <a:noFill/>
          <a:ln w="12700" cap="flat" cmpd="sng" algn="ctr">
            <a:solidFill>
              <a:schemeClr val="bg1"/>
            </a:solidFill>
            <a:prstDash val="solid"/>
            <a:headEnd type="none" w="lg" len="med"/>
            <a:tailEnd type="none" w="lg" len="med"/>
          </a:ln>
          <a:effectLst/>
        </p:spPr>
      </p:cxnSp>
      <p:sp>
        <p:nvSpPr>
          <p:cNvPr id="32" name="TextBox 31">
            <a:extLst>
              <a:ext uri="{FF2B5EF4-FFF2-40B4-BE49-F238E27FC236}">
                <a16:creationId xmlns:a16="http://schemas.microsoft.com/office/drawing/2014/main" id="{19FDC0EB-4273-4BF5-AE44-8AAA4B94BA9D}"/>
              </a:ext>
            </a:extLst>
          </p:cNvPr>
          <p:cNvSpPr txBox="1"/>
          <p:nvPr/>
        </p:nvSpPr>
        <p:spPr>
          <a:xfrm>
            <a:off x="2517176" y="5604600"/>
            <a:ext cx="1645847"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50" normalizeH="0" baseline="0" noProof="0">
                <a:ln>
                  <a:noFill/>
                </a:ln>
                <a:gradFill>
                  <a:gsLst>
                    <a:gs pos="0">
                      <a:srgbClr val="0078D4"/>
                    </a:gs>
                    <a:gs pos="100000">
                      <a:srgbClr val="8661C5"/>
                    </a:gs>
                  </a:gsLst>
                  <a:lin ang="2700000" scaled="0"/>
                </a:gradFill>
                <a:effectLst/>
                <a:uLnTx/>
                <a:uFillTx/>
                <a:latin typeface="Segoe UI Semibold"/>
              </a:rPr>
              <a:t>60%+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18072">
                      <a:srgbClr val="2F2F2F"/>
                    </a:gs>
                    <a:gs pos="38000">
                      <a:srgbClr val="2F2F2F"/>
                    </a:gs>
                  </a:gsLst>
                  <a:lin ang="2700000" scaled="0"/>
                </a:gradFill>
                <a:effectLst/>
                <a:uLnTx/>
                <a:uFillTx/>
                <a:latin typeface="Segoe UI Semibold"/>
              </a:rPr>
              <a:t>savings</a:t>
            </a:r>
          </a:p>
        </p:txBody>
      </p:sp>
      <p:sp>
        <p:nvSpPr>
          <p:cNvPr id="33" name="TextBox 32">
            <a:extLst>
              <a:ext uri="{FF2B5EF4-FFF2-40B4-BE49-F238E27FC236}">
                <a16:creationId xmlns:a16="http://schemas.microsoft.com/office/drawing/2014/main" id="{DD38C031-58B4-4D48-B372-403381E547E9}"/>
              </a:ext>
            </a:extLst>
          </p:cNvPr>
          <p:cNvSpPr txBox="1"/>
          <p:nvPr/>
        </p:nvSpPr>
        <p:spPr>
          <a:xfrm>
            <a:off x="8029771" y="5604600"/>
            <a:ext cx="1645847" cy="769441"/>
          </a:xfrm>
          <a:prstGeom prst="rect">
            <a:avLst/>
          </a:prstGeom>
          <a:noFill/>
        </p:spPr>
        <p:txBody>
          <a:bodyPr wrap="square" lIns="0" tIns="0" rIns="0" bIns="91440" rtlCol="0" anchor="ctr" anchorCtr="0">
            <a:noAutofit/>
          </a:bodyPr>
          <a:lstStyle>
            <a:defPPr>
              <a:defRPr lang="en-US"/>
            </a:defPPr>
            <a:lvl1pPr>
              <a:defRPr sz="1400">
                <a:gradFill>
                  <a:gsLst>
                    <a:gs pos="48795">
                      <a:srgbClr val="2F2F2F"/>
                    </a:gs>
                    <a:gs pos="71000">
                      <a:srgbClr val="2F2F2F"/>
                    </a:gs>
                  </a:gsLst>
                  <a:lin ang="2700000" scaled="0"/>
                </a:gra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50" normalizeH="0" baseline="0" noProof="0">
                <a:ln>
                  <a:noFill/>
                </a:ln>
                <a:gradFill>
                  <a:gsLst>
                    <a:gs pos="0">
                      <a:srgbClr val="0078D4"/>
                    </a:gs>
                    <a:gs pos="100000">
                      <a:srgbClr val="8661C5"/>
                    </a:gs>
                  </a:gsLst>
                  <a:lin ang="2700000" scaled="0"/>
                </a:gradFill>
                <a:effectLst/>
                <a:uLnTx/>
                <a:uFillTx/>
                <a:latin typeface="Segoe UI Semibold"/>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18072">
                      <a:srgbClr val="2F2F2F"/>
                    </a:gs>
                    <a:gs pos="38000">
                      <a:srgbClr val="2F2F2F"/>
                    </a:gs>
                  </a:gsLst>
                  <a:lin ang="2700000" scaled="0"/>
                </a:gradFill>
                <a:effectLst/>
                <a:uLnTx/>
                <a:uFillTx/>
                <a:latin typeface="Segoe UI Semibold"/>
              </a:rPr>
              <a:t>solution</a:t>
            </a:r>
          </a:p>
        </p:txBody>
      </p:sp>
      <p:sp>
        <p:nvSpPr>
          <p:cNvPr id="35" name="Oval 34" descr="On the corner of the slide is a larger bubble with a + sign in it. Overlapping it is a smaller circle with the - sign on it. This combined graphic represents &quot;Doing more, with less&quot;">
            <a:extLst>
              <a:ext uri="{FF2B5EF4-FFF2-40B4-BE49-F238E27FC236}">
                <a16:creationId xmlns:a16="http://schemas.microsoft.com/office/drawing/2014/main" id="{2CBBAF05-EFBB-4155-B1D8-5F1D07D30062}"/>
              </a:ext>
              <a:ext uri="{C183D7F6-B498-43B3-948B-1728B52AA6E4}">
                <adec:decorative xmlns:adec="http://schemas.microsoft.com/office/drawing/2017/decorative" val="1"/>
              </a:ext>
            </a:extLst>
          </p:cNvPr>
          <p:cNvSpPr/>
          <p:nvPr/>
        </p:nvSpPr>
        <p:spPr bwMode="auto">
          <a:xfrm>
            <a:off x="-805385" y="-751247"/>
            <a:ext cx="2146851" cy="2146855"/>
          </a:xfrm>
          <a:prstGeom prst="ellipse">
            <a:avLst/>
          </a:prstGeom>
          <a:gradFill>
            <a:gsLst>
              <a:gs pos="24000">
                <a:srgbClr val="0078D4"/>
              </a:gs>
              <a:gs pos="77000">
                <a:srgbClr val="6B66C8"/>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74752" tIns="139802" rIns="174752" bIns="45720" numCol="1" spcCol="0" rtlCol="0" fromWordArt="0" anchor="b" anchorCtr="0" forceAA="0" compatLnSpc="1">
            <a:prstTxWarp prst="textNoShape">
              <a:avLst/>
            </a:prstTxWarp>
            <a:noAutofit/>
          </a:bodyPr>
          <a:lstStyle/>
          <a:p>
            <a:pPr algn="r" defTabSz="891070" fontAlgn="base">
              <a:spcBef>
                <a:spcPct val="0"/>
              </a:spcBef>
              <a:spcAft>
                <a:spcPct val="0"/>
              </a:spcAft>
            </a:pPr>
            <a:r>
              <a:rPr lang="en-US" sz="7200" kern="0">
                <a:solidFill>
                  <a:srgbClr val="FFFFFF"/>
                </a:solidFill>
                <a:latin typeface="Segoe UI"/>
                <a:cs typeface="Segoe UI" pitchFamily="34" charset="0"/>
              </a:rPr>
              <a:t>+</a:t>
            </a:r>
          </a:p>
        </p:txBody>
      </p:sp>
      <p:sp>
        <p:nvSpPr>
          <p:cNvPr id="36" name="Oval 35">
            <a:extLst>
              <a:ext uri="{FF2B5EF4-FFF2-40B4-BE49-F238E27FC236}">
                <a16:creationId xmlns:a16="http://schemas.microsoft.com/office/drawing/2014/main" id="{777F4B89-E64E-4F71-A1BC-37E2AA07554B}"/>
              </a:ext>
              <a:ext uri="{C183D7F6-B498-43B3-948B-1728B52AA6E4}">
                <adec:decorative xmlns:adec="http://schemas.microsoft.com/office/drawing/2017/decorative" val="1"/>
              </a:ext>
            </a:extLst>
          </p:cNvPr>
          <p:cNvSpPr/>
          <p:nvPr/>
        </p:nvSpPr>
        <p:spPr bwMode="auto">
          <a:xfrm>
            <a:off x="888012" y="719537"/>
            <a:ext cx="732286" cy="732289"/>
          </a:xfrm>
          <a:prstGeom prst="ellipse">
            <a:avLst/>
          </a:prstGeom>
          <a:gradFill>
            <a:gsLst>
              <a:gs pos="0">
                <a:srgbClr val="6B66C8"/>
              </a:gs>
              <a:gs pos="80000">
                <a:srgbClr val="8661C5"/>
              </a:gs>
            </a:gsLst>
            <a:lin ang="2700000" scaled="0"/>
          </a:gradFill>
          <a:ln w="19050">
            <a:solidFill>
              <a:srgbClr val="EBEBEB"/>
            </a:soli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lnSpc>
                <a:spcPct val="90000"/>
              </a:lnSpc>
            </a:pPr>
            <a:r>
              <a:rPr lang="en-US" sz="3600" b="1">
                <a:gradFill>
                  <a:gsLst>
                    <a:gs pos="1205">
                      <a:srgbClr val="FFFFFF"/>
                    </a:gs>
                    <a:gs pos="12651">
                      <a:srgbClr val="FFFFFF"/>
                    </a:gs>
                  </a:gsLst>
                  <a:lin ang="2700000" scaled="0"/>
                </a:gradFill>
              </a:rPr>
              <a:t>–</a:t>
            </a:r>
          </a:p>
        </p:txBody>
      </p:sp>
    </p:spTree>
    <p:extLst>
      <p:ext uri="{BB962C8B-B14F-4D97-AF65-F5344CB8AC3E}">
        <p14:creationId xmlns:p14="http://schemas.microsoft.com/office/powerpoint/2010/main" val="37209738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5"/>
                                        </p:tgtEl>
                                        <p:attrNameLst>
                                          <p:attrName>style.visibility</p:attrName>
                                        </p:attrNameLst>
                                      </p:cBhvr>
                                      <p:to>
                                        <p:strVal val="visible"/>
                                      </p:to>
                                    </p:set>
                                  </p:childTnLst>
                                </p:cTn>
                              </p:par>
                              <p:par>
                                <p:cTn id="7" presetID="42" presetClass="path" presetSubtype="0" accel="100000" autoRev="1" fill="hold" grpId="1" nodeType="withEffect">
                                  <p:stCondLst>
                                    <p:cond delay="0"/>
                                  </p:stCondLst>
                                  <p:childTnLst>
                                    <p:animMotion origin="layout" path="M -4.375E-6 3.7037E-6 L -0.0095 -0.01459 " pathEditMode="relative" rAng="0" ptsTypes="AA">
                                      <p:cBhvr>
                                        <p:cTn id="8" dur="500" fill="hold"/>
                                        <p:tgtEl>
                                          <p:spTgt spid="35"/>
                                        </p:tgtEl>
                                        <p:attrNameLst>
                                          <p:attrName>ppt_x</p:attrName>
                                          <p:attrName>ppt_y</p:attrName>
                                        </p:attrNameLst>
                                      </p:cBhvr>
                                      <p:rCtr x="-482" y="-741"/>
                                    </p:animMotion>
                                  </p:childTnLst>
                                </p:cTn>
                              </p:par>
                              <p:par>
                                <p:cTn id="9" presetID="6" presetClass="emph" presetSubtype="0" accel="100000" autoRev="1" fill="hold" grpId="2" nodeType="withEffect">
                                  <p:stCondLst>
                                    <p:cond delay="0"/>
                                  </p:stCondLst>
                                  <p:childTnLst>
                                    <p:animScale>
                                      <p:cBhvr>
                                        <p:cTn id="10" dur="500" fill="hold"/>
                                        <p:tgtEl>
                                          <p:spTgt spid="35"/>
                                        </p:tgtEl>
                                      </p:cBhvr>
                                      <p:by x="0" y="0"/>
                                    </p:animScale>
                                  </p:childTnLst>
                                </p:cTn>
                              </p:par>
                              <p:par>
                                <p:cTn id="11" presetID="1" presetClass="entr" presetSubtype="0" fill="hold" grpId="0" nodeType="withEffect">
                                  <p:stCondLst>
                                    <p:cond delay="0"/>
                                  </p:stCondLst>
                                  <p:childTnLst>
                                    <p:set>
                                      <p:cBhvr>
                                        <p:cTn id="12" dur="1" fill="hold">
                                          <p:stCondLst>
                                            <p:cond delay="499"/>
                                          </p:stCondLst>
                                        </p:cTn>
                                        <p:tgtEl>
                                          <p:spTgt spid="36"/>
                                        </p:tgtEl>
                                        <p:attrNameLst>
                                          <p:attrName>style.visibility</p:attrName>
                                        </p:attrNameLst>
                                      </p:cBhvr>
                                      <p:to>
                                        <p:strVal val="visible"/>
                                      </p:to>
                                    </p:set>
                                  </p:childTnLst>
                                </p:cTn>
                              </p:par>
                              <p:par>
                                <p:cTn id="13" presetID="42" presetClass="path" presetSubtype="0" accel="100000" autoRev="1" fill="hold" grpId="1" nodeType="withEffect">
                                  <p:stCondLst>
                                    <p:cond delay="0"/>
                                  </p:stCondLst>
                                  <p:childTnLst>
                                    <p:animMotion origin="layout" path="M -1.45833E-6 4.81481E-6 L -0.03034 -0.0463 " pathEditMode="relative" rAng="0" ptsTypes="AA">
                                      <p:cBhvr>
                                        <p:cTn id="14" dur="500" fill="hold"/>
                                        <p:tgtEl>
                                          <p:spTgt spid="36"/>
                                        </p:tgtEl>
                                        <p:attrNameLst>
                                          <p:attrName>ppt_x</p:attrName>
                                          <p:attrName>ppt_y</p:attrName>
                                        </p:attrNameLst>
                                      </p:cBhvr>
                                      <p:rCtr x="-1523" y="-2315"/>
                                    </p:animMotion>
                                  </p:childTnLst>
                                </p:cTn>
                              </p:par>
                              <p:par>
                                <p:cTn id="15" presetID="6" presetClass="emph" presetSubtype="0" accel="100000" autoRev="1" fill="hold" grpId="2" nodeType="withEffect">
                                  <p:stCondLst>
                                    <p:cond delay="0"/>
                                  </p:stCondLst>
                                  <p:childTnLst>
                                    <p:animScale>
                                      <p:cBhvr>
                                        <p:cTn id="16" dur="500" fill="hold"/>
                                        <p:tgtEl>
                                          <p:spTgt spid="36"/>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6" grpId="0" animBg="1"/>
      <p:bldP spid="36" grpId="1" animBg="1"/>
      <p:bldP spid="36"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7137939-834D-C154-FCED-AAA905598B09}"/>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Threat signals</a:t>
            </a:r>
            <a:endParaRPr lang="en-CA"/>
          </a:p>
        </p:txBody>
      </p:sp>
      <p:sp>
        <p:nvSpPr>
          <p:cNvPr id="11" name="Rectangle: Rounded Corners 287">
            <a:extLst>
              <a:ext uri="{FF2B5EF4-FFF2-40B4-BE49-F238E27FC236}">
                <a16:creationId xmlns:a16="http://schemas.microsoft.com/office/drawing/2014/main" id="{7FC2F196-9FA7-47BB-8155-6377E37540D5}"/>
              </a:ext>
              <a:ext uri="{C183D7F6-B498-43B3-948B-1728B52AA6E4}">
                <adec:decorative xmlns:adec="http://schemas.microsoft.com/office/drawing/2017/decorative" val="1"/>
              </a:ext>
            </a:extLst>
          </p:cNvPr>
          <p:cNvSpPr/>
          <p:nvPr/>
        </p:nvSpPr>
        <p:spPr bwMode="auto">
          <a:xfrm>
            <a:off x="582612" y="1000125"/>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a:solidFill>
                <a:srgbClr val="FF0000"/>
              </a:solidFill>
              <a:cs typeface="Segoe UI" pitchFamily="34" charset="0"/>
            </a:endParaRPr>
          </a:p>
        </p:txBody>
      </p:sp>
      <p:sp>
        <p:nvSpPr>
          <p:cNvPr id="12" name="Title 14">
            <a:extLst>
              <a:ext uri="{FF2B5EF4-FFF2-40B4-BE49-F238E27FC236}">
                <a16:creationId xmlns:a16="http://schemas.microsoft.com/office/drawing/2014/main" id="{3C01FB09-D89D-4BCE-B9DB-7348F1D7C67E}"/>
              </a:ext>
            </a:extLst>
          </p:cNvPr>
          <p:cNvSpPr txBox="1">
            <a:spLocks/>
          </p:cNvSpPr>
          <p:nvPr/>
        </p:nvSpPr>
        <p:spPr>
          <a:xfrm>
            <a:off x="1667933" y="1796823"/>
            <a:ext cx="8856134" cy="2246769"/>
          </a:xfrm>
          <a:prstGeom prst="rect">
            <a:avLst/>
          </a:prstGeom>
          <a:noFill/>
          <a:ln>
            <a:noFill/>
            <a:prstDash/>
          </a:ln>
          <a:effectLst/>
        </p:spPr>
        <p:txBody>
          <a:bodyPr rot="0" spcFirstLastPara="0" vertOverflow="overflow" horzOverflow="overflow" vert="horz" wrap="square" lIns="0" tIns="0" rIns="0" bIns="45720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1865236" rtl="0" eaLnBrk="1" fontAlgn="base" latinLnBrk="0" hangingPunct="1">
              <a:lnSpc>
                <a:spcPct val="100000"/>
              </a:lnSpc>
              <a:spcBef>
                <a:spcPts val="0"/>
              </a:spcBef>
              <a:spcAft>
                <a:spcPts val="0"/>
              </a:spcAft>
              <a:buClrTx/>
              <a:buSzTx/>
              <a:buFontTx/>
              <a:buNone/>
              <a:tabLst/>
              <a:defRPr/>
            </a:pPr>
            <a:r>
              <a:rPr kumimoji="0" lang="en-US" sz="8000" b="0" i="0" u="none" strike="noStrike" kern="1200" cap="none" spc="-100" normalizeH="0" baseline="0" noProof="0">
                <a:ln w="3175">
                  <a:noFill/>
                </a:ln>
                <a:gradFill>
                  <a:gsLst>
                    <a:gs pos="0">
                      <a:srgbClr val="0078D4"/>
                    </a:gs>
                    <a:gs pos="100000">
                      <a:srgbClr val="8661C5"/>
                    </a:gs>
                  </a:gsLst>
                  <a:lin ang="2700000" scaled="0"/>
                </a:gradFill>
                <a:effectLst/>
                <a:uLnTx/>
                <a:uFillTx/>
                <a:latin typeface="Segoe UI Semibold"/>
                <a:ea typeface="+mn-ea"/>
                <a:cs typeface="Segoe UI" pitchFamily="34" charset="0"/>
              </a:rPr>
              <a:t>24 trillion</a:t>
            </a:r>
          </a:p>
          <a:p>
            <a:pPr algn="ctr" defTabSz="914400">
              <a:spcBef>
                <a:spcPts val="0"/>
              </a:spcBef>
              <a:defRPr/>
            </a:pPr>
            <a:r>
              <a:rPr lang="en-US" kern="0" spc="0">
                <a:ln>
                  <a:noFill/>
                </a:ln>
                <a:gradFill>
                  <a:gsLst>
                    <a:gs pos="65663">
                      <a:srgbClr val="2F2F2F"/>
                    </a:gs>
                    <a:gs pos="45000">
                      <a:srgbClr val="2F2F2F"/>
                    </a:gs>
                  </a:gsLst>
                  <a:lin ang="2700000" scaled="0"/>
                </a:gradFill>
                <a:latin typeface="Segoe UI Semibold"/>
              </a:rPr>
              <a:t>threat signals each day</a:t>
            </a:r>
          </a:p>
        </p:txBody>
      </p:sp>
      <p:sp>
        <p:nvSpPr>
          <p:cNvPr id="18" name="Oval 17">
            <a:extLst>
              <a:ext uri="{FF2B5EF4-FFF2-40B4-BE49-F238E27FC236}">
                <a16:creationId xmlns:a16="http://schemas.microsoft.com/office/drawing/2014/main" id="{6D51BDD9-2B6D-4F10-81B7-A5C47BC4EECC}"/>
              </a:ext>
              <a:ext uri="{C183D7F6-B498-43B3-948B-1728B52AA6E4}">
                <adec:decorative xmlns:adec="http://schemas.microsoft.com/office/drawing/2017/decorative" val="1"/>
              </a:ext>
            </a:extLst>
          </p:cNvPr>
          <p:cNvSpPr>
            <a:spLocks noChangeAspect="1"/>
          </p:cNvSpPr>
          <p:nvPr/>
        </p:nvSpPr>
        <p:spPr bwMode="auto">
          <a:xfrm>
            <a:off x="5266182" y="4198239"/>
            <a:ext cx="1659636" cy="1659636"/>
          </a:xfrm>
          <a:prstGeom prst="ellipse">
            <a:avLst/>
          </a:prstGeom>
          <a:solidFill>
            <a:srgbClr val="FFFFFF">
              <a:lumMod val="95000"/>
            </a:srgbClr>
          </a:soli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0" name="Graphic 3" descr="Icon of an alert and a shield">
            <a:extLst>
              <a:ext uri="{FF2B5EF4-FFF2-40B4-BE49-F238E27FC236}">
                <a16:creationId xmlns:a16="http://schemas.microsoft.com/office/drawing/2014/main" id="{96AE5687-8B18-4C7B-B031-780E3806E8E2}"/>
              </a:ext>
            </a:extLst>
          </p:cNvPr>
          <p:cNvGrpSpPr>
            <a:grpSpLocks noChangeAspect="1"/>
          </p:cNvGrpSpPr>
          <p:nvPr/>
        </p:nvGrpSpPr>
        <p:grpSpPr>
          <a:xfrm>
            <a:off x="5632131" y="4609300"/>
            <a:ext cx="927739" cy="837515"/>
            <a:chOff x="7364662" y="5072429"/>
            <a:chExt cx="633658" cy="629237"/>
          </a:xfrm>
          <a:gradFill>
            <a:gsLst>
              <a:gs pos="5422">
                <a:srgbClr val="0078D4"/>
              </a:gs>
              <a:gs pos="100000">
                <a:srgbClr val="8661C5"/>
              </a:gs>
            </a:gsLst>
            <a:lin ang="2700000" scaled="0"/>
          </a:gradFill>
        </p:grpSpPr>
        <p:sp>
          <p:nvSpPr>
            <p:cNvPr id="21" name="Freeform: Shape 20">
              <a:extLst>
                <a:ext uri="{FF2B5EF4-FFF2-40B4-BE49-F238E27FC236}">
                  <a16:creationId xmlns:a16="http://schemas.microsoft.com/office/drawing/2014/main" id="{4A447386-BF8C-4FB1-A8C6-F4B0D1241D2B}"/>
                </a:ext>
                <a:ext uri="{C183D7F6-B498-43B3-948B-1728B52AA6E4}">
                  <adec:decorative xmlns:adec="http://schemas.microsoft.com/office/drawing/2017/decorative" val="1"/>
                </a:ext>
              </a:extLst>
            </p:cNvPr>
            <p:cNvSpPr/>
            <p:nvPr/>
          </p:nvSpPr>
          <p:spPr>
            <a:xfrm>
              <a:off x="7364662" y="5072429"/>
              <a:ext cx="456708" cy="523823"/>
            </a:xfrm>
            <a:custGeom>
              <a:avLst/>
              <a:gdLst>
                <a:gd name="connsiteX0" fmla="*/ 329264 w 456708"/>
                <a:gd name="connsiteY0" fmla="*/ 27385 h 523823"/>
                <a:gd name="connsiteX1" fmla="*/ 236928 w 456708"/>
                <a:gd name="connsiteY1" fmla="*/ 27385 h 523823"/>
                <a:gd name="connsiteX2" fmla="*/ 6614 w 456708"/>
                <a:gd name="connsiteY2" fmla="*/ 445882 h 523823"/>
                <a:gd name="connsiteX3" fmla="*/ 52606 w 456708"/>
                <a:gd name="connsiteY3" fmla="*/ 523824 h 523823"/>
                <a:gd name="connsiteX4" fmla="*/ 331019 w 456708"/>
                <a:gd name="connsiteY4" fmla="*/ 523824 h 523823"/>
                <a:gd name="connsiteX5" fmla="*/ 321891 w 456708"/>
                <a:gd name="connsiteY5" fmla="*/ 488715 h 523823"/>
                <a:gd name="connsiteX6" fmla="*/ 52606 w 456708"/>
                <a:gd name="connsiteY6" fmla="*/ 488715 h 523823"/>
                <a:gd name="connsiteX7" fmla="*/ 37158 w 456708"/>
                <a:gd name="connsiteY7" fmla="*/ 462734 h 523823"/>
                <a:gd name="connsiteX8" fmla="*/ 267472 w 456708"/>
                <a:gd name="connsiteY8" fmla="*/ 44237 h 523823"/>
                <a:gd name="connsiteX9" fmla="*/ 298368 w 456708"/>
                <a:gd name="connsiteY9" fmla="*/ 44237 h 523823"/>
                <a:gd name="connsiteX10" fmla="*/ 429324 w 456708"/>
                <a:gd name="connsiteY10" fmla="*/ 282626 h 523823"/>
                <a:gd name="connsiteX11" fmla="*/ 456709 w 456708"/>
                <a:gd name="connsiteY11" fmla="*/ 259805 h 523823"/>
                <a:gd name="connsiteX12" fmla="*/ 329264 w 456708"/>
                <a:gd name="connsiteY12" fmla="*/ 27385 h 52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708" h="523823">
                  <a:moveTo>
                    <a:pt x="329264" y="27385"/>
                  </a:moveTo>
                  <a:cubicBezTo>
                    <a:pt x="309252" y="-9128"/>
                    <a:pt x="256940" y="-9128"/>
                    <a:pt x="236928" y="27385"/>
                  </a:cubicBezTo>
                  <a:lnTo>
                    <a:pt x="6614" y="445882"/>
                  </a:lnTo>
                  <a:cubicBezTo>
                    <a:pt x="-12696" y="480991"/>
                    <a:pt x="12582" y="523824"/>
                    <a:pt x="52606" y="523824"/>
                  </a:cubicBezTo>
                  <a:lnTo>
                    <a:pt x="331019" y="523824"/>
                  </a:lnTo>
                  <a:cubicBezTo>
                    <a:pt x="327157" y="512589"/>
                    <a:pt x="324349" y="500652"/>
                    <a:pt x="321891" y="488715"/>
                  </a:cubicBezTo>
                  <a:lnTo>
                    <a:pt x="52606" y="488715"/>
                  </a:lnTo>
                  <a:cubicBezTo>
                    <a:pt x="39265" y="488715"/>
                    <a:pt x="30839" y="474320"/>
                    <a:pt x="37158" y="462734"/>
                  </a:cubicBezTo>
                  <a:lnTo>
                    <a:pt x="267472" y="44237"/>
                  </a:lnTo>
                  <a:cubicBezTo>
                    <a:pt x="274143" y="31949"/>
                    <a:pt x="291697" y="31949"/>
                    <a:pt x="298368" y="44237"/>
                  </a:cubicBezTo>
                  <a:lnTo>
                    <a:pt x="429324" y="282626"/>
                  </a:lnTo>
                  <a:cubicBezTo>
                    <a:pt x="438452" y="276658"/>
                    <a:pt x="447581" y="268934"/>
                    <a:pt x="456709" y="259805"/>
                  </a:cubicBezTo>
                  <a:lnTo>
                    <a:pt x="329264" y="27385"/>
                  </a:lnTo>
                  <a:close/>
                </a:path>
              </a:pathLst>
            </a:custGeom>
            <a:grpFill/>
            <a:ln w="349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Shape 21">
              <a:extLst>
                <a:ext uri="{FF2B5EF4-FFF2-40B4-BE49-F238E27FC236}">
                  <a16:creationId xmlns:a16="http://schemas.microsoft.com/office/drawing/2014/main" id="{D9F9ED2A-986D-4022-9487-13C833CA53B2}"/>
                </a:ext>
                <a:ext uri="{C183D7F6-B498-43B3-948B-1728B52AA6E4}">
                  <adec:decorative xmlns:adec="http://schemas.microsoft.com/office/drawing/2017/decorative" val="1"/>
                </a:ext>
              </a:extLst>
            </p:cNvPr>
            <p:cNvSpPr/>
            <p:nvPr/>
          </p:nvSpPr>
          <p:spPr>
            <a:xfrm>
              <a:off x="7630027" y="5245164"/>
              <a:ext cx="35108" cy="175544"/>
            </a:xfrm>
            <a:custGeom>
              <a:avLst/>
              <a:gdLst>
                <a:gd name="connsiteX0" fmla="*/ 17554 w 35108"/>
                <a:gd name="connsiteY0" fmla="*/ 0 h 175544"/>
                <a:gd name="connsiteX1" fmla="*/ 35109 w 35108"/>
                <a:gd name="connsiteY1" fmla="*/ 17554 h 175544"/>
                <a:gd name="connsiteX2" fmla="*/ 35109 w 35108"/>
                <a:gd name="connsiteY2" fmla="*/ 157990 h 175544"/>
                <a:gd name="connsiteX3" fmla="*/ 17554 w 35108"/>
                <a:gd name="connsiteY3" fmla="*/ 175544 h 175544"/>
                <a:gd name="connsiteX4" fmla="*/ 0 w 35108"/>
                <a:gd name="connsiteY4" fmla="*/ 157990 h 175544"/>
                <a:gd name="connsiteX5" fmla="*/ 0 w 35108"/>
                <a:gd name="connsiteY5" fmla="*/ 17554 h 175544"/>
                <a:gd name="connsiteX6" fmla="*/ 17554 w 35108"/>
                <a:gd name="connsiteY6" fmla="*/ 0 h 1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08" h="175544">
                  <a:moveTo>
                    <a:pt x="17554" y="0"/>
                  </a:moveTo>
                  <a:cubicBezTo>
                    <a:pt x="27385" y="0"/>
                    <a:pt x="35109" y="7724"/>
                    <a:pt x="35109" y="17554"/>
                  </a:cubicBezTo>
                  <a:lnTo>
                    <a:pt x="35109" y="157990"/>
                  </a:lnTo>
                  <a:cubicBezTo>
                    <a:pt x="35109" y="167820"/>
                    <a:pt x="27385" y="175544"/>
                    <a:pt x="17554" y="175544"/>
                  </a:cubicBezTo>
                  <a:cubicBezTo>
                    <a:pt x="7724" y="175544"/>
                    <a:pt x="0" y="167820"/>
                    <a:pt x="0" y="157990"/>
                  </a:cubicBezTo>
                  <a:lnTo>
                    <a:pt x="0" y="17554"/>
                  </a:lnTo>
                  <a:cubicBezTo>
                    <a:pt x="0" y="7724"/>
                    <a:pt x="7724" y="0"/>
                    <a:pt x="17554" y="0"/>
                  </a:cubicBezTo>
                  <a:close/>
                </a:path>
              </a:pathLst>
            </a:custGeom>
            <a:grpFill/>
            <a:ln w="349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3" name="Freeform: Shape 22">
              <a:extLst>
                <a:ext uri="{FF2B5EF4-FFF2-40B4-BE49-F238E27FC236}">
                  <a16:creationId xmlns:a16="http://schemas.microsoft.com/office/drawing/2014/main" id="{007D0871-65A7-4D32-9ED7-17BFA040C0D9}"/>
                </a:ext>
                <a:ext uri="{C183D7F6-B498-43B3-948B-1728B52AA6E4}">
                  <adec:decorative xmlns:adec="http://schemas.microsoft.com/office/drawing/2017/decorative" val="1"/>
                </a:ext>
              </a:extLst>
            </p:cNvPr>
            <p:cNvSpPr/>
            <p:nvPr/>
          </p:nvSpPr>
          <p:spPr>
            <a:xfrm>
              <a:off x="7621250" y="5456168"/>
              <a:ext cx="52663" cy="52663"/>
            </a:xfrm>
            <a:custGeom>
              <a:avLst/>
              <a:gdLst>
                <a:gd name="connsiteX0" fmla="*/ 26332 w 52663"/>
                <a:gd name="connsiteY0" fmla="*/ 52663 h 52663"/>
                <a:gd name="connsiteX1" fmla="*/ 52663 w 52663"/>
                <a:gd name="connsiteY1" fmla="*/ 26332 h 52663"/>
                <a:gd name="connsiteX2" fmla="*/ 26332 w 52663"/>
                <a:gd name="connsiteY2" fmla="*/ 0 h 52663"/>
                <a:gd name="connsiteX3" fmla="*/ 0 w 52663"/>
                <a:gd name="connsiteY3" fmla="*/ 26332 h 52663"/>
                <a:gd name="connsiteX4" fmla="*/ 26332 w 52663"/>
                <a:gd name="connsiteY4" fmla="*/ 52663 h 5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3" h="52663">
                  <a:moveTo>
                    <a:pt x="26332" y="52663"/>
                  </a:moveTo>
                  <a:cubicBezTo>
                    <a:pt x="40726" y="52663"/>
                    <a:pt x="52663" y="40726"/>
                    <a:pt x="52663" y="26332"/>
                  </a:cubicBezTo>
                  <a:cubicBezTo>
                    <a:pt x="52663" y="11937"/>
                    <a:pt x="40726" y="0"/>
                    <a:pt x="26332" y="0"/>
                  </a:cubicBezTo>
                  <a:cubicBezTo>
                    <a:pt x="11937" y="0"/>
                    <a:pt x="0" y="11937"/>
                    <a:pt x="0" y="26332"/>
                  </a:cubicBezTo>
                  <a:cubicBezTo>
                    <a:pt x="0" y="40726"/>
                    <a:pt x="11937" y="52663"/>
                    <a:pt x="26332" y="52663"/>
                  </a:cubicBezTo>
                  <a:close/>
                </a:path>
              </a:pathLst>
            </a:custGeom>
            <a:grpFill/>
            <a:ln w="349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4" name="Freeform: Shape 23">
              <a:extLst>
                <a:ext uri="{FF2B5EF4-FFF2-40B4-BE49-F238E27FC236}">
                  <a16:creationId xmlns:a16="http://schemas.microsoft.com/office/drawing/2014/main" id="{25B3ADBF-43F1-4CC1-B2FD-25D6BAF494E5}"/>
                </a:ext>
                <a:ext uri="{C183D7F6-B498-43B3-948B-1728B52AA6E4}">
                  <adec:decorative xmlns:adec="http://schemas.microsoft.com/office/drawing/2017/decorative" val="1"/>
                </a:ext>
              </a:extLst>
            </p:cNvPr>
            <p:cNvSpPr/>
            <p:nvPr/>
          </p:nvSpPr>
          <p:spPr>
            <a:xfrm>
              <a:off x="7717801" y="5350490"/>
              <a:ext cx="280519" cy="351176"/>
            </a:xfrm>
            <a:custGeom>
              <a:avLst/>
              <a:gdLst>
                <a:gd name="connsiteX0" fmla="*/ 175544 w 280519"/>
                <a:gd name="connsiteY0" fmla="*/ 27034 h 351176"/>
                <a:gd name="connsiteX1" fmla="*/ 210653 w 280519"/>
                <a:gd name="connsiteY1" fmla="*/ 47397 h 351176"/>
                <a:gd name="connsiteX2" fmla="*/ 245762 w 280519"/>
                <a:gd name="connsiteY2" fmla="*/ 57227 h 351176"/>
                <a:gd name="connsiteX3" fmla="*/ 266827 w 280519"/>
                <a:gd name="connsiteY3" fmla="*/ 58632 h 351176"/>
                <a:gd name="connsiteX4" fmla="*/ 280520 w 280519"/>
                <a:gd name="connsiteY4" fmla="*/ 70218 h 351176"/>
                <a:gd name="connsiteX5" fmla="*/ 280520 w 280519"/>
                <a:gd name="connsiteY5" fmla="*/ 161150 h 351176"/>
                <a:gd name="connsiteX6" fmla="*/ 144648 w 280519"/>
                <a:gd name="connsiteY6" fmla="*/ 350386 h 351176"/>
                <a:gd name="connsiteX7" fmla="*/ 135871 w 280519"/>
                <a:gd name="connsiteY7" fmla="*/ 350386 h 351176"/>
                <a:gd name="connsiteX8" fmla="*/ 70218 w 280519"/>
                <a:gd name="connsiteY8" fmla="*/ 315980 h 351176"/>
                <a:gd name="connsiteX9" fmla="*/ 35460 w 280519"/>
                <a:gd name="connsiteY9" fmla="*/ 280871 h 351176"/>
                <a:gd name="connsiteX10" fmla="*/ 15448 w 280519"/>
                <a:gd name="connsiteY10" fmla="*/ 245762 h 351176"/>
                <a:gd name="connsiteX11" fmla="*/ 0 w 280519"/>
                <a:gd name="connsiteY11" fmla="*/ 170278 h 351176"/>
                <a:gd name="connsiteX12" fmla="*/ 0 w 280519"/>
                <a:gd name="connsiteY12" fmla="*/ 73026 h 351176"/>
                <a:gd name="connsiteX13" fmla="*/ 14044 w 280519"/>
                <a:gd name="connsiteY13" fmla="*/ 58281 h 351176"/>
                <a:gd name="connsiteX14" fmla="*/ 130605 w 280519"/>
                <a:gd name="connsiteY14" fmla="*/ 4213 h 351176"/>
                <a:gd name="connsiteX15" fmla="*/ 150617 w 280519"/>
                <a:gd name="connsiteY15" fmla="*/ 4213 h 351176"/>
                <a:gd name="connsiteX16" fmla="*/ 175895 w 280519"/>
                <a:gd name="connsiteY16" fmla="*/ 26683 h 3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519" h="351176">
                  <a:moveTo>
                    <a:pt x="175544" y="27034"/>
                  </a:moveTo>
                  <a:cubicBezTo>
                    <a:pt x="186779" y="35460"/>
                    <a:pt x="198716" y="42482"/>
                    <a:pt x="210653" y="47397"/>
                  </a:cubicBezTo>
                  <a:cubicBezTo>
                    <a:pt x="221888" y="52312"/>
                    <a:pt x="233825" y="55472"/>
                    <a:pt x="245762" y="57227"/>
                  </a:cubicBezTo>
                  <a:cubicBezTo>
                    <a:pt x="252784" y="58281"/>
                    <a:pt x="259805" y="58632"/>
                    <a:pt x="266827" y="58632"/>
                  </a:cubicBezTo>
                  <a:cubicBezTo>
                    <a:pt x="273849" y="58632"/>
                    <a:pt x="279115" y="63547"/>
                    <a:pt x="280520" y="70218"/>
                  </a:cubicBezTo>
                  <a:lnTo>
                    <a:pt x="280520" y="161150"/>
                  </a:lnTo>
                  <a:cubicBezTo>
                    <a:pt x="280520" y="255241"/>
                    <a:pt x="234878" y="319490"/>
                    <a:pt x="144648" y="350386"/>
                  </a:cubicBezTo>
                  <a:cubicBezTo>
                    <a:pt x="141840" y="351439"/>
                    <a:pt x="138680" y="351439"/>
                    <a:pt x="135871" y="350386"/>
                  </a:cubicBezTo>
                  <a:cubicBezTo>
                    <a:pt x="110242" y="341609"/>
                    <a:pt x="88474" y="330023"/>
                    <a:pt x="70218" y="315980"/>
                  </a:cubicBezTo>
                  <a:cubicBezTo>
                    <a:pt x="56876" y="305798"/>
                    <a:pt x="45290" y="293861"/>
                    <a:pt x="35460" y="280871"/>
                  </a:cubicBezTo>
                  <a:cubicBezTo>
                    <a:pt x="27385" y="269987"/>
                    <a:pt x="21065" y="258401"/>
                    <a:pt x="15448" y="245762"/>
                  </a:cubicBezTo>
                  <a:cubicBezTo>
                    <a:pt x="5968" y="223292"/>
                    <a:pt x="1053" y="198365"/>
                    <a:pt x="0" y="170278"/>
                  </a:cubicBezTo>
                  <a:lnTo>
                    <a:pt x="0" y="73026"/>
                  </a:lnTo>
                  <a:cubicBezTo>
                    <a:pt x="0" y="64951"/>
                    <a:pt x="5968" y="58281"/>
                    <a:pt x="14044" y="58281"/>
                  </a:cubicBezTo>
                  <a:cubicBezTo>
                    <a:pt x="56876" y="58281"/>
                    <a:pt x="95496" y="40375"/>
                    <a:pt x="130605" y="4213"/>
                  </a:cubicBezTo>
                  <a:cubicBezTo>
                    <a:pt x="136222" y="-1404"/>
                    <a:pt x="144999" y="-1404"/>
                    <a:pt x="150617" y="4213"/>
                  </a:cubicBezTo>
                  <a:cubicBezTo>
                    <a:pt x="158692" y="12639"/>
                    <a:pt x="167118" y="20363"/>
                    <a:pt x="175895" y="26683"/>
                  </a:cubicBezTo>
                  <a:close/>
                </a:path>
              </a:pathLst>
            </a:custGeom>
            <a:grpFill/>
            <a:ln w="349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343394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0"/>
                                  </p:stCondLst>
                                  <p:childTnLst>
                                    <p:animMotion origin="layout" path="M 0 -1.85185E-6 L 0 0.03542 " pathEditMode="relative" rAng="0" ptsTypes="AA">
                                      <p:cBhvr>
                                        <p:cTn id="9" dur="700" spd="-100000" fill="hold"/>
                                        <p:tgtEl>
                                          <p:spTgt spid="18"/>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0"/>
                                  </p:stCondLst>
                                  <p:childTnLst>
                                    <p:animMotion origin="layout" path="M 0 -1.85185E-6 L 0 0.03542 " pathEditMode="relative" rAng="0" ptsTypes="AA">
                                      <p:cBhvr>
                                        <p:cTn id="14" dur="700" spd="-100000" fill="hold"/>
                                        <p:tgtEl>
                                          <p:spTgt spid="20"/>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100"/>
                                  </p:stCondLst>
                                  <p:childTnLst>
                                    <p:animMotion origin="layout" path="M 0 -4.44444E-6 L 0 -0.02847 " pathEditMode="relative" rAng="0" ptsTypes="AA">
                                      <p:cBhvr>
                                        <p:cTn id="19" dur="700" spd="-100000" fill="hold"/>
                                        <p:tgtEl>
                                          <p:spTgt spid="12"/>
                                        </p:tgtEl>
                                        <p:attrNameLst>
                                          <p:attrName>ppt_x</p:attrName>
                                          <p:attrName>ppt_y</p:attrName>
                                        </p:attrNameLst>
                                      </p:cBhvr>
                                      <p:rCtr x="0" y="-1435"/>
                                    </p:animMotion>
                                  </p:childTnLst>
                                </p:cTn>
                              </p:par>
                              <p:par>
                                <p:cTn id="20" presetID="10" presetClass="entr" presetSubtype="0" fill="hold" grpId="0"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100"/>
                                  </p:stCondLst>
                                  <p:childTnLst>
                                    <p:animMotion origin="layout" path="M 0 -4.44444E-6 L 0 0.03542 " pathEditMode="relative" rAng="0" ptsTypes="AA">
                                      <p:cBhvr>
                                        <p:cTn id="24"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pic>
        <p:nvPicPr>
          <p:cNvPr id="112" name="Picture 111" descr="A person with curly hair&#10;&#10;Description automatically generated with medium confidence">
            <a:extLst>
              <a:ext uri="{FF2B5EF4-FFF2-40B4-BE49-F238E27FC236}">
                <a16:creationId xmlns:a16="http://schemas.microsoft.com/office/drawing/2014/main" id="{5BA2DC35-065B-6C68-6F86-1E58277EA114}"/>
              </a:ext>
            </a:extLst>
          </p:cNvPr>
          <p:cNvPicPr>
            <a:picLocks noChangeAspect="1"/>
          </p:cNvPicPr>
          <p:nvPr/>
        </p:nvPicPr>
        <p:blipFill>
          <a:blip r:embed="rId3"/>
          <a:stretch>
            <a:fillRect/>
          </a:stretch>
        </p:blipFill>
        <p:spPr>
          <a:xfrm>
            <a:off x="0" y="0"/>
            <a:ext cx="12192000" cy="6858000"/>
          </a:xfrm>
          <a:prstGeom prst="rect">
            <a:avLst/>
          </a:prstGeom>
        </p:spPr>
      </p:pic>
      <p:sp>
        <p:nvSpPr>
          <p:cNvPr id="113" name="We only send actionable insights and resources that can develop your career. We read 100s of business editorials and interview Fortune 100...">
            <a:extLst>
              <a:ext uri="{FF2B5EF4-FFF2-40B4-BE49-F238E27FC236}">
                <a16:creationId xmlns:a16="http://schemas.microsoft.com/office/drawing/2014/main" id="{B025AE59-C421-6BB8-BD2A-9F35EF15D7A6}"/>
              </a:ext>
            </a:extLst>
          </p:cNvPr>
          <p:cNvSpPr txBox="1"/>
          <p:nvPr/>
        </p:nvSpPr>
        <p:spPr>
          <a:xfrm>
            <a:off x="5727441" y="2119318"/>
            <a:ext cx="5908848" cy="3161737"/>
          </a:xfrm>
          <a:prstGeom prst="rect">
            <a:avLst/>
          </a:prstGeom>
          <a:ln w="12700">
            <a:miter lim="400000"/>
          </a:ln>
          <a:extLst>
            <a:ext uri="{C572A759-6A51-4108-AA02-DFA0A04FC94B}">
              <ma14:wrappingTextBoxFlag xmlns:ma14="http://schemas.microsoft.com/office/mac/drawingml/2011/main" xmlns="" val="1"/>
            </a:ext>
          </a:extLst>
        </p:spPr>
        <p:txBody>
          <a:bodyPr wrap="square" lIns="50787" tIns="50787" rIns="50787" bIns="50787" anchor="ctr">
            <a:spAutoFit/>
          </a:bodyPr>
          <a:lstStyle>
            <a:lvl1pPr algn="l">
              <a:lnSpc>
                <a:spcPct val="120000"/>
              </a:lnSpc>
              <a:defRPr sz="1800">
                <a:latin typeface="Lato Light"/>
                <a:ea typeface="Lato Light"/>
                <a:cs typeface="Lato Light"/>
                <a:sym typeface="Lato Light"/>
              </a:defRPr>
            </a:lvl1pPr>
          </a:lstStyle>
          <a:p>
            <a:pPr marL="0" marR="0" lvl="0" indent="0" algn="r" defTabSz="457063" rtl="0" eaLnBrk="0" fontAlgn="base" latinLnBrk="0" hangingPunct="0">
              <a:lnSpc>
                <a:spcPct val="100000"/>
              </a:lnSpc>
              <a:spcBef>
                <a:spcPct val="0"/>
              </a:spcBef>
              <a:spcAft>
                <a:spcPct val="0"/>
              </a:spcAft>
              <a:buClrTx/>
              <a:buSzTx/>
              <a:buFontTx/>
              <a:buNone/>
              <a:tabLst/>
              <a:defRPr/>
            </a:pPr>
            <a:r>
              <a:rPr kumimoji="0" lang="en-US" altLang="en-DE" sz="2800" b="0" i="0" u="none" strike="noStrike" kern="1200" cap="none" spc="0" normalizeH="0" baseline="0" noProof="0">
                <a:ln>
                  <a:noFill/>
                </a:ln>
                <a:solidFill>
                  <a:srgbClr val="3F3F3F"/>
                </a:solidFill>
                <a:effectLst/>
                <a:uLnTx/>
                <a:uFillTx/>
                <a:latin typeface="Segoe UI Light" panose="020B0502040204020203" pitchFamily="34" charset="0"/>
                <a:cs typeface="Segoe UI Light" panose="020B0502040204020203" pitchFamily="34" charset="0"/>
                <a:sym typeface="Lato Light"/>
              </a:rPr>
              <a:t>‘Our board has asked us to prepare a business scenario where Russia cuts off its </a:t>
            </a:r>
            <a:r>
              <a:rPr kumimoji="0" lang="en-US" altLang="en-DE" sz="28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sym typeface="Lato Light"/>
              </a:rPr>
              <a:t>natural gas supply </a:t>
            </a:r>
            <a:r>
              <a:rPr kumimoji="0" lang="en-US" altLang="en-DE" sz="2800" b="0" i="0" u="none" strike="noStrike" kern="1200" cap="none" spc="0" normalizeH="0" baseline="0" noProof="0">
                <a:ln>
                  <a:noFill/>
                </a:ln>
                <a:solidFill>
                  <a:srgbClr val="3F3F3F"/>
                </a:solidFill>
                <a:effectLst/>
                <a:uLnTx/>
                <a:uFillTx/>
                <a:latin typeface="Segoe UI Light" panose="020B0502040204020203" pitchFamily="34" charset="0"/>
                <a:cs typeface="Segoe UI Light" panose="020B0502040204020203" pitchFamily="34" charset="0"/>
                <a:sym typeface="Lato Light"/>
              </a:rPr>
              <a:t>to Europe in 2H2022.’ </a:t>
            </a:r>
            <a:endParaRPr kumimoji="0" lang="en-US" sz="3600" b="1" i="1" u="none" strike="noStrike" kern="1200" cap="none" spc="0" normalizeH="0" baseline="0" noProof="0">
              <a:ln>
                <a:noFill/>
              </a:ln>
              <a:solidFill>
                <a:srgbClr val="3F3F3F">
                  <a:lumMod val="50000"/>
                </a:srgbClr>
              </a:solidFill>
              <a:effectLst/>
              <a:uLnTx/>
              <a:uFillTx/>
              <a:latin typeface="Segoe UI Light" panose="020B0502040204020203" pitchFamily="34" charset="0"/>
              <a:cs typeface="Segoe UI Light" panose="020B0502040204020203" pitchFamily="34" charset="0"/>
              <a:sym typeface="Lato Light"/>
            </a:endParaRPr>
          </a:p>
          <a:p>
            <a:pPr marL="0" marR="0" lvl="0" indent="0" algn="r" defTabSz="412626" rtl="0" eaLnBrk="0" fontAlgn="base" latinLnBrk="0" hangingPunct="0">
              <a:lnSpc>
                <a:spcPct val="120000"/>
              </a:lnSpc>
              <a:spcBef>
                <a:spcPct val="0"/>
              </a:spcBef>
              <a:spcAft>
                <a:spcPct val="0"/>
              </a:spcAft>
              <a:buClrTx/>
              <a:buSzTx/>
              <a:buFontTx/>
              <a:buNone/>
              <a:tabLst/>
              <a:defRPr/>
            </a:pPr>
            <a:endParaRPr kumimoji="0" lang="en-US" sz="2000" b="1" i="1" u="none" strike="noStrike" kern="1200" cap="none" spc="0" normalizeH="0" baseline="0" noProof="0">
              <a:ln>
                <a:noFill/>
              </a:ln>
              <a:solidFill>
                <a:srgbClr val="3F3F3F">
                  <a:lumMod val="50000"/>
                </a:srgbClr>
              </a:solidFill>
              <a:effectLst/>
              <a:uLnTx/>
              <a:uFillTx/>
              <a:latin typeface="Lato Light"/>
              <a:ea typeface="Lato Light"/>
              <a:cs typeface="Lato Light"/>
              <a:sym typeface="Lato Light"/>
            </a:endParaRPr>
          </a:p>
          <a:p>
            <a:pPr marL="0" marR="0" lvl="0" indent="0" algn="r" defTabSz="412626" rtl="0" eaLnBrk="0" fontAlgn="base" latinLnBrk="0" hangingPunct="0">
              <a:lnSpc>
                <a:spcPct val="120000"/>
              </a:lnSpc>
              <a:spcBef>
                <a:spcPct val="0"/>
              </a:spcBef>
              <a:spcAft>
                <a:spcPct val="0"/>
              </a:spcAft>
              <a:buClrTx/>
              <a:buSzTx/>
              <a:buFontTx/>
              <a:buNone/>
              <a:tabLst/>
              <a:defRPr/>
            </a:pPr>
            <a:r>
              <a:rPr kumimoji="0" lang="en-US" sz="2000" b="1" i="1" u="none" strike="noStrike" kern="1200" cap="none" spc="0" normalizeH="0" baseline="0" noProof="0">
                <a:ln>
                  <a:noFill/>
                </a:ln>
                <a:solidFill>
                  <a:srgbClr val="3F3F3F">
                    <a:lumMod val="50000"/>
                  </a:srgbClr>
                </a:solidFill>
                <a:effectLst/>
                <a:uLnTx/>
                <a:uFillTx/>
                <a:latin typeface="Segoe UI Semibold"/>
                <a:ea typeface="Lato Light"/>
                <a:cs typeface="Lato Light"/>
                <a:sym typeface="Lato Light"/>
              </a:rPr>
              <a:t>C-Suite Executive – June 2022 </a:t>
            </a:r>
            <a:endParaRPr kumimoji="0" lang="en-US" sz="3600" b="1" i="1" u="none" strike="noStrike" kern="1200" cap="none" spc="0" normalizeH="0" baseline="0" noProof="0">
              <a:ln>
                <a:noFill/>
              </a:ln>
              <a:solidFill>
                <a:srgbClr val="3F3F3F">
                  <a:lumMod val="50000"/>
                </a:srgbClr>
              </a:solidFill>
              <a:effectLst/>
              <a:uLnTx/>
              <a:uFillTx/>
              <a:latin typeface="Segoe UI Semibold"/>
              <a:ea typeface="Lato Light"/>
              <a:cs typeface="Lato Light"/>
              <a:sym typeface="Lato Light"/>
            </a:endParaRPr>
          </a:p>
          <a:p>
            <a:pPr marL="0" marR="0" lvl="0" indent="0" algn="r" defTabSz="412626" rtl="0" eaLnBrk="0" fontAlgn="base" latinLnBrk="0" hangingPunct="0">
              <a:lnSpc>
                <a:spcPct val="120000"/>
              </a:lnSpc>
              <a:spcBef>
                <a:spcPct val="0"/>
              </a:spcBef>
              <a:spcAft>
                <a:spcPct val="0"/>
              </a:spcAft>
              <a:buClrTx/>
              <a:buSzTx/>
              <a:buFontTx/>
              <a:buNone/>
              <a:tabLst/>
              <a:defRPr/>
            </a:pPr>
            <a:endParaRPr kumimoji="0" lang="en-US" sz="3600" b="1" i="1" u="none" strike="noStrike" kern="1200" cap="none" spc="0" normalizeH="0" baseline="0" noProof="0">
              <a:ln>
                <a:noFill/>
              </a:ln>
              <a:solidFill>
                <a:srgbClr val="3F3F3F">
                  <a:lumMod val="50000"/>
                </a:srgbClr>
              </a:solidFill>
              <a:effectLst/>
              <a:uLnTx/>
              <a:uFillTx/>
              <a:latin typeface="Lato Light"/>
              <a:ea typeface="Lato Light"/>
              <a:cs typeface="Lato Light"/>
              <a:sym typeface="Lato Light"/>
            </a:endParaRPr>
          </a:p>
        </p:txBody>
      </p:sp>
    </p:spTree>
    <p:extLst>
      <p:ext uri="{BB962C8B-B14F-4D97-AF65-F5344CB8AC3E}">
        <p14:creationId xmlns:p14="http://schemas.microsoft.com/office/powerpoint/2010/main" val="2541596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42" presetClass="path" presetSubtype="0" decel="100000" fill="hold" grpId="1" nodeType="withEffect">
                                  <p:stCondLst>
                                    <p:cond delay="0"/>
                                  </p:stCondLst>
                                  <p:childTnLst>
                                    <p:animMotion origin="layout" path="M 0 -1.11111E-6 L 0 0.03472 " pathEditMode="relative" rAng="0" ptsTypes="AA">
                                      <p:cBhvr>
                                        <p:cTn id="9" dur="750" spd="-100000" fill="hold"/>
                                        <p:tgtEl>
                                          <p:spTgt spid="11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8" name="Rectangle: Rounded Corners 287">
            <a:extLst>
              <a:ext uri="{FF2B5EF4-FFF2-40B4-BE49-F238E27FC236}">
                <a16:creationId xmlns:a16="http://schemas.microsoft.com/office/drawing/2014/main" id="{B99E4235-CF23-4421-BF0A-BF582B1F35C2}"/>
              </a:ext>
              <a:ext uri="{C183D7F6-B498-43B3-948B-1728B52AA6E4}">
                <adec:decorative xmlns:adec="http://schemas.microsoft.com/office/drawing/2017/decorative" val="1"/>
              </a:ext>
            </a:extLst>
          </p:cNvPr>
          <p:cNvSpPr/>
          <p:nvPr/>
        </p:nvSpPr>
        <p:spPr bwMode="auto">
          <a:xfrm>
            <a:off x="582612" y="1956753"/>
            <a:ext cx="11026776" cy="3840162"/>
          </a:xfrm>
          <a:prstGeom prst="roundRect">
            <a:avLst>
              <a:gd name="adj" fmla="val 1396"/>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no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35514A56-8532-4709-84A0-19052079660D}"/>
              </a:ext>
              <a:ext uri="{C183D7F6-B498-43B3-948B-1728B52AA6E4}">
                <adec:decorative xmlns:adec="http://schemas.microsoft.com/office/drawing/2017/decorative" val="1"/>
              </a:ext>
            </a:extLst>
          </p:cNvPr>
          <p:cNvSpPr/>
          <p:nvPr/>
        </p:nvSpPr>
        <p:spPr bwMode="auto">
          <a:xfrm>
            <a:off x="5006340" y="1894839"/>
            <a:ext cx="2240280" cy="2321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23CF0938-BF5C-4EB2-A311-4C3F564734C3}"/>
              </a:ext>
            </a:extLst>
          </p:cNvPr>
          <p:cNvSpPr txBox="1"/>
          <p:nvPr/>
        </p:nvSpPr>
        <p:spPr>
          <a:xfrm>
            <a:off x="815340" y="3100522"/>
            <a:ext cx="10622280" cy="2215991"/>
          </a:xfrm>
          <a:prstGeom prst="rect">
            <a:avLst/>
          </a:prstGeom>
          <a:noFill/>
        </p:spPr>
        <p:txBody>
          <a:bodyPr wrap="square" lIns="0" tIns="182880" rIns="0" bIns="0" rtlCol="0" anchor="ctr" anchorCtr="0">
            <a:spAutoFit/>
          </a:bodyPr>
          <a:lstStyle/>
          <a:p>
            <a:pPr marL="0" marR="0" lvl="0" indent="0" algn="ctr" defTabSz="652943" rtl="0" eaLnBrk="1" fontAlgn="base" latinLnBrk="0" hangingPunct="1">
              <a:lnSpc>
                <a:spcPct val="100000"/>
              </a:lnSpc>
              <a:spcBef>
                <a:spcPct val="0"/>
              </a:spcBef>
              <a:spcAft>
                <a:spcPct val="0"/>
              </a:spcAft>
              <a:buClrTx/>
              <a:buSzTx/>
              <a:buFontTx/>
              <a:buNone/>
              <a:tabLst/>
              <a:defRPr/>
            </a:pPr>
            <a:r>
              <a:rPr lang="en-US" sz="4400" kern="0">
                <a:gradFill>
                  <a:gsLst>
                    <a:gs pos="100000">
                      <a:srgbClr val="8661C5"/>
                    </a:gs>
                    <a:gs pos="0">
                      <a:srgbClr val="0078D4"/>
                    </a:gs>
                  </a:gsLst>
                  <a:lin ang="2700000" scaled="0"/>
                </a:gradFill>
                <a:latin typeface="Segoe UI Semibold"/>
                <a:cs typeface="Segoe UI" panose="020B0502040204020203" pitchFamily="34" charset="0"/>
              </a:rPr>
              <a:t>A unified security </a:t>
            </a:r>
            <a:r>
              <a:rPr kumimoji="0" lang="en-US" sz="4400" b="0" i="0" u="none" strike="noStrike" kern="0" cap="none" spc="0" normalizeH="0" noProof="0">
                <a:ln>
                  <a:noFill/>
                </a:ln>
                <a:solidFill>
                  <a:schemeClr val="tx1">
                    <a:lumMod val="75000"/>
                    <a:lumOff val="25000"/>
                  </a:schemeClr>
                </a:solidFill>
                <a:effectLst/>
                <a:uLnTx/>
                <a:uFillTx/>
                <a:latin typeface="Segoe UI Semibold"/>
                <a:cs typeface="Segoe UI" panose="020B0502040204020203" pitchFamily="34" charset="0"/>
              </a:rPr>
              <a:t>suite for a complex </a:t>
            </a:r>
            <a:r>
              <a:rPr lang="en-US" sz="4400" kern="0">
                <a:gradFill>
                  <a:gsLst>
                    <a:gs pos="100000">
                      <a:srgbClr val="8661C5"/>
                    </a:gs>
                    <a:gs pos="0">
                      <a:srgbClr val="0078D4"/>
                    </a:gs>
                  </a:gsLst>
                  <a:lin ang="2700000" scaled="0"/>
                </a:gradFill>
                <a:latin typeface="Segoe UI Semibold"/>
                <a:cs typeface="Segoe UI" panose="020B0502040204020203" pitchFamily="34" charset="0"/>
              </a:rPr>
              <a:t>multi-cloud</a:t>
            </a:r>
            <a:r>
              <a:rPr kumimoji="0" lang="en-US" sz="4400" b="0" i="0" u="none" strike="noStrike" kern="0" cap="none" spc="0" normalizeH="0" noProof="0">
                <a:ln>
                  <a:noFill/>
                </a:ln>
                <a:solidFill>
                  <a:schemeClr val="tx1">
                    <a:lumMod val="75000"/>
                    <a:lumOff val="25000"/>
                  </a:schemeClr>
                </a:solidFill>
                <a:effectLst/>
                <a:uLnTx/>
                <a:uFillTx/>
                <a:latin typeface="Segoe UI Semibold"/>
                <a:cs typeface="Segoe UI" panose="020B0502040204020203" pitchFamily="34" charset="0"/>
              </a:rPr>
              <a:t> infrastructure and a </a:t>
            </a:r>
            <a:r>
              <a:rPr lang="en-US" sz="4400" kern="0">
                <a:gradFill>
                  <a:gsLst>
                    <a:gs pos="100000">
                      <a:srgbClr val="8661C5"/>
                    </a:gs>
                    <a:gs pos="0">
                      <a:srgbClr val="0078D4"/>
                    </a:gs>
                  </a:gsLst>
                  <a:lin ang="2700000" scaled="0"/>
                </a:gradFill>
                <a:latin typeface="Segoe UI Semibold"/>
                <a:cs typeface="Segoe UI" panose="020B0502040204020203" pitchFamily="34" charset="0"/>
              </a:rPr>
              <a:t>global workforce</a:t>
            </a:r>
          </a:p>
        </p:txBody>
      </p:sp>
      <p:pic>
        <p:nvPicPr>
          <p:cNvPr id="7170" name="Picture 2" descr="Download RPA Listings - RPA Snippets, Workflows, Connectors | UiPath  Marketplace">
            <a:extLst>
              <a:ext uri="{FF2B5EF4-FFF2-40B4-BE49-F238E27FC236}">
                <a16:creationId xmlns:a16="http://schemas.microsoft.com/office/drawing/2014/main" id="{52120B63-0D28-1916-82C3-F0A558FC1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063" y="1127933"/>
            <a:ext cx="1661477" cy="165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00"/>
                                  </p:stCondLst>
                                  <p:childTnLst>
                                    <p:animMotion origin="layout" path="M 0 2.22222E-6 L 0 0.03541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3.95833E-6 2.59259E-6 L -3.95833E-6 0.03541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par>
                                <p:cTn id="18" presetID="42" presetClass="path" presetSubtype="0" decel="100000" fill="hold" nodeType="withEffect">
                                  <p:stCondLst>
                                    <p:cond delay="0"/>
                                  </p:stCondLst>
                                  <p:childTnLst>
                                    <p:animMotion origin="layout" path="M -2.91667E-6 1.85185E-6 L -2.91667E-6 0.03541 " pathEditMode="relative" rAng="0" ptsTypes="AA">
                                      <p:cBhvr>
                                        <p:cTn id="19" dur="700" spd="-100000" fill="hold"/>
                                        <p:tgtEl>
                                          <p:spTgt spid="717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sp>
        <p:nvSpPr>
          <p:cNvPr id="3" name="Title 6">
            <a:extLst>
              <a:ext uri="{FF2B5EF4-FFF2-40B4-BE49-F238E27FC236}">
                <a16:creationId xmlns:a16="http://schemas.microsoft.com/office/drawing/2014/main" id="{CB5BD6A9-8717-05D2-ACCC-24DC63AFE2AC}"/>
              </a:ext>
            </a:extLst>
          </p:cNvPr>
          <p:cNvSpPr txBox="1">
            <a:spLocks/>
          </p:cNvSpPr>
          <p:nvPr/>
        </p:nvSpPr>
        <p:spPr bwMode="auto">
          <a:xfrm>
            <a:off x="2042162" y="2898086"/>
            <a:ext cx="8107678" cy="1061829"/>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Time to act is now!</a:t>
            </a:r>
          </a:p>
        </p:txBody>
      </p:sp>
      <p:grpSp>
        <p:nvGrpSpPr>
          <p:cNvPr id="127" name="Group 126">
            <a:extLst>
              <a:ext uri="{FF2B5EF4-FFF2-40B4-BE49-F238E27FC236}">
                <a16:creationId xmlns:a16="http://schemas.microsoft.com/office/drawing/2014/main" id="{51AA3F50-8447-18DF-A238-914B94DDDAAA}"/>
              </a:ext>
            </a:extLst>
          </p:cNvPr>
          <p:cNvGrpSpPr/>
          <p:nvPr/>
        </p:nvGrpSpPr>
        <p:grpSpPr>
          <a:xfrm>
            <a:off x="9794824" y="-4383471"/>
            <a:ext cx="2250756" cy="484647"/>
            <a:chOff x="9794824" y="3465129"/>
            <a:chExt cx="2250756" cy="484647"/>
          </a:xfrm>
        </p:grpSpPr>
        <p:sp>
          <p:nvSpPr>
            <p:cNvPr id="128" name="Google Shape;153;p16">
              <a:extLst>
                <a:ext uri="{FF2B5EF4-FFF2-40B4-BE49-F238E27FC236}">
                  <a16:creationId xmlns:a16="http://schemas.microsoft.com/office/drawing/2014/main" id="{ED095915-009B-FAB9-D009-32BD8791A726}"/>
                </a:ext>
              </a:extLst>
            </p:cNvPr>
            <p:cNvSpPr txBox="1"/>
            <p:nvPr/>
          </p:nvSpPr>
          <p:spPr>
            <a:xfrm>
              <a:off x="10705334" y="3465129"/>
              <a:ext cx="1340246" cy="48464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853189"/>
                  </a:solidFill>
                  <a:effectLst/>
                  <a:uLnTx/>
                  <a:uFillTx/>
                  <a:latin typeface="Fira Sans Medium"/>
                  <a:ea typeface="Fira Sans Medium"/>
                  <a:cs typeface="Fira Sans Medium"/>
                  <a:sym typeface="Fira Sans Medium"/>
                </a:rPr>
                <a:t>Inflationary Pressure</a:t>
              </a:r>
              <a:endParaRPr kumimoji="0" sz="1700" b="0" i="0" u="none" strike="noStrike" kern="1200" cap="none" spc="0" normalizeH="0" baseline="0" noProof="0">
                <a:ln>
                  <a:noFill/>
                </a:ln>
                <a:solidFill>
                  <a:srgbClr val="853189"/>
                </a:solidFill>
                <a:effectLst/>
                <a:uLnTx/>
                <a:uFillTx/>
                <a:latin typeface="Fira Sans Medium"/>
                <a:ea typeface="Fira Sans Medium"/>
                <a:cs typeface="Fira Sans Medium"/>
                <a:sym typeface="Fira Sans Medium"/>
              </a:endParaRPr>
            </a:p>
          </p:txBody>
        </p:sp>
        <p:sp>
          <p:nvSpPr>
            <p:cNvPr id="129" name="Google Shape;159;p16">
              <a:extLst>
                <a:ext uri="{FF2B5EF4-FFF2-40B4-BE49-F238E27FC236}">
                  <a16:creationId xmlns:a16="http://schemas.microsoft.com/office/drawing/2014/main" id="{C0A75A6F-A501-2EF5-FF85-3D677532AC5D}"/>
                </a:ext>
              </a:extLst>
            </p:cNvPr>
            <p:cNvSpPr/>
            <p:nvPr/>
          </p:nvSpPr>
          <p:spPr>
            <a:xfrm>
              <a:off x="9917830" y="3707452"/>
              <a:ext cx="510298" cy="16807"/>
            </a:xfrm>
            <a:custGeom>
              <a:avLst/>
              <a:gdLst/>
              <a:ahLst/>
              <a:cxnLst/>
              <a:rect l="l" t="t" r="r" b="b"/>
              <a:pathLst>
                <a:path w="16026" h="539" extrusionOk="0">
                  <a:moveTo>
                    <a:pt x="1" y="0"/>
                  </a:moveTo>
                  <a:cubicBezTo>
                    <a:pt x="32" y="95"/>
                    <a:pt x="32" y="158"/>
                    <a:pt x="32" y="253"/>
                  </a:cubicBezTo>
                  <a:cubicBezTo>
                    <a:pt x="32" y="348"/>
                    <a:pt x="32" y="443"/>
                    <a:pt x="1" y="539"/>
                  </a:cubicBezTo>
                  <a:lnTo>
                    <a:pt x="16025" y="539"/>
                  </a:lnTo>
                  <a:cubicBezTo>
                    <a:pt x="15994" y="443"/>
                    <a:pt x="15994" y="348"/>
                    <a:pt x="15994" y="253"/>
                  </a:cubicBezTo>
                  <a:cubicBezTo>
                    <a:pt x="15994" y="158"/>
                    <a:pt x="16025" y="63"/>
                    <a:pt x="16025" y="0"/>
                  </a:cubicBezTo>
                  <a:close/>
                </a:path>
              </a:pathLst>
            </a:custGeom>
            <a:solidFill>
              <a:srgbClr val="8531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30" name="Google Shape;160;p16">
              <a:extLst>
                <a:ext uri="{FF2B5EF4-FFF2-40B4-BE49-F238E27FC236}">
                  <a16:creationId xmlns:a16="http://schemas.microsoft.com/office/drawing/2014/main" id="{92FD4B76-DC1F-C236-D99D-0FB39AE9A3AD}"/>
                </a:ext>
              </a:extLst>
            </p:cNvPr>
            <p:cNvSpPr/>
            <p:nvPr/>
          </p:nvSpPr>
          <p:spPr>
            <a:xfrm>
              <a:off x="9794824" y="3667945"/>
              <a:ext cx="97818" cy="95822"/>
            </a:xfrm>
            <a:custGeom>
              <a:avLst/>
              <a:gdLst/>
              <a:ahLst/>
              <a:cxnLst/>
              <a:rect l="l" t="t" r="r" b="b"/>
              <a:pathLst>
                <a:path w="3072" h="3073" extrusionOk="0">
                  <a:moveTo>
                    <a:pt x="1520" y="0"/>
                  </a:moveTo>
                  <a:cubicBezTo>
                    <a:pt x="697" y="0"/>
                    <a:pt x="0" y="697"/>
                    <a:pt x="0" y="1520"/>
                  </a:cubicBezTo>
                  <a:cubicBezTo>
                    <a:pt x="0" y="2376"/>
                    <a:pt x="697" y="3072"/>
                    <a:pt x="1520" y="3072"/>
                  </a:cubicBezTo>
                  <a:cubicBezTo>
                    <a:pt x="2375" y="3072"/>
                    <a:pt x="3072" y="2376"/>
                    <a:pt x="3072" y="1520"/>
                  </a:cubicBezTo>
                  <a:cubicBezTo>
                    <a:pt x="3072" y="697"/>
                    <a:pt x="2375" y="0"/>
                    <a:pt x="1520" y="0"/>
                  </a:cubicBezTo>
                  <a:close/>
                </a:path>
              </a:pathLst>
            </a:custGeom>
            <a:solidFill>
              <a:srgbClr val="8531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31" name="Google Shape;161;p16">
              <a:extLst>
                <a:ext uri="{FF2B5EF4-FFF2-40B4-BE49-F238E27FC236}">
                  <a16:creationId xmlns:a16="http://schemas.microsoft.com/office/drawing/2014/main" id="{56EA8BB7-DEB1-539D-208A-A2002F9819A7}"/>
                </a:ext>
              </a:extLst>
            </p:cNvPr>
            <p:cNvSpPr/>
            <p:nvPr/>
          </p:nvSpPr>
          <p:spPr>
            <a:xfrm>
              <a:off x="10454300" y="3667945"/>
              <a:ext cx="96831" cy="95822"/>
            </a:xfrm>
            <a:custGeom>
              <a:avLst/>
              <a:gdLst/>
              <a:ahLst/>
              <a:cxnLst/>
              <a:rect l="l" t="t" r="r" b="b"/>
              <a:pathLst>
                <a:path w="3041" h="3073" extrusionOk="0">
                  <a:moveTo>
                    <a:pt x="1521" y="0"/>
                  </a:moveTo>
                  <a:cubicBezTo>
                    <a:pt x="666" y="0"/>
                    <a:pt x="1" y="697"/>
                    <a:pt x="1" y="1520"/>
                  </a:cubicBezTo>
                  <a:cubicBezTo>
                    <a:pt x="1" y="2376"/>
                    <a:pt x="666" y="3072"/>
                    <a:pt x="1521" y="3072"/>
                  </a:cubicBezTo>
                  <a:cubicBezTo>
                    <a:pt x="2376" y="3072"/>
                    <a:pt x="3041" y="2376"/>
                    <a:pt x="3041" y="1520"/>
                  </a:cubicBezTo>
                  <a:cubicBezTo>
                    <a:pt x="3041" y="697"/>
                    <a:pt x="2376" y="0"/>
                    <a:pt x="1521" y="0"/>
                  </a:cubicBezTo>
                  <a:close/>
                </a:path>
              </a:pathLst>
            </a:custGeom>
            <a:solidFill>
              <a:srgbClr val="8531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32" name="Group 131">
            <a:extLst>
              <a:ext uri="{FF2B5EF4-FFF2-40B4-BE49-F238E27FC236}">
                <a16:creationId xmlns:a16="http://schemas.microsoft.com/office/drawing/2014/main" id="{341EBF13-7B84-31E7-2559-BD8D624D677D}"/>
              </a:ext>
            </a:extLst>
          </p:cNvPr>
          <p:cNvGrpSpPr/>
          <p:nvPr/>
        </p:nvGrpSpPr>
        <p:grpSpPr>
          <a:xfrm>
            <a:off x="9003204" y="-2961764"/>
            <a:ext cx="3120372" cy="803808"/>
            <a:chOff x="9003204" y="4886836"/>
            <a:chExt cx="3120372" cy="803808"/>
          </a:xfrm>
        </p:grpSpPr>
        <p:sp>
          <p:nvSpPr>
            <p:cNvPr id="133" name="Google Shape;163;p16">
              <a:extLst>
                <a:ext uri="{FF2B5EF4-FFF2-40B4-BE49-F238E27FC236}">
                  <a16:creationId xmlns:a16="http://schemas.microsoft.com/office/drawing/2014/main" id="{5D14154C-5375-31A0-8E81-250412B57E96}"/>
                </a:ext>
              </a:extLst>
            </p:cNvPr>
            <p:cNvSpPr/>
            <p:nvPr/>
          </p:nvSpPr>
          <p:spPr>
            <a:xfrm>
              <a:off x="9126232" y="5266699"/>
              <a:ext cx="1301919" cy="17796"/>
            </a:xfrm>
            <a:custGeom>
              <a:avLst/>
              <a:gdLst/>
              <a:ahLst/>
              <a:cxnLst/>
              <a:rect l="l" t="t" r="r" b="b"/>
              <a:pathLst>
                <a:path w="15994" h="539" extrusionOk="0">
                  <a:moveTo>
                    <a:pt x="0" y="0"/>
                  </a:moveTo>
                  <a:cubicBezTo>
                    <a:pt x="0" y="95"/>
                    <a:pt x="32" y="190"/>
                    <a:pt x="32" y="285"/>
                  </a:cubicBezTo>
                  <a:cubicBezTo>
                    <a:pt x="32" y="380"/>
                    <a:pt x="0" y="444"/>
                    <a:pt x="0" y="539"/>
                  </a:cubicBezTo>
                  <a:lnTo>
                    <a:pt x="15993" y="539"/>
                  </a:lnTo>
                  <a:cubicBezTo>
                    <a:pt x="15993" y="475"/>
                    <a:pt x="15993" y="380"/>
                    <a:pt x="15993" y="285"/>
                  </a:cubicBezTo>
                  <a:cubicBezTo>
                    <a:pt x="15993" y="190"/>
                    <a:pt x="15993" y="95"/>
                    <a:pt x="15993" y="0"/>
                  </a:cubicBezTo>
                  <a:close/>
                </a:path>
              </a:pathLst>
            </a:custGeom>
            <a:solidFill>
              <a:srgbClr val="6A0F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34" name="Google Shape;164;p16">
              <a:extLst>
                <a:ext uri="{FF2B5EF4-FFF2-40B4-BE49-F238E27FC236}">
                  <a16:creationId xmlns:a16="http://schemas.microsoft.com/office/drawing/2014/main" id="{6868F105-C31B-3169-4D7B-032029BE36C6}"/>
                </a:ext>
              </a:extLst>
            </p:cNvPr>
            <p:cNvSpPr/>
            <p:nvPr/>
          </p:nvSpPr>
          <p:spPr>
            <a:xfrm>
              <a:off x="9003204" y="5227184"/>
              <a:ext cx="96863" cy="95822"/>
            </a:xfrm>
            <a:custGeom>
              <a:avLst/>
              <a:gdLst/>
              <a:ahLst/>
              <a:cxnLst/>
              <a:rect l="l" t="t" r="r" b="b"/>
              <a:pathLst>
                <a:path w="3042" h="3073" extrusionOk="0">
                  <a:moveTo>
                    <a:pt x="1521" y="1"/>
                  </a:moveTo>
                  <a:cubicBezTo>
                    <a:pt x="666" y="1"/>
                    <a:pt x="1" y="697"/>
                    <a:pt x="1" y="1552"/>
                  </a:cubicBezTo>
                  <a:cubicBezTo>
                    <a:pt x="1" y="2376"/>
                    <a:pt x="666" y="3072"/>
                    <a:pt x="1521" y="3072"/>
                  </a:cubicBezTo>
                  <a:cubicBezTo>
                    <a:pt x="2376" y="3072"/>
                    <a:pt x="3041" y="2376"/>
                    <a:pt x="3041" y="1552"/>
                  </a:cubicBezTo>
                  <a:cubicBezTo>
                    <a:pt x="3041" y="697"/>
                    <a:pt x="2376" y="1"/>
                    <a:pt x="1521" y="1"/>
                  </a:cubicBezTo>
                  <a:close/>
                </a:path>
              </a:pathLst>
            </a:custGeom>
            <a:solidFill>
              <a:srgbClr val="6A0F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35" name="Google Shape;165;p16">
              <a:extLst>
                <a:ext uri="{FF2B5EF4-FFF2-40B4-BE49-F238E27FC236}">
                  <a16:creationId xmlns:a16="http://schemas.microsoft.com/office/drawing/2014/main" id="{79925DEB-F069-1B4F-4A94-4E6487735128}"/>
                </a:ext>
              </a:extLst>
            </p:cNvPr>
            <p:cNvSpPr/>
            <p:nvPr/>
          </p:nvSpPr>
          <p:spPr>
            <a:xfrm>
              <a:off x="10453794" y="5227184"/>
              <a:ext cx="97850" cy="95822"/>
            </a:xfrm>
            <a:custGeom>
              <a:avLst/>
              <a:gdLst/>
              <a:ahLst/>
              <a:cxnLst/>
              <a:rect l="l" t="t" r="r" b="b"/>
              <a:pathLst>
                <a:path w="3073" h="3073" extrusionOk="0">
                  <a:moveTo>
                    <a:pt x="1553" y="1"/>
                  </a:moveTo>
                  <a:cubicBezTo>
                    <a:pt x="697" y="1"/>
                    <a:pt x="1" y="697"/>
                    <a:pt x="1" y="1552"/>
                  </a:cubicBezTo>
                  <a:cubicBezTo>
                    <a:pt x="1" y="2376"/>
                    <a:pt x="697" y="3072"/>
                    <a:pt x="1553" y="3072"/>
                  </a:cubicBezTo>
                  <a:cubicBezTo>
                    <a:pt x="2376" y="3072"/>
                    <a:pt x="3073" y="2376"/>
                    <a:pt x="3073" y="1552"/>
                  </a:cubicBezTo>
                  <a:cubicBezTo>
                    <a:pt x="3073" y="697"/>
                    <a:pt x="2376" y="1"/>
                    <a:pt x="1553" y="1"/>
                  </a:cubicBezTo>
                  <a:close/>
                </a:path>
              </a:pathLst>
            </a:custGeom>
            <a:solidFill>
              <a:srgbClr val="6A0F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36" name="Google Shape;178;p16">
              <a:extLst>
                <a:ext uri="{FF2B5EF4-FFF2-40B4-BE49-F238E27FC236}">
                  <a16:creationId xmlns:a16="http://schemas.microsoft.com/office/drawing/2014/main" id="{5AF6A99C-EEA3-06AF-F7BA-8F65DB849250}"/>
                </a:ext>
              </a:extLst>
            </p:cNvPr>
            <p:cNvSpPr txBox="1"/>
            <p:nvPr/>
          </p:nvSpPr>
          <p:spPr>
            <a:xfrm>
              <a:off x="10705334" y="4886836"/>
              <a:ext cx="1418242" cy="80380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6A0F6A"/>
                  </a:solidFill>
                  <a:effectLst/>
                  <a:uLnTx/>
                  <a:uFillTx/>
                  <a:latin typeface="Fira Sans Medium"/>
                  <a:ea typeface="Fira Sans Medium"/>
                  <a:cs typeface="Fira Sans Medium"/>
                  <a:sym typeface="Fira Sans Medium"/>
                </a:rPr>
                <a:t>Russia-Ukraine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6A0F6A"/>
                  </a:solidFill>
                  <a:effectLst/>
                  <a:uLnTx/>
                  <a:uFillTx/>
                  <a:latin typeface="Fira Sans Medium"/>
                  <a:ea typeface="Fira Sans Medium"/>
                  <a:cs typeface="Fira Sans Medium"/>
                  <a:sym typeface="Fira Sans Medium"/>
                </a:rPr>
                <a:t>War</a:t>
              </a:r>
              <a:endParaRPr kumimoji="0" sz="1700" b="0" i="0" u="none" strike="noStrike" kern="1200" cap="none" spc="0" normalizeH="0" baseline="0" noProof="0">
                <a:ln>
                  <a:noFill/>
                </a:ln>
                <a:solidFill>
                  <a:srgbClr val="6A0F6A"/>
                </a:solidFill>
                <a:effectLst/>
                <a:uLnTx/>
                <a:uFillTx/>
                <a:latin typeface="Fira Sans Medium"/>
                <a:ea typeface="Fira Sans Medium"/>
                <a:cs typeface="Fira Sans Medium"/>
                <a:sym typeface="Fira Sans Medium"/>
              </a:endParaRPr>
            </a:p>
          </p:txBody>
        </p:sp>
      </p:grpSp>
      <p:grpSp>
        <p:nvGrpSpPr>
          <p:cNvPr id="137" name="Group 136">
            <a:extLst>
              <a:ext uri="{FF2B5EF4-FFF2-40B4-BE49-F238E27FC236}">
                <a16:creationId xmlns:a16="http://schemas.microsoft.com/office/drawing/2014/main" id="{1546E4D9-CA64-BDCA-180E-8361D0FD09BC}"/>
              </a:ext>
            </a:extLst>
          </p:cNvPr>
          <p:cNvGrpSpPr/>
          <p:nvPr/>
        </p:nvGrpSpPr>
        <p:grpSpPr>
          <a:xfrm>
            <a:off x="3542621" y="-3562493"/>
            <a:ext cx="4071038" cy="484647"/>
            <a:chOff x="3542621" y="4286107"/>
            <a:chExt cx="4071038" cy="484647"/>
          </a:xfrm>
        </p:grpSpPr>
        <p:sp>
          <p:nvSpPr>
            <p:cNvPr id="138" name="Google Shape;155;p16">
              <a:extLst>
                <a:ext uri="{FF2B5EF4-FFF2-40B4-BE49-F238E27FC236}">
                  <a16:creationId xmlns:a16="http://schemas.microsoft.com/office/drawing/2014/main" id="{5948B4A2-F87D-19D7-C0B2-21F376AA8DFB}"/>
                </a:ext>
              </a:extLst>
            </p:cNvPr>
            <p:cNvSpPr txBox="1"/>
            <p:nvPr/>
          </p:nvSpPr>
          <p:spPr>
            <a:xfrm>
              <a:off x="3542621" y="4286107"/>
              <a:ext cx="2317980" cy="484647"/>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B80D57"/>
                  </a:solidFill>
                  <a:effectLst/>
                  <a:uLnTx/>
                  <a:uFillTx/>
                  <a:latin typeface="Fira Sans Medium"/>
                  <a:ea typeface="Fira Sans Medium"/>
                  <a:cs typeface="Fira Sans Medium"/>
                  <a:sym typeface="Fira Sans Medium"/>
                </a:rPr>
                <a:t>Skills Gap</a:t>
              </a:r>
              <a:endParaRPr kumimoji="0" sz="1700" b="0" i="0" u="none" strike="noStrike" kern="1200" cap="none" spc="0" normalizeH="0" baseline="0" noProof="0">
                <a:ln>
                  <a:noFill/>
                </a:ln>
                <a:solidFill>
                  <a:srgbClr val="B80D57"/>
                </a:solidFill>
                <a:effectLst/>
                <a:uLnTx/>
                <a:uFillTx/>
                <a:latin typeface="Fira Sans Medium"/>
                <a:ea typeface="Fira Sans Medium"/>
                <a:cs typeface="Fira Sans Medium"/>
                <a:sym typeface="Fira Sans Medium"/>
              </a:endParaRPr>
            </a:p>
          </p:txBody>
        </p:sp>
        <p:sp>
          <p:nvSpPr>
            <p:cNvPr id="139" name="Google Shape;162;p16">
              <a:extLst>
                <a:ext uri="{FF2B5EF4-FFF2-40B4-BE49-F238E27FC236}">
                  <a16:creationId xmlns:a16="http://schemas.microsoft.com/office/drawing/2014/main" id="{155862F7-C72C-D72F-F615-F0581003E55C}"/>
                </a:ext>
              </a:extLst>
            </p:cNvPr>
            <p:cNvSpPr/>
            <p:nvPr/>
          </p:nvSpPr>
          <p:spPr>
            <a:xfrm>
              <a:off x="7515809" y="4480633"/>
              <a:ext cx="97850" cy="95822"/>
            </a:xfrm>
            <a:custGeom>
              <a:avLst/>
              <a:gdLst/>
              <a:ahLst/>
              <a:cxnLst/>
              <a:rect l="l" t="t" r="r" b="b"/>
              <a:pathLst>
                <a:path w="3073" h="3073" extrusionOk="0">
                  <a:moveTo>
                    <a:pt x="1521" y="1"/>
                  </a:moveTo>
                  <a:cubicBezTo>
                    <a:pt x="698" y="1"/>
                    <a:pt x="1" y="698"/>
                    <a:pt x="1" y="1553"/>
                  </a:cubicBezTo>
                  <a:cubicBezTo>
                    <a:pt x="1" y="2376"/>
                    <a:pt x="698" y="3073"/>
                    <a:pt x="1521" y="3073"/>
                  </a:cubicBezTo>
                  <a:cubicBezTo>
                    <a:pt x="2376" y="3073"/>
                    <a:pt x="3073" y="2376"/>
                    <a:pt x="3073" y="1553"/>
                  </a:cubicBezTo>
                  <a:cubicBezTo>
                    <a:pt x="3073" y="698"/>
                    <a:pt x="2376" y="1"/>
                    <a:pt x="1521" y="1"/>
                  </a:cubicBezTo>
                  <a:close/>
                </a:path>
              </a:pathLst>
            </a:custGeom>
            <a:solidFill>
              <a:srgbClr val="B80D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nvGrpSpPr>
            <p:cNvPr id="140" name="Google Shape;180;p16">
              <a:extLst>
                <a:ext uri="{FF2B5EF4-FFF2-40B4-BE49-F238E27FC236}">
                  <a16:creationId xmlns:a16="http://schemas.microsoft.com/office/drawing/2014/main" id="{A62AFDD4-528C-565E-4224-A6DDD0318C67}"/>
                </a:ext>
              </a:extLst>
            </p:cNvPr>
            <p:cNvGrpSpPr/>
            <p:nvPr/>
          </p:nvGrpSpPr>
          <p:grpSpPr>
            <a:xfrm>
              <a:off x="5961863" y="4480640"/>
              <a:ext cx="1532790" cy="95822"/>
              <a:chOff x="2536625" y="3521911"/>
              <a:chExt cx="1330524" cy="84938"/>
            </a:xfrm>
          </p:grpSpPr>
          <p:sp>
            <p:nvSpPr>
              <p:cNvPr id="141" name="Google Shape;181;p16">
                <a:extLst>
                  <a:ext uri="{FF2B5EF4-FFF2-40B4-BE49-F238E27FC236}">
                    <a16:creationId xmlns:a16="http://schemas.microsoft.com/office/drawing/2014/main" id="{9ED06313-EF2A-AF36-7405-7FB58AEF9103}"/>
                  </a:ext>
                </a:extLst>
              </p:cNvPr>
              <p:cNvSpPr/>
              <p:nvPr/>
            </p:nvSpPr>
            <p:spPr>
              <a:xfrm rot="10800000">
                <a:off x="2643808" y="3556037"/>
                <a:ext cx="1223341" cy="15775"/>
              </a:xfrm>
              <a:custGeom>
                <a:avLst/>
                <a:gdLst/>
                <a:ahLst/>
                <a:cxnLst/>
                <a:rect l="l" t="t" r="r" b="b"/>
                <a:pathLst>
                  <a:path w="15994" h="539" extrusionOk="0">
                    <a:moveTo>
                      <a:pt x="0" y="0"/>
                    </a:moveTo>
                    <a:cubicBezTo>
                      <a:pt x="0" y="95"/>
                      <a:pt x="32" y="190"/>
                      <a:pt x="32" y="285"/>
                    </a:cubicBezTo>
                    <a:cubicBezTo>
                      <a:pt x="32" y="380"/>
                      <a:pt x="0" y="444"/>
                      <a:pt x="0" y="539"/>
                    </a:cubicBezTo>
                    <a:lnTo>
                      <a:pt x="15993" y="539"/>
                    </a:lnTo>
                    <a:cubicBezTo>
                      <a:pt x="15993" y="475"/>
                      <a:pt x="15993" y="380"/>
                      <a:pt x="15993" y="285"/>
                    </a:cubicBezTo>
                    <a:cubicBezTo>
                      <a:pt x="15993" y="190"/>
                      <a:pt x="15993" y="95"/>
                      <a:pt x="15993" y="0"/>
                    </a:cubicBezTo>
                    <a:close/>
                  </a:path>
                </a:pathLst>
              </a:custGeom>
              <a:solidFill>
                <a:srgbClr val="B80D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42" name="Google Shape;182;p16">
                <a:extLst>
                  <a:ext uri="{FF2B5EF4-FFF2-40B4-BE49-F238E27FC236}">
                    <a16:creationId xmlns:a16="http://schemas.microsoft.com/office/drawing/2014/main" id="{57E81F88-A341-CAA1-B115-3C115D66B3FB}"/>
                  </a:ext>
                </a:extLst>
              </p:cNvPr>
              <p:cNvSpPr/>
              <p:nvPr/>
            </p:nvSpPr>
            <p:spPr>
              <a:xfrm rot="10800000">
                <a:off x="2536625" y="3521911"/>
                <a:ext cx="84938" cy="84938"/>
              </a:xfrm>
              <a:custGeom>
                <a:avLst/>
                <a:gdLst/>
                <a:ahLst/>
                <a:cxnLst/>
                <a:rect l="l" t="t" r="r" b="b"/>
                <a:pathLst>
                  <a:path w="3073" h="3073" extrusionOk="0">
                    <a:moveTo>
                      <a:pt x="1553" y="1"/>
                    </a:moveTo>
                    <a:cubicBezTo>
                      <a:pt x="697" y="1"/>
                      <a:pt x="1" y="697"/>
                      <a:pt x="1" y="1552"/>
                    </a:cubicBezTo>
                    <a:cubicBezTo>
                      <a:pt x="1" y="2376"/>
                      <a:pt x="697" y="3072"/>
                      <a:pt x="1553" y="3072"/>
                    </a:cubicBezTo>
                    <a:cubicBezTo>
                      <a:pt x="2376" y="3072"/>
                      <a:pt x="3073" y="2376"/>
                      <a:pt x="3073" y="1552"/>
                    </a:cubicBezTo>
                    <a:cubicBezTo>
                      <a:pt x="3073" y="697"/>
                      <a:pt x="2376" y="1"/>
                      <a:pt x="1553" y="1"/>
                    </a:cubicBezTo>
                    <a:close/>
                  </a:path>
                </a:pathLst>
              </a:custGeom>
              <a:solidFill>
                <a:srgbClr val="B80D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grpSp>
      <p:grpSp>
        <p:nvGrpSpPr>
          <p:cNvPr id="143" name="Group 142">
            <a:extLst>
              <a:ext uri="{FF2B5EF4-FFF2-40B4-BE49-F238E27FC236}">
                <a16:creationId xmlns:a16="http://schemas.microsoft.com/office/drawing/2014/main" id="{A9ECAA23-DF30-6169-9339-3A6AB5E6BBDA}"/>
              </a:ext>
            </a:extLst>
          </p:cNvPr>
          <p:cNvGrpSpPr/>
          <p:nvPr/>
        </p:nvGrpSpPr>
        <p:grpSpPr>
          <a:xfrm>
            <a:off x="6227993" y="-5917892"/>
            <a:ext cx="4582247" cy="3962329"/>
            <a:chOff x="6227993" y="1930708"/>
            <a:chExt cx="4582247" cy="3962329"/>
          </a:xfrm>
        </p:grpSpPr>
        <p:sp>
          <p:nvSpPr>
            <p:cNvPr id="144" name="Google Shape;166;p16">
              <a:extLst>
                <a:ext uri="{FF2B5EF4-FFF2-40B4-BE49-F238E27FC236}">
                  <a16:creationId xmlns:a16="http://schemas.microsoft.com/office/drawing/2014/main" id="{6E9266F6-4A25-7D99-2040-7C10BF8CC3C2}"/>
                </a:ext>
              </a:extLst>
            </p:cNvPr>
            <p:cNvSpPr/>
            <p:nvPr/>
          </p:nvSpPr>
          <p:spPr>
            <a:xfrm>
              <a:off x="6463054" y="1969230"/>
              <a:ext cx="3548581" cy="2061826"/>
            </a:xfrm>
            <a:custGeom>
              <a:avLst/>
              <a:gdLst/>
              <a:ahLst/>
              <a:cxnLst/>
              <a:rect l="l" t="t" r="r" b="b"/>
              <a:pathLst>
                <a:path w="111444" h="66123" extrusionOk="0">
                  <a:moveTo>
                    <a:pt x="12539" y="0"/>
                  </a:moveTo>
                  <a:cubicBezTo>
                    <a:pt x="7302" y="0"/>
                    <a:pt x="3503" y="211"/>
                    <a:pt x="1806" y="325"/>
                  </a:cubicBezTo>
                  <a:cubicBezTo>
                    <a:pt x="1299" y="356"/>
                    <a:pt x="0" y="990"/>
                    <a:pt x="761" y="2921"/>
                  </a:cubicBezTo>
                  <a:lnTo>
                    <a:pt x="11876" y="30822"/>
                  </a:lnTo>
                  <a:cubicBezTo>
                    <a:pt x="12021" y="31199"/>
                    <a:pt x="12962" y="31788"/>
                    <a:pt x="13436" y="31788"/>
                  </a:cubicBezTo>
                  <a:cubicBezTo>
                    <a:pt x="13480" y="31788"/>
                    <a:pt x="13520" y="31783"/>
                    <a:pt x="13555" y="31772"/>
                  </a:cubicBezTo>
                  <a:cubicBezTo>
                    <a:pt x="20778" y="29891"/>
                    <a:pt x="27560" y="29071"/>
                    <a:pt x="33898" y="29071"/>
                  </a:cubicBezTo>
                  <a:cubicBezTo>
                    <a:pt x="72497" y="29071"/>
                    <a:pt x="94591" y="59491"/>
                    <a:pt x="98998" y="66101"/>
                  </a:cubicBezTo>
                  <a:cubicBezTo>
                    <a:pt x="99008" y="66115"/>
                    <a:pt x="99016" y="66123"/>
                    <a:pt x="99023" y="66123"/>
                  </a:cubicBezTo>
                  <a:cubicBezTo>
                    <a:pt x="99251" y="66123"/>
                    <a:pt x="97675" y="58072"/>
                    <a:pt x="97921" y="57519"/>
                  </a:cubicBezTo>
                  <a:lnTo>
                    <a:pt x="111096" y="44439"/>
                  </a:lnTo>
                  <a:cubicBezTo>
                    <a:pt x="111191" y="44218"/>
                    <a:pt x="111444" y="43648"/>
                    <a:pt x="111317" y="43458"/>
                  </a:cubicBezTo>
                  <a:cubicBezTo>
                    <a:pt x="91106" y="4465"/>
                    <a:pt x="36623" y="0"/>
                    <a:pt x="12539" y="0"/>
                  </a:cubicBezTo>
                  <a:close/>
                </a:path>
              </a:pathLst>
            </a:custGeom>
            <a:gradFill>
              <a:gsLst>
                <a:gs pos="0">
                  <a:srgbClr val="5F2BAB"/>
                </a:gs>
                <a:gs pos="100000">
                  <a:srgbClr val="2888BF"/>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45" name="Google Shape;167;p16">
              <a:extLst>
                <a:ext uri="{FF2B5EF4-FFF2-40B4-BE49-F238E27FC236}">
                  <a16:creationId xmlns:a16="http://schemas.microsoft.com/office/drawing/2014/main" id="{0DAC2109-30FA-A0D3-2C95-E8A48BB096D3}"/>
                </a:ext>
              </a:extLst>
            </p:cNvPr>
            <p:cNvSpPr/>
            <p:nvPr/>
          </p:nvSpPr>
          <p:spPr>
            <a:xfrm>
              <a:off x="6464009" y="1979396"/>
              <a:ext cx="4140076" cy="1279758"/>
            </a:xfrm>
            <a:custGeom>
              <a:avLst/>
              <a:gdLst/>
              <a:ahLst/>
              <a:cxnLst/>
              <a:rect l="l" t="t" r="r" b="b"/>
              <a:pathLst>
                <a:path w="130020" h="41042" extrusionOk="0">
                  <a:moveTo>
                    <a:pt x="1658" y="1"/>
                  </a:moveTo>
                  <a:cubicBezTo>
                    <a:pt x="787" y="1"/>
                    <a:pt x="1" y="889"/>
                    <a:pt x="382" y="1867"/>
                  </a:cubicBezTo>
                  <a:lnTo>
                    <a:pt x="11878" y="30464"/>
                  </a:lnTo>
                  <a:cubicBezTo>
                    <a:pt x="12005" y="30812"/>
                    <a:pt x="12290" y="31066"/>
                    <a:pt x="12638" y="31224"/>
                  </a:cubicBezTo>
                  <a:cubicBezTo>
                    <a:pt x="29328" y="37906"/>
                    <a:pt x="48614" y="41041"/>
                    <a:pt x="67141" y="41041"/>
                  </a:cubicBezTo>
                  <a:cubicBezTo>
                    <a:pt x="83197" y="41041"/>
                    <a:pt x="100583" y="38635"/>
                    <a:pt x="115816" y="32871"/>
                  </a:cubicBezTo>
                  <a:cubicBezTo>
                    <a:pt x="116133" y="32744"/>
                    <a:pt x="116418" y="32491"/>
                    <a:pt x="116576" y="32142"/>
                  </a:cubicBezTo>
                  <a:lnTo>
                    <a:pt x="121105" y="21913"/>
                  </a:lnTo>
                  <a:lnTo>
                    <a:pt x="123765" y="15928"/>
                  </a:lnTo>
                  <a:lnTo>
                    <a:pt x="129592" y="2849"/>
                  </a:lnTo>
                  <a:cubicBezTo>
                    <a:pt x="130020" y="1851"/>
                    <a:pt x="129236" y="925"/>
                    <a:pt x="128349" y="925"/>
                  </a:cubicBezTo>
                  <a:cubicBezTo>
                    <a:pt x="128054" y="925"/>
                    <a:pt x="127747" y="1028"/>
                    <a:pt x="127470" y="1265"/>
                  </a:cubicBezTo>
                  <a:cubicBezTo>
                    <a:pt x="112681" y="13553"/>
                    <a:pt x="86490" y="16118"/>
                    <a:pt x="67172" y="16118"/>
                  </a:cubicBezTo>
                  <a:cubicBezTo>
                    <a:pt x="40570" y="16118"/>
                    <a:pt x="15837" y="11241"/>
                    <a:pt x="2504" y="315"/>
                  </a:cubicBezTo>
                  <a:cubicBezTo>
                    <a:pt x="2238" y="96"/>
                    <a:pt x="1944" y="1"/>
                    <a:pt x="1658" y="1"/>
                  </a:cubicBezTo>
                  <a:close/>
                </a:path>
              </a:pathLst>
            </a:custGeom>
            <a:gradFill>
              <a:gsLst>
                <a:gs pos="0">
                  <a:srgbClr val="8C59D5"/>
                </a:gs>
                <a:gs pos="100000">
                  <a:srgbClr val="13A1CD"/>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46" name="Google Shape;168;p16">
              <a:extLst>
                <a:ext uri="{FF2B5EF4-FFF2-40B4-BE49-F238E27FC236}">
                  <a16:creationId xmlns:a16="http://schemas.microsoft.com/office/drawing/2014/main" id="{016490B1-9087-97EE-57C4-BD9F4B9D7681}"/>
                </a:ext>
              </a:extLst>
            </p:cNvPr>
            <p:cNvSpPr/>
            <p:nvPr/>
          </p:nvSpPr>
          <p:spPr>
            <a:xfrm>
              <a:off x="7809263" y="4980132"/>
              <a:ext cx="1093353" cy="912905"/>
            </a:xfrm>
            <a:custGeom>
              <a:avLst/>
              <a:gdLst/>
              <a:ahLst/>
              <a:cxnLst/>
              <a:rect l="l" t="t" r="r" b="b"/>
              <a:pathLst>
                <a:path w="34337" h="29277" extrusionOk="0">
                  <a:moveTo>
                    <a:pt x="5510" y="0"/>
                  </a:moveTo>
                  <a:cubicBezTo>
                    <a:pt x="3891" y="0"/>
                    <a:pt x="2342" y="184"/>
                    <a:pt x="919" y="576"/>
                  </a:cubicBezTo>
                  <a:cubicBezTo>
                    <a:pt x="1" y="830"/>
                    <a:pt x="1" y="1716"/>
                    <a:pt x="127" y="2065"/>
                  </a:cubicBezTo>
                  <a:lnTo>
                    <a:pt x="5448" y="15176"/>
                  </a:lnTo>
                  <a:cubicBezTo>
                    <a:pt x="5511" y="15366"/>
                    <a:pt x="5669" y="15556"/>
                    <a:pt x="5859" y="15556"/>
                  </a:cubicBezTo>
                  <a:cubicBezTo>
                    <a:pt x="7284" y="15442"/>
                    <a:pt x="8602" y="15388"/>
                    <a:pt x="9824" y="15388"/>
                  </a:cubicBezTo>
                  <a:cubicBezTo>
                    <a:pt x="25549" y="15388"/>
                    <a:pt x="25121" y="24327"/>
                    <a:pt x="25621" y="28793"/>
                  </a:cubicBezTo>
                  <a:cubicBezTo>
                    <a:pt x="25673" y="29107"/>
                    <a:pt x="25936" y="29276"/>
                    <a:pt x="26193" y="29276"/>
                  </a:cubicBezTo>
                  <a:cubicBezTo>
                    <a:pt x="26405" y="29276"/>
                    <a:pt x="26612" y="29162"/>
                    <a:pt x="26698" y="28920"/>
                  </a:cubicBezTo>
                  <a:lnTo>
                    <a:pt x="30276" y="21193"/>
                  </a:lnTo>
                  <a:cubicBezTo>
                    <a:pt x="34337" y="10720"/>
                    <a:pt x="17872" y="0"/>
                    <a:pt x="5510" y="0"/>
                  </a:cubicBezTo>
                  <a:close/>
                </a:path>
              </a:pathLst>
            </a:custGeom>
            <a:gradFill>
              <a:gsLst>
                <a:gs pos="0">
                  <a:srgbClr val="3C0A3C"/>
                </a:gs>
                <a:gs pos="100000">
                  <a:srgbClr val="2B072B"/>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47" name="Google Shape;169;p16">
              <a:extLst>
                <a:ext uri="{FF2B5EF4-FFF2-40B4-BE49-F238E27FC236}">
                  <a16:creationId xmlns:a16="http://schemas.microsoft.com/office/drawing/2014/main" id="{97E02000-5321-0AC0-1FF9-80B627D00660}"/>
                </a:ext>
              </a:extLst>
            </p:cNvPr>
            <p:cNvSpPr/>
            <p:nvPr/>
          </p:nvSpPr>
          <p:spPr>
            <a:xfrm>
              <a:off x="7441203" y="4203428"/>
              <a:ext cx="1716338" cy="1258242"/>
            </a:xfrm>
            <a:custGeom>
              <a:avLst/>
              <a:gdLst/>
              <a:ahLst/>
              <a:cxnLst/>
              <a:rect l="l" t="t" r="r" b="b"/>
              <a:pathLst>
                <a:path w="53902" h="40352" extrusionOk="0">
                  <a:moveTo>
                    <a:pt x="8379" y="0"/>
                  </a:moveTo>
                  <a:cubicBezTo>
                    <a:pt x="5982" y="0"/>
                    <a:pt x="3584" y="90"/>
                    <a:pt x="1204" y="245"/>
                  </a:cubicBezTo>
                  <a:cubicBezTo>
                    <a:pt x="286" y="309"/>
                    <a:pt x="0" y="784"/>
                    <a:pt x="190" y="1544"/>
                  </a:cubicBezTo>
                  <a:lnTo>
                    <a:pt x="2914" y="8194"/>
                  </a:lnTo>
                  <a:cubicBezTo>
                    <a:pt x="3231" y="8067"/>
                    <a:pt x="3547" y="8004"/>
                    <a:pt x="3896" y="8004"/>
                  </a:cubicBezTo>
                  <a:cubicBezTo>
                    <a:pt x="5194" y="8004"/>
                    <a:pt x="6271" y="9049"/>
                    <a:pt x="6271" y="10348"/>
                  </a:cubicBezTo>
                  <a:cubicBezTo>
                    <a:pt x="6271" y="11393"/>
                    <a:pt x="5638" y="12248"/>
                    <a:pt x="4719" y="12564"/>
                  </a:cubicBezTo>
                  <a:lnTo>
                    <a:pt x="7063" y="18265"/>
                  </a:lnTo>
                  <a:cubicBezTo>
                    <a:pt x="7158" y="18487"/>
                    <a:pt x="7379" y="18613"/>
                    <a:pt x="7601" y="18613"/>
                  </a:cubicBezTo>
                  <a:cubicBezTo>
                    <a:pt x="8315" y="18582"/>
                    <a:pt x="9018" y="18566"/>
                    <a:pt x="9711" y="18566"/>
                  </a:cubicBezTo>
                  <a:cubicBezTo>
                    <a:pt x="17359" y="18566"/>
                    <a:pt x="23785" y="20439"/>
                    <a:pt x="29041" y="23110"/>
                  </a:cubicBezTo>
                  <a:cubicBezTo>
                    <a:pt x="32936" y="25074"/>
                    <a:pt x="36198" y="27481"/>
                    <a:pt x="38827" y="29887"/>
                  </a:cubicBezTo>
                  <a:cubicBezTo>
                    <a:pt x="43419" y="34036"/>
                    <a:pt x="46174" y="38185"/>
                    <a:pt x="47251" y="40085"/>
                  </a:cubicBezTo>
                  <a:cubicBezTo>
                    <a:pt x="47355" y="40263"/>
                    <a:pt x="47536" y="40351"/>
                    <a:pt x="47719" y="40351"/>
                  </a:cubicBezTo>
                  <a:cubicBezTo>
                    <a:pt x="47924" y="40351"/>
                    <a:pt x="48132" y="40240"/>
                    <a:pt x="48232" y="40021"/>
                  </a:cubicBezTo>
                  <a:lnTo>
                    <a:pt x="49784" y="36569"/>
                  </a:lnTo>
                  <a:cubicBezTo>
                    <a:pt x="48866" y="36221"/>
                    <a:pt x="47884" y="34859"/>
                    <a:pt x="47884" y="33846"/>
                  </a:cubicBezTo>
                  <a:cubicBezTo>
                    <a:pt x="47884" y="32369"/>
                    <a:pt x="49640" y="30827"/>
                    <a:pt x="51124" y="30827"/>
                  </a:cubicBezTo>
                  <a:cubicBezTo>
                    <a:pt x="51422" y="30827"/>
                    <a:pt x="51710" y="30890"/>
                    <a:pt x="51969" y="31027"/>
                  </a:cubicBezTo>
                  <a:lnTo>
                    <a:pt x="53553" y="27607"/>
                  </a:lnTo>
                  <a:cubicBezTo>
                    <a:pt x="53648" y="27449"/>
                    <a:pt x="53901" y="27227"/>
                    <a:pt x="53775" y="26910"/>
                  </a:cubicBezTo>
                  <a:cubicBezTo>
                    <a:pt x="51051" y="19025"/>
                    <a:pt x="46902" y="12596"/>
                    <a:pt x="38985" y="7561"/>
                  </a:cubicBezTo>
                  <a:cubicBezTo>
                    <a:pt x="29918" y="1810"/>
                    <a:pt x="19155" y="0"/>
                    <a:pt x="8379" y="0"/>
                  </a:cubicBezTo>
                  <a:close/>
                </a:path>
              </a:pathLst>
            </a:custGeom>
            <a:gradFill>
              <a:gsLst>
                <a:gs pos="0">
                  <a:srgbClr val="960E4F"/>
                </a:gs>
                <a:gs pos="100000">
                  <a:srgbClr val="3C0A3C"/>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48" name="Google Shape;170;p16">
              <a:extLst>
                <a:ext uri="{FF2B5EF4-FFF2-40B4-BE49-F238E27FC236}">
                  <a16:creationId xmlns:a16="http://schemas.microsoft.com/office/drawing/2014/main" id="{81D430F6-ABAF-12B6-1966-2F0A0D91D29A}"/>
                </a:ext>
              </a:extLst>
            </p:cNvPr>
            <p:cNvSpPr/>
            <p:nvPr/>
          </p:nvSpPr>
          <p:spPr>
            <a:xfrm>
              <a:off x="7024744" y="3283132"/>
              <a:ext cx="2534132" cy="1501740"/>
            </a:xfrm>
            <a:custGeom>
              <a:avLst/>
              <a:gdLst/>
              <a:ahLst/>
              <a:cxnLst/>
              <a:rect l="l" t="t" r="r" b="b"/>
              <a:pathLst>
                <a:path w="79585" h="48161" extrusionOk="0">
                  <a:moveTo>
                    <a:pt x="9103" y="1"/>
                  </a:moveTo>
                  <a:cubicBezTo>
                    <a:pt x="5294" y="1"/>
                    <a:pt x="2529" y="158"/>
                    <a:pt x="1299" y="244"/>
                  </a:cubicBezTo>
                  <a:cubicBezTo>
                    <a:pt x="950" y="244"/>
                    <a:pt x="0" y="687"/>
                    <a:pt x="570" y="2081"/>
                  </a:cubicBezTo>
                  <a:lnTo>
                    <a:pt x="8519" y="22000"/>
                  </a:lnTo>
                  <a:cubicBezTo>
                    <a:pt x="8608" y="22268"/>
                    <a:pt x="9311" y="22703"/>
                    <a:pt x="9633" y="22703"/>
                  </a:cubicBezTo>
                  <a:cubicBezTo>
                    <a:pt x="9654" y="22703"/>
                    <a:pt x="9673" y="22701"/>
                    <a:pt x="9691" y="22697"/>
                  </a:cubicBezTo>
                  <a:cubicBezTo>
                    <a:pt x="14744" y="21379"/>
                    <a:pt x="19511" y="20803"/>
                    <a:pt x="23983" y="20803"/>
                  </a:cubicBezTo>
                  <a:cubicBezTo>
                    <a:pt x="51851" y="20803"/>
                    <a:pt x="68280" y="43184"/>
                    <a:pt x="71446" y="47906"/>
                  </a:cubicBezTo>
                  <a:cubicBezTo>
                    <a:pt x="71562" y="48080"/>
                    <a:pt x="71738" y="48161"/>
                    <a:pt x="71913" y="48161"/>
                  </a:cubicBezTo>
                  <a:cubicBezTo>
                    <a:pt x="72119" y="48161"/>
                    <a:pt x="72324" y="48048"/>
                    <a:pt x="72427" y="47842"/>
                  </a:cubicBezTo>
                  <a:lnTo>
                    <a:pt x="79521" y="31881"/>
                  </a:lnTo>
                  <a:cubicBezTo>
                    <a:pt x="79585" y="31723"/>
                    <a:pt x="79553" y="31153"/>
                    <a:pt x="79490" y="30994"/>
                  </a:cubicBezTo>
                  <a:cubicBezTo>
                    <a:pt x="65089" y="3232"/>
                    <a:pt x="26371" y="1"/>
                    <a:pt x="9103" y="1"/>
                  </a:cubicBezTo>
                  <a:close/>
                </a:path>
              </a:pathLst>
            </a:custGeom>
            <a:gradFill>
              <a:gsLst>
                <a:gs pos="0">
                  <a:srgbClr val="853189"/>
                </a:gs>
                <a:gs pos="100000">
                  <a:srgbClr val="81195B"/>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49" name="Google Shape;171;p16">
              <a:extLst>
                <a:ext uri="{FF2B5EF4-FFF2-40B4-BE49-F238E27FC236}">
                  <a16:creationId xmlns:a16="http://schemas.microsoft.com/office/drawing/2014/main" id="{7DA9AA21-9ECC-EDF4-D4B3-928600DAEE94}"/>
                </a:ext>
              </a:extLst>
            </p:cNvPr>
            <p:cNvSpPr/>
            <p:nvPr/>
          </p:nvSpPr>
          <p:spPr>
            <a:xfrm>
              <a:off x="7025763" y="3290117"/>
              <a:ext cx="2996826" cy="925908"/>
            </a:xfrm>
            <a:custGeom>
              <a:avLst/>
              <a:gdLst/>
              <a:ahLst/>
              <a:cxnLst/>
              <a:rect l="l" t="t" r="r" b="b"/>
              <a:pathLst>
                <a:path w="94116" h="29694" extrusionOk="0">
                  <a:moveTo>
                    <a:pt x="1187" y="1"/>
                  </a:moveTo>
                  <a:cubicBezTo>
                    <a:pt x="566" y="1"/>
                    <a:pt x="1" y="640"/>
                    <a:pt x="285" y="1350"/>
                  </a:cubicBezTo>
                  <a:lnTo>
                    <a:pt x="8614" y="22030"/>
                  </a:lnTo>
                  <a:cubicBezTo>
                    <a:pt x="8709" y="22283"/>
                    <a:pt x="8899" y="22505"/>
                    <a:pt x="9152" y="22600"/>
                  </a:cubicBezTo>
                  <a:cubicBezTo>
                    <a:pt x="21218" y="27445"/>
                    <a:pt x="35184" y="29694"/>
                    <a:pt x="48612" y="29694"/>
                  </a:cubicBezTo>
                  <a:cubicBezTo>
                    <a:pt x="60234" y="29694"/>
                    <a:pt x="72807" y="27952"/>
                    <a:pt x="83828" y="23803"/>
                  </a:cubicBezTo>
                  <a:cubicBezTo>
                    <a:pt x="84081" y="23708"/>
                    <a:pt x="84271" y="23518"/>
                    <a:pt x="84366" y="23265"/>
                  </a:cubicBezTo>
                  <a:lnTo>
                    <a:pt x="87660" y="15854"/>
                  </a:lnTo>
                  <a:cubicBezTo>
                    <a:pt x="86773" y="15538"/>
                    <a:pt x="86140" y="14651"/>
                    <a:pt x="86140" y="13637"/>
                  </a:cubicBezTo>
                  <a:cubicBezTo>
                    <a:pt x="86140" y="12339"/>
                    <a:pt x="87185" y="11294"/>
                    <a:pt x="88483" y="11294"/>
                  </a:cubicBezTo>
                  <a:cubicBezTo>
                    <a:pt x="88895" y="11294"/>
                    <a:pt x="89275" y="11389"/>
                    <a:pt x="89592" y="11547"/>
                  </a:cubicBezTo>
                  <a:lnTo>
                    <a:pt x="93804" y="2078"/>
                  </a:lnTo>
                  <a:cubicBezTo>
                    <a:pt x="94115" y="1359"/>
                    <a:pt x="93537" y="675"/>
                    <a:pt x="92894" y="675"/>
                  </a:cubicBezTo>
                  <a:cubicBezTo>
                    <a:pt x="92688" y="675"/>
                    <a:pt x="92475" y="745"/>
                    <a:pt x="92283" y="907"/>
                  </a:cubicBezTo>
                  <a:cubicBezTo>
                    <a:pt x="81548" y="9837"/>
                    <a:pt x="62610" y="11674"/>
                    <a:pt x="48612" y="11674"/>
                  </a:cubicBezTo>
                  <a:cubicBezTo>
                    <a:pt x="29389" y="11674"/>
                    <a:pt x="11464" y="8159"/>
                    <a:pt x="1805" y="242"/>
                  </a:cubicBezTo>
                  <a:cubicBezTo>
                    <a:pt x="1613" y="74"/>
                    <a:pt x="1397" y="1"/>
                    <a:pt x="1187" y="1"/>
                  </a:cubicBezTo>
                  <a:close/>
                </a:path>
              </a:pathLst>
            </a:custGeom>
            <a:gradFill>
              <a:gsLst>
                <a:gs pos="0">
                  <a:srgbClr val="8C59D5"/>
                </a:gs>
                <a:gs pos="100000">
                  <a:srgbClr val="81195B"/>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0" name="Google Shape;172;p16">
              <a:extLst>
                <a:ext uri="{FF2B5EF4-FFF2-40B4-BE49-F238E27FC236}">
                  <a16:creationId xmlns:a16="http://schemas.microsoft.com/office/drawing/2014/main" id="{C8777256-AE8E-E5C6-E193-B7485F31952F}"/>
                </a:ext>
              </a:extLst>
            </p:cNvPr>
            <p:cNvSpPr/>
            <p:nvPr/>
          </p:nvSpPr>
          <p:spPr>
            <a:xfrm>
              <a:off x="7437637" y="4210257"/>
              <a:ext cx="2128722" cy="720702"/>
            </a:xfrm>
            <a:custGeom>
              <a:avLst/>
              <a:gdLst/>
              <a:ahLst/>
              <a:cxnLst/>
              <a:rect l="l" t="t" r="r" b="b"/>
              <a:pathLst>
                <a:path w="66853" h="23113" extrusionOk="0">
                  <a:moveTo>
                    <a:pt x="1206" y="0"/>
                  </a:moveTo>
                  <a:cubicBezTo>
                    <a:pt x="568" y="0"/>
                    <a:pt x="1" y="669"/>
                    <a:pt x="271" y="1356"/>
                  </a:cubicBezTo>
                  <a:lnTo>
                    <a:pt x="2963" y="8038"/>
                  </a:lnTo>
                  <a:cubicBezTo>
                    <a:pt x="3089" y="7943"/>
                    <a:pt x="3564" y="7817"/>
                    <a:pt x="3976" y="7817"/>
                  </a:cubicBezTo>
                  <a:cubicBezTo>
                    <a:pt x="5306" y="7817"/>
                    <a:pt x="6351" y="8862"/>
                    <a:pt x="6351" y="10160"/>
                  </a:cubicBezTo>
                  <a:cubicBezTo>
                    <a:pt x="6351" y="11174"/>
                    <a:pt x="5718" y="12060"/>
                    <a:pt x="4831" y="12377"/>
                  </a:cubicBezTo>
                  <a:cubicBezTo>
                    <a:pt x="4800" y="12409"/>
                    <a:pt x="4768" y="12409"/>
                    <a:pt x="4736" y="12409"/>
                  </a:cubicBezTo>
                  <a:lnTo>
                    <a:pt x="7016" y="18078"/>
                  </a:lnTo>
                  <a:cubicBezTo>
                    <a:pt x="7111" y="18363"/>
                    <a:pt x="7333" y="18553"/>
                    <a:pt x="7586" y="18648"/>
                  </a:cubicBezTo>
                  <a:cubicBezTo>
                    <a:pt x="14269" y="21149"/>
                    <a:pt x="24276" y="23113"/>
                    <a:pt x="34758" y="23113"/>
                  </a:cubicBezTo>
                  <a:cubicBezTo>
                    <a:pt x="42612" y="23113"/>
                    <a:pt x="50815" y="22036"/>
                    <a:pt x="58447" y="19598"/>
                  </a:cubicBezTo>
                  <a:cubicBezTo>
                    <a:pt x="58700" y="19503"/>
                    <a:pt x="58922" y="19313"/>
                    <a:pt x="59049" y="19059"/>
                  </a:cubicBezTo>
                  <a:lnTo>
                    <a:pt x="66554" y="2148"/>
                  </a:lnTo>
                  <a:cubicBezTo>
                    <a:pt x="66554" y="2116"/>
                    <a:pt x="66554" y="2116"/>
                    <a:pt x="66554" y="2116"/>
                  </a:cubicBezTo>
                  <a:cubicBezTo>
                    <a:pt x="66852" y="1421"/>
                    <a:pt x="66294" y="745"/>
                    <a:pt x="65642" y="745"/>
                  </a:cubicBezTo>
                  <a:cubicBezTo>
                    <a:pt x="65462" y="745"/>
                    <a:pt x="65275" y="797"/>
                    <a:pt x="65097" y="913"/>
                  </a:cubicBezTo>
                  <a:cubicBezTo>
                    <a:pt x="56927" y="6297"/>
                    <a:pt x="43816" y="7437"/>
                    <a:pt x="33998" y="7532"/>
                  </a:cubicBezTo>
                  <a:cubicBezTo>
                    <a:pt x="33722" y="7534"/>
                    <a:pt x="33446" y="7535"/>
                    <a:pt x="33170" y="7535"/>
                  </a:cubicBezTo>
                  <a:cubicBezTo>
                    <a:pt x="20189" y="7535"/>
                    <a:pt x="8985" y="5333"/>
                    <a:pt x="1759" y="185"/>
                  </a:cubicBezTo>
                  <a:cubicBezTo>
                    <a:pt x="1581" y="57"/>
                    <a:pt x="1391" y="0"/>
                    <a:pt x="1206" y="0"/>
                  </a:cubicBezTo>
                  <a:close/>
                </a:path>
              </a:pathLst>
            </a:custGeom>
            <a:gradFill>
              <a:gsLst>
                <a:gs pos="0">
                  <a:srgbClr val="B80D57"/>
                </a:gs>
                <a:gs pos="100000">
                  <a:srgbClr val="5B1A5B"/>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1" name="Google Shape;173;p16">
              <a:extLst>
                <a:ext uri="{FF2B5EF4-FFF2-40B4-BE49-F238E27FC236}">
                  <a16:creationId xmlns:a16="http://schemas.microsoft.com/office/drawing/2014/main" id="{CD5C183D-585C-4BBD-628E-37FF418E2733}"/>
                </a:ext>
              </a:extLst>
            </p:cNvPr>
            <p:cNvSpPr/>
            <p:nvPr/>
          </p:nvSpPr>
          <p:spPr>
            <a:xfrm>
              <a:off x="7802353" y="4998186"/>
              <a:ext cx="1360984" cy="554254"/>
            </a:xfrm>
            <a:custGeom>
              <a:avLst/>
              <a:gdLst/>
              <a:ahLst/>
              <a:cxnLst/>
              <a:rect l="l" t="t" r="r" b="b"/>
              <a:pathLst>
                <a:path w="42742" h="17775" extrusionOk="0">
                  <a:moveTo>
                    <a:pt x="1186" y="0"/>
                  </a:moveTo>
                  <a:cubicBezTo>
                    <a:pt x="572" y="0"/>
                    <a:pt x="0" y="594"/>
                    <a:pt x="344" y="1454"/>
                  </a:cubicBezTo>
                  <a:cubicBezTo>
                    <a:pt x="1579" y="4558"/>
                    <a:pt x="4651" y="12158"/>
                    <a:pt x="5760" y="14913"/>
                  </a:cubicBezTo>
                  <a:cubicBezTo>
                    <a:pt x="5855" y="15198"/>
                    <a:pt x="6108" y="15388"/>
                    <a:pt x="6393" y="15483"/>
                  </a:cubicBezTo>
                  <a:cubicBezTo>
                    <a:pt x="11112" y="16909"/>
                    <a:pt x="16274" y="17700"/>
                    <a:pt x="21689" y="17764"/>
                  </a:cubicBezTo>
                  <a:cubicBezTo>
                    <a:pt x="22015" y="17771"/>
                    <a:pt x="22347" y="17775"/>
                    <a:pt x="22686" y="17775"/>
                  </a:cubicBezTo>
                  <a:cubicBezTo>
                    <a:pt x="26659" y="17775"/>
                    <a:pt x="31463" y="17257"/>
                    <a:pt x="35782" y="16149"/>
                  </a:cubicBezTo>
                  <a:cubicBezTo>
                    <a:pt x="36067" y="16085"/>
                    <a:pt x="36289" y="15863"/>
                    <a:pt x="36415" y="15578"/>
                  </a:cubicBezTo>
                  <a:cubicBezTo>
                    <a:pt x="37017" y="14217"/>
                    <a:pt x="36574" y="15293"/>
                    <a:pt x="38411" y="11113"/>
                  </a:cubicBezTo>
                  <a:cubicBezTo>
                    <a:pt x="37492" y="10765"/>
                    <a:pt x="36859" y="9910"/>
                    <a:pt x="36859" y="8896"/>
                  </a:cubicBezTo>
                  <a:cubicBezTo>
                    <a:pt x="36859" y="7566"/>
                    <a:pt x="37936" y="6521"/>
                    <a:pt x="39234" y="6521"/>
                  </a:cubicBezTo>
                  <a:cubicBezTo>
                    <a:pt x="39614" y="6521"/>
                    <a:pt x="39994" y="6616"/>
                    <a:pt x="40342" y="6806"/>
                  </a:cubicBezTo>
                  <a:lnTo>
                    <a:pt x="42338" y="2278"/>
                  </a:lnTo>
                  <a:cubicBezTo>
                    <a:pt x="42741" y="1394"/>
                    <a:pt x="42140" y="752"/>
                    <a:pt x="41478" y="752"/>
                  </a:cubicBezTo>
                  <a:cubicBezTo>
                    <a:pt x="41309" y="752"/>
                    <a:pt x="41137" y="794"/>
                    <a:pt x="40976" y="884"/>
                  </a:cubicBezTo>
                  <a:cubicBezTo>
                    <a:pt x="35750" y="3956"/>
                    <a:pt x="28435" y="4589"/>
                    <a:pt x="22354" y="4589"/>
                  </a:cubicBezTo>
                  <a:cubicBezTo>
                    <a:pt x="14374" y="4589"/>
                    <a:pt x="6773" y="3291"/>
                    <a:pt x="1706" y="156"/>
                  </a:cubicBezTo>
                  <a:cubicBezTo>
                    <a:pt x="1543" y="49"/>
                    <a:pt x="1363" y="0"/>
                    <a:pt x="1186" y="0"/>
                  </a:cubicBezTo>
                  <a:close/>
                </a:path>
              </a:pathLst>
            </a:custGeom>
            <a:gradFill>
              <a:gsLst>
                <a:gs pos="0">
                  <a:srgbClr val="5B1A5B"/>
                </a:gs>
                <a:gs pos="100000">
                  <a:srgbClr val="3C0A3C"/>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2" name="Google Shape;72;p15">
              <a:extLst>
                <a:ext uri="{FF2B5EF4-FFF2-40B4-BE49-F238E27FC236}">
                  <a16:creationId xmlns:a16="http://schemas.microsoft.com/office/drawing/2014/main" id="{A6A392DF-E2AB-F3E3-CC1D-15A6D84F296E}"/>
                </a:ext>
              </a:extLst>
            </p:cNvPr>
            <p:cNvSpPr/>
            <p:nvPr/>
          </p:nvSpPr>
          <p:spPr>
            <a:xfrm rot="20143377">
              <a:off x="6314160" y="3238311"/>
              <a:ext cx="610091" cy="851121"/>
            </a:xfrm>
            <a:custGeom>
              <a:avLst/>
              <a:gdLst/>
              <a:ahLst/>
              <a:cxnLst/>
              <a:rect l="l" t="t" r="r" b="b"/>
              <a:pathLst>
                <a:path w="6171" h="8609" extrusionOk="0">
                  <a:moveTo>
                    <a:pt x="211" y="0"/>
                  </a:moveTo>
                  <a:cubicBezTo>
                    <a:pt x="107" y="0"/>
                    <a:pt x="0" y="86"/>
                    <a:pt x="31" y="219"/>
                  </a:cubicBezTo>
                  <a:cubicBezTo>
                    <a:pt x="455" y="1999"/>
                    <a:pt x="1371" y="3672"/>
                    <a:pt x="2416" y="5153"/>
                  </a:cubicBezTo>
                  <a:cubicBezTo>
                    <a:pt x="3332" y="6459"/>
                    <a:pt x="4451" y="7963"/>
                    <a:pt x="5960" y="8601"/>
                  </a:cubicBezTo>
                  <a:cubicBezTo>
                    <a:pt x="5973" y="8606"/>
                    <a:pt x="5985" y="8609"/>
                    <a:pt x="5997" y="8609"/>
                  </a:cubicBezTo>
                  <a:cubicBezTo>
                    <a:pt x="6094" y="8609"/>
                    <a:pt x="6170" y="8458"/>
                    <a:pt x="6085" y="8392"/>
                  </a:cubicBezTo>
                  <a:cubicBezTo>
                    <a:pt x="4802" y="7392"/>
                    <a:pt x="3722" y="6109"/>
                    <a:pt x="2801" y="4775"/>
                  </a:cubicBezTo>
                  <a:cubicBezTo>
                    <a:pt x="1817" y="3350"/>
                    <a:pt x="856" y="1796"/>
                    <a:pt x="370" y="123"/>
                  </a:cubicBezTo>
                  <a:cubicBezTo>
                    <a:pt x="345" y="37"/>
                    <a:pt x="279" y="0"/>
                    <a:pt x="211" y="0"/>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3" name="Google Shape;73;p15">
              <a:extLst>
                <a:ext uri="{FF2B5EF4-FFF2-40B4-BE49-F238E27FC236}">
                  <a16:creationId xmlns:a16="http://schemas.microsoft.com/office/drawing/2014/main" id="{558DA485-FD64-7B5F-03D2-500BF08F3AC3}"/>
                </a:ext>
              </a:extLst>
            </p:cNvPr>
            <p:cNvSpPr/>
            <p:nvPr/>
          </p:nvSpPr>
          <p:spPr>
            <a:xfrm>
              <a:off x="8312110" y="4435640"/>
              <a:ext cx="1534075" cy="385372"/>
            </a:xfrm>
            <a:custGeom>
              <a:avLst/>
              <a:gdLst/>
              <a:ahLst/>
              <a:cxnLst/>
              <a:rect l="l" t="t" r="r" b="b"/>
              <a:pathLst>
                <a:path w="15517" h="3898" extrusionOk="0">
                  <a:moveTo>
                    <a:pt x="15298" y="1"/>
                  </a:moveTo>
                  <a:cubicBezTo>
                    <a:pt x="15273" y="1"/>
                    <a:pt x="15247" y="8"/>
                    <a:pt x="15222" y="23"/>
                  </a:cubicBezTo>
                  <a:cubicBezTo>
                    <a:pt x="12950" y="1391"/>
                    <a:pt x="10660" y="2612"/>
                    <a:pt x="8026" y="3132"/>
                  </a:cubicBezTo>
                  <a:cubicBezTo>
                    <a:pt x="7093" y="3315"/>
                    <a:pt x="6147" y="3410"/>
                    <a:pt x="5203" y="3410"/>
                  </a:cubicBezTo>
                  <a:cubicBezTo>
                    <a:pt x="3563" y="3410"/>
                    <a:pt x="1930" y="3124"/>
                    <a:pt x="384" y="2521"/>
                  </a:cubicBezTo>
                  <a:cubicBezTo>
                    <a:pt x="355" y="2510"/>
                    <a:pt x="327" y="2505"/>
                    <a:pt x="302" y="2505"/>
                  </a:cubicBezTo>
                  <a:cubicBezTo>
                    <a:pt x="79" y="2505"/>
                    <a:pt x="1" y="2888"/>
                    <a:pt x="259" y="2985"/>
                  </a:cubicBezTo>
                  <a:cubicBezTo>
                    <a:pt x="1919" y="3595"/>
                    <a:pt x="3667" y="3898"/>
                    <a:pt x="5421" y="3898"/>
                  </a:cubicBezTo>
                  <a:cubicBezTo>
                    <a:pt x="6314" y="3898"/>
                    <a:pt x="7209" y="3819"/>
                    <a:pt x="8094" y="3663"/>
                  </a:cubicBezTo>
                  <a:cubicBezTo>
                    <a:pt x="10722" y="3199"/>
                    <a:pt x="13424" y="2075"/>
                    <a:pt x="15408" y="266"/>
                  </a:cubicBezTo>
                  <a:cubicBezTo>
                    <a:pt x="15517" y="167"/>
                    <a:pt x="15421" y="1"/>
                    <a:pt x="15298" y="1"/>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4" name="Google Shape;74;p15">
              <a:extLst>
                <a:ext uri="{FF2B5EF4-FFF2-40B4-BE49-F238E27FC236}">
                  <a16:creationId xmlns:a16="http://schemas.microsoft.com/office/drawing/2014/main" id="{58D6C8EC-1D8E-7154-2201-14710F29669E}"/>
                </a:ext>
              </a:extLst>
            </p:cNvPr>
            <p:cNvSpPr/>
            <p:nvPr/>
          </p:nvSpPr>
          <p:spPr>
            <a:xfrm>
              <a:off x="8558170" y="4763589"/>
              <a:ext cx="1135652" cy="322693"/>
            </a:xfrm>
            <a:custGeom>
              <a:avLst/>
              <a:gdLst/>
              <a:ahLst/>
              <a:cxnLst/>
              <a:rect l="l" t="t" r="r" b="b"/>
              <a:pathLst>
                <a:path w="11487" h="3264" extrusionOk="0">
                  <a:moveTo>
                    <a:pt x="11316" y="0"/>
                  </a:moveTo>
                  <a:cubicBezTo>
                    <a:pt x="11296" y="0"/>
                    <a:pt x="11274" y="5"/>
                    <a:pt x="11252" y="16"/>
                  </a:cubicBezTo>
                  <a:cubicBezTo>
                    <a:pt x="9522" y="876"/>
                    <a:pt x="7838" y="1814"/>
                    <a:pt x="5972" y="2362"/>
                  </a:cubicBezTo>
                  <a:cubicBezTo>
                    <a:pt x="5022" y="2639"/>
                    <a:pt x="4059" y="2794"/>
                    <a:pt x="3097" y="2794"/>
                  </a:cubicBezTo>
                  <a:cubicBezTo>
                    <a:pt x="2176" y="2794"/>
                    <a:pt x="1255" y="2652"/>
                    <a:pt x="348" y="2340"/>
                  </a:cubicBezTo>
                  <a:cubicBezTo>
                    <a:pt x="323" y="2331"/>
                    <a:pt x="299" y="2327"/>
                    <a:pt x="276" y="2327"/>
                  </a:cubicBezTo>
                  <a:cubicBezTo>
                    <a:pt x="69" y="2327"/>
                    <a:pt x="0" y="2671"/>
                    <a:pt x="235" y="2758"/>
                  </a:cubicBezTo>
                  <a:cubicBezTo>
                    <a:pt x="1215" y="3108"/>
                    <a:pt x="2219" y="3264"/>
                    <a:pt x="3222" y="3264"/>
                  </a:cubicBezTo>
                  <a:cubicBezTo>
                    <a:pt x="6141" y="3264"/>
                    <a:pt x="9054" y="1943"/>
                    <a:pt x="11376" y="231"/>
                  </a:cubicBezTo>
                  <a:cubicBezTo>
                    <a:pt x="11486" y="150"/>
                    <a:pt x="11426" y="0"/>
                    <a:pt x="11316" y="0"/>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5" name="Google Shape;75;p15">
              <a:extLst>
                <a:ext uri="{FF2B5EF4-FFF2-40B4-BE49-F238E27FC236}">
                  <a16:creationId xmlns:a16="http://schemas.microsoft.com/office/drawing/2014/main" id="{4CE2CA17-B8E9-890E-B423-3E5EE5CA9B30}"/>
                </a:ext>
              </a:extLst>
            </p:cNvPr>
            <p:cNvSpPr/>
            <p:nvPr/>
          </p:nvSpPr>
          <p:spPr>
            <a:xfrm>
              <a:off x="6227993" y="2668838"/>
              <a:ext cx="1492255" cy="695905"/>
            </a:xfrm>
            <a:custGeom>
              <a:avLst/>
              <a:gdLst/>
              <a:ahLst/>
              <a:cxnLst/>
              <a:rect l="l" t="t" r="r" b="b"/>
              <a:pathLst>
                <a:path w="15094" h="7039" extrusionOk="0">
                  <a:moveTo>
                    <a:pt x="254" y="1"/>
                  </a:moveTo>
                  <a:cubicBezTo>
                    <a:pt x="128" y="1"/>
                    <a:pt x="1" y="104"/>
                    <a:pt x="38" y="267"/>
                  </a:cubicBezTo>
                  <a:cubicBezTo>
                    <a:pt x="1168" y="5156"/>
                    <a:pt x="7228" y="7016"/>
                    <a:pt x="11648" y="7039"/>
                  </a:cubicBezTo>
                  <a:cubicBezTo>
                    <a:pt x="12694" y="7039"/>
                    <a:pt x="13988" y="6999"/>
                    <a:pt x="14915" y="6462"/>
                  </a:cubicBezTo>
                  <a:cubicBezTo>
                    <a:pt x="15093" y="6357"/>
                    <a:pt x="15031" y="6049"/>
                    <a:pt x="14814" y="6049"/>
                  </a:cubicBezTo>
                  <a:cubicBezTo>
                    <a:pt x="14810" y="6049"/>
                    <a:pt x="14806" y="6049"/>
                    <a:pt x="14802" y="6049"/>
                  </a:cubicBezTo>
                  <a:cubicBezTo>
                    <a:pt x="13892" y="6100"/>
                    <a:pt x="12999" y="6264"/>
                    <a:pt x="12084" y="6270"/>
                  </a:cubicBezTo>
                  <a:cubicBezTo>
                    <a:pt x="12051" y="6270"/>
                    <a:pt x="12018" y="6270"/>
                    <a:pt x="11986" y="6270"/>
                  </a:cubicBezTo>
                  <a:cubicBezTo>
                    <a:pt x="10905" y="6270"/>
                    <a:pt x="9836" y="6179"/>
                    <a:pt x="8777" y="5970"/>
                  </a:cubicBezTo>
                  <a:cubicBezTo>
                    <a:pt x="6516" y="5535"/>
                    <a:pt x="4306" y="4727"/>
                    <a:pt x="2542" y="3206"/>
                  </a:cubicBezTo>
                  <a:cubicBezTo>
                    <a:pt x="1592" y="2387"/>
                    <a:pt x="852" y="1346"/>
                    <a:pt x="456" y="154"/>
                  </a:cubicBezTo>
                  <a:cubicBezTo>
                    <a:pt x="422" y="47"/>
                    <a:pt x="338" y="1"/>
                    <a:pt x="254" y="1"/>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6" name="Google Shape;77;p15">
              <a:extLst>
                <a:ext uri="{FF2B5EF4-FFF2-40B4-BE49-F238E27FC236}">
                  <a16:creationId xmlns:a16="http://schemas.microsoft.com/office/drawing/2014/main" id="{2D63740A-F530-B4A4-860F-0F7FB5A3026D}"/>
                </a:ext>
              </a:extLst>
            </p:cNvPr>
            <p:cNvSpPr/>
            <p:nvPr/>
          </p:nvSpPr>
          <p:spPr>
            <a:xfrm>
              <a:off x="6573114" y="2673683"/>
              <a:ext cx="704604" cy="275633"/>
            </a:xfrm>
            <a:custGeom>
              <a:avLst/>
              <a:gdLst/>
              <a:ahLst/>
              <a:cxnLst/>
              <a:rect l="l" t="t" r="r" b="b"/>
              <a:pathLst>
                <a:path w="7127" h="2788" extrusionOk="0">
                  <a:moveTo>
                    <a:pt x="252" y="1"/>
                  </a:moveTo>
                  <a:cubicBezTo>
                    <a:pt x="95" y="1"/>
                    <a:pt x="0" y="217"/>
                    <a:pt x="159" y="322"/>
                  </a:cubicBezTo>
                  <a:cubicBezTo>
                    <a:pt x="1233" y="1046"/>
                    <a:pt x="2166" y="1866"/>
                    <a:pt x="3437" y="2244"/>
                  </a:cubicBezTo>
                  <a:cubicBezTo>
                    <a:pt x="4602" y="2595"/>
                    <a:pt x="5828" y="2680"/>
                    <a:pt x="7032" y="2787"/>
                  </a:cubicBezTo>
                  <a:cubicBezTo>
                    <a:pt x="7034" y="2787"/>
                    <a:pt x="7036" y="2787"/>
                    <a:pt x="7038" y="2787"/>
                  </a:cubicBezTo>
                  <a:cubicBezTo>
                    <a:pt x="7118" y="2787"/>
                    <a:pt x="7127" y="2662"/>
                    <a:pt x="7055" y="2640"/>
                  </a:cubicBezTo>
                  <a:cubicBezTo>
                    <a:pt x="5924" y="2323"/>
                    <a:pt x="4732" y="2261"/>
                    <a:pt x="3624" y="1871"/>
                  </a:cubicBezTo>
                  <a:cubicBezTo>
                    <a:pt x="2420" y="1447"/>
                    <a:pt x="1476" y="571"/>
                    <a:pt x="340" y="23"/>
                  </a:cubicBezTo>
                  <a:cubicBezTo>
                    <a:pt x="309" y="8"/>
                    <a:pt x="280" y="1"/>
                    <a:pt x="252" y="1"/>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7" name="Google Shape;78;p15">
              <a:extLst>
                <a:ext uri="{FF2B5EF4-FFF2-40B4-BE49-F238E27FC236}">
                  <a16:creationId xmlns:a16="http://schemas.microsoft.com/office/drawing/2014/main" id="{CF205E61-2248-44D5-FD17-4A4841E9B1B9}"/>
                </a:ext>
              </a:extLst>
            </p:cNvPr>
            <p:cNvSpPr/>
            <p:nvPr/>
          </p:nvSpPr>
          <p:spPr>
            <a:xfrm>
              <a:off x="9350709" y="2542935"/>
              <a:ext cx="1459531" cy="381022"/>
            </a:xfrm>
            <a:custGeom>
              <a:avLst/>
              <a:gdLst/>
              <a:ahLst/>
              <a:cxnLst/>
              <a:rect l="l" t="t" r="r" b="b"/>
              <a:pathLst>
                <a:path w="14763" h="3854" extrusionOk="0">
                  <a:moveTo>
                    <a:pt x="14584" y="0"/>
                  </a:moveTo>
                  <a:cubicBezTo>
                    <a:pt x="14561" y="0"/>
                    <a:pt x="14536" y="8"/>
                    <a:pt x="14510" y="26"/>
                  </a:cubicBezTo>
                  <a:cubicBezTo>
                    <a:pt x="12424" y="1478"/>
                    <a:pt x="10039" y="2388"/>
                    <a:pt x="7563" y="2942"/>
                  </a:cubicBezTo>
                  <a:cubicBezTo>
                    <a:pt x="6342" y="3214"/>
                    <a:pt x="5104" y="3372"/>
                    <a:pt x="3855" y="3434"/>
                  </a:cubicBezTo>
                  <a:cubicBezTo>
                    <a:pt x="3599" y="3446"/>
                    <a:pt x="3344" y="3451"/>
                    <a:pt x="3088" y="3451"/>
                  </a:cubicBezTo>
                  <a:cubicBezTo>
                    <a:pt x="2156" y="3451"/>
                    <a:pt x="1226" y="3389"/>
                    <a:pt x="292" y="3389"/>
                  </a:cubicBezTo>
                  <a:cubicBezTo>
                    <a:pt x="261" y="3389"/>
                    <a:pt x="229" y="3389"/>
                    <a:pt x="198" y="3389"/>
                  </a:cubicBezTo>
                  <a:cubicBezTo>
                    <a:pt x="45" y="3389"/>
                    <a:pt x="0" y="3632"/>
                    <a:pt x="158" y="3660"/>
                  </a:cubicBezTo>
                  <a:cubicBezTo>
                    <a:pt x="935" y="3810"/>
                    <a:pt x="1743" y="3853"/>
                    <a:pt x="2544" y="3853"/>
                  </a:cubicBezTo>
                  <a:cubicBezTo>
                    <a:pt x="2985" y="3853"/>
                    <a:pt x="3424" y="3840"/>
                    <a:pt x="3855" y="3824"/>
                  </a:cubicBezTo>
                  <a:cubicBezTo>
                    <a:pt x="5116" y="3773"/>
                    <a:pt x="6376" y="3638"/>
                    <a:pt x="7608" y="3395"/>
                  </a:cubicBezTo>
                  <a:cubicBezTo>
                    <a:pt x="10163" y="2897"/>
                    <a:pt x="12571" y="1823"/>
                    <a:pt x="14646" y="257"/>
                  </a:cubicBezTo>
                  <a:cubicBezTo>
                    <a:pt x="14763" y="173"/>
                    <a:pt x="14694" y="0"/>
                    <a:pt x="14584" y="0"/>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58" name="Google Shape;81;p15">
              <a:extLst>
                <a:ext uri="{FF2B5EF4-FFF2-40B4-BE49-F238E27FC236}">
                  <a16:creationId xmlns:a16="http://schemas.microsoft.com/office/drawing/2014/main" id="{21A58731-0343-B912-986C-0B531F3F83C7}"/>
                </a:ext>
              </a:extLst>
            </p:cNvPr>
            <p:cNvSpPr/>
            <p:nvPr/>
          </p:nvSpPr>
          <p:spPr>
            <a:xfrm>
              <a:off x="9350709" y="2339855"/>
              <a:ext cx="1319638" cy="423139"/>
            </a:xfrm>
            <a:custGeom>
              <a:avLst/>
              <a:gdLst/>
              <a:ahLst/>
              <a:cxnLst/>
              <a:rect l="l" t="t" r="r" b="b"/>
              <a:pathLst>
                <a:path w="13348" h="4280" extrusionOk="0">
                  <a:moveTo>
                    <a:pt x="13167" y="1"/>
                  </a:moveTo>
                  <a:cubicBezTo>
                    <a:pt x="13146" y="1"/>
                    <a:pt x="13125" y="5"/>
                    <a:pt x="13103" y="15"/>
                  </a:cubicBezTo>
                  <a:cubicBezTo>
                    <a:pt x="12566" y="258"/>
                    <a:pt x="12075" y="615"/>
                    <a:pt x="11560" y="908"/>
                  </a:cubicBezTo>
                  <a:cubicBezTo>
                    <a:pt x="11051" y="1208"/>
                    <a:pt x="10531" y="1479"/>
                    <a:pt x="10006" y="1734"/>
                  </a:cubicBezTo>
                  <a:cubicBezTo>
                    <a:pt x="8960" y="2237"/>
                    <a:pt x="7875" y="2661"/>
                    <a:pt x="6767" y="3000"/>
                  </a:cubicBezTo>
                  <a:cubicBezTo>
                    <a:pt x="4585" y="3667"/>
                    <a:pt x="2318" y="4017"/>
                    <a:pt x="40" y="4170"/>
                  </a:cubicBezTo>
                  <a:cubicBezTo>
                    <a:pt x="1" y="4176"/>
                    <a:pt x="1" y="4238"/>
                    <a:pt x="40" y="4238"/>
                  </a:cubicBezTo>
                  <a:cubicBezTo>
                    <a:pt x="480" y="4265"/>
                    <a:pt x="921" y="4279"/>
                    <a:pt x="1362" y="4279"/>
                  </a:cubicBezTo>
                  <a:cubicBezTo>
                    <a:pt x="3262" y="4279"/>
                    <a:pt x="5156" y="4022"/>
                    <a:pt x="6987" y="3503"/>
                  </a:cubicBezTo>
                  <a:cubicBezTo>
                    <a:pt x="8129" y="3181"/>
                    <a:pt x="9231" y="2757"/>
                    <a:pt x="10288" y="2226"/>
                  </a:cubicBezTo>
                  <a:cubicBezTo>
                    <a:pt x="11306" y="1711"/>
                    <a:pt x="12498" y="1089"/>
                    <a:pt x="13262" y="219"/>
                  </a:cubicBezTo>
                  <a:cubicBezTo>
                    <a:pt x="13347" y="124"/>
                    <a:pt x="13273" y="1"/>
                    <a:pt x="13167"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59" name="Google Shape;82;p15">
              <a:extLst>
                <a:ext uri="{FF2B5EF4-FFF2-40B4-BE49-F238E27FC236}">
                  <a16:creationId xmlns:a16="http://schemas.microsoft.com/office/drawing/2014/main" id="{B7BAD532-F656-5A09-F362-962F5BF17ABA}"/>
                </a:ext>
              </a:extLst>
            </p:cNvPr>
            <p:cNvSpPr/>
            <p:nvPr/>
          </p:nvSpPr>
          <p:spPr>
            <a:xfrm>
              <a:off x="6599876" y="3420572"/>
              <a:ext cx="1263780" cy="344937"/>
            </a:xfrm>
            <a:custGeom>
              <a:avLst/>
              <a:gdLst/>
              <a:ahLst/>
              <a:cxnLst/>
              <a:rect l="l" t="t" r="r" b="b"/>
              <a:pathLst>
                <a:path w="12783" h="3489" extrusionOk="0">
                  <a:moveTo>
                    <a:pt x="105" y="1"/>
                  </a:moveTo>
                  <a:cubicBezTo>
                    <a:pt x="43" y="1"/>
                    <a:pt x="0" y="98"/>
                    <a:pt x="66" y="144"/>
                  </a:cubicBezTo>
                  <a:cubicBezTo>
                    <a:pt x="1926" y="1541"/>
                    <a:pt x="4023" y="2750"/>
                    <a:pt x="6318" y="3236"/>
                  </a:cubicBezTo>
                  <a:cubicBezTo>
                    <a:pt x="7076" y="3396"/>
                    <a:pt x="7849" y="3488"/>
                    <a:pt x="8623" y="3488"/>
                  </a:cubicBezTo>
                  <a:cubicBezTo>
                    <a:pt x="8974" y="3488"/>
                    <a:pt x="9326" y="3469"/>
                    <a:pt x="9675" y="3429"/>
                  </a:cubicBezTo>
                  <a:cubicBezTo>
                    <a:pt x="10201" y="3372"/>
                    <a:pt x="10727" y="3282"/>
                    <a:pt x="11230" y="3123"/>
                  </a:cubicBezTo>
                  <a:cubicBezTo>
                    <a:pt x="11716" y="2976"/>
                    <a:pt x="12355" y="2796"/>
                    <a:pt x="12705" y="2411"/>
                  </a:cubicBezTo>
                  <a:cubicBezTo>
                    <a:pt x="12783" y="2328"/>
                    <a:pt x="12735" y="2168"/>
                    <a:pt x="12610" y="2168"/>
                  </a:cubicBezTo>
                  <a:cubicBezTo>
                    <a:pt x="12608" y="2168"/>
                    <a:pt x="12605" y="2168"/>
                    <a:pt x="12603" y="2168"/>
                  </a:cubicBezTo>
                  <a:cubicBezTo>
                    <a:pt x="12095" y="2185"/>
                    <a:pt x="11575" y="2445"/>
                    <a:pt x="11077" y="2564"/>
                  </a:cubicBezTo>
                  <a:cubicBezTo>
                    <a:pt x="10568" y="2688"/>
                    <a:pt x="10054" y="2790"/>
                    <a:pt x="9528" y="2841"/>
                  </a:cubicBezTo>
                  <a:cubicBezTo>
                    <a:pt x="9190" y="2870"/>
                    <a:pt x="8852" y="2885"/>
                    <a:pt x="8514" y="2885"/>
                  </a:cubicBezTo>
                  <a:cubicBezTo>
                    <a:pt x="7751" y="2885"/>
                    <a:pt x="6991" y="2810"/>
                    <a:pt x="6238" y="2666"/>
                  </a:cubicBezTo>
                  <a:cubicBezTo>
                    <a:pt x="4040" y="2247"/>
                    <a:pt x="1965" y="1315"/>
                    <a:pt x="145" y="14"/>
                  </a:cubicBezTo>
                  <a:cubicBezTo>
                    <a:pt x="131" y="5"/>
                    <a:pt x="118" y="1"/>
                    <a:pt x="10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60" name="Google Shape;83;p15">
              <a:extLst>
                <a:ext uri="{FF2B5EF4-FFF2-40B4-BE49-F238E27FC236}">
                  <a16:creationId xmlns:a16="http://schemas.microsoft.com/office/drawing/2014/main" id="{DFFE7B6E-68A6-73E1-CEE5-A9A59361930E}"/>
                </a:ext>
              </a:extLst>
            </p:cNvPr>
            <p:cNvSpPr/>
            <p:nvPr/>
          </p:nvSpPr>
          <p:spPr>
            <a:xfrm>
              <a:off x="7533374" y="4969052"/>
              <a:ext cx="908759" cy="700255"/>
            </a:xfrm>
            <a:custGeom>
              <a:avLst/>
              <a:gdLst/>
              <a:ahLst/>
              <a:cxnLst/>
              <a:rect l="l" t="t" r="r" b="b"/>
              <a:pathLst>
                <a:path w="9192" h="7083" extrusionOk="0">
                  <a:moveTo>
                    <a:pt x="221" y="1"/>
                  </a:moveTo>
                  <a:cubicBezTo>
                    <a:pt x="132" y="1"/>
                    <a:pt x="42" y="60"/>
                    <a:pt x="40" y="179"/>
                  </a:cubicBezTo>
                  <a:cubicBezTo>
                    <a:pt x="0" y="1321"/>
                    <a:pt x="221" y="2474"/>
                    <a:pt x="842" y="3446"/>
                  </a:cubicBezTo>
                  <a:cubicBezTo>
                    <a:pt x="1425" y="4356"/>
                    <a:pt x="2261" y="5085"/>
                    <a:pt x="3177" y="5639"/>
                  </a:cubicBezTo>
                  <a:cubicBezTo>
                    <a:pt x="4574" y="6485"/>
                    <a:pt x="6400" y="7083"/>
                    <a:pt x="8102" y="7083"/>
                  </a:cubicBezTo>
                  <a:cubicBezTo>
                    <a:pt x="8391" y="7083"/>
                    <a:pt x="8675" y="7066"/>
                    <a:pt x="8954" y="7030"/>
                  </a:cubicBezTo>
                  <a:cubicBezTo>
                    <a:pt x="9106" y="7013"/>
                    <a:pt x="9191" y="6747"/>
                    <a:pt x="8993" y="6719"/>
                  </a:cubicBezTo>
                  <a:cubicBezTo>
                    <a:pt x="7168" y="6464"/>
                    <a:pt x="5364" y="6091"/>
                    <a:pt x="3736" y="5187"/>
                  </a:cubicBezTo>
                  <a:cubicBezTo>
                    <a:pt x="1848" y="4135"/>
                    <a:pt x="469" y="2406"/>
                    <a:pt x="407" y="179"/>
                  </a:cubicBezTo>
                  <a:cubicBezTo>
                    <a:pt x="401" y="60"/>
                    <a:pt x="311" y="1"/>
                    <a:pt x="22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61" name="Google Shape;84;p15">
              <a:extLst>
                <a:ext uri="{FF2B5EF4-FFF2-40B4-BE49-F238E27FC236}">
                  <a16:creationId xmlns:a16="http://schemas.microsoft.com/office/drawing/2014/main" id="{11E30F5E-B5C9-BA0B-7666-287914597034}"/>
                </a:ext>
              </a:extLst>
            </p:cNvPr>
            <p:cNvSpPr/>
            <p:nvPr/>
          </p:nvSpPr>
          <p:spPr>
            <a:xfrm>
              <a:off x="9185959" y="4657790"/>
              <a:ext cx="882559" cy="522398"/>
            </a:xfrm>
            <a:custGeom>
              <a:avLst/>
              <a:gdLst/>
              <a:ahLst/>
              <a:cxnLst/>
              <a:rect l="l" t="t" r="r" b="b"/>
              <a:pathLst>
                <a:path w="8927" h="5284" extrusionOk="0">
                  <a:moveTo>
                    <a:pt x="8726" y="1"/>
                  </a:moveTo>
                  <a:cubicBezTo>
                    <a:pt x="8686" y="1"/>
                    <a:pt x="8647" y="17"/>
                    <a:pt x="8615" y="56"/>
                  </a:cubicBezTo>
                  <a:cubicBezTo>
                    <a:pt x="8027" y="751"/>
                    <a:pt x="7552" y="1520"/>
                    <a:pt x="6914" y="2181"/>
                  </a:cubicBezTo>
                  <a:cubicBezTo>
                    <a:pt x="6303" y="2814"/>
                    <a:pt x="5636" y="3345"/>
                    <a:pt x="4879" y="3798"/>
                  </a:cubicBezTo>
                  <a:cubicBezTo>
                    <a:pt x="3426" y="4657"/>
                    <a:pt x="1809" y="5064"/>
                    <a:pt x="130" y="5075"/>
                  </a:cubicBezTo>
                  <a:cubicBezTo>
                    <a:pt x="0" y="5075"/>
                    <a:pt x="0" y="5267"/>
                    <a:pt x="130" y="5273"/>
                  </a:cubicBezTo>
                  <a:cubicBezTo>
                    <a:pt x="304" y="5280"/>
                    <a:pt x="477" y="5283"/>
                    <a:pt x="651" y="5283"/>
                  </a:cubicBezTo>
                  <a:cubicBezTo>
                    <a:pt x="2204" y="5283"/>
                    <a:pt x="3780" y="5004"/>
                    <a:pt x="5178" y="4318"/>
                  </a:cubicBezTo>
                  <a:cubicBezTo>
                    <a:pt x="6772" y="3532"/>
                    <a:pt x="8428" y="1989"/>
                    <a:pt x="8898" y="219"/>
                  </a:cubicBezTo>
                  <a:cubicBezTo>
                    <a:pt x="8926" y="106"/>
                    <a:pt x="8826" y="1"/>
                    <a:pt x="8726"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62" name="Google Shape;85;p15">
              <a:extLst>
                <a:ext uri="{FF2B5EF4-FFF2-40B4-BE49-F238E27FC236}">
                  <a16:creationId xmlns:a16="http://schemas.microsoft.com/office/drawing/2014/main" id="{5E872EA5-62B3-A02C-D9A1-1576F02BF1E4}"/>
                </a:ext>
              </a:extLst>
            </p:cNvPr>
            <p:cNvSpPr/>
            <p:nvPr/>
          </p:nvSpPr>
          <p:spPr>
            <a:xfrm>
              <a:off x="6649485" y="1930708"/>
              <a:ext cx="2685936" cy="509833"/>
            </a:xfrm>
            <a:custGeom>
              <a:avLst/>
              <a:gdLst/>
              <a:ahLst/>
              <a:cxnLst/>
              <a:rect l="l" t="t" r="r" b="b"/>
              <a:pathLst>
                <a:path w="25358" h="4050" extrusionOk="0">
                  <a:moveTo>
                    <a:pt x="3748" y="1"/>
                  </a:moveTo>
                  <a:cubicBezTo>
                    <a:pt x="1496" y="1"/>
                    <a:pt x="93" y="193"/>
                    <a:pt x="62" y="578"/>
                  </a:cubicBezTo>
                  <a:cubicBezTo>
                    <a:pt x="0" y="1364"/>
                    <a:pt x="5602" y="2641"/>
                    <a:pt x="12572" y="3444"/>
                  </a:cubicBezTo>
                  <a:cubicBezTo>
                    <a:pt x="16100" y="3847"/>
                    <a:pt x="19303" y="4049"/>
                    <a:pt x="21612" y="4049"/>
                  </a:cubicBezTo>
                  <a:cubicBezTo>
                    <a:pt x="23865" y="4049"/>
                    <a:pt x="25268" y="3857"/>
                    <a:pt x="25296" y="3472"/>
                  </a:cubicBezTo>
                  <a:cubicBezTo>
                    <a:pt x="25358" y="2686"/>
                    <a:pt x="19756" y="1403"/>
                    <a:pt x="12786" y="606"/>
                  </a:cubicBezTo>
                  <a:cubicBezTo>
                    <a:pt x="9258" y="203"/>
                    <a:pt x="6057" y="1"/>
                    <a:pt x="3748"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grpSp>
      <p:sp>
        <p:nvSpPr>
          <p:cNvPr id="163" name="Title 6">
            <a:extLst>
              <a:ext uri="{FF2B5EF4-FFF2-40B4-BE49-F238E27FC236}">
                <a16:creationId xmlns:a16="http://schemas.microsoft.com/office/drawing/2014/main" id="{4B0DA011-2807-326A-CFCE-66A917E3B30F}"/>
              </a:ext>
            </a:extLst>
          </p:cNvPr>
          <p:cNvSpPr txBox="1">
            <a:spLocks/>
          </p:cNvSpPr>
          <p:nvPr/>
        </p:nvSpPr>
        <p:spPr bwMode="auto">
          <a:xfrm>
            <a:off x="375250" y="-5443118"/>
            <a:ext cx="3577536" cy="477054"/>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lumMod val="75000"/>
                    <a:lumOff val="25000"/>
                  </a:srgbClr>
                </a:solidFill>
                <a:effectLst/>
                <a:uLnTx/>
                <a:uFillTx/>
                <a:latin typeface="Segoe UI Semibold"/>
                <a:ea typeface="+mn-ea"/>
                <a:cs typeface="Segoe UI" panose="020B0502040204020203" pitchFamily="34" charset="0"/>
              </a:rPr>
              <a:t>Winds of Change…</a:t>
            </a:r>
          </a:p>
        </p:txBody>
      </p:sp>
      <p:sp>
        <p:nvSpPr>
          <p:cNvPr id="164" name="Title 6">
            <a:extLst>
              <a:ext uri="{FF2B5EF4-FFF2-40B4-BE49-F238E27FC236}">
                <a16:creationId xmlns:a16="http://schemas.microsoft.com/office/drawing/2014/main" id="{65FE6681-8AB5-237F-34A3-F4D04FCD340D}"/>
              </a:ext>
            </a:extLst>
          </p:cNvPr>
          <p:cNvSpPr txBox="1">
            <a:spLocks/>
          </p:cNvSpPr>
          <p:nvPr/>
        </p:nvSpPr>
        <p:spPr bwMode="auto">
          <a:xfrm>
            <a:off x="390075" y="-4718134"/>
            <a:ext cx="4306973" cy="1708160"/>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are becoming Storms of Disruption</a:t>
            </a:r>
          </a:p>
        </p:txBody>
      </p:sp>
      <p:grpSp>
        <p:nvGrpSpPr>
          <p:cNvPr id="165" name="Group 164">
            <a:extLst>
              <a:ext uri="{FF2B5EF4-FFF2-40B4-BE49-F238E27FC236}">
                <a16:creationId xmlns:a16="http://schemas.microsoft.com/office/drawing/2014/main" id="{A5C9CE5E-1C7F-817C-4326-BAF792A87AE1}"/>
              </a:ext>
            </a:extLst>
          </p:cNvPr>
          <p:cNvGrpSpPr/>
          <p:nvPr/>
        </p:nvGrpSpPr>
        <p:grpSpPr>
          <a:xfrm>
            <a:off x="3542621" y="-5581317"/>
            <a:ext cx="3200799" cy="484647"/>
            <a:chOff x="3542621" y="2267283"/>
            <a:chExt cx="3200799" cy="484647"/>
          </a:xfrm>
        </p:grpSpPr>
        <p:sp>
          <p:nvSpPr>
            <p:cNvPr id="166" name="Google Shape;157;p16">
              <a:extLst>
                <a:ext uri="{FF2B5EF4-FFF2-40B4-BE49-F238E27FC236}">
                  <a16:creationId xmlns:a16="http://schemas.microsoft.com/office/drawing/2014/main" id="{35874C29-D141-E4F8-D6EB-B125F7115338}"/>
                </a:ext>
              </a:extLst>
            </p:cNvPr>
            <p:cNvSpPr txBox="1"/>
            <p:nvPr/>
          </p:nvSpPr>
          <p:spPr>
            <a:xfrm>
              <a:off x="3542621" y="2267283"/>
              <a:ext cx="2317980" cy="484647"/>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2888BF"/>
                  </a:solidFill>
                  <a:effectLst/>
                  <a:uLnTx/>
                  <a:uFillTx/>
                  <a:latin typeface="Fira Sans Medium"/>
                  <a:ea typeface="Fira Sans Medium"/>
                  <a:cs typeface="Fira Sans Medium"/>
                  <a:sym typeface="Fira Sans Medium"/>
                </a:rPr>
                <a:t>Supply Chain Constraints</a:t>
              </a:r>
              <a:endParaRPr kumimoji="0" sz="1700" b="0" i="0" u="none" strike="noStrike" kern="1200" cap="none" spc="0" normalizeH="0" baseline="0" noProof="0">
                <a:ln>
                  <a:noFill/>
                </a:ln>
                <a:solidFill>
                  <a:srgbClr val="2888BF"/>
                </a:solidFill>
                <a:effectLst/>
                <a:uLnTx/>
                <a:uFillTx/>
                <a:latin typeface="Fira Sans Medium"/>
                <a:ea typeface="Fira Sans Medium"/>
                <a:cs typeface="Fira Sans Medium"/>
                <a:sym typeface="Fira Sans Medium"/>
              </a:endParaRPr>
            </a:p>
          </p:txBody>
        </p:sp>
        <p:sp>
          <p:nvSpPr>
            <p:cNvPr id="167" name="Google Shape;175;p16">
              <a:extLst>
                <a:ext uri="{FF2B5EF4-FFF2-40B4-BE49-F238E27FC236}">
                  <a16:creationId xmlns:a16="http://schemas.microsoft.com/office/drawing/2014/main" id="{78F6D1AB-D891-1173-1B3D-45B1A90DF2DF}"/>
                </a:ext>
              </a:extLst>
            </p:cNvPr>
            <p:cNvSpPr/>
            <p:nvPr/>
          </p:nvSpPr>
          <p:spPr>
            <a:xfrm>
              <a:off x="5961863" y="2471099"/>
              <a:ext cx="97850" cy="94823"/>
            </a:xfrm>
            <a:custGeom>
              <a:avLst/>
              <a:gdLst/>
              <a:ahLst/>
              <a:cxnLst/>
              <a:rect l="l" t="t" r="r" b="b"/>
              <a:pathLst>
                <a:path w="3073" h="3041" extrusionOk="0">
                  <a:moveTo>
                    <a:pt x="1553" y="1"/>
                  </a:moveTo>
                  <a:cubicBezTo>
                    <a:pt x="698" y="1"/>
                    <a:pt x="1" y="666"/>
                    <a:pt x="1" y="1521"/>
                  </a:cubicBezTo>
                  <a:cubicBezTo>
                    <a:pt x="1" y="2376"/>
                    <a:pt x="698" y="3041"/>
                    <a:pt x="1553" y="3041"/>
                  </a:cubicBezTo>
                  <a:cubicBezTo>
                    <a:pt x="2376" y="3041"/>
                    <a:pt x="3073" y="2376"/>
                    <a:pt x="3073" y="1521"/>
                  </a:cubicBezTo>
                  <a:cubicBezTo>
                    <a:pt x="3073" y="666"/>
                    <a:pt x="2376" y="1"/>
                    <a:pt x="1553" y="1"/>
                  </a:cubicBezTo>
                  <a:close/>
                </a:path>
              </a:pathLst>
            </a:custGeom>
            <a:solidFill>
              <a:srgbClr val="2888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68" name="Google Shape;177;p16">
              <a:extLst>
                <a:ext uri="{FF2B5EF4-FFF2-40B4-BE49-F238E27FC236}">
                  <a16:creationId xmlns:a16="http://schemas.microsoft.com/office/drawing/2014/main" id="{3B74343C-B1AA-4D5E-6D63-729FE31C5E11}"/>
                </a:ext>
              </a:extLst>
            </p:cNvPr>
            <p:cNvSpPr/>
            <p:nvPr/>
          </p:nvSpPr>
          <p:spPr>
            <a:xfrm>
              <a:off x="6085920" y="2509608"/>
              <a:ext cx="509278" cy="17804"/>
            </a:xfrm>
            <a:custGeom>
              <a:avLst/>
              <a:gdLst/>
              <a:ahLst/>
              <a:cxnLst/>
              <a:rect l="l" t="t" r="r" b="b"/>
              <a:pathLst>
                <a:path w="15994" h="571" extrusionOk="0">
                  <a:moveTo>
                    <a:pt x="0" y="1"/>
                  </a:moveTo>
                  <a:cubicBezTo>
                    <a:pt x="0" y="96"/>
                    <a:pt x="0" y="191"/>
                    <a:pt x="0" y="286"/>
                  </a:cubicBezTo>
                  <a:cubicBezTo>
                    <a:pt x="0" y="381"/>
                    <a:pt x="0" y="476"/>
                    <a:pt x="0" y="571"/>
                  </a:cubicBezTo>
                  <a:lnTo>
                    <a:pt x="15993" y="571"/>
                  </a:lnTo>
                  <a:cubicBezTo>
                    <a:pt x="15993" y="476"/>
                    <a:pt x="15993" y="381"/>
                    <a:pt x="15993" y="286"/>
                  </a:cubicBezTo>
                  <a:cubicBezTo>
                    <a:pt x="15993" y="191"/>
                    <a:pt x="15993" y="96"/>
                    <a:pt x="15993" y="1"/>
                  </a:cubicBezTo>
                  <a:close/>
                </a:path>
              </a:pathLst>
            </a:custGeom>
            <a:solidFill>
              <a:srgbClr val="2888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69" name="Google Shape;174;p16">
              <a:extLst>
                <a:ext uri="{FF2B5EF4-FFF2-40B4-BE49-F238E27FC236}">
                  <a16:creationId xmlns:a16="http://schemas.microsoft.com/office/drawing/2014/main" id="{1A1122A6-C087-CA81-1072-05CC155188ED}"/>
                </a:ext>
              </a:extLst>
            </p:cNvPr>
            <p:cNvSpPr/>
            <p:nvPr/>
          </p:nvSpPr>
          <p:spPr>
            <a:xfrm>
              <a:off x="6597170" y="2447399"/>
              <a:ext cx="146250" cy="143218"/>
            </a:xfrm>
            <a:custGeom>
              <a:avLst/>
              <a:gdLst/>
              <a:ahLst/>
              <a:cxnLst/>
              <a:rect l="l" t="t" r="r" b="b"/>
              <a:pathLst>
                <a:path w="4593" h="4593" extrusionOk="0">
                  <a:moveTo>
                    <a:pt x="2281" y="1"/>
                  </a:moveTo>
                  <a:cubicBezTo>
                    <a:pt x="1014" y="1"/>
                    <a:pt x="0" y="1014"/>
                    <a:pt x="0" y="2281"/>
                  </a:cubicBezTo>
                  <a:cubicBezTo>
                    <a:pt x="0" y="3548"/>
                    <a:pt x="1014" y="4593"/>
                    <a:pt x="2281" y="4593"/>
                  </a:cubicBezTo>
                  <a:cubicBezTo>
                    <a:pt x="3547" y="4593"/>
                    <a:pt x="4592" y="3548"/>
                    <a:pt x="4592" y="2281"/>
                  </a:cubicBezTo>
                  <a:cubicBezTo>
                    <a:pt x="4592" y="1014"/>
                    <a:pt x="3547" y="1"/>
                    <a:pt x="2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70" name="Google Shape;176;p16">
              <a:extLst>
                <a:ext uri="{FF2B5EF4-FFF2-40B4-BE49-F238E27FC236}">
                  <a16:creationId xmlns:a16="http://schemas.microsoft.com/office/drawing/2014/main" id="{EA1DA07F-6C57-0298-B205-CB07DF9CA46A}"/>
                </a:ext>
              </a:extLst>
            </p:cNvPr>
            <p:cNvSpPr/>
            <p:nvPr/>
          </p:nvSpPr>
          <p:spPr>
            <a:xfrm>
              <a:off x="6621372" y="2471099"/>
              <a:ext cx="97850" cy="94823"/>
            </a:xfrm>
            <a:custGeom>
              <a:avLst/>
              <a:gdLst/>
              <a:ahLst/>
              <a:cxnLst/>
              <a:rect l="l" t="t" r="r" b="b"/>
              <a:pathLst>
                <a:path w="3073" h="3041" extrusionOk="0">
                  <a:moveTo>
                    <a:pt x="1521" y="1"/>
                  </a:moveTo>
                  <a:cubicBezTo>
                    <a:pt x="697" y="1"/>
                    <a:pt x="1" y="666"/>
                    <a:pt x="1" y="1521"/>
                  </a:cubicBezTo>
                  <a:cubicBezTo>
                    <a:pt x="1" y="2376"/>
                    <a:pt x="697" y="3041"/>
                    <a:pt x="1521" y="3041"/>
                  </a:cubicBezTo>
                  <a:cubicBezTo>
                    <a:pt x="2376" y="3041"/>
                    <a:pt x="3072" y="2376"/>
                    <a:pt x="3072" y="1521"/>
                  </a:cubicBezTo>
                  <a:cubicBezTo>
                    <a:pt x="3072" y="666"/>
                    <a:pt x="2376" y="1"/>
                    <a:pt x="1521" y="1"/>
                  </a:cubicBezTo>
                  <a:close/>
                </a:path>
              </a:pathLst>
            </a:custGeom>
            <a:solidFill>
              <a:srgbClr val="2888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spTree>
    <p:extLst>
      <p:ext uri="{BB962C8B-B14F-4D97-AF65-F5344CB8AC3E}">
        <p14:creationId xmlns:p14="http://schemas.microsoft.com/office/powerpoint/2010/main" val="2624448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42" presetClass="path" presetSubtype="0" decel="100000" fill="hold" grpId="1" nodeType="withEffect">
                                  <p:stCondLst>
                                    <p:cond delay="1250"/>
                                  </p:stCondLst>
                                  <p:childTnLst>
                                    <p:animMotion origin="layout" path="M -3.75E-6 -4.07407E-6 L -3.75E-6 0.03473 " pathEditMode="relative" rAng="0" ptsTypes="AA">
                                      <p:cBhvr>
                                        <p:cTn id="9" dur="750" spd="-100000" fill="hold"/>
                                        <p:tgtEl>
                                          <p:spTgt spid="164"/>
                                        </p:tgtEl>
                                        <p:attrNameLst>
                                          <p:attrName>ppt_x</p:attrName>
                                          <p:attrName>ppt_y</p:attrName>
                                        </p:attrNameLst>
                                      </p:cBhvr>
                                      <p:rCtr x="0" y="1736"/>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fade">
                                      <p:cBhvr>
                                        <p:cTn id="13" dur="500"/>
                                        <p:tgtEl>
                                          <p:spTgt spid="143"/>
                                        </p:tgtEl>
                                      </p:cBhvr>
                                    </p:animEffect>
                                  </p:childTnLst>
                                </p:cTn>
                              </p:par>
                              <p:par>
                                <p:cTn id="14" presetID="42" presetClass="path" presetSubtype="0" decel="100000" fill="hold" nodeType="withEffect">
                                  <p:stCondLst>
                                    <p:cond delay="0"/>
                                  </p:stCondLst>
                                  <p:childTnLst>
                                    <p:animMotion origin="layout" path="M 2.08333E-6 4.07407E-6 L 2.08333E-6 0.03472 " pathEditMode="relative" rAng="0" ptsTypes="AA">
                                      <p:cBhvr>
                                        <p:cTn id="15" dur="750" spd="-100000" fill="hold"/>
                                        <p:tgtEl>
                                          <p:spTgt spid="143"/>
                                        </p:tgtEl>
                                        <p:attrNameLst>
                                          <p:attrName>ppt_x</p:attrName>
                                          <p:attrName>ppt_y</p:attrName>
                                        </p:attrNameLst>
                                      </p:cBhvr>
                                      <p:rCtr x="0" y="1736"/>
                                    </p:animMotion>
                                  </p:childTnLst>
                                </p:cTn>
                              </p:par>
                              <p:par>
                                <p:cTn id="16" presetID="10" presetClass="entr" presetSubtype="0" fill="hold" nodeType="withEffect">
                                  <p:stCondLst>
                                    <p:cond delay="10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par>
                                <p:cTn id="19" presetID="42" presetClass="path" presetSubtype="0" decel="100000" fill="hold" nodeType="withEffect">
                                  <p:stCondLst>
                                    <p:cond delay="100"/>
                                  </p:stCondLst>
                                  <p:childTnLst>
                                    <p:animMotion origin="layout" path="M -3.125E-6 3.7037E-6 L -3.125E-6 0.03472 " pathEditMode="relative" rAng="0" ptsTypes="AA">
                                      <p:cBhvr>
                                        <p:cTn id="20" dur="750" spd="-100000" fill="hold"/>
                                        <p:tgtEl>
                                          <p:spTgt spid="127"/>
                                        </p:tgtEl>
                                        <p:attrNameLst>
                                          <p:attrName>ppt_x</p:attrName>
                                          <p:attrName>ppt_y</p:attrName>
                                        </p:attrNameLst>
                                      </p:cBhvr>
                                      <p:rCtr x="0" y="1736"/>
                                    </p:animMotion>
                                  </p:childTnLst>
                                </p:cTn>
                              </p:par>
                              <p:par>
                                <p:cTn id="21" presetID="10" presetClass="entr" presetSubtype="0" fill="hold" nodeType="withEffect">
                                  <p:stCondLst>
                                    <p:cond delay="200"/>
                                  </p:stCondLst>
                                  <p:childTnLst>
                                    <p:set>
                                      <p:cBhvr>
                                        <p:cTn id="22" dur="1" fill="hold">
                                          <p:stCondLst>
                                            <p:cond delay="0"/>
                                          </p:stCondLst>
                                        </p:cTn>
                                        <p:tgtEl>
                                          <p:spTgt spid="165"/>
                                        </p:tgtEl>
                                        <p:attrNameLst>
                                          <p:attrName>style.visibility</p:attrName>
                                        </p:attrNameLst>
                                      </p:cBhvr>
                                      <p:to>
                                        <p:strVal val="visible"/>
                                      </p:to>
                                    </p:set>
                                    <p:animEffect transition="in" filter="fade">
                                      <p:cBhvr>
                                        <p:cTn id="23" dur="500"/>
                                        <p:tgtEl>
                                          <p:spTgt spid="165"/>
                                        </p:tgtEl>
                                      </p:cBhvr>
                                    </p:animEffect>
                                  </p:childTnLst>
                                </p:cTn>
                              </p:par>
                              <p:par>
                                <p:cTn id="24" presetID="42" presetClass="path" presetSubtype="0" decel="100000" fill="hold" nodeType="withEffect">
                                  <p:stCondLst>
                                    <p:cond delay="200"/>
                                  </p:stCondLst>
                                  <p:childTnLst>
                                    <p:animMotion origin="layout" path="M 5E-6 2.22222E-6 L 5E-6 0.03472 " pathEditMode="relative" rAng="0" ptsTypes="AA">
                                      <p:cBhvr>
                                        <p:cTn id="25" dur="750" spd="-100000" fill="hold"/>
                                        <p:tgtEl>
                                          <p:spTgt spid="165"/>
                                        </p:tgtEl>
                                        <p:attrNameLst>
                                          <p:attrName>ppt_x</p:attrName>
                                          <p:attrName>ppt_y</p:attrName>
                                        </p:attrNameLst>
                                      </p:cBhvr>
                                      <p:rCtr x="0" y="1736"/>
                                    </p:animMotion>
                                  </p:childTnLst>
                                </p:cTn>
                              </p:par>
                              <p:par>
                                <p:cTn id="26" presetID="10" presetClass="entr" presetSubtype="0" fill="hold" nodeType="withEffect">
                                  <p:stCondLst>
                                    <p:cond delay="30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500"/>
                                        <p:tgtEl>
                                          <p:spTgt spid="137"/>
                                        </p:tgtEl>
                                      </p:cBhvr>
                                    </p:animEffect>
                                  </p:childTnLst>
                                </p:cTn>
                              </p:par>
                              <p:par>
                                <p:cTn id="29" presetID="42" presetClass="path" presetSubtype="0" decel="100000" fill="hold" nodeType="withEffect">
                                  <p:stCondLst>
                                    <p:cond delay="300"/>
                                  </p:stCondLst>
                                  <p:childTnLst>
                                    <p:animMotion origin="layout" path="M -2.08333E-6 -2.22222E-6 L -2.08333E-6 0.03472 " pathEditMode="relative" rAng="0" ptsTypes="AA">
                                      <p:cBhvr>
                                        <p:cTn id="30" dur="750" spd="-100000" fill="hold"/>
                                        <p:tgtEl>
                                          <p:spTgt spid="137"/>
                                        </p:tgtEl>
                                        <p:attrNameLst>
                                          <p:attrName>ppt_x</p:attrName>
                                          <p:attrName>ppt_y</p:attrName>
                                        </p:attrNameLst>
                                      </p:cBhvr>
                                      <p:rCtr x="0" y="1736"/>
                                    </p:animMotion>
                                  </p:childTnLst>
                                </p:cTn>
                              </p:par>
                              <p:par>
                                <p:cTn id="31" presetID="10" presetClass="entr" presetSubtype="0" fill="hold" nodeType="withEffect">
                                  <p:stCondLst>
                                    <p:cond delay="400"/>
                                  </p:stCondLst>
                                  <p:childTnLst>
                                    <p:set>
                                      <p:cBhvr>
                                        <p:cTn id="32" dur="1" fill="hold">
                                          <p:stCondLst>
                                            <p:cond delay="0"/>
                                          </p:stCondLst>
                                        </p:cTn>
                                        <p:tgtEl>
                                          <p:spTgt spid="132"/>
                                        </p:tgtEl>
                                        <p:attrNameLst>
                                          <p:attrName>style.visibility</p:attrName>
                                        </p:attrNameLst>
                                      </p:cBhvr>
                                      <p:to>
                                        <p:strVal val="visible"/>
                                      </p:to>
                                    </p:set>
                                    <p:animEffect transition="in" filter="fade">
                                      <p:cBhvr>
                                        <p:cTn id="33" dur="500"/>
                                        <p:tgtEl>
                                          <p:spTgt spid="132"/>
                                        </p:tgtEl>
                                      </p:cBhvr>
                                    </p:animEffect>
                                  </p:childTnLst>
                                </p:cTn>
                              </p:par>
                              <p:par>
                                <p:cTn id="34" presetID="42" presetClass="path" presetSubtype="0" decel="100000" fill="hold" nodeType="withEffect">
                                  <p:stCondLst>
                                    <p:cond delay="400"/>
                                  </p:stCondLst>
                                  <p:childTnLst>
                                    <p:animMotion origin="layout" path="M 3.75E-6 -1.85185E-6 L 3.75E-6 0.03472 " pathEditMode="relative" rAng="0" ptsTypes="AA">
                                      <p:cBhvr>
                                        <p:cTn id="35" dur="750" spd="-100000" fill="hold"/>
                                        <p:tgtEl>
                                          <p:spTgt spid="13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4"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6647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pic>
        <p:nvPicPr>
          <p:cNvPr id="3" name="Picture 2" descr="A picture containing person, person&#10;&#10;Description automatically generated">
            <a:extLst>
              <a:ext uri="{FF2B5EF4-FFF2-40B4-BE49-F238E27FC236}">
                <a16:creationId xmlns:a16="http://schemas.microsoft.com/office/drawing/2014/main" id="{9B4F6668-BCF1-9D26-7E45-670C682DB3B6}"/>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25997A4E-4894-5E80-12E2-4F85E03756AB}"/>
              </a:ext>
            </a:extLst>
          </p:cNvPr>
          <p:cNvSpPr txBox="1">
            <a:spLocks/>
          </p:cNvSpPr>
          <p:nvPr/>
        </p:nvSpPr>
        <p:spPr>
          <a:xfrm>
            <a:off x="5337111" y="1652016"/>
            <a:ext cx="6417377" cy="3553967"/>
          </a:xfrm>
          <a:prstGeom prst="rect">
            <a:avLst/>
          </a:prstGeom>
        </p:spPr>
        <p:txBody>
          <a:bodyPr vert="horz" lIns="0" tIns="0" rIns="0" bIns="0" rtlCol="0" anchor="ctr">
            <a:noAutofit/>
          </a:bodyPr>
          <a:lstStyle>
            <a:lvl1pPr marL="0" algn="l" defTabSz="914400" rtl="0" eaLnBrk="1" latinLnBrk="0" hangingPunct="1">
              <a:lnSpc>
                <a:spcPct val="100000"/>
              </a:lnSpc>
              <a:spcBef>
                <a:spcPct val="0"/>
              </a:spcBef>
              <a:buNone/>
              <a:defRPr lang="en-US" sz="2800" kern="1200" spc="4">
                <a:solidFill>
                  <a:srgbClr val="4F4F4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4" normalizeH="0" baseline="0" noProof="0">
                <a:ln>
                  <a:noFill/>
                </a:ln>
                <a:solidFill>
                  <a:srgbClr val="4F4F4F"/>
                </a:solidFill>
                <a:effectLst/>
                <a:uLnTx/>
                <a:uFillTx/>
                <a:latin typeface="Segoe UI Light" panose="020B0502040204020203" pitchFamily="34" charset="0"/>
                <a:ea typeface="Open Sans Light" panose="020B0306030504020204" pitchFamily="34" charset="0"/>
                <a:cs typeface="Segoe UI Light" panose="020B0502040204020203" pitchFamily="34" charset="0"/>
              </a:rPr>
              <a:t>‘Our customer lead times have more than doubled….from </a:t>
            </a:r>
            <a:r>
              <a:rPr kumimoji="0" lang="en-US" sz="2800" b="0" i="0" u="none" strike="noStrike" kern="0" cap="none" spc="4" normalizeH="0" baseline="0" noProof="0">
                <a:ln>
                  <a:noFill/>
                </a:ln>
                <a:gradFill>
                  <a:gsLst>
                    <a:gs pos="100000">
                      <a:srgbClr val="8661C5"/>
                    </a:gs>
                    <a:gs pos="0">
                      <a:srgbClr val="0078D4"/>
                    </a:gs>
                  </a:gsLst>
                  <a:lin ang="2700000" scaled="0"/>
                </a:gradFill>
                <a:effectLst/>
                <a:uLnTx/>
                <a:uFillTx/>
                <a:latin typeface="Segoe UI Semibold"/>
                <a:ea typeface="Open Sans Light" panose="020B0306030504020204" pitchFamily="34" charset="0"/>
                <a:cs typeface="Segoe UI" panose="020B0502040204020203" pitchFamily="34" charset="0"/>
                <a:sym typeface="Lato Light"/>
              </a:rPr>
              <a:t>30 days to 75 days</a:t>
            </a:r>
            <a:r>
              <a:rPr kumimoji="0" lang="en-US" sz="2800" b="1" i="0" u="none" strike="noStrike" kern="1200" cap="none" spc="4" normalizeH="0" baseline="0" noProof="0">
                <a:ln>
                  <a:noFill/>
                </a:ln>
                <a:solidFill>
                  <a:srgbClr val="4F4F4F"/>
                </a:solidFill>
                <a:effectLst/>
                <a:uLnTx/>
                <a:uFillTx/>
                <a:latin typeface="Segoe UI Semibold"/>
                <a:ea typeface="Open Sans Light" panose="020B0306030504020204" pitchFamily="34" charset="0"/>
                <a:cs typeface="Segoe UI Light" panose="020B0502040204020203" pitchFamily="34" charset="0"/>
              </a:rPr>
              <a:t>. </a:t>
            </a:r>
          </a:p>
          <a:p>
            <a:pPr marL="0" marR="0" lvl="0" indent="0" algn="r" defTabSz="914400" rtl="0" eaLnBrk="1" fontAlgn="auto" latinLnBrk="0" hangingPunct="1">
              <a:lnSpc>
                <a:spcPct val="120000"/>
              </a:lnSpc>
              <a:spcBef>
                <a:spcPct val="0"/>
              </a:spcBef>
              <a:spcAft>
                <a:spcPts val="0"/>
              </a:spcAft>
              <a:buClrTx/>
              <a:buSzTx/>
              <a:buFontTx/>
              <a:buNone/>
              <a:tabLst/>
              <a:defRPr/>
            </a:pPr>
            <a:endParaRPr kumimoji="0" lang="en-US" sz="2800" b="0" i="0" u="none" strike="noStrike" kern="1200" cap="none" spc="4" normalizeH="0" baseline="0" noProof="0">
              <a:ln>
                <a:noFill/>
              </a:ln>
              <a:solidFill>
                <a:srgbClr val="4F4F4F"/>
              </a:solidFill>
              <a:effectLst/>
              <a:uLnTx/>
              <a:uFillTx/>
              <a:latin typeface="Segoe UI Light" panose="020B0502040204020203" pitchFamily="34" charset="0"/>
              <a:ea typeface="Open Sans Light" panose="020B0306030504020204" pitchFamily="34" charset="0"/>
              <a:cs typeface="Segoe UI Light" panose="020B0502040204020203" pitchFamily="34" charset="0"/>
            </a:endParaRP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4" normalizeH="0" baseline="0" noProof="0">
                <a:ln>
                  <a:noFill/>
                </a:ln>
                <a:solidFill>
                  <a:srgbClr val="4F4F4F"/>
                </a:solidFill>
                <a:effectLst/>
                <a:uLnTx/>
                <a:uFillTx/>
                <a:latin typeface="Segoe UI Light" panose="020B0502040204020203" pitchFamily="34" charset="0"/>
                <a:ea typeface="Open Sans Light" panose="020B0306030504020204" pitchFamily="34" charset="0"/>
                <a:cs typeface="Segoe UI Light" panose="020B0502040204020203" pitchFamily="34" charset="0"/>
              </a:rPr>
              <a:t>We are rebuilding our supply chain </a:t>
            </a: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4" normalizeH="0" baseline="0" noProof="0">
                <a:ln>
                  <a:noFill/>
                </a:ln>
                <a:solidFill>
                  <a:srgbClr val="4F4F4F"/>
                </a:solidFill>
                <a:effectLst/>
                <a:uLnTx/>
                <a:uFillTx/>
                <a:latin typeface="Segoe UI Light" panose="020B0502040204020203" pitchFamily="34" charset="0"/>
                <a:ea typeface="Open Sans Light" panose="020B0306030504020204" pitchFamily="34" charset="0"/>
                <a:cs typeface="Segoe UI Light" panose="020B0502040204020203" pitchFamily="34" charset="0"/>
              </a:rPr>
              <a:t>from scratch</a:t>
            </a:r>
            <a:br>
              <a:rPr kumimoji="0" lang="en-US" sz="1600" b="0" i="0" u="none" strike="noStrike" kern="1200" cap="none" spc="4" normalizeH="0" baseline="0" noProof="0">
                <a:ln>
                  <a:noFill/>
                </a:ln>
                <a:solidFill>
                  <a:srgbClr val="4F4F4F"/>
                </a:solidFill>
                <a:effectLst/>
                <a:uLnTx/>
                <a:uFillTx/>
                <a:latin typeface="Segoe UI Light" panose="020B0502040204020203" pitchFamily="34" charset="0"/>
                <a:ea typeface="Open Sans Light" panose="020B0306030504020204" pitchFamily="34" charset="0"/>
                <a:cs typeface="Segoe UI Light" panose="020B0502040204020203" pitchFamily="34" charset="0"/>
              </a:rPr>
            </a:br>
            <a:br>
              <a:rPr kumimoji="0" lang="en-US" sz="1600" b="0" i="0" u="none" strike="noStrike" kern="1200" cap="none" spc="4" normalizeH="0" baseline="0" noProof="0">
                <a:ln>
                  <a:noFill/>
                </a:ln>
                <a:solidFill>
                  <a:srgbClr val="4F4F4F"/>
                </a:solidFill>
                <a:effectLst/>
                <a:uLnTx/>
                <a:uFillTx/>
                <a:latin typeface="Segoe UI Light" panose="020B0502040204020203" pitchFamily="34" charset="0"/>
                <a:ea typeface="Open Sans Light" panose="020B0306030504020204" pitchFamily="34" charset="0"/>
                <a:cs typeface="Segoe UI Light" panose="020B0502040204020203" pitchFamily="34" charset="0"/>
              </a:rPr>
            </a:br>
            <a:r>
              <a:rPr kumimoji="0" lang="en-US" sz="2000" b="1" i="1" u="none" strike="noStrike" kern="1200" cap="none" spc="0" normalizeH="0" baseline="0" noProof="0">
                <a:ln>
                  <a:noFill/>
                </a:ln>
                <a:solidFill>
                  <a:srgbClr val="3F3F3F">
                    <a:lumMod val="50000"/>
                  </a:srgbClr>
                </a:solidFill>
                <a:effectLst/>
                <a:uLnTx/>
                <a:uFillTx/>
                <a:latin typeface="Segoe UI Semibold"/>
                <a:ea typeface="Open Sans Light" panose="020B0306030504020204" pitchFamily="34" charset="0"/>
                <a:cs typeface="Segoe UI Light" panose="020B0502040204020203" pitchFamily="34" charset="0"/>
              </a:rPr>
              <a:t>COO, </a:t>
            </a:r>
            <a:r>
              <a:rPr lang="en-US" sz="2000" b="1" i="1" spc="0">
                <a:solidFill>
                  <a:srgbClr val="3F3F3F">
                    <a:lumMod val="50000"/>
                  </a:srgbClr>
                </a:solidFill>
                <a:latin typeface="Segoe UI Semibold"/>
                <a:cs typeface="Segoe UI Light" panose="020B0502040204020203" pitchFamily="34" charset="0"/>
              </a:rPr>
              <a:t>Retailer</a:t>
            </a:r>
            <a:endParaRPr kumimoji="0" lang="en-US" sz="2000" b="1" i="1" u="none" strike="noStrike" kern="1200" cap="none" spc="0" normalizeH="0" baseline="0" noProof="0">
              <a:ln>
                <a:noFill/>
              </a:ln>
              <a:solidFill>
                <a:srgbClr val="3F3F3F">
                  <a:lumMod val="50000"/>
                </a:srgbClr>
              </a:solidFill>
              <a:effectLst/>
              <a:uLnTx/>
              <a:uFillTx/>
              <a:latin typeface="Segoe UI Semibold"/>
              <a:ea typeface="Open Sans Light" panose="020B0306030504020204" pitchFamily="34" charset="0"/>
              <a:cs typeface="Segoe UI Light" panose="020B0502040204020203" pitchFamily="34" charset="0"/>
            </a:endParaRPr>
          </a:p>
        </p:txBody>
      </p:sp>
      <p:sp>
        <p:nvSpPr>
          <p:cNvPr id="7" name="Title 6">
            <a:extLst>
              <a:ext uri="{FF2B5EF4-FFF2-40B4-BE49-F238E27FC236}">
                <a16:creationId xmlns:a16="http://schemas.microsoft.com/office/drawing/2014/main" id="{3FC43D91-4580-E7AD-FADC-5FBCFC28701E}"/>
              </a:ext>
            </a:extLst>
          </p:cNvPr>
          <p:cNvSpPr txBox="1">
            <a:spLocks/>
          </p:cNvSpPr>
          <p:nvPr/>
        </p:nvSpPr>
        <p:spPr bwMode="auto">
          <a:xfrm>
            <a:off x="-4457323" y="2405482"/>
            <a:ext cx="3577536" cy="477054"/>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lumMod val="75000"/>
                    <a:lumOff val="25000"/>
                  </a:srgbClr>
                </a:solidFill>
                <a:effectLst/>
                <a:uLnTx/>
                <a:uFillTx/>
                <a:latin typeface="Segoe UI Semibold"/>
                <a:ea typeface="+mn-ea"/>
                <a:cs typeface="Segoe UI" panose="020B0502040204020203" pitchFamily="34" charset="0"/>
              </a:rPr>
              <a:t>Winds of Change…</a:t>
            </a:r>
          </a:p>
        </p:txBody>
      </p:sp>
    </p:spTree>
    <p:extLst>
      <p:ext uri="{BB962C8B-B14F-4D97-AF65-F5344CB8AC3E}">
        <p14:creationId xmlns:p14="http://schemas.microsoft.com/office/powerpoint/2010/main" val="3173836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0 -1.11111E-6 L 0 0.03472 " pathEditMode="relative" rAng="0" ptsTypes="AA">
                                      <p:cBhvr>
                                        <p:cTn id="9" dur="750" spd="-100000" fill="hold"/>
                                        <p:tgtEl>
                                          <p:spTgt spid="6"/>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814F62F-95CB-4E43-0AD8-C3673BF989BC}"/>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Mercedes-Benz statistic</a:t>
            </a:r>
            <a:endParaRPr lang="en-CA"/>
          </a:p>
        </p:txBody>
      </p:sp>
      <p:grpSp>
        <p:nvGrpSpPr>
          <p:cNvPr id="18" name="Group 17">
            <a:extLst>
              <a:ext uri="{FF2B5EF4-FFF2-40B4-BE49-F238E27FC236}">
                <a16:creationId xmlns:a16="http://schemas.microsoft.com/office/drawing/2014/main" id="{0B5ED454-B40E-4D06-1FD3-59301C47F03F}"/>
              </a:ext>
            </a:extLst>
          </p:cNvPr>
          <p:cNvGrpSpPr/>
          <p:nvPr/>
        </p:nvGrpSpPr>
        <p:grpSpPr>
          <a:xfrm>
            <a:off x="9794824" y="3465129"/>
            <a:ext cx="2250756" cy="484647"/>
            <a:chOff x="9794824" y="3465129"/>
            <a:chExt cx="2250756" cy="484647"/>
          </a:xfrm>
        </p:grpSpPr>
        <p:sp>
          <p:nvSpPr>
            <p:cNvPr id="74" name="Google Shape;153;p16">
              <a:extLst>
                <a:ext uri="{FF2B5EF4-FFF2-40B4-BE49-F238E27FC236}">
                  <a16:creationId xmlns:a16="http://schemas.microsoft.com/office/drawing/2014/main" id="{90BCFF75-5F95-ED9C-84B9-B5C1EA4B2F27}"/>
                </a:ext>
              </a:extLst>
            </p:cNvPr>
            <p:cNvSpPr txBox="1"/>
            <p:nvPr/>
          </p:nvSpPr>
          <p:spPr>
            <a:xfrm>
              <a:off x="10705334" y="3465129"/>
              <a:ext cx="1340246" cy="48464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853189"/>
                  </a:solidFill>
                  <a:effectLst/>
                  <a:uLnTx/>
                  <a:uFillTx/>
                  <a:latin typeface="Fira Sans Medium"/>
                  <a:ea typeface="Fira Sans Medium"/>
                  <a:cs typeface="Fira Sans Medium"/>
                  <a:sym typeface="Fira Sans Medium"/>
                </a:rPr>
                <a:t>Inflationary Pressure</a:t>
              </a:r>
              <a:endParaRPr kumimoji="0" sz="1700" b="0" i="0" u="none" strike="noStrike" kern="1200" cap="none" spc="0" normalizeH="0" baseline="0" noProof="0">
                <a:ln>
                  <a:noFill/>
                </a:ln>
                <a:solidFill>
                  <a:srgbClr val="853189"/>
                </a:solidFill>
                <a:effectLst/>
                <a:uLnTx/>
                <a:uFillTx/>
                <a:latin typeface="Fira Sans Medium"/>
                <a:ea typeface="Fira Sans Medium"/>
                <a:cs typeface="Fira Sans Medium"/>
                <a:sym typeface="Fira Sans Medium"/>
              </a:endParaRPr>
            </a:p>
          </p:txBody>
        </p:sp>
        <p:sp>
          <p:nvSpPr>
            <p:cNvPr id="77" name="Google Shape;159;p16">
              <a:extLst>
                <a:ext uri="{FF2B5EF4-FFF2-40B4-BE49-F238E27FC236}">
                  <a16:creationId xmlns:a16="http://schemas.microsoft.com/office/drawing/2014/main" id="{971B7317-6925-8806-1856-8491A0B990DF}"/>
                </a:ext>
              </a:extLst>
            </p:cNvPr>
            <p:cNvSpPr/>
            <p:nvPr/>
          </p:nvSpPr>
          <p:spPr>
            <a:xfrm>
              <a:off x="9917830" y="3707452"/>
              <a:ext cx="510298" cy="16807"/>
            </a:xfrm>
            <a:custGeom>
              <a:avLst/>
              <a:gdLst/>
              <a:ahLst/>
              <a:cxnLst/>
              <a:rect l="l" t="t" r="r" b="b"/>
              <a:pathLst>
                <a:path w="16026" h="539" extrusionOk="0">
                  <a:moveTo>
                    <a:pt x="1" y="0"/>
                  </a:moveTo>
                  <a:cubicBezTo>
                    <a:pt x="32" y="95"/>
                    <a:pt x="32" y="158"/>
                    <a:pt x="32" y="253"/>
                  </a:cubicBezTo>
                  <a:cubicBezTo>
                    <a:pt x="32" y="348"/>
                    <a:pt x="32" y="443"/>
                    <a:pt x="1" y="539"/>
                  </a:cubicBezTo>
                  <a:lnTo>
                    <a:pt x="16025" y="539"/>
                  </a:lnTo>
                  <a:cubicBezTo>
                    <a:pt x="15994" y="443"/>
                    <a:pt x="15994" y="348"/>
                    <a:pt x="15994" y="253"/>
                  </a:cubicBezTo>
                  <a:cubicBezTo>
                    <a:pt x="15994" y="158"/>
                    <a:pt x="16025" y="63"/>
                    <a:pt x="16025" y="0"/>
                  </a:cubicBezTo>
                  <a:close/>
                </a:path>
              </a:pathLst>
            </a:custGeom>
            <a:solidFill>
              <a:srgbClr val="8531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78" name="Google Shape;160;p16">
              <a:extLst>
                <a:ext uri="{FF2B5EF4-FFF2-40B4-BE49-F238E27FC236}">
                  <a16:creationId xmlns:a16="http://schemas.microsoft.com/office/drawing/2014/main" id="{E479E743-D60A-642E-D726-0B3C8D53EFA5}"/>
                </a:ext>
              </a:extLst>
            </p:cNvPr>
            <p:cNvSpPr/>
            <p:nvPr/>
          </p:nvSpPr>
          <p:spPr>
            <a:xfrm>
              <a:off x="9794824" y="3667945"/>
              <a:ext cx="97818" cy="95822"/>
            </a:xfrm>
            <a:custGeom>
              <a:avLst/>
              <a:gdLst/>
              <a:ahLst/>
              <a:cxnLst/>
              <a:rect l="l" t="t" r="r" b="b"/>
              <a:pathLst>
                <a:path w="3072" h="3073" extrusionOk="0">
                  <a:moveTo>
                    <a:pt x="1520" y="0"/>
                  </a:moveTo>
                  <a:cubicBezTo>
                    <a:pt x="697" y="0"/>
                    <a:pt x="0" y="697"/>
                    <a:pt x="0" y="1520"/>
                  </a:cubicBezTo>
                  <a:cubicBezTo>
                    <a:pt x="0" y="2376"/>
                    <a:pt x="697" y="3072"/>
                    <a:pt x="1520" y="3072"/>
                  </a:cubicBezTo>
                  <a:cubicBezTo>
                    <a:pt x="2375" y="3072"/>
                    <a:pt x="3072" y="2376"/>
                    <a:pt x="3072" y="1520"/>
                  </a:cubicBezTo>
                  <a:cubicBezTo>
                    <a:pt x="3072" y="697"/>
                    <a:pt x="2375" y="0"/>
                    <a:pt x="1520" y="0"/>
                  </a:cubicBezTo>
                  <a:close/>
                </a:path>
              </a:pathLst>
            </a:custGeom>
            <a:solidFill>
              <a:srgbClr val="8531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79" name="Google Shape;161;p16">
              <a:extLst>
                <a:ext uri="{FF2B5EF4-FFF2-40B4-BE49-F238E27FC236}">
                  <a16:creationId xmlns:a16="http://schemas.microsoft.com/office/drawing/2014/main" id="{B2F4F909-458F-2B3E-218D-5227EDBECF57}"/>
                </a:ext>
              </a:extLst>
            </p:cNvPr>
            <p:cNvSpPr/>
            <p:nvPr/>
          </p:nvSpPr>
          <p:spPr>
            <a:xfrm>
              <a:off x="10454300" y="3667945"/>
              <a:ext cx="96831" cy="95822"/>
            </a:xfrm>
            <a:custGeom>
              <a:avLst/>
              <a:gdLst/>
              <a:ahLst/>
              <a:cxnLst/>
              <a:rect l="l" t="t" r="r" b="b"/>
              <a:pathLst>
                <a:path w="3041" h="3073" extrusionOk="0">
                  <a:moveTo>
                    <a:pt x="1521" y="0"/>
                  </a:moveTo>
                  <a:cubicBezTo>
                    <a:pt x="666" y="0"/>
                    <a:pt x="1" y="697"/>
                    <a:pt x="1" y="1520"/>
                  </a:cubicBezTo>
                  <a:cubicBezTo>
                    <a:pt x="1" y="2376"/>
                    <a:pt x="666" y="3072"/>
                    <a:pt x="1521" y="3072"/>
                  </a:cubicBezTo>
                  <a:cubicBezTo>
                    <a:pt x="2376" y="3072"/>
                    <a:pt x="3041" y="2376"/>
                    <a:pt x="3041" y="1520"/>
                  </a:cubicBezTo>
                  <a:cubicBezTo>
                    <a:pt x="3041" y="697"/>
                    <a:pt x="2376" y="0"/>
                    <a:pt x="1521" y="0"/>
                  </a:cubicBezTo>
                  <a:close/>
                </a:path>
              </a:pathLst>
            </a:custGeom>
            <a:solidFill>
              <a:srgbClr val="8531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7" name="Group 16">
            <a:extLst>
              <a:ext uri="{FF2B5EF4-FFF2-40B4-BE49-F238E27FC236}">
                <a16:creationId xmlns:a16="http://schemas.microsoft.com/office/drawing/2014/main" id="{F35A93C5-5087-DF5E-2AF1-86DD3E112D67}"/>
              </a:ext>
            </a:extLst>
          </p:cNvPr>
          <p:cNvGrpSpPr/>
          <p:nvPr/>
        </p:nvGrpSpPr>
        <p:grpSpPr>
          <a:xfrm>
            <a:off x="9003204" y="4886836"/>
            <a:ext cx="3120372" cy="803808"/>
            <a:chOff x="9003204" y="4886836"/>
            <a:chExt cx="3120372" cy="803808"/>
          </a:xfrm>
        </p:grpSpPr>
        <p:sp>
          <p:nvSpPr>
            <p:cNvPr id="81" name="Google Shape;163;p16">
              <a:extLst>
                <a:ext uri="{FF2B5EF4-FFF2-40B4-BE49-F238E27FC236}">
                  <a16:creationId xmlns:a16="http://schemas.microsoft.com/office/drawing/2014/main" id="{9D1D603E-E70D-9DF7-955B-BBD32C0041BE}"/>
                </a:ext>
              </a:extLst>
            </p:cNvPr>
            <p:cNvSpPr/>
            <p:nvPr/>
          </p:nvSpPr>
          <p:spPr>
            <a:xfrm>
              <a:off x="9126232" y="5266699"/>
              <a:ext cx="1301919" cy="17796"/>
            </a:xfrm>
            <a:custGeom>
              <a:avLst/>
              <a:gdLst/>
              <a:ahLst/>
              <a:cxnLst/>
              <a:rect l="l" t="t" r="r" b="b"/>
              <a:pathLst>
                <a:path w="15994" h="539" extrusionOk="0">
                  <a:moveTo>
                    <a:pt x="0" y="0"/>
                  </a:moveTo>
                  <a:cubicBezTo>
                    <a:pt x="0" y="95"/>
                    <a:pt x="32" y="190"/>
                    <a:pt x="32" y="285"/>
                  </a:cubicBezTo>
                  <a:cubicBezTo>
                    <a:pt x="32" y="380"/>
                    <a:pt x="0" y="444"/>
                    <a:pt x="0" y="539"/>
                  </a:cubicBezTo>
                  <a:lnTo>
                    <a:pt x="15993" y="539"/>
                  </a:lnTo>
                  <a:cubicBezTo>
                    <a:pt x="15993" y="475"/>
                    <a:pt x="15993" y="380"/>
                    <a:pt x="15993" y="285"/>
                  </a:cubicBezTo>
                  <a:cubicBezTo>
                    <a:pt x="15993" y="190"/>
                    <a:pt x="15993" y="95"/>
                    <a:pt x="15993" y="0"/>
                  </a:cubicBezTo>
                  <a:close/>
                </a:path>
              </a:pathLst>
            </a:custGeom>
            <a:solidFill>
              <a:srgbClr val="6A0F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2" name="Google Shape;164;p16">
              <a:extLst>
                <a:ext uri="{FF2B5EF4-FFF2-40B4-BE49-F238E27FC236}">
                  <a16:creationId xmlns:a16="http://schemas.microsoft.com/office/drawing/2014/main" id="{28159804-724D-6C3F-3E60-6DD5969E546A}"/>
                </a:ext>
              </a:extLst>
            </p:cNvPr>
            <p:cNvSpPr/>
            <p:nvPr/>
          </p:nvSpPr>
          <p:spPr>
            <a:xfrm>
              <a:off x="9003204" y="5227184"/>
              <a:ext cx="96863" cy="95822"/>
            </a:xfrm>
            <a:custGeom>
              <a:avLst/>
              <a:gdLst/>
              <a:ahLst/>
              <a:cxnLst/>
              <a:rect l="l" t="t" r="r" b="b"/>
              <a:pathLst>
                <a:path w="3042" h="3073" extrusionOk="0">
                  <a:moveTo>
                    <a:pt x="1521" y="1"/>
                  </a:moveTo>
                  <a:cubicBezTo>
                    <a:pt x="666" y="1"/>
                    <a:pt x="1" y="697"/>
                    <a:pt x="1" y="1552"/>
                  </a:cubicBezTo>
                  <a:cubicBezTo>
                    <a:pt x="1" y="2376"/>
                    <a:pt x="666" y="3072"/>
                    <a:pt x="1521" y="3072"/>
                  </a:cubicBezTo>
                  <a:cubicBezTo>
                    <a:pt x="2376" y="3072"/>
                    <a:pt x="3041" y="2376"/>
                    <a:pt x="3041" y="1552"/>
                  </a:cubicBezTo>
                  <a:cubicBezTo>
                    <a:pt x="3041" y="697"/>
                    <a:pt x="2376" y="1"/>
                    <a:pt x="1521" y="1"/>
                  </a:cubicBezTo>
                  <a:close/>
                </a:path>
              </a:pathLst>
            </a:custGeom>
            <a:solidFill>
              <a:srgbClr val="6A0F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3" name="Google Shape;165;p16">
              <a:extLst>
                <a:ext uri="{FF2B5EF4-FFF2-40B4-BE49-F238E27FC236}">
                  <a16:creationId xmlns:a16="http://schemas.microsoft.com/office/drawing/2014/main" id="{68B7EAFE-9149-9F39-7DA7-A5834600909C}"/>
                </a:ext>
              </a:extLst>
            </p:cNvPr>
            <p:cNvSpPr/>
            <p:nvPr/>
          </p:nvSpPr>
          <p:spPr>
            <a:xfrm>
              <a:off x="10453794" y="5227184"/>
              <a:ext cx="97850" cy="95822"/>
            </a:xfrm>
            <a:custGeom>
              <a:avLst/>
              <a:gdLst/>
              <a:ahLst/>
              <a:cxnLst/>
              <a:rect l="l" t="t" r="r" b="b"/>
              <a:pathLst>
                <a:path w="3073" h="3073" extrusionOk="0">
                  <a:moveTo>
                    <a:pt x="1553" y="1"/>
                  </a:moveTo>
                  <a:cubicBezTo>
                    <a:pt x="697" y="1"/>
                    <a:pt x="1" y="697"/>
                    <a:pt x="1" y="1552"/>
                  </a:cubicBezTo>
                  <a:cubicBezTo>
                    <a:pt x="1" y="2376"/>
                    <a:pt x="697" y="3072"/>
                    <a:pt x="1553" y="3072"/>
                  </a:cubicBezTo>
                  <a:cubicBezTo>
                    <a:pt x="2376" y="3072"/>
                    <a:pt x="3073" y="2376"/>
                    <a:pt x="3073" y="1552"/>
                  </a:cubicBezTo>
                  <a:cubicBezTo>
                    <a:pt x="3073" y="697"/>
                    <a:pt x="2376" y="1"/>
                    <a:pt x="1553" y="1"/>
                  </a:cubicBezTo>
                  <a:close/>
                </a:path>
              </a:pathLst>
            </a:custGeom>
            <a:solidFill>
              <a:srgbClr val="6A0F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6" name="Google Shape;178;p16">
              <a:extLst>
                <a:ext uri="{FF2B5EF4-FFF2-40B4-BE49-F238E27FC236}">
                  <a16:creationId xmlns:a16="http://schemas.microsoft.com/office/drawing/2014/main" id="{62FF09E7-DE16-B350-DB6B-7D1666042B25}"/>
                </a:ext>
              </a:extLst>
            </p:cNvPr>
            <p:cNvSpPr txBox="1"/>
            <p:nvPr/>
          </p:nvSpPr>
          <p:spPr>
            <a:xfrm>
              <a:off x="10705334" y="4886836"/>
              <a:ext cx="1418242" cy="80380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6A0F6A"/>
                  </a:solidFill>
                  <a:effectLst/>
                  <a:uLnTx/>
                  <a:uFillTx/>
                  <a:latin typeface="Fira Sans Medium"/>
                  <a:ea typeface="Fira Sans Medium"/>
                  <a:cs typeface="Fira Sans Medium"/>
                  <a:sym typeface="Fira Sans Medium"/>
                </a:rPr>
                <a:t>RU-UA</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700">
                  <a:solidFill>
                    <a:srgbClr val="6A0F6A"/>
                  </a:solidFill>
                  <a:latin typeface="Fira Sans Medium"/>
                  <a:ea typeface="Fira Sans Medium"/>
                  <a:cs typeface="Fira Sans Medium"/>
                  <a:sym typeface="Fira Sans Medium"/>
                </a:rPr>
                <a:t>War</a:t>
              </a:r>
              <a:endParaRPr kumimoji="0" sz="1700" b="0" i="0" u="none" strike="noStrike" kern="1200" cap="none" spc="0" normalizeH="0" baseline="0" noProof="0">
                <a:ln>
                  <a:noFill/>
                </a:ln>
                <a:solidFill>
                  <a:srgbClr val="6A0F6A"/>
                </a:solidFill>
                <a:effectLst/>
                <a:uLnTx/>
                <a:uFillTx/>
                <a:latin typeface="Fira Sans Medium"/>
                <a:ea typeface="Fira Sans Medium"/>
                <a:cs typeface="Fira Sans Medium"/>
                <a:sym typeface="Fira Sans Medium"/>
              </a:endParaRPr>
            </a:p>
          </p:txBody>
        </p:sp>
      </p:grpSp>
      <p:grpSp>
        <p:nvGrpSpPr>
          <p:cNvPr id="16" name="Group 15">
            <a:extLst>
              <a:ext uri="{FF2B5EF4-FFF2-40B4-BE49-F238E27FC236}">
                <a16:creationId xmlns:a16="http://schemas.microsoft.com/office/drawing/2014/main" id="{957EDE13-C659-F556-652B-A11FD98C3960}"/>
              </a:ext>
            </a:extLst>
          </p:cNvPr>
          <p:cNvGrpSpPr/>
          <p:nvPr/>
        </p:nvGrpSpPr>
        <p:grpSpPr>
          <a:xfrm>
            <a:off x="3542621" y="4286107"/>
            <a:ext cx="4071038" cy="484647"/>
            <a:chOff x="3542621" y="4286107"/>
            <a:chExt cx="4071038" cy="484647"/>
          </a:xfrm>
        </p:grpSpPr>
        <p:sp>
          <p:nvSpPr>
            <p:cNvPr id="75" name="Google Shape;155;p16">
              <a:extLst>
                <a:ext uri="{FF2B5EF4-FFF2-40B4-BE49-F238E27FC236}">
                  <a16:creationId xmlns:a16="http://schemas.microsoft.com/office/drawing/2014/main" id="{3E9F78A7-C1E6-83AA-994A-5B4C0013F050}"/>
                </a:ext>
              </a:extLst>
            </p:cNvPr>
            <p:cNvSpPr txBox="1"/>
            <p:nvPr/>
          </p:nvSpPr>
          <p:spPr>
            <a:xfrm>
              <a:off x="3542621" y="4286107"/>
              <a:ext cx="2317980" cy="484647"/>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B80D57"/>
                  </a:solidFill>
                  <a:effectLst/>
                  <a:uLnTx/>
                  <a:uFillTx/>
                  <a:latin typeface="Fira Sans Medium"/>
                  <a:ea typeface="Fira Sans Medium"/>
                  <a:cs typeface="Fira Sans Medium"/>
                  <a:sym typeface="Fira Sans Medium"/>
                </a:rPr>
                <a:t>Skills Gap</a:t>
              </a:r>
              <a:endParaRPr kumimoji="0" sz="1700" b="0" i="0" u="none" strike="noStrike" kern="1200" cap="none" spc="0" normalizeH="0" baseline="0" noProof="0">
                <a:ln>
                  <a:noFill/>
                </a:ln>
                <a:solidFill>
                  <a:srgbClr val="B80D57"/>
                </a:solidFill>
                <a:effectLst/>
                <a:uLnTx/>
                <a:uFillTx/>
                <a:latin typeface="Fira Sans Medium"/>
                <a:ea typeface="Fira Sans Medium"/>
                <a:cs typeface="Fira Sans Medium"/>
                <a:sym typeface="Fira Sans Medium"/>
              </a:endParaRPr>
            </a:p>
          </p:txBody>
        </p:sp>
        <p:sp>
          <p:nvSpPr>
            <p:cNvPr id="80" name="Google Shape;162;p16">
              <a:extLst>
                <a:ext uri="{FF2B5EF4-FFF2-40B4-BE49-F238E27FC236}">
                  <a16:creationId xmlns:a16="http://schemas.microsoft.com/office/drawing/2014/main" id="{99036B75-7365-09E3-EBBF-73016D49EEE5}"/>
                </a:ext>
              </a:extLst>
            </p:cNvPr>
            <p:cNvSpPr/>
            <p:nvPr/>
          </p:nvSpPr>
          <p:spPr>
            <a:xfrm>
              <a:off x="7515809" y="4480633"/>
              <a:ext cx="97850" cy="95822"/>
            </a:xfrm>
            <a:custGeom>
              <a:avLst/>
              <a:gdLst/>
              <a:ahLst/>
              <a:cxnLst/>
              <a:rect l="l" t="t" r="r" b="b"/>
              <a:pathLst>
                <a:path w="3073" h="3073" extrusionOk="0">
                  <a:moveTo>
                    <a:pt x="1521" y="1"/>
                  </a:moveTo>
                  <a:cubicBezTo>
                    <a:pt x="698" y="1"/>
                    <a:pt x="1" y="698"/>
                    <a:pt x="1" y="1553"/>
                  </a:cubicBezTo>
                  <a:cubicBezTo>
                    <a:pt x="1" y="2376"/>
                    <a:pt x="698" y="3073"/>
                    <a:pt x="1521" y="3073"/>
                  </a:cubicBezTo>
                  <a:cubicBezTo>
                    <a:pt x="2376" y="3073"/>
                    <a:pt x="3073" y="2376"/>
                    <a:pt x="3073" y="1553"/>
                  </a:cubicBezTo>
                  <a:cubicBezTo>
                    <a:pt x="3073" y="698"/>
                    <a:pt x="2376" y="1"/>
                    <a:pt x="1521" y="1"/>
                  </a:cubicBezTo>
                  <a:close/>
                </a:path>
              </a:pathLst>
            </a:custGeom>
            <a:solidFill>
              <a:srgbClr val="B80D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nvGrpSpPr>
            <p:cNvPr id="97" name="Google Shape;180;p16">
              <a:extLst>
                <a:ext uri="{FF2B5EF4-FFF2-40B4-BE49-F238E27FC236}">
                  <a16:creationId xmlns:a16="http://schemas.microsoft.com/office/drawing/2014/main" id="{201D5269-46DE-076B-8949-D83E346BDB4D}"/>
                </a:ext>
              </a:extLst>
            </p:cNvPr>
            <p:cNvGrpSpPr/>
            <p:nvPr/>
          </p:nvGrpSpPr>
          <p:grpSpPr>
            <a:xfrm>
              <a:off x="5961863" y="4480640"/>
              <a:ext cx="1532790" cy="95822"/>
              <a:chOff x="2536625" y="3521911"/>
              <a:chExt cx="1330524" cy="84938"/>
            </a:xfrm>
          </p:grpSpPr>
          <p:sp>
            <p:nvSpPr>
              <p:cNvPr id="98" name="Google Shape;181;p16">
                <a:extLst>
                  <a:ext uri="{FF2B5EF4-FFF2-40B4-BE49-F238E27FC236}">
                    <a16:creationId xmlns:a16="http://schemas.microsoft.com/office/drawing/2014/main" id="{B526A99E-4A73-2189-BEB0-471FFFB15597}"/>
                  </a:ext>
                </a:extLst>
              </p:cNvPr>
              <p:cNvSpPr/>
              <p:nvPr/>
            </p:nvSpPr>
            <p:spPr>
              <a:xfrm rot="10800000">
                <a:off x="2643808" y="3556037"/>
                <a:ext cx="1223341" cy="15775"/>
              </a:xfrm>
              <a:custGeom>
                <a:avLst/>
                <a:gdLst/>
                <a:ahLst/>
                <a:cxnLst/>
                <a:rect l="l" t="t" r="r" b="b"/>
                <a:pathLst>
                  <a:path w="15994" h="539" extrusionOk="0">
                    <a:moveTo>
                      <a:pt x="0" y="0"/>
                    </a:moveTo>
                    <a:cubicBezTo>
                      <a:pt x="0" y="95"/>
                      <a:pt x="32" y="190"/>
                      <a:pt x="32" y="285"/>
                    </a:cubicBezTo>
                    <a:cubicBezTo>
                      <a:pt x="32" y="380"/>
                      <a:pt x="0" y="444"/>
                      <a:pt x="0" y="539"/>
                    </a:cubicBezTo>
                    <a:lnTo>
                      <a:pt x="15993" y="539"/>
                    </a:lnTo>
                    <a:cubicBezTo>
                      <a:pt x="15993" y="475"/>
                      <a:pt x="15993" y="380"/>
                      <a:pt x="15993" y="285"/>
                    </a:cubicBezTo>
                    <a:cubicBezTo>
                      <a:pt x="15993" y="190"/>
                      <a:pt x="15993" y="95"/>
                      <a:pt x="15993" y="0"/>
                    </a:cubicBezTo>
                    <a:close/>
                  </a:path>
                </a:pathLst>
              </a:custGeom>
              <a:solidFill>
                <a:srgbClr val="B80D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9" name="Google Shape;182;p16">
                <a:extLst>
                  <a:ext uri="{FF2B5EF4-FFF2-40B4-BE49-F238E27FC236}">
                    <a16:creationId xmlns:a16="http://schemas.microsoft.com/office/drawing/2014/main" id="{BB1AD57D-5E60-103C-EF04-E0CB49AC2FAD}"/>
                  </a:ext>
                </a:extLst>
              </p:cNvPr>
              <p:cNvSpPr/>
              <p:nvPr/>
            </p:nvSpPr>
            <p:spPr>
              <a:xfrm rot="10800000">
                <a:off x="2536625" y="3521911"/>
                <a:ext cx="84938" cy="84938"/>
              </a:xfrm>
              <a:custGeom>
                <a:avLst/>
                <a:gdLst/>
                <a:ahLst/>
                <a:cxnLst/>
                <a:rect l="l" t="t" r="r" b="b"/>
                <a:pathLst>
                  <a:path w="3073" h="3073" extrusionOk="0">
                    <a:moveTo>
                      <a:pt x="1553" y="1"/>
                    </a:moveTo>
                    <a:cubicBezTo>
                      <a:pt x="697" y="1"/>
                      <a:pt x="1" y="697"/>
                      <a:pt x="1" y="1552"/>
                    </a:cubicBezTo>
                    <a:cubicBezTo>
                      <a:pt x="1" y="2376"/>
                      <a:pt x="697" y="3072"/>
                      <a:pt x="1553" y="3072"/>
                    </a:cubicBezTo>
                    <a:cubicBezTo>
                      <a:pt x="2376" y="3072"/>
                      <a:pt x="3073" y="2376"/>
                      <a:pt x="3073" y="1552"/>
                    </a:cubicBezTo>
                    <a:cubicBezTo>
                      <a:pt x="3073" y="697"/>
                      <a:pt x="2376" y="1"/>
                      <a:pt x="1553" y="1"/>
                    </a:cubicBezTo>
                    <a:close/>
                  </a:path>
                </a:pathLst>
              </a:custGeom>
              <a:solidFill>
                <a:srgbClr val="B80D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grpSp>
      <p:grpSp>
        <p:nvGrpSpPr>
          <p:cNvPr id="19" name="Group 18">
            <a:extLst>
              <a:ext uri="{FF2B5EF4-FFF2-40B4-BE49-F238E27FC236}">
                <a16:creationId xmlns:a16="http://schemas.microsoft.com/office/drawing/2014/main" id="{61BCF3DA-6FA8-5818-E495-213B81ED4600}"/>
              </a:ext>
            </a:extLst>
          </p:cNvPr>
          <p:cNvGrpSpPr/>
          <p:nvPr/>
        </p:nvGrpSpPr>
        <p:grpSpPr>
          <a:xfrm>
            <a:off x="6227993" y="1930708"/>
            <a:ext cx="4582247" cy="3962329"/>
            <a:chOff x="6227993" y="1930708"/>
            <a:chExt cx="4582247" cy="3962329"/>
          </a:xfrm>
        </p:grpSpPr>
        <p:sp>
          <p:nvSpPr>
            <p:cNvPr id="84" name="Google Shape;166;p16">
              <a:extLst>
                <a:ext uri="{FF2B5EF4-FFF2-40B4-BE49-F238E27FC236}">
                  <a16:creationId xmlns:a16="http://schemas.microsoft.com/office/drawing/2014/main" id="{90AE614C-52A7-B03C-4255-BF63E09565D7}"/>
                </a:ext>
              </a:extLst>
            </p:cNvPr>
            <p:cNvSpPr/>
            <p:nvPr/>
          </p:nvSpPr>
          <p:spPr>
            <a:xfrm>
              <a:off x="6463054" y="1969230"/>
              <a:ext cx="3548581" cy="2061826"/>
            </a:xfrm>
            <a:custGeom>
              <a:avLst/>
              <a:gdLst/>
              <a:ahLst/>
              <a:cxnLst/>
              <a:rect l="l" t="t" r="r" b="b"/>
              <a:pathLst>
                <a:path w="111444" h="66123" extrusionOk="0">
                  <a:moveTo>
                    <a:pt x="12539" y="0"/>
                  </a:moveTo>
                  <a:cubicBezTo>
                    <a:pt x="7302" y="0"/>
                    <a:pt x="3503" y="211"/>
                    <a:pt x="1806" y="325"/>
                  </a:cubicBezTo>
                  <a:cubicBezTo>
                    <a:pt x="1299" y="356"/>
                    <a:pt x="0" y="990"/>
                    <a:pt x="761" y="2921"/>
                  </a:cubicBezTo>
                  <a:lnTo>
                    <a:pt x="11876" y="30822"/>
                  </a:lnTo>
                  <a:cubicBezTo>
                    <a:pt x="12021" y="31199"/>
                    <a:pt x="12962" y="31788"/>
                    <a:pt x="13436" y="31788"/>
                  </a:cubicBezTo>
                  <a:cubicBezTo>
                    <a:pt x="13480" y="31788"/>
                    <a:pt x="13520" y="31783"/>
                    <a:pt x="13555" y="31772"/>
                  </a:cubicBezTo>
                  <a:cubicBezTo>
                    <a:pt x="20778" y="29891"/>
                    <a:pt x="27560" y="29071"/>
                    <a:pt x="33898" y="29071"/>
                  </a:cubicBezTo>
                  <a:cubicBezTo>
                    <a:pt x="72497" y="29071"/>
                    <a:pt x="94591" y="59491"/>
                    <a:pt x="98998" y="66101"/>
                  </a:cubicBezTo>
                  <a:cubicBezTo>
                    <a:pt x="99008" y="66115"/>
                    <a:pt x="99016" y="66123"/>
                    <a:pt x="99023" y="66123"/>
                  </a:cubicBezTo>
                  <a:cubicBezTo>
                    <a:pt x="99251" y="66123"/>
                    <a:pt x="97675" y="58072"/>
                    <a:pt x="97921" y="57519"/>
                  </a:cubicBezTo>
                  <a:lnTo>
                    <a:pt x="111096" y="44439"/>
                  </a:lnTo>
                  <a:cubicBezTo>
                    <a:pt x="111191" y="44218"/>
                    <a:pt x="111444" y="43648"/>
                    <a:pt x="111317" y="43458"/>
                  </a:cubicBezTo>
                  <a:cubicBezTo>
                    <a:pt x="91106" y="4465"/>
                    <a:pt x="36623" y="0"/>
                    <a:pt x="12539" y="0"/>
                  </a:cubicBezTo>
                  <a:close/>
                </a:path>
              </a:pathLst>
            </a:custGeom>
            <a:gradFill>
              <a:gsLst>
                <a:gs pos="0">
                  <a:srgbClr val="5F2BAB"/>
                </a:gs>
                <a:gs pos="100000">
                  <a:srgbClr val="2888BF"/>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5" name="Google Shape;167;p16">
              <a:extLst>
                <a:ext uri="{FF2B5EF4-FFF2-40B4-BE49-F238E27FC236}">
                  <a16:creationId xmlns:a16="http://schemas.microsoft.com/office/drawing/2014/main" id="{DD02392E-ADBC-EDD5-C9F2-E7466E17A982}"/>
                </a:ext>
              </a:extLst>
            </p:cNvPr>
            <p:cNvSpPr/>
            <p:nvPr/>
          </p:nvSpPr>
          <p:spPr>
            <a:xfrm>
              <a:off x="6464009" y="1979396"/>
              <a:ext cx="4140076" cy="1279758"/>
            </a:xfrm>
            <a:custGeom>
              <a:avLst/>
              <a:gdLst/>
              <a:ahLst/>
              <a:cxnLst/>
              <a:rect l="l" t="t" r="r" b="b"/>
              <a:pathLst>
                <a:path w="130020" h="41042" extrusionOk="0">
                  <a:moveTo>
                    <a:pt x="1658" y="1"/>
                  </a:moveTo>
                  <a:cubicBezTo>
                    <a:pt x="787" y="1"/>
                    <a:pt x="1" y="889"/>
                    <a:pt x="382" y="1867"/>
                  </a:cubicBezTo>
                  <a:lnTo>
                    <a:pt x="11878" y="30464"/>
                  </a:lnTo>
                  <a:cubicBezTo>
                    <a:pt x="12005" y="30812"/>
                    <a:pt x="12290" y="31066"/>
                    <a:pt x="12638" y="31224"/>
                  </a:cubicBezTo>
                  <a:cubicBezTo>
                    <a:pt x="29328" y="37906"/>
                    <a:pt x="48614" y="41041"/>
                    <a:pt x="67141" y="41041"/>
                  </a:cubicBezTo>
                  <a:cubicBezTo>
                    <a:pt x="83197" y="41041"/>
                    <a:pt x="100583" y="38635"/>
                    <a:pt x="115816" y="32871"/>
                  </a:cubicBezTo>
                  <a:cubicBezTo>
                    <a:pt x="116133" y="32744"/>
                    <a:pt x="116418" y="32491"/>
                    <a:pt x="116576" y="32142"/>
                  </a:cubicBezTo>
                  <a:lnTo>
                    <a:pt x="121105" y="21913"/>
                  </a:lnTo>
                  <a:lnTo>
                    <a:pt x="123765" y="15928"/>
                  </a:lnTo>
                  <a:lnTo>
                    <a:pt x="129592" y="2849"/>
                  </a:lnTo>
                  <a:cubicBezTo>
                    <a:pt x="130020" y="1851"/>
                    <a:pt x="129236" y="925"/>
                    <a:pt x="128349" y="925"/>
                  </a:cubicBezTo>
                  <a:cubicBezTo>
                    <a:pt x="128054" y="925"/>
                    <a:pt x="127747" y="1028"/>
                    <a:pt x="127470" y="1265"/>
                  </a:cubicBezTo>
                  <a:cubicBezTo>
                    <a:pt x="112681" y="13553"/>
                    <a:pt x="86490" y="16118"/>
                    <a:pt x="67172" y="16118"/>
                  </a:cubicBezTo>
                  <a:cubicBezTo>
                    <a:pt x="40570" y="16118"/>
                    <a:pt x="15837" y="11241"/>
                    <a:pt x="2504" y="315"/>
                  </a:cubicBezTo>
                  <a:cubicBezTo>
                    <a:pt x="2238" y="96"/>
                    <a:pt x="1944" y="1"/>
                    <a:pt x="1658" y="1"/>
                  </a:cubicBezTo>
                  <a:close/>
                </a:path>
              </a:pathLst>
            </a:custGeom>
            <a:gradFill>
              <a:gsLst>
                <a:gs pos="0">
                  <a:srgbClr val="8C59D5"/>
                </a:gs>
                <a:gs pos="100000">
                  <a:srgbClr val="13A1CD"/>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6" name="Google Shape;168;p16">
              <a:extLst>
                <a:ext uri="{FF2B5EF4-FFF2-40B4-BE49-F238E27FC236}">
                  <a16:creationId xmlns:a16="http://schemas.microsoft.com/office/drawing/2014/main" id="{D7B21C11-445E-BABA-239B-7807F11B7528}"/>
                </a:ext>
              </a:extLst>
            </p:cNvPr>
            <p:cNvSpPr/>
            <p:nvPr/>
          </p:nvSpPr>
          <p:spPr>
            <a:xfrm>
              <a:off x="7809263" y="4980132"/>
              <a:ext cx="1093353" cy="912905"/>
            </a:xfrm>
            <a:custGeom>
              <a:avLst/>
              <a:gdLst/>
              <a:ahLst/>
              <a:cxnLst/>
              <a:rect l="l" t="t" r="r" b="b"/>
              <a:pathLst>
                <a:path w="34337" h="29277" extrusionOk="0">
                  <a:moveTo>
                    <a:pt x="5510" y="0"/>
                  </a:moveTo>
                  <a:cubicBezTo>
                    <a:pt x="3891" y="0"/>
                    <a:pt x="2342" y="184"/>
                    <a:pt x="919" y="576"/>
                  </a:cubicBezTo>
                  <a:cubicBezTo>
                    <a:pt x="1" y="830"/>
                    <a:pt x="1" y="1716"/>
                    <a:pt x="127" y="2065"/>
                  </a:cubicBezTo>
                  <a:lnTo>
                    <a:pt x="5448" y="15176"/>
                  </a:lnTo>
                  <a:cubicBezTo>
                    <a:pt x="5511" y="15366"/>
                    <a:pt x="5669" y="15556"/>
                    <a:pt x="5859" y="15556"/>
                  </a:cubicBezTo>
                  <a:cubicBezTo>
                    <a:pt x="7284" y="15442"/>
                    <a:pt x="8602" y="15388"/>
                    <a:pt x="9824" y="15388"/>
                  </a:cubicBezTo>
                  <a:cubicBezTo>
                    <a:pt x="25549" y="15388"/>
                    <a:pt x="25121" y="24327"/>
                    <a:pt x="25621" y="28793"/>
                  </a:cubicBezTo>
                  <a:cubicBezTo>
                    <a:pt x="25673" y="29107"/>
                    <a:pt x="25936" y="29276"/>
                    <a:pt x="26193" y="29276"/>
                  </a:cubicBezTo>
                  <a:cubicBezTo>
                    <a:pt x="26405" y="29276"/>
                    <a:pt x="26612" y="29162"/>
                    <a:pt x="26698" y="28920"/>
                  </a:cubicBezTo>
                  <a:lnTo>
                    <a:pt x="30276" y="21193"/>
                  </a:lnTo>
                  <a:cubicBezTo>
                    <a:pt x="34337" y="10720"/>
                    <a:pt x="17872" y="0"/>
                    <a:pt x="5510" y="0"/>
                  </a:cubicBezTo>
                  <a:close/>
                </a:path>
              </a:pathLst>
            </a:custGeom>
            <a:gradFill>
              <a:gsLst>
                <a:gs pos="0">
                  <a:srgbClr val="3C0A3C"/>
                </a:gs>
                <a:gs pos="100000">
                  <a:srgbClr val="2B072B"/>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7" name="Google Shape;169;p16">
              <a:extLst>
                <a:ext uri="{FF2B5EF4-FFF2-40B4-BE49-F238E27FC236}">
                  <a16:creationId xmlns:a16="http://schemas.microsoft.com/office/drawing/2014/main" id="{E4892AF6-BB8D-FC18-E6DF-EED3C328DD25}"/>
                </a:ext>
              </a:extLst>
            </p:cNvPr>
            <p:cNvSpPr/>
            <p:nvPr/>
          </p:nvSpPr>
          <p:spPr>
            <a:xfrm>
              <a:off x="7441203" y="4203428"/>
              <a:ext cx="1716338" cy="1258242"/>
            </a:xfrm>
            <a:custGeom>
              <a:avLst/>
              <a:gdLst/>
              <a:ahLst/>
              <a:cxnLst/>
              <a:rect l="l" t="t" r="r" b="b"/>
              <a:pathLst>
                <a:path w="53902" h="40352" extrusionOk="0">
                  <a:moveTo>
                    <a:pt x="8379" y="0"/>
                  </a:moveTo>
                  <a:cubicBezTo>
                    <a:pt x="5982" y="0"/>
                    <a:pt x="3584" y="90"/>
                    <a:pt x="1204" y="245"/>
                  </a:cubicBezTo>
                  <a:cubicBezTo>
                    <a:pt x="286" y="309"/>
                    <a:pt x="0" y="784"/>
                    <a:pt x="190" y="1544"/>
                  </a:cubicBezTo>
                  <a:lnTo>
                    <a:pt x="2914" y="8194"/>
                  </a:lnTo>
                  <a:cubicBezTo>
                    <a:pt x="3231" y="8067"/>
                    <a:pt x="3547" y="8004"/>
                    <a:pt x="3896" y="8004"/>
                  </a:cubicBezTo>
                  <a:cubicBezTo>
                    <a:pt x="5194" y="8004"/>
                    <a:pt x="6271" y="9049"/>
                    <a:pt x="6271" y="10348"/>
                  </a:cubicBezTo>
                  <a:cubicBezTo>
                    <a:pt x="6271" y="11393"/>
                    <a:pt x="5638" y="12248"/>
                    <a:pt x="4719" y="12564"/>
                  </a:cubicBezTo>
                  <a:lnTo>
                    <a:pt x="7063" y="18265"/>
                  </a:lnTo>
                  <a:cubicBezTo>
                    <a:pt x="7158" y="18487"/>
                    <a:pt x="7379" y="18613"/>
                    <a:pt x="7601" y="18613"/>
                  </a:cubicBezTo>
                  <a:cubicBezTo>
                    <a:pt x="8315" y="18582"/>
                    <a:pt x="9018" y="18566"/>
                    <a:pt x="9711" y="18566"/>
                  </a:cubicBezTo>
                  <a:cubicBezTo>
                    <a:pt x="17359" y="18566"/>
                    <a:pt x="23785" y="20439"/>
                    <a:pt x="29041" y="23110"/>
                  </a:cubicBezTo>
                  <a:cubicBezTo>
                    <a:pt x="32936" y="25074"/>
                    <a:pt x="36198" y="27481"/>
                    <a:pt x="38827" y="29887"/>
                  </a:cubicBezTo>
                  <a:cubicBezTo>
                    <a:pt x="43419" y="34036"/>
                    <a:pt x="46174" y="38185"/>
                    <a:pt x="47251" y="40085"/>
                  </a:cubicBezTo>
                  <a:cubicBezTo>
                    <a:pt x="47355" y="40263"/>
                    <a:pt x="47536" y="40351"/>
                    <a:pt x="47719" y="40351"/>
                  </a:cubicBezTo>
                  <a:cubicBezTo>
                    <a:pt x="47924" y="40351"/>
                    <a:pt x="48132" y="40240"/>
                    <a:pt x="48232" y="40021"/>
                  </a:cubicBezTo>
                  <a:lnTo>
                    <a:pt x="49784" y="36569"/>
                  </a:lnTo>
                  <a:cubicBezTo>
                    <a:pt x="48866" y="36221"/>
                    <a:pt x="47884" y="34859"/>
                    <a:pt x="47884" y="33846"/>
                  </a:cubicBezTo>
                  <a:cubicBezTo>
                    <a:pt x="47884" y="32369"/>
                    <a:pt x="49640" y="30827"/>
                    <a:pt x="51124" y="30827"/>
                  </a:cubicBezTo>
                  <a:cubicBezTo>
                    <a:pt x="51422" y="30827"/>
                    <a:pt x="51710" y="30890"/>
                    <a:pt x="51969" y="31027"/>
                  </a:cubicBezTo>
                  <a:lnTo>
                    <a:pt x="53553" y="27607"/>
                  </a:lnTo>
                  <a:cubicBezTo>
                    <a:pt x="53648" y="27449"/>
                    <a:pt x="53901" y="27227"/>
                    <a:pt x="53775" y="26910"/>
                  </a:cubicBezTo>
                  <a:cubicBezTo>
                    <a:pt x="51051" y="19025"/>
                    <a:pt x="46902" y="12596"/>
                    <a:pt x="38985" y="7561"/>
                  </a:cubicBezTo>
                  <a:cubicBezTo>
                    <a:pt x="29918" y="1810"/>
                    <a:pt x="19155" y="0"/>
                    <a:pt x="8379" y="0"/>
                  </a:cubicBezTo>
                  <a:close/>
                </a:path>
              </a:pathLst>
            </a:custGeom>
            <a:gradFill>
              <a:gsLst>
                <a:gs pos="0">
                  <a:srgbClr val="960E4F"/>
                </a:gs>
                <a:gs pos="100000">
                  <a:srgbClr val="3C0A3C"/>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8" name="Google Shape;170;p16">
              <a:extLst>
                <a:ext uri="{FF2B5EF4-FFF2-40B4-BE49-F238E27FC236}">
                  <a16:creationId xmlns:a16="http://schemas.microsoft.com/office/drawing/2014/main" id="{F6DBEB66-0185-53FB-7111-FB541E42913B}"/>
                </a:ext>
              </a:extLst>
            </p:cNvPr>
            <p:cNvSpPr/>
            <p:nvPr/>
          </p:nvSpPr>
          <p:spPr>
            <a:xfrm>
              <a:off x="7024744" y="3283132"/>
              <a:ext cx="2534132" cy="1501740"/>
            </a:xfrm>
            <a:custGeom>
              <a:avLst/>
              <a:gdLst/>
              <a:ahLst/>
              <a:cxnLst/>
              <a:rect l="l" t="t" r="r" b="b"/>
              <a:pathLst>
                <a:path w="79585" h="48161" extrusionOk="0">
                  <a:moveTo>
                    <a:pt x="9103" y="1"/>
                  </a:moveTo>
                  <a:cubicBezTo>
                    <a:pt x="5294" y="1"/>
                    <a:pt x="2529" y="158"/>
                    <a:pt x="1299" y="244"/>
                  </a:cubicBezTo>
                  <a:cubicBezTo>
                    <a:pt x="950" y="244"/>
                    <a:pt x="0" y="687"/>
                    <a:pt x="570" y="2081"/>
                  </a:cubicBezTo>
                  <a:lnTo>
                    <a:pt x="8519" y="22000"/>
                  </a:lnTo>
                  <a:cubicBezTo>
                    <a:pt x="8608" y="22268"/>
                    <a:pt x="9311" y="22703"/>
                    <a:pt x="9633" y="22703"/>
                  </a:cubicBezTo>
                  <a:cubicBezTo>
                    <a:pt x="9654" y="22703"/>
                    <a:pt x="9673" y="22701"/>
                    <a:pt x="9691" y="22697"/>
                  </a:cubicBezTo>
                  <a:cubicBezTo>
                    <a:pt x="14744" y="21379"/>
                    <a:pt x="19511" y="20803"/>
                    <a:pt x="23983" y="20803"/>
                  </a:cubicBezTo>
                  <a:cubicBezTo>
                    <a:pt x="51851" y="20803"/>
                    <a:pt x="68280" y="43184"/>
                    <a:pt x="71446" y="47906"/>
                  </a:cubicBezTo>
                  <a:cubicBezTo>
                    <a:pt x="71562" y="48080"/>
                    <a:pt x="71738" y="48161"/>
                    <a:pt x="71913" y="48161"/>
                  </a:cubicBezTo>
                  <a:cubicBezTo>
                    <a:pt x="72119" y="48161"/>
                    <a:pt x="72324" y="48048"/>
                    <a:pt x="72427" y="47842"/>
                  </a:cubicBezTo>
                  <a:lnTo>
                    <a:pt x="79521" y="31881"/>
                  </a:lnTo>
                  <a:cubicBezTo>
                    <a:pt x="79585" y="31723"/>
                    <a:pt x="79553" y="31153"/>
                    <a:pt x="79490" y="30994"/>
                  </a:cubicBezTo>
                  <a:cubicBezTo>
                    <a:pt x="65089" y="3232"/>
                    <a:pt x="26371" y="1"/>
                    <a:pt x="9103" y="1"/>
                  </a:cubicBezTo>
                  <a:close/>
                </a:path>
              </a:pathLst>
            </a:custGeom>
            <a:gradFill>
              <a:gsLst>
                <a:gs pos="0">
                  <a:srgbClr val="853189"/>
                </a:gs>
                <a:gs pos="100000">
                  <a:srgbClr val="81195B"/>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9" name="Google Shape;171;p16">
              <a:extLst>
                <a:ext uri="{FF2B5EF4-FFF2-40B4-BE49-F238E27FC236}">
                  <a16:creationId xmlns:a16="http://schemas.microsoft.com/office/drawing/2014/main" id="{771484AC-6D6F-681F-B0BE-F11AB1B9690B}"/>
                </a:ext>
              </a:extLst>
            </p:cNvPr>
            <p:cNvSpPr/>
            <p:nvPr/>
          </p:nvSpPr>
          <p:spPr>
            <a:xfrm>
              <a:off x="7025763" y="3290117"/>
              <a:ext cx="2996826" cy="925908"/>
            </a:xfrm>
            <a:custGeom>
              <a:avLst/>
              <a:gdLst/>
              <a:ahLst/>
              <a:cxnLst/>
              <a:rect l="l" t="t" r="r" b="b"/>
              <a:pathLst>
                <a:path w="94116" h="29694" extrusionOk="0">
                  <a:moveTo>
                    <a:pt x="1187" y="1"/>
                  </a:moveTo>
                  <a:cubicBezTo>
                    <a:pt x="566" y="1"/>
                    <a:pt x="1" y="640"/>
                    <a:pt x="285" y="1350"/>
                  </a:cubicBezTo>
                  <a:lnTo>
                    <a:pt x="8614" y="22030"/>
                  </a:lnTo>
                  <a:cubicBezTo>
                    <a:pt x="8709" y="22283"/>
                    <a:pt x="8899" y="22505"/>
                    <a:pt x="9152" y="22600"/>
                  </a:cubicBezTo>
                  <a:cubicBezTo>
                    <a:pt x="21218" y="27445"/>
                    <a:pt x="35184" y="29694"/>
                    <a:pt x="48612" y="29694"/>
                  </a:cubicBezTo>
                  <a:cubicBezTo>
                    <a:pt x="60234" y="29694"/>
                    <a:pt x="72807" y="27952"/>
                    <a:pt x="83828" y="23803"/>
                  </a:cubicBezTo>
                  <a:cubicBezTo>
                    <a:pt x="84081" y="23708"/>
                    <a:pt x="84271" y="23518"/>
                    <a:pt x="84366" y="23265"/>
                  </a:cubicBezTo>
                  <a:lnTo>
                    <a:pt x="87660" y="15854"/>
                  </a:lnTo>
                  <a:cubicBezTo>
                    <a:pt x="86773" y="15538"/>
                    <a:pt x="86140" y="14651"/>
                    <a:pt x="86140" y="13637"/>
                  </a:cubicBezTo>
                  <a:cubicBezTo>
                    <a:pt x="86140" y="12339"/>
                    <a:pt x="87185" y="11294"/>
                    <a:pt x="88483" y="11294"/>
                  </a:cubicBezTo>
                  <a:cubicBezTo>
                    <a:pt x="88895" y="11294"/>
                    <a:pt x="89275" y="11389"/>
                    <a:pt x="89592" y="11547"/>
                  </a:cubicBezTo>
                  <a:lnTo>
                    <a:pt x="93804" y="2078"/>
                  </a:lnTo>
                  <a:cubicBezTo>
                    <a:pt x="94115" y="1359"/>
                    <a:pt x="93537" y="675"/>
                    <a:pt x="92894" y="675"/>
                  </a:cubicBezTo>
                  <a:cubicBezTo>
                    <a:pt x="92688" y="675"/>
                    <a:pt x="92475" y="745"/>
                    <a:pt x="92283" y="907"/>
                  </a:cubicBezTo>
                  <a:cubicBezTo>
                    <a:pt x="81548" y="9837"/>
                    <a:pt x="62610" y="11674"/>
                    <a:pt x="48612" y="11674"/>
                  </a:cubicBezTo>
                  <a:cubicBezTo>
                    <a:pt x="29389" y="11674"/>
                    <a:pt x="11464" y="8159"/>
                    <a:pt x="1805" y="242"/>
                  </a:cubicBezTo>
                  <a:cubicBezTo>
                    <a:pt x="1613" y="74"/>
                    <a:pt x="1397" y="1"/>
                    <a:pt x="1187" y="1"/>
                  </a:cubicBezTo>
                  <a:close/>
                </a:path>
              </a:pathLst>
            </a:custGeom>
            <a:gradFill>
              <a:gsLst>
                <a:gs pos="0">
                  <a:srgbClr val="8C59D5"/>
                </a:gs>
                <a:gs pos="100000">
                  <a:srgbClr val="81195B"/>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0" name="Google Shape;172;p16">
              <a:extLst>
                <a:ext uri="{FF2B5EF4-FFF2-40B4-BE49-F238E27FC236}">
                  <a16:creationId xmlns:a16="http://schemas.microsoft.com/office/drawing/2014/main" id="{C9B3BB58-A995-45B8-139E-9C84843C8293}"/>
                </a:ext>
              </a:extLst>
            </p:cNvPr>
            <p:cNvSpPr/>
            <p:nvPr/>
          </p:nvSpPr>
          <p:spPr>
            <a:xfrm>
              <a:off x="7437637" y="4210257"/>
              <a:ext cx="2128722" cy="720702"/>
            </a:xfrm>
            <a:custGeom>
              <a:avLst/>
              <a:gdLst/>
              <a:ahLst/>
              <a:cxnLst/>
              <a:rect l="l" t="t" r="r" b="b"/>
              <a:pathLst>
                <a:path w="66853" h="23113" extrusionOk="0">
                  <a:moveTo>
                    <a:pt x="1206" y="0"/>
                  </a:moveTo>
                  <a:cubicBezTo>
                    <a:pt x="568" y="0"/>
                    <a:pt x="1" y="669"/>
                    <a:pt x="271" y="1356"/>
                  </a:cubicBezTo>
                  <a:lnTo>
                    <a:pt x="2963" y="8038"/>
                  </a:lnTo>
                  <a:cubicBezTo>
                    <a:pt x="3089" y="7943"/>
                    <a:pt x="3564" y="7817"/>
                    <a:pt x="3976" y="7817"/>
                  </a:cubicBezTo>
                  <a:cubicBezTo>
                    <a:pt x="5306" y="7817"/>
                    <a:pt x="6351" y="8862"/>
                    <a:pt x="6351" y="10160"/>
                  </a:cubicBezTo>
                  <a:cubicBezTo>
                    <a:pt x="6351" y="11174"/>
                    <a:pt x="5718" y="12060"/>
                    <a:pt x="4831" y="12377"/>
                  </a:cubicBezTo>
                  <a:cubicBezTo>
                    <a:pt x="4800" y="12409"/>
                    <a:pt x="4768" y="12409"/>
                    <a:pt x="4736" y="12409"/>
                  </a:cubicBezTo>
                  <a:lnTo>
                    <a:pt x="7016" y="18078"/>
                  </a:lnTo>
                  <a:cubicBezTo>
                    <a:pt x="7111" y="18363"/>
                    <a:pt x="7333" y="18553"/>
                    <a:pt x="7586" y="18648"/>
                  </a:cubicBezTo>
                  <a:cubicBezTo>
                    <a:pt x="14269" y="21149"/>
                    <a:pt x="24276" y="23113"/>
                    <a:pt x="34758" y="23113"/>
                  </a:cubicBezTo>
                  <a:cubicBezTo>
                    <a:pt x="42612" y="23113"/>
                    <a:pt x="50815" y="22036"/>
                    <a:pt x="58447" y="19598"/>
                  </a:cubicBezTo>
                  <a:cubicBezTo>
                    <a:pt x="58700" y="19503"/>
                    <a:pt x="58922" y="19313"/>
                    <a:pt x="59049" y="19059"/>
                  </a:cubicBezTo>
                  <a:lnTo>
                    <a:pt x="66554" y="2148"/>
                  </a:lnTo>
                  <a:cubicBezTo>
                    <a:pt x="66554" y="2116"/>
                    <a:pt x="66554" y="2116"/>
                    <a:pt x="66554" y="2116"/>
                  </a:cubicBezTo>
                  <a:cubicBezTo>
                    <a:pt x="66852" y="1421"/>
                    <a:pt x="66294" y="745"/>
                    <a:pt x="65642" y="745"/>
                  </a:cubicBezTo>
                  <a:cubicBezTo>
                    <a:pt x="65462" y="745"/>
                    <a:pt x="65275" y="797"/>
                    <a:pt x="65097" y="913"/>
                  </a:cubicBezTo>
                  <a:cubicBezTo>
                    <a:pt x="56927" y="6297"/>
                    <a:pt x="43816" y="7437"/>
                    <a:pt x="33998" y="7532"/>
                  </a:cubicBezTo>
                  <a:cubicBezTo>
                    <a:pt x="33722" y="7534"/>
                    <a:pt x="33446" y="7535"/>
                    <a:pt x="33170" y="7535"/>
                  </a:cubicBezTo>
                  <a:cubicBezTo>
                    <a:pt x="20189" y="7535"/>
                    <a:pt x="8985" y="5333"/>
                    <a:pt x="1759" y="185"/>
                  </a:cubicBezTo>
                  <a:cubicBezTo>
                    <a:pt x="1581" y="57"/>
                    <a:pt x="1391" y="0"/>
                    <a:pt x="1206" y="0"/>
                  </a:cubicBezTo>
                  <a:close/>
                </a:path>
              </a:pathLst>
            </a:custGeom>
            <a:gradFill>
              <a:gsLst>
                <a:gs pos="0">
                  <a:srgbClr val="B80D57"/>
                </a:gs>
                <a:gs pos="100000">
                  <a:srgbClr val="5B1A5B"/>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1" name="Google Shape;173;p16">
              <a:extLst>
                <a:ext uri="{FF2B5EF4-FFF2-40B4-BE49-F238E27FC236}">
                  <a16:creationId xmlns:a16="http://schemas.microsoft.com/office/drawing/2014/main" id="{303EED3B-C595-31E4-0544-6D0D921B2604}"/>
                </a:ext>
              </a:extLst>
            </p:cNvPr>
            <p:cNvSpPr/>
            <p:nvPr/>
          </p:nvSpPr>
          <p:spPr>
            <a:xfrm>
              <a:off x="7802353" y="4998186"/>
              <a:ext cx="1360984" cy="554254"/>
            </a:xfrm>
            <a:custGeom>
              <a:avLst/>
              <a:gdLst/>
              <a:ahLst/>
              <a:cxnLst/>
              <a:rect l="l" t="t" r="r" b="b"/>
              <a:pathLst>
                <a:path w="42742" h="17775" extrusionOk="0">
                  <a:moveTo>
                    <a:pt x="1186" y="0"/>
                  </a:moveTo>
                  <a:cubicBezTo>
                    <a:pt x="572" y="0"/>
                    <a:pt x="0" y="594"/>
                    <a:pt x="344" y="1454"/>
                  </a:cubicBezTo>
                  <a:cubicBezTo>
                    <a:pt x="1579" y="4558"/>
                    <a:pt x="4651" y="12158"/>
                    <a:pt x="5760" y="14913"/>
                  </a:cubicBezTo>
                  <a:cubicBezTo>
                    <a:pt x="5855" y="15198"/>
                    <a:pt x="6108" y="15388"/>
                    <a:pt x="6393" y="15483"/>
                  </a:cubicBezTo>
                  <a:cubicBezTo>
                    <a:pt x="11112" y="16909"/>
                    <a:pt x="16274" y="17700"/>
                    <a:pt x="21689" y="17764"/>
                  </a:cubicBezTo>
                  <a:cubicBezTo>
                    <a:pt x="22015" y="17771"/>
                    <a:pt x="22347" y="17775"/>
                    <a:pt x="22686" y="17775"/>
                  </a:cubicBezTo>
                  <a:cubicBezTo>
                    <a:pt x="26659" y="17775"/>
                    <a:pt x="31463" y="17257"/>
                    <a:pt x="35782" y="16149"/>
                  </a:cubicBezTo>
                  <a:cubicBezTo>
                    <a:pt x="36067" y="16085"/>
                    <a:pt x="36289" y="15863"/>
                    <a:pt x="36415" y="15578"/>
                  </a:cubicBezTo>
                  <a:cubicBezTo>
                    <a:pt x="37017" y="14217"/>
                    <a:pt x="36574" y="15293"/>
                    <a:pt x="38411" y="11113"/>
                  </a:cubicBezTo>
                  <a:cubicBezTo>
                    <a:pt x="37492" y="10765"/>
                    <a:pt x="36859" y="9910"/>
                    <a:pt x="36859" y="8896"/>
                  </a:cubicBezTo>
                  <a:cubicBezTo>
                    <a:pt x="36859" y="7566"/>
                    <a:pt x="37936" y="6521"/>
                    <a:pt x="39234" y="6521"/>
                  </a:cubicBezTo>
                  <a:cubicBezTo>
                    <a:pt x="39614" y="6521"/>
                    <a:pt x="39994" y="6616"/>
                    <a:pt x="40342" y="6806"/>
                  </a:cubicBezTo>
                  <a:lnTo>
                    <a:pt x="42338" y="2278"/>
                  </a:lnTo>
                  <a:cubicBezTo>
                    <a:pt x="42741" y="1394"/>
                    <a:pt x="42140" y="752"/>
                    <a:pt x="41478" y="752"/>
                  </a:cubicBezTo>
                  <a:cubicBezTo>
                    <a:pt x="41309" y="752"/>
                    <a:pt x="41137" y="794"/>
                    <a:pt x="40976" y="884"/>
                  </a:cubicBezTo>
                  <a:cubicBezTo>
                    <a:pt x="35750" y="3956"/>
                    <a:pt x="28435" y="4589"/>
                    <a:pt x="22354" y="4589"/>
                  </a:cubicBezTo>
                  <a:cubicBezTo>
                    <a:pt x="14374" y="4589"/>
                    <a:pt x="6773" y="3291"/>
                    <a:pt x="1706" y="156"/>
                  </a:cubicBezTo>
                  <a:cubicBezTo>
                    <a:pt x="1543" y="49"/>
                    <a:pt x="1363" y="0"/>
                    <a:pt x="1186" y="0"/>
                  </a:cubicBezTo>
                  <a:close/>
                </a:path>
              </a:pathLst>
            </a:custGeom>
            <a:gradFill>
              <a:gsLst>
                <a:gs pos="0">
                  <a:srgbClr val="5B1A5B"/>
                </a:gs>
                <a:gs pos="100000">
                  <a:srgbClr val="3C0A3C"/>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0" name="Google Shape;72;p15">
              <a:extLst>
                <a:ext uri="{FF2B5EF4-FFF2-40B4-BE49-F238E27FC236}">
                  <a16:creationId xmlns:a16="http://schemas.microsoft.com/office/drawing/2014/main" id="{12A17366-7BC1-669C-477D-276282464551}"/>
                </a:ext>
              </a:extLst>
            </p:cNvPr>
            <p:cNvSpPr/>
            <p:nvPr/>
          </p:nvSpPr>
          <p:spPr>
            <a:xfrm rot="20143377">
              <a:off x="6314160" y="3238311"/>
              <a:ext cx="610091" cy="851121"/>
            </a:xfrm>
            <a:custGeom>
              <a:avLst/>
              <a:gdLst/>
              <a:ahLst/>
              <a:cxnLst/>
              <a:rect l="l" t="t" r="r" b="b"/>
              <a:pathLst>
                <a:path w="6171" h="8609" extrusionOk="0">
                  <a:moveTo>
                    <a:pt x="211" y="0"/>
                  </a:moveTo>
                  <a:cubicBezTo>
                    <a:pt x="107" y="0"/>
                    <a:pt x="0" y="86"/>
                    <a:pt x="31" y="219"/>
                  </a:cubicBezTo>
                  <a:cubicBezTo>
                    <a:pt x="455" y="1999"/>
                    <a:pt x="1371" y="3672"/>
                    <a:pt x="2416" y="5153"/>
                  </a:cubicBezTo>
                  <a:cubicBezTo>
                    <a:pt x="3332" y="6459"/>
                    <a:pt x="4451" y="7963"/>
                    <a:pt x="5960" y="8601"/>
                  </a:cubicBezTo>
                  <a:cubicBezTo>
                    <a:pt x="5973" y="8606"/>
                    <a:pt x="5985" y="8609"/>
                    <a:pt x="5997" y="8609"/>
                  </a:cubicBezTo>
                  <a:cubicBezTo>
                    <a:pt x="6094" y="8609"/>
                    <a:pt x="6170" y="8458"/>
                    <a:pt x="6085" y="8392"/>
                  </a:cubicBezTo>
                  <a:cubicBezTo>
                    <a:pt x="4802" y="7392"/>
                    <a:pt x="3722" y="6109"/>
                    <a:pt x="2801" y="4775"/>
                  </a:cubicBezTo>
                  <a:cubicBezTo>
                    <a:pt x="1817" y="3350"/>
                    <a:pt x="856" y="1796"/>
                    <a:pt x="370" y="123"/>
                  </a:cubicBezTo>
                  <a:cubicBezTo>
                    <a:pt x="345" y="37"/>
                    <a:pt x="279" y="0"/>
                    <a:pt x="211" y="0"/>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1" name="Google Shape;73;p15">
              <a:extLst>
                <a:ext uri="{FF2B5EF4-FFF2-40B4-BE49-F238E27FC236}">
                  <a16:creationId xmlns:a16="http://schemas.microsoft.com/office/drawing/2014/main" id="{4468F3E8-FDF3-7478-B4EB-086B42E17D5D}"/>
                </a:ext>
              </a:extLst>
            </p:cNvPr>
            <p:cNvSpPr/>
            <p:nvPr/>
          </p:nvSpPr>
          <p:spPr>
            <a:xfrm>
              <a:off x="8312110" y="4435640"/>
              <a:ext cx="1534075" cy="385372"/>
            </a:xfrm>
            <a:custGeom>
              <a:avLst/>
              <a:gdLst/>
              <a:ahLst/>
              <a:cxnLst/>
              <a:rect l="l" t="t" r="r" b="b"/>
              <a:pathLst>
                <a:path w="15517" h="3898" extrusionOk="0">
                  <a:moveTo>
                    <a:pt x="15298" y="1"/>
                  </a:moveTo>
                  <a:cubicBezTo>
                    <a:pt x="15273" y="1"/>
                    <a:pt x="15247" y="8"/>
                    <a:pt x="15222" y="23"/>
                  </a:cubicBezTo>
                  <a:cubicBezTo>
                    <a:pt x="12950" y="1391"/>
                    <a:pt x="10660" y="2612"/>
                    <a:pt x="8026" y="3132"/>
                  </a:cubicBezTo>
                  <a:cubicBezTo>
                    <a:pt x="7093" y="3315"/>
                    <a:pt x="6147" y="3410"/>
                    <a:pt x="5203" y="3410"/>
                  </a:cubicBezTo>
                  <a:cubicBezTo>
                    <a:pt x="3563" y="3410"/>
                    <a:pt x="1930" y="3124"/>
                    <a:pt x="384" y="2521"/>
                  </a:cubicBezTo>
                  <a:cubicBezTo>
                    <a:pt x="355" y="2510"/>
                    <a:pt x="327" y="2505"/>
                    <a:pt x="302" y="2505"/>
                  </a:cubicBezTo>
                  <a:cubicBezTo>
                    <a:pt x="79" y="2505"/>
                    <a:pt x="1" y="2888"/>
                    <a:pt x="259" y="2985"/>
                  </a:cubicBezTo>
                  <a:cubicBezTo>
                    <a:pt x="1919" y="3595"/>
                    <a:pt x="3667" y="3898"/>
                    <a:pt x="5421" y="3898"/>
                  </a:cubicBezTo>
                  <a:cubicBezTo>
                    <a:pt x="6314" y="3898"/>
                    <a:pt x="7209" y="3819"/>
                    <a:pt x="8094" y="3663"/>
                  </a:cubicBezTo>
                  <a:cubicBezTo>
                    <a:pt x="10722" y="3199"/>
                    <a:pt x="13424" y="2075"/>
                    <a:pt x="15408" y="266"/>
                  </a:cubicBezTo>
                  <a:cubicBezTo>
                    <a:pt x="15517" y="167"/>
                    <a:pt x="15421" y="1"/>
                    <a:pt x="15298" y="1"/>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2" name="Google Shape;74;p15">
              <a:extLst>
                <a:ext uri="{FF2B5EF4-FFF2-40B4-BE49-F238E27FC236}">
                  <a16:creationId xmlns:a16="http://schemas.microsoft.com/office/drawing/2014/main" id="{3FA993D0-FF53-6158-43D8-135CB14883CF}"/>
                </a:ext>
              </a:extLst>
            </p:cNvPr>
            <p:cNvSpPr/>
            <p:nvPr/>
          </p:nvSpPr>
          <p:spPr>
            <a:xfrm>
              <a:off x="8558170" y="4763589"/>
              <a:ext cx="1135652" cy="322693"/>
            </a:xfrm>
            <a:custGeom>
              <a:avLst/>
              <a:gdLst/>
              <a:ahLst/>
              <a:cxnLst/>
              <a:rect l="l" t="t" r="r" b="b"/>
              <a:pathLst>
                <a:path w="11487" h="3264" extrusionOk="0">
                  <a:moveTo>
                    <a:pt x="11316" y="0"/>
                  </a:moveTo>
                  <a:cubicBezTo>
                    <a:pt x="11296" y="0"/>
                    <a:pt x="11274" y="5"/>
                    <a:pt x="11252" y="16"/>
                  </a:cubicBezTo>
                  <a:cubicBezTo>
                    <a:pt x="9522" y="876"/>
                    <a:pt x="7838" y="1814"/>
                    <a:pt x="5972" y="2362"/>
                  </a:cubicBezTo>
                  <a:cubicBezTo>
                    <a:pt x="5022" y="2639"/>
                    <a:pt x="4059" y="2794"/>
                    <a:pt x="3097" y="2794"/>
                  </a:cubicBezTo>
                  <a:cubicBezTo>
                    <a:pt x="2176" y="2794"/>
                    <a:pt x="1255" y="2652"/>
                    <a:pt x="348" y="2340"/>
                  </a:cubicBezTo>
                  <a:cubicBezTo>
                    <a:pt x="323" y="2331"/>
                    <a:pt x="299" y="2327"/>
                    <a:pt x="276" y="2327"/>
                  </a:cubicBezTo>
                  <a:cubicBezTo>
                    <a:pt x="69" y="2327"/>
                    <a:pt x="0" y="2671"/>
                    <a:pt x="235" y="2758"/>
                  </a:cubicBezTo>
                  <a:cubicBezTo>
                    <a:pt x="1215" y="3108"/>
                    <a:pt x="2219" y="3264"/>
                    <a:pt x="3222" y="3264"/>
                  </a:cubicBezTo>
                  <a:cubicBezTo>
                    <a:pt x="6141" y="3264"/>
                    <a:pt x="9054" y="1943"/>
                    <a:pt x="11376" y="231"/>
                  </a:cubicBezTo>
                  <a:cubicBezTo>
                    <a:pt x="11486" y="150"/>
                    <a:pt x="11426" y="0"/>
                    <a:pt x="11316" y="0"/>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3" name="Google Shape;75;p15">
              <a:extLst>
                <a:ext uri="{FF2B5EF4-FFF2-40B4-BE49-F238E27FC236}">
                  <a16:creationId xmlns:a16="http://schemas.microsoft.com/office/drawing/2014/main" id="{8090B047-DE3D-01ED-D54C-350F48DD82D8}"/>
                </a:ext>
              </a:extLst>
            </p:cNvPr>
            <p:cNvSpPr/>
            <p:nvPr/>
          </p:nvSpPr>
          <p:spPr>
            <a:xfrm>
              <a:off x="6227993" y="2668838"/>
              <a:ext cx="1492255" cy="695905"/>
            </a:xfrm>
            <a:custGeom>
              <a:avLst/>
              <a:gdLst/>
              <a:ahLst/>
              <a:cxnLst/>
              <a:rect l="l" t="t" r="r" b="b"/>
              <a:pathLst>
                <a:path w="15094" h="7039" extrusionOk="0">
                  <a:moveTo>
                    <a:pt x="254" y="1"/>
                  </a:moveTo>
                  <a:cubicBezTo>
                    <a:pt x="128" y="1"/>
                    <a:pt x="1" y="104"/>
                    <a:pt x="38" y="267"/>
                  </a:cubicBezTo>
                  <a:cubicBezTo>
                    <a:pt x="1168" y="5156"/>
                    <a:pt x="7228" y="7016"/>
                    <a:pt x="11648" y="7039"/>
                  </a:cubicBezTo>
                  <a:cubicBezTo>
                    <a:pt x="12694" y="7039"/>
                    <a:pt x="13988" y="6999"/>
                    <a:pt x="14915" y="6462"/>
                  </a:cubicBezTo>
                  <a:cubicBezTo>
                    <a:pt x="15093" y="6357"/>
                    <a:pt x="15031" y="6049"/>
                    <a:pt x="14814" y="6049"/>
                  </a:cubicBezTo>
                  <a:cubicBezTo>
                    <a:pt x="14810" y="6049"/>
                    <a:pt x="14806" y="6049"/>
                    <a:pt x="14802" y="6049"/>
                  </a:cubicBezTo>
                  <a:cubicBezTo>
                    <a:pt x="13892" y="6100"/>
                    <a:pt x="12999" y="6264"/>
                    <a:pt x="12084" y="6270"/>
                  </a:cubicBezTo>
                  <a:cubicBezTo>
                    <a:pt x="12051" y="6270"/>
                    <a:pt x="12018" y="6270"/>
                    <a:pt x="11986" y="6270"/>
                  </a:cubicBezTo>
                  <a:cubicBezTo>
                    <a:pt x="10905" y="6270"/>
                    <a:pt x="9836" y="6179"/>
                    <a:pt x="8777" y="5970"/>
                  </a:cubicBezTo>
                  <a:cubicBezTo>
                    <a:pt x="6516" y="5535"/>
                    <a:pt x="4306" y="4727"/>
                    <a:pt x="2542" y="3206"/>
                  </a:cubicBezTo>
                  <a:cubicBezTo>
                    <a:pt x="1592" y="2387"/>
                    <a:pt x="852" y="1346"/>
                    <a:pt x="456" y="154"/>
                  </a:cubicBezTo>
                  <a:cubicBezTo>
                    <a:pt x="422" y="47"/>
                    <a:pt x="338" y="1"/>
                    <a:pt x="254" y="1"/>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4" name="Google Shape;77;p15">
              <a:extLst>
                <a:ext uri="{FF2B5EF4-FFF2-40B4-BE49-F238E27FC236}">
                  <a16:creationId xmlns:a16="http://schemas.microsoft.com/office/drawing/2014/main" id="{A77685FB-AA3A-83AE-FE17-0A8E021CBB07}"/>
                </a:ext>
              </a:extLst>
            </p:cNvPr>
            <p:cNvSpPr/>
            <p:nvPr/>
          </p:nvSpPr>
          <p:spPr>
            <a:xfrm>
              <a:off x="6573114" y="2673683"/>
              <a:ext cx="704604" cy="275633"/>
            </a:xfrm>
            <a:custGeom>
              <a:avLst/>
              <a:gdLst/>
              <a:ahLst/>
              <a:cxnLst/>
              <a:rect l="l" t="t" r="r" b="b"/>
              <a:pathLst>
                <a:path w="7127" h="2788" extrusionOk="0">
                  <a:moveTo>
                    <a:pt x="252" y="1"/>
                  </a:moveTo>
                  <a:cubicBezTo>
                    <a:pt x="95" y="1"/>
                    <a:pt x="0" y="217"/>
                    <a:pt x="159" y="322"/>
                  </a:cubicBezTo>
                  <a:cubicBezTo>
                    <a:pt x="1233" y="1046"/>
                    <a:pt x="2166" y="1866"/>
                    <a:pt x="3437" y="2244"/>
                  </a:cubicBezTo>
                  <a:cubicBezTo>
                    <a:pt x="4602" y="2595"/>
                    <a:pt x="5828" y="2680"/>
                    <a:pt x="7032" y="2787"/>
                  </a:cubicBezTo>
                  <a:cubicBezTo>
                    <a:pt x="7034" y="2787"/>
                    <a:pt x="7036" y="2787"/>
                    <a:pt x="7038" y="2787"/>
                  </a:cubicBezTo>
                  <a:cubicBezTo>
                    <a:pt x="7118" y="2787"/>
                    <a:pt x="7127" y="2662"/>
                    <a:pt x="7055" y="2640"/>
                  </a:cubicBezTo>
                  <a:cubicBezTo>
                    <a:pt x="5924" y="2323"/>
                    <a:pt x="4732" y="2261"/>
                    <a:pt x="3624" y="1871"/>
                  </a:cubicBezTo>
                  <a:cubicBezTo>
                    <a:pt x="2420" y="1447"/>
                    <a:pt x="1476" y="571"/>
                    <a:pt x="340" y="23"/>
                  </a:cubicBezTo>
                  <a:cubicBezTo>
                    <a:pt x="309" y="8"/>
                    <a:pt x="280" y="1"/>
                    <a:pt x="252" y="1"/>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5" name="Google Shape;78;p15">
              <a:extLst>
                <a:ext uri="{FF2B5EF4-FFF2-40B4-BE49-F238E27FC236}">
                  <a16:creationId xmlns:a16="http://schemas.microsoft.com/office/drawing/2014/main" id="{9D9DFC90-5ADD-A9DD-2A13-0748BACA5AF6}"/>
                </a:ext>
              </a:extLst>
            </p:cNvPr>
            <p:cNvSpPr/>
            <p:nvPr/>
          </p:nvSpPr>
          <p:spPr>
            <a:xfrm>
              <a:off x="9350709" y="2542935"/>
              <a:ext cx="1459531" cy="381022"/>
            </a:xfrm>
            <a:custGeom>
              <a:avLst/>
              <a:gdLst/>
              <a:ahLst/>
              <a:cxnLst/>
              <a:rect l="l" t="t" r="r" b="b"/>
              <a:pathLst>
                <a:path w="14763" h="3854" extrusionOk="0">
                  <a:moveTo>
                    <a:pt x="14584" y="0"/>
                  </a:moveTo>
                  <a:cubicBezTo>
                    <a:pt x="14561" y="0"/>
                    <a:pt x="14536" y="8"/>
                    <a:pt x="14510" y="26"/>
                  </a:cubicBezTo>
                  <a:cubicBezTo>
                    <a:pt x="12424" y="1478"/>
                    <a:pt x="10039" y="2388"/>
                    <a:pt x="7563" y="2942"/>
                  </a:cubicBezTo>
                  <a:cubicBezTo>
                    <a:pt x="6342" y="3214"/>
                    <a:pt x="5104" y="3372"/>
                    <a:pt x="3855" y="3434"/>
                  </a:cubicBezTo>
                  <a:cubicBezTo>
                    <a:pt x="3599" y="3446"/>
                    <a:pt x="3344" y="3451"/>
                    <a:pt x="3088" y="3451"/>
                  </a:cubicBezTo>
                  <a:cubicBezTo>
                    <a:pt x="2156" y="3451"/>
                    <a:pt x="1226" y="3389"/>
                    <a:pt x="292" y="3389"/>
                  </a:cubicBezTo>
                  <a:cubicBezTo>
                    <a:pt x="261" y="3389"/>
                    <a:pt x="229" y="3389"/>
                    <a:pt x="198" y="3389"/>
                  </a:cubicBezTo>
                  <a:cubicBezTo>
                    <a:pt x="45" y="3389"/>
                    <a:pt x="0" y="3632"/>
                    <a:pt x="158" y="3660"/>
                  </a:cubicBezTo>
                  <a:cubicBezTo>
                    <a:pt x="935" y="3810"/>
                    <a:pt x="1743" y="3853"/>
                    <a:pt x="2544" y="3853"/>
                  </a:cubicBezTo>
                  <a:cubicBezTo>
                    <a:pt x="2985" y="3853"/>
                    <a:pt x="3424" y="3840"/>
                    <a:pt x="3855" y="3824"/>
                  </a:cubicBezTo>
                  <a:cubicBezTo>
                    <a:pt x="5116" y="3773"/>
                    <a:pt x="6376" y="3638"/>
                    <a:pt x="7608" y="3395"/>
                  </a:cubicBezTo>
                  <a:cubicBezTo>
                    <a:pt x="10163" y="2897"/>
                    <a:pt x="12571" y="1823"/>
                    <a:pt x="14646" y="257"/>
                  </a:cubicBezTo>
                  <a:cubicBezTo>
                    <a:pt x="14763" y="173"/>
                    <a:pt x="14694" y="0"/>
                    <a:pt x="14584" y="0"/>
                  </a:cubicBez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06" name="Google Shape;81;p15">
              <a:extLst>
                <a:ext uri="{FF2B5EF4-FFF2-40B4-BE49-F238E27FC236}">
                  <a16:creationId xmlns:a16="http://schemas.microsoft.com/office/drawing/2014/main" id="{39466488-6AD2-6824-7B47-7F5B96FC165D}"/>
                </a:ext>
              </a:extLst>
            </p:cNvPr>
            <p:cNvSpPr/>
            <p:nvPr/>
          </p:nvSpPr>
          <p:spPr>
            <a:xfrm>
              <a:off x="9350709" y="2339855"/>
              <a:ext cx="1319638" cy="423139"/>
            </a:xfrm>
            <a:custGeom>
              <a:avLst/>
              <a:gdLst/>
              <a:ahLst/>
              <a:cxnLst/>
              <a:rect l="l" t="t" r="r" b="b"/>
              <a:pathLst>
                <a:path w="13348" h="4280" extrusionOk="0">
                  <a:moveTo>
                    <a:pt x="13167" y="1"/>
                  </a:moveTo>
                  <a:cubicBezTo>
                    <a:pt x="13146" y="1"/>
                    <a:pt x="13125" y="5"/>
                    <a:pt x="13103" y="15"/>
                  </a:cubicBezTo>
                  <a:cubicBezTo>
                    <a:pt x="12566" y="258"/>
                    <a:pt x="12075" y="615"/>
                    <a:pt x="11560" y="908"/>
                  </a:cubicBezTo>
                  <a:cubicBezTo>
                    <a:pt x="11051" y="1208"/>
                    <a:pt x="10531" y="1479"/>
                    <a:pt x="10006" y="1734"/>
                  </a:cubicBezTo>
                  <a:cubicBezTo>
                    <a:pt x="8960" y="2237"/>
                    <a:pt x="7875" y="2661"/>
                    <a:pt x="6767" y="3000"/>
                  </a:cubicBezTo>
                  <a:cubicBezTo>
                    <a:pt x="4585" y="3667"/>
                    <a:pt x="2318" y="4017"/>
                    <a:pt x="40" y="4170"/>
                  </a:cubicBezTo>
                  <a:cubicBezTo>
                    <a:pt x="1" y="4176"/>
                    <a:pt x="1" y="4238"/>
                    <a:pt x="40" y="4238"/>
                  </a:cubicBezTo>
                  <a:cubicBezTo>
                    <a:pt x="480" y="4265"/>
                    <a:pt x="921" y="4279"/>
                    <a:pt x="1362" y="4279"/>
                  </a:cubicBezTo>
                  <a:cubicBezTo>
                    <a:pt x="3262" y="4279"/>
                    <a:pt x="5156" y="4022"/>
                    <a:pt x="6987" y="3503"/>
                  </a:cubicBezTo>
                  <a:cubicBezTo>
                    <a:pt x="8129" y="3181"/>
                    <a:pt x="9231" y="2757"/>
                    <a:pt x="10288" y="2226"/>
                  </a:cubicBezTo>
                  <a:cubicBezTo>
                    <a:pt x="11306" y="1711"/>
                    <a:pt x="12498" y="1089"/>
                    <a:pt x="13262" y="219"/>
                  </a:cubicBezTo>
                  <a:cubicBezTo>
                    <a:pt x="13347" y="124"/>
                    <a:pt x="13273" y="1"/>
                    <a:pt x="13167"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07" name="Google Shape;82;p15">
              <a:extLst>
                <a:ext uri="{FF2B5EF4-FFF2-40B4-BE49-F238E27FC236}">
                  <a16:creationId xmlns:a16="http://schemas.microsoft.com/office/drawing/2014/main" id="{1D2473F6-8143-534A-A3F6-F0588688E44F}"/>
                </a:ext>
              </a:extLst>
            </p:cNvPr>
            <p:cNvSpPr/>
            <p:nvPr/>
          </p:nvSpPr>
          <p:spPr>
            <a:xfrm>
              <a:off x="6599876" y="3420572"/>
              <a:ext cx="1263780" cy="344937"/>
            </a:xfrm>
            <a:custGeom>
              <a:avLst/>
              <a:gdLst/>
              <a:ahLst/>
              <a:cxnLst/>
              <a:rect l="l" t="t" r="r" b="b"/>
              <a:pathLst>
                <a:path w="12783" h="3489" extrusionOk="0">
                  <a:moveTo>
                    <a:pt x="105" y="1"/>
                  </a:moveTo>
                  <a:cubicBezTo>
                    <a:pt x="43" y="1"/>
                    <a:pt x="0" y="98"/>
                    <a:pt x="66" y="144"/>
                  </a:cubicBezTo>
                  <a:cubicBezTo>
                    <a:pt x="1926" y="1541"/>
                    <a:pt x="4023" y="2750"/>
                    <a:pt x="6318" y="3236"/>
                  </a:cubicBezTo>
                  <a:cubicBezTo>
                    <a:pt x="7076" y="3396"/>
                    <a:pt x="7849" y="3488"/>
                    <a:pt x="8623" y="3488"/>
                  </a:cubicBezTo>
                  <a:cubicBezTo>
                    <a:pt x="8974" y="3488"/>
                    <a:pt x="9326" y="3469"/>
                    <a:pt x="9675" y="3429"/>
                  </a:cubicBezTo>
                  <a:cubicBezTo>
                    <a:pt x="10201" y="3372"/>
                    <a:pt x="10727" y="3282"/>
                    <a:pt x="11230" y="3123"/>
                  </a:cubicBezTo>
                  <a:cubicBezTo>
                    <a:pt x="11716" y="2976"/>
                    <a:pt x="12355" y="2796"/>
                    <a:pt x="12705" y="2411"/>
                  </a:cubicBezTo>
                  <a:cubicBezTo>
                    <a:pt x="12783" y="2328"/>
                    <a:pt x="12735" y="2168"/>
                    <a:pt x="12610" y="2168"/>
                  </a:cubicBezTo>
                  <a:cubicBezTo>
                    <a:pt x="12608" y="2168"/>
                    <a:pt x="12605" y="2168"/>
                    <a:pt x="12603" y="2168"/>
                  </a:cubicBezTo>
                  <a:cubicBezTo>
                    <a:pt x="12095" y="2185"/>
                    <a:pt x="11575" y="2445"/>
                    <a:pt x="11077" y="2564"/>
                  </a:cubicBezTo>
                  <a:cubicBezTo>
                    <a:pt x="10568" y="2688"/>
                    <a:pt x="10054" y="2790"/>
                    <a:pt x="9528" y="2841"/>
                  </a:cubicBezTo>
                  <a:cubicBezTo>
                    <a:pt x="9190" y="2870"/>
                    <a:pt x="8852" y="2885"/>
                    <a:pt x="8514" y="2885"/>
                  </a:cubicBezTo>
                  <a:cubicBezTo>
                    <a:pt x="7751" y="2885"/>
                    <a:pt x="6991" y="2810"/>
                    <a:pt x="6238" y="2666"/>
                  </a:cubicBezTo>
                  <a:cubicBezTo>
                    <a:pt x="4040" y="2247"/>
                    <a:pt x="1965" y="1315"/>
                    <a:pt x="145" y="14"/>
                  </a:cubicBezTo>
                  <a:cubicBezTo>
                    <a:pt x="131" y="5"/>
                    <a:pt x="118" y="1"/>
                    <a:pt x="105"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08" name="Google Shape;83;p15">
              <a:extLst>
                <a:ext uri="{FF2B5EF4-FFF2-40B4-BE49-F238E27FC236}">
                  <a16:creationId xmlns:a16="http://schemas.microsoft.com/office/drawing/2014/main" id="{3B3768A4-51F4-CD23-EB57-194350A0E03C}"/>
                </a:ext>
              </a:extLst>
            </p:cNvPr>
            <p:cNvSpPr/>
            <p:nvPr/>
          </p:nvSpPr>
          <p:spPr>
            <a:xfrm>
              <a:off x="7533374" y="4969052"/>
              <a:ext cx="908759" cy="700255"/>
            </a:xfrm>
            <a:custGeom>
              <a:avLst/>
              <a:gdLst/>
              <a:ahLst/>
              <a:cxnLst/>
              <a:rect l="l" t="t" r="r" b="b"/>
              <a:pathLst>
                <a:path w="9192" h="7083" extrusionOk="0">
                  <a:moveTo>
                    <a:pt x="221" y="1"/>
                  </a:moveTo>
                  <a:cubicBezTo>
                    <a:pt x="132" y="1"/>
                    <a:pt x="42" y="60"/>
                    <a:pt x="40" y="179"/>
                  </a:cubicBezTo>
                  <a:cubicBezTo>
                    <a:pt x="0" y="1321"/>
                    <a:pt x="221" y="2474"/>
                    <a:pt x="842" y="3446"/>
                  </a:cubicBezTo>
                  <a:cubicBezTo>
                    <a:pt x="1425" y="4356"/>
                    <a:pt x="2261" y="5085"/>
                    <a:pt x="3177" y="5639"/>
                  </a:cubicBezTo>
                  <a:cubicBezTo>
                    <a:pt x="4574" y="6485"/>
                    <a:pt x="6400" y="7083"/>
                    <a:pt x="8102" y="7083"/>
                  </a:cubicBezTo>
                  <a:cubicBezTo>
                    <a:pt x="8391" y="7083"/>
                    <a:pt x="8675" y="7066"/>
                    <a:pt x="8954" y="7030"/>
                  </a:cubicBezTo>
                  <a:cubicBezTo>
                    <a:pt x="9106" y="7013"/>
                    <a:pt x="9191" y="6747"/>
                    <a:pt x="8993" y="6719"/>
                  </a:cubicBezTo>
                  <a:cubicBezTo>
                    <a:pt x="7168" y="6464"/>
                    <a:pt x="5364" y="6091"/>
                    <a:pt x="3736" y="5187"/>
                  </a:cubicBezTo>
                  <a:cubicBezTo>
                    <a:pt x="1848" y="4135"/>
                    <a:pt x="469" y="2406"/>
                    <a:pt x="407" y="179"/>
                  </a:cubicBezTo>
                  <a:cubicBezTo>
                    <a:pt x="401" y="60"/>
                    <a:pt x="311" y="1"/>
                    <a:pt x="22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09" name="Google Shape;84;p15">
              <a:extLst>
                <a:ext uri="{FF2B5EF4-FFF2-40B4-BE49-F238E27FC236}">
                  <a16:creationId xmlns:a16="http://schemas.microsoft.com/office/drawing/2014/main" id="{68F44DB5-3658-CFAA-63FE-883CE0FD2E9E}"/>
                </a:ext>
              </a:extLst>
            </p:cNvPr>
            <p:cNvSpPr/>
            <p:nvPr/>
          </p:nvSpPr>
          <p:spPr>
            <a:xfrm>
              <a:off x="9185959" y="4657790"/>
              <a:ext cx="882559" cy="522398"/>
            </a:xfrm>
            <a:custGeom>
              <a:avLst/>
              <a:gdLst/>
              <a:ahLst/>
              <a:cxnLst/>
              <a:rect l="l" t="t" r="r" b="b"/>
              <a:pathLst>
                <a:path w="8927" h="5284" extrusionOk="0">
                  <a:moveTo>
                    <a:pt x="8726" y="1"/>
                  </a:moveTo>
                  <a:cubicBezTo>
                    <a:pt x="8686" y="1"/>
                    <a:pt x="8647" y="17"/>
                    <a:pt x="8615" y="56"/>
                  </a:cubicBezTo>
                  <a:cubicBezTo>
                    <a:pt x="8027" y="751"/>
                    <a:pt x="7552" y="1520"/>
                    <a:pt x="6914" y="2181"/>
                  </a:cubicBezTo>
                  <a:cubicBezTo>
                    <a:pt x="6303" y="2814"/>
                    <a:pt x="5636" y="3345"/>
                    <a:pt x="4879" y="3798"/>
                  </a:cubicBezTo>
                  <a:cubicBezTo>
                    <a:pt x="3426" y="4657"/>
                    <a:pt x="1809" y="5064"/>
                    <a:pt x="130" y="5075"/>
                  </a:cubicBezTo>
                  <a:cubicBezTo>
                    <a:pt x="0" y="5075"/>
                    <a:pt x="0" y="5267"/>
                    <a:pt x="130" y="5273"/>
                  </a:cubicBezTo>
                  <a:cubicBezTo>
                    <a:pt x="304" y="5280"/>
                    <a:pt x="477" y="5283"/>
                    <a:pt x="651" y="5283"/>
                  </a:cubicBezTo>
                  <a:cubicBezTo>
                    <a:pt x="2204" y="5283"/>
                    <a:pt x="3780" y="5004"/>
                    <a:pt x="5178" y="4318"/>
                  </a:cubicBezTo>
                  <a:cubicBezTo>
                    <a:pt x="6772" y="3532"/>
                    <a:pt x="8428" y="1989"/>
                    <a:pt x="8898" y="219"/>
                  </a:cubicBezTo>
                  <a:cubicBezTo>
                    <a:pt x="8926" y="106"/>
                    <a:pt x="8826" y="1"/>
                    <a:pt x="8726"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sp>
          <p:nvSpPr>
            <p:cNvPr id="110" name="Google Shape;85;p15">
              <a:extLst>
                <a:ext uri="{FF2B5EF4-FFF2-40B4-BE49-F238E27FC236}">
                  <a16:creationId xmlns:a16="http://schemas.microsoft.com/office/drawing/2014/main" id="{B5ECED53-7042-30E7-0046-03EE2CDC1268}"/>
                </a:ext>
              </a:extLst>
            </p:cNvPr>
            <p:cNvSpPr/>
            <p:nvPr/>
          </p:nvSpPr>
          <p:spPr>
            <a:xfrm>
              <a:off x="6649485" y="1930708"/>
              <a:ext cx="2685936" cy="509833"/>
            </a:xfrm>
            <a:custGeom>
              <a:avLst/>
              <a:gdLst/>
              <a:ahLst/>
              <a:cxnLst/>
              <a:rect l="l" t="t" r="r" b="b"/>
              <a:pathLst>
                <a:path w="25358" h="4050" extrusionOk="0">
                  <a:moveTo>
                    <a:pt x="3748" y="1"/>
                  </a:moveTo>
                  <a:cubicBezTo>
                    <a:pt x="1496" y="1"/>
                    <a:pt x="93" y="193"/>
                    <a:pt x="62" y="578"/>
                  </a:cubicBezTo>
                  <a:cubicBezTo>
                    <a:pt x="0" y="1364"/>
                    <a:pt x="5602" y="2641"/>
                    <a:pt x="12572" y="3444"/>
                  </a:cubicBezTo>
                  <a:cubicBezTo>
                    <a:pt x="16100" y="3847"/>
                    <a:pt x="19303" y="4049"/>
                    <a:pt x="21612" y="4049"/>
                  </a:cubicBezTo>
                  <a:cubicBezTo>
                    <a:pt x="23865" y="4049"/>
                    <a:pt x="25268" y="3857"/>
                    <a:pt x="25296" y="3472"/>
                  </a:cubicBezTo>
                  <a:cubicBezTo>
                    <a:pt x="25358" y="2686"/>
                    <a:pt x="19756" y="1403"/>
                    <a:pt x="12786" y="606"/>
                  </a:cubicBezTo>
                  <a:cubicBezTo>
                    <a:pt x="9258" y="203"/>
                    <a:pt x="6057" y="1"/>
                    <a:pt x="3748"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F3F3F"/>
                </a:solidFill>
                <a:effectLst/>
                <a:uLnTx/>
                <a:uFillTx/>
                <a:latin typeface="Open Sans"/>
                <a:ea typeface="+mn-ea"/>
                <a:cs typeface="+mn-cs"/>
              </a:endParaRPr>
            </a:p>
          </p:txBody>
        </p:sp>
      </p:grpSp>
      <p:sp>
        <p:nvSpPr>
          <p:cNvPr id="2" name="Title 6">
            <a:extLst>
              <a:ext uri="{FF2B5EF4-FFF2-40B4-BE49-F238E27FC236}">
                <a16:creationId xmlns:a16="http://schemas.microsoft.com/office/drawing/2014/main" id="{0340950B-15A4-FF6F-3C3D-E34A9266EB25}"/>
              </a:ext>
            </a:extLst>
          </p:cNvPr>
          <p:cNvSpPr txBox="1">
            <a:spLocks/>
          </p:cNvSpPr>
          <p:nvPr/>
        </p:nvSpPr>
        <p:spPr bwMode="auto">
          <a:xfrm>
            <a:off x="375250" y="2405482"/>
            <a:ext cx="3577536" cy="477054"/>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lumMod val="75000"/>
                    <a:lumOff val="25000"/>
                  </a:srgbClr>
                </a:solidFill>
                <a:effectLst/>
                <a:uLnTx/>
                <a:uFillTx/>
                <a:latin typeface="Segoe UI Semibold"/>
                <a:ea typeface="+mn-ea"/>
                <a:cs typeface="Segoe UI" panose="020B0502040204020203" pitchFamily="34" charset="0"/>
              </a:rPr>
              <a:t>Winds of Change…</a:t>
            </a:r>
          </a:p>
        </p:txBody>
      </p:sp>
      <p:sp>
        <p:nvSpPr>
          <p:cNvPr id="5" name="Title 6">
            <a:extLst>
              <a:ext uri="{FF2B5EF4-FFF2-40B4-BE49-F238E27FC236}">
                <a16:creationId xmlns:a16="http://schemas.microsoft.com/office/drawing/2014/main" id="{F14C42E4-27C3-4C3A-B2B8-767B43CB6B64}"/>
              </a:ext>
            </a:extLst>
          </p:cNvPr>
          <p:cNvSpPr txBox="1">
            <a:spLocks/>
          </p:cNvSpPr>
          <p:nvPr/>
        </p:nvSpPr>
        <p:spPr bwMode="auto">
          <a:xfrm>
            <a:off x="390075" y="3130466"/>
            <a:ext cx="4306973" cy="1708160"/>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are becoming Storms of Disruption</a:t>
            </a:r>
          </a:p>
        </p:txBody>
      </p:sp>
      <p:sp>
        <p:nvSpPr>
          <p:cNvPr id="9" name="Title 6">
            <a:extLst>
              <a:ext uri="{FF2B5EF4-FFF2-40B4-BE49-F238E27FC236}">
                <a16:creationId xmlns:a16="http://schemas.microsoft.com/office/drawing/2014/main" id="{5DB86B56-2E8D-8AD7-43DA-73EC19EC766B}"/>
              </a:ext>
            </a:extLst>
          </p:cNvPr>
          <p:cNvSpPr txBox="1">
            <a:spLocks/>
          </p:cNvSpPr>
          <p:nvPr/>
        </p:nvSpPr>
        <p:spPr bwMode="auto">
          <a:xfrm>
            <a:off x="2042162" y="8216846"/>
            <a:ext cx="8107678" cy="1061829"/>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Time to act is now!</a:t>
            </a:r>
          </a:p>
        </p:txBody>
      </p:sp>
      <p:grpSp>
        <p:nvGrpSpPr>
          <p:cNvPr id="15" name="Group 14">
            <a:extLst>
              <a:ext uri="{FF2B5EF4-FFF2-40B4-BE49-F238E27FC236}">
                <a16:creationId xmlns:a16="http://schemas.microsoft.com/office/drawing/2014/main" id="{9567E297-666C-BB42-5D94-CE3E53D7FD56}"/>
              </a:ext>
            </a:extLst>
          </p:cNvPr>
          <p:cNvGrpSpPr/>
          <p:nvPr/>
        </p:nvGrpSpPr>
        <p:grpSpPr>
          <a:xfrm>
            <a:off x="3542621" y="2267283"/>
            <a:ext cx="3200799" cy="484647"/>
            <a:chOff x="3542621" y="2267283"/>
            <a:chExt cx="3200799" cy="484647"/>
          </a:xfrm>
        </p:grpSpPr>
        <p:sp>
          <p:nvSpPr>
            <p:cNvPr id="76" name="Google Shape;157;p16">
              <a:extLst>
                <a:ext uri="{FF2B5EF4-FFF2-40B4-BE49-F238E27FC236}">
                  <a16:creationId xmlns:a16="http://schemas.microsoft.com/office/drawing/2014/main" id="{BEBA377A-BC16-47D0-D214-2F09B9B31A5B}"/>
                </a:ext>
              </a:extLst>
            </p:cNvPr>
            <p:cNvSpPr txBox="1"/>
            <p:nvPr/>
          </p:nvSpPr>
          <p:spPr>
            <a:xfrm>
              <a:off x="3542621" y="2267283"/>
              <a:ext cx="2317980" cy="484647"/>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a:ln>
                    <a:noFill/>
                  </a:ln>
                  <a:solidFill>
                    <a:srgbClr val="2888BF"/>
                  </a:solidFill>
                  <a:effectLst/>
                  <a:uLnTx/>
                  <a:uFillTx/>
                  <a:latin typeface="Fira Sans Medium"/>
                  <a:ea typeface="Fira Sans Medium"/>
                  <a:cs typeface="Fira Sans Medium"/>
                  <a:sym typeface="Fira Sans Medium"/>
                </a:rPr>
                <a:t>Supply Chain Constraints</a:t>
              </a:r>
              <a:endParaRPr kumimoji="0" sz="1700" b="0" i="0" u="none" strike="noStrike" kern="1200" cap="none" spc="0" normalizeH="0" baseline="0" noProof="0">
                <a:ln>
                  <a:noFill/>
                </a:ln>
                <a:solidFill>
                  <a:srgbClr val="2888BF"/>
                </a:solidFill>
                <a:effectLst/>
                <a:uLnTx/>
                <a:uFillTx/>
                <a:latin typeface="Fira Sans Medium"/>
                <a:ea typeface="Fira Sans Medium"/>
                <a:cs typeface="Fira Sans Medium"/>
                <a:sym typeface="Fira Sans Medium"/>
              </a:endParaRPr>
            </a:p>
          </p:txBody>
        </p:sp>
        <p:sp>
          <p:nvSpPr>
            <p:cNvPr id="93" name="Google Shape;175;p16">
              <a:extLst>
                <a:ext uri="{FF2B5EF4-FFF2-40B4-BE49-F238E27FC236}">
                  <a16:creationId xmlns:a16="http://schemas.microsoft.com/office/drawing/2014/main" id="{3C1915D3-0C96-CBD5-E077-B4EE885CCDC5}"/>
                </a:ext>
              </a:extLst>
            </p:cNvPr>
            <p:cNvSpPr/>
            <p:nvPr/>
          </p:nvSpPr>
          <p:spPr>
            <a:xfrm>
              <a:off x="5961863" y="2471099"/>
              <a:ext cx="97850" cy="94823"/>
            </a:xfrm>
            <a:custGeom>
              <a:avLst/>
              <a:gdLst/>
              <a:ahLst/>
              <a:cxnLst/>
              <a:rect l="l" t="t" r="r" b="b"/>
              <a:pathLst>
                <a:path w="3073" h="3041" extrusionOk="0">
                  <a:moveTo>
                    <a:pt x="1553" y="1"/>
                  </a:moveTo>
                  <a:cubicBezTo>
                    <a:pt x="698" y="1"/>
                    <a:pt x="1" y="666"/>
                    <a:pt x="1" y="1521"/>
                  </a:cubicBezTo>
                  <a:cubicBezTo>
                    <a:pt x="1" y="2376"/>
                    <a:pt x="698" y="3041"/>
                    <a:pt x="1553" y="3041"/>
                  </a:cubicBezTo>
                  <a:cubicBezTo>
                    <a:pt x="2376" y="3041"/>
                    <a:pt x="3073" y="2376"/>
                    <a:pt x="3073" y="1521"/>
                  </a:cubicBezTo>
                  <a:cubicBezTo>
                    <a:pt x="3073" y="666"/>
                    <a:pt x="2376" y="1"/>
                    <a:pt x="1553" y="1"/>
                  </a:cubicBezTo>
                  <a:close/>
                </a:path>
              </a:pathLst>
            </a:custGeom>
            <a:solidFill>
              <a:srgbClr val="2888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5" name="Google Shape;177;p16">
              <a:extLst>
                <a:ext uri="{FF2B5EF4-FFF2-40B4-BE49-F238E27FC236}">
                  <a16:creationId xmlns:a16="http://schemas.microsoft.com/office/drawing/2014/main" id="{9F83914D-4299-7FB6-BD95-41503229F338}"/>
                </a:ext>
              </a:extLst>
            </p:cNvPr>
            <p:cNvSpPr/>
            <p:nvPr/>
          </p:nvSpPr>
          <p:spPr>
            <a:xfrm>
              <a:off x="6085920" y="2509608"/>
              <a:ext cx="509278" cy="17804"/>
            </a:xfrm>
            <a:custGeom>
              <a:avLst/>
              <a:gdLst/>
              <a:ahLst/>
              <a:cxnLst/>
              <a:rect l="l" t="t" r="r" b="b"/>
              <a:pathLst>
                <a:path w="15994" h="571" extrusionOk="0">
                  <a:moveTo>
                    <a:pt x="0" y="1"/>
                  </a:moveTo>
                  <a:cubicBezTo>
                    <a:pt x="0" y="96"/>
                    <a:pt x="0" y="191"/>
                    <a:pt x="0" y="286"/>
                  </a:cubicBezTo>
                  <a:cubicBezTo>
                    <a:pt x="0" y="381"/>
                    <a:pt x="0" y="476"/>
                    <a:pt x="0" y="571"/>
                  </a:cubicBezTo>
                  <a:lnTo>
                    <a:pt x="15993" y="571"/>
                  </a:lnTo>
                  <a:cubicBezTo>
                    <a:pt x="15993" y="476"/>
                    <a:pt x="15993" y="381"/>
                    <a:pt x="15993" y="286"/>
                  </a:cubicBezTo>
                  <a:cubicBezTo>
                    <a:pt x="15993" y="191"/>
                    <a:pt x="15993" y="96"/>
                    <a:pt x="15993" y="1"/>
                  </a:cubicBezTo>
                  <a:close/>
                </a:path>
              </a:pathLst>
            </a:custGeom>
            <a:solidFill>
              <a:srgbClr val="2888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2" name="Google Shape;174;p16">
              <a:extLst>
                <a:ext uri="{FF2B5EF4-FFF2-40B4-BE49-F238E27FC236}">
                  <a16:creationId xmlns:a16="http://schemas.microsoft.com/office/drawing/2014/main" id="{8B5202BE-2759-2F55-E36C-AFD117CD66AD}"/>
                </a:ext>
              </a:extLst>
            </p:cNvPr>
            <p:cNvSpPr/>
            <p:nvPr/>
          </p:nvSpPr>
          <p:spPr>
            <a:xfrm>
              <a:off x="6597170" y="2447399"/>
              <a:ext cx="146250" cy="143218"/>
            </a:xfrm>
            <a:custGeom>
              <a:avLst/>
              <a:gdLst/>
              <a:ahLst/>
              <a:cxnLst/>
              <a:rect l="l" t="t" r="r" b="b"/>
              <a:pathLst>
                <a:path w="4593" h="4593" extrusionOk="0">
                  <a:moveTo>
                    <a:pt x="2281" y="1"/>
                  </a:moveTo>
                  <a:cubicBezTo>
                    <a:pt x="1014" y="1"/>
                    <a:pt x="0" y="1014"/>
                    <a:pt x="0" y="2281"/>
                  </a:cubicBezTo>
                  <a:cubicBezTo>
                    <a:pt x="0" y="3548"/>
                    <a:pt x="1014" y="4593"/>
                    <a:pt x="2281" y="4593"/>
                  </a:cubicBezTo>
                  <a:cubicBezTo>
                    <a:pt x="3547" y="4593"/>
                    <a:pt x="4592" y="3548"/>
                    <a:pt x="4592" y="2281"/>
                  </a:cubicBezTo>
                  <a:cubicBezTo>
                    <a:pt x="4592" y="1014"/>
                    <a:pt x="3547" y="1"/>
                    <a:pt x="22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sp>
          <p:nvSpPr>
            <p:cNvPr id="94" name="Google Shape;176;p16">
              <a:extLst>
                <a:ext uri="{FF2B5EF4-FFF2-40B4-BE49-F238E27FC236}">
                  <a16:creationId xmlns:a16="http://schemas.microsoft.com/office/drawing/2014/main" id="{5DFBB345-7040-2F18-458A-1040DF14B909}"/>
                </a:ext>
              </a:extLst>
            </p:cNvPr>
            <p:cNvSpPr/>
            <p:nvPr/>
          </p:nvSpPr>
          <p:spPr>
            <a:xfrm>
              <a:off x="6621372" y="2471099"/>
              <a:ext cx="97850" cy="94823"/>
            </a:xfrm>
            <a:custGeom>
              <a:avLst/>
              <a:gdLst/>
              <a:ahLst/>
              <a:cxnLst/>
              <a:rect l="l" t="t" r="r" b="b"/>
              <a:pathLst>
                <a:path w="3073" h="3041" extrusionOk="0">
                  <a:moveTo>
                    <a:pt x="1521" y="1"/>
                  </a:moveTo>
                  <a:cubicBezTo>
                    <a:pt x="697" y="1"/>
                    <a:pt x="1" y="666"/>
                    <a:pt x="1" y="1521"/>
                  </a:cubicBezTo>
                  <a:cubicBezTo>
                    <a:pt x="1" y="2376"/>
                    <a:pt x="697" y="3041"/>
                    <a:pt x="1521" y="3041"/>
                  </a:cubicBezTo>
                  <a:cubicBezTo>
                    <a:pt x="2376" y="3041"/>
                    <a:pt x="3072" y="2376"/>
                    <a:pt x="3072" y="1521"/>
                  </a:cubicBezTo>
                  <a:cubicBezTo>
                    <a:pt x="3072" y="666"/>
                    <a:pt x="2376" y="1"/>
                    <a:pt x="1521" y="1"/>
                  </a:cubicBezTo>
                  <a:close/>
                </a:path>
              </a:pathLst>
            </a:custGeom>
            <a:solidFill>
              <a:srgbClr val="2888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Open Sans"/>
                <a:ea typeface="+mn-ea"/>
                <a:cs typeface="+mn-cs"/>
              </a:endParaRPr>
            </a:p>
          </p:txBody>
        </p:sp>
      </p:grpSp>
    </p:spTree>
    <p:extLst>
      <p:ext uri="{BB962C8B-B14F-4D97-AF65-F5344CB8AC3E}">
        <p14:creationId xmlns:p14="http://schemas.microsoft.com/office/powerpoint/2010/main" val="38890886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1250"/>
                                  </p:stCondLst>
                                  <p:childTnLst>
                                    <p:animMotion origin="layout" path="M -3.75E-6 1.48148E-6 L -3.75E-6 0.03472 " pathEditMode="relative" rAng="0" ptsTypes="AA">
                                      <p:cBhvr>
                                        <p:cTn id="9" dur="750" spd="-100000" fill="hold"/>
                                        <p:tgtEl>
                                          <p:spTgt spid="5"/>
                                        </p:tgtEl>
                                        <p:attrNameLst>
                                          <p:attrName>ppt_x</p:attrName>
                                          <p:attrName>ppt_y</p:attrName>
                                        </p:attrNameLst>
                                      </p:cBhvr>
                                      <p:rCtr x="0" y="1736"/>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42" presetClass="path" presetSubtype="0" decel="100000" fill="hold" nodeType="withEffect">
                                  <p:stCondLst>
                                    <p:cond delay="0"/>
                                  </p:stCondLst>
                                  <p:childTnLst>
                                    <p:animMotion origin="layout" path="M 0 -1.11111E-6 L 0 0.03472 " pathEditMode="relative" rAng="0" ptsTypes="AA">
                                      <p:cBhvr>
                                        <p:cTn id="15" dur="750" spd="-100000" fill="hold"/>
                                        <p:tgtEl>
                                          <p:spTgt spid="19"/>
                                        </p:tgtEl>
                                        <p:attrNameLst>
                                          <p:attrName>ppt_x</p:attrName>
                                          <p:attrName>ppt_y</p:attrName>
                                        </p:attrNameLst>
                                      </p:cBhvr>
                                      <p:rCtr x="0" y="1736"/>
                                    </p:animMotion>
                                  </p:childTnLst>
                                </p:cTn>
                              </p:par>
                              <p:par>
                                <p:cTn id="16" presetID="10" presetClass="entr" presetSubtype="0" fill="hold" nodeType="withEffect">
                                  <p:stCondLst>
                                    <p:cond delay="1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42" presetClass="path" presetSubtype="0" decel="100000" fill="hold" nodeType="withEffect">
                                  <p:stCondLst>
                                    <p:cond delay="100"/>
                                  </p:stCondLst>
                                  <p:childTnLst>
                                    <p:animMotion origin="layout" path="M -2.29167E-6 -7.40741E-7 L -2.29167E-6 0.03472 " pathEditMode="relative" rAng="0" ptsTypes="AA">
                                      <p:cBhvr>
                                        <p:cTn id="20" dur="750" spd="-100000" fill="hold"/>
                                        <p:tgtEl>
                                          <p:spTgt spid="18"/>
                                        </p:tgtEl>
                                        <p:attrNameLst>
                                          <p:attrName>ppt_x</p:attrName>
                                          <p:attrName>ppt_y</p:attrName>
                                        </p:attrNameLst>
                                      </p:cBhvr>
                                      <p:rCtr x="0" y="1736"/>
                                    </p:animMotion>
                                  </p:childTnLst>
                                </p:cTn>
                              </p:par>
                              <p:par>
                                <p:cTn id="21" presetID="10" presetClass="entr" presetSubtype="0" fill="hold" nodeType="withEffect">
                                  <p:stCondLst>
                                    <p:cond delay="2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2" presetClass="path" presetSubtype="0" decel="100000" fill="hold" nodeType="withEffect">
                                  <p:stCondLst>
                                    <p:cond delay="200"/>
                                  </p:stCondLst>
                                  <p:childTnLst>
                                    <p:animMotion origin="layout" path="M 0 -1.11111E-6 L 0 0.03472 " pathEditMode="relative" rAng="0" ptsTypes="AA">
                                      <p:cBhvr>
                                        <p:cTn id="25" dur="750" spd="-100000" fill="hold"/>
                                        <p:tgtEl>
                                          <p:spTgt spid="15"/>
                                        </p:tgtEl>
                                        <p:attrNameLst>
                                          <p:attrName>ppt_x</p:attrName>
                                          <p:attrName>ppt_y</p:attrName>
                                        </p:attrNameLst>
                                      </p:cBhvr>
                                      <p:rCtr x="0" y="1736"/>
                                    </p:animMotion>
                                  </p:childTnLst>
                                </p:cTn>
                              </p:par>
                              <p:par>
                                <p:cTn id="26" presetID="10" presetClass="entr" presetSubtype="0" fill="hold" nodeType="withEffect">
                                  <p:stCondLst>
                                    <p:cond delay="3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42" presetClass="path" presetSubtype="0" decel="100000" fill="hold" nodeType="withEffect">
                                  <p:stCondLst>
                                    <p:cond delay="300"/>
                                  </p:stCondLst>
                                  <p:childTnLst>
                                    <p:animMotion origin="layout" path="M 0 -1.11111E-6 L 0 0.03472 " pathEditMode="relative" rAng="0" ptsTypes="AA">
                                      <p:cBhvr>
                                        <p:cTn id="30" dur="750" spd="-100000" fill="hold"/>
                                        <p:tgtEl>
                                          <p:spTgt spid="16"/>
                                        </p:tgtEl>
                                        <p:attrNameLst>
                                          <p:attrName>ppt_x</p:attrName>
                                          <p:attrName>ppt_y</p:attrName>
                                        </p:attrNameLst>
                                      </p:cBhvr>
                                      <p:rCtr x="0" y="1736"/>
                                    </p:animMotion>
                                  </p:childTnLst>
                                </p:cTn>
                              </p:par>
                              <p:par>
                                <p:cTn id="31" presetID="10" presetClass="entr" presetSubtype="0" fill="hold" nodeType="withEffect">
                                  <p:stCondLst>
                                    <p:cond delay="4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42" presetClass="path" presetSubtype="0" decel="100000" fill="hold" nodeType="withEffect">
                                  <p:stCondLst>
                                    <p:cond delay="400"/>
                                  </p:stCondLst>
                                  <p:childTnLst>
                                    <p:animMotion origin="layout" path="M 0 -1.11111E-6 L 0 0.03472 " pathEditMode="relative" rAng="0" ptsTypes="AA">
                                      <p:cBhvr>
                                        <p:cTn id="35" dur="750" spd="-100000" fill="hold"/>
                                        <p:tgtEl>
                                          <p:spTgt spid="1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2A03C-82F7-4D73-A4AA-658F0A7429CE}"/>
              </a:ext>
            </a:extLst>
          </p:cNvPr>
          <p:cNvSpPr>
            <a:spLocks noGrp="1"/>
          </p:cNvSpPr>
          <p:nvPr>
            <p:ph type="title" idx="4294967295"/>
          </p:nvPr>
        </p:nvSpPr>
        <p:spPr bwMode="auto">
          <a:xfrm>
            <a:off x="2042162" y="2898086"/>
            <a:ext cx="8107678" cy="1061829"/>
          </a:xfrm>
          <a:prstGeom prst="rect">
            <a:avLst/>
          </a:prstGeom>
          <a:noFill/>
          <a:ln w="19050"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gradFill>
                  <a:gsLst>
                    <a:gs pos="100000">
                      <a:srgbClr val="8661C5"/>
                    </a:gs>
                    <a:gs pos="0">
                      <a:srgbClr val="0078D4"/>
                    </a:gs>
                  </a:gsLst>
                  <a:lin ang="2700000" scaled="0"/>
                </a:gradFill>
                <a:effectLst/>
                <a:uLnTx/>
                <a:uFillTx/>
                <a:latin typeface="Segoe UI Semibold"/>
                <a:ea typeface="+mn-ea"/>
                <a:cs typeface="Segoe UI" panose="020B0502040204020203" pitchFamily="34" charset="0"/>
              </a:rPr>
              <a:t>Digital imperative</a:t>
            </a:r>
          </a:p>
        </p:txBody>
      </p:sp>
      <p:sp>
        <p:nvSpPr>
          <p:cNvPr id="16" name="Rectangle: Rounded Corners 287">
            <a:extLst>
              <a:ext uri="{FF2B5EF4-FFF2-40B4-BE49-F238E27FC236}">
                <a16:creationId xmlns:a16="http://schemas.microsoft.com/office/drawing/2014/main" id="{8A9D7019-F513-4E56-AB0A-31D0231A8628}"/>
              </a:ext>
              <a:ext uri="{C183D7F6-B498-43B3-948B-1728B52AA6E4}">
                <adec:decorative xmlns:adec="http://schemas.microsoft.com/office/drawing/2017/decorative" val="1"/>
              </a:ext>
            </a:extLst>
          </p:cNvPr>
          <p:cNvSpPr/>
          <p:nvPr/>
        </p:nvSpPr>
        <p:spPr bwMode="auto">
          <a:xfrm>
            <a:off x="582168" y="585216"/>
            <a:ext cx="11027664" cy="5687568"/>
          </a:xfrm>
          <a:prstGeom prst="roundRect">
            <a:avLst>
              <a:gd name="adj" fmla="val 971"/>
            </a:avLst>
          </a:prstGeom>
          <a:ln w="19050" cap="rnd">
            <a:solidFill>
              <a:srgbClr val="D2D2D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defTabSz="466236" fontAlgn="base">
              <a:spcBef>
                <a:spcPct val="0"/>
              </a:spcBef>
              <a:spcAft>
                <a:spcPct val="0"/>
              </a:spcAft>
            </a:pPr>
            <a:endParaRPr lang="en-US" sz="1000">
              <a:noFill/>
              <a:cs typeface="Segoe UI" pitchFamily="34" charset="0"/>
            </a:endParaRPr>
          </a:p>
        </p:txBody>
      </p:sp>
    </p:spTree>
    <p:extLst>
      <p:ext uri="{BB962C8B-B14F-4D97-AF65-F5344CB8AC3E}">
        <p14:creationId xmlns:p14="http://schemas.microsoft.com/office/powerpoint/2010/main" val="3692673245"/>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4" presetClass="path" presetSubtype="0" decel="100000" fill="hold" grpId="1" nodeType="withEffect">
                                  <p:stCondLst>
                                    <p:cond delay="0"/>
                                  </p:stCondLst>
                                  <p:childTnLst>
                                    <p:animMotion origin="layout" path="M -6.25E-7 0 L -6.25E-7 0.04375 " pathEditMode="relative" rAng="0" ptsTypes="AA">
                                      <p:cBhvr>
                                        <p:cTn id="9" dur="700" spd="-100000" fill="hold"/>
                                        <p:tgtEl>
                                          <p:spTgt spid="16"/>
                                        </p:tgtEl>
                                        <p:attrNameLst>
                                          <p:attrName>ppt_x</p:attrName>
                                          <p:attrName>ppt_y</p:attrName>
                                        </p:attrNameLst>
                                      </p:cBhvr>
                                      <p:rCtr x="0" y="2176"/>
                                    </p:animMotion>
                                  </p:childTnLst>
                                </p:cTn>
                              </p:par>
                              <p:par>
                                <p:cTn id="10" presetID="10" presetClass="entr" presetSubtype="0"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100"/>
                                  </p:stCondLst>
                                  <p:childTnLst>
                                    <p:animMotion origin="layout" path="M -6.25E-7 3.7037E-7 L -6.25E-7 -0.03056 " pathEditMode="relative" rAng="0" ptsTypes="AA">
                                      <p:cBhvr>
                                        <p:cTn id="14" dur="70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Organizations across different industries" hidden="1">
            <a:extLst>
              <a:ext uri="{FF2B5EF4-FFF2-40B4-BE49-F238E27FC236}">
                <a16:creationId xmlns:a16="http://schemas.microsoft.com/office/drawing/2014/main" id="{C0CA5EEC-2D5C-8D4A-65ED-FAA89BBE0CE9}"/>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Organizations across different industries</a:t>
            </a:r>
            <a:endParaRPr lang="en-CA"/>
          </a:p>
        </p:txBody>
      </p:sp>
      <p:sp>
        <p:nvSpPr>
          <p:cNvPr id="22" name="Oval 21" descr="&quot;Digital imperative&quot; text sits in the center of a ring with 7 images in circles showcasing a variety of industries around it">
            <a:extLst>
              <a:ext uri="{FF2B5EF4-FFF2-40B4-BE49-F238E27FC236}">
                <a16:creationId xmlns:a16="http://schemas.microsoft.com/office/drawing/2014/main" id="{10A96D99-A7EC-41E2-A553-8BAB5B2A9BBD}"/>
              </a:ext>
              <a:ext uri="{C183D7F6-B498-43B3-948B-1728B52AA6E4}">
                <adec:decorative xmlns:adec="http://schemas.microsoft.com/office/drawing/2017/decorative" val="1"/>
              </a:ext>
            </a:extLst>
          </p:cNvPr>
          <p:cNvSpPr/>
          <p:nvPr/>
        </p:nvSpPr>
        <p:spPr bwMode="auto">
          <a:xfrm>
            <a:off x="3822873" y="1159016"/>
            <a:ext cx="4560758" cy="4573317"/>
          </a:xfrm>
          <a:prstGeom prst="ellipse">
            <a:avLst/>
          </a:prstGeom>
          <a:noFill/>
          <a:ln w="25400" cap="rnd">
            <a:gradFill>
              <a:gsLst>
                <a:gs pos="0">
                  <a:srgbClr val="0078D4"/>
                </a:gs>
                <a:gs pos="100000">
                  <a:srgbClr val="8661C5"/>
                </a:gs>
              </a:gsLst>
              <a:lin ang="2700000" scaled="0"/>
            </a:gradFill>
            <a:headEnd type="none" w="med" len="med"/>
            <a:tailEnd type="none" w="med" len="med"/>
          </a:ln>
          <a:effectLst>
            <a:outerShdw blurRad="63500" dist="63500" dir="2700000" algn="tl" rotWithShape="0">
              <a:srgbClr val="737373">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r>
              <a:rPr lang="en-US" sz="1600" spc="-100">
                <a:noFill/>
                <a:latin typeface="Segoe UI Semibold"/>
                <a:cs typeface="Segoe UI" pitchFamily="34" charset="0"/>
              </a:rPr>
              <a:t>a</a:t>
            </a:r>
          </a:p>
        </p:txBody>
      </p:sp>
      <p:pic>
        <p:nvPicPr>
          <p:cNvPr id="53" name="Picture 52" descr="A woman working on a computer chip.">
            <a:extLst>
              <a:ext uri="{FF2B5EF4-FFF2-40B4-BE49-F238E27FC236}">
                <a16:creationId xmlns:a16="http://schemas.microsoft.com/office/drawing/2014/main" id="{FBCC75AE-3840-4007-A2AB-52199C54D281}"/>
              </a:ext>
            </a:extLst>
          </p:cNvPr>
          <p:cNvPicPr>
            <a:picLocks noChangeAspect="1"/>
          </p:cNvPicPr>
          <p:nvPr/>
        </p:nvPicPr>
        <p:blipFill rotWithShape="1">
          <a:blip r:embed="rId3"/>
          <a:srcRect l="13772" r="19579"/>
          <a:stretch/>
        </p:blipFill>
        <p:spPr>
          <a:xfrm>
            <a:off x="5530099" y="510093"/>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pic>
        <p:nvPicPr>
          <p:cNvPr id="50" name="Picture 49" descr="A woman wearing a HoloLens headset in a manufacturing setting. She is working on a machine while also speaking to someone on Teams.">
            <a:extLst>
              <a:ext uri="{FF2B5EF4-FFF2-40B4-BE49-F238E27FC236}">
                <a16:creationId xmlns:a16="http://schemas.microsoft.com/office/drawing/2014/main" id="{EEE3FB78-EF1A-432B-A95A-190765AE71AD}"/>
              </a:ext>
            </a:extLst>
          </p:cNvPr>
          <p:cNvPicPr>
            <a:picLocks noChangeAspect="1"/>
          </p:cNvPicPr>
          <p:nvPr/>
        </p:nvPicPr>
        <p:blipFill rotWithShape="1">
          <a:blip r:embed="rId4"/>
          <a:srcRect l="25338" r="18462"/>
          <a:stretch/>
        </p:blipFill>
        <p:spPr>
          <a:xfrm>
            <a:off x="7447274" y="1628492"/>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pic>
        <p:nvPicPr>
          <p:cNvPr id="55" name="Picture 54" descr="A man holding a tablet taking stock of wooden shipping crates.">
            <a:extLst>
              <a:ext uri="{FF2B5EF4-FFF2-40B4-BE49-F238E27FC236}">
                <a16:creationId xmlns:a16="http://schemas.microsoft.com/office/drawing/2014/main" id="{08BA32FF-82B9-4BC4-896E-34A8F9EAB8CA}"/>
              </a:ext>
            </a:extLst>
          </p:cNvPr>
          <p:cNvPicPr>
            <a:picLocks noChangeAspect="1"/>
          </p:cNvPicPr>
          <p:nvPr/>
        </p:nvPicPr>
        <p:blipFill rotWithShape="1">
          <a:blip r:embed="rId5"/>
          <a:srcRect l="33183" t="10634" r="8344" b="1634"/>
          <a:stretch/>
        </p:blipFill>
        <p:spPr>
          <a:xfrm>
            <a:off x="7695389" y="3517782"/>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pic>
        <p:nvPicPr>
          <p:cNvPr id="63" name="Picture 62" descr="A man wearing a hard hat walking through a turbine field with his laptop bag and equipment. ">
            <a:extLst>
              <a:ext uri="{FF2B5EF4-FFF2-40B4-BE49-F238E27FC236}">
                <a16:creationId xmlns:a16="http://schemas.microsoft.com/office/drawing/2014/main" id="{8CC2A1E4-17DC-48D3-BCC5-F863535BF5A8}"/>
              </a:ext>
            </a:extLst>
          </p:cNvPr>
          <p:cNvPicPr>
            <a:picLocks noChangeAspect="1"/>
          </p:cNvPicPr>
          <p:nvPr/>
        </p:nvPicPr>
        <p:blipFill rotWithShape="1">
          <a:blip r:embed="rId6"/>
          <a:srcRect l="16667" r="16667"/>
          <a:stretch/>
        </p:blipFill>
        <p:spPr>
          <a:xfrm>
            <a:off x="6442981" y="4987473"/>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pic>
        <p:nvPicPr>
          <p:cNvPr id="56" name="Picture 55" descr="A woman working at her desk looking at two computer monitors with data on it. ">
            <a:extLst>
              <a:ext uri="{FF2B5EF4-FFF2-40B4-BE49-F238E27FC236}">
                <a16:creationId xmlns:a16="http://schemas.microsoft.com/office/drawing/2014/main" id="{DB45D7E3-862B-4ED9-9750-C0F7BD2E16F6}"/>
              </a:ext>
            </a:extLst>
          </p:cNvPr>
          <p:cNvPicPr>
            <a:picLocks noChangeAspect="1"/>
          </p:cNvPicPr>
          <p:nvPr/>
        </p:nvPicPr>
        <p:blipFill rotWithShape="1">
          <a:blip r:embed="rId7"/>
          <a:srcRect l="50921" t="15655" r="16936" b="41487"/>
          <a:stretch/>
        </p:blipFill>
        <p:spPr>
          <a:xfrm>
            <a:off x="4552120" y="4992160"/>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pic>
        <p:nvPicPr>
          <p:cNvPr id="59" name="Picture 58" descr="A woman in blue scrubs in a surgery room typing on the computer. ">
            <a:extLst>
              <a:ext uri="{FF2B5EF4-FFF2-40B4-BE49-F238E27FC236}">
                <a16:creationId xmlns:a16="http://schemas.microsoft.com/office/drawing/2014/main" id="{5FF7BC99-4AB3-43A3-82AC-CC396353DC6D}"/>
              </a:ext>
            </a:extLst>
          </p:cNvPr>
          <p:cNvPicPr>
            <a:picLocks noChangeAspect="1"/>
          </p:cNvPicPr>
          <p:nvPr/>
        </p:nvPicPr>
        <p:blipFill rotWithShape="1">
          <a:blip r:embed="rId8"/>
          <a:srcRect l="16667" r="16667"/>
          <a:stretch/>
        </p:blipFill>
        <p:spPr>
          <a:xfrm>
            <a:off x="3299660" y="3522469"/>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pic>
        <p:nvPicPr>
          <p:cNvPr id="51" name="Picture 50" descr="A black man working on a laptop in a server room. ">
            <a:extLst>
              <a:ext uri="{FF2B5EF4-FFF2-40B4-BE49-F238E27FC236}">
                <a16:creationId xmlns:a16="http://schemas.microsoft.com/office/drawing/2014/main" id="{7DBA6C25-B17B-402E-B2B6-9FD507C6B84D}"/>
              </a:ext>
            </a:extLst>
          </p:cNvPr>
          <p:cNvPicPr>
            <a:picLocks noChangeAspect="1"/>
          </p:cNvPicPr>
          <p:nvPr/>
        </p:nvPicPr>
        <p:blipFill rotWithShape="1">
          <a:blip r:embed="rId9"/>
          <a:srcRect l="15716" t="13760" r="27873" b="1603"/>
          <a:stretch/>
        </p:blipFill>
        <p:spPr>
          <a:xfrm>
            <a:off x="3547879" y="1620388"/>
            <a:ext cx="1196950" cy="1196950"/>
          </a:xfrm>
          <a:prstGeom prst="ellipse">
            <a:avLst/>
          </a:prstGeom>
          <a:ln w="15875">
            <a:solidFill>
              <a:srgbClr val="EEEEEE"/>
            </a:solidFill>
          </a:ln>
          <a:effectLst>
            <a:outerShdw blurRad="63500" dist="63500" dir="2700000" algn="tl" rotWithShape="0">
              <a:srgbClr val="737373">
                <a:alpha val="20000"/>
              </a:srgbClr>
            </a:outerShdw>
          </a:effectLst>
        </p:spPr>
      </p:pic>
      <p:sp>
        <p:nvSpPr>
          <p:cNvPr id="4" name="Title 6">
            <a:extLst>
              <a:ext uri="{FF2B5EF4-FFF2-40B4-BE49-F238E27FC236}">
                <a16:creationId xmlns:a16="http://schemas.microsoft.com/office/drawing/2014/main" id="{6BA23F3B-522A-1669-1DE7-38BF1E94649B}"/>
              </a:ext>
            </a:extLst>
          </p:cNvPr>
          <p:cNvSpPr txBox="1">
            <a:spLocks/>
          </p:cNvSpPr>
          <p:nvPr/>
        </p:nvSpPr>
        <p:spPr bwMode="auto">
          <a:xfrm>
            <a:off x="4777240" y="2807037"/>
            <a:ext cx="2702667" cy="1277273"/>
          </a:xfrm>
          <a:prstGeom prst="rect">
            <a:avLst/>
          </a:prstGeom>
          <a:noFill/>
          <a:ln w="19050"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367">
              <a:spcBef>
                <a:spcPts val="0"/>
              </a:spcBef>
              <a:defRPr/>
            </a:pPr>
            <a:r>
              <a:rPr lang="en-US" sz="4000" kern="0" spc="0">
                <a:ln>
                  <a:noFill/>
                </a:ln>
                <a:gradFill>
                  <a:gsLst>
                    <a:gs pos="100000">
                      <a:srgbClr val="8661C5"/>
                    </a:gs>
                    <a:gs pos="0">
                      <a:srgbClr val="0078D4"/>
                    </a:gs>
                  </a:gsLst>
                  <a:lin ang="2700000" scaled="0"/>
                </a:gradFill>
                <a:latin typeface="Segoe UI Semibold"/>
                <a:cs typeface="Segoe UI" panose="020B0502040204020203" pitchFamily="34" charset="0"/>
              </a:rPr>
              <a:t>Digital imperative</a:t>
            </a:r>
          </a:p>
        </p:txBody>
      </p:sp>
    </p:spTree>
    <p:extLst>
      <p:ext uri="{BB962C8B-B14F-4D97-AF65-F5344CB8AC3E}">
        <p14:creationId xmlns:p14="http://schemas.microsoft.com/office/powerpoint/2010/main" val="22193299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42" presetClass="path" presetSubtype="0" decel="100000" fill="hold" nodeType="withEffect">
                                  <p:stCondLst>
                                    <p:cond delay="300"/>
                                  </p:stCondLst>
                                  <p:childTnLst>
                                    <p:animMotion origin="layout" path="M 4.16667E-6 -4.44444E-6 L -0.01706 -0.00046 " pathEditMode="relative" rAng="0" ptsTypes="AA">
                                      <p:cBhvr>
                                        <p:cTn id="9" dur="700" spd="-100000" fill="hold"/>
                                        <p:tgtEl>
                                          <p:spTgt spid="53"/>
                                        </p:tgtEl>
                                        <p:attrNameLst>
                                          <p:attrName>ppt_x</p:attrName>
                                          <p:attrName>ppt_y</p:attrName>
                                        </p:attrNameLst>
                                      </p:cBhvr>
                                      <p:rCtr x="-859" y="-23"/>
                                    </p:animMotion>
                                  </p:childTnLst>
                                </p:cTn>
                              </p:par>
                              <p:par>
                                <p:cTn id="10" presetID="21" presetClass="entr" presetSubtype="1"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250"/>
                                        <p:tgtEl>
                                          <p:spTgt spid="22"/>
                                        </p:tgtEl>
                                      </p:cBhvr>
                                    </p:animEffect>
                                  </p:childTnLst>
                                </p:cTn>
                              </p:par>
                              <p:par>
                                <p:cTn id="13" presetID="10" presetClass="entr" presetSubtype="0" fill="hold" nodeType="withEffect">
                                  <p:stCondLst>
                                    <p:cond delay="4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42" presetClass="path" presetSubtype="0" decel="100000" fill="hold" nodeType="withEffect">
                                  <p:stCondLst>
                                    <p:cond delay="400"/>
                                  </p:stCondLst>
                                  <p:childTnLst>
                                    <p:animMotion origin="layout" path="M 4.16667E-6 1.48148E-6 L -0.01042 -0.02662 " pathEditMode="relative" rAng="0" ptsTypes="AA">
                                      <p:cBhvr>
                                        <p:cTn id="17" dur="700" spd="-100000" fill="hold"/>
                                        <p:tgtEl>
                                          <p:spTgt spid="50"/>
                                        </p:tgtEl>
                                        <p:attrNameLst>
                                          <p:attrName>ppt_x</p:attrName>
                                          <p:attrName>ppt_y</p:attrName>
                                        </p:attrNameLst>
                                      </p:cBhvr>
                                      <p:rCtr x="-521" y="-1343"/>
                                    </p:animMotion>
                                  </p:childTnLst>
                                </p:cTn>
                              </p:par>
                              <p:par>
                                <p:cTn id="18" presetID="10" presetClass="entr" presetSubtype="0" fill="hold" nodeType="withEffect">
                                  <p:stCondLst>
                                    <p:cond delay="5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42" presetClass="path" presetSubtype="0" decel="100000" fill="hold" nodeType="withEffect">
                                  <p:stCondLst>
                                    <p:cond delay="500"/>
                                  </p:stCondLst>
                                  <p:childTnLst>
                                    <p:animMotion origin="layout" path="M 1.66667E-6 -1.48148E-6 L 0.00312 -0.02523 " pathEditMode="relative" rAng="0" ptsTypes="AA">
                                      <p:cBhvr>
                                        <p:cTn id="22" dur="700" spd="-100000" fill="hold"/>
                                        <p:tgtEl>
                                          <p:spTgt spid="55"/>
                                        </p:tgtEl>
                                        <p:attrNameLst>
                                          <p:attrName>ppt_x</p:attrName>
                                          <p:attrName>ppt_y</p:attrName>
                                        </p:attrNameLst>
                                      </p:cBhvr>
                                      <p:rCtr x="156" y="-1273"/>
                                    </p:animMotion>
                                  </p:childTnLst>
                                </p:cTn>
                              </p:par>
                              <p:par>
                                <p:cTn id="23" presetID="10" presetClass="entr" presetSubtype="0" fill="hold" nodeType="withEffect">
                                  <p:stCondLst>
                                    <p:cond delay="60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42" presetClass="path" presetSubtype="0" decel="100000" fill="hold" nodeType="withEffect">
                                  <p:stCondLst>
                                    <p:cond delay="600"/>
                                  </p:stCondLst>
                                  <p:childTnLst>
                                    <p:animMotion origin="layout" path="M -4.16667E-6 -3.33333E-6 L 0.01446 -0.01458 " pathEditMode="relative" rAng="0" ptsTypes="AA">
                                      <p:cBhvr>
                                        <p:cTn id="27" dur="700" spd="-100000" fill="hold"/>
                                        <p:tgtEl>
                                          <p:spTgt spid="63"/>
                                        </p:tgtEl>
                                        <p:attrNameLst>
                                          <p:attrName>ppt_x</p:attrName>
                                          <p:attrName>ppt_y</p:attrName>
                                        </p:attrNameLst>
                                      </p:cBhvr>
                                      <p:rCtr x="716" y="-741"/>
                                    </p:animMotion>
                                  </p:childTnLst>
                                </p:cTn>
                              </p:par>
                              <p:par>
                                <p:cTn id="28" presetID="10" presetClass="entr" presetSubtype="0" fill="hold" nodeType="withEffect">
                                  <p:stCondLst>
                                    <p:cond delay="70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42" presetClass="path" presetSubtype="0" decel="100000" fill="hold" nodeType="withEffect">
                                  <p:stCondLst>
                                    <p:cond delay="700"/>
                                  </p:stCondLst>
                                  <p:childTnLst>
                                    <p:animMotion origin="layout" path="M 4.16667E-6 2.22222E-6 L 0.01171 0.00625 " pathEditMode="relative" rAng="0" ptsTypes="AA">
                                      <p:cBhvr>
                                        <p:cTn id="32" dur="700" spd="-100000" fill="hold"/>
                                        <p:tgtEl>
                                          <p:spTgt spid="56"/>
                                        </p:tgtEl>
                                        <p:attrNameLst>
                                          <p:attrName>ppt_x</p:attrName>
                                          <p:attrName>ppt_y</p:attrName>
                                        </p:attrNameLst>
                                      </p:cBhvr>
                                      <p:rCtr x="586" y="301"/>
                                    </p:animMotion>
                                  </p:childTnLst>
                                </p:cTn>
                              </p:par>
                              <p:par>
                                <p:cTn id="33" presetID="10" presetClass="entr" presetSubtype="0" fill="hold" nodeType="withEffect">
                                  <p:stCondLst>
                                    <p:cond delay="80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42" presetClass="path" presetSubtype="0" decel="100000" fill="hold" nodeType="withEffect">
                                  <p:stCondLst>
                                    <p:cond delay="800"/>
                                  </p:stCondLst>
                                  <p:childTnLst>
                                    <p:animMotion origin="layout" path="M -1.66667E-6 4.07407E-6 L 0.00755 0.02963 " pathEditMode="relative" rAng="0" ptsTypes="AA">
                                      <p:cBhvr>
                                        <p:cTn id="37" dur="700" spd="-100000" fill="hold"/>
                                        <p:tgtEl>
                                          <p:spTgt spid="59"/>
                                        </p:tgtEl>
                                        <p:attrNameLst>
                                          <p:attrName>ppt_x</p:attrName>
                                          <p:attrName>ppt_y</p:attrName>
                                        </p:attrNameLst>
                                      </p:cBhvr>
                                      <p:rCtr x="378" y="1481"/>
                                    </p:animMotion>
                                  </p:childTnLst>
                                </p:cTn>
                              </p:par>
                              <p:par>
                                <p:cTn id="38" presetID="10" presetClass="entr" presetSubtype="0" fill="hold" nodeType="withEffect">
                                  <p:stCondLst>
                                    <p:cond delay="9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42" presetClass="path" presetSubtype="0" decel="100000" fill="hold" nodeType="withEffect">
                                  <p:stCondLst>
                                    <p:cond delay="900"/>
                                  </p:stCondLst>
                                  <p:childTnLst>
                                    <p:animMotion origin="layout" path="M -4.16667E-6 -1.11111E-6 L -0.00937 0.02824 " pathEditMode="relative" rAng="0" ptsTypes="AA">
                                      <p:cBhvr>
                                        <p:cTn id="42" dur="700" spd="-100000" fill="hold"/>
                                        <p:tgtEl>
                                          <p:spTgt spid="51"/>
                                        </p:tgtEl>
                                        <p:attrNameLst>
                                          <p:attrName>ppt_x</p:attrName>
                                          <p:attrName>ppt_y</p:attrName>
                                        </p:attrNameLst>
                                      </p:cBhvr>
                                      <p:rCtr x="-469"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Microsoft Inspire 16/9 White Templat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2" id="{9FA23CC8-D214-4BAE-98D2-9EAECDB99158}" vid="{15A8212D-4B87-4B7B-8648-6728B5DD8836}"/>
    </a:ext>
  </a:extLst>
</a:theme>
</file>

<file path=ppt/theme/theme2.xml><?xml version="1.0" encoding="utf-8"?>
<a:theme xmlns:a="http://schemas.openxmlformats.org/drawingml/2006/main" name="Microsoft Build 16/9 White Template">
  <a:themeElements>
    <a:clrScheme name="Custom 15">
      <a:dk1>
        <a:srgbClr val="000000"/>
      </a:dk1>
      <a:lt1>
        <a:srgbClr val="FFFFFF"/>
      </a:lt1>
      <a:dk2>
        <a:srgbClr val="243A5E"/>
      </a:dk2>
      <a:lt2>
        <a:srgbClr val="E6E6E6"/>
      </a:lt2>
      <a:accent1>
        <a:srgbClr val="0078D4"/>
      </a:accent1>
      <a:accent2>
        <a:srgbClr val="243A5E"/>
      </a:accent2>
      <a:accent3>
        <a:srgbClr val="C73ECC"/>
      </a:accent3>
      <a:accent4>
        <a:srgbClr val="CD98CF"/>
      </a:accent4>
      <a:accent5>
        <a:srgbClr val="FFA38B"/>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Build2022_16-9 Event-template.potx" id="{16CBB817-BF82-4660-A2F0-86A2BCC40C64}" vid="{0332CF4E-C2A4-4A98-8257-D29DDDD06E12}"/>
    </a:ext>
  </a:extLst>
</a:theme>
</file>

<file path=ppt/theme/theme3.xml><?xml version="1.0" encoding="utf-8"?>
<a:theme xmlns:a="http://schemas.openxmlformats.org/drawingml/2006/main" name="MS_Build_Black Template">
  <a:themeElements>
    <a:clrScheme name="Inspire blac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Build_2021_Template_v02.potx" id="{C557059C-A6A0-43DD-966A-9158B884E51B}" vid="{78B370A0-D643-4999-80BD-C6CF0BBB59B7}"/>
    </a:ext>
  </a:extLst>
</a:theme>
</file>

<file path=ppt/theme/theme4.xml><?xml version="1.0" encoding="utf-8"?>
<a:theme xmlns:a="http://schemas.openxmlformats.org/drawingml/2006/main" name="ESI_Off-White Template">
  <a:themeElements>
    <a:clrScheme name="Microsoft Learn Lt-ESI">
      <a:dk1>
        <a:srgbClr val="000000"/>
      </a:dk1>
      <a:lt1>
        <a:srgbClr val="FFFFFF"/>
      </a:lt1>
      <a:dk2>
        <a:srgbClr val="091F2C"/>
      </a:dk2>
      <a:lt2>
        <a:srgbClr val="E8E6DF"/>
      </a:lt2>
      <a:accent1>
        <a:srgbClr val="C73ECC"/>
      </a:accent1>
      <a:accent2>
        <a:srgbClr val="0078D4"/>
      </a:accent2>
      <a:accent3>
        <a:srgbClr val="FF5C39"/>
      </a:accent3>
      <a:accent4>
        <a:srgbClr val="F4364C"/>
      </a:accent4>
      <a:accent5>
        <a:srgbClr val="CD9BCF"/>
      </a:accent5>
      <a:accent6>
        <a:srgbClr val="8DC8E8"/>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Neutral gray">
      <a:srgbClr val="E8E6DF"/>
    </a:custClr>
    <a:custClr name="White">
      <a:srgbClr val="FFFFFF"/>
    </a:custClr>
    <a:custClr name="Blueblack">
      <a:srgbClr val="091F2C"/>
    </a:custClr>
    <a:custClr name="Off white">
      <a:srgbClr val="F4F3F5"/>
    </a:custClr>
    <a:custClr name="Light orange">
      <a:srgbClr val="FFA38B"/>
    </a:custClr>
    <a:custClr name="Light magenta">
      <a:srgbClr val="CD9BCF"/>
    </a:custClr>
    <a:custClr name="Light blue">
      <a:srgbClr val="8DC8E8"/>
    </a:custClr>
    <a:custClr name="Light red">
      <a:srgbClr val="FFB3BB"/>
    </a:custClr>
    <a:custClr name="White">
      <a:srgbClr val="FFFFFF"/>
    </a:custClr>
    <a:custClr name="White">
      <a:srgbClr val="FFFFFF"/>
    </a:custClr>
    <a:custClr name="Neutral gray">
      <a:srgbClr val="E8E6DF"/>
    </a:custClr>
    <a:custClr name="White">
      <a:srgbClr val="FFFFFF"/>
    </a:custClr>
    <a:custClr name="Blueblack">
      <a:srgbClr val="091F2C"/>
    </a:custClr>
    <a:custClr name="Off white">
      <a:srgbClr val="F4F3F5"/>
    </a:custClr>
    <a:custClr name="Dark orange">
      <a:srgbClr val="73391D"/>
    </a:custClr>
    <a:custClr name="Dark magenta">
      <a:srgbClr val="702573"/>
    </a:custClr>
    <a:custClr name="Dark blue">
      <a:srgbClr val="2A446F"/>
    </a:custClr>
    <a:custClr name="Dark red">
      <a:srgbClr val="73262F"/>
    </a:custClr>
    <a:custClr name="White">
      <a:srgbClr val="FFFFFF"/>
    </a:custClr>
    <a:custClr name="White">
      <a:srgbClr val="FFFFFF"/>
    </a:custClr>
  </a:custClrLst>
  <a:extLst>
    <a:ext uri="{05A4C25C-085E-4340-85A3-A5531E510DB2}">
      <thm15:themeFamily xmlns:thm15="http://schemas.microsoft.com/office/thememl/2012/main" name="ESI PPT Template.potx" id="{851CF172-F79B-4256-A24B-9EE15A9D015C}" vid="{5FBB3625-7C35-4DBA-A895-0F5D3A20DF3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2377</Value>
      <Value>540</Value>
      <Value>1008</Value>
    </TaxCatchAll>
    <epDisplayOrder xmlns="ffda682f-c233-440f-ae5c-cc70b7af3c29">8</epDisplayOrder>
    <epThumbnailSlide xmlns="ffda682f-c233-440f-ae5c-cc70b7af3c29">7</epThumbnailSlide>
    <epSessionCode xmlns="ffda682f-c233-440f-ae5c-cc70b7af3c29">KEY01</epSessionCode>
    <i506628f40624491a7b689a31a12e4a7 xmlns="ffda682f-c233-440f-ae5c-cc70b7af3c29">
      <Terms xmlns="http://schemas.microsoft.com/office/infopath/2007/PartnerControls">
        <TermInfo xmlns="http://schemas.microsoft.com/office/infopath/2007/PartnerControls">
          <TermName xmlns="http://schemas.microsoft.com/office/infopath/2007/PartnerControls">2022</TermName>
          <TermId xmlns="http://schemas.microsoft.com/office/infopath/2007/PartnerControls">cf8bd13e-1658-45d1-8bec-4c444ae5e2a2</TermId>
        </TermInfo>
      </Terms>
    </i506628f40624491a7b689a31a12e4a7>
    <MediaDescription xmlns="230e9df3-be65-4c73-a93b-d1236ebd677e">Join Satya Nadella to hear about how Microsoft is creating new opportunity for our partners as we help every organization use digital technology to differentiate, build resilience, and do more with less.</MediaDescription>
    <epVideoURL xmlns="ffda682f-c233-440f-ae5c-cc70b7af3c29" xsi:nil="true"/>
    <e6eef530250d40b588460f4e80610bed xmlns="ffda682f-c233-440f-ae5c-cc70b7af3c29">
      <Terms xmlns="http://schemas.microsoft.com/office/infopath/2007/PartnerControls">
        <TermInfo xmlns="http://schemas.microsoft.com/office/infopath/2007/PartnerControls">
          <TermName xmlns="http://schemas.microsoft.com/office/infopath/2007/PartnerControls">Microsoft Inspire</TermName>
          <TermId xmlns="http://schemas.microsoft.com/office/infopath/2007/PartnerControls">4fa477d3-1b18-486e-a5d3-20897defab93</TermId>
        </TermInfo>
      </Terms>
    </e6eef530250d40b588460f4e80610bed>
    <epThumbnailUrl xmlns="ffda682f-c233-440f-ae5c-cc70b7af3c29" xsi:nil="true"/>
    <nd392b534b3e40ab9754af2092f68eae xmlns="ffda682f-c233-440f-ae5c-cc70b7af3c29">
      <Terms xmlns="http://schemas.microsoft.com/office/infopath/2007/PartnerControls">
        <TermInfo xmlns="http://schemas.microsoft.com/office/infopath/2007/PartnerControls">
          <TermName xmlns="http://schemas.microsoft.com/office/infopath/2007/PartnerControls">Keynote</TermName>
          <TermId xmlns="http://schemas.microsoft.com/office/infopath/2007/PartnerControls">6bd6d0d2-1b6d-4617-8480-ef77f585108c</TermId>
        </TermInfo>
      </Terms>
    </nd392b534b3e40ab9754af2092f68eae>
    <_dlc_DocId xmlns="230e9df3-be65-4c73-a93b-d1236ebd677e">EPDOC-2063785249-8587</_dlc_DocId>
    <_dlc_DocIdUrl xmlns="230e9df3-be65-4c73-a93b-d1236ebd677e">
      <Url>https://microsoft.sharepoint.com/sites/presentations/_layouts/15/DocIdRedir.aspx?ID=EPDOC-2063785249-8587</Url>
      <Description>EPDOC-2063785249-8587</Description>
    </_dlc_DocIdUrl>
    <SharedWithUsers xmlns="ffda682f-c233-440f-ae5c-cc70b7af3c29">
      <UserInfo>
        <DisplayName>Joseph Tartakoff</DisplayName>
        <AccountId>2703</AccountId>
        <AccountType/>
      </UserInfo>
      <UserInfo>
        <DisplayName>Janet Choi</DisplayName>
        <AccountId>8077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FeaturedDoc" ma:contentTypeID="0x010100510AEB475E3D204AAC94D13F95361DD1002BA469760739B546B5559F1CEDCFC5DB" ma:contentTypeVersion="19" ma:contentTypeDescription="" ma:contentTypeScope="" ma:versionID="9b2e0334e1ec756b11d9e94b125cb076">
  <xsd:schema xmlns:xsd="http://www.w3.org/2001/XMLSchema" xmlns:xs="http://www.w3.org/2001/XMLSchema" xmlns:p="http://schemas.microsoft.com/office/2006/metadata/properties" xmlns:ns2="230e9df3-be65-4c73-a93b-d1236ebd677e" xmlns:ns3="ffda682f-c233-440f-ae5c-cc70b7af3c29" targetNamespace="http://schemas.microsoft.com/office/2006/metadata/properties" ma:root="true" ma:fieldsID="acab51f2609b4f1c285f82ba5243b90e" ns2:_="" ns3:_="">
    <xsd:import namespace="230e9df3-be65-4c73-a93b-d1236ebd677e"/>
    <xsd:import namespace="ffda682f-c233-440f-ae5c-cc70b7af3c29"/>
    <xsd:element name="properties">
      <xsd:complexType>
        <xsd:sequence>
          <xsd:element name="documentManagement">
            <xsd:complexType>
              <xsd:all>
                <xsd:element ref="ns2:MediaDescription" minOccurs="0"/>
                <xsd:element ref="ns3:epThumbnailUrl" minOccurs="0"/>
                <xsd:element ref="ns3:epThumbnailSlide" minOccurs="0"/>
                <xsd:element ref="ns3:epDisplayOrder" minOccurs="0"/>
                <xsd:element ref="ns2:_dlc_DocId" minOccurs="0"/>
                <xsd:element ref="ns2:_dlc_DocIdUrl" minOccurs="0"/>
                <xsd:element ref="ns2:_dlc_DocIdPersistId" minOccurs="0"/>
                <xsd:element ref="ns3:epVideoURL" minOccurs="0"/>
                <xsd:element ref="ns3:epSessionCode" minOccurs="0"/>
                <xsd:element ref="ns3:e6eef530250d40b588460f4e80610bed" minOccurs="0"/>
                <xsd:element ref="ns2:TaxCatchAll" minOccurs="0"/>
                <xsd:element ref="ns2:TaxCatchAllLabel" minOccurs="0"/>
                <xsd:element ref="ns3:nd392b534b3e40ab9754af2092f68eae" minOccurs="0"/>
                <xsd:element ref="ns3:i506628f40624491a7b689a31a12e4a7"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MediaDescription" ma:index="2" nillable="true" ma:displayName="Document Description" ma:description="Enter video description for display. This is a column used for the Approved EV (Governed) content type." ma:internalName="MediaDescription">
      <xsd:simpleType>
        <xsd:restriction base="dms:Note"/>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hidden="true" ma:list="{c6f752b4-ea7a-45d7-9c5a-f41f5c5d970f}" ma:internalName="TaxCatchAll" ma:showField="CatchAllData" ma:web="ffda682f-c233-440f-ae5c-cc70b7af3c29">
      <xsd:complexType>
        <xsd:complexContent>
          <xsd:extension base="dms:MultiChoiceLookup">
            <xsd:sequence>
              <xsd:element name="Value" type="dms:Lookup" maxOccurs="unbounded" minOccurs="0" nillable="true"/>
            </xsd:sequence>
          </xsd:extension>
        </xsd:complexContent>
      </xsd:complexType>
    </xsd:element>
    <xsd:element name="TaxCatchAllLabel" ma:index="19" nillable="true" ma:displayName="Taxonomy Catch All Column1" ma:hidden="true" ma:list="{c6f752b4-ea7a-45d7-9c5a-f41f5c5d970f}" ma:internalName="TaxCatchAllLabel" ma:readOnly="true" ma:showField="CatchAllDataLabel" ma:web="ffda682f-c233-440f-ae5c-cc70b7af3c2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da682f-c233-440f-ae5c-cc70b7af3c29" elementFormDefault="qualified">
    <xsd:import namespace="http://schemas.microsoft.com/office/2006/documentManagement/types"/>
    <xsd:import namespace="http://schemas.microsoft.com/office/infopath/2007/PartnerControls"/>
    <xsd:element name="epThumbnailUrl" ma:index="3" nillable="true" ma:displayName="Cusotm Thumbnail URL" ma:description="This is auto generated field. If you would like to change, Please enter online thumbnail url in .jpg or .png format." ma:internalName="epThumbnailUrl">
      <xsd:simpleType>
        <xsd:restriction base="dms:Text">
          <xsd:maxLength value="255"/>
        </xsd:restriction>
      </xsd:simpleType>
    </xsd:element>
    <xsd:element name="epThumbnailSlide" ma:index="4" nillable="true" ma:displayName="Thumbnail Slide Number" ma:decimals="0" ma:internalName="epThumbnailSlide" ma:percentage="FALSE">
      <xsd:simpleType>
        <xsd:restriction base="dms:Number"/>
      </xsd:simpleType>
    </xsd:element>
    <xsd:element name="epDisplayOrder" ma:index="5" nillable="true" ma:displayName="Display Order" ma:description="Display order, highest number will be display first." ma:internalName="epDisplayOrder" ma:percentage="FALSE">
      <xsd:simpleType>
        <xsd:restriction base="dms:Number"/>
      </xsd:simpleType>
    </xsd:element>
    <xsd:element name="epVideoURL" ma:index="15" nillable="true" ma:displayName="Video URL" ma:internalName="epVideoURL">
      <xsd:simpleType>
        <xsd:restriction base="dms:Text">
          <xsd:maxLength value="255"/>
        </xsd:restriction>
      </xsd:simpleType>
    </xsd:element>
    <xsd:element name="epSessionCode" ma:index="16" nillable="true" ma:displayName="ep Session Code" ma:internalName="epSessionCode">
      <xsd:simpleType>
        <xsd:restriction base="dms:Text">
          <xsd:maxLength value="255"/>
        </xsd:restriction>
      </xsd:simpleType>
    </xsd:element>
    <xsd:element name="e6eef530250d40b588460f4e80610bed" ma:index="17" nillable="true" ma:taxonomy="true" ma:internalName="e6eef530250d40b588460f4e80610bed" ma:taxonomyFieldName="epEventName" ma:displayName="EventName" ma:default="" ma:fieldId="{e6eef530-250d-40b5-8846-0f4e80610bed}" ma:sspId="e385fb40-52d4-4fae-9c5b-3e8ff8a5878e" ma:termSetId="70f808ea-edb1-4ba0-914c-0ffdbee83a53" ma:anchorId="00000000-0000-0000-0000-000000000000" ma:open="true" ma:isKeyword="false">
      <xsd:complexType>
        <xsd:sequence>
          <xsd:element ref="pc:Terms" minOccurs="0" maxOccurs="1"/>
        </xsd:sequence>
      </xsd:complexType>
    </xsd:element>
    <xsd:element name="nd392b534b3e40ab9754af2092f68eae" ma:index="21" nillable="true" ma:taxonomy="true" ma:internalName="nd392b534b3e40ab9754af2092f68eae" ma:taxonomyFieldName="epSessionType" ma:displayName="Session Type" ma:default="" ma:fieldId="{7d392b53-4b3e-40ab-9754-af2092f68eae}" ma:sspId="e385fb40-52d4-4fae-9c5b-3e8ff8a5878e" ma:termSetId="4a7f5118-ed8e-426f-a293-5dd28228e502" ma:anchorId="00000000-0000-0000-0000-000000000000" ma:open="true" ma:isKeyword="false">
      <xsd:complexType>
        <xsd:sequence>
          <xsd:element ref="pc:Terms" minOccurs="0" maxOccurs="1"/>
        </xsd:sequence>
      </xsd:complexType>
    </xsd:element>
    <xsd:element name="i506628f40624491a7b689a31a12e4a7" ma:index="23" nillable="true" ma:taxonomy="true" ma:internalName="i506628f40624491a7b689a31a12e4a7" ma:taxonomyFieldName="epYear" ma:displayName="Year" ma:default="" ma:fieldId="{2506628f-4062-4491-a7b6-89a31a12e4a7}" ma:sspId="e385fb40-52d4-4fae-9c5b-3e8ff8a5878e" ma:termSetId="339128bc-7351-4704-a64d-e49dbb9958b9" ma:anchorId="00000000-0000-0000-0000-000000000000" ma:open="fals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230e9df3-be65-4c73-a93b-d1236ebd677e"/>
    <ds:schemaRef ds:uri="ffda682f-c233-440f-ae5c-cc70b7af3c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83D6184-2658-4FC3-A6C2-35A9747D290C}">
  <ds:schemaRefs>
    <ds:schemaRef ds:uri="230e9df3-be65-4c73-a93b-d1236ebd677e"/>
    <ds:schemaRef ds:uri="ffda682f-c233-440f-ae5c-cc70b7af3c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B572B3-815E-4282-8123-2A1528D48597}">
  <ds:schemaRefs>
    <ds:schemaRef ds:uri="http://schemas.microsoft.com/sharepoint/events"/>
  </ds:schemaRefs>
</ds:datastoreItem>
</file>

<file path=customXml/itemProps4.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MS_Build_2021_Template_v02</Template>
  <TotalTime>168</TotalTime>
  <Words>4643</Words>
  <Application>Microsoft Office PowerPoint</Application>
  <PresentationFormat>Widescreen</PresentationFormat>
  <Paragraphs>625</Paragraphs>
  <Slides>52</Slides>
  <Notes>47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52</vt:i4>
      </vt:variant>
    </vt:vector>
  </HeadingPairs>
  <TitlesOfParts>
    <vt:vector size="70" baseType="lpstr">
      <vt:lpstr>Arial</vt:lpstr>
      <vt:lpstr>Calibri</vt:lpstr>
      <vt:lpstr>Consolas</vt:lpstr>
      <vt:lpstr>Fira Sans Medium</vt:lpstr>
      <vt:lpstr>Lato Light</vt:lpstr>
      <vt:lpstr>Nunito Sans</vt:lpstr>
      <vt:lpstr>Open Sans</vt:lpstr>
      <vt:lpstr>Open Sans Light</vt:lpstr>
      <vt:lpstr>Segoe UI</vt:lpstr>
      <vt:lpstr>Segoe UI Black</vt:lpstr>
      <vt:lpstr>Segoe UI Light</vt:lpstr>
      <vt:lpstr>Segoe UI Semibold</vt:lpstr>
      <vt:lpstr>Segoe UI Semilight</vt:lpstr>
      <vt:lpstr>Wingdings</vt:lpstr>
      <vt:lpstr>Microsoft Inspire 16/9 White Template</vt:lpstr>
      <vt:lpstr>Microsoft Build 16/9 White Template</vt:lpstr>
      <vt:lpstr>MS_Build_Black Template</vt:lpstr>
      <vt:lpstr>ESI_Off-White Template</vt:lpstr>
      <vt:lpstr>The digital imperative for every organization </vt:lpstr>
      <vt:lpstr>Winds of Change…</vt:lpstr>
      <vt:lpstr>Mercedes-Benz statistic</vt:lpstr>
      <vt:lpstr>Mercedes-Benz statistic</vt:lpstr>
      <vt:lpstr>Mercedes-Benz statistic</vt:lpstr>
      <vt:lpstr>Mercedes-Benz statistic</vt:lpstr>
      <vt:lpstr>Mercedes-Benz statistic</vt:lpstr>
      <vt:lpstr>Digital imperative</vt:lpstr>
      <vt:lpstr>Organizations across different industries</vt:lpstr>
      <vt:lpstr>Doing more</vt:lpstr>
      <vt:lpstr>Doing more with less</vt:lpstr>
      <vt:lpstr>Digital imperative</vt:lpstr>
      <vt:lpstr>Migrate to  the cloud</vt:lpstr>
      <vt:lpstr>Percentage of digital workloads deployed on cloud-native platforms</vt:lpstr>
      <vt:lpstr>Windows Server and SQL Server on Azure VMs</vt:lpstr>
      <vt:lpstr>Mercedes-Benz statistic</vt:lpstr>
      <vt:lpstr>Empower  fusion teams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GitHub Enterprise savings</vt:lpstr>
      <vt:lpstr>Mercedes-Benz statistic</vt:lpstr>
      <vt:lpstr>Percentage of new enterprise apps built using low-code or no-code tools</vt:lpstr>
      <vt:lpstr>Cost and complexity of business solutions</vt:lpstr>
      <vt:lpstr>Power Platform savings</vt:lpstr>
      <vt:lpstr>Mercedes-Benz statistic</vt:lpstr>
      <vt:lpstr>Unify data and apply AI models</vt:lpstr>
      <vt:lpstr>Percentage of data produced  by generative AI</vt:lpstr>
      <vt:lpstr>Data governance, Analytics, Operational databases</vt:lpstr>
      <vt:lpstr>Intelligent Data platform</vt:lpstr>
      <vt:lpstr>Microsoft Intelligent Data Platform savings</vt:lpstr>
      <vt:lpstr>Mercedes-Benz statistic</vt:lpstr>
      <vt:lpstr>Collaborative  business process</vt:lpstr>
      <vt:lpstr>Work trends statistic #1</vt:lpstr>
      <vt:lpstr>Work trends statistic #2</vt:lpstr>
      <vt:lpstr>People, Places, Processes</vt:lpstr>
      <vt:lpstr>Cost and complexity of hybrid work solutions</vt:lpstr>
      <vt:lpstr>Microsoft 365 savings</vt:lpstr>
      <vt:lpstr>Mercedes-Benz statistic</vt:lpstr>
      <vt:lpstr>Mercedes-Benz statistic</vt:lpstr>
      <vt:lpstr>Prioritize security</vt:lpstr>
      <vt:lpstr>Cybercrime cost</vt:lpstr>
      <vt:lpstr>Cost and complexity of security and compliance</vt:lpstr>
      <vt:lpstr>Microsoft Security savings</vt:lpstr>
      <vt:lpstr>Threat signals</vt:lpstr>
      <vt:lpstr>Mercedes-Benz statistic</vt:lpstr>
      <vt:lpstr>Mercedes-Benz statistic</vt:lpstr>
      <vt:lpstr>PowerPoint Presentation</vt:lpstr>
    </vt:vector>
  </TitlesOfParts>
  <Manager>&lt;Comms manager name here&gt;</Manager>
  <Company>Microsoft 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Satya Nadella at Microsoft Inspire 2022</dc:title>
  <dc:subject>Microsoft Build</dc:subject>
  <dc:creator>Sylvia Tedjo</dc:creator>
  <cp:keywords>Microsoft Build</cp:keywords>
  <dc:description/>
  <cp:lastModifiedBy>Lucian Ungureanu</cp:lastModifiedBy>
  <cp:revision>3</cp:revision>
  <cp:lastPrinted>2022-05-17T05:32:21Z</cp:lastPrinted>
  <dcterms:created xsi:type="dcterms:W3CDTF">2021-04-28T20:40:46Z</dcterms:created>
  <dcterms:modified xsi:type="dcterms:W3CDTF">2022-11-02T05:36:26Z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0x010100510AEB475E3D204AAC94D13F95361DD1002BA469760739B546B5559F1CEDCFC5DB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MSIP_Label_863aae98-72c2-4d8a-bcb0-c0aa81d8aedc_Method">
    <vt:lpwstr>Privileged</vt:lpwstr>
  </property>
  <property fmtid="{D5CDD505-2E9C-101B-9397-08002B2CF9AE}" pid="18" name="MSIP_Label_863aae98-72c2-4d8a-bcb0-c0aa81d8aedc_ContentBits">
    <vt:lpwstr>0</vt:lpwstr>
  </property>
  <property fmtid="{D5CDD505-2E9C-101B-9397-08002B2CF9AE}" pid="19" name="MSIP_Label_863aae98-72c2-4d8a-bcb0-c0aa81d8aedc_Enabled">
    <vt:lpwstr>true</vt:lpwstr>
  </property>
  <property fmtid="{D5CDD505-2E9C-101B-9397-08002B2CF9AE}" pid="20" name="MSIP_Label_863aae98-72c2-4d8a-bcb0-c0aa81d8aedc_SetDate">
    <vt:lpwstr>2021-05-06T14:22:14Z</vt:lpwstr>
  </property>
  <property fmtid="{D5CDD505-2E9C-101B-9397-08002B2CF9AE}" pid="21" name="MSIP_Label_863aae98-72c2-4d8a-bcb0-c0aa81d8aedc_Name">
    <vt:lpwstr>General</vt:lpwstr>
  </property>
  <property fmtid="{D5CDD505-2E9C-101B-9397-08002B2CF9AE}" pid="22" name="MSIP_Label_863aae98-72c2-4d8a-bcb0-c0aa81d8aedc_ActionId">
    <vt:lpwstr>6faa0289-a9fa-4efa-8e99-6ebc72439f54</vt:lpwstr>
  </property>
  <property fmtid="{D5CDD505-2E9C-101B-9397-08002B2CF9AE}" pid="23" name="MSIP_Label_863aae98-72c2-4d8a-bcb0-c0aa81d8aedc_SiteId">
    <vt:lpwstr>a5a9530b-9623-4712-8f71-f7cb8dfe5b51</vt:lpwstr>
  </property>
  <property fmtid="{D5CDD505-2E9C-101B-9397-08002B2CF9AE}" pid="24" name="SharedWithUsers">
    <vt:lpwstr>2703;#Joseph Tartakoff;#8077;#Janet Choi</vt:lpwstr>
  </property>
  <property fmtid="{D5CDD505-2E9C-101B-9397-08002B2CF9AE}" pid="25" name="MediaServiceImageTags">
    <vt:lpwstr/>
  </property>
  <property fmtid="{D5CDD505-2E9C-101B-9397-08002B2CF9AE}" pid="26" name="_dlc_DocIdItemGuid">
    <vt:lpwstr>fadac0f2-64db-4e39-9bf3-1ba4ea808dca</vt:lpwstr>
  </property>
  <property fmtid="{D5CDD505-2E9C-101B-9397-08002B2CF9AE}" pid="27" name="epSessionType">
    <vt:lpwstr>540;#Keynote|6bd6d0d2-1b6d-4617-8480-ef77f585108c</vt:lpwstr>
  </property>
  <property fmtid="{D5CDD505-2E9C-101B-9397-08002B2CF9AE}" pid="28" name="epEventName">
    <vt:lpwstr>1008;#Microsoft Inspire|4fa477d3-1b18-486e-a5d3-20897defab93</vt:lpwstr>
  </property>
  <property fmtid="{D5CDD505-2E9C-101B-9397-08002B2CF9AE}" pid="29" name="epYear">
    <vt:lpwstr>2377;#2022|cf8bd13e-1658-45d1-8bec-4c444ae5e2a2</vt:lpwstr>
  </property>
</Properties>
</file>