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894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8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12192000" cy="6858000"/>
  <p:notesSz cx="6799263" cy="9929813"/>
  <p:defaultTextStyle>
    <a:defPPr>
      <a:defRPr lang="ja-JP"/>
    </a:defPPr>
    <a:lvl1pPr marL="0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28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42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56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70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684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798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13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7224" autoAdjust="0"/>
  </p:normalViewPr>
  <p:slideViewPr>
    <p:cSldViewPr snapToGrid="0" showGuides="1">
      <p:cViewPr varScale="1">
        <p:scale>
          <a:sx n="60" d="100"/>
          <a:sy n="60" d="100"/>
        </p:scale>
        <p:origin x="8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9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17202537182853"/>
          <c:y val="0.13464651819236387"/>
          <c:w val="0.80863353018372708"/>
          <c:h val="0.72412340894114713"/>
        </c:manualLayout>
      </c:layout>
      <c:lineChart>
        <c:grouping val="standard"/>
        <c:varyColors val="0"/>
        <c:ser>
          <c:idx val="1"/>
          <c:order val="0"/>
          <c:tx>
            <c:strRef>
              <c:f>Sheet1!$C$2</c:f>
              <c:strCache>
                <c:ptCount val="1"/>
                <c:pt idx="0">
                  <c:v>  SSD</c:v>
                </c:pt>
              </c:strCache>
            </c:strRef>
          </c:tx>
          <c:spPr>
            <a:ln w="38100" cap="rnd">
              <a:solidFill>
                <a:srgbClr val="FFFFFF">
                  <a:lumMod val="6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Sheet1!$B$3:$B$10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Sheet1!$C$3:$C$10</c:f>
              <c:numCache>
                <c:formatCode>General</c:formatCode>
                <c:ptCount val="8"/>
                <c:pt idx="0">
                  <c:v>0.23755758830696061</c:v>
                </c:pt>
                <c:pt idx="1">
                  <c:v>0.1627837265150445</c:v>
                </c:pt>
                <c:pt idx="2">
                  <c:v>0.14478669303223174</c:v>
                </c:pt>
                <c:pt idx="3">
                  <c:v>0.11891520348126713</c:v>
                </c:pt>
                <c:pt idx="4">
                  <c:v>0.10160579362415186</c:v>
                </c:pt>
                <c:pt idx="5">
                  <c:v>8.8267662887777196E-2</c:v>
                </c:pt>
                <c:pt idx="6">
                  <c:v>7.6688333895255326E-2</c:v>
                </c:pt>
                <c:pt idx="7">
                  <c:v>6.7566766207086432E-2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C4-4909-8688-B344F1039A8C}"/>
            </c:ext>
          </c:extLst>
        </c:ser>
        <c:ser>
          <c:idx val="2"/>
          <c:order val="1"/>
          <c:tx>
            <c:strRef>
              <c:f>Sheet1!$D$2</c:f>
              <c:strCache>
                <c:ptCount val="1"/>
                <c:pt idx="0">
                  <c:v>  HDD</c:v>
                </c:pt>
              </c:strCache>
            </c:strRef>
          </c:tx>
          <c:spPr>
            <a:ln w="38100" cap="rnd">
              <a:solidFill>
                <a:srgbClr val="0064D2"/>
              </a:solidFill>
              <a:round/>
            </a:ln>
            <a:effectLst/>
          </c:spPr>
          <c:marker>
            <c:symbol val="none"/>
          </c:marker>
          <c:cat>
            <c:numRef>
              <c:f>Sheet1!$B$3:$B$10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Sheet1!$D$3:$D$10</c:f>
              <c:numCache>
                <c:formatCode>General</c:formatCode>
                <c:ptCount val="8"/>
                <c:pt idx="0">
                  <c:v>2.8898449739284963E-2</c:v>
                </c:pt>
                <c:pt idx="1">
                  <c:v>2.4531740799627715E-2</c:v>
                </c:pt>
                <c:pt idx="2">
                  <c:v>1.9903304657057318E-2</c:v>
                </c:pt>
                <c:pt idx="3">
                  <c:v>1.7350354925194829E-2</c:v>
                </c:pt>
                <c:pt idx="4">
                  <c:v>1.4797799009953693E-2</c:v>
                </c:pt>
                <c:pt idx="5">
                  <c:v>1.2582483208517318E-2</c:v>
                </c:pt>
                <c:pt idx="6">
                  <c:v>1.0763845109804125E-2</c:v>
                </c:pt>
                <c:pt idx="7">
                  <c:v>9.41466344840226E-3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C4-4909-8688-B344F1039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70328"/>
        <c:axId val="441564424"/>
      </c:lineChart>
      <c:catAx>
        <c:axId val="44157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1" i="0" u="none" strike="noStrike" kern="1200" baseline="0">
                <a:solidFill>
                  <a:schemeClr val="tx1"/>
                </a:solidFill>
                <a:latin typeface="TT Toshiba Sans" panose="020B0503030403020204" pitchFamily="34" charset="0"/>
                <a:ea typeface="TT Toshiba Sans" panose="020B0503030403020204" pitchFamily="34" charset="0"/>
                <a:cs typeface="+mn-cs"/>
              </a:defRPr>
            </a:pPr>
            <a:endParaRPr lang="en-US"/>
          </a:p>
        </c:txPr>
        <c:crossAx val="441564424"/>
        <c:crossesAt val="1.0000000000000002E-3"/>
        <c:auto val="1"/>
        <c:lblAlgn val="ctr"/>
        <c:lblOffset val="100"/>
        <c:noMultiLvlLbl val="0"/>
      </c:catAx>
      <c:valAx>
        <c:axId val="44156442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1" i="0" u="none" strike="noStrike" kern="1200" baseline="0">
                <a:solidFill>
                  <a:schemeClr val="tx1"/>
                </a:solidFill>
                <a:latin typeface="TT Toshiba Sans" panose="020B0503030403020204" pitchFamily="34" charset="0"/>
                <a:ea typeface="TT Toshiba Sans" panose="020B0503030403020204" pitchFamily="34" charset="0"/>
                <a:cs typeface="+mn-cs"/>
              </a:defRPr>
            </a:pPr>
            <a:endParaRPr lang="en-US"/>
          </a:p>
        </c:txPr>
        <c:crossAx val="44157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東芝 Pゴシック" panose="020B0500000000000000" pitchFamily="50" charset="-128"/>
          <a:ea typeface="東芝 Pゴシック" panose="020B0500000000000000" pitchFamily="50" charset="-128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954F-409E-48AD-B001-B61697B0306F}" type="datetimeFigureOut">
              <a:rPr lang="de-DE" smtClean="0"/>
              <a:t>01.11.2022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784E5-3EA8-4E0A-8715-AFB920BA4F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6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de/images/insulated-tape-roll-isolated-on-white/300132037?prev_url=detai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de/images/question-mark-3d-blue-thinking-stick-man-answering-solution/268960042?prev_url=detai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de/images/a-cluster-of-transparent-quartz-crystals-isolated-on-a-black-background/163755604?prev_url=detai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ock.adobe.com/de/images/differences-between-dna-and-rna-vector-scientific-icon-spiral-of-dna-and-rna/289647074?prev_url=detail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de/images/running-icon/75631577?prev_url=detai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de/images/modern-of-flash-memory-device-set-micro-sd-card-sd-card-flash-drive-nvme-m-2-pci-express-pci-e-solid-state-drive-ssd-and-external-harddisk-drive-with-usb3-cable-isolate-on-white-background/408043029?prev_url=detai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DATEI-NR.: 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300132037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37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DATEI-NR.: 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268960042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95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DATEI-NR.: 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163755604</a:t>
            </a:r>
            <a:endParaRPr lang="de-D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DATEI-NR.: 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289647074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84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DATEI-NR.: 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75631577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35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863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46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DATEI-NR.: 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408043029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99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hyperlink" Target="http://toshiba.semicon-storage.com/eu/company/tee/newsletter.html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hyperlink" Target="http://toshiba.semicon-storage.com/eu/company/tee/newsletter.html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hyperlink" Target="http://toshiba.semicon-storage.com/eu/company/tee/newsletter.html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hyperlink" Target="http://toshiba.semicon-storage.com/eu/company/tee/newsletter.html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oshiba-storage.com/newsletter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hyperlink" Target="https://www.toshiba-storage.com/newsletter/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with owne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0" y="2615165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Presentation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0" y="3024000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 smtClean="0"/>
              <a:t>Presentation title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157131"/>
            <a:ext cx="2518420" cy="8634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480" y="0"/>
            <a:ext cx="4064520" cy="6858000"/>
          </a:xfrm>
          <a:prstGeom prst="rect">
            <a:avLst/>
          </a:prstGeom>
        </p:spPr>
      </p:pic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657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1747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 smtClean="0"/>
              <a:t>Toshiba Electronics</a:t>
            </a:r>
            <a:r>
              <a:rPr lang="en-US" sz="1600" baseline="0" dirty="0" smtClean="0"/>
              <a:t> Europe GmbH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81350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aphicFrame>
        <p:nvGraphicFramePr>
          <p:cNvPr id="18" name="表 7">
            <a:extLst>
              <a:ext uri="{FF2B5EF4-FFF2-40B4-BE49-F238E27FC236}">
                <a16:creationId xmlns:a16="http://schemas.microsoft.com/office/drawing/2014/main" id="{60B4F7F2-33AF-4FAF-A113-3FE55D8246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000" y="6186071"/>
          <a:ext cx="3386370" cy="491810"/>
        </p:xfrm>
        <a:graphic>
          <a:graphicData uri="http://schemas.openxmlformats.org/drawingml/2006/table">
            <a:tbl>
              <a:tblPr/>
              <a:tblGrid>
                <a:gridCol w="1959514">
                  <a:extLst>
                    <a:ext uri="{9D8B030D-6E8A-4147-A177-3AD203B41FA5}">
                      <a16:colId xmlns:a16="http://schemas.microsoft.com/office/drawing/2014/main" val="692516935"/>
                    </a:ext>
                  </a:extLst>
                </a:gridCol>
                <a:gridCol w="142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Segoe UI" pitchFamily="34" charset="0"/>
                        </a:rPr>
                        <a:t>Scope of Disclosure</a:t>
                      </a:r>
                    </a:p>
                  </a:txBody>
                  <a:tcPr marL="0" marR="0" marT="46753" marB="467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0" marR="0" marT="46753" marB="46753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18508"/>
                  </a:ext>
                </a:extLst>
              </a:tr>
              <a:tr h="245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Segoe UI" pitchFamily="34" charset="0"/>
                        </a:rPr>
                        <a:t>Head of Information Owner Section</a:t>
                      </a:r>
                    </a:p>
                  </a:txBody>
                  <a:tcPr marL="0" marR="0" marT="46753" marB="467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0" marR="0" marT="46753" marB="4675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67453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07489" y="6213343"/>
            <a:ext cx="1358900" cy="212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dirty="0" smtClean="0"/>
              <a:t>Within </a:t>
            </a:r>
            <a:r>
              <a:rPr lang="en-US" dirty="0" err="1" smtClean="0"/>
              <a:t>xxxx</a:t>
            </a:r>
            <a:r>
              <a:rPr lang="en-US" dirty="0" smtClean="0"/>
              <a:t> only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7489" y="6460217"/>
            <a:ext cx="1358900" cy="212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endParaRPr lang="en-US" altLang="ja-JP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9826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ection title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sp>
        <p:nvSpPr>
          <p:cNvPr id="10" name="テキスト プレースホルダー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"/>
            <a:ext cx="3302000" cy="2921095"/>
          </a:xfrm>
          <a:prstGeom prst="rect">
            <a:avLst/>
          </a:prstGeom>
        </p:spPr>
        <p:txBody>
          <a:bodyPr vert="horz" wrap="none" lIns="468000" tIns="0" rIns="0" bIns="0" rtlCol="0" anchor="b" anchorCtr="0">
            <a:noAutofit/>
          </a:bodyPr>
          <a:lstStyle>
            <a:lvl1pPr marL="0" indent="0">
              <a:buNone/>
              <a:defRPr lang="ja-JP" altLang="en-US" sz="12252" dirty="0" smtClean="0">
                <a:solidFill>
                  <a:schemeClr val="tx2"/>
                </a:solidFill>
                <a:latin typeface="+mj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2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15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7418" y="3488326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000" baseline="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Format for section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8709" y="2893371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200" b="0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 smtClean="0"/>
              <a:t>Section title</a:t>
            </a:r>
            <a:endParaRPr kumimoji="1" lang="ja-JP" altLang="en-US" dirty="0"/>
          </a:p>
        </p:txBody>
      </p:sp>
      <p:sp>
        <p:nvSpPr>
          <p:cNvPr id="11" name="フッター プレースホルダー 3"/>
          <p:cNvSpPr txBox="1">
            <a:spLocks/>
          </p:cNvSpPr>
          <p:nvPr/>
        </p:nvSpPr>
        <p:spPr bwMode="auto">
          <a:xfrm>
            <a:off x="8121847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3" name="図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8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13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 smtClean="0"/>
              <a:t>Slide title</a:t>
            </a:r>
          </a:p>
        </p:txBody>
      </p:sp>
      <p:sp>
        <p:nvSpPr>
          <p:cNvPr id="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766206"/>
            <a:ext cx="12192000" cy="7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conclusion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3"/>
          </p:nvPr>
        </p:nvSpPr>
        <p:spPr>
          <a:xfrm>
            <a:off x="381600" y="1706400"/>
            <a:ext cx="11520000" cy="4633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19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1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13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 smtClean="0"/>
              <a:t>Slide title</a:t>
            </a:r>
          </a:p>
        </p:txBody>
      </p:sp>
      <p:sp>
        <p:nvSpPr>
          <p:cNvPr id="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766206"/>
            <a:ext cx="12192000" cy="7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conclusion</a:t>
            </a:r>
            <a:endParaRPr lang="en-US" dirty="0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23"/>
          </p:nvPr>
        </p:nvSpPr>
        <p:spPr>
          <a:xfrm>
            <a:off x="381600" y="1706400"/>
            <a:ext cx="11520000" cy="4633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39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13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 smtClean="0"/>
              <a:t>Slide title</a:t>
            </a:r>
          </a:p>
        </p:txBody>
      </p:sp>
      <p:sp>
        <p:nvSpPr>
          <p:cNvPr id="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611470"/>
            <a:ext cx="12192000" cy="7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conclusion</a:t>
            </a:r>
            <a:endParaRPr lang="en-US" dirty="0"/>
          </a:p>
        </p:txBody>
      </p:sp>
      <p:sp>
        <p:nvSpPr>
          <p:cNvPr id="7" name="Content Placeholder 14"/>
          <p:cNvSpPr>
            <a:spLocks noGrp="1"/>
          </p:cNvSpPr>
          <p:nvPr>
            <p:ph sz="quarter" idx="23"/>
          </p:nvPr>
        </p:nvSpPr>
        <p:spPr>
          <a:xfrm>
            <a:off x="381600" y="853200"/>
            <a:ext cx="11520000" cy="455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15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2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13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 smtClean="0"/>
              <a:t>Slide title</a:t>
            </a:r>
          </a:p>
        </p:txBody>
      </p:sp>
      <p:sp>
        <p:nvSpPr>
          <p:cNvPr id="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611470"/>
            <a:ext cx="12192000" cy="7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conclusion</a:t>
            </a:r>
            <a:endParaRPr lang="en-US" dirty="0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23"/>
          </p:nvPr>
        </p:nvSpPr>
        <p:spPr>
          <a:xfrm>
            <a:off x="381600" y="853200"/>
            <a:ext cx="11520000" cy="455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68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8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 smtClean="0"/>
              <a:t>Format for master title</a:t>
            </a: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6" name="Content Placeholder 14"/>
          <p:cNvSpPr>
            <a:spLocks noGrp="1"/>
          </p:cNvSpPr>
          <p:nvPr>
            <p:ph sz="quarter" idx="23"/>
          </p:nvPr>
        </p:nvSpPr>
        <p:spPr>
          <a:xfrm>
            <a:off x="381600" y="853200"/>
            <a:ext cx="11520000" cy="54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3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3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8" name="タイトル 3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445765" cy="749165"/>
          </a:xfrm>
          <a:prstGeom prst="rect">
            <a:avLst/>
          </a:prstGeom>
        </p:spPr>
        <p:txBody>
          <a:bodyPr lIns="468000" rIns="0" anchor="b" anchorCtr="0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Wingdings" charset="2"/>
              <a:buNone/>
              <a:defRPr kumimoji="1" lang="ja-JP" altLang="en-US" sz="2600" b="1" kern="1200" dirty="0">
                <a:solidFill>
                  <a:schemeClr val="tx1"/>
                </a:solidFill>
                <a:latin typeface="+mj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None/>
            </a:pPr>
            <a:r>
              <a:rPr lang="en-US" altLang="ja-JP" dirty="0" smtClean="0"/>
              <a:t>Format for master title</a:t>
            </a: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6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23"/>
          </p:nvPr>
        </p:nvSpPr>
        <p:spPr>
          <a:xfrm>
            <a:off x="381600" y="853200"/>
            <a:ext cx="11520000" cy="54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35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ing pag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 smtClean="0"/>
              <a:t>Thank</a:t>
            </a:r>
            <a:r>
              <a:rPr lang="en-US" sz="3200" baseline="0" dirty="0" smtClean="0"/>
              <a:t> you.</a:t>
            </a:r>
            <a:endParaRPr lang="en-US" sz="3200" dirty="0"/>
          </a:p>
        </p:txBody>
      </p:sp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5690" y="6567205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11085" y="5637377"/>
            <a:ext cx="7873458" cy="540000"/>
          </a:xfrm>
          <a:prstGeom prst="rect">
            <a:avLst/>
          </a:prstGeom>
        </p:spPr>
        <p:txBody>
          <a:bodyPr/>
          <a:lstStyle>
            <a:lvl1pPr marL="87313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</a:rPr>
              <a:t>Subscribe to our newsletter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7622">
            <a:off x="5944412" y="5376441"/>
            <a:ext cx="1209222" cy="11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7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nding page_NL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 smtClean="0"/>
              <a:t>Thank</a:t>
            </a:r>
            <a:r>
              <a:rPr lang="en-US" sz="3200" baseline="0" dirty="0" smtClean="0"/>
              <a:t> you.</a:t>
            </a:r>
            <a:endParaRPr lang="en-US" sz="3200" dirty="0"/>
          </a:p>
        </p:txBody>
      </p:sp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5690" y="6567205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11085" y="5637377"/>
            <a:ext cx="7873458" cy="540000"/>
          </a:xfrm>
          <a:prstGeom prst="rect">
            <a:avLst/>
          </a:prstGeom>
        </p:spPr>
        <p:txBody>
          <a:bodyPr/>
          <a:lstStyle>
            <a:lvl1pPr marL="87313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</a:rPr>
              <a:t>Subscribe to our newsletter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7622">
            <a:off x="5944412" y="5376441"/>
            <a:ext cx="1209222" cy="1131542"/>
          </a:xfrm>
          <a:prstGeom prst="rect">
            <a:avLst/>
          </a:prstGeom>
        </p:spPr>
      </p:pic>
      <p:sp>
        <p:nvSpPr>
          <p:cNvPr id="10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6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ing page_Sem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 smtClean="0"/>
              <a:t>Thank</a:t>
            </a:r>
            <a:r>
              <a:rPr lang="en-US" sz="3200" baseline="0" dirty="0" smtClean="0"/>
              <a:t> you.</a:t>
            </a:r>
            <a:endParaRPr lang="en-US" sz="3200" dirty="0"/>
          </a:p>
        </p:txBody>
      </p:sp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5690" y="6567205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11085" y="5637377"/>
            <a:ext cx="7873458" cy="540000"/>
          </a:xfrm>
          <a:prstGeom prst="rect">
            <a:avLst/>
          </a:prstGeom>
        </p:spPr>
        <p:txBody>
          <a:bodyPr/>
          <a:lstStyle>
            <a:lvl1pPr marL="87313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</a:rPr>
              <a:t>Subscribe to our Semicon newsletter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7622">
            <a:off x="5944412" y="5376441"/>
            <a:ext cx="1209222" cy="11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2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with owner table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0" y="2615165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Presentation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0" y="3024000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 smtClean="0"/>
              <a:t>Presentation title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157131"/>
            <a:ext cx="2518420" cy="8634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480" y="0"/>
            <a:ext cx="4064520" cy="6858000"/>
          </a:xfrm>
          <a:prstGeom prst="rect">
            <a:avLst/>
          </a:prstGeom>
        </p:spPr>
      </p:pic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657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1747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 smtClean="0"/>
              <a:t>Toshiba Electronics</a:t>
            </a:r>
            <a:r>
              <a:rPr lang="en-US" sz="1600" baseline="0" dirty="0" smtClean="0"/>
              <a:t> Europe GmbH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81350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aphicFrame>
        <p:nvGraphicFramePr>
          <p:cNvPr id="18" name="表 7">
            <a:extLst>
              <a:ext uri="{FF2B5EF4-FFF2-40B4-BE49-F238E27FC236}">
                <a16:creationId xmlns:a16="http://schemas.microsoft.com/office/drawing/2014/main" id="{60B4F7F2-33AF-4FAF-A113-3FE55D824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27197"/>
              </p:ext>
            </p:extLst>
          </p:nvPr>
        </p:nvGraphicFramePr>
        <p:xfrm>
          <a:off x="468000" y="6186071"/>
          <a:ext cx="3386370" cy="491810"/>
        </p:xfrm>
        <a:graphic>
          <a:graphicData uri="http://schemas.openxmlformats.org/drawingml/2006/table">
            <a:tbl>
              <a:tblPr/>
              <a:tblGrid>
                <a:gridCol w="1959514">
                  <a:extLst>
                    <a:ext uri="{9D8B030D-6E8A-4147-A177-3AD203B41FA5}">
                      <a16:colId xmlns:a16="http://schemas.microsoft.com/office/drawing/2014/main" val="692516935"/>
                    </a:ext>
                  </a:extLst>
                </a:gridCol>
                <a:gridCol w="142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Segoe UI" pitchFamily="34" charset="0"/>
                        </a:rPr>
                        <a:t>Scope of Disclosure</a:t>
                      </a:r>
                    </a:p>
                  </a:txBody>
                  <a:tcPr marL="0" marR="0" marT="46753" marB="467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0" marR="0" marT="46753" marB="46753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18508"/>
                  </a:ext>
                </a:extLst>
              </a:tr>
              <a:tr h="245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Segoe UI" pitchFamily="34" charset="0"/>
                        </a:rPr>
                        <a:t>Head of Information Owner Section</a:t>
                      </a:r>
                    </a:p>
                  </a:txBody>
                  <a:tcPr marL="0" marR="0" marT="46753" marB="467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Meiryo UI" pitchFamily="50" charset="-128"/>
                      </a:endParaRPr>
                    </a:p>
                  </a:txBody>
                  <a:tcPr marL="0" marR="0" marT="46753" marB="46753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67453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07489" y="6213343"/>
            <a:ext cx="1358900" cy="212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dirty="0" smtClean="0"/>
              <a:t>Within </a:t>
            </a:r>
            <a:r>
              <a:rPr lang="en-US" dirty="0" err="1" smtClean="0"/>
              <a:t>xxxx</a:t>
            </a:r>
            <a:r>
              <a:rPr lang="en-US" dirty="0" smtClean="0"/>
              <a:t> only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07489" y="6460217"/>
            <a:ext cx="1358900" cy="212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4" name="フッター プレースホルダー 3"/>
          <p:cNvSpPr txBox="1">
            <a:spLocks/>
          </p:cNvSpPr>
          <p:nvPr/>
        </p:nvSpPr>
        <p:spPr bwMode="auto">
          <a:xfrm>
            <a:off x="8121847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901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nding page_Semicon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 smtClean="0"/>
              <a:t>Thank</a:t>
            </a:r>
            <a:r>
              <a:rPr lang="en-US" sz="3200" baseline="0" dirty="0" smtClean="0"/>
              <a:t> you.</a:t>
            </a:r>
            <a:endParaRPr lang="en-US" sz="3200" dirty="0"/>
          </a:p>
        </p:txBody>
      </p:sp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5690" y="6567205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311085" y="5637377"/>
            <a:ext cx="7873458" cy="540000"/>
          </a:xfrm>
          <a:prstGeom prst="rect">
            <a:avLst/>
          </a:prstGeom>
        </p:spPr>
        <p:txBody>
          <a:bodyPr/>
          <a:lstStyle>
            <a:lvl1pPr marL="87313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</a:rPr>
              <a:t>Subscribe to our Semicon newsletter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8" name="Picture 17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7622">
            <a:off x="5944412" y="5376441"/>
            <a:ext cx="1209222" cy="11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0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ing page_ Stor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7622">
            <a:off x="5944412" y="5376441"/>
            <a:ext cx="1209222" cy="113154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311085" y="5637379"/>
            <a:ext cx="7873458" cy="540000"/>
          </a:xfrm>
          <a:prstGeom prst="rect">
            <a:avLst/>
          </a:prstGeom>
        </p:spPr>
        <p:txBody>
          <a:bodyPr/>
          <a:lstStyle>
            <a:lvl1pPr marL="87313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</a:rPr>
              <a:t>Subscribe to our Storage newsletter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 smtClean="0"/>
              <a:t>Thank</a:t>
            </a:r>
            <a:r>
              <a:rPr lang="en-US" sz="3200" baseline="0" dirty="0" smtClean="0"/>
              <a:t> you.</a:t>
            </a:r>
            <a:endParaRPr lang="en-US" sz="3200" dirty="0"/>
          </a:p>
        </p:txBody>
      </p:sp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5690" y="6567205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1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nding page_Storage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 smtClean="0"/>
              <a:t>Thank</a:t>
            </a:r>
            <a:r>
              <a:rPr lang="en-US" sz="3200" baseline="0" dirty="0" smtClean="0"/>
              <a:t> you.</a:t>
            </a:r>
            <a:endParaRPr lang="en-US" sz="3200" dirty="0"/>
          </a:p>
        </p:txBody>
      </p:sp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5690" y="6567205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6" name="Picture 15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7622">
            <a:off x="5944412" y="5376441"/>
            <a:ext cx="1209222" cy="1131542"/>
          </a:xfrm>
          <a:prstGeom prst="rect">
            <a:avLst/>
          </a:prstGeo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311085" y="5637379"/>
            <a:ext cx="7873458" cy="540000"/>
          </a:xfrm>
          <a:prstGeom prst="rect">
            <a:avLst/>
          </a:prstGeom>
        </p:spPr>
        <p:txBody>
          <a:bodyPr/>
          <a:lstStyle>
            <a:lvl1pPr marL="87313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alt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</a:rPr>
              <a:t>Subscribe to our Storage newsletter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6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>
            <a:spLocks noGrp="1"/>
          </p:cNvSpPr>
          <p:nvPr>
            <p:ph type="title" hasCustomPrompt="1"/>
          </p:nvPr>
        </p:nvSpPr>
        <p:spPr>
          <a:xfrm>
            <a:off x="0" y="3022592"/>
            <a:ext cx="12191999" cy="523141"/>
          </a:xfrm>
          <a:prstGeom prst="rect">
            <a:avLst/>
          </a:prstGeom>
        </p:spPr>
        <p:txBody>
          <a:bodyPr lIns="468000" rIns="468000" anchor="ctr" anchorCtr="1"/>
          <a:lstStyle>
            <a:lvl1pPr marL="10658" marR="0" indent="-17145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10933" algn="l"/>
              </a:tabLst>
              <a:defRPr kumimoji="1" lang="ja-JP" altLang="en-US" sz="4000" b="0" kern="1200">
                <a:solidFill>
                  <a:schemeClr val="tx2"/>
                </a:solidFill>
                <a:latin typeface="+mn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0658" marR="0" lvl="0" indent="-17145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10933" algn="l"/>
              </a:tabLst>
              <a:defRPr/>
            </a:pPr>
            <a:r>
              <a:rPr lang="en-US" altLang="ja-JP" dirty="0" smtClean="0"/>
              <a:t>APPENDIX</a:t>
            </a:r>
            <a:endParaRPr kumimoji="1" lang="ja-JP" altLang="en-US" dirty="0" smtClean="0"/>
          </a:p>
        </p:txBody>
      </p:sp>
      <p:sp>
        <p:nvSpPr>
          <p:cNvPr id="9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ea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6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図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0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 page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>
            <a:spLocks noGrp="1"/>
          </p:cNvSpPr>
          <p:nvPr>
            <p:ph type="title" hasCustomPrompt="1"/>
          </p:nvPr>
        </p:nvSpPr>
        <p:spPr>
          <a:xfrm>
            <a:off x="0" y="3022592"/>
            <a:ext cx="12191999" cy="523141"/>
          </a:xfrm>
          <a:prstGeom prst="rect">
            <a:avLst/>
          </a:prstGeom>
        </p:spPr>
        <p:txBody>
          <a:bodyPr lIns="468000" rIns="468000" anchor="ctr" anchorCtr="1"/>
          <a:lstStyle>
            <a:lvl1pPr marL="10658" marR="0" indent="-171450" algn="ct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10933" algn="l"/>
              </a:tabLst>
              <a:defRPr kumimoji="1" lang="ja-JP" altLang="en-US" sz="4000" b="0" kern="1200">
                <a:solidFill>
                  <a:schemeClr val="tx2"/>
                </a:solidFill>
                <a:latin typeface="+mn-lt"/>
                <a:ea typeface="Toshiba Sans CN Medium" panose="020B0600000000000000" pitchFamily="34" charset="-128"/>
                <a:cs typeface="+mn-cs"/>
              </a:defRPr>
            </a:lvl1pPr>
          </a:lstStyle>
          <a:p>
            <a:pPr marL="10658" marR="0" lvl="0" indent="-171450" algn="l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10933" algn="l"/>
              </a:tabLst>
              <a:defRPr/>
            </a:pPr>
            <a:r>
              <a:rPr lang="en-US" altLang="ja-JP" dirty="0" smtClean="0"/>
              <a:t>APPENDIX</a:t>
            </a:r>
            <a:endParaRPr kumimoji="1" lang="ja-JP" altLang="en-US" dirty="0" smtClean="0"/>
          </a:p>
        </p:txBody>
      </p:sp>
      <p:sp>
        <p:nvSpPr>
          <p:cNvPr id="9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ea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6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8" name="図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gal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4B212-F383-44E0-8CAB-DFF0B4876A41}" type="slidenum">
              <a:rPr lang="de-DE" smtClean="0"/>
              <a:t>‹#›</a:t>
            </a:fld>
            <a:endParaRPr lang="de-DE"/>
          </a:p>
        </p:txBody>
      </p:sp>
      <p:sp>
        <p:nvSpPr>
          <p:cNvPr id="5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uppierung 2"/>
          <p:cNvGrpSpPr/>
          <p:nvPr/>
        </p:nvGrpSpPr>
        <p:grpSpPr>
          <a:xfrm>
            <a:off x="2996882" y="1410162"/>
            <a:ext cx="6691703" cy="3648075"/>
            <a:chOff x="1378251" y="1251899"/>
            <a:chExt cx="6866699" cy="36480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4100" y="1251899"/>
              <a:ext cx="6800850" cy="55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258"/>
            <a:stretch/>
          </p:blipFill>
          <p:spPr bwMode="auto">
            <a:xfrm>
              <a:off x="1378251" y="1881481"/>
              <a:ext cx="6800850" cy="301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図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9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gal Disclaimer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4B212-F383-44E0-8CAB-DFF0B4876A41}" type="slidenum">
              <a:rPr lang="de-DE" smtClean="0"/>
              <a:t>‹#›</a:t>
            </a:fld>
            <a:endParaRPr lang="de-DE"/>
          </a:p>
        </p:txBody>
      </p:sp>
      <p:sp>
        <p:nvSpPr>
          <p:cNvPr id="5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uppierung 2"/>
          <p:cNvGrpSpPr/>
          <p:nvPr/>
        </p:nvGrpSpPr>
        <p:grpSpPr>
          <a:xfrm>
            <a:off x="2996882" y="1410162"/>
            <a:ext cx="6691703" cy="3648075"/>
            <a:chOff x="1378251" y="1251899"/>
            <a:chExt cx="6866699" cy="36480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4100" y="1251899"/>
              <a:ext cx="6800850" cy="55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258"/>
            <a:stretch/>
          </p:blipFill>
          <p:spPr bwMode="auto">
            <a:xfrm>
              <a:off x="1378251" y="1881481"/>
              <a:ext cx="6800850" cy="301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0" name="図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2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2 for th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12984B8-45EB-C543-A7DF-0A8EA7C2B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400" y="0"/>
            <a:ext cx="4063998" cy="6857996"/>
          </a:xfrm>
          <a:prstGeom prst="rect">
            <a:avLst/>
          </a:prstGeom>
        </p:spPr>
      </p:pic>
      <p:sp>
        <p:nvSpPr>
          <p:cNvPr id="10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4" y="463761"/>
            <a:ext cx="7432459" cy="407859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000" b="0">
                <a:latin typeface="+mn-lt"/>
                <a:ea typeface="Toshiba Sans CN Regular" panose="020B0500000000000000" pitchFamily="34" charset="-128"/>
              </a:defRPr>
            </a:lvl1pPr>
          </a:lstStyle>
          <a:p>
            <a:pPr lvl="0"/>
            <a:r>
              <a:rPr kumimoji="1" lang="en-US" altLang="ja-JP" dirty="0" smtClean="0"/>
              <a:t>To Client Name</a:t>
            </a:r>
            <a:endParaRPr kumimoji="1" lang="ja-JP" altLang="en-US" dirty="0" smtClean="0"/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4866249"/>
            <a:ext cx="2518420" cy="863459"/>
          </a:xfrm>
          <a:prstGeom prst="rect">
            <a:avLst/>
          </a:prstGeom>
        </p:spPr>
      </p:pic>
      <p:sp>
        <p:nvSpPr>
          <p:cNvPr id="11" name="フッター プレースホルダー 3"/>
          <p:cNvSpPr txBox="1">
            <a:spLocks/>
          </p:cNvSpPr>
          <p:nvPr userDrawn="1"/>
        </p:nvSpPr>
        <p:spPr bwMode="auto">
          <a:xfrm>
            <a:off x="9799262" y="6557529"/>
            <a:ext cx="191078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2018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テキスト プレースホルダー 2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0" y="2615165"/>
            <a:ext cx="9695330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Presentation subtitle</a:t>
            </a:r>
            <a:endParaRPr lang="ja-JP" altLang="en-US" dirty="0"/>
          </a:p>
        </p:txBody>
      </p:sp>
      <p:sp>
        <p:nvSpPr>
          <p:cNvPr id="18" name="タイトル 4"/>
          <p:cNvSpPr>
            <a:spLocks noGrp="1"/>
          </p:cNvSpPr>
          <p:nvPr>
            <p:ph type="title" hasCustomPrompt="1"/>
          </p:nvPr>
        </p:nvSpPr>
        <p:spPr>
          <a:xfrm>
            <a:off x="-1" y="3024000"/>
            <a:ext cx="9695329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9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 smtClean="0"/>
              <a:t>Presentation title</a:t>
            </a:r>
            <a:endParaRPr kumimoji="1" lang="ja-JP" alt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5527063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 smtClean="0"/>
              <a:t>Toshiba Electronics</a:t>
            </a:r>
            <a:r>
              <a:rPr lang="en-US" sz="1600" baseline="0" dirty="0" smtClean="0"/>
              <a:t> Europe GmbH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76666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6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Format for headline style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486834" y="948267"/>
            <a:ext cx="11188700" cy="5245100"/>
          </a:xfrm>
        </p:spPr>
        <p:txBody>
          <a:bodyPr/>
          <a:lstStyle/>
          <a:p>
            <a:pPr lvl="0"/>
            <a:r>
              <a:rPr lang="en-US" altLang="ja-JP" dirty="0" smtClean="0"/>
              <a:t>Format for text style (first level)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second level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third level</a:t>
            </a:r>
            <a:endParaRPr lang="ja-JP" altLang="en-US" dirty="0" smtClean="0"/>
          </a:p>
          <a:p>
            <a:pPr lvl="3"/>
            <a:r>
              <a:rPr lang="en-US" altLang="ja-JP" dirty="0" smtClean="0"/>
              <a:t>fourth level</a:t>
            </a:r>
            <a:endParaRPr lang="ja-JP" altLang="en-US" dirty="0" smtClean="0"/>
          </a:p>
          <a:p>
            <a:pPr lvl="4"/>
            <a:r>
              <a:rPr lang="en-US" altLang="ja-JP" dirty="0" smtClean="0"/>
              <a:t>fifth level </a:t>
            </a:r>
          </a:p>
          <a:p>
            <a:pPr lvl="5"/>
            <a:r>
              <a:rPr lang="en-US" altLang="ja-JP" sz="2667" dirty="0" smtClean="0"/>
              <a:t>Format for </a:t>
            </a:r>
            <a:r>
              <a:rPr lang="en-US" altLang="ja-JP" sz="2667" dirty="0" err="1" smtClean="0"/>
              <a:t>Sublines</a:t>
            </a:r>
            <a:r>
              <a:rPr lang="en-US" altLang="ja-JP" sz="2667" dirty="0" smtClean="0"/>
              <a:t> (sixth level)</a:t>
            </a:r>
          </a:p>
          <a:p>
            <a:pPr lvl="6"/>
            <a:r>
              <a:rPr lang="en-US" altLang="ja-JP" dirty="0" smtClean="0"/>
              <a:t>Format for caption style (seventh level)</a:t>
            </a:r>
          </a:p>
          <a:p>
            <a:pPr lvl="7"/>
            <a:r>
              <a:rPr lang="en-US" altLang="ja-JP" dirty="0" smtClean="0"/>
              <a:t>Format for Data style (eighth level)</a:t>
            </a:r>
          </a:p>
          <a:p>
            <a:pPr lvl="8"/>
            <a:r>
              <a:rPr lang="en-US" altLang="ja-JP" dirty="0" smtClean="0"/>
              <a:t>Format for Link style (ninth level)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>
          <a:xfrm>
            <a:off x="2441223" y="6408383"/>
            <a:ext cx="4266496" cy="365125"/>
          </a:xfrm>
        </p:spPr>
        <p:txBody>
          <a:bodyPr/>
          <a:lstStyle/>
          <a:p>
            <a:pPr>
              <a:defRPr/>
            </a:pPr>
            <a:r>
              <a:rPr lang="hu-HU" altLang="ja-JP" smtClean="0">
                <a:ea typeface="Segoe UI" pitchFamily="34" charset="0"/>
              </a:rPr>
              <a:t>Toshiba Electronics Europe GmbH</a:t>
            </a:r>
            <a:endParaRPr lang="en-US" altLang="ja-JP" dirty="0">
              <a:ea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7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9" y="156909"/>
            <a:ext cx="2518420" cy="863459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 userDrawn="1"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16" name="フッター プレースホルダー 3"/>
          <p:cNvSpPr txBox="1">
            <a:spLocks/>
          </p:cNvSpPr>
          <p:nvPr userDrawn="1"/>
        </p:nvSpPr>
        <p:spPr bwMode="auto">
          <a:xfrm>
            <a:off x="9780955" y="6557529"/>
            <a:ext cx="191078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2018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3022592"/>
            <a:ext cx="75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2588" indent="0"/>
            <a:r>
              <a:rPr lang="en-US" sz="3200" dirty="0" smtClean="0"/>
              <a:t>Thank</a:t>
            </a:r>
            <a:r>
              <a:rPr lang="en-US" sz="3200" baseline="0" dirty="0" smtClean="0"/>
              <a:t> you.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353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 without owner table (used at e.g. exhibiti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0" y="2615165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Presentation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0" y="3024000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 smtClean="0"/>
              <a:t>Presentation title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157131"/>
            <a:ext cx="2518420" cy="8634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480" y="0"/>
            <a:ext cx="4064520" cy="6858000"/>
          </a:xfrm>
          <a:prstGeom prst="rect">
            <a:avLst/>
          </a:prstGeom>
        </p:spPr>
      </p:pic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657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1747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 smtClean="0"/>
              <a:t>Toshiba Electronics</a:t>
            </a:r>
            <a:r>
              <a:rPr lang="en-US" sz="1600" baseline="0" dirty="0" smtClean="0"/>
              <a:t> Europe GmbH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81350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915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 without owner table (used at e.g. exhibitions)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0" y="2615165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Presentation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0" y="3024000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 smtClean="0"/>
              <a:t>Presentation title 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157131"/>
            <a:ext cx="2518420" cy="8634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480" y="0"/>
            <a:ext cx="4064520" cy="6858000"/>
          </a:xfrm>
          <a:prstGeom prst="rect">
            <a:avLst/>
          </a:prstGeom>
        </p:spPr>
      </p:pic>
      <p:sp>
        <p:nvSpPr>
          <p:cNvPr id="13" name="フッター プレースホルダー 3"/>
          <p:cNvSpPr txBox="1">
            <a:spLocks/>
          </p:cNvSpPr>
          <p:nvPr/>
        </p:nvSpPr>
        <p:spPr bwMode="auto">
          <a:xfrm>
            <a:off x="974657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1747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 smtClean="0"/>
              <a:t>Toshiba Electronics</a:t>
            </a:r>
            <a:r>
              <a:rPr lang="en-US" sz="1600" baseline="0" dirty="0" smtClean="0"/>
              <a:t> Europe GmbH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81350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フッター プレースホルダー 3"/>
          <p:cNvSpPr txBox="1">
            <a:spLocks/>
          </p:cNvSpPr>
          <p:nvPr/>
        </p:nvSpPr>
        <p:spPr bwMode="auto">
          <a:xfrm>
            <a:off x="8121847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487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3 for th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12984B8-45EB-C543-A7DF-0A8EA7C2B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400" y="0"/>
            <a:ext cx="4063998" cy="6857996"/>
          </a:xfrm>
          <a:prstGeom prst="rect">
            <a:avLst/>
          </a:prstGeom>
        </p:spPr>
      </p:pic>
      <p:sp>
        <p:nvSpPr>
          <p:cNvPr id="10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4" y="463761"/>
            <a:ext cx="7432459" cy="407859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000" b="0">
                <a:latin typeface="+mn-lt"/>
                <a:ea typeface="Toshiba Sans CN Regular" panose="020B0500000000000000" pitchFamily="34" charset="-128"/>
              </a:defRPr>
            </a:lvl1pPr>
          </a:lstStyle>
          <a:p>
            <a:pPr lvl="0"/>
            <a:r>
              <a:rPr kumimoji="1" lang="en-US" altLang="ja-JP" dirty="0" smtClean="0"/>
              <a:t>To Client Name</a:t>
            </a:r>
            <a:endParaRPr kumimoji="1" lang="ja-JP" altLang="en-US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4866249"/>
            <a:ext cx="2518420" cy="863459"/>
          </a:xfrm>
          <a:prstGeom prst="rect">
            <a:avLst/>
          </a:prstGeom>
        </p:spPr>
      </p:pic>
      <p:sp>
        <p:nvSpPr>
          <p:cNvPr id="11" name="フッター プレースホルダー 3"/>
          <p:cNvSpPr txBox="1">
            <a:spLocks/>
          </p:cNvSpPr>
          <p:nvPr/>
        </p:nvSpPr>
        <p:spPr bwMode="auto">
          <a:xfrm>
            <a:off x="974315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テキスト プレースホルダー 2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0" y="2615165"/>
            <a:ext cx="9695330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Presentation subtitle</a:t>
            </a:r>
            <a:endParaRPr lang="ja-JP" altLang="en-US" dirty="0"/>
          </a:p>
        </p:txBody>
      </p:sp>
      <p:sp>
        <p:nvSpPr>
          <p:cNvPr id="18" name="タイトル 4"/>
          <p:cNvSpPr>
            <a:spLocks noGrp="1"/>
          </p:cNvSpPr>
          <p:nvPr>
            <p:ph type="title" hasCustomPrompt="1"/>
          </p:nvPr>
        </p:nvSpPr>
        <p:spPr>
          <a:xfrm>
            <a:off x="-1" y="3024000"/>
            <a:ext cx="9695329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9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 smtClean="0"/>
              <a:t>Presentation title</a:t>
            </a:r>
            <a:endParaRPr kumimoji="1" lang="ja-JP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527063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 smtClean="0"/>
              <a:t>Toshiba Electronics</a:t>
            </a:r>
            <a:r>
              <a:rPr lang="en-US" sz="1600" baseline="0" dirty="0" smtClean="0"/>
              <a:t> Europe GmbH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76666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2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3 for the Client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12984B8-45EB-C543-A7DF-0A8EA7C2BE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400" y="0"/>
            <a:ext cx="4063998" cy="6857996"/>
          </a:xfrm>
          <a:prstGeom prst="rect">
            <a:avLst/>
          </a:prstGeom>
        </p:spPr>
      </p:pic>
      <p:sp>
        <p:nvSpPr>
          <p:cNvPr id="10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4" y="463761"/>
            <a:ext cx="7432459" cy="407859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None/>
              <a:defRPr sz="2000" b="0">
                <a:latin typeface="+mn-lt"/>
                <a:ea typeface="Toshiba Sans CN Regular" panose="020B0500000000000000" pitchFamily="34" charset="-128"/>
              </a:defRPr>
            </a:lvl1pPr>
          </a:lstStyle>
          <a:p>
            <a:pPr lvl="0"/>
            <a:r>
              <a:rPr kumimoji="1" lang="en-US" altLang="ja-JP" dirty="0" smtClean="0"/>
              <a:t>To Client Name</a:t>
            </a:r>
            <a:endParaRPr kumimoji="1" lang="ja-JP" altLang="en-US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2" y="4866249"/>
            <a:ext cx="2518420" cy="863459"/>
          </a:xfrm>
          <a:prstGeom prst="rect">
            <a:avLst/>
          </a:prstGeom>
        </p:spPr>
      </p:pic>
      <p:sp>
        <p:nvSpPr>
          <p:cNvPr id="11" name="フッター プレースホルダー 3"/>
          <p:cNvSpPr txBox="1">
            <a:spLocks/>
          </p:cNvSpPr>
          <p:nvPr/>
        </p:nvSpPr>
        <p:spPr bwMode="auto">
          <a:xfrm>
            <a:off x="9743158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テキスト プレースホルダー 2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0" y="2615165"/>
            <a:ext cx="9695330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Presentation subtitle</a:t>
            </a:r>
            <a:endParaRPr lang="ja-JP" altLang="en-US" dirty="0"/>
          </a:p>
        </p:txBody>
      </p:sp>
      <p:sp>
        <p:nvSpPr>
          <p:cNvPr id="18" name="タイトル 4"/>
          <p:cNvSpPr>
            <a:spLocks noGrp="1"/>
          </p:cNvSpPr>
          <p:nvPr>
            <p:ph type="title" hasCustomPrompt="1"/>
          </p:nvPr>
        </p:nvSpPr>
        <p:spPr>
          <a:xfrm>
            <a:off x="-1" y="3024000"/>
            <a:ext cx="9695329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9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 smtClean="0"/>
              <a:t>Presentation title</a:t>
            </a:r>
            <a:endParaRPr kumimoji="1" lang="ja-JP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527063"/>
            <a:ext cx="5472633" cy="41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0">
              <a:lnSpc>
                <a:spcPct val="150000"/>
              </a:lnSpc>
            </a:pPr>
            <a:r>
              <a:rPr lang="en-US" sz="1600" dirty="0" smtClean="0"/>
              <a:t>Toshiba Electronics</a:t>
            </a:r>
            <a:r>
              <a:rPr lang="en-US" sz="1600" baseline="0" dirty="0" smtClean="0"/>
              <a:t> Europe GmbH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76666"/>
            <a:ext cx="5370990" cy="379412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0">
              <a:buNone/>
              <a:defRPr sz="16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フッター プレースホルダー 3"/>
          <p:cNvSpPr txBox="1">
            <a:spLocks/>
          </p:cNvSpPr>
          <p:nvPr/>
        </p:nvSpPr>
        <p:spPr bwMode="auto">
          <a:xfrm>
            <a:off x="8121847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6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17">
            <a:extLst>
              <a:ext uri="{FF2B5EF4-FFF2-40B4-BE49-F238E27FC236}">
                <a16:creationId xmlns:a16="http://schemas.microsoft.com/office/drawing/2014/main" id="{BAF3C49A-560E-874A-8A71-FC5A9AB45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0"/>
            <a:ext cx="2032000" cy="6858000"/>
          </a:xfrm>
          <a:prstGeom prst="rect">
            <a:avLst/>
          </a:prstGeom>
        </p:spPr>
      </p:pic>
      <p:sp>
        <p:nvSpPr>
          <p:cNvPr id="6" name="テキスト プレースホルダー 1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320800" y="12591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Section name</a:t>
            </a:r>
            <a:endParaRPr kumimoji="1" lang="ja-JP" altLang="en-US" dirty="0" smtClean="0"/>
          </a:p>
        </p:txBody>
      </p:sp>
      <p:sp>
        <p:nvSpPr>
          <p:cNvPr id="7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94519" y="1171537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8" name="テキスト プレースホルダー 1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20800" y="23246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Section name</a:t>
            </a:r>
            <a:endParaRPr kumimoji="1" lang="ja-JP" altLang="en-US" dirty="0" smtClean="0"/>
          </a:p>
        </p:txBody>
      </p:sp>
      <p:sp>
        <p:nvSpPr>
          <p:cNvPr id="9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94519" y="2235449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0" name="テキスト プレースホルダー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320800" y="33901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Section name</a:t>
            </a:r>
            <a:endParaRPr kumimoji="1" lang="ja-JP" altLang="en-US" dirty="0" smtClean="0"/>
          </a:p>
        </p:txBody>
      </p:sp>
      <p:sp>
        <p:nvSpPr>
          <p:cNvPr id="11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94519" y="3299361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2" name="テキスト プレースホルダー 1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320800" y="44556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Section name</a:t>
            </a:r>
            <a:endParaRPr kumimoji="1" lang="ja-JP" altLang="en-US" dirty="0" smtClean="0"/>
          </a:p>
        </p:txBody>
      </p:sp>
      <p:sp>
        <p:nvSpPr>
          <p:cNvPr id="13" name="テキスト プレースホルダー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4519" y="4363273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4" name="テキスト プレースホルダー 1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320800" y="5521188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Section name</a:t>
            </a:r>
            <a:endParaRPr kumimoji="1" lang="ja-JP" altLang="en-US" dirty="0" smtClean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94519" y="5427186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63659" y="409459"/>
            <a:ext cx="9315477" cy="396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ja-JP" altLang="en-US" sz="2400" b="1" smtClean="0">
                <a:solidFill>
                  <a:schemeClr val="tx1"/>
                </a:solidFill>
                <a:latin typeface="+mj-lt"/>
                <a:ea typeface="Toshiba Sans CN Regular" panose="020B0500000000000000" pitchFamily="34" charset="-128"/>
                <a:cs typeface="Toshiba Sans Medium" panose="020B0603030403020204" pitchFamily="34" charset="0"/>
              </a:defRPr>
            </a:lvl1pPr>
          </a:lstStyle>
          <a:p>
            <a:pPr lvl="0"/>
            <a:r>
              <a:rPr lang="en-US" altLang="ja-JP" dirty="0" smtClean="0"/>
              <a:t>Contents</a:t>
            </a:r>
            <a:endParaRPr kumimoji="1" lang="ja-JP" altLang="en-US" dirty="0" smtClean="0"/>
          </a:p>
        </p:txBody>
      </p:sp>
      <p:sp>
        <p:nvSpPr>
          <p:cNvPr id="1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19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" name="図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7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Overview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17">
            <a:extLst>
              <a:ext uri="{FF2B5EF4-FFF2-40B4-BE49-F238E27FC236}">
                <a16:creationId xmlns:a16="http://schemas.microsoft.com/office/drawing/2014/main" id="{BAF3C49A-560E-874A-8A71-FC5A9AB459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0"/>
            <a:ext cx="2032000" cy="6858000"/>
          </a:xfrm>
          <a:prstGeom prst="rect">
            <a:avLst/>
          </a:prstGeom>
        </p:spPr>
      </p:pic>
      <p:sp>
        <p:nvSpPr>
          <p:cNvPr id="6" name="テキスト プレースホルダー 1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320800" y="12591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Section name</a:t>
            </a:r>
            <a:endParaRPr kumimoji="1" lang="ja-JP" altLang="en-US" dirty="0" smtClean="0"/>
          </a:p>
        </p:txBody>
      </p:sp>
      <p:sp>
        <p:nvSpPr>
          <p:cNvPr id="7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94519" y="1171537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8" name="テキスト プレースホルダー 1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20800" y="23246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Section name</a:t>
            </a:r>
            <a:endParaRPr kumimoji="1" lang="ja-JP" altLang="en-US" dirty="0" smtClean="0"/>
          </a:p>
        </p:txBody>
      </p:sp>
      <p:sp>
        <p:nvSpPr>
          <p:cNvPr id="9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94519" y="2235449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0" name="テキスト プレースホルダー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320800" y="33901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Section name</a:t>
            </a:r>
            <a:endParaRPr kumimoji="1" lang="ja-JP" altLang="en-US" dirty="0" smtClean="0"/>
          </a:p>
        </p:txBody>
      </p:sp>
      <p:sp>
        <p:nvSpPr>
          <p:cNvPr id="11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94519" y="3299361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2" name="テキスト プレースホルダー 1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320800" y="4455689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Section name</a:t>
            </a:r>
            <a:endParaRPr kumimoji="1" lang="ja-JP" altLang="en-US" dirty="0" smtClean="0"/>
          </a:p>
        </p:txBody>
      </p:sp>
      <p:sp>
        <p:nvSpPr>
          <p:cNvPr id="13" name="テキスト プレースホルダー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4519" y="4363273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4" name="テキスト プレースホルダー 1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320800" y="5521188"/>
            <a:ext cx="8605864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Section name</a:t>
            </a:r>
            <a:endParaRPr kumimoji="1" lang="ja-JP" altLang="en-US" dirty="0" smtClean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94519" y="5427186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None/>
              <a:defRPr lang="ja-JP" altLang="en-US" sz="4000" dirty="0" smtClean="0">
                <a:solidFill>
                  <a:schemeClr val="tx2"/>
                </a:solidFill>
                <a:latin typeface="+mn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63659" y="409459"/>
            <a:ext cx="9315477" cy="396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ja-JP" altLang="en-US" sz="2400" b="1" smtClean="0">
                <a:solidFill>
                  <a:schemeClr val="tx1"/>
                </a:solidFill>
                <a:latin typeface="+mj-lt"/>
                <a:ea typeface="Toshiba Sans CN Regular" panose="020B0500000000000000" pitchFamily="34" charset="-128"/>
                <a:cs typeface="Toshiba Sans Medium" panose="020B0603030403020204" pitchFamily="34" charset="0"/>
              </a:defRPr>
            </a:lvl1pPr>
          </a:lstStyle>
          <a:p>
            <a:pPr lvl="0"/>
            <a:r>
              <a:rPr lang="en-US" altLang="ja-JP" dirty="0" smtClean="0"/>
              <a:t>Contents</a:t>
            </a:r>
            <a:endParaRPr kumimoji="1" lang="ja-JP" altLang="en-US" dirty="0" smtClean="0"/>
          </a:p>
        </p:txBody>
      </p:sp>
      <p:sp>
        <p:nvSpPr>
          <p:cNvPr id="18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19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フッター プレースホルダー 3"/>
          <p:cNvSpPr txBox="1">
            <a:spLocks/>
          </p:cNvSpPr>
          <p:nvPr/>
        </p:nvSpPr>
        <p:spPr bwMode="auto">
          <a:xfrm>
            <a:off x="5782945" y="6557528"/>
            <a:ext cx="7389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altLang="ja-JP" sz="8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Segoe UI" pitchFamily="34" charset="0"/>
              </a:rPr>
              <a:t>CONFIDENTIAL</a:t>
            </a:r>
            <a:endParaRPr kumimoji="0" lang="ja-JP" altLang="ja-JP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21" name="図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793" y="0"/>
            <a:ext cx="4061207" cy="6848475"/>
          </a:xfrm>
          <a:prstGeom prst="rect">
            <a:avLst/>
          </a:prstGeom>
        </p:spPr>
      </p:pic>
      <p:sp>
        <p:nvSpPr>
          <p:cNvPr id="10" name="テキスト プレースホルダー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"/>
            <a:ext cx="3302000" cy="2921095"/>
          </a:xfrm>
          <a:prstGeom prst="rect">
            <a:avLst/>
          </a:prstGeom>
        </p:spPr>
        <p:txBody>
          <a:bodyPr vert="horz" wrap="none" lIns="468000" tIns="0" rIns="0" bIns="0" rtlCol="0" anchor="b" anchorCtr="0">
            <a:noAutofit/>
          </a:bodyPr>
          <a:lstStyle>
            <a:lvl1pPr marL="0" indent="0">
              <a:buNone/>
              <a:defRPr lang="ja-JP" altLang="en-US" sz="12252" dirty="0" smtClean="0">
                <a:solidFill>
                  <a:schemeClr val="tx2"/>
                </a:solidFill>
                <a:latin typeface="+mj-lt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2" name="スライド番号プレースホルダー 2"/>
          <p:cNvSpPr txBox="1">
            <a:spLocks/>
          </p:cNvSpPr>
          <p:nvPr/>
        </p:nvSpPr>
        <p:spPr>
          <a:xfrm>
            <a:off x="11638340" y="6430902"/>
            <a:ext cx="41698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marL="0" algn="r" defTabSz="914228" rtl="0" eaLnBrk="1" latinLnBrk="0" hangingPunct="1">
              <a:defRPr kumimoji="0" lang="ja-JP" altLang="en-US" sz="1100" kern="1200" smtClean="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568218" algn="ctr"/>
                <a:tab pos="857089" algn="l"/>
                <a:tab pos="1088820" algn="l"/>
              </a:tabLst>
            </a:pPr>
            <a:fld id="{C0A530F1-D8C6-4A93-9917-2C1FE34DC798}" type="slidenum">
              <a:rPr lang="en-US" altLang="ja-JP" smtClean="0">
                <a:latin typeface="+mn-lt"/>
                <a:ea typeface="+mn-ea"/>
              </a:rPr>
              <a:pPr eaLnBrk="0" hangingPunct="0">
                <a:tabLst>
                  <a:tab pos="568218" algn="ctr"/>
                  <a:tab pos="857089" algn="l"/>
                  <a:tab pos="1088820" algn="l"/>
                </a:tabLst>
              </a:pPr>
              <a:t>‹#›</a:t>
            </a:fld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15" name="フッター プレースホルダー 3"/>
          <p:cNvSpPr txBox="1">
            <a:spLocks/>
          </p:cNvSpPr>
          <p:nvPr/>
        </p:nvSpPr>
        <p:spPr bwMode="auto">
          <a:xfrm>
            <a:off x="9745690" y="6557529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Segoe UI"/>
                <a:ea typeface="Segoe UI" pitchFamily="34" charset="0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7418" y="3488326"/>
            <a:ext cx="7911885" cy="365577"/>
          </a:xfrm>
          <a:prstGeom prst="rect">
            <a:avLst/>
          </a:prstGeom>
        </p:spPr>
        <p:txBody>
          <a:bodyPr vert="horz" wrap="square" lIns="46800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altLang="en-US" sz="2000" baseline="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Format for section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8709" y="2893371"/>
            <a:ext cx="7911884" cy="540000"/>
          </a:xfrm>
          <a:prstGeom prst="rect">
            <a:avLst/>
          </a:prstGeom>
        </p:spPr>
        <p:txBody>
          <a:bodyPr vert="horz" wrap="square" lIns="468000" tIns="0" rIns="0" bIns="0" rtlCol="0" anchor="t" anchorCtr="0">
            <a:noAutofit/>
          </a:bodyPr>
          <a:lstStyle>
            <a:lvl1pPr marL="0">
              <a:lnSpc>
                <a:spcPct val="100000"/>
              </a:lnSpc>
              <a:defRPr lang="ja-JP" altLang="en-US" sz="3200" b="0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 smtClean="0"/>
              <a:t>Section title</a:t>
            </a:r>
            <a:endParaRPr kumimoji="1" lang="ja-JP" altLang="en-US" dirty="0"/>
          </a:p>
        </p:txBody>
      </p:sp>
      <p:pic>
        <p:nvPicPr>
          <p:cNvPr id="9" name="図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2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905345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think-cell Folie" r:id="rId33" imgW="395" imgH="394" progId="TCLayout.ActiveDocument.1">
                  <p:embed/>
                </p:oleObj>
              </mc:Choice>
              <mc:Fallback>
                <p:oleObj name="think-cell Folie" r:id="rId3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0" y="0"/>
            <a:ext cx="12192000" cy="780440"/>
          </a:xfrm>
          <a:prstGeom prst="rect">
            <a:avLst/>
          </a:prstGeom>
        </p:spPr>
      </p:pic>
      <p:sp>
        <p:nvSpPr>
          <p:cNvPr id="4" name="フッター プレースホルダー 3"/>
          <p:cNvSpPr txBox="1">
            <a:spLocks/>
          </p:cNvSpPr>
          <p:nvPr/>
        </p:nvSpPr>
        <p:spPr bwMode="auto">
          <a:xfrm>
            <a:off x="9745690" y="6567205"/>
            <a:ext cx="196688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2022 Toshiba Electronics Europe</a:t>
            </a:r>
            <a:r>
              <a:rPr kumimoji="0" lang="en-US" altLang="ja-JP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 GmbH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69" y="1"/>
            <a:ext cx="10979331" cy="771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469640" y="6444419"/>
            <a:ext cx="670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EBE-162D-4A25-9CB4-EA748535EE9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図 15"/>
          <p:cNvPicPr>
            <a:picLocks noChangeAspect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8" t="20336" r="6922" b="18807"/>
          <a:stretch/>
        </p:blipFill>
        <p:spPr>
          <a:xfrm>
            <a:off x="435845" y="6480357"/>
            <a:ext cx="1024931" cy="25032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35845" y="903226"/>
            <a:ext cx="11232000" cy="543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58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21" r:id="rId17"/>
    <p:sldLayoutId id="214748392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3" r:id="rId27"/>
    <p:sldLayoutId id="2147483924" r:id="rId28"/>
    <p:sldLayoutId id="2147483925" r:id="rId29"/>
  </p:sldLayoutIdLst>
  <p:timing>
    <p:tnLst>
      <p:par>
        <p:cTn id="1" dur="indefinite" restart="never" nodeType="tmRoot"/>
      </p:par>
    </p:tnLst>
  </p:timing>
  <p:hf sldNum="0" hdr="0" dt="0"/>
  <p:txStyles>
    <p:titleStyle>
      <a:lvl1pPr marL="87313" indent="0" algn="l" defTabSz="685800" rtl="0" eaLnBrk="1" latinLnBrk="0" hangingPunct="1">
        <a:lnSpc>
          <a:spcPct val="90000"/>
        </a:lnSpc>
        <a:spcBef>
          <a:spcPct val="0"/>
        </a:spcBef>
        <a:buNone/>
        <a:defRPr kumimoji="1" lang="ja-JP" altLang="en-US"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lang="ja-JP" alt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095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303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704850" indent="-14763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635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7913" indent="-1825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50950" indent="-17303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5ACBF0"/>
          </p15:clr>
        </p15:guide>
        <p15:guide id="1" pos="3840">
          <p15:clr>
            <a:srgbClr val="5ACBF0"/>
          </p15:clr>
        </p15:guide>
        <p15:guide id="4" orient="horz" pos="4042">
          <p15:clr>
            <a:srgbClr val="5ACBF0"/>
          </p15:clr>
        </p15:guide>
        <p15:guide id="5" orient="horz" pos="459">
          <p15:clr>
            <a:srgbClr val="5ACBF0"/>
          </p15:clr>
        </p15:guide>
        <p15:guide id="8" pos="7378">
          <p15:clr>
            <a:srgbClr val="5ACBF0"/>
          </p15:clr>
        </p15:guide>
        <p15:guide id="9" pos="302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err="1" smtClean="0"/>
              <a:t>How</a:t>
            </a:r>
            <a:r>
              <a:rPr lang="de-DE" sz="5400" dirty="0" smtClean="0"/>
              <a:t> </a:t>
            </a:r>
            <a:r>
              <a:rPr lang="de-DE" sz="5400" dirty="0" err="1" smtClean="0"/>
              <a:t>to</a:t>
            </a:r>
            <a:r>
              <a:rPr lang="de-DE" sz="5400" dirty="0" smtClean="0"/>
              <a:t> Store Data ?</a:t>
            </a:r>
            <a:endParaRPr lang="en-US" sz="5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Nov</a:t>
            </a:r>
            <a:r>
              <a:rPr lang="de-DE" dirty="0" smtClean="0"/>
              <a:t> </a:t>
            </a:r>
            <a:r>
              <a:rPr lang="de-DE" dirty="0" smtClean="0"/>
              <a:t>2022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 smtClean="0"/>
              <a:t>Maguay</a:t>
            </a:r>
            <a:r>
              <a:rPr lang="de-DE" dirty="0" smtClean="0"/>
              <a:t> </a:t>
            </a:r>
            <a:r>
              <a:rPr lang="en-DE" dirty="0" smtClean="0"/>
              <a:t>–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Time </a:t>
            </a:r>
            <a:r>
              <a:rPr lang="de-DE" dirty="0" err="1" smtClean="0"/>
              <a:t>for</a:t>
            </a:r>
            <a:r>
              <a:rPr lang="de-DE" dirty="0" smtClean="0"/>
              <a:t> Downtime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Roadmap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apacities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065"/>
            <a:ext cx="12192000" cy="5213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3975" y="3114150"/>
            <a:ext cx="87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22TB CMR</a:t>
            </a:r>
          </a:p>
          <a:p>
            <a:r>
              <a:rPr lang="de-DE" sz="1100" b="1" dirty="0" smtClean="0">
                <a:solidFill>
                  <a:schemeClr val="bg1"/>
                </a:solidFill>
              </a:rPr>
              <a:t>26TB SMR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5650" y="3114150"/>
            <a:ext cx="87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24TB CMR</a:t>
            </a:r>
          </a:p>
          <a:p>
            <a:r>
              <a:rPr lang="de-DE" sz="1100" b="1" dirty="0" smtClean="0">
                <a:solidFill>
                  <a:schemeClr val="bg1"/>
                </a:solidFill>
              </a:rPr>
              <a:t>30TB SMR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5875" y="3114150"/>
            <a:ext cx="87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28TB CMR</a:t>
            </a:r>
          </a:p>
          <a:p>
            <a:r>
              <a:rPr lang="de-DE" sz="1100" b="1" dirty="0" smtClean="0">
                <a:solidFill>
                  <a:schemeClr val="bg1"/>
                </a:solidFill>
              </a:rPr>
              <a:t>35TB SMR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659164" y="-23633"/>
            <a:ext cx="1741766" cy="242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4357" y="201567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(ethanol)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176067" y="4065273"/>
            <a:ext cx="1871395" cy="21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235622" y="3988733"/>
            <a:ext cx="1786565" cy="222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16383" y="5994539"/>
            <a:ext cx="114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(caffeine)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343754" y="600354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(nicotine)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439756" y="2942546"/>
            <a:ext cx="409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tx2"/>
                </a:solidFill>
              </a:rPr>
              <a:t>(Coffee Break)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7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374" y="1296636"/>
            <a:ext cx="4790408" cy="31936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HDD / </a:t>
            </a:r>
            <a:r>
              <a:rPr lang="en-US" altLang="ja-JP" dirty="0"/>
              <a:t>SSD </a:t>
            </a:r>
            <a:r>
              <a:rPr lang="en-US" altLang="ja-JP" dirty="0" smtClean="0"/>
              <a:t>/ Tape</a:t>
            </a:r>
            <a:endParaRPr lang="en-US" altLang="ja-JP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8858" y="930659"/>
            <a:ext cx="11540637" cy="540597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The basis </a:t>
            </a:r>
            <a:r>
              <a:rPr lang="en-US" sz="2400" b="1" dirty="0"/>
              <a:t>for all Stored Data…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… </a:t>
            </a:r>
            <a:r>
              <a:rPr lang="en-US" sz="2400" dirty="0" smtClean="0"/>
              <a:t>Home </a:t>
            </a:r>
            <a:r>
              <a:rPr lang="en-US" sz="2400" dirty="0"/>
              <a:t>/ </a:t>
            </a:r>
            <a:r>
              <a:rPr lang="en-US" sz="2400" dirty="0" err="1"/>
              <a:t>Enduser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1600" dirty="0"/>
              <a:t>Smartphones, </a:t>
            </a:r>
            <a:r>
              <a:rPr lang="en-US" sz="1600" dirty="0" smtClean="0"/>
              <a:t>tablets</a:t>
            </a:r>
            <a:r>
              <a:rPr lang="en-US" sz="1600" dirty="0"/>
              <a:t>, </a:t>
            </a:r>
            <a:r>
              <a:rPr lang="en-US" sz="1600" dirty="0" smtClean="0"/>
              <a:t>notebooks</a:t>
            </a:r>
            <a:r>
              <a:rPr lang="en-US" sz="1600" dirty="0"/>
              <a:t>, </a:t>
            </a:r>
            <a:r>
              <a:rPr lang="en-US" sz="1600" dirty="0" smtClean="0"/>
              <a:t>PC’s, external USB</a:t>
            </a:r>
            <a:endParaRPr lang="en-US" sz="1600" dirty="0"/>
          </a:p>
          <a:p>
            <a:endParaRPr lang="en-US" sz="2400" dirty="0"/>
          </a:p>
          <a:p>
            <a:r>
              <a:rPr lang="en-US" sz="2400" dirty="0"/>
              <a:t>… </a:t>
            </a:r>
            <a:r>
              <a:rPr lang="en-US" sz="2400" dirty="0" smtClean="0"/>
              <a:t>Business environment </a:t>
            </a:r>
            <a:r>
              <a:rPr lang="en-US" sz="2400" dirty="0"/>
              <a:t>- „Enterprise“: </a:t>
            </a:r>
            <a:br>
              <a:rPr lang="en-US" sz="2400" dirty="0"/>
            </a:br>
            <a:r>
              <a:rPr lang="en-US" sz="1600" dirty="0"/>
              <a:t>CRM, d</a:t>
            </a:r>
            <a:r>
              <a:rPr lang="en-US" sz="1600" dirty="0" smtClean="0"/>
              <a:t>atabases, datacenters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… </a:t>
            </a:r>
            <a:r>
              <a:rPr lang="en-US" sz="2400" dirty="0" smtClean="0"/>
              <a:t>Infrastructure environment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1600" dirty="0"/>
              <a:t>Surveillance </a:t>
            </a:r>
            <a:r>
              <a:rPr lang="en-US" sz="1600" dirty="0" smtClean="0"/>
              <a:t>systems</a:t>
            </a:r>
            <a:r>
              <a:rPr lang="en-US" sz="1600" dirty="0"/>
              <a:t>, </a:t>
            </a:r>
            <a:r>
              <a:rPr lang="en-US" sz="1600" dirty="0" smtClean="0"/>
              <a:t>industrial </a:t>
            </a:r>
            <a:r>
              <a:rPr lang="en-US" sz="1600" dirty="0"/>
              <a:t>a</a:t>
            </a:r>
            <a:r>
              <a:rPr lang="en-US" sz="1600" dirty="0" smtClean="0"/>
              <a:t>pplications</a:t>
            </a:r>
            <a:r>
              <a:rPr lang="en-US" sz="1600" dirty="0"/>
              <a:t>, </a:t>
            </a:r>
            <a:r>
              <a:rPr lang="en-US" sz="1600" dirty="0" err="1"/>
              <a:t>IoT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… </a:t>
            </a:r>
            <a:r>
              <a:rPr lang="en-US" sz="2400" dirty="0" smtClean="0"/>
              <a:t>Cloud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1600" dirty="0"/>
              <a:t>Websites, s</a:t>
            </a:r>
            <a:r>
              <a:rPr lang="en-US" sz="1600" dirty="0" smtClean="0"/>
              <a:t>treaming services</a:t>
            </a:r>
            <a:r>
              <a:rPr lang="en-US" sz="1600" dirty="0"/>
              <a:t>, </a:t>
            </a:r>
            <a:r>
              <a:rPr lang="en-US" sz="1600" dirty="0" smtClean="0"/>
              <a:t>social networks</a:t>
            </a:r>
            <a:r>
              <a:rPr lang="en-US" sz="1600" dirty="0"/>
              <a:t>, </a:t>
            </a:r>
            <a:r>
              <a:rPr lang="en-US" sz="1600" dirty="0" smtClean="0"/>
              <a:t>web-shops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Tape still plays significant role for archives!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248" y="4951651"/>
            <a:ext cx="2348841" cy="1566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272" y="1212778"/>
            <a:ext cx="2078316" cy="33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626363" y="2199484"/>
            <a:ext cx="11871158" cy="2294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lang="ja-JP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4850" indent="-1476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chemeClr val="tx2"/>
                </a:solidFill>
              </a:rPr>
              <a:t>Alternatives?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Yes, but…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92" y="790670"/>
            <a:ext cx="4309030" cy="55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Alternative Approaches for Data </a:t>
            </a:r>
            <a:r>
              <a:rPr lang="en-US" altLang="ja-JP" dirty="0"/>
              <a:t>S</a:t>
            </a:r>
            <a:r>
              <a:rPr lang="en-US" altLang="ja-JP" dirty="0" smtClean="0"/>
              <a:t>torage in Experimental Stage</a:t>
            </a:r>
            <a:endParaRPr lang="en-US" altLang="ja-JP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8858" y="786276"/>
            <a:ext cx="8750975" cy="390603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 sz="2400" dirty="0" smtClean="0"/>
          </a:p>
          <a:p>
            <a:r>
              <a:rPr lang="en-US" sz="2400" b="1" dirty="0" smtClean="0"/>
              <a:t>Quartz crystal</a:t>
            </a:r>
          </a:p>
          <a:p>
            <a:pPr marL="0" indent="0">
              <a:buNone/>
            </a:pPr>
            <a:r>
              <a:rPr lang="en-US" sz="2400" b="1" dirty="0" smtClean="0"/>
              <a:t>	</a:t>
            </a:r>
            <a:r>
              <a:rPr lang="en-US" sz="1900" dirty="0" smtClean="0"/>
              <a:t>5-D encoding by laser on nanostructured material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Extremely robust</a:t>
            </a:r>
          </a:p>
          <a:p>
            <a:pPr marL="0" indent="0">
              <a:buNone/>
            </a:pPr>
            <a:r>
              <a:rPr lang="en-US" sz="1900" dirty="0" smtClean="0"/>
              <a:t>	Quartz of size of a coin can hold </a:t>
            </a:r>
            <a:r>
              <a:rPr lang="en-US" sz="1900" dirty="0"/>
              <a:t>360 TB </a:t>
            </a:r>
            <a:r>
              <a:rPr lang="en-US" sz="1900" dirty="0" smtClean="0"/>
              <a:t>of data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Data readable even with a usual microscope</a:t>
            </a:r>
          </a:p>
          <a:p>
            <a:pPr marL="0" indent="0">
              <a:buNone/>
            </a:pPr>
            <a:r>
              <a:rPr lang="en-US" sz="1900" dirty="0"/>
              <a:t>	</a:t>
            </a:r>
          </a:p>
          <a:p>
            <a:pPr marL="0" indent="0">
              <a:buNone/>
            </a:pPr>
            <a:r>
              <a:rPr lang="en-US" sz="1900" dirty="0" smtClean="0"/>
              <a:t>	</a:t>
            </a:r>
            <a:endParaRPr lang="en-US" sz="2400" b="1" dirty="0" smtClean="0"/>
          </a:p>
          <a:p>
            <a:r>
              <a:rPr lang="en-US" sz="2400" b="1" dirty="0" smtClean="0"/>
              <a:t>DNA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1900" dirty="0" smtClean="0"/>
              <a:t>4 molecules: </a:t>
            </a:r>
            <a:r>
              <a:rPr lang="de-DE" sz="1900" dirty="0" smtClean="0"/>
              <a:t>Adenine (A), </a:t>
            </a:r>
            <a:r>
              <a:rPr lang="de-DE" sz="1900" dirty="0" err="1" smtClean="0"/>
              <a:t>Guanine</a:t>
            </a:r>
            <a:r>
              <a:rPr lang="de-DE" sz="1900" dirty="0" smtClean="0"/>
              <a:t> (G), </a:t>
            </a:r>
            <a:r>
              <a:rPr lang="de-DE" sz="1900" dirty="0" err="1" smtClean="0"/>
              <a:t>Cytosine</a:t>
            </a:r>
            <a:r>
              <a:rPr lang="de-DE" sz="1900" dirty="0" smtClean="0"/>
              <a:t> (C), </a:t>
            </a:r>
            <a:r>
              <a:rPr lang="de-DE" sz="1900" dirty="0" err="1" smtClean="0"/>
              <a:t>Thymine</a:t>
            </a:r>
            <a:r>
              <a:rPr lang="de-DE" sz="1900" dirty="0" smtClean="0"/>
              <a:t> (T)</a:t>
            </a:r>
          </a:p>
          <a:p>
            <a:pPr marL="0" indent="0">
              <a:buNone/>
            </a:pPr>
            <a:r>
              <a:rPr lang="de-DE" sz="1900" dirty="0" smtClean="0"/>
              <a:t>	</a:t>
            </a:r>
            <a:r>
              <a:rPr lang="en-US" sz="1900" dirty="0" smtClean="0"/>
              <a:t>Binary code translated into code of </a:t>
            </a:r>
            <a:r>
              <a:rPr lang="de-DE" sz="1900" dirty="0" smtClean="0"/>
              <a:t>DNA </a:t>
            </a:r>
            <a:r>
              <a:rPr lang="de-DE" sz="1900" dirty="0" err="1" smtClean="0"/>
              <a:t>base</a:t>
            </a:r>
            <a:r>
              <a:rPr lang="de-DE" sz="1900" dirty="0" smtClean="0"/>
              <a:t> </a:t>
            </a:r>
            <a:r>
              <a:rPr lang="de-DE" sz="1900" dirty="0" err="1" smtClean="0"/>
              <a:t>pairs</a:t>
            </a:r>
            <a:r>
              <a:rPr lang="de-DE" sz="1900" dirty="0" smtClean="0"/>
              <a:t>: A-T </a:t>
            </a:r>
            <a:r>
              <a:rPr lang="de-DE" sz="1900" dirty="0" err="1" smtClean="0"/>
              <a:t>and</a:t>
            </a:r>
            <a:r>
              <a:rPr lang="de-DE" sz="1900" dirty="0" smtClean="0"/>
              <a:t> C-G (</a:t>
            </a:r>
            <a:r>
              <a:rPr lang="de-DE" sz="1900" dirty="0" err="1" smtClean="0"/>
              <a:t>corresponding</a:t>
            </a:r>
            <a:r>
              <a:rPr lang="de-DE" sz="1900" dirty="0" smtClean="0"/>
              <a:t> </a:t>
            </a:r>
            <a:r>
              <a:rPr lang="de-DE" sz="1900" dirty="0" err="1" smtClean="0"/>
              <a:t>to</a:t>
            </a:r>
            <a:r>
              <a:rPr lang="de-DE" sz="1900" dirty="0" smtClean="0"/>
              <a:t> „0“ </a:t>
            </a:r>
            <a:r>
              <a:rPr lang="de-DE" sz="1900" dirty="0" err="1" smtClean="0"/>
              <a:t>and</a:t>
            </a:r>
            <a:r>
              <a:rPr lang="de-DE" sz="1900" dirty="0" smtClean="0"/>
              <a:t> „1“)</a:t>
            </a:r>
          </a:p>
          <a:p>
            <a:pPr marL="0" indent="0">
              <a:buNone/>
            </a:pPr>
            <a:r>
              <a:rPr lang="de-DE" sz="1900" dirty="0" smtClean="0"/>
              <a:t>	</a:t>
            </a:r>
            <a:r>
              <a:rPr lang="de-DE" sz="1900" dirty="0" err="1" smtClean="0"/>
              <a:t>Stable</a:t>
            </a:r>
            <a:r>
              <a:rPr lang="de-DE" sz="1900" dirty="0" smtClean="0"/>
              <a:t>, durable, </a:t>
            </a:r>
            <a:r>
              <a:rPr lang="de-DE" sz="1900" dirty="0" err="1" smtClean="0"/>
              <a:t>cheap</a:t>
            </a:r>
            <a:r>
              <a:rPr lang="de-DE" sz="1900" dirty="0" smtClean="0"/>
              <a:t>, </a:t>
            </a:r>
            <a:r>
              <a:rPr lang="de-DE" sz="1900" dirty="0" err="1" smtClean="0"/>
              <a:t>always</a:t>
            </a:r>
            <a:r>
              <a:rPr lang="de-DE" sz="1900" dirty="0" smtClean="0"/>
              <a:t> </a:t>
            </a:r>
            <a:r>
              <a:rPr lang="de-DE" sz="1900" dirty="0" err="1" smtClean="0"/>
              <a:t>readable</a:t>
            </a:r>
            <a:r>
              <a:rPr lang="de-DE" sz="1900" dirty="0" smtClean="0"/>
              <a:t> in </a:t>
            </a:r>
            <a:r>
              <a:rPr lang="de-DE" sz="1900" dirty="0" err="1" smtClean="0"/>
              <a:t>the</a:t>
            </a:r>
            <a:r>
              <a:rPr lang="de-DE" sz="1900" dirty="0" smtClean="0"/>
              <a:t> </a:t>
            </a:r>
            <a:r>
              <a:rPr lang="de-DE" sz="1900" dirty="0" err="1" smtClean="0"/>
              <a:t>future</a:t>
            </a:r>
            <a:endParaRPr lang="de-DE" sz="1900" dirty="0" smtClean="0"/>
          </a:p>
          <a:p>
            <a:pPr marL="0" indent="0">
              <a:buNone/>
            </a:pPr>
            <a:r>
              <a:rPr lang="de-DE" sz="1900" dirty="0" smtClean="0"/>
              <a:t>	Giant </a:t>
            </a:r>
            <a:r>
              <a:rPr lang="de-DE" sz="1900" dirty="0" err="1" smtClean="0"/>
              <a:t>storage</a:t>
            </a:r>
            <a:r>
              <a:rPr lang="de-DE" sz="1900" dirty="0" smtClean="0"/>
              <a:t> </a:t>
            </a:r>
            <a:r>
              <a:rPr lang="de-DE" sz="1900" dirty="0" err="1" smtClean="0"/>
              <a:t>capacity</a:t>
            </a:r>
            <a:r>
              <a:rPr lang="de-DE" sz="1900" dirty="0" smtClean="0"/>
              <a:t>: 1 </a:t>
            </a:r>
            <a:r>
              <a:rPr lang="de-DE" sz="1900" dirty="0" err="1" smtClean="0"/>
              <a:t>Petabyte</a:t>
            </a:r>
            <a:r>
              <a:rPr lang="de-DE" sz="1900" dirty="0" smtClean="0"/>
              <a:t> per 1g </a:t>
            </a:r>
            <a:r>
              <a:rPr lang="de-DE" sz="1900" dirty="0" err="1" smtClean="0"/>
              <a:t>of</a:t>
            </a:r>
            <a:r>
              <a:rPr lang="de-DE" sz="1900" dirty="0" smtClean="0"/>
              <a:t> </a:t>
            </a:r>
            <a:r>
              <a:rPr lang="de-DE" sz="1900" dirty="0" err="1" smtClean="0"/>
              <a:t>synthetic</a:t>
            </a:r>
            <a:r>
              <a:rPr lang="de-DE" sz="1900" dirty="0" smtClean="0"/>
              <a:t> DNA =&gt; Data </a:t>
            </a:r>
            <a:r>
              <a:rPr lang="de-DE" sz="1900" dirty="0" err="1" smtClean="0"/>
              <a:t>of</a:t>
            </a:r>
            <a:r>
              <a:rPr lang="de-DE" sz="1900" dirty="0" smtClean="0"/>
              <a:t> all </a:t>
            </a:r>
            <a:r>
              <a:rPr lang="de-DE" sz="1900" dirty="0" err="1" smtClean="0"/>
              <a:t>mankind</a:t>
            </a:r>
            <a:r>
              <a:rPr lang="de-DE" sz="1900" dirty="0" smtClean="0"/>
              <a:t> </a:t>
            </a:r>
            <a:r>
              <a:rPr lang="de-DE" sz="1900" dirty="0" err="1" smtClean="0"/>
              <a:t>would</a:t>
            </a:r>
            <a:r>
              <a:rPr lang="de-DE" sz="1900" dirty="0" smtClean="0"/>
              <a:t> fit </a:t>
            </a:r>
            <a:r>
              <a:rPr lang="de-DE" sz="1900" dirty="0" err="1" smtClean="0"/>
              <a:t>into</a:t>
            </a:r>
            <a:r>
              <a:rPr lang="de-DE" sz="1900" dirty="0" smtClean="0"/>
              <a:t> a </a:t>
            </a:r>
            <a:r>
              <a:rPr lang="de-DE" sz="1900" dirty="0" err="1" smtClean="0"/>
              <a:t>car</a:t>
            </a:r>
            <a:endParaRPr lang="en-US" sz="1900" dirty="0" smtClean="0"/>
          </a:p>
        </p:txBody>
      </p:sp>
      <p:sp>
        <p:nvSpPr>
          <p:cNvPr id="3" name="AutoShape 4" descr="https://upload.wikimedia.org/wikipedia/commons/1/16/DNA_orbit_animated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57989" y="4786445"/>
            <a:ext cx="87186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But</a:t>
            </a:r>
            <a:r>
              <a:rPr lang="en-US" sz="2000" b="1" dirty="0">
                <a:solidFill>
                  <a:schemeClr val="tx2"/>
                </a:solidFill>
              </a:rPr>
              <a:t>:</a:t>
            </a:r>
          </a:p>
          <a:p>
            <a:endParaRPr lang="en-US" b="1" dirty="0"/>
          </a:p>
          <a:p>
            <a:r>
              <a:rPr lang="en-US" b="1" dirty="0"/>
              <a:t>Technologies for data archiving and Cold Storage </a:t>
            </a:r>
            <a:r>
              <a:rPr lang="en-US" b="1" dirty="0" smtClean="0"/>
              <a:t>only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are </a:t>
            </a:r>
            <a:r>
              <a:rPr lang="en-US" b="1" dirty="0" smtClean="0"/>
              <a:t>inappropriate </a:t>
            </a:r>
            <a:r>
              <a:rPr lang="en-US" b="1" dirty="0"/>
              <a:t>for constantly changing “hot” </a:t>
            </a:r>
            <a:r>
              <a:rPr lang="en-US" b="1" dirty="0" smtClean="0"/>
              <a:t>data due to complicate writing process</a:t>
            </a:r>
            <a:endParaRPr lang="en-US" sz="1400" dirty="0"/>
          </a:p>
          <a:p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075" y="3520801"/>
            <a:ext cx="2235933" cy="2531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104" y="941927"/>
            <a:ext cx="3395662" cy="20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9444" y="728663"/>
            <a:ext cx="11774906" cy="2294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lang="ja-JP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4850" indent="-1476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chemeClr val="tx2"/>
                </a:solidFill>
              </a:rPr>
              <a:t>Continuing the old competition: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HDD VS SSD</a:t>
            </a:r>
          </a:p>
          <a:p>
            <a:pPr marL="0" indent="0" algn="ctr">
              <a:buNone/>
            </a:pPr>
            <a:endParaRPr lang="de-DE" sz="4400" b="1" dirty="0"/>
          </a:p>
          <a:p>
            <a:pPr marL="0" indent="0" algn="ctr">
              <a:buNone/>
            </a:pPr>
            <a:endParaRPr lang="en-US" sz="4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822" y="3472316"/>
            <a:ext cx="2724150" cy="24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Central </a:t>
            </a:r>
            <a:r>
              <a:rPr lang="de-DE" sz="2800" dirty="0" err="1" smtClean="0"/>
              <a:t>Question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 smtClean="0"/>
              <a:t>Let‘s try to find an answer based on </a:t>
            </a:r>
            <a:r>
              <a:rPr lang="de-DE" sz="2400" dirty="0" err="1" smtClean="0"/>
              <a:t>driving</a:t>
            </a:r>
            <a:r>
              <a:rPr lang="de-DE" sz="2400" dirty="0" smtClean="0"/>
              <a:t> factors!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23"/>
          </p:nvPr>
        </p:nvSpPr>
        <p:spPr>
          <a:xfrm>
            <a:off x="336000" y="2304000"/>
            <a:ext cx="11520000" cy="4554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i="1" dirty="0" smtClean="0"/>
              <a:t>“I </a:t>
            </a:r>
            <a:r>
              <a:rPr lang="en-US" sz="2000" i="1" dirty="0"/>
              <a:t>think there is a world market for maybe five computers”</a:t>
            </a:r>
          </a:p>
          <a:p>
            <a:pPr marL="304800" lvl="1" indent="0">
              <a:buNone/>
            </a:pPr>
            <a:r>
              <a:rPr lang="de-DE" sz="1600" dirty="0"/>
              <a:t>Thomas Watson, Chairman and CEO IBM, 1943</a:t>
            </a:r>
          </a:p>
          <a:p>
            <a:pPr marL="216000" lvl="1" indent="0">
              <a:buNone/>
            </a:pPr>
            <a:endParaRPr lang="en-US" sz="2000" dirty="0"/>
          </a:p>
          <a:p>
            <a:r>
              <a:rPr lang="en-US" sz="2000" i="1" dirty="0"/>
              <a:t>“There is no reason for any individual to have a computer in his home”</a:t>
            </a:r>
          </a:p>
          <a:p>
            <a:pPr marL="304800" lvl="1" indent="0">
              <a:buNone/>
            </a:pPr>
            <a:r>
              <a:rPr lang="en-US" sz="1600" dirty="0"/>
              <a:t>Kenneth Olsen, Founder and President of DEC, </a:t>
            </a:r>
            <a:r>
              <a:rPr lang="en-US" sz="1600" dirty="0" smtClean="0"/>
              <a:t>1977</a:t>
            </a:r>
          </a:p>
          <a:p>
            <a:pPr lvl="1"/>
            <a:endParaRPr lang="de-DE" sz="2000" dirty="0"/>
          </a:p>
          <a:p>
            <a:r>
              <a:rPr lang="en-US" sz="2000" i="1" dirty="0"/>
              <a:t>“Rotating storage is going the way of the dodo”</a:t>
            </a:r>
          </a:p>
          <a:p>
            <a:pPr marL="304800" lvl="1" indent="0">
              <a:buNone/>
            </a:pPr>
            <a:r>
              <a:rPr lang="en-US" sz="1600" dirty="0"/>
              <a:t>Linus </a:t>
            </a:r>
            <a:r>
              <a:rPr lang="en-US" sz="1600" dirty="0" err="1"/>
              <a:t>Torvald</a:t>
            </a:r>
            <a:r>
              <a:rPr lang="en-US" sz="1600" dirty="0"/>
              <a:t>, </a:t>
            </a:r>
            <a:r>
              <a:rPr lang="en-US" sz="1600" dirty="0" smtClean="0"/>
              <a:t>Inventor of Linux, </a:t>
            </a:r>
            <a:r>
              <a:rPr lang="en-US" sz="1600" dirty="0"/>
              <a:t>2012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76300" y="1081088"/>
            <a:ext cx="11315700" cy="9461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 smtClean="0"/>
              <a:t>Will SSD‘s replace Hard Disk Drives?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89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Driving Factor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Cost and Capacity</a:t>
            </a:r>
            <a:endParaRPr lang="de-DE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78206" y="955733"/>
            <a:ext cx="4948990" cy="5272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lang="ja-JP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4850" indent="-1476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Manufacturing capacity 2021: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/>
          </a:p>
          <a:p>
            <a:r>
              <a:rPr lang="en-US" altLang="en-US" sz="2000" dirty="0" smtClean="0"/>
              <a:t>Total </a:t>
            </a:r>
            <a:r>
              <a:rPr lang="en-US" altLang="en-US" sz="2000" dirty="0" smtClean="0">
                <a:solidFill>
                  <a:schemeClr val="tx2"/>
                </a:solidFill>
              </a:rPr>
              <a:t>Enterprise-HDD</a:t>
            </a:r>
            <a:r>
              <a:rPr lang="en-US" altLang="en-US" sz="2000" dirty="0" smtClean="0"/>
              <a:t> capacity shipped</a:t>
            </a:r>
          </a:p>
          <a:p>
            <a:r>
              <a:rPr lang="en-US" altLang="en-US" sz="2000" b="1" dirty="0" smtClean="0">
                <a:solidFill>
                  <a:schemeClr val="tx2"/>
                </a:solidFill>
              </a:rPr>
              <a:t>964 </a:t>
            </a:r>
            <a:r>
              <a:rPr lang="en-US" altLang="en-US" sz="2000" b="1" dirty="0" err="1" smtClean="0">
                <a:solidFill>
                  <a:schemeClr val="tx2"/>
                </a:solidFill>
              </a:rPr>
              <a:t>Exabytes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(Mio TB) in </a:t>
            </a:r>
            <a:r>
              <a:rPr lang="en-US" altLang="en-US" sz="2000" dirty="0" smtClean="0"/>
              <a:t>87 </a:t>
            </a:r>
            <a:r>
              <a:rPr lang="en-US" altLang="en-US" sz="2000" dirty="0"/>
              <a:t>Mio </a:t>
            </a:r>
            <a:r>
              <a:rPr lang="en-US" altLang="en-US" sz="2000" dirty="0" smtClean="0"/>
              <a:t>Units</a:t>
            </a:r>
          </a:p>
          <a:p>
            <a:r>
              <a:rPr lang="en-US" altLang="en-US" sz="2000" dirty="0" smtClean="0"/>
              <a:t>      </a:t>
            </a:r>
            <a:endParaRPr lang="en-US" altLang="en-US" sz="2000" dirty="0"/>
          </a:p>
          <a:p>
            <a:r>
              <a:rPr lang="en-US" altLang="en-US" sz="2000" dirty="0" smtClean="0"/>
              <a:t>Total </a:t>
            </a:r>
            <a:r>
              <a:rPr lang="en-US" altLang="en-US" sz="2000" dirty="0" smtClean="0">
                <a:solidFill>
                  <a:schemeClr val="tx2"/>
                </a:solidFill>
              </a:rPr>
              <a:t>Enterprise-SSD</a:t>
            </a:r>
            <a:r>
              <a:rPr lang="en-US" altLang="en-US" sz="2000" dirty="0" smtClean="0"/>
              <a:t> capacity shipped:</a:t>
            </a:r>
          </a:p>
          <a:p>
            <a:r>
              <a:rPr lang="en-US" altLang="en-US" sz="2000" b="1" dirty="0" smtClean="0">
                <a:solidFill>
                  <a:schemeClr val="tx2"/>
                </a:solidFill>
              </a:rPr>
              <a:t>158 </a:t>
            </a:r>
            <a:r>
              <a:rPr lang="en-US" altLang="en-US" sz="2000" b="1" dirty="0" err="1" smtClean="0">
                <a:solidFill>
                  <a:schemeClr val="tx2"/>
                </a:solidFill>
              </a:rPr>
              <a:t>Exabytes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in </a:t>
            </a:r>
            <a:r>
              <a:rPr lang="en-US" altLang="en-US" sz="2000" dirty="0" smtClean="0"/>
              <a:t>67 </a:t>
            </a:r>
            <a:r>
              <a:rPr lang="en-US" altLang="en-US" sz="2000" dirty="0"/>
              <a:t>Mio Units </a:t>
            </a:r>
            <a:endParaRPr lang="en-US" altLang="en-US" sz="2000" dirty="0" smtClean="0"/>
          </a:p>
          <a:p>
            <a:endParaRPr lang="de-DE" altLang="en-US" sz="2000" dirty="0"/>
          </a:p>
          <a:p>
            <a:r>
              <a:rPr lang="de-DE" altLang="en-US" sz="2000" dirty="0" smtClean="0"/>
              <a:t>Total (Enterprise </a:t>
            </a:r>
            <a:r>
              <a:rPr lang="de-DE" altLang="en-US" sz="2000" dirty="0" err="1" smtClean="0"/>
              <a:t>and</a:t>
            </a:r>
            <a:r>
              <a:rPr lang="de-DE" altLang="en-US" sz="2000" dirty="0" smtClean="0"/>
              <a:t> Client)</a:t>
            </a:r>
          </a:p>
          <a:p>
            <a:pPr lvl="1"/>
            <a:r>
              <a:rPr lang="de-DE" altLang="en-US" sz="1600" dirty="0" smtClean="0"/>
              <a:t>HDD: </a:t>
            </a:r>
            <a:r>
              <a:rPr lang="de-DE" altLang="en-US" sz="1600" b="1" dirty="0" smtClean="0">
                <a:solidFill>
                  <a:schemeClr val="tx2"/>
                </a:solidFill>
              </a:rPr>
              <a:t>1361 EB </a:t>
            </a:r>
            <a:r>
              <a:rPr lang="de-DE" altLang="en-US" sz="1600" dirty="0" smtClean="0"/>
              <a:t>in 258 </a:t>
            </a:r>
            <a:r>
              <a:rPr lang="de-DE" altLang="en-US" sz="1600" dirty="0" err="1" smtClean="0"/>
              <a:t>Mio</a:t>
            </a:r>
            <a:r>
              <a:rPr lang="de-DE" altLang="en-US" sz="1600" dirty="0" smtClean="0"/>
              <a:t> Units</a:t>
            </a:r>
          </a:p>
          <a:p>
            <a:pPr lvl="1"/>
            <a:r>
              <a:rPr lang="de-DE" altLang="en-US" sz="1600" dirty="0" smtClean="0"/>
              <a:t>SSD: </a:t>
            </a:r>
            <a:r>
              <a:rPr lang="de-DE" altLang="en-US" sz="1600" b="1" dirty="0" smtClean="0">
                <a:solidFill>
                  <a:schemeClr val="tx2"/>
                </a:solidFill>
              </a:rPr>
              <a:t>336 EB </a:t>
            </a:r>
            <a:r>
              <a:rPr lang="de-DE" altLang="en-US" sz="1600" dirty="0" smtClean="0"/>
              <a:t>in 464 </a:t>
            </a:r>
            <a:r>
              <a:rPr lang="de-DE" altLang="en-US" sz="1600" dirty="0" err="1" smtClean="0"/>
              <a:t>Mio</a:t>
            </a:r>
            <a:r>
              <a:rPr lang="de-DE" altLang="en-US" sz="1600" dirty="0" smtClean="0"/>
              <a:t> Units</a:t>
            </a:r>
          </a:p>
          <a:p>
            <a:pPr lvl="1"/>
            <a:endParaRPr lang="de-DE" alt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18" name="テキスト ボックス 5"/>
          <p:cNvSpPr txBox="1"/>
          <p:nvPr/>
        </p:nvSpPr>
        <p:spPr>
          <a:xfrm>
            <a:off x="6568169" y="5365249"/>
            <a:ext cx="35141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 smtClean="0"/>
              <a:t>Source: TEE </a:t>
            </a:r>
            <a:r>
              <a:rPr kumimoji="1" lang="en-US" altLang="ja-JP" sz="900" dirty="0" smtClean="0"/>
              <a:t>research</a:t>
            </a:r>
            <a:r>
              <a:rPr kumimoji="1" lang="en-US" altLang="ja-JP" sz="1000" dirty="0" smtClean="0"/>
              <a:t> &amp; TEE estimates, Gartner </a:t>
            </a:r>
            <a:r>
              <a:rPr lang="en-US" altLang="ja-JP" sz="1000" dirty="0" smtClean="0"/>
              <a:t>1Q22</a:t>
            </a:r>
            <a:r>
              <a:rPr kumimoji="1" lang="en-US" altLang="ja-JP" sz="1000" dirty="0" smtClean="0"/>
              <a:t> Update</a:t>
            </a:r>
            <a:endParaRPr kumimoji="1" lang="ja-JP" altLang="en-US" sz="1000" dirty="0"/>
          </a:p>
        </p:txBody>
      </p:sp>
      <p:sp>
        <p:nvSpPr>
          <p:cNvPr id="24" name="テキスト ボックス 22"/>
          <p:cNvSpPr txBox="1"/>
          <p:nvPr/>
        </p:nvSpPr>
        <p:spPr>
          <a:xfrm>
            <a:off x="881459" y="981663"/>
            <a:ext cx="489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ja-JP" b="1" dirty="0">
                <a:solidFill>
                  <a:srgbClr val="000000"/>
                </a:solidFill>
                <a:latin typeface="TT Toshiba Sans" panose="020B0503030403020204" pitchFamily="34" charset="0"/>
                <a:ea typeface="TT Toshiba Sans" panose="020B0503030403020204" pitchFamily="34" charset="0"/>
              </a:rPr>
              <a:t>HDD/SSD bit cost </a:t>
            </a:r>
            <a:r>
              <a:rPr lang="en-US" altLang="ja-JP" b="1" dirty="0" smtClean="0">
                <a:solidFill>
                  <a:srgbClr val="000000"/>
                </a:solidFill>
                <a:latin typeface="TT Toshiba Sans" panose="020B0503030403020204" pitchFamily="34" charset="0"/>
                <a:ea typeface="TT Toshiba Sans" panose="020B0503030403020204" pitchFamily="34" charset="0"/>
              </a:rPr>
              <a:t>comparison</a:t>
            </a:r>
            <a:r>
              <a:rPr lang="en-US" altLang="ja-JP" baseline="30000" dirty="0" smtClean="0">
                <a:solidFill>
                  <a:srgbClr val="000000"/>
                </a:solidFill>
                <a:latin typeface="TT Toshiba Sans" panose="020B0503030403020204" pitchFamily="34" charset="0"/>
                <a:ea typeface="TT Toshiba Sans" panose="020B0503030403020204" pitchFamily="34" charset="0"/>
              </a:rPr>
              <a:t>*1</a:t>
            </a:r>
            <a:endParaRPr lang="en-US" altLang="ja-JP" baseline="30000" dirty="0">
              <a:solidFill>
                <a:srgbClr val="000000"/>
              </a:solidFill>
              <a:latin typeface="TT Toshiba Sans" panose="020B0503030403020204" pitchFamily="34" charset="0"/>
              <a:ea typeface="TT Toshiba Sans" panose="020B0503030403020204" pitchFamily="34" charset="0"/>
            </a:endParaRPr>
          </a:p>
        </p:txBody>
      </p:sp>
      <p:cxnSp>
        <p:nvCxnSpPr>
          <p:cNvPr id="25" name="直線コネクタ 23"/>
          <p:cNvCxnSpPr/>
          <p:nvPr/>
        </p:nvCxnSpPr>
        <p:spPr>
          <a:xfrm>
            <a:off x="881459" y="1349478"/>
            <a:ext cx="4902902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グラフ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97147"/>
              </p:ext>
            </p:extLst>
          </p:nvPr>
        </p:nvGraphicFramePr>
        <p:xfrm>
          <a:off x="690045" y="1763021"/>
          <a:ext cx="5163302" cy="374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テキスト ボックス 27"/>
          <p:cNvSpPr txBox="1"/>
          <p:nvPr/>
        </p:nvSpPr>
        <p:spPr>
          <a:xfrm>
            <a:off x="4449276" y="1904939"/>
            <a:ext cx="1249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altLang="ja-JP" sz="1600" dirty="0">
                <a:latin typeface="TT Toshiba Sans" panose="020B0503030403020204" pitchFamily="34" charset="0"/>
                <a:ea typeface="TT Toshiba Sans" panose="020B0503030403020204" pitchFamily="34" charset="0"/>
              </a:rPr>
              <a:t>Unit:</a:t>
            </a:r>
            <a:r>
              <a:rPr lang="ja-JP" altLang="en-US" sz="1600" dirty="0">
                <a:latin typeface="TT Toshiba Sans" panose="020B0503030403020204" pitchFamily="34" charset="0"/>
              </a:rPr>
              <a:t> </a:t>
            </a:r>
            <a:r>
              <a:rPr lang="en-US" altLang="ja-JP" sz="1600" dirty="0" smtClean="0">
                <a:latin typeface="TT Toshiba Sans" panose="020B0503030403020204" pitchFamily="34" charset="0"/>
                <a:ea typeface="TT Toshiba Sans" panose="020B0503030403020204" pitchFamily="34" charset="0"/>
              </a:rPr>
              <a:t>$/TB</a:t>
            </a:r>
            <a:endParaRPr lang="en-US" altLang="ja-JP" sz="1600" baseline="30000" dirty="0">
              <a:latin typeface="TT Toshiba Sans" panose="020B0503030403020204" pitchFamily="34" charset="0"/>
              <a:ea typeface="TT Toshiba Sans" panose="020B0503030403020204" pitchFamily="34" charset="0"/>
            </a:endParaRPr>
          </a:p>
        </p:txBody>
      </p:sp>
      <p:sp>
        <p:nvSpPr>
          <p:cNvPr id="28" name="正方形/長方形 30"/>
          <p:cNvSpPr/>
          <p:nvPr/>
        </p:nvSpPr>
        <p:spPr>
          <a:xfrm>
            <a:off x="4503052" y="3665848"/>
            <a:ext cx="900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  <a:latin typeface="TT Toshiba Sans" panose="020B0503030403020204" pitchFamily="34" charset="0"/>
                <a:ea typeface="TT Toshiba Sans" panose="020B0503030403020204" pitchFamily="34" charset="0"/>
              </a:rPr>
              <a:t>HDD</a:t>
            </a:r>
            <a:endParaRPr kumimoji="1" lang="ja-JP" altLang="en-US" sz="1600" b="1" dirty="0" smtClean="0">
              <a:solidFill>
                <a:schemeClr val="tx1"/>
              </a:solidFill>
              <a:latin typeface="TT Toshiba Sans" panose="020B0503030403020204" pitchFamily="34" charset="0"/>
              <a:ea typeface="東芝 Pゴシック" panose="020B0500000000000000" pitchFamily="50" charset="-128"/>
            </a:endParaRPr>
          </a:p>
        </p:txBody>
      </p:sp>
      <p:sp>
        <p:nvSpPr>
          <p:cNvPr id="29" name="テキスト ボックス 33"/>
          <p:cNvSpPr txBox="1"/>
          <p:nvPr/>
        </p:nvSpPr>
        <p:spPr>
          <a:xfrm>
            <a:off x="4503052" y="2870225"/>
            <a:ext cx="9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28"/>
            <a:r>
              <a:rPr lang="en-US" altLang="ja-JP" sz="1600" b="1" dirty="0" smtClean="0">
                <a:latin typeface="TT Toshiba Sans" panose="020B0503030403020204" pitchFamily="34" charset="0"/>
                <a:ea typeface="TT Toshiba Sans" panose="020B0503030403020204" pitchFamily="34" charset="0"/>
                <a:cs typeface="Meiryo UI" pitchFamily="50" charset="-128"/>
              </a:rPr>
              <a:t>SSD</a:t>
            </a:r>
            <a:endParaRPr lang="ja-JP" altLang="en-US" b="1" dirty="0" smtClean="0">
              <a:latin typeface="TT Toshiba Sans" panose="020B0503030403020204" pitchFamily="34" charset="0"/>
              <a:ea typeface="東芝 Pゴシック" panose="020B0500000000000000" pitchFamily="50" charset="-128"/>
              <a:cs typeface="Meiryo UI" pitchFamily="50" charset="-128"/>
            </a:endParaRPr>
          </a:p>
        </p:txBody>
      </p:sp>
      <p:sp>
        <p:nvSpPr>
          <p:cNvPr id="30" name="正方形/長方形 34"/>
          <p:cNvSpPr/>
          <p:nvPr/>
        </p:nvSpPr>
        <p:spPr>
          <a:xfrm>
            <a:off x="321581" y="5404902"/>
            <a:ext cx="49718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900" dirty="0" smtClean="0">
                <a:solidFill>
                  <a:srgbClr val="000000"/>
                </a:solidFill>
                <a:ea typeface="TT Toshiba Sans" panose="020B0503030403020204" pitchFamily="34" charset="0"/>
                <a:cs typeface="Meiryo UI" pitchFamily="50" charset="-128"/>
              </a:rPr>
              <a:t>*1 Source</a:t>
            </a:r>
            <a:r>
              <a:rPr lang="ja-JP" altLang="en-US" sz="900" dirty="0">
                <a:solidFill>
                  <a:srgbClr val="000000"/>
                </a:solidFill>
                <a:cs typeface="Meiryo UI" pitchFamily="50" charset="-128"/>
              </a:rPr>
              <a:t>：</a:t>
            </a:r>
            <a:r>
              <a:rPr lang="en-US" altLang="ja-JP" sz="900" dirty="0">
                <a:solidFill>
                  <a:srgbClr val="000000"/>
                </a:solidFill>
                <a:ea typeface="TT Toshiba Sans" panose="020B0503030403020204" pitchFamily="34" charset="0"/>
                <a:cs typeface="Meiryo UI" pitchFamily="50" charset="-128"/>
              </a:rPr>
              <a:t>Techno System Research Co., </a:t>
            </a:r>
            <a:r>
              <a:rPr lang="en-US" altLang="ja-JP" sz="900" dirty="0" smtClean="0">
                <a:solidFill>
                  <a:srgbClr val="000000"/>
                </a:solidFill>
                <a:ea typeface="TT Toshiba Sans" panose="020B0503030403020204" pitchFamily="34" charset="0"/>
                <a:cs typeface="Meiryo UI" pitchFamily="50" charset="-128"/>
              </a:rPr>
              <a:t>Ltd. HDD/SSD </a:t>
            </a:r>
            <a:r>
              <a:rPr lang="en-US" altLang="ja-JP" sz="900" dirty="0">
                <a:solidFill>
                  <a:srgbClr val="000000"/>
                </a:solidFill>
                <a:ea typeface="TT Toshiba Sans" panose="020B0503030403020204" pitchFamily="34" charset="0"/>
                <a:cs typeface="Meiryo UI" pitchFamily="50" charset="-128"/>
              </a:rPr>
              <a:t>Market Trend(Annual) Dec. 2021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31" name="正方形/長方形 31"/>
          <p:cNvSpPr/>
          <p:nvPr/>
        </p:nvSpPr>
        <p:spPr>
          <a:xfrm>
            <a:off x="1023439" y="1482437"/>
            <a:ext cx="4618939" cy="418292"/>
          </a:xfrm>
          <a:prstGeom prst="rect">
            <a:avLst/>
          </a:prstGeom>
          <a:solidFill>
            <a:srgbClr val="006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ja-JP" b="1" dirty="0">
                <a:solidFill>
                  <a:srgbClr val="FFFFFF"/>
                </a:solidFill>
                <a:latin typeface="TT Toshiba Sans" panose="020B0503030403020204" pitchFamily="34" charset="0"/>
                <a:ea typeface="TT Toshiba Sans" panose="020B0503030403020204" pitchFamily="34" charset="0"/>
              </a:rPr>
              <a:t>HDD bit cost is 1/7 of SSD</a:t>
            </a:r>
          </a:p>
        </p:txBody>
      </p:sp>
      <p:sp>
        <p:nvSpPr>
          <p:cNvPr id="14" name="正方形/長方形 30"/>
          <p:cNvSpPr/>
          <p:nvPr/>
        </p:nvSpPr>
        <p:spPr>
          <a:xfrm>
            <a:off x="4503052" y="4549265"/>
            <a:ext cx="900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1600" b="1" dirty="0" smtClean="0">
                <a:solidFill>
                  <a:schemeClr val="tx1"/>
                </a:solidFill>
                <a:latin typeface="TT Toshiba Sans" panose="020B0503030403020204" pitchFamily="34" charset="0"/>
                <a:ea typeface="東芝 Pゴシック" panose="020B0500000000000000" pitchFamily="50" charset="-128"/>
              </a:rPr>
              <a:t>(Tape)</a:t>
            </a:r>
            <a:endParaRPr kumimoji="1" lang="ja-JP" altLang="en-US" sz="1600" b="1" dirty="0" smtClean="0">
              <a:solidFill>
                <a:schemeClr val="tx1"/>
              </a:solidFill>
              <a:latin typeface="TT Toshiba Sans" panose="020B0503030403020204" pitchFamily="34" charset="0"/>
              <a:ea typeface="東芝 Pゴシック" panose="020B0500000000000000" pitchFamily="5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044" y="2089747"/>
            <a:ext cx="742576" cy="30162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900" b="1" dirty="0" smtClean="0"/>
              <a:t>1000</a:t>
            </a:r>
          </a:p>
          <a:p>
            <a:pPr algn="r"/>
            <a:endParaRPr lang="de-DE" sz="1900" b="1" dirty="0"/>
          </a:p>
          <a:p>
            <a:pPr algn="r"/>
            <a:endParaRPr lang="de-DE" sz="1900" b="1" dirty="0" smtClean="0"/>
          </a:p>
          <a:p>
            <a:pPr algn="r"/>
            <a:r>
              <a:rPr lang="de-DE" sz="1900" b="1" dirty="0" smtClean="0"/>
              <a:t>100</a:t>
            </a:r>
          </a:p>
          <a:p>
            <a:pPr algn="r"/>
            <a:endParaRPr lang="de-DE" sz="1900" b="1" dirty="0"/>
          </a:p>
          <a:p>
            <a:pPr algn="r"/>
            <a:endParaRPr lang="de-DE" sz="1900" b="1" dirty="0" smtClean="0"/>
          </a:p>
          <a:p>
            <a:pPr algn="r"/>
            <a:r>
              <a:rPr lang="de-DE" sz="1900" b="1" dirty="0" smtClean="0"/>
              <a:t>10</a:t>
            </a:r>
          </a:p>
          <a:p>
            <a:pPr algn="r"/>
            <a:endParaRPr lang="de-DE" sz="1900" b="1" dirty="0"/>
          </a:p>
          <a:p>
            <a:pPr algn="r"/>
            <a:endParaRPr lang="de-DE" sz="1900" b="1" dirty="0" smtClean="0"/>
          </a:p>
          <a:p>
            <a:pPr algn="r"/>
            <a:r>
              <a:rPr lang="de-DE" sz="1900" b="1" dirty="0"/>
              <a:t>1</a:t>
            </a:r>
            <a:endParaRPr lang="en-US" sz="19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750608" y="3334927"/>
            <a:ext cx="838200" cy="778746"/>
          </a:xfrm>
          <a:prstGeom prst="wedgeRoundRectCallout">
            <a:avLst>
              <a:gd name="adj1" fmla="val -66735"/>
              <a:gd name="adj2" fmla="val -79381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dirty="0" smtClean="0"/>
              <a:t>86% HDD</a:t>
            </a:r>
            <a:endParaRPr kumimoji="1" lang="en-US" dirty="0" smtClean="0"/>
          </a:p>
        </p:txBody>
      </p:sp>
      <p:sp>
        <p:nvSpPr>
          <p:cNvPr id="17" name="Rounded Rectangular Callout 16"/>
          <p:cNvSpPr/>
          <p:nvPr/>
        </p:nvSpPr>
        <p:spPr>
          <a:xfrm>
            <a:off x="10331508" y="4626156"/>
            <a:ext cx="838200" cy="778746"/>
          </a:xfrm>
          <a:prstGeom prst="wedgeRoundRectCallout">
            <a:avLst>
              <a:gd name="adj1" fmla="val -75826"/>
              <a:gd name="adj2" fmla="val -51249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dirty="0" smtClean="0"/>
              <a:t>80% HDD</a:t>
            </a:r>
            <a:endParaRPr kumimoji="1"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38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6834" y="1284610"/>
            <a:ext cx="10866966" cy="2470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Driving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Performance</a:t>
            </a:r>
          </a:p>
        </p:txBody>
      </p:sp>
      <p:graphicFrame>
        <p:nvGraphicFramePr>
          <p:cNvPr id="7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58984"/>
              </p:ext>
            </p:extLst>
          </p:nvPr>
        </p:nvGraphicFramePr>
        <p:xfrm>
          <a:off x="585281" y="1306090"/>
          <a:ext cx="11021438" cy="259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0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595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de-DE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1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Sequential</a:t>
                      </a:r>
                      <a:endParaRPr lang="de-DE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Random</a:t>
                      </a:r>
                      <a:endParaRPr lang="de-DE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1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endParaRPr lang="de-DE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Tape</a:t>
                      </a:r>
                      <a:endParaRPr lang="de-DE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 MB/s</a:t>
                      </a:r>
                      <a:endParaRPr lang="de-DE" sz="2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[1</a:t>
                      </a:r>
                      <a:r>
                        <a:rPr lang="de-DE" sz="2800" b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IOPS]</a:t>
                      </a:r>
                      <a:endParaRPr lang="de-DE" sz="2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2 $/TB</a:t>
                      </a:r>
                      <a:endParaRPr lang="de-DE" sz="2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053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Hard Disk</a:t>
                      </a:r>
                      <a:endParaRPr lang="de-DE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250 MB/s</a:t>
                      </a:r>
                      <a:endParaRPr lang="de-DE" sz="2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 IOPS</a:t>
                      </a:r>
                      <a:endParaRPr lang="de-DE" sz="2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&lt;20 $/TB*</a:t>
                      </a:r>
                      <a:endParaRPr lang="de-DE" sz="2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342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SSD</a:t>
                      </a:r>
                      <a:endParaRPr lang="de-DE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500-4000 MB/s</a:t>
                      </a:r>
                      <a:endParaRPr lang="de-DE" sz="2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50k-1M IOPS</a:t>
                      </a:r>
                      <a:endParaRPr lang="de-DE" sz="2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b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&gt;100 $/TB</a:t>
                      </a:r>
                      <a:endParaRPr lang="de-DE" sz="2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350362" y="3429000"/>
            <a:ext cx="8306521" cy="2834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lang="ja-JP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4850" indent="-1476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 smtClean="0"/>
          </a:p>
          <a:p>
            <a:r>
              <a:rPr lang="de-DE" sz="1800" dirty="0" smtClean="0"/>
              <a:t>Enterprise NAS</a:t>
            </a:r>
          </a:p>
          <a:p>
            <a:r>
              <a:rPr lang="de-DE" sz="1800" dirty="0" smtClean="0"/>
              <a:t>Enterprise Server / Storage / Backup</a:t>
            </a:r>
          </a:p>
          <a:p>
            <a:r>
              <a:rPr lang="de-DE" sz="1800" dirty="0" smtClean="0"/>
              <a:t>Cloud Server / Storage / Backup</a:t>
            </a:r>
          </a:p>
          <a:p>
            <a:r>
              <a:rPr lang="de-DE" sz="1800" dirty="0" err="1" smtClean="0"/>
              <a:t>Surveillance</a:t>
            </a:r>
            <a:r>
              <a:rPr lang="de-DE" sz="1800" dirty="0" smtClean="0"/>
              <a:t> Storage</a:t>
            </a:r>
          </a:p>
          <a:p>
            <a:r>
              <a:rPr lang="de-DE" sz="1800" dirty="0" smtClean="0"/>
              <a:t>Industrial Storage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0523" y="3961956"/>
            <a:ext cx="5696266" cy="1692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lang="ja-JP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4850" indent="-1476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MP3 Player / Mobile </a:t>
            </a:r>
            <a:r>
              <a:rPr lang="de-DE" sz="1800" dirty="0" err="1" smtClean="0"/>
              <a:t>phone</a:t>
            </a:r>
            <a:endParaRPr lang="de-DE" sz="1800" dirty="0" smtClean="0"/>
          </a:p>
          <a:p>
            <a:r>
              <a:rPr lang="de-DE" sz="1800" dirty="0" smtClean="0"/>
              <a:t>Laptop / Notebook / Desktop PC</a:t>
            </a:r>
          </a:p>
          <a:p>
            <a:r>
              <a:rPr lang="de-DE" sz="1800" dirty="0" smtClean="0"/>
              <a:t>Home NAS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0752" y="5349860"/>
            <a:ext cx="22493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(*) </a:t>
            </a:r>
            <a:r>
              <a:rPr lang="de-DE" sz="1100" dirty="0" err="1" smtClean="0"/>
              <a:t>For</a:t>
            </a:r>
            <a:r>
              <a:rPr lang="de-DE" sz="1100" dirty="0" smtClean="0"/>
              <a:t> high </a:t>
            </a:r>
            <a:r>
              <a:rPr lang="de-DE" sz="1100" dirty="0" err="1" smtClean="0"/>
              <a:t>capacity</a:t>
            </a:r>
            <a:r>
              <a:rPr lang="de-DE" sz="1100" dirty="0" smtClean="0"/>
              <a:t> HDD &gt; 10TB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21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4650"/>
            <a:ext cx="5707118" cy="380474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7197" y="681846"/>
            <a:ext cx="11774906" cy="505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lang="ja-JP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4850" indent="-1476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51778" y="2311041"/>
            <a:ext cx="3158615" cy="250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lang="ja-JP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4850" indent="-1476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35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Toshiba </a:t>
            </a:r>
            <a:r>
              <a:rPr lang="en-US" sz="2400" dirty="0" smtClean="0"/>
              <a:t>sees a </a:t>
            </a:r>
          </a:p>
          <a:p>
            <a:pPr marL="0" indent="0" algn="ctr">
              <a:buNone/>
            </a:pPr>
            <a:r>
              <a:rPr lang="en-US" sz="2400" dirty="0" smtClean="0"/>
              <a:t>coexistence</a:t>
            </a:r>
          </a:p>
          <a:p>
            <a:pPr marL="0" indent="0" algn="ctr">
              <a:buNone/>
            </a:pPr>
            <a:r>
              <a:rPr lang="en-US" sz="2400" dirty="0" smtClean="0"/>
              <a:t>of HDD’s and SSD’s</a:t>
            </a:r>
          </a:p>
          <a:p>
            <a:pPr marL="0" indent="0" algn="ctr">
              <a:buNone/>
            </a:pPr>
            <a:r>
              <a:rPr lang="en-US" sz="2400" dirty="0" smtClean="0"/>
              <a:t>for the next</a:t>
            </a:r>
          </a:p>
          <a:p>
            <a:pPr marL="0" indent="0" algn="ctr">
              <a:buNone/>
            </a:pPr>
            <a:r>
              <a:rPr lang="en-US" sz="2400" dirty="0" smtClean="0"/>
              <a:t>10 years and beyond</a:t>
            </a:r>
          </a:p>
          <a:p>
            <a:pPr marL="0" indent="0" algn="ctr">
              <a:buNone/>
            </a:pPr>
            <a:endParaRPr lang="en-US" sz="2400" b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HDD </a:t>
            </a:r>
            <a:r>
              <a:rPr lang="de-DE" dirty="0" err="1" smtClean="0"/>
              <a:t>vs</a:t>
            </a:r>
            <a:r>
              <a:rPr lang="de-DE" dirty="0" smtClean="0"/>
              <a:t> SDD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room for both!</a:t>
            </a:r>
          </a:p>
          <a:p>
            <a:endParaRPr lang="de-DE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406" y="1404650"/>
            <a:ext cx="2321719" cy="37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Custom 2">
      <a:dk1>
        <a:sysClr val="windowText" lastClr="000000"/>
      </a:dk1>
      <a:lt1>
        <a:sysClr val="window" lastClr="FFFFFF"/>
      </a:lt1>
      <a:dk2>
        <a:srgbClr val="0064D2"/>
      </a:dk2>
      <a:lt2>
        <a:srgbClr val="E61E1E"/>
      </a:lt2>
      <a:accent1>
        <a:srgbClr val="A0A0A5"/>
      </a:accent1>
      <a:accent2>
        <a:srgbClr val="50BEBE"/>
      </a:accent2>
      <a:accent3>
        <a:srgbClr val="64AFE1"/>
      </a:accent3>
      <a:accent4>
        <a:srgbClr val="FAD737"/>
      </a:accent4>
      <a:accent5>
        <a:srgbClr val="FA9628"/>
      </a:accent5>
      <a:accent6>
        <a:srgbClr val="AF8CC8"/>
      </a:accent6>
      <a:hlink>
        <a:srgbClr val="0064D2"/>
      </a:hlink>
      <a:folHlink>
        <a:srgbClr val="0064D2"/>
      </a:folHlink>
    </a:clrScheme>
    <a:fontScheme name="Segoe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86632DF-E6EE-40E7-A7CF-134584E67E8D}" vid="{34BBC5DD-CD3D-4EB9-8D1B-29620228B9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620</Words>
  <Application>Microsoft Office PowerPoint</Application>
  <PresentationFormat>Widescreen</PresentationFormat>
  <Paragraphs>142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Meiryo UI</vt:lpstr>
      <vt:lpstr>Toshiba Sans CN Medium</vt:lpstr>
      <vt:lpstr>Toshiba Sans CN Regular</vt:lpstr>
      <vt:lpstr>TT Toshiba Sans</vt:lpstr>
      <vt:lpstr>游ゴシック</vt:lpstr>
      <vt:lpstr>東芝 Pゴシック</vt:lpstr>
      <vt:lpstr>Arial</vt:lpstr>
      <vt:lpstr>Calibri</vt:lpstr>
      <vt:lpstr>Segoe UI</vt:lpstr>
      <vt:lpstr>Toshiba Sans</vt:lpstr>
      <vt:lpstr>Toshiba Sans Light</vt:lpstr>
      <vt:lpstr>Toshiba Sans Medium</vt:lpstr>
      <vt:lpstr>Wingdings</vt:lpstr>
      <vt:lpstr>Default Theme</vt:lpstr>
      <vt:lpstr>think-cell Folie</vt:lpstr>
      <vt:lpstr>How to Store Data ?</vt:lpstr>
      <vt:lpstr>HDD / SSD / Tape</vt:lpstr>
      <vt:lpstr>PowerPoint Presentation</vt:lpstr>
      <vt:lpstr>Alternative Approaches for Data Storage in Experimental Stage</vt:lpstr>
      <vt:lpstr>PowerPoint Presentation</vt:lpstr>
      <vt:lpstr>Central Question</vt:lpstr>
      <vt:lpstr>Driving Factor</vt:lpstr>
      <vt:lpstr>Driving Factor</vt:lpstr>
      <vt:lpstr>HDD vs SDD</vt:lpstr>
      <vt:lpstr>Roadmap to higher Capacities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2022-05-17T08:13:35Z</dcterms:created>
  <dcterms:modified xsi:type="dcterms:W3CDTF">2022-11-01T13:22:16Z</dcterms:modified>
</cp:coreProperties>
</file>