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 id="2147483833" r:id="rId5"/>
    <p:sldMasterId id="2147483710" r:id="rId6"/>
    <p:sldMasterId id="2147483861" r:id="rId7"/>
    <p:sldMasterId id="2147483873" r:id="rId8"/>
  </p:sldMasterIdLst>
  <p:notesMasterIdLst>
    <p:notesMasterId r:id="rId36"/>
  </p:notesMasterIdLst>
  <p:handoutMasterIdLst>
    <p:handoutMasterId r:id="rId37"/>
  </p:handoutMasterIdLst>
  <p:sldIdLst>
    <p:sldId id="2142533777" r:id="rId9"/>
    <p:sldId id="2134803361" r:id="rId10"/>
    <p:sldId id="9333" r:id="rId11"/>
    <p:sldId id="2134803384" r:id="rId12"/>
    <p:sldId id="4856" r:id="rId13"/>
    <p:sldId id="256" r:id="rId14"/>
    <p:sldId id="4842" r:id="rId15"/>
    <p:sldId id="2134803334" r:id="rId16"/>
    <p:sldId id="2142533776" r:id="rId17"/>
    <p:sldId id="9542" r:id="rId18"/>
    <p:sldId id="2109380072" r:id="rId19"/>
    <p:sldId id="2109380073" r:id="rId20"/>
    <p:sldId id="2134803360" r:id="rId21"/>
    <p:sldId id="2134803379" r:id="rId22"/>
    <p:sldId id="2134803363" r:id="rId23"/>
    <p:sldId id="2134803375" r:id="rId24"/>
    <p:sldId id="2134803365" r:id="rId25"/>
    <p:sldId id="2134803372" r:id="rId26"/>
    <p:sldId id="2134803376" r:id="rId27"/>
    <p:sldId id="2134803366" r:id="rId28"/>
    <p:sldId id="2134803357" r:id="rId29"/>
    <p:sldId id="2134803367" r:id="rId30"/>
    <p:sldId id="2134803368" r:id="rId31"/>
    <p:sldId id="2134803383" r:id="rId32"/>
    <p:sldId id="2134803369" r:id="rId33"/>
    <p:sldId id="2134803370" r:id="rId34"/>
    <p:sldId id="4833" r:id="rId35"/>
  </p:sldIdLst>
  <p:sldSz cx="9144000" cy="5143500" type="screen16x9"/>
  <p:notesSz cx="9296400" cy="7010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67F088C-2802-490B-913F-94F63B3A80A3}">
          <p14:sldIdLst/>
        </p14:section>
        <p14:section name="Default Section" id="{27B8E7D0-6BE2-42C9-8B1C-B6427412B4C4}">
          <p14:sldIdLst>
            <p14:sldId id="2142533777"/>
          </p14:sldIdLst>
        </p14:section>
        <p14:section name="Market" id="{B1A4BEF7-BB35-4901-8A9D-C4587424D490}">
          <p14:sldIdLst>
            <p14:sldId id="2134803361"/>
            <p14:sldId id="9333"/>
            <p14:sldId id="2134803384"/>
            <p14:sldId id="4856"/>
            <p14:sldId id="256"/>
            <p14:sldId id="4842"/>
            <p14:sldId id="2134803334"/>
            <p14:sldId id="2142533776"/>
            <p14:sldId id="9542"/>
            <p14:sldId id="2109380072"/>
            <p14:sldId id="2109380073"/>
          </p14:sldIdLst>
        </p14:section>
        <p14:section name="Backup 2022" id="{066DA47C-DEAB-4948-AB46-E3736645F874}">
          <p14:sldIdLst>
            <p14:sldId id="2134803360"/>
            <p14:sldId id="2134803379"/>
            <p14:sldId id="2134803363"/>
            <p14:sldId id="2134803375"/>
            <p14:sldId id="2134803365"/>
            <p14:sldId id="2134803372"/>
            <p14:sldId id="2134803376"/>
            <p14:sldId id="2134803366"/>
            <p14:sldId id="2134803357"/>
            <p14:sldId id="2134803367"/>
            <p14:sldId id="2134803368"/>
            <p14:sldId id="2134803383"/>
            <p14:sldId id="2134803369"/>
            <p14:sldId id="2134803370"/>
          </p14:sldIdLst>
        </p14:section>
        <p14:section name="Closing" id="{EC42AE37-9260-4DB3-B531-898C60FC6C13}">
          <p14:sldIdLst>
            <p14:sldId id="4833"/>
          </p14:sldIdLst>
        </p14:section>
        <p14:section name="Unused" id="{1B01CB77-CFD4-4759-B06E-4061EDAA8872}">
          <p14:sldIdLst/>
        </p14:section>
      </p14:sectionLst>
    </p:ext>
    <p:ext uri="{EFAFB233-063F-42B5-8137-9DF3F51BA10A}">
      <p15:sldGuideLst xmlns:p15="http://schemas.microsoft.com/office/powerpoint/2012/main">
        <p15:guide id="1" orient="horz" pos="289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LeNoir" initials="KL" lastIdx="1" clrIdx="0">
    <p:extLst>
      <p:ext uri="{19B8F6BF-5375-455C-9EA6-DF929625EA0E}">
        <p15:presenceInfo xmlns:p15="http://schemas.microsoft.com/office/powerpoint/2012/main" userId="S::kara.lenoir@veeam.com::2b02479f-9145-4d4e-b16a-12c7bffb7a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296"/>
    <a:srgbClr val="93EA20"/>
    <a:srgbClr val="003738"/>
    <a:srgbClr val="288782"/>
    <a:srgbClr val="FC5124"/>
    <a:srgbClr val="00B492"/>
    <a:srgbClr val="44FBC0"/>
    <a:srgbClr val="004F4B"/>
    <a:srgbClr val="008C73"/>
    <a:srgbClr val="007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03A71-7E05-4B17-9F4D-253B7B5BA628}" v="15" dt="2022-11-01T21:47:01.79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1" autoAdjust="0"/>
    <p:restoredTop sz="76788" autoAdjust="0"/>
  </p:normalViewPr>
  <p:slideViewPr>
    <p:cSldViewPr snapToGrid="0" showGuides="1">
      <p:cViewPr varScale="1">
        <p:scale>
          <a:sx n="79" d="100"/>
          <a:sy n="79" d="100"/>
        </p:scale>
        <p:origin x="760" y="52"/>
      </p:cViewPr>
      <p:guideLst>
        <p:guide orient="horz" pos="2890"/>
        <p:guide pos="2880"/>
      </p:guideLst>
    </p:cSldViewPr>
  </p:slideViewPr>
  <p:outlineViewPr>
    <p:cViewPr>
      <p:scale>
        <a:sx n="33" d="100"/>
        <a:sy n="33" d="100"/>
      </p:scale>
      <p:origin x="0" y="0"/>
    </p:cViewPr>
  </p:outlineViewPr>
  <p:notesTextViewPr>
    <p:cViewPr>
      <p:scale>
        <a:sx n="3" d="2"/>
        <a:sy n="3" d="2"/>
      </p:scale>
      <p:origin x="0" y="-1980"/>
    </p:cViewPr>
  </p:notesTextViewPr>
  <p:sorterViewPr>
    <p:cViewPr>
      <p:scale>
        <a:sx n="100" d="100"/>
        <a:sy n="100" d="100"/>
      </p:scale>
      <p:origin x="0" y="0"/>
    </p:cViewPr>
  </p:sorterViewPr>
  <p:notesViewPr>
    <p:cSldViewPr snapToGrid="0" showGuides="1">
      <p:cViewPr varScale="1">
        <p:scale>
          <a:sx n="118" d="100"/>
          <a:sy n="118" d="100"/>
        </p:scale>
        <p:origin x="99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a Gilmeanu" userId="fdab3d16-eecc-4f77-b765-d362c0d851df" providerId="ADAL" clId="{80403A71-7E05-4B17-9F4D-253B7B5BA628}"/>
    <pc:docChg chg="undo redo custSel addSld delSld modSld sldOrd delMainMaster modSection">
      <pc:chgData name="Denisa Gilmeanu" userId="fdab3d16-eecc-4f77-b765-d362c0d851df" providerId="ADAL" clId="{80403A71-7E05-4B17-9F4D-253B7B5BA628}" dt="2022-11-01T18:36:19.235" v="225" actId="2696"/>
      <pc:docMkLst>
        <pc:docMk/>
      </pc:docMkLst>
      <pc:sldChg chg="add del ord">
        <pc:chgData name="Denisa Gilmeanu" userId="fdab3d16-eecc-4f77-b765-d362c0d851df" providerId="ADAL" clId="{80403A71-7E05-4B17-9F4D-253B7B5BA628}" dt="2022-11-01T15:04:00.651" v="43" actId="2696"/>
        <pc:sldMkLst>
          <pc:docMk/>
          <pc:sldMk cId="0" sldId="9175"/>
        </pc:sldMkLst>
      </pc:sldChg>
      <pc:sldChg chg="modSp mod">
        <pc:chgData name="Denisa Gilmeanu" userId="fdab3d16-eecc-4f77-b765-d362c0d851df" providerId="ADAL" clId="{80403A71-7E05-4B17-9F4D-253B7B5BA628}" dt="2022-11-01T15:11:26.207" v="224" actId="20577"/>
        <pc:sldMkLst>
          <pc:docMk/>
          <pc:sldMk cId="2667106783" sldId="2142533777"/>
        </pc:sldMkLst>
        <pc:spChg chg="mod">
          <ac:chgData name="Denisa Gilmeanu" userId="fdab3d16-eecc-4f77-b765-d362c0d851df" providerId="ADAL" clId="{80403A71-7E05-4B17-9F4D-253B7B5BA628}" dt="2022-11-01T14:19:24.944" v="10" actId="14100"/>
          <ac:spMkLst>
            <pc:docMk/>
            <pc:sldMk cId="2667106783" sldId="2142533777"/>
            <ac:spMk id="23" creationId="{BEEDC80B-08A9-3849-9668-ACBB02BFF4C6}"/>
          </ac:spMkLst>
        </pc:spChg>
        <pc:spChg chg="mod">
          <ac:chgData name="Denisa Gilmeanu" userId="fdab3d16-eecc-4f77-b765-d362c0d851df" providerId="ADAL" clId="{80403A71-7E05-4B17-9F4D-253B7B5BA628}" dt="2022-11-01T15:11:26.207" v="224" actId="20577"/>
          <ac:spMkLst>
            <pc:docMk/>
            <pc:sldMk cId="2667106783" sldId="2142533777"/>
            <ac:spMk id="24" creationId="{5D42F153-20B3-A442-8E9E-8E8A5275A92F}"/>
          </ac:spMkLst>
        </pc:spChg>
      </pc:sldChg>
      <pc:sldChg chg="addSp delSp modSp new del mod">
        <pc:chgData name="Denisa Gilmeanu" userId="fdab3d16-eecc-4f77-b765-d362c0d851df" providerId="ADAL" clId="{80403A71-7E05-4B17-9F4D-253B7B5BA628}" dt="2022-11-01T18:36:19.235" v="225" actId="2696"/>
        <pc:sldMkLst>
          <pc:docMk/>
          <pc:sldMk cId="3293809441" sldId="2142533778"/>
        </pc:sldMkLst>
        <pc:spChg chg="mod">
          <ac:chgData name="Denisa Gilmeanu" userId="fdab3d16-eecc-4f77-b765-d362c0d851df" providerId="ADAL" clId="{80403A71-7E05-4B17-9F4D-253B7B5BA628}" dt="2022-11-01T15:10:52.976" v="223" actId="255"/>
          <ac:spMkLst>
            <pc:docMk/>
            <pc:sldMk cId="3293809441" sldId="2142533778"/>
            <ac:spMk id="2" creationId="{CBE986A4-A59C-4228-9177-962F8723A8C4}"/>
          </ac:spMkLst>
        </pc:spChg>
        <pc:spChg chg="add del mod">
          <ac:chgData name="Denisa Gilmeanu" userId="fdab3d16-eecc-4f77-b765-d362c0d851df" providerId="ADAL" clId="{80403A71-7E05-4B17-9F4D-253B7B5BA628}" dt="2022-11-01T15:08:01.048" v="205"/>
          <ac:spMkLst>
            <pc:docMk/>
            <pc:sldMk cId="3293809441" sldId="2142533778"/>
            <ac:spMk id="4" creationId="{977BBD84-D4C1-4628-9AF6-AAEE6193D0DA}"/>
          </ac:spMkLst>
        </pc:spChg>
      </pc:sldChg>
      <pc:sldChg chg="add del">
        <pc:chgData name="Denisa Gilmeanu" userId="fdab3d16-eecc-4f77-b765-d362c0d851df" providerId="ADAL" clId="{80403A71-7E05-4B17-9F4D-253B7B5BA628}" dt="2022-11-01T15:03:55.322" v="42" actId="2696"/>
        <pc:sldMkLst>
          <pc:docMk/>
          <pc:sldMk cId="0" sldId="2147308806"/>
        </pc:sldMkLst>
      </pc:sldChg>
      <pc:sldChg chg="new del">
        <pc:chgData name="Denisa Gilmeanu" userId="fdab3d16-eecc-4f77-b765-d362c0d851df" providerId="ADAL" clId="{80403A71-7E05-4B17-9F4D-253B7B5BA628}" dt="2022-11-01T15:03:28.757" v="41" actId="2696"/>
        <pc:sldMkLst>
          <pc:docMk/>
          <pc:sldMk cId="1353758473" sldId="2147308807"/>
        </pc:sldMkLst>
      </pc:sldChg>
      <pc:sldMasterChg chg="del delSldLayout">
        <pc:chgData name="Denisa Gilmeanu" userId="fdab3d16-eecc-4f77-b765-d362c0d851df" providerId="ADAL" clId="{80403A71-7E05-4B17-9F4D-253B7B5BA628}" dt="2022-11-01T15:04:00.651" v="43" actId="2696"/>
        <pc:sldMasterMkLst>
          <pc:docMk/>
          <pc:sldMasterMk cId="36044073" sldId="2147483887"/>
        </pc:sldMasterMkLst>
        <pc:sldLayoutChg chg="del">
          <pc:chgData name="Denisa Gilmeanu" userId="fdab3d16-eecc-4f77-b765-d362c0d851df" providerId="ADAL" clId="{80403A71-7E05-4B17-9F4D-253B7B5BA628}" dt="2022-11-01T15:04:00.651" v="43" actId="2696"/>
          <pc:sldLayoutMkLst>
            <pc:docMk/>
            <pc:sldMasterMk cId="36044073" sldId="2147483887"/>
            <pc:sldLayoutMk cId="262467913" sldId="2147483888"/>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224595573" sldId="2147483889"/>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814206444" sldId="2147483890"/>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03203589" sldId="2147483891"/>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847256676" sldId="2147483892"/>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497142525" sldId="2147483893"/>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030453440" sldId="2147483894"/>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2880210656" sldId="2147483895"/>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058049040" sldId="2147483896"/>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3917982810" sldId="2147483897"/>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2898076920" sldId="2147483898"/>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4090252063" sldId="2147483899"/>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826532550" sldId="2147483900"/>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3780036795" sldId="2147483901"/>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671167374" sldId="2147483902"/>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342242933" sldId="2147483903"/>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267424910" sldId="2147483904"/>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1568579767" sldId="2147483905"/>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411140076" sldId="2147483906"/>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2732124042" sldId="2147483907"/>
          </pc:sldLayoutMkLst>
        </pc:sldLayoutChg>
        <pc:sldLayoutChg chg="del">
          <pc:chgData name="Denisa Gilmeanu" userId="fdab3d16-eecc-4f77-b765-d362c0d851df" providerId="ADAL" clId="{80403A71-7E05-4B17-9F4D-253B7B5BA628}" dt="2022-11-01T15:04:00.651" v="43" actId="2696"/>
          <pc:sldLayoutMkLst>
            <pc:docMk/>
            <pc:sldMasterMk cId="36044073" sldId="2147483887"/>
            <pc:sldLayoutMk cId="2408230455" sldId="2147483908"/>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https://veeamsoftwarecorp-my.sharepoint.com/personal/jason_buffington_veeam_com/Documents/DDR%20and%20JBuff%20collab/DPR%2021/DPR%202021%20for%20Veeam/DPR21%20global.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https://veeamsoftwarecorp-my.sharepoint.com/personal/jason_buffington_veeam_com/Documents/DDR%20and%20JBuff%20collab/DPR%2021/finaldata/DPR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E296">
                <a:alpha val="40000"/>
              </a:srgbClr>
            </a:solidFill>
            <a:ln w="12700">
              <a:solidFill>
                <a:srgbClr val="003738"/>
              </a:solidFill>
            </a:ln>
          </c:spPr>
          <c:dPt>
            <c:idx val="0"/>
            <c:bubble3D val="0"/>
            <c:spPr>
              <a:solidFill>
                <a:srgbClr val="00E296">
                  <a:alpha val="30000"/>
                </a:srgbClr>
              </a:solidFill>
              <a:ln w="12700">
                <a:solidFill>
                  <a:srgbClr val="003738"/>
                </a:solidFill>
              </a:ln>
              <a:effectLst/>
            </c:spPr>
            <c:extLst>
              <c:ext xmlns:c16="http://schemas.microsoft.com/office/drawing/2014/chart" uri="{C3380CC4-5D6E-409C-BE32-E72D297353CC}">
                <c16:uniqueId val="{00000001-7E0C-4CA3-96EA-58BBE1191E51}"/>
              </c:ext>
            </c:extLst>
          </c:dPt>
          <c:dPt>
            <c:idx val="1"/>
            <c:bubble3D val="0"/>
            <c:spPr>
              <a:solidFill>
                <a:srgbClr val="00E296"/>
              </a:solidFill>
              <a:ln w="12700">
                <a:solidFill>
                  <a:srgbClr val="003738"/>
                </a:solidFill>
              </a:ln>
              <a:effectLst/>
            </c:spPr>
            <c:extLst>
              <c:ext xmlns:c16="http://schemas.microsoft.com/office/drawing/2014/chart" uri="{C3380CC4-5D6E-409C-BE32-E72D297353CC}">
                <c16:uniqueId val="{00000003-7E0C-4CA3-96EA-58BBE1191E51}"/>
              </c:ext>
            </c:extLst>
          </c:dPt>
          <c:dPt>
            <c:idx val="2"/>
            <c:bubble3D val="0"/>
            <c:spPr>
              <a:solidFill>
                <a:srgbClr val="00E296">
                  <a:alpha val="65000"/>
                </a:srgbClr>
              </a:solidFill>
              <a:ln w="12700">
                <a:solidFill>
                  <a:srgbClr val="003738"/>
                </a:solidFill>
              </a:ln>
              <a:effectLst/>
            </c:spPr>
            <c:extLst>
              <c:ext xmlns:c16="http://schemas.microsoft.com/office/drawing/2014/chart" uri="{C3380CC4-5D6E-409C-BE32-E72D297353CC}">
                <c16:uniqueId val="{00000005-7E0C-4CA3-96EA-58BBE1191E51}"/>
              </c:ext>
            </c:extLst>
          </c:dPt>
          <c:dPt>
            <c:idx val="3"/>
            <c:bubble3D val="0"/>
            <c:spPr>
              <a:solidFill>
                <a:srgbClr val="00E296">
                  <a:alpha val="55000"/>
                </a:srgbClr>
              </a:solidFill>
              <a:ln w="12700">
                <a:solidFill>
                  <a:srgbClr val="003738"/>
                </a:solidFill>
              </a:ln>
              <a:effectLst/>
            </c:spPr>
            <c:extLst>
              <c:ext xmlns:c16="http://schemas.microsoft.com/office/drawing/2014/chart" uri="{C3380CC4-5D6E-409C-BE32-E72D297353CC}">
                <c16:uniqueId val="{00000007-7E0C-4CA3-96EA-58BBE1191E51}"/>
              </c:ext>
            </c:extLst>
          </c:dPt>
          <c:dPt>
            <c:idx val="4"/>
            <c:bubble3D val="0"/>
            <c:spPr>
              <a:solidFill>
                <a:srgbClr val="00E296">
                  <a:alpha val="45000"/>
                </a:srgbClr>
              </a:solidFill>
              <a:ln w="12700">
                <a:solidFill>
                  <a:srgbClr val="003738"/>
                </a:solidFill>
              </a:ln>
              <a:effectLst/>
            </c:spPr>
            <c:extLst>
              <c:ext xmlns:c16="http://schemas.microsoft.com/office/drawing/2014/chart" uri="{C3380CC4-5D6E-409C-BE32-E72D297353CC}">
                <c16:uniqueId val="{00000009-7E0C-4CA3-96EA-58BBE1191E51}"/>
              </c:ext>
            </c:extLst>
          </c:dPt>
          <c:dPt>
            <c:idx val="5"/>
            <c:bubble3D val="0"/>
            <c:spPr>
              <a:solidFill>
                <a:srgbClr val="00E296">
                  <a:alpha val="35000"/>
                </a:srgbClr>
              </a:solidFill>
              <a:ln w="12700">
                <a:solidFill>
                  <a:srgbClr val="003738"/>
                </a:solidFill>
              </a:ln>
              <a:effectLst/>
            </c:spPr>
            <c:extLst>
              <c:ext xmlns:c16="http://schemas.microsoft.com/office/drawing/2014/chart" uri="{C3380CC4-5D6E-409C-BE32-E72D297353CC}">
                <c16:uniqueId val="{0000000B-7E0C-4CA3-96EA-58BBE1191E51}"/>
              </c:ext>
            </c:extLst>
          </c:dPt>
          <c:dPt>
            <c:idx val="6"/>
            <c:bubble3D val="0"/>
            <c:spPr>
              <a:solidFill>
                <a:srgbClr val="00E296">
                  <a:alpha val="25000"/>
                </a:srgbClr>
              </a:solidFill>
              <a:ln w="12700">
                <a:solidFill>
                  <a:srgbClr val="003738"/>
                </a:solidFill>
              </a:ln>
              <a:effectLst/>
            </c:spPr>
            <c:extLst>
              <c:ext xmlns:c16="http://schemas.microsoft.com/office/drawing/2014/chart" uri="{C3380CC4-5D6E-409C-BE32-E72D297353CC}">
                <c16:uniqueId val="{0000000D-7E0C-4CA3-96EA-58BBE1191E51}"/>
              </c:ext>
            </c:extLst>
          </c:dPt>
          <c:dLbls>
            <c:dLbl>
              <c:idx val="0"/>
              <c:delete val="1"/>
              <c:extLst>
                <c:ext xmlns:c15="http://schemas.microsoft.com/office/drawing/2012/chart" uri="{CE6537A1-D6FC-4f65-9D91-7224C49458BB}"/>
                <c:ext xmlns:c16="http://schemas.microsoft.com/office/drawing/2014/chart" uri="{C3380CC4-5D6E-409C-BE32-E72D297353CC}">
                  <c16:uniqueId val="{00000001-7E0C-4CA3-96EA-58BBE1191E51}"/>
                </c:ext>
              </c:extLst>
            </c:dLbl>
            <c:dLbl>
              <c:idx val="1"/>
              <c:delete val="1"/>
              <c:extLst>
                <c:ext xmlns:c15="http://schemas.microsoft.com/office/drawing/2012/chart" uri="{CE6537A1-D6FC-4f65-9D91-7224C49458BB}"/>
                <c:ext xmlns:c16="http://schemas.microsoft.com/office/drawing/2014/chart" uri="{C3380CC4-5D6E-409C-BE32-E72D297353CC}">
                  <c16:uniqueId val="{00000003-7E0C-4CA3-96EA-58BBE1191E51}"/>
                </c:ext>
              </c:extLst>
            </c:dLbl>
            <c:dLbl>
              <c:idx val="2"/>
              <c:layout>
                <c:manualLayout>
                  <c:x val="0.15318511669909801"/>
                  <c:y val="4.314184017952440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E0C-4CA3-96EA-58BBE1191E51}"/>
                </c:ext>
              </c:extLst>
            </c:dLbl>
            <c:dLbl>
              <c:idx val="3"/>
              <c:layout>
                <c:manualLayout>
                  <c:x val="0.11382765899503942"/>
                  <c:y val="8.62836803590486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E0C-4CA3-96EA-58BBE1191E51}"/>
                </c:ext>
              </c:extLst>
            </c:dLbl>
            <c:dLbl>
              <c:idx val="4"/>
              <c:layout>
                <c:manualLayout>
                  <c:x val="-0.15760752783928539"/>
                  <c:y val="7.765531232314393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E0C-4CA3-96EA-58BBE1191E51}"/>
                </c:ext>
              </c:extLst>
            </c:dLbl>
            <c:dLbl>
              <c:idx val="5"/>
              <c:layout>
                <c:manualLayout>
                  <c:x val="-0.14301423822453671"/>
                  <c:y val="3.01992881256670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E0C-4CA3-96EA-58BBE1191E51}"/>
                </c:ext>
              </c:extLst>
            </c:dLbl>
            <c:dLbl>
              <c:idx val="6"/>
              <c:layout>
                <c:manualLayout>
                  <c:x val="-0.14283475225305453"/>
                  <c:y val="-8.628368035904880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E0C-4CA3-96EA-58BBE1191E51}"/>
                </c:ext>
              </c:extLst>
            </c:dLbl>
            <c:numFmt formatCode="0.00%" sourceLinked="0"/>
            <c:spPr>
              <a:noFill/>
              <a:ln>
                <a:noFill/>
              </a:ln>
              <a:effectLst/>
            </c:spPr>
            <c:txPr>
              <a:bodyPr rot="0" spcFirstLastPara="1" vertOverflow="ellipsis" wrap="non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Title1</c:v>
                </c:pt>
                <c:pt idx="1">
                  <c:v>Title2</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E-7E0C-4CA3-96EA-58BBE1191E51}"/>
            </c:ext>
          </c:extLst>
        </c:ser>
        <c:dLbls>
          <c:showLegendKey val="0"/>
          <c:showVal val="0"/>
          <c:showCatName val="0"/>
          <c:showSerName val="0"/>
          <c:showPercent val="0"/>
          <c:showBubbleSize val="0"/>
          <c:showLeaderLines val="0"/>
        </c:dLbls>
        <c:firstSliceAng val="216"/>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E296">
                <a:alpha val="40000"/>
              </a:srgbClr>
            </a:solidFill>
            <a:ln w="12700">
              <a:solidFill>
                <a:srgbClr val="003738"/>
              </a:solidFill>
            </a:ln>
          </c:spPr>
          <c:dPt>
            <c:idx val="0"/>
            <c:bubble3D val="0"/>
            <c:spPr>
              <a:solidFill>
                <a:srgbClr val="00E296">
                  <a:alpha val="30000"/>
                </a:srgbClr>
              </a:solidFill>
              <a:ln w="12700">
                <a:solidFill>
                  <a:srgbClr val="003738"/>
                </a:solidFill>
              </a:ln>
              <a:effectLst/>
            </c:spPr>
            <c:extLst>
              <c:ext xmlns:c16="http://schemas.microsoft.com/office/drawing/2014/chart" uri="{C3380CC4-5D6E-409C-BE32-E72D297353CC}">
                <c16:uniqueId val="{00000001-58AF-4352-AF66-1DAD7B232C1C}"/>
              </c:ext>
            </c:extLst>
          </c:dPt>
          <c:dPt>
            <c:idx val="1"/>
            <c:bubble3D val="0"/>
            <c:spPr>
              <a:solidFill>
                <a:srgbClr val="00E296"/>
              </a:solidFill>
              <a:ln w="12700">
                <a:solidFill>
                  <a:srgbClr val="003738"/>
                </a:solidFill>
              </a:ln>
              <a:effectLst/>
            </c:spPr>
            <c:extLst>
              <c:ext xmlns:c16="http://schemas.microsoft.com/office/drawing/2014/chart" uri="{C3380CC4-5D6E-409C-BE32-E72D297353CC}">
                <c16:uniqueId val="{00000003-58AF-4352-AF66-1DAD7B232C1C}"/>
              </c:ext>
            </c:extLst>
          </c:dPt>
          <c:dPt>
            <c:idx val="2"/>
            <c:bubble3D val="0"/>
            <c:spPr>
              <a:solidFill>
                <a:srgbClr val="00E296">
                  <a:alpha val="65000"/>
                </a:srgbClr>
              </a:solidFill>
              <a:ln w="12700">
                <a:solidFill>
                  <a:srgbClr val="003738"/>
                </a:solidFill>
              </a:ln>
              <a:effectLst/>
            </c:spPr>
            <c:extLst>
              <c:ext xmlns:c16="http://schemas.microsoft.com/office/drawing/2014/chart" uri="{C3380CC4-5D6E-409C-BE32-E72D297353CC}">
                <c16:uniqueId val="{00000005-58AF-4352-AF66-1DAD7B232C1C}"/>
              </c:ext>
            </c:extLst>
          </c:dPt>
          <c:dPt>
            <c:idx val="3"/>
            <c:bubble3D val="0"/>
            <c:spPr>
              <a:solidFill>
                <a:srgbClr val="00E296">
                  <a:alpha val="55000"/>
                </a:srgbClr>
              </a:solidFill>
              <a:ln w="12700">
                <a:solidFill>
                  <a:srgbClr val="003738"/>
                </a:solidFill>
              </a:ln>
              <a:effectLst/>
            </c:spPr>
            <c:extLst>
              <c:ext xmlns:c16="http://schemas.microsoft.com/office/drawing/2014/chart" uri="{C3380CC4-5D6E-409C-BE32-E72D297353CC}">
                <c16:uniqueId val="{00000007-58AF-4352-AF66-1DAD7B232C1C}"/>
              </c:ext>
            </c:extLst>
          </c:dPt>
          <c:dPt>
            <c:idx val="4"/>
            <c:bubble3D val="0"/>
            <c:spPr>
              <a:solidFill>
                <a:srgbClr val="00E296">
                  <a:alpha val="45000"/>
                </a:srgbClr>
              </a:solidFill>
              <a:ln w="12700">
                <a:solidFill>
                  <a:srgbClr val="003738"/>
                </a:solidFill>
              </a:ln>
              <a:effectLst/>
            </c:spPr>
            <c:extLst>
              <c:ext xmlns:c16="http://schemas.microsoft.com/office/drawing/2014/chart" uri="{C3380CC4-5D6E-409C-BE32-E72D297353CC}">
                <c16:uniqueId val="{00000009-58AF-4352-AF66-1DAD7B232C1C}"/>
              </c:ext>
            </c:extLst>
          </c:dPt>
          <c:dPt>
            <c:idx val="5"/>
            <c:bubble3D val="0"/>
            <c:spPr>
              <a:solidFill>
                <a:srgbClr val="00E296">
                  <a:alpha val="35000"/>
                </a:srgbClr>
              </a:solidFill>
              <a:ln w="12700">
                <a:solidFill>
                  <a:srgbClr val="003738"/>
                </a:solidFill>
              </a:ln>
              <a:effectLst/>
            </c:spPr>
            <c:extLst>
              <c:ext xmlns:c16="http://schemas.microsoft.com/office/drawing/2014/chart" uri="{C3380CC4-5D6E-409C-BE32-E72D297353CC}">
                <c16:uniqueId val="{0000000B-58AF-4352-AF66-1DAD7B232C1C}"/>
              </c:ext>
            </c:extLst>
          </c:dPt>
          <c:dPt>
            <c:idx val="6"/>
            <c:bubble3D val="0"/>
            <c:spPr>
              <a:solidFill>
                <a:srgbClr val="00E296">
                  <a:alpha val="25000"/>
                </a:srgbClr>
              </a:solidFill>
              <a:ln w="12700">
                <a:solidFill>
                  <a:srgbClr val="003738"/>
                </a:solidFill>
              </a:ln>
              <a:effectLst/>
            </c:spPr>
            <c:extLst>
              <c:ext xmlns:c16="http://schemas.microsoft.com/office/drawing/2014/chart" uri="{C3380CC4-5D6E-409C-BE32-E72D297353CC}">
                <c16:uniqueId val="{0000000D-58AF-4352-AF66-1DAD7B232C1C}"/>
              </c:ext>
            </c:extLst>
          </c:dPt>
          <c:dLbls>
            <c:dLbl>
              <c:idx val="0"/>
              <c:delete val="1"/>
              <c:extLst>
                <c:ext xmlns:c15="http://schemas.microsoft.com/office/drawing/2012/chart" uri="{CE6537A1-D6FC-4f65-9D91-7224C49458BB}"/>
                <c:ext xmlns:c16="http://schemas.microsoft.com/office/drawing/2014/chart" uri="{C3380CC4-5D6E-409C-BE32-E72D297353CC}">
                  <c16:uniqueId val="{00000001-58AF-4352-AF66-1DAD7B232C1C}"/>
                </c:ext>
              </c:extLst>
            </c:dLbl>
            <c:dLbl>
              <c:idx val="1"/>
              <c:delete val="1"/>
              <c:extLst>
                <c:ext xmlns:c15="http://schemas.microsoft.com/office/drawing/2012/chart" uri="{CE6537A1-D6FC-4f65-9D91-7224C49458BB}"/>
                <c:ext xmlns:c16="http://schemas.microsoft.com/office/drawing/2014/chart" uri="{C3380CC4-5D6E-409C-BE32-E72D297353CC}">
                  <c16:uniqueId val="{00000003-58AF-4352-AF66-1DAD7B232C1C}"/>
                </c:ext>
              </c:extLst>
            </c:dLbl>
            <c:dLbl>
              <c:idx val="2"/>
              <c:layout>
                <c:manualLayout>
                  <c:x val="0.15318511669909801"/>
                  <c:y val="4.314184017952440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8AF-4352-AF66-1DAD7B232C1C}"/>
                </c:ext>
              </c:extLst>
            </c:dLbl>
            <c:dLbl>
              <c:idx val="3"/>
              <c:layout>
                <c:manualLayout>
                  <c:x val="0.11382765899503942"/>
                  <c:y val="8.62836803590486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8AF-4352-AF66-1DAD7B232C1C}"/>
                </c:ext>
              </c:extLst>
            </c:dLbl>
            <c:dLbl>
              <c:idx val="4"/>
              <c:layout>
                <c:manualLayout>
                  <c:x val="-0.15760752783928539"/>
                  <c:y val="7.765531232314393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8AF-4352-AF66-1DAD7B232C1C}"/>
                </c:ext>
              </c:extLst>
            </c:dLbl>
            <c:dLbl>
              <c:idx val="5"/>
              <c:layout>
                <c:manualLayout>
                  <c:x val="-0.14301423822453671"/>
                  <c:y val="3.01992881256670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8AF-4352-AF66-1DAD7B232C1C}"/>
                </c:ext>
              </c:extLst>
            </c:dLbl>
            <c:dLbl>
              <c:idx val="6"/>
              <c:layout>
                <c:manualLayout>
                  <c:x val="-0.14283475225305453"/>
                  <c:y val="-8.628368035904880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58AF-4352-AF66-1DAD7B232C1C}"/>
                </c:ext>
              </c:extLst>
            </c:dLbl>
            <c:numFmt formatCode="0.00%" sourceLinked="0"/>
            <c:spPr>
              <a:noFill/>
              <a:ln>
                <a:noFill/>
              </a:ln>
              <a:effectLst/>
            </c:spPr>
            <c:txPr>
              <a:bodyPr rot="0" spcFirstLastPara="1" vertOverflow="ellipsis" wrap="non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Title1</c:v>
                </c:pt>
                <c:pt idx="1">
                  <c:v>Title2</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E-58AF-4352-AF66-1DAD7B232C1C}"/>
            </c:ext>
          </c:extLst>
        </c:ser>
        <c:dLbls>
          <c:showLegendKey val="0"/>
          <c:showVal val="0"/>
          <c:showCatName val="0"/>
          <c:showSerName val="0"/>
          <c:showPercent val="0"/>
          <c:showBubbleSize val="0"/>
          <c:showLeaderLines val="0"/>
        </c:dLbls>
        <c:firstSliceAng val="173"/>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E296">
                <a:alpha val="40000"/>
              </a:srgbClr>
            </a:solidFill>
            <a:ln w="12700">
              <a:solidFill>
                <a:srgbClr val="003738"/>
              </a:solidFill>
            </a:ln>
          </c:spPr>
          <c:dPt>
            <c:idx val="0"/>
            <c:bubble3D val="0"/>
            <c:spPr>
              <a:solidFill>
                <a:srgbClr val="00E296">
                  <a:alpha val="30000"/>
                </a:srgbClr>
              </a:solidFill>
              <a:ln w="12700">
                <a:solidFill>
                  <a:srgbClr val="003738"/>
                </a:solidFill>
              </a:ln>
              <a:effectLst/>
            </c:spPr>
            <c:extLst>
              <c:ext xmlns:c16="http://schemas.microsoft.com/office/drawing/2014/chart" uri="{C3380CC4-5D6E-409C-BE32-E72D297353CC}">
                <c16:uniqueId val="{00000001-5AA2-4B82-8E7D-2AE88B0986EE}"/>
              </c:ext>
            </c:extLst>
          </c:dPt>
          <c:dPt>
            <c:idx val="1"/>
            <c:bubble3D val="0"/>
            <c:spPr>
              <a:solidFill>
                <a:srgbClr val="00E296"/>
              </a:solidFill>
              <a:ln w="12700">
                <a:solidFill>
                  <a:srgbClr val="003738"/>
                </a:solidFill>
              </a:ln>
              <a:effectLst/>
            </c:spPr>
            <c:extLst>
              <c:ext xmlns:c16="http://schemas.microsoft.com/office/drawing/2014/chart" uri="{C3380CC4-5D6E-409C-BE32-E72D297353CC}">
                <c16:uniqueId val="{00000003-5AA2-4B82-8E7D-2AE88B0986EE}"/>
              </c:ext>
            </c:extLst>
          </c:dPt>
          <c:dPt>
            <c:idx val="2"/>
            <c:bubble3D val="0"/>
            <c:spPr>
              <a:solidFill>
                <a:srgbClr val="00E296">
                  <a:alpha val="65000"/>
                </a:srgbClr>
              </a:solidFill>
              <a:ln w="12700">
                <a:solidFill>
                  <a:srgbClr val="003738"/>
                </a:solidFill>
              </a:ln>
              <a:effectLst/>
            </c:spPr>
            <c:extLst>
              <c:ext xmlns:c16="http://schemas.microsoft.com/office/drawing/2014/chart" uri="{C3380CC4-5D6E-409C-BE32-E72D297353CC}">
                <c16:uniqueId val="{00000005-5AA2-4B82-8E7D-2AE88B0986EE}"/>
              </c:ext>
            </c:extLst>
          </c:dPt>
          <c:dPt>
            <c:idx val="3"/>
            <c:bubble3D val="0"/>
            <c:spPr>
              <a:solidFill>
                <a:srgbClr val="00E296">
                  <a:alpha val="55000"/>
                </a:srgbClr>
              </a:solidFill>
              <a:ln w="12700">
                <a:solidFill>
                  <a:srgbClr val="003738"/>
                </a:solidFill>
              </a:ln>
              <a:effectLst/>
            </c:spPr>
            <c:extLst>
              <c:ext xmlns:c16="http://schemas.microsoft.com/office/drawing/2014/chart" uri="{C3380CC4-5D6E-409C-BE32-E72D297353CC}">
                <c16:uniqueId val="{00000007-5AA2-4B82-8E7D-2AE88B0986EE}"/>
              </c:ext>
            </c:extLst>
          </c:dPt>
          <c:dPt>
            <c:idx val="4"/>
            <c:bubble3D val="0"/>
            <c:spPr>
              <a:solidFill>
                <a:srgbClr val="00E296">
                  <a:alpha val="45000"/>
                </a:srgbClr>
              </a:solidFill>
              <a:ln w="12700">
                <a:solidFill>
                  <a:srgbClr val="003738"/>
                </a:solidFill>
              </a:ln>
              <a:effectLst/>
            </c:spPr>
            <c:extLst>
              <c:ext xmlns:c16="http://schemas.microsoft.com/office/drawing/2014/chart" uri="{C3380CC4-5D6E-409C-BE32-E72D297353CC}">
                <c16:uniqueId val="{00000009-5AA2-4B82-8E7D-2AE88B0986EE}"/>
              </c:ext>
            </c:extLst>
          </c:dPt>
          <c:dPt>
            <c:idx val="5"/>
            <c:bubble3D val="0"/>
            <c:spPr>
              <a:solidFill>
                <a:srgbClr val="00E296">
                  <a:alpha val="35000"/>
                </a:srgbClr>
              </a:solidFill>
              <a:ln w="12700">
                <a:solidFill>
                  <a:srgbClr val="003738"/>
                </a:solidFill>
              </a:ln>
              <a:effectLst/>
            </c:spPr>
            <c:extLst>
              <c:ext xmlns:c16="http://schemas.microsoft.com/office/drawing/2014/chart" uri="{C3380CC4-5D6E-409C-BE32-E72D297353CC}">
                <c16:uniqueId val="{0000000B-5AA2-4B82-8E7D-2AE88B0986EE}"/>
              </c:ext>
            </c:extLst>
          </c:dPt>
          <c:dPt>
            <c:idx val="6"/>
            <c:bubble3D val="0"/>
            <c:spPr>
              <a:solidFill>
                <a:srgbClr val="00E296">
                  <a:alpha val="25000"/>
                </a:srgbClr>
              </a:solidFill>
              <a:ln w="12700">
                <a:solidFill>
                  <a:srgbClr val="003738"/>
                </a:solidFill>
              </a:ln>
              <a:effectLst/>
            </c:spPr>
            <c:extLst>
              <c:ext xmlns:c16="http://schemas.microsoft.com/office/drawing/2014/chart" uri="{C3380CC4-5D6E-409C-BE32-E72D297353CC}">
                <c16:uniqueId val="{0000000D-5AA2-4B82-8E7D-2AE88B0986EE}"/>
              </c:ext>
            </c:extLst>
          </c:dPt>
          <c:dLbls>
            <c:dLbl>
              <c:idx val="0"/>
              <c:delete val="1"/>
              <c:extLst>
                <c:ext xmlns:c15="http://schemas.microsoft.com/office/drawing/2012/chart" uri="{CE6537A1-D6FC-4f65-9D91-7224C49458BB}"/>
                <c:ext xmlns:c16="http://schemas.microsoft.com/office/drawing/2014/chart" uri="{C3380CC4-5D6E-409C-BE32-E72D297353CC}">
                  <c16:uniqueId val="{00000001-5AA2-4B82-8E7D-2AE88B0986EE}"/>
                </c:ext>
              </c:extLst>
            </c:dLbl>
            <c:dLbl>
              <c:idx val="1"/>
              <c:delete val="1"/>
              <c:extLst>
                <c:ext xmlns:c15="http://schemas.microsoft.com/office/drawing/2012/chart" uri="{CE6537A1-D6FC-4f65-9D91-7224C49458BB}"/>
                <c:ext xmlns:c16="http://schemas.microsoft.com/office/drawing/2014/chart" uri="{C3380CC4-5D6E-409C-BE32-E72D297353CC}">
                  <c16:uniqueId val="{00000003-5AA2-4B82-8E7D-2AE88B0986EE}"/>
                </c:ext>
              </c:extLst>
            </c:dLbl>
            <c:dLbl>
              <c:idx val="2"/>
              <c:layout>
                <c:manualLayout>
                  <c:x val="0.15318511669909801"/>
                  <c:y val="4.314184017952440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AA2-4B82-8E7D-2AE88B0986EE}"/>
                </c:ext>
              </c:extLst>
            </c:dLbl>
            <c:dLbl>
              <c:idx val="3"/>
              <c:layout>
                <c:manualLayout>
                  <c:x val="0.11382765899503942"/>
                  <c:y val="8.62836803590486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AA2-4B82-8E7D-2AE88B0986EE}"/>
                </c:ext>
              </c:extLst>
            </c:dLbl>
            <c:dLbl>
              <c:idx val="4"/>
              <c:layout>
                <c:manualLayout>
                  <c:x val="-0.15760752783928539"/>
                  <c:y val="7.765531232314393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AA2-4B82-8E7D-2AE88B0986EE}"/>
                </c:ext>
              </c:extLst>
            </c:dLbl>
            <c:dLbl>
              <c:idx val="5"/>
              <c:layout>
                <c:manualLayout>
                  <c:x val="-0.14301423822453671"/>
                  <c:y val="3.01992881256670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AA2-4B82-8E7D-2AE88B0986EE}"/>
                </c:ext>
              </c:extLst>
            </c:dLbl>
            <c:dLbl>
              <c:idx val="6"/>
              <c:layout>
                <c:manualLayout>
                  <c:x val="-0.14283475225305453"/>
                  <c:y val="-8.628368035904880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5AA2-4B82-8E7D-2AE88B0986EE}"/>
                </c:ext>
              </c:extLst>
            </c:dLbl>
            <c:numFmt formatCode="0.00%" sourceLinked="0"/>
            <c:spPr>
              <a:noFill/>
              <a:ln>
                <a:noFill/>
              </a:ln>
              <a:effectLst/>
            </c:spPr>
            <c:txPr>
              <a:bodyPr rot="0" spcFirstLastPara="1" vertOverflow="ellipsis" wrap="non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Title1</c:v>
                </c:pt>
                <c:pt idx="1">
                  <c:v>Title2</c:v>
                </c:pt>
              </c:strCache>
            </c:strRef>
          </c:cat>
          <c:val>
            <c:numRef>
              <c:f>Sheet1!$B$2:$B$3</c:f>
              <c:numCache>
                <c:formatCode>0%</c:formatCode>
                <c:ptCount val="2"/>
                <c:pt idx="0">
                  <c:v>0</c:v>
                </c:pt>
                <c:pt idx="1">
                  <c:v>1</c:v>
                </c:pt>
              </c:numCache>
            </c:numRef>
          </c:val>
          <c:extLst>
            <c:ext xmlns:c16="http://schemas.microsoft.com/office/drawing/2014/chart" uri="{C3380CC4-5D6E-409C-BE32-E72D297353CC}">
              <c16:uniqueId val="{0000000E-5AA2-4B82-8E7D-2AE88B0986EE}"/>
            </c:ext>
          </c:extLst>
        </c:ser>
        <c:dLbls>
          <c:showLegendKey val="0"/>
          <c:showVal val="0"/>
          <c:showCatName val="0"/>
          <c:showSerName val="0"/>
          <c:showPercent val="0"/>
          <c:showBubbleSize val="0"/>
          <c:showLeaderLines val="0"/>
        </c:dLbls>
        <c:firstSliceAng val="193"/>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E296">
                <a:alpha val="40000"/>
              </a:srgbClr>
            </a:solidFill>
            <a:ln w="12700">
              <a:solidFill>
                <a:srgbClr val="003738"/>
              </a:solidFill>
            </a:ln>
          </c:spPr>
          <c:dPt>
            <c:idx val="0"/>
            <c:bubble3D val="0"/>
            <c:spPr>
              <a:solidFill>
                <a:srgbClr val="00E296">
                  <a:alpha val="30000"/>
                </a:srgbClr>
              </a:solidFill>
              <a:ln w="12700">
                <a:solidFill>
                  <a:srgbClr val="003738"/>
                </a:solidFill>
              </a:ln>
              <a:effectLst/>
            </c:spPr>
            <c:extLst>
              <c:ext xmlns:c16="http://schemas.microsoft.com/office/drawing/2014/chart" uri="{C3380CC4-5D6E-409C-BE32-E72D297353CC}">
                <c16:uniqueId val="{00000001-B848-403A-AD71-B77EBE0A9A19}"/>
              </c:ext>
            </c:extLst>
          </c:dPt>
          <c:dPt>
            <c:idx val="1"/>
            <c:bubble3D val="0"/>
            <c:spPr>
              <a:solidFill>
                <a:srgbClr val="FFC000"/>
              </a:solidFill>
              <a:ln w="12700">
                <a:solidFill>
                  <a:srgbClr val="003738"/>
                </a:solidFill>
              </a:ln>
              <a:effectLst/>
            </c:spPr>
            <c:extLst>
              <c:ext xmlns:c16="http://schemas.microsoft.com/office/drawing/2014/chart" uri="{C3380CC4-5D6E-409C-BE32-E72D297353CC}">
                <c16:uniqueId val="{00000003-B848-403A-AD71-B77EBE0A9A19}"/>
              </c:ext>
            </c:extLst>
          </c:dPt>
          <c:dPt>
            <c:idx val="2"/>
            <c:bubble3D val="0"/>
            <c:spPr>
              <a:solidFill>
                <a:srgbClr val="00E296">
                  <a:alpha val="65000"/>
                </a:srgbClr>
              </a:solidFill>
              <a:ln w="12700">
                <a:solidFill>
                  <a:srgbClr val="003738"/>
                </a:solidFill>
              </a:ln>
              <a:effectLst/>
            </c:spPr>
            <c:extLst>
              <c:ext xmlns:c16="http://schemas.microsoft.com/office/drawing/2014/chart" uri="{C3380CC4-5D6E-409C-BE32-E72D297353CC}">
                <c16:uniqueId val="{00000005-B848-403A-AD71-B77EBE0A9A19}"/>
              </c:ext>
            </c:extLst>
          </c:dPt>
          <c:dPt>
            <c:idx val="3"/>
            <c:bubble3D val="0"/>
            <c:spPr>
              <a:solidFill>
                <a:srgbClr val="00E296">
                  <a:alpha val="55000"/>
                </a:srgbClr>
              </a:solidFill>
              <a:ln w="12700">
                <a:solidFill>
                  <a:srgbClr val="003738"/>
                </a:solidFill>
              </a:ln>
              <a:effectLst/>
            </c:spPr>
            <c:extLst>
              <c:ext xmlns:c16="http://schemas.microsoft.com/office/drawing/2014/chart" uri="{C3380CC4-5D6E-409C-BE32-E72D297353CC}">
                <c16:uniqueId val="{00000007-B848-403A-AD71-B77EBE0A9A19}"/>
              </c:ext>
            </c:extLst>
          </c:dPt>
          <c:dPt>
            <c:idx val="4"/>
            <c:bubble3D val="0"/>
            <c:spPr>
              <a:solidFill>
                <a:srgbClr val="00E296">
                  <a:alpha val="45000"/>
                </a:srgbClr>
              </a:solidFill>
              <a:ln w="12700">
                <a:solidFill>
                  <a:srgbClr val="003738"/>
                </a:solidFill>
              </a:ln>
              <a:effectLst/>
            </c:spPr>
            <c:extLst>
              <c:ext xmlns:c16="http://schemas.microsoft.com/office/drawing/2014/chart" uri="{C3380CC4-5D6E-409C-BE32-E72D297353CC}">
                <c16:uniqueId val="{00000009-B848-403A-AD71-B77EBE0A9A19}"/>
              </c:ext>
            </c:extLst>
          </c:dPt>
          <c:dPt>
            <c:idx val="5"/>
            <c:bubble3D val="0"/>
            <c:spPr>
              <a:solidFill>
                <a:srgbClr val="00E296">
                  <a:alpha val="35000"/>
                </a:srgbClr>
              </a:solidFill>
              <a:ln w="12700">
                <a:solidFill>
                  <a:srgbClr val="003738"/>
                </a:solidFill>
              </a:ln>
              <a:effectLst/>
            </c:spPr>
            <c:extLst>
              <c:ext xmlns:c16="http://schemas.microsoft.com/office/drawing/2014/chart" uri="{C3380CC4-5D6E-409C-BE32-E72D297353CC}">
                <c16:uniqueId val="{0000000B-B848-403A-AD71-B77EBE0A9A19}"/>
              </c:ext>
            </c:extLst>
          </c:dPt>
          <c:dPt>
            <c:idx val="6"/>
            <c:bubble3D val="0"/>
            <c:spPr>
              <a:solidFill>
                <a:srgbClr val="00E296">
                  <a:alpha val="25000"/>
                </a:srgbClr>
              </a:solidFill>
              <a:ln w="12700">
                <a:solidFill>
                  <a:srgbClr val="003738"/>
                </a:solidFill>
              </a:ln>
              <a:effectLst/>
            </c:spPr>
            <c:extLst>
              <c:ext xmlns:c16="http://schemas.microsoft.com/office/drawing/2014/chart" uri="{C3380CC4-5D6E-409C-BE32-E72D297353CC}">
                <c16:uniqueId val="{0000000D-B848-403A-AD71-B77EBE0A9A19}"/>
              </c:ext>
            </c:extLst>
          </c:dPt>
          <c:dLbls>
            <c:dLbl>
              <c:idx val="0"/>
              <c:delete val="1"/>
              <c:extLst>
                <c:ext xmlns:c15="http://schemas.microsoft.com/office/drawing/2012/chart" uri="{CE6537A1-D6FC-4f65-9D91-7224C49458BB}"/>
                <c:ext xmlns:c16="http://schemas.microsoft.com/office/drawing/2014/chart" uri="{C3380CC4-5D6E-409C-BE32-E72D297353CC}">
                  <c16:uniqueId val="{00000001-B848-403A-AD71-B77EBE0A9A19}"/>
                </c:ext>
              </c:extLst>
            </c:dLbl>
            <c:dLbl>
              <c:idx val="1"/>
              <c:delete val="1"/>
              <c:extLst>
                <c:ext xmlns:c15="http://schemas.microsoft.com/office/drawing/2012/chart" uri="{CE6537A1-D6FC-4f65-9D91-7224C49458BB}"/>
                <c:ext xmlns:c16="http://schemas.microsoft.com/office/drawing/2014/chart" uri="{C3380CC4-5D6E-409C-BE32-E72D297353CC}">
                  <c16:uniqueId val="{00000003-B848-403A-AD71-B77EBE0A9A19}"/>
                </c:ext>
              </c:extLst>
            </c:dLbl>
            <c:dLbl>
              <c:idx val="2"/>
              <c:layout>
                <c:manualLayout>
                  <c:x val="0.15318511669909801"/>
                  <c:y val="4.314184017952440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48-403A-AD71-B77EBE0A9A19}"/>
                </c:ext>
              </c:extLst>
            </c:dLbl>
            <c:dLbl>
              <c:idx val="3"/>
              <c:layout>
                <c:manualLayout>
                  <c:x val="0.11382765899503942"/>
                  <c:y val="8.62836803590486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48-403A-AD71-B77EBE0A9A19}"/>
                </c:ext>
              </c:extLst>
            </c:dLbl>
            <c:dLbl>
              <c:idx val="4"/>
              <c:layout>
                <c:manualLayout>
                  <c:x val="-0.15760752783928539"/>
                  <c:y val="7.765531232314393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48-403A-AD71-B77EBE0A9A19}"/>
                </c:ext>
              </c:extLst>
            </c:dLbl>
            <c:dLbl>
              <c:idx val="5"/>
              <c:layout>
                <c:manualLayout>
                  <c:x val="-0.14301423822453671"/>
                  <c:y val="3.01992881256670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48-403A-AD71-B77EBE0A9A19}"/>
                </c:ext>
              </c:extLst>
            </c:dLbl>
            <c:dLbl>
              <c:idx val="6"/>
              <c:layout>
                <c:manualLayout>
                  <c:x val="-0.14283475225305453"/>
                  <c:y val="-8.628368035904880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48-403A-AD71-B77EBE0A9A19}"/>
                </c:ext>
              </c:extLst>
            </c:dLbl>
            <c:numFmt formatCode="0.00%" sourceLinked="0"/>
            <c:spPr>
              <a:noFill/>
              <a:ln>
                <a:noFill/>
              </a:ln>
              <a:effectLst/>
            </c:spPr>
            <c:txPr>
              <a:bodyPr rot="0" spcFirstLastPara="1" vertOverflow="ellipsis" wrap="non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Title1</c:v>
                </c:pt>
                <c:pt idx="1">
                  <c:v>Title2</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E-B848-403A-AD71-B77EBE0A9A19}"/>
            </c:ext>
          </c:extLst>
        </c:ser>
        <c:dLbls>
          <c:showLegendKey val="0"/>
          <c:showVal val="0"/>
          <c:showCatName val="0"/>
          <c:showSerName val="0"/>
          <c:showPercent val="0"/>
          <c:showBubbleSize val="0"/>
          <c:showLeaderLines val="0"/>
        </c:dLbls>
        <c:firstSliceAng val="207"/>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E296">
                <a:alpha val="40000"/>
              </a:srgbClr>
            </a:solidFill>
            <a:ln w="12700">
              <a:solidFill>
                <a:srgbClr val="003738"/>
              </a:solidFill>
            </a:ln>
          </c:spPr>
          <c:dPt>
            <c:idx val="0"/>
            <c:bubble3D val="0"/>
            <c:spPr>
              <a:solidFill>
                <a:srgbClr val="00E296">
                  <a:alpha val="30000"/>
                </a:srgbClr>
              </a:solidFill>
              <a:ln w="12700">
                <a:solidFill>
                  <a:srgbClr val="003738"/>
                </a:solidFill>
              </a:ln>
              <a:effectLst/>
            </c:spPr>
            <c:extLst>
              <c:ext xmlns:c16="http://schemas.microsoft.com/office/drawing/2014/chart" uri="{C3380CC4-5D6E-409C-BE32-E72D297353CC}">
                <c16:uniqueId val="{00000001-23A8-4433-819F-C22FF3602D2D}"/>
              </c:ext>
            </c:extLst>
          </c:dPt>
          <c:dPt>
            <c:idx val="1"/>
            <c:bubble3D val="0"/>
            <c:spPr>
              <a:solidFill>
                <a:srgbClr val="FFC000"/>
              </a:solidFill>
              <a:ln w="12700">
                <a:solidFill>
                  <a:srgbClr val="003738"/>
                </a:solidFill>
              </a:ln>
              <a:effectLst/>
            </c:spPr>
            <c:extLst>
              <c:ext xmlns:c16="http://schemas.microsoft.com/office/drawing/2014/chart" uri="{C3380CC4-5D6E-409C-BE32-E72D297353CC}">
                <c16:uniqueId val="{00000003-23A8-4433-819F-C22FF3602D2D}"/>
              </c:ext>
            </c:extLst>
          </c:dPt>
          <c:dPt>
            <c:idx val="2"/>
            <c:bubble3D val="0"/>
            <c:spPr>
              <a:solidFill>
                <a:srgbClr val="00E296">
                  <a:alpha val="65000"/>
                </a:srgbClr>
              </a:solidFill>
              <a:ln w="12700">
                <a:solidFill>
                  <a:srgbClr val="003738"/>
                </a:solidFill>
              </a:ln>
              <a:effectLst/>
            </c:spPr>
            <c:extLst>
              <c:ext xmlns:c16="http://schemas.microsoft.com/office/drawing/2014/chart" uri="{C3380CC4-5D6E-409C-BE32-E72D297353CC}">
                <c16:uniqueId val="{00000005-23A8-4433-819F-C22FF3602D2D}"/>
              </c:ext>
            </c:extLst>
          </c:dPt>
          <c:dPt>
            <c:idx val="3"/>
            <c:bubble3D val="0"/>
            <c:spPr>
              <a:solidFill>
                <a:srgbClr val="00E296">
                  <a:alpha val="55000"/>
                </a:srgbClr>
              </a:solidFill>
              <a:ln w="12700">
                <a:solidFill>
                  <a:srgbClr val="003738"/>
                </a:solidFill>
              </a:ln>
              <a:effectLst/>
            </c:spPr>
            <c:extLst>
              <c:ext xmlns:c16="http://schemas.microsoft.com/office/drawing/2014/chart" uri="{C3380CC4-5D6E-409C-BE32-E72D297353CC}">
                <c16:uniqueId val="{00000007-23A8-4433-819F-C22FF3602D2D}"/>
              </c:ext>
            </c:extLst>
          </c:dPt>
          <c:dPt>
            <c:idx val="4"/>
            <c:bubble3D val="0"/>
            <c:spPr>
              <a:solidFill>
                <a:srgbClr val="00E296">
                  <a:alpha val="45000"/>
                </a:srgbClr>
              </a:solidFill>
              <a:ln w="12700">
                <a:solidFill>
                  <a:srgbClr val="003738"/>
                </a:solidFill>
              </a:ln>
              <a:effectLst/>
            </c:spPr>
            <c:extLst>
              <c:ext xmlns:c16="http://schemas.microsoft.com/office/drawing/2014/chart" uri="{C3380CC4-5D6E-409C-BE32-E72D297353CC}">
                <c16:uniqueId val="{00000009-23A8-4433-819F-C22FF3602D2D}"/>
              </c:ext>
            </c:extLst>
          </c:dPt>
          <c:dPt>
            <c:idx val="5"/>
            <c:bubble3D val="0"/>
            <c:spPr>
              <a:solidFill>
                <a:srgbClr val="00E296">
                  <a:alpha val="35000"/>
                </a:srgbClr>
              </a:solidFill>
              <a:ln w="12700">
                <a:solidFill>
                  <a:srgbClr val="003738"/>
                </a:solidFill>
              </a:ln>
              <a:effectLst/>
            </c:spPr>
            <c:extLst>
              <c:ext xmlns:c16="http://schemas.microsoft.com/office/drawing/2014/chart" uri="{C3380CC4-5D6E-409C-BE32-E72D297353CC}">
                <c16:uniqueId val="{0000000B-23A8-4433-819F-C22FF3602D2D}"/>
              </c:ext>
            </c:extLst>
          </c:dPt>
          <c:dPt>
            <c:idx val="6"/>
            <c:bubble3D val="0"/>
            <c:spPr>
              <a:solidFill>
                <a:srgbClr val="00E296">
                  <a:alpha val="25000"/>
                </a:srgbClr>
              </a:solidFill>
              <a:ln w="12700">
                <a:solidFill>
                  <a:srgbClr val="003738"/>
                </a:solidFill>
              </a:ln>
              <a:effectLst/>
            </c:spPr>
            <c:extLst>
              <c:ext xmlns:c16="http://schemas.microsoft.com/office/drawing/2014/chart" uri="{C3380CC4-5D6E-409C-BE32-E72D297353CC}">
                <c16:uniqueId val="{0000000D-23A8-4433-819F-C22FF3602D2D}"/>
              </c:ext>
            </c:extLst>
          </c:dPt>
          <c:dLbls>
            <c:dLbl>
              <c:idx val="0"/>
              <c:delete val="1"/>
              <c:extLst>
                <c:ext xmlns:c15="http://schemas.microsoft.com/office/drawing/2012/chart" uri="{CE6537A1-D6FC-4f65-9D91-7224C49458BB}"/>
                <c:ext xmlns:c16="http://schemas.microsoft.com/office/drawing/2014/chart" uri="{C3380CC4-5D6E-409C-BE32-E72D297353CC}">
                  <c16:uniqueId val="{00000001-23A8-4433-819F-C22FF3602D2D}"/>
                </c:ext>
              </c:extLst>
            </c:dLbl>
            <c:dLbl>
              <c:idx val="1"/>
              <c:delete val="1"/>
              <c:extLst>
                <c:ext xmlns:c15="http://schemas.microsoft.com/office/drawing/2012/chart" uri="{CE6537A1-D6FC-4f65-9D91-7224C49458BB}"/>
                <c:ext xmlns:c16="http://schemas.microsoft.com/office/drawing/2014/chart" uri="{C3380CC4-5D6E-409C-BE32-E72D297353CC}">
                  <c16:uniqueId val="{00000003-23A8-4433-819F-C22FF3602D2D}"/>
                </c:ext>
              </c:extLst>
            </c:dLbl>
            <c:dLbl>
              <c:idx val="2"/>
              <c:layout>
                <c:manualLayout>
                  <c:x val="0.15318511669909801"/>
                  <c:y val="4.314184017952440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3A8-4433-819F-C22FF3602D2D}"/>
                </c:ext>
              </c:extLst>
            </c:dLbl>
            <c:dLbl>
              <c:idx val="3"/>
              <c:layout>
                <c:manualLayout>
                  <c:x val="0.11382765899503942"/>
                  <c:y val="8.62836803590486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3A8-4433-819F-C22FF3602D2D}"/>
                </c:ext>
              </c:extLst>
            </c:dLbl>
            <c:dLbl>
              <c:idx val="4"/>
              <c:layout>
                <c:manualLayout>
                  <c:x val="-0.15760752783928539"/>
                  <c:y val="7.765531232314393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3A8-4433-819F-C22FF3602D2D}"/>
                </c:ext>
              </c:extLst>
            </c:dLbl>
            <c:dLbl>
              <c:idx val="5"/>
              <c:layout>
                <c:manualLayout>
                  <c:x val="-0.14301423822453671"/>
                  <c:y val="3.01992881256670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3A8-4433-819F-C22FF3602D2D}"/>
                </c:ext>
              </c:extLst>
            </c:dLbl>
            <c:dLbl>
              <c:idx val="6"/>
              <c:layout>
                <c:manualLayout>
                  <c:x val="-0.14283475225305453"/>
                  <c:y val="-8.628368035904880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23A8-4433-819F-C22FF3602D2D}"/>
                </c:ext>
              </c:extLst>
            </c:dLbl>
            <c:numFmt formatCode="0.00%" sourceLinked="0"/>
            <c:spPr>
              <a:noFill/>
              <a:ln>
                <a:noFill/>
              </a:ln>
              <a:effectLst/>
            </c:spPr>
            <c:txPr>
              <a:bodyPr rot="0" spcFirstLastPara="1" vertOverflow="ellipsis" wrap="non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Title1</c:v>
                </c:pt>
                <c:pt idx="1">
                  <c:v>Title2</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E-23A8-4433-819F-C22FF3602D2D}"/>
            </c:ext>
          </c:extLst>
        </c:ser>
        <c:dLbls>
          <c:showLegendKey val="0"/>
          <c:showVal val="0"/>
          <c:showCatName val="0"/>
          <c:showSerName val="0"/>
          <c:showPercent val="0"/>
          <c:showBubbleSize val="0"/>
          <c:showLeaderLines val="0"/>
        </c:dLbls>
        <c:firstSliceAng val="134"/>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E296">
                <a:alpha val="40000"/>
              </a:srgbClr>
            </a:solidFill>
            <a:ln w="12700">
              <a:solidFill>
                <a:srgbClr val="003738"/>
              </a:solidFill>
            </a:ln>
          </c:spPr>
          <c:dPt>
            <c:idx val="0"/>
            <c:bubble3D val="0"/>
            <c:spPr>
              <a:solidFill>
                <a:srgbClr val="00E296">
                  <a:alpha val="30000"/>
                </a:srgbClr>
              </a:solidFill>
              <a:ln w="12700">
                <a:solidFill>
                  <a:srgbClr val="003738"/>
                </a:solidFill>
              </a:ln>
              <a:effectLst/>
            </c:spPr>
            <c:extLst>
              <c:ext xmlns:c16="http://schemas.microsoft.com/office/drawing/2014/chart" uri="{C3380CC4-5D6E-409C-BE32-E72D297353CC}">
                <c16:uniqueId val="{00000001-418A-46D0-B68B-EFFE11E4664D}"/>
              </c:ext>
            </c:extLst>
          </c:dPt>
          <c:dPt>
            <c:idx val="1"/>
            <c:bubble3D val="0"/>
            <c:spPr>
              <a:solidFill>
                <a:srgbClr val="FFC000"/>
              </a:solidFill>
              <a:ln w="12700">
                <a:solidFill>
                  <a:srgbClr val="003738"/>
                </a:solidFill>
              </a:ln>
              <a:effectLst/>
            </c:spPr>
            <c:extLst>
              <c:ext xmlns:c16="http://schemas.microsoft.com/office/drawing/2014/chart" uri="{C3380CC4-5D6E-409C-BE32-E72D297353CC}">
                <c16:uniqueId val="{00000003-418A-46D0-B68B-EFFE11E4664D}"/>
              </c:ext>
            </c:extLst>
          </c:dPt>
          <c:dPt>
            <c:idx val="2"/>
            <c:bubble3D val="0"/>
            <c:spPr>
              <a:solidFill>
                <a:srgbClr val="00E296">
                  <a:alpha val="65000"/>
                </a:srgbClr>
              </a:solidFill>
              <a:ln w="12700">
                <a:solidFill>
                  <a:srgbClr val="003738"/>
                </a:solidFill>
              </a:ln>
              <a:effectLst/>
            </c:spPr>
            <c:extLst>
              <c:ext xmlns:c16="http://schemas.microsoft.com/office/drawing/2014/chart" uri="{C3380CC4-5D6E-409C-BE32-E72D297353CC}">
                <c16:uniqueId val="{00000005-418A-46D0-B68B-EFFE11E4664D}"/>
              </c:ext>
            </c:extLst>
          </c:dPt>
          <c:dPt>
            <c:idx val="3"/>
            <c:bubble3D val="0"/>
            <c:spPr>
              <a:solidFill>
                <a:srgbClr val="00E296">
                  <a:alpha val="55000"/>
                </a:srgbClr>
              </a:solidFill>
              <a:ln w="12700">
                <a:solidFill>
                  <a:srgbClr val="003738"/>
                </a:solidFill>
              </a:ln>
              <a:effectLst/>
            </c:spPr>
            <c:extLst>
              <c:ext xmlns:c16="http://schemas.microsoft.com/office/drawing/2014/chart" uri="{C3380CC4-5D6E-409C-BE32-E72D297353CC}">
                <c16:uniqueId val="{00000007-418A-46D0-B68B-EFFE11E4664D}"/>
              </c:ext>
            </c:extLst>
          </c:dPt>
          <c:dPt>
            <c:idx val="4"/>
            <c:bubble3D val="0"/>
            <c:spPr>
              <a:solidFill>
                <a:srgbClr val="00E296">
                  <a:alpha val="45000"/>
                </a:srgbClr>
              </a:solidFill>
              <a:ln w="12700">
                <a:solidFill>
                  <a:srgbClr val="003738"/>
                </a:solidFill>
              </a:ln>
              <a:effectLst/>
            </c:spPr>
            <c:extLst>
              <c:ext xmlns:c16="http://schemas.microsoft.com/office/drawing/2014/chart" uri="{C3380CC4-5D6E-409C-BE32-E72D297353CC}">
                <c16:uniqueId val="{00000009-418A-46D0-B68B-EFFE11E4664D}"/>
              </c:ext>
            </c:extLst>
          </c:dPt>
          <c:dPt>
            <c:idx val="5"/>
            <c:bubble3D val="0"/>
            <c:spPr>
              <a:solidFill>
                <a:srgbClr val="00E296">
                  <a:alpha val="35000"/>
                </a:srgbClr>
              </a:solidFill>
              <a:ln w="12700">
                <a:solidFill>
                  <a:srgbClr val="003738"/>
                </a:solidFill>
              </a:ln>
              <a:effectLst/>
            </c:spPr>
            <c:extLst>
              <c:ext xmlns:c16="http://schemas.microsoft.com/office/drawing/2014/chart" uri="{C3380CC4-5D6E-409C-BE32-E72D297353CC}">
                <c16:uniqueId val="{0000000B-418A-46D0-B68B-EFFE11E4664D}"/>
              </c:ext>
            </c:extLst>
          </c:dPt>
          <c:dPt>
            <c:idx val="6"/>
            <c:bubble3D val="0"/>
            <c:spPr>
              <a:solidFill>
                <a:srgbClr val="00E296">
                  <a:alpha val="25000"/>
                </a:srgbClr>
              </a:solidFill>
              <a:ln w="12700">
                <a:solidFill>
                  <a:srgbClr val="003738"/>
                </a:solidFill>
              </a:ln>
              <a:effectLst/>
            </c:spPr>
            <c:extLst>
              <c:ext xmlns:c16="http://schemas.microsoft.com/office/drawing/2014/chart" uri="{C3380CC4-5D6E-409C-BE32-E72D297353CC}">
                <c16:uniqueId val="{0000000D-418A-46D0-B68B-EFFE11E4664D}"/>
              </c:ext>
            </c:extLst>
          </c:dPt>
          <c:dLbls>
            <c:dLbl>
              <c:idx val="0"/>
              <c:delete val="1"/>
              <c:extLst>
                <c:ext xmlns:c15="http://schemas.microsoft.com/office/drawing/2012/chart" uri="{CE6537A1-D6FC-4f65-9D91-7224C49458BB}"/>
                <c:ext xmlns:c16="http://schemas.microsoft.com/office/drawing/2014/chart" uri="{C3380CC4-5D6E-409C-BE32-E72D297353CC}">
                  <c16:uniqueId val="{00000001-418A-46D0-B68B-EFFE11E4664D}"/>
                </c:ext>
              </c:extLst>
            </c:dLbl>
            <c:dLbl>
              <c:idx val="1"/>
              <c:delete val="1"/>
              <c:extLst>
                <c:ext xmlns:c15="http://schemas.microsoft.com/office/drawing/2012/chart" uri="{CE6537A1-D6FC-4f65-9D91-7224C49458BB}"/>
                <c:ext xmlns:c16="http://schemas.microsoft.com/office/drawing/2014/chart" uri="{C3380CC4-5D6E-409C-BE32-E72D297353CC}">
                  <c16:uniqueId val="{00000003-418A-46D0-B68B-EFFE11E4664D}"/>
                </c:ext>
              </c:extLst>
            </c:dLbl>
            <c:dLbl>
              <c:idx val="2"/>
              <c:layout>
                <c:manualLayout>
                  <c:x val="0.15318511669909801"/>
                  <c:y val="4.314184017952440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18A-46D0-B68B-EFFE11E4664D}"/>
                </c:ext>
              </c:extLst>
            </c:dLbl>
            <c:dLbl>
              <c:idx val="3"/>
              <c:layout>
                <c:manualLayout>
                  <c:x val="0.11382765899503942"/>
                  <c:y val="8.62836803590486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18A-46D0-B68B-EFFE11E4664D}"/>
                </c:ext>
              </c:extLst>
            </c:dLbl>
            <c:dLbl>
              <c:idx val="4"/>
              <c:layout>
                <c:manualLayout>
                  <c:x val="-0.15760752783928539"/>
                  <c:y val="7.765531232314393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18A-46D0-B68B-EFFE11E4664D}"/>
                </c:ext>
              </c:extLst>
            </c:dLbl>
            <c:dLbl>
              <c:idx val="5"/>
              <c:layout>
                <c:manualLayout>
                  <c:x val="-0.14301423822453671"/>
                  <c:y val="3.01992881256670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18A-46D0-B68B-EFFE11E4664D}"/>
                </c:ext>
              </c:extLst>
            </c:dLbl>
            <c:dLbl>
              <c:idx val="6"/>
              <c:layout>
                <c:manualLayout>
                  <c:x val="-0.14283475225305453"/>
                  <c:y val="-8.628368035904880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18A-46D0-B68B-EFFE11E4664D}"/>
                </c:ext>
              </c:extLst>
            </c:dLbl>
            <c:numFmt formatCode="0.00%" sourceLinked="0"/>
            <c:spPr>
              <a:noFill/>
              <a:ln>
                <a:noFill/>
              </a:ln>
              <a:effectLst/>
            </c:spPr>
            <c:txPr>
              <a:bodyPr rot="0" spcFirstLastPara="1" vertOverflow="ellipsis" wrap="non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Title1</c:v>
                </c:pt>
                <c:pt idx="1">
                  <c:v>Title2</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E-418A-46D0-B68B-EFFE11E4664D}"/>
            </c:ext>
          </c:extLst>
        </c:ser>
        <c:dLbls>
          <c:showLegendKey val="0"/>
          <c:showVal val="0"/>
          <c:showCatName val="0"/>
          <c:showSerName val="0"/>
          <c:showPercent val="0"/>
          <c:showBubbleSize val="0"/>
          <c:showLeaderLines val="0"/>
        </c:dLbls>
        <c:firstSliceAng val="122"/>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2981005442618"/>
          <c:y val="3.5217058000909081E-2"/>
          <c:w val="0.4852518144793288"/>
          <c:h val="0.75232815712426848"/>
        </c:manualLayout>
      </c:layout>
      <c:barChart>
        <c:barDir val="bar"/>
        <c:grouping val="clustered"/>
        <c:varyColors val="0"/>
        <c:ser>
          <c:idx val="0"/>
          <c:order val="0"/>
          <c:tx>
            <c:strRef>
              <c:f>'TOP LINE'!$P$58</c:f>
              <c:strCache>
                <c:ptCount val="1"/>
                <c:pt idx="0">
                  <c:v>All Drivers</c:v>
                </c:pt>
              </c:strCache>
            </c:strRef>
          </c:tx>
          <c:spPr>
            <a:solidFill>
              <a:srgbClr val="00E296"/>
            </a:solidFill>
            <a:ln>
              <a:solidFill>
                <a:srgbClr val="003738"/>
              </a:solidFill>
            </a:ln>
            <a:effectLst/>
          </c:spPr>
          <c:invertIfNegative val="0"/>
          <c:dPt>
            <c:idx val="7"/>
            <c:invertIfNegative val="0"/>
            <c:bubble3D val="0"/>
            <c:spPr>
              <a:solidFill>
                <a:srgbClr val="00E296"/>
              </a:solidFill>
              <a:ln>
                <a:solidFill>
                  <a:srgbClr val="003738"/>
                </a:solidFill>
              </a:ln>
              <a:effectLst/>
            </c:spPr>
            <c:extLst>
              <c:ext xmlns:c16="http://schemas.microsoft.com/office/drawing/2014/chart" uri="{C3380CC4-5D6E-409C-BE32-E72D297353CC}">
                <c16:uniqueId val="{00000001-0B7E-4C7D-9437-519BADB5CE3F}"/>
              </c:ext>
            </c:extLst>
          </c:dPt>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LINE'!$O$59:$O$75</c:f>
              <c:strCache>
                <c:ptCount val="13"/>
                <c:pt idx="0">
                  <c:v>To improve reliability (success rates) of backups</c:v>
                </c:pt>
                <c:pt idx="1">
                  <c:v>To improve return on investment (ROI)/total cost of ownership (TCO)</c:v>
                </c:pt>
                <c:pt idx="2">
                  <c:v>To move from on-premises data protection to cloud-based data protection service</c:v>
                </c:pt>
                <c:pt idx="3">
                  <c:v>To improve recovery point objective (RPO)/recovery time objective (RTO) SLAs</c:v>
                </c:pt>
                <c:pt idx="4">
                  <c:v>To reduce software or hardware costs</c:v>
                </c:pt>
                <c:pt idx="5">
                  <c:v>To diversify and use different data protection tools for different workloads</c:v>
                </c:pt>
                <c:pt idx="6">
                  <c:v>To reduce complexity or operational management (e.g. ease of use)</c:v>
                </c:pt>
                <c:pt idx="7">
                  <c:v>To change from capital expenditure (CapEx) to operational expenditure (OpEx) models (or vice versa)</c:v>
                </c:pt>
                <c:pt idx="8">
                  <c:v>To move from cloud-based data protection service to on-premises data protection solution</c:v>
                </c:pt>
                <c:pt idx="9">
                  <c:v>To consolidate a single solution for backups</c:v>
                </c:pt>
                <c:pt idx="10">
                  <c:v>To deploy data protection in an appliance form factor</c:v>
                </c:pt>
                <c:pt idx="11">
                  <c:v>To deploy data protection as software-only (on hardware of choice)</c:v>
                </c:pt>
                <c:pt idx="12">
                  <c:v>To enable copy data management / data re-use</c:v>
                </c:pt>
              </c:strCache>
              <c:extLst/>
            </c:strRef>
          </c:cat>
          <c:val>
            <c:numRef>
              <c:f>'TOP LINE'!$P$59:$P$75</c:f>
              <c:numCache>
                <c:formatCode>0%</c:formatCode>
                <c:ptCount val="13"/>
                <c:pt idx="0">
                  <c:v>0.30824372759856633</c:v>
                </c:pt>
                <c:pt idx="1">
                  <c:v>0.30035842293906811</c:v>
                </c:pt>
                <c:pt idx="2">
                  <c:v>0.30358422939068103</c:v>
                </c:pt>
                <c:pt idx="3">
                  <c:v>0.35842293906810035</c:v>
                </c:pt>
                <c:pt idx="4">
                  <c:v>0.30465949820788529</c:v>
                </c:pt>
                <c:pt idx="5">
                  <c:v>0.28602150537634408</c:v>
                </c:pt>
                <c:pt idx="6">
                  <c:v>0.29498207885304661</c:v>
                </c:pt>
                <c:pt idx="7">
                  <c:v>0.24229390681003585</c:v>
                </c:pt>
                <c:pt idx="8">
                  <c:v>0.23870967741935484</c:v>
                </c:pt>
                <c:pt idx="9">
                  <c:v>0.26630824372759859</c:v>
                </c:pt>
                <c:pt idx="10">
                  <c:v>0.24767025089605735</c:v>
                </c:pt>
                <c:pt idx="11">
                  <c:v>0.24372759856630824</c:v>
                </c:pt>
                <c:pt idx="12">
                  <c:v>0.26451612903225807</c:v>
                </c:pt>
              </c:numCache>
              <c:extLst/>
            </c:numRef>
          </c:val>
          <c:extLst>
            <c:ext xmlns:c16="http://schemas.microsoft.com/office/drawing/2014/chart" uri="{C3380CC4-5D6E-409C-BE32-E72D297353CC}">
              <c16:uniqueId val="{00000002-0B7E-4C7D-9437-519BADB5CE3F}"/>
            </c:ext>
          </c:extLst>
        </c:ser>
        <c:ser>
          <c:idx val="1"/>
          <c:order val="2"/>
          <c:tx>
            <c:strRef>
              <c:f>'TOP LINE'!$Q$58</c:f>
              <c:strCache>
                <c:ptCount val="1"/>
                <c:pt idx="0">
                  <c:v>Most Important</c:v>
                </c:pt>
              </c:strCache>
            </c:strRef>
          </c:tx>
          <c:spPr>
            <a:solidFill>
              <a:srgbClr val="93EB20"/>
            </a:solidFill>
            <a:ln>
              <a:solidFill>
                <a:srgbClr val="003738"/>
              </a:solidFill>
            </a:ln>
            <a:effectLst/>
          </c:spPr>
          <c:invertIfNegative val="0"/>
          <c:dLbls>
            <c:dLbl>
              <c:idx val="0"/>
              <c:layout>
                <c:manualLayout>
                  <c:x val="-4.2689434364994666E-3"/>
                  <c:y val="-6.14439472752874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7E-4C7D-9437-519BADB5CE3F}"/>
                </c:ext>
              </c:extLst>
            </c:dLbl>
            <c:dLbl>
              <c:idx val="1"/>
              <c:layout>
                <c:manualLayout>
                  <c:x val="-1.4229811454998221E-3"/>
                  <c:y val="-9.2165920912931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7E-4C7D-9437-519BADB5CE3F}"/>
                </c:ext>
              </c:extLst>
            </c:dLbl>
            <c:dLbl>
              <c:idx val="2"/>
              <c:layout>
                <c:manualLayout>
                  <c:x val="-1.4229811454998221E-3"/>
                  <c:y val="-6.14439472752875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7E-4C7D-9437-519BADB5CE3F}"/>
                </c:ext>
              </c:extLst>
            </c:dLbl>
            <c:dLbl>
              <c:idx val="3"/>
              <c:layout>
                <c:manualLayout>
                  <c:x val="-2.8459622909996441E-3"/>
                  <c:y val="-6.14439472752872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7E-4C7D-9437-519BADB5CE3F}"/>
                </c:ext>
              </c:extLst>
            </c:dLbl>
            <c:dLbl>
              <c:idx val="4"/>
              <c:layout>
                <c:manualLayout>
                  <c:x val="-2.8459622909997487E-3"/>
                  <c:y val="-3.0721973637643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7E-4C7D-9437-519BADB5CE3F}"/>
                </c:ext>
              </c:extLst>
            </c:dLbl>
            <c:dLbl>
              <c:idx val="5"/>
              <c:layout>
                <c:manualLayout>
                  <c:x val="-1.4229811454998221E-3"/>
                  <c:y val="-3.0721973637643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7E-4C7D-9437-519BADB5CE3F}"/>
                </c:ext>
              </c:extLst>
            </c:dLbl>
            <c:dLbl>
              <c:idx val="6"/>
              <c:layout>
                <c:manualLayout>
                  <c:x val="-4.2689434364994666E-3"/>
                  <c:y val="-9.2165920912931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7E-4C7D-9437-519BADB5CE3F}"/>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LINE'!$O$59:$O$75</c:f>
              <c:strCache>
                <c:ptCount val="13"/>
                <c:pt idx="0">
                  <c:v>To improve reliability (success rates) of backups</c:v>
                </c:pt>
                <c:pt idx="1">
                  <c:v>To improve return on investment (ROI)/total cost of ownership (TCO)</c:v>
                </c:pt>
                <c:pt idx="2">
                  <c:v>To move from on-premises data protection to cloud-based data protection service</c:v>
                </c:pt>
                <c:pt idx="3">
                  <c:v>To improve recovery point objective (RPO)/recovery time objective (RTO) SLAs</c:v>
                </c:pt>
                <c:pt idx="4">
                  <c:v>To reduce software or hardware costs</c:v>
                </c:pt>
                <c:pt idx="5">
                  <c:v>To diversify and use different data protection tools for different workloads</c:v>
                </c:pt>
                <c:pt idx="6">
                  <c:v>To reduce complexity or operational management (e.g. ease of use)</c:v>
                </c:pt>
                <c:pt idx="7">
                  <c:v>To change from capital expenditure (CapEx) to operational expenditure (OpEx) models (or vice versa)</c:v>
                </c:pt>
                <c:pt idx="8">
                  <c:v>To move from cloud-based data protection service to on-premises data protection solution</c:v>
                </c:pt>
                <c:pt idx="9">
                  <c:v>To consolidate a single solution for backups</c:v>
                </c:pt>
                <c:pt idx="10">
                  <c:v>To deploy data protection in an appliance form factor</c:v>
                </c:pt>
                <c:pt idx="11">
                  <c:v>To deploy data protection as software-only (on hardware of choice)</c:v>
                </c:pt>
                <c:pt idx="12">
                  <c:v>To enable copy data management / data re-use</c:v>
                </c:pt>
              </c:strCache>
              <c:extLst/>
            </c:strRef>
          </c:cat>
          <c:val>
            <c:numRef>
              <c:f>'TOP LINE'!$Q$59:$Q$75</c:f>
              <c:numCache>
                <c:formatCode>0%</c:formatCode>
                <c:ptCount val="13"/>
                <c:pt idx="0">
                  <c:v>0.11665470208183776</c:v>
                </c:pt>
                <c:pt idx="1">
                  <c:v>9.4759511844938984E-2</c:v>
                </c:pt>
                <c:pt idx="2">
                  <c:v>9.4400574300071788E-2</c:v>
                </c:pt>
                <c:pt idx="3">
                  <c:v>9.2605886575735819E-2</c:v>
                </c:pt>
                <c:pt idx="4">
                  <c:v>7.3941134242641787E-2</c:v>
                </c:pt>
                <c:pt idx="5">
                  <c:v>6.7480258435032303E-2</c:v>
                </c:pt>
                <c:pt idx="6">
                  <c:v>6.2096195262024409E-2</c:v>
                </c:pt>
                <c:pt idx="7">
                  <c:v>6.1378320172290023E-2</c:v>
                </c:pt>
                <c:pt idx="8">
                  <c:v>6.0660445082555636E-2</c:v>
                </c:pt>
                <c:pt idx="9">
                  <c:v>5.5994256999282122E-2</c:v>
                </c:pt>
                <c:pt idx="10">
                  <c:v>5.5994256999282122E-2</c:v>
                </c:pt>
                <c:pt idx="11">
                  <c:v>5.2763819095477386E-2</c:v>
                </c:pt>
                <c:pt idx="12">
                  <c:v>4.8097631012203879E-2</c:v>
                </c:pt>
              </c:numCache>
              <c:extLst/>
            </c:numRef>
          </c:val>
          <c:extLst>
            <c:ext xmlns:c16="http://schemas.microsoft.com/office/drawing/2014/chart" uri="{C3380CC4-5D6E-409C-BE32-E72D297353CC}">
              <c16:uniqueId val="{0000000A-0B7E-4C7D-9437-519BADB5CE3F}"/>
            </c:ext>
          </c:extLst>
        </c:ser>
        <c:dLbls>
          <c:dLblPos val="outEnd"/>
          <c:showLegendKey val="0"/>
          <c:showVal val="1"/>
          <c:showCatName val="0"/>
          <c:showSerName val="0"/>
          <c:showPercent val="0"/>
          <c:showBubbleSize val="0"/>
        </c:dLbls>
        <c:gapWidth val="182"/>
        <c:axId val="1553636512"/>
        <c:axId val="1834964352"/>
        <c:extLst>
          <c:ext xmlns:c15="http://schemas.microsoft.com/office/drawing/2012/chart" uri="{02D57815-91ED-43cb-92C2-25804820EDAC}">
            <c15:filteredBarSeries>
              <c15:ser>
                <c:idx val="2"/>
                <c:order val="1"/>
                <c:tx>
                  <c:strRef>
                    <c:extLst>
                      <c:ext uri="{02D57815-91ED-43cb-92C2-25804820EDAC}">
                        <c15:formulaRef>
                          <c15:sqref>'TOP LINE'!$R$58</c15:sqref>
                        </c15:formulaRef>
                      </c:ext>
                    </c:extLst>
                    <c:strCache>
                      <c:ptCount val="1"/>
                    </c:strCache>
                  </c:strRef>
                </c:tx>
                <c:spPr>
                  <a:solidFill>
                    <a:srgbClr val="92D050"/>
                  </a:solidFill>
                  <a:ln>
                    <a:noFill/>
                  </a:ln>
                  <a:effectLst/>
                </c:spPr>
                <c:invertIfNegative val="0"/>
                <c:dPt>
                  <c:idx val="11"/>
                  <c:invertIfNegative val="0"/>
                  <c:bubble3D val="0"/>
                  <c:spPr>
                    <a:solidFill>
                      <a:srgbClr val="92D050"/>
                    </a:solidFill>
                    <a:ln>
                      <a:noFill/>
                    </a:ln>
                    <a:effectLst/>
                  </c:spPr>
                  <c:extLst>
                    <c:ext xmlns:c16="http://schemas.microsoft.com/office/drawing/2014/chart" uri="{C3380CC4-5D6E-409C-BE32-E72D297353CC}">
                      <c16:uniqueId val="{0000000C-0B7E-4C7D-9437-519BADB5CE3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'TOP LINE'!$O$59:$O$75</c15:sqref>
                        </c15:formulaRef>
                      </c:ext>
                    </c:extLst>
                    <c:strCache>
                      <c:ptCount val="13"/>
                      <c:pt idx="0">
                        <c:v>To improve reliability (success rates) of backups</c:v>
                      </c:pt>
                      <c:pt idx="1">
                        <c:v>To improve return on investment (ROI)/total cost of ownership (TCO)</c:v>
                      </c:pt>
                      <c:pt idx="2">
                        <c:v>To move from on-premises data protection to cloud-based data protection service</c:v>
                      </c:pt>
                      <c:pt idx="3">
                        <c:v>To improve recovery point objective (RPO)/recovery time objective (RTO) SLAs</c:v>
                      </c:pt>
                      <c:pt idx="4">
                        <c:v>To reduce software or hardware costs</c:v>
                      </c:pt>
                      <c:pt idx="5">
                        <c:v>To diversify and use different data protection tools for different workloads</c:v>
                      </c:pt>
                      <c:pt idx="6">
                        <c:v>To reduce complexity or operational management (e.g. ease of use)</c:v>
                      </c:pt>
                      <c:pt idx="7">
                        <c:v>To change from capital expenditure (CapEx) to operational expenditure (OpEx) models (or vice versa)</c:v>
                      </c:pt>
                      <c:pt idx="8">
                        <c:v>To move from cloud-based data protection service to on-premises data protection solution</c:v>
                      </c:pt>
                      <c:pt idx="9">
                        <c:v>To consolidate a single solution for backups</c:v>
                      </c:pt>
                      <c:pt idx="10">
                        <c:v>To deploy data protection in an appliance form factor</c:v>
                      </c:pt>
                      <c:pt idx="11">
                        <c:v>To deploy data protection as software-only (on hardware of choice)</c:v>
                      </c:pt>
                      <c:pt idx="12">
                        <c:v>To enable copy data management / data re-use</c:v>
                      </c:pt>
                    </c:strCache>
                  </c:strRef>
                </c:cat>
                <c:val>
                  <c:numRef>
                    <c:extLst>
                      <c:ext uri="{02D57815-91ED-43cb-92C2-25804820EDAC}">
                        <c15:formulaRef>
                          <c15:sqref>'TOP LINE'!$R$59:$R$75</c15:sqref>
                        </c15:formulaRef>
                      </c:ext>
                    </c:extLst>
                    <c:numCache>
                      <c:formatCode>General</c:formatCode>
                      <c:ptCount val="13"/>
                    </c:numCache>
                  </c:numRef>
                </c:val>
                <c:extLst>
                  <c:ext xmlns:c16="http://schemas.microsoft.com/office/drawing/2014/chart" uri="{C3380CC4-5D6E-409C-BE32-E72D297353CC}">
                    <c16:uniqueId val="{0000000D-0B7E-4C7D-9437-519BADB5CE3F}"/>
                  </c:ext>
                </c:extLst>
              </c15:ser>
            </c15:filteredBarSeries>
          </c:ext>
        </c:extLst>
      </c:barChart>
      <c:catAx>
        <c:axId val="1553636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34964352"/>
        <c:crosses val="autoZero"/>
        <c:auto val="1"/>
        <c:lblAlgn val="ctr"/>
        <c:lblOffset val="100"/>
        <c:noMultiLvlLbl val="0"/>
      </c:catAx>
      <c:valAx>
        <c:axId val="1834964352"/>
        <c:scaling>
          <c:orientation val="minMax"/>
          <c:max val="0.38000000000000006"/>
          <c:min val="0"/>
        </c:scaling>
        <c:delete val="1"/>
        <c:axPos val="t"/>
        <c:numFmt formatCode="0%" sourceLinked="1"/>
        <c:majorTickMark val="out"/>
        <c:minorTickMark val="none"/>
        <c:tickLblPos val="nextTo"/>
        <c:crossAx val="155363651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r>
              <a:rPr lang="en-US" sz="1600" dirty="0"/>
              <a:t>What, if anything, is preventing/did prevent your organization’s ability to move forward with its digital transformation initiatives?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9404965940675194"/>
          <c:y val="0.21223894016920969"/>
          <c:w val="0.48807838611091142"/>
          <c:h val="0.67370747036486722"/>
        </c:manualLayout>
      </c:layout>
      <c:barChart>
        <c:barDir val="bar"/>
        <c:grouping val="clustered"/>
        <c:varyColors val="0"/>
        <c:ser>
          <c:idx val="0"/>
          <c:order val="0"/>
          <c:tx>
            <c:strRef>
              <c:f>DX!$P$48</c:f>
              <c:strCache>
                <c:ptCount val="1"/>
                <c:pt idx="0">
                  <c:v>2021</c:v>
                </c:pt>
              </c:strCache>
            </c:strRef>
          </c:tx>
          <c:spPr>
            <a:solidFill>
              <a:srgbClr val="00E296"/>
            </a:solidFill>
            <a:ln>
              <a:solidFill>
                <a:srgbClr val="003738"/>
              </a:solidFill>
            </a:ln>
            <a:effectLst/>
          </c:spPr>
          <c:invertIfNegative val="0"/>
          <c:dPt>
            <c:idx val="6"/>
            <c:invertIfNegative val="0"/>
            <c:bubble3D val="0"/>
            <c:spPr>
              <a:solidFill>
                <a:srgbClr val="00E296"/>
              </a:solidFill>
              <a:ln>
                <a:solidFill>
                  <a:srgbClr val="003738"/>
                </a:solidFill>
              </a:ln>
              <a:effectLst/>
            </c:spPr>
            <c:extLst>
              <c:ext xmlns:c16="http://schemas.microsoft.com/office/drawing/2014/chart" uri="{C3380CC4-5D6E-409C-BE32-E72D297353CC}">
                <c16:uniqueId val="{00000001-7F4D-497B-AB07-19EC800DEE0C}"/>
              </c:ext>
            </c:extLst>
          </c:dPt>
          <c:dLbls>
            <c:dLbl>
              <c:idx val="6"/>
              <c:layout>
                <c:manualLayout>
                  <c:x val="-1.0921623793897882E-16"/>
                  <c:y val="6.3333322528435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4D-497B-AB07-19EC800DEE0C}"/>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DX!$O$49:$O$56</c:f>
              <c:strCache>
                <c:ptCount val="7"/>
                <c:pt idx="0">
                  <c:v>Too focused on maintaining operations due to pandemic</c:v>
                </c:pt>
                <c:pt idx="1">
                  <c:v>Dependencies on legacy systems and technology</c:v>
                </c:pt>
                <c:pt idx="2">
                  <c:v>Lack of IT staff skills or transformational expertise</c:v>
                </c:pt>
                <c:pt idx="3">
                  <c:v>Lack of senior management buy-in</c:v>
                </c:pt>
                <c:pt idx="4">
                  <c:v>Lack of money</c:v>
                </c:pt>
                <c:pt idx="5">
                  <c:v>Lack of time</c:v>
                </c:pt>
                <c:pt idx="6">
                  <c:v>Nothing is preventing/prevented our organization from moving forward with our digital transformation initiatives</c:v>
                </c:pt>
              </c:strCache>
            </c:strRef>
          </c:cat>
          <c:val>
            <c:numRef>
              <c:f>DX!$P$49:$P$56</c:f>
              <c:numCache>
                <c:formatCode>0%</c:formatCode>
                <c:ptCount val="7"/>
                <c:pt idx="0">
                  <c:v>0.53215077605321504</c:v>
                </c:pt>
                <c:pt idx="1">
                  <c:v>0.50831485587583147</c:v>
                </c:pt>
                <c:pt idx="2">
                  <c:v>0.4911308203991131</c:v>
                </c:pt>
                <c:pt idx="3">
                  <c:v>0.37583148558758317</c:v>
                </c:pt>
                <c:pt idx="4">
                  <c:v>0.35864745011086474</c:v>
                </c:pt>
                <c:pt idx="5">
                  <c:v>0.35033259423503327</c:v>
                </c:pt>
                <c:pt idx="6">
                  <c:v>0.12694013303769403</c:v>
                </c:pt>
              </c:numCache>
            </c:numRef>
          </c:val>
          <c:extLst>
            <c:ext xmlns:c16="http://schemas.microsoft.com/office/drawing/2014/chart" uri="{C3380CC4-5D6E-409C-BE32-E72D297353CC}">
              <c16:uniqueId val="{00000002-7F4D-497B-AB07-19EC800DEE0C}"/>
            </c:ext>
          </c:extLst>
        </c:ser>
        <c:ser>
          <c:idx val="1"/>
          <c:order val="1"/>
          <c:tx>
            <c:strRef>
              <c:f>DX!$Q$48</c:f>
              <c:strCache>
                <c:ptCount val="1"/>
                <c:pt idx="0">
                  <c:v>2020 (pre-covid)</c:v>
                </c:pt>
              </c:strCache>
            </c:strRef>
          </c:tx>
          <c:spPr>
            <a:solidFill>
              <a:srgbClr val="93EA20"/>
            </a:solidFill>
            <a:ln>
              <a:solidFill>
                <a:srgbClr val="003738"/>
              </a:solidFill>
            </a:ln>
            <a:effectLst/>
          </c:spPr>
          <c:invertIfNegative val="0"/>
          <c:dPt>
            <c:idx val="6"/>
            <c:invertIfNegative val="0"/>
            <c:bubble3D val="0"/>
            <c:spPr>
              <a:solidFill>
                <a:srgbClr val="93EA20"/>
              </a:solidFill>
              <a:ln>
                <a:solidFill>
                  <a:srgbClr val="003738"/>
                </a:solidFill>
              </a:ln>
              <a:effectLst/>
            </c:spPr>
            <c:extLst>
              <c:ext xmlns:c16="http://schemas.microsoft.com/office/drawing/2014/chart" uri="{C3380CC4-5D6E-409C-BE32-E72D297353CC}">
                <c16:uniqueId val="{00000004-7F4D-497B-AB07-19EC800DEE0C}"/>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DX!$O$49:$O$56</c:f>
              <c:strCache>
                <c:ptCount val="7"/>
                <c:pt idx="0">
                  <c:v>Too focused on maintaining operations due to pandemic</c:v>
                </c:pt>
                <c:pt idx="1">
                  <c:v>Dependencies on legacy systems and technology</c:v>
                </c:pt>
                <c:pt idx="2">
                  <c:v>Lack of IT staff skills or transformational expertise</c:v>
                </c:pt>
                <c:pt idx="3">
                  <c:v>Lack of senior management buy-in</c:v>
                </c:pt>
                <c:pt idx="4">
                  <c:v>Lack of money</c:v>
                </c:pt>
                <c:pt idx="5">
                  <c:v>Lack of time</c:v>
                </c:pt>
                <c:pt idx="6">
                  <c:v>Nothing is preventing/prevented our organization from moving forward with our digital transformation initiatives</c:v>
                </c:pt>
              </c:strCache>
            </c:strRef>
          </c:cat>
          <c:val>
            <c:numRef>
              <c:f>DX!$Q$49:$Q$56</c:f>
              <c:numCache>
                <c:formatCode>0%</c:formatCode>
                <c:ptCount val="7"/>
                <c:pt idx="1">
                  <c:v>0.39778645833333331</c:v>
                </c:pt>
                <c:pt idx="2">
                  <c:v>0.44140625</c:v>
                </c:pt>
                <c:pt idx="3">
                  <c:v>0.26888020833333331</c:v>
                </c:pt>
                <c:pt idx="4">
                  <c:v>0.30013020833333331</c:v>
                </c:pt>
                <c:pt idx="5">
                  <c:v>0.279296875</c:v>
                </c:pt>
                <c:pt idx="6">
                  <c:v>0.15625</c:v>
                </c:pt>
              </c:numCache>
            </c:numRef>
          </c:val>
          <c:extLst>
            <c:ext xmlns:c16="http://schemas.microsoft.com/office/drawing/2014/chart" uri="{C3380CC4-5D6E-409C-BE32-E72D297353CC}">
              <c16:uniqueId val="{00000005-7F4D-497B-AB07-19EC800DEE0C}"/>
            </c:ext>
          </c:extLst>
        </c:ser>
        <c:dLbls>
          <c:dLblPos val="outEnd"/>
          <c:showLegendKey val="0"/>
          <c:showVal val="1"/>
          <c:showCatName val="0"/>
          <c:showSerName val="0"/>
          <c:showPercent val="0"/>
          <c:showBubbleSize val="0"/>
        </c:dLbls>
        <c:gapWidth val="182"/>
        <c:axId val="1923524368"/>
        <c:axId val="2029502512"/>
      </c:barChart>
      <c:catAx>
        <c:axId val="1923524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029502512"/>
        <c:crosses val="autoZero"/>
        <c:auto val="1"/>
        <c:lblAlgn val="ctr"/>
        <c:lblOffset val="100"/>
        <c:noMultiLvlLbl val="0"/>
      </c:catAx>
      <c:valAx>
        <c:axId val="2029502512"/>
        <c:scaling>
          <c:orientation val="minMax"/>
          <c:max val="0.62000000000000011"/>
          <c:min val="0"/>
        </c:scaling>
        <c:delete val="1"/>
        <c:axPos val="t"/>
        <c:numFmt formatCode="0%" sourceLinked="1"/>
        <c:majorTickMark val="none"/>
        <c:minorTickMark val="none"/>
        <c:tickLblPos val="nextTo"/>
        <c:crossAx val="1923524368"/>
        <c:crosses val="autoZero"/>
        <c:crossBetween val="between"/>
      </c:valAx>
      <c:spPr>
        <a:noFill/>
        <a:ln>
          <a:noFill/>
        </a:ln>
        <a:effectLst/>
      </c:spPr>
    </c:plotArea>
    <c:legend>
      <c:legendPos val="b"/>
      <c:layout>
        <c:manualLayout>
          <c:xMode val="edge"/>
          <c:yMode val="edge"/>
          <c:x val="0.39602514035521347"/>
          <c:y val="0.91569370867413347"/>
          <c:w val="0.31712947989124679"/>
          <c:h val="6.21932799080655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4025E99C-BE4E-4355-90D5-0EE3464258D9}" type="datetimeFigureOut">
              <a:rPr lang="en-US" smtClean="0"/>
              <a:t>11/1/2022</a:t>
            </a:fld>
            <a:endParaRPr lang="en-US"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423E43BF-A41D-4418-A59B-857761317DF5}" type="slidenum">
              <a:rPr lang="en-US" smtClean="0"/>
              <a:t>‹#›</a:t>
            </a:fld>
            <a:endParaRPr lang="en-US" dirty="0"/>
          </a:p>
        </p:txBody>
      </p:sp>
    </p:spTree>
    <p:extLst>
      <p:ext uri="{BB962C8B-B14F-4D97-AF65-F5344CB8AC3E}">
        <p14:creationId xmlns:p14="http://schemas.microsoft.com/office/powerpoint/2010/main" val="386911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2B9AD4B-8655-4940-A3C2-456FA4D65BFE}" type="datetimeFigureOut">
              <a:rPr lang="en-US" smtClean="0"/>
              <a:t>11/1/2022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50144F6-1F44-484E-96B6-CAB23FCB330B}" type="slidenum">
              <a:rPr lang="en-US" smtClean="0"/>
              <a:t>‹#›</a:t>
            </a:fld>
            <a:endParaRPr lang="en-US" dirty="0"/>
          </a:p>
        </p:txBody>
      </p:sp>
    </p:spTree>
    <p:extLst>
      <p:ext uri="{BB962C8B-B14F-4D97-AF65-F5344CB8AC3E}">
        <p14:creationId xmlns:p14="http://schemas.microsoft.com/office/powerpoint/2010/main" val="313907778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ithub.com/VeeamHub"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144F6-1F44-484E-96B6-CAB23FCB330B}" type="slidenum">
              <a:rPr lang="en-US" smtClean="0"/>
              <a:t>1</a:t>
            </a:fld>
            <a:endParaRPr lang="en-US" dirty="0"/>
          </a:p>
        </p:txBody>
      </p:sp>
    </p:spTree>
    <p:extLst>
      <p:ext uri="{BB962C8B-B14F-4D97-AF65-F5344CB8AC3E}">
        <p14:creationId xmlns:p14="http://schemas.microsoft.com/office/powerpoint/2010/main" val="377739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backup market continues to evolve, and new workloads and constraints challenge next-gen backup systems. Find out the current 2021 state of the backup market and learn what you should be thinking of in 2022 and beyond to improve your data protection practice.</a:t>
            </a:r>
          </a:p>
          <a:p>
            <a:endParaRPr lang="en-US" dirty="0"/>
          </a:p>
        </p:txBody>
      </p:sp>
      <p:sp>
        <p:nvSpPr>
          <p:cNvPr id="4" name="Slide Number Placeholder 3"/>
          <p:cNvSpPr>
            <a:spLocks noGrp="1"/>
          </p:cNvSpPr>
          <p:nvPr>
            <p:ph type="sldNum" sz="quarter" idx="5"/>
          </p:nvPr>
        </p:nvSpPr>
        <p:spPr/>
        <p:txBody>
          <a:bodyPr/>
          <a:lstStyle/>
          <a:p>
            <a:fld id="{650144F6-1F44-484E-96B6-CAB23FCB330B}" type="slidenum">
              <a:rPr lang="en-US" smtClean="0"/>
              <a:t>13</a:t>
            </a:fld>
            <a:endParaRPr lang="en-US" dirty="0"/>
          </a:p>
        </p:txBody>
      </p:sp>
    </p:spTree>
    <p:extLst>
      <p:ext uri="{BB962C8B-B14F-4D97-AF65-F5344CB8AC3E}">
        <p14:creationId xmlns:p14="http://schemas.microsoft.com/office/powerpoint/2010/main" val="187355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There is a need in the industry for a comprehensive, extensible data protection platform that can manage all your data and applications from a single console.</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Veeam not only addresses the common issues around backup failures and long restorations times, but natively supports each workload and platform in your hybrid-cloud, multi-cloud data center. Veeam does not retrofit legacy technology into new locations. The Veeam Platform is modular and extensible, with the ability to deliver stand-alone virtual and physical protection on-prem, or SaaS and AWS-, Azure-, and GCP-native protection in the cloud. With Veeam, all workloads integrate into a single platform that offers comprehensive data management capabilities, such as backup &amp; recovery, data re-use, cloud mobility, monitoring &amp; analytics, orchestration &amp; automation, and governance &amp; compliance.</a:t>
            </a:r>
          </a:p>
          <a:p>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14</a:t>
            </a:fld>
            <a:endParaRPr lang="en-US" dirty="0"/>
          </a:p>
        </p:txBody>
      </p:sp>
    </p:spTree>
    <p:extLst>
      <p:ext uri="{BB962C8B-B14F-4D97-AF65-F5344CB8AC3E}">
        <p14:creationId xmlns:p14="http://schemas.microsoft.com/office/powerpoint/2010/main" val="82497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Organizations having been increasing their adoption of AWS, Azure, Google and other cloud services, and the pandemic has accelerated many businesses plans to move to, and exploit cloud services even faster. Survey data above shows that moving from on-premises data protection to cloud-based backup capabilities is a top-3 driver for changing backup solutions. However, some backup vendors require bolt-on products, make data retrieval more challenging, or charge extra fees when using the cloud.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1"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kern="1200" dirty="0">
                <a:solidFill>
                  <a:schemeClr val="tx1"/>
                </a:solidFill>
                <a:effectLst/>
                <a:latin typeface="+mn-lt"/>
                <a:ea typeface="+mn-ea"/>
                <a:cs typeface="+mn-cs"/>
              </a:rPr>
              <a:t>Veeam delivers modular, cloud-native backup that can stand on its own to protect cloud-specific workloads in AWS, Azure or Google Cloud</a:t>
            </a:r>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Cloud-native backup can also be snapped in to more comprehensive Veeam Platform deployments, unifying hybrid-cloud, multi-cloud data protection and data management into a single interface and enabling extensive data portability across platforms</a:t>
            </a:r>
            <a:r>
              <a:rPr lang="en-US" sz="9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15</a:t>
            </a:fld>
            <a:endParaRPr lang="en-US"/>
          </a:p>
        </p:txBody>
      </p:sp>
    </p:spTree>
    <p:extLst>
      <p:ext uri="{BB962C8B-B14F-4D97-AF65-F5344CB8AC3E}">
        <p14:creationId xmlns:p14="http://schemas.microsoft.com/office/powerpoint/2010/main" val="304194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Every business, in every vertical, in every country is rightfully concerned with ransomware and data security. Ransomware and cyberthreats are on the rise, and bad actors are getting more sophisticated, targeting backup data. With an increasing </a:t>
            </a:r>
            <a:r>
              <a:rPr lang="en-US" sz="900" kern="1200" dirty="0" err="1">
                <a:solidFill>
                  <a:schemeClr val="tx1"/>
                </a:solidFill>
                <a:effectLst/>
                <a:latin typeface="+mn-lt"/>
                <a:ea typeface="+mn-ea"/>
                <a:cs typeface="+mn-cs"/>
              </a:rPr>
              <a:t>threatscape</a:t>
            </a:r>
            <a:r>
              <a:rPr lang="en-US" sz="900" kern="1200" dirty="0">
                <a:solidFill>
                  <a:schemeClr val="tx1"/>
                </a:solidFill>
                <a:effectLst/>
                <a:latin typeface="+mn-lt"/>
                <a:ea typeface="+mn-ea"/>
                <a:cs typeface="+mn-cs"/>
              </a:rPr>
              <a:t>, it is imperative that a backup solution has a means of alerting suspicious and anomalous activity, as well as providing strong safeguards to ensure that backup data is safe from accidental or malicious destruction, encryption, or alteration. These capabilities should be available without having to purchase, deploy, and manage proprietary hardware. </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offers alerts and alarms that let you spot potential cyber issues early on</a:t>
            </a:r>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was first to market with the Secure Restore capability, which scans machine data with your antivirus software before restoring the machine to the production environment</a:t>
            </a:r>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16</a:t>
            </a:fld>
            <a:endParaRPr lang="en-US"/>
          </a:p>
        </p:txBody>
      </p:sp>
    </p:spTree>
    <p:extLst>
      <p:ext uri="{BB962C8B-B14F-4D97-AF65-F5344CB8AC3E}">
        <p14:creationId xmlns:p14="http://schemas.microsoft.com/office/powerpoint/2010/main" val="202698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As cloud-native adoption and usage continues to explode, Kubernetes-native backup is one of the most critical, yet overlooked, challenges faced by Kubernetes operators today. Kubernetes, the fastest-growing infrastructure platform, is quickly becoming the foundation for all applications, no matter where they might be deployed. Its ubiquitous nature has it on track to be the next enterprise platform of choice, joining the ranks of Linux and vSphere.</a:t>
            </a:r>
          </a:p>
          <a:p>
            <a:endParaRPr lang="en-US"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Veeam uniquely saw the rise of server virtualized environments a decade and a half ago, and today we see containers and Kubernetes environments on the near-term horizon. In October 2020 Veeam acquired Kasten, a best-in-industry container protection and Kubernetes orchestration platform. </a:t>
            </a:r>
            <a:r>
              <a:rPr lang="en-US" sz="900" b="1" kern="1200" dirty="0">
                <a:solidFill>
                  <a:schemeClr val="tx1"/>
                </a:solidFill>
                <a:effectLst/>
                <a:latin typeface="+mn-lt"/>
                <a:ea typeface="+mn-ea"/>
                <a:cs typeface="+mn-cs"/>
              </a:rPr>
              <a:t>Kasten delivers comprehensive backup, disaster recovery, and application mobility for containerized workloads</a:t>
            </a:r>
            <a:r>
              <a:rPr lang="en-US" sz="9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17</a:t>
            </a:fld>
            <a:endParaRPr lang="en-US" dirty="0"/>
          </a:p>
        </p:txBody>
      </p:sp>
    </p:spTree>
    <p:extLst>
      <p:ext uri="{BB962C8B-B14F-4D97-AF65-F5344CB8AC3E}">
        <p14:creationId xmlns:p14="http://schemas.microsoft.com/office/powerpoint/2010/main" val="207581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Too often, data is stranded in isolated silos, due to having to deploy multiple backup approaches, each with their own data format. This creates friction for data movement, especially when trying to move data to, from, or across different clouds. Your backup should not be holding your data hostage. It’s your data, and it should be effortless to access, and be seamlessly moved to where you need it to be, when you need it to be there. </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Veeam writes data in a self-describing manner. There is a backup catalog to speed up operations, but even if that catalog should become damaged or unavailable, your data can still be recovered. This differentiates Veeam from other providers as backup </a:t>
            </a:r>
            <a:r>
              <a:rPr lang="en-US" sz="900" b="1" kern="1200" dirty="0">
                <a:solidFill>
                  <a:schemeClr val="tx1"/>
                </a:solidFill>
                <a:effectLst/>
                <a:latin typeface="+mn-lt"/>
                <a:ea typeface="+mn-ea"/>
                <a:cs typeface="+mn-cs"/>
              </a:rPr>
              <a:t>Veeam data is highly portable</a:t>
            </a:r>
            <a:r>
              <a:rPr lang="en-US" sz="900" kern="1200" dirty="0">
                <a:solidFill>
                  <a:schemeClr val="tx1"/>
                </a:solidFill>
                <a:effectLst/>
                <a:latin typeface="+mn-lt"/>
                <a:ea typeface="+mn-ea"/>
                <a:cs typeface="+mn-cs"/>
              </a:rPr>
              <a:t>, making it easy to migrate data to the cloud, bring it back when you need it, or move from one cloud provider to another. Veeam even automatically performs the UEFI or BIOS conversion from Windows to Linux machines when moving from Azure to AWS, or vice versa.</a:t>
            </a:r>
          </a:p>
          <a:p>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18</a:t>
            </a:fld>
            <a:endParaRPr lang="en-US" dirty="0"/>
          </a:p>
        </p:txBody>
      </p:sp>
    </p:spTree>
    <p:extLst>
      <p:ext uri="{BB962C8B-B14F-4D97-AF65-F5344CB8AC3E}">
        <p14:creationId xmlns:p14="http://schemas.microsoft.com/office/powerpoint/2010/main" val="204023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Some backup solutions are predicated on specific, proprietary hardware. Often this hardware is just commodity compute and storage that a vendor charges a premium for. This can be inflexible, and force costly upgrades for many components, when perhaps only more storage capacity is needed. Making matters worse, given the economic realities that many businesses are in today, they cannot re-use existing infrastructure, and may be forced to implement hardware outside of their preferred vendors. This also can make scaling up, or down more difficult, reducing the backup solution’s extensibility.</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is software-defined and infrastructure agnostic</a:t>
            </a:r>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offers a horizontally scalable software defined storage (SDS) architecture</a:t>
            </a:r>
            <a:r>
              <a:rPr lang="en-US" sz="9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19</a:t>
            </a:fld>
            <a:endParaRPr lang="en-US" dirty="0"/>
          </a:p>
        </p:txBody>
      </p:sp>
    </p:spTree>
    <p:extLst>
      <p:ext uri="{BB962C8B-B14F-4D97-AF65-F5344CB8AC3E}">
        <p14:creationId xmlns:p14="http://schemas.microsoft.com/office/powerpoint/2010/main" val="214371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No organization can afford to wait for backups to complete over a long period of time. And when it comes to restore and instant mount of data, speed, or the time needed to get access to data is important but being able to quickly capture the backup data also matters. Speed is critical to get the business back in business. Scalability also matters. A backup solution should be able to easily scale up, or down, and pivot to meet your current needs, even if they change in the future.</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Veeam’s comprehensive </a:t>
            </a:r>
            <a:r>
              <a:rPr lang="en-US" sz="900" b="1" kern="1200" dirty="0">
                <a:solidFill>
                  <a:schemeClr val="tx1"/>
                </a:solidFill>
                <a:effectLst/>
                <a:latin typeface="+mn-lt"/>
                <a:ea typeface="+mn-ea"/>
                <a:cs typeface="+mn-cs"/>
              </a:rPr>
              <a:t>4-in-1 data capture (backup, CDP, replication, storage snapshot-based)</a:t>
            </a:r>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industry pioneering Instant Recovery</a:t>
            </a:r>
            <a:r>
              <a:rPr lang="en-US" sz="900" kern="1200" dirty="0">
                <a:solidFill>
                  <a:schemeClr val="tx1"/>
                </a:solidFill>
                <a:effectLst/>
                <a:latin typeface="+mn-lt"/>
                <a:ea typeface="+mn-ea"/>
                <a:cs typeface="+mn-cs"/>
              </a:rPr>
              <a:t>, and other efficiencies, such as </a:t>
            </a:r>
            <a:r>
              <a:rPr lang="en-US" sz="900" b="1" kern="1200" dirty="0">
                <a:solidFill>
                  <a:schemeClr val="tx1"/>
                </a:solidFill>
                <a:effectLst/>
                <a:latin typeface="+mn-lt"/>
                <a:ea typeface="+mn-ea"/>
                <a:cs typeface="+mn-cs"/>
              </a:rPr>
              <a:t>built-in WAN acceleration</a:t>
            </a:r>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changed-file-tracking for file shares and network attached storage (NAS)</a:t>
            </a:r>
            <a:r>
              <a:rPr lang="en-US" sz="900" kern="1200" dirty="0">
                <a:solidFill>
                  <a:schemeClr val="tx1"/>
                </a:solidFill>
                <a:effectLst/>
                <a:latin typeface="+mn-lt"/>
                <a:ea typeface="+mn-ea"/>
                <a:cs typeface="+mn-cs"/>
              </a:rPr>
              <a:t>, just to name a few of the many capabilities, mean that backups are fast. Veeam can also leverage your investments in storage infrastructure to use hardware snapshots as the source for backups to further reduce production impact.</a:t>
            </a:r>
          </a:p>
          <a:p>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20</a:t>
            </a:fld>
            <a:endParaRPr lang="en-US" dirty="0"/>
          </a:p>
        </p:txBody>
      </p:sp>
    </p:spTree>
    <p:extLst>
      <p:ext uri="{BB962C8B-B14F-4D97-AF65-F5344CB8AC3E}">
        <p14:creationId xmlns:p14="http://schemas.microsoft.com/office/powerpoint/2010/main" val="3505999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It is difficult to imagine a business that is not engaged in one or more digital transformation (DX) projects. DX is being leveraged as a method of expanding customer and partner relationships, delivering new products and services, and as a means of optimizing costs. The ability to quickly and easily re-use data to achieve better business outcomes is what is needed. However not all data protection solutions make leveraging your critical data for expanded use cases, such as application development, DevOps, DevSecOps, DataOps, forensic analysis, or reporting and analytics easy to achieve. </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Veeam doesn’t know what your digital transformation initiatives are, but we do know that it starts with protecting important data, making it highly available, ensuring proper policy-based data management, and providing the </a:t>
            </a:r>
            <a:r>
              <a:rPr lang="en-US" sz="900" b="1" kern="1200" dirty="0">
                <a:solidFill>
                  <a:schemeClr val="tx1"/>
                </a:solidFill>
                <a:effectLst/>
                <a:latin typeface="+mn-lt"/>
                <a:ea typeface="+mn-ea"/>
                <a:cs typeface="+mn-cs"/>
              </a:rPr>
              <a:t>ability to re-use data to fuel the business</a:t>
            </a:r>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Veeam pioneered Instant Recovery of data over a decade ago</a:t>
            </a:r>
            <a:r>
              <a:rPr lang="en-US" sz="900" kern="1200" dirty="0">
                <a:solidFill>
                  <a:schemeClr val="tx1"/>
                </a:solidFill>
                <a:effectLst/>
                <a:latin typeface="+mn-lt"/>
                <a:ea typeface="+mn-ea"/>
                <a:cs typeface="+mn-cs"/>
              </a:rPr>
              <a:t>, and we have been optimizing that capability ever since. </a:t>
            </a:r>
            <a:r>
              <a:rPr lang="en-US" sz="900" b="1" kern="1200" dirty="0">
                <a:solidFill>
                  <a:schemeClr val="tx1"/>
                </a:solidFill>
                <a:effectLst/>
                <a:latin typeface="+mn-lt"/>
                <a:ea typeface="+mn-ea"/>
                <a:cs typeface="+mn-cs"/>
              </a:rPr>
              <a:t>The ability to stand up many simultaneous machines, without requiring solid state drives (SSDs), separates Veeam from other products on the market</a:t>
            </a:r>
            <a:r>
              <a:rPr lang="en-US" sz="9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21</a:t>
            </a:fld>
            <a:endParaRPr lang="en-US" dirty="0"/>
          </a:p>
        </p:txBody>
      </p:sp>
    </p:spTree>
    <p:extLst>
      <p:ext uri="{BB962C8B-B14F-4D97-AF65-F5344CB8AC3E}">
        <p14:creationId xmlns:p14="http://schemas.microsoft.com/office/powerpoint/2010/main" val="1874647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Businesses need powerful data protection solutions. But solutions that are difficult to deploy and manage, that require many different piece parts, or that are a collection of acquired products that a vendor offers as a suite, lead to greater complexity and failure rates. Some backup products in the market require such unique knowledge and skills, that finding administrators for those solutions proves difficult or cost prohibitive.</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Veeam has had long standing design goals of delivering solutions that are Simple, Flexible, and Reliable. Simple does not mean lacking features or capabilities. Simple means easy to deploy, configure, and manage.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A fast time to value</a:t>
            </a:r>
            <a:r>
              <a:rPr lang="en-US" sz="900" kern="1200" dirty="0">
                <a:solidFill>
                  <a:schemeClr val="tx1"/>
                </a:solidFill>
                <a:effectLst/>
                <a:latin typeface="+mn-lt"/>
                <a:ea typeface="+mn-ea"/>
                <a:cs typeface="+mn-cs"/>
              </a:rPr>
              <a:t>. Simple to extend.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Reducing complexity and operational management</a:t>
            </a:r>
            <a:r>
              <a:rPr lang="en-US" sz="900" kern="1200" dirty="0">
                <a:solidFill>
                  <a:schemeClr val="tx1"/>
                </a:solidFill>
                <a:effectLst/>
                <a:latin typeface="+mn-lt"/>
                <a:ea typeface="+mn-ea"/>
                <a:cs typeface="+mn-cs"/>
              </a:rPr>
              <a:t> (i.e. ease of use) has been one of the top drivers for switching backup products for over a decade. </a:t>
            </a:r>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22</a:t>
            </a:fld>
            <a:endParaRPr lang="en-US" dirty="0"/>
          </a:p>
        </p:txBody>
      </p:sp>
    </p:spTree>
    <p:extLst>
      <p:ext uri="{BB962C8B-B14F-4D97-AF65-F5344CB8AC3E}">
        <p14:creationId xmlns:p14="http://schemas.microsoft.com/office/powerpoint/2010/main" val="61978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backup market continues to evolve, and new workloads and constraints challenge next-gen backup systems. Find out the current 2021 state of the backup market and learn what you should be thinking of in 2022 and beyond to improve your data protection practice.</a:t>
            </a:r>
          </a:p>
          <a:p>
            <a:endParaRPr lang="en-US" dirty="0"/>
          </a:p>
        </p:txBody>
      </p:sp>
      <p:sp>
        <p:nvSpPr>
          <p:cNvPr id="4" name="Slide Number Placeholder 3"/>
          <p:cNvSpPr>
            <a:spLocks noGrp="1"/>
          </p:cNvSpPr>
          <p:nvPr>
            <p:ph type="sldNum" sz="quarter" idx="5"/>
          </p:nvPr>
        </p:nvSpPr>
        <p:spPr/>
        <p:txBody>
          <a:bodyPr/>
          <a:lstStyle/>
          <a:p>
            <a:fld id="{650144F6-1F44-484E-96B6-CAB23FCB330B}" type="slidenum">
              <a:rPr lang="en-US" smtClean="0"/>
              <a:t>2</a:t>
            </a:fld>
            <a:endParaRPr lang="en-US" dirty="0"/>
          </a:p>
        </p:txBody>
      </p:sp>
    </p:spTree>
    <p:extLst>
      <p:ext uri="{BB962C8B-B14F-4D97-AF65-F5344CB8AC3E}">
        <p14:creationId xmlns:p14="http://schemas.microsoft.com/office/powerpoint/2010/main" val="3769447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Almost nothing in the data center or in the cloud is an island. Interconnectedness is innate in today’s hybrid-cloud, multi-cloud landscape. For most of us, the on-premises data center is very much a part of that reality as well. We can add the edge, such as remote and branch offices, work-from-home laptops, and soon IoT aggregation points to this mix as well. That means that deploying a backup solution that can meet a broad range of workloads, locations, infrastructure, service levels and budgets can be challenging. This is where ecosystems come in to play to extend the capability and value of the individual pieces that make up a modern backup practice.</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One way that Veeam achieves this is through interfaces, such as the </a:t>
            </a:r>
            <a:r>
              <a:rPr lang="en-US" sz="900" b="1" kern="1200" dirty="0">
                <a:solidFill>
                  <a:schemeClr val="tx1"/>
                </a:solidFill>
                <a:effectLst/>
                <a:latin typeface="+mn-lt"/>
                <a:ea typeface="+mn-ea"/>
                <a:cs typeface="+mn-cs"/>
              </a:rPr>
              <a:t>Veeam Universal Storage API</a:t>
            </a:r>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Restful APIs</a:t>
            </a:r>
            <a:r>
              <a:rPr lang="en-US" sz="900" kern="1200" dirty="0">
                <a:solidFill>
                  <a:schemeClr val="tx1"/>
                </a:solidFill>
                <a:effectLst/>
                <a:latin typeface="+mn-lt"/>
                <a:ea typeface="+mn-ea"/>
                <a:cs typeface="+mn-cs"/>
              </a:rPr>
              <a:t>, and </a:t>
            </a:r>
            <a:r>
              <a:rPr lang="en-US" sz="900" b="1" kern="1200" dirty="0">
                <a:solidFill>
                  <a:schemeClr val="tx1"/>
                </a:solidFill>
                <a:effectLst/>
                <a:latin typeface="+mn-lt"/>
                <a:ea typeface="+mn-ea"/>
                <a:cs typeface="+mn-cs"/>
              </a:rPr>
              <a:t>PowerShell</a:t>
            </a:r>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Veeam can </a:t>
            </a:r>
            <a:r>
              <a:rPr lang="en-US" sz="900" b="1" kern="1200" dirty="0">
                <a:solidFill>
                  <a:schemeClr val="tx1"/>
                </a:solidFill>
                <a:effectLst/>
                <a:latin typeface="+mn-lt"/>
                <a:ea typeface="+mn-ea"/>
                <a:cs typeface="+mn-cs"/>
              </a:rPr>
              <a:t>integrate with your management solutions</a:t>
            </a:r>
            <a:r>
              <a:rPr lang="en-US" sz="900" kern="1200" dirty="0">
                <a:solidFill>
                  <a:schemeClr val="tx1"/>
                </a:solidFill>
                <a:effectLst/>
                <a:latin typeface="+mn-lt"/>
                <a:ea typeface="+mn-ea"/>
                <a:cs typeface="+mn-cs"/>
              </a:rPr>
              <a:t>, such as </a:t>
            </a:r>
            <a:r>
              <a:rPr lang="en-US" sz="900" b="1" kern="1200" dirty="0">
                <a:solidFill>
                  <a:schemeClr val="tx1"/>
                </a:solidFill>
                <a:effectLst/>
                <a:latin typeface="+mn-lt"/>
                <a:ea typeface="+mn-ea"/>
                <a:cs typeface="+mn-cs"/>
              </a:rPr>
              <a:t>Ansible, Chef, Chocolatey, Puppet, and Terraform</a:t>
            </a:r>
            <a:r>
              <a:rPr lang="en-US" sz="900" kern="1200" dirty="0">
                <a:solidFill>
                  <a:schemeClr val="tx1"/>
                </a:solidFill>
                <a:effectLst/>
                <a:latin typeface="+mn-lt"/>
                <a:ea typeface="+mn-ea"/>
                <a:cs typeface="+mn-cs"/>
              </a:rPr>
              <a:t>, just to name a few. See </a:t>
            </a:r>
            <a:r>
              <a:rPr lang="en-US" sz="900" u="sng" kern="1200" dirty="0">
                <a:solidFill>
                  <a:schemeClr val="tx1"/>
                </a:solidFill>
                <a:effectLst/>
                <a:latin typeface="+mn-lt"/>
                <a:ea typeface="+mn-ea"/>
                <a:cs typeface="+mn-cs"/>
                <a:hlinkClick r:id="rId3"/>
              </a:rPr>
              <a:t>github.com/VeeamHub</a:t>
            </a:r>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is certified to run on a broad range of infrastructure components</a:t>
            </a:r>
            <a:r>
              <a:rPr lang="en-US" dirty="0">
                <a:effectLst/>
              </a:rPr>
              <a:t> </a:t>
            </a:r>
            <a:r>
              <a:rPr lang="en-US" sz="900" kern="1200" dirty="0">
                <a:solidFill>
                  <a:schemeClr val="tx1"/>
                </a:solidFill>
                <a:effectLst/>
                <a:latin typeface="+mn-lt"/>
                <a:ea typeface="+mn-ea"/>
                <a:cs typeface="+mn-cs"/>
              </a:rPr>
              <a:t> Potential call-out box &amp; graphic around 1) Veeam’s integrations (I’ll include in accompanying PowerPoint), or 2) Veeam’s partner ecosystem.</a:t>
            </a:r>
          </a:p>
          <a:p>
            <a:r>
              <a:rPr lang="en-US" sz="9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23</a:t>
            </a:fld>
            <a:endParaRPr lang="en-US" dirty="0"/>
          </a:p>
        </p:txBody>
      </p:sp>
    </p:spTree>
    <p:extLst>
      <p:ext uri="{BB962C8B-B14F-4D97-AF65-F5344CB8AC3E}">
        <p14:creationId xmlns:p14="http://schemas.microsoft.com/office/powerpoint/2010/main" val="150153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144F6-1F44-484E-96B6-CAB23FCB330B}" type="slidenum">
              <a:rPr lang="en-US" smtClean="0"/>
              <a:t>24</a:t>
            </a:fld>
            <a:endParaRPr lang="en-US" dirty="0"/>
          </a:p>
        </p:txBody>
      </p:sp>
    </p:spTree>
    <p:extLst>
      <p:ext uri="{BB962C8B-B14F-4D97-AF65-F5344CB8AC3E}">
        <p14:creationId xmlns:p14="http://schemas.microsoft.com/office/powerpoint/2010/main" val="189194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Cost and licensing are not things that IT professionals want to think about. The reality is that cost matters, and that licensing models can become real impediments in your ability to deliver the backup services that your business needs. A fast-changing world, where workloads and deployment models are shifting can mean that organizations get stuck with shelfware, are left to deal with already poor performing legacy systems for longer periods of time, or worse yet, are not able to protect all of the company’s vital data.</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Veeam has always offered backup packages and bundles that fit every size of organization and budget.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was first to market with CPU socket-based pricing</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Universal License (VUL) is a flexible and portable solution for protecting multiple, different workloads on premises and in the cloud</a:t>
            </a:r>
            <a:r>
              <a:rPr lang="en-US" sz="900" kern="1200" dirty="0">
                <a:solidFill>
                  <a:schemeClr val="tx1"/>
                </a:solidFill>
                <a:effectLst/>
                <a:latin typeface="+mn-lt"/>
                <a:ea typeface="+mn-ea"/>
                <a:cs typeface="+mn-cs"/>
              </a:rPr>
              <a:t>. VUL makes licensing easier than ever and avoids additional fees that other vendors may charge. VUL enables one portable subscription license type to be used across cloud, virtual and physical workloads:</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Portable across workloads and locations</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Move licenses on your own schedule</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Not product or workload-specific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25</a:t>
            </a:fld>
            <a:endParaRPr lang="en-US" dirty="0"/>
          </a:p>
        </p:txBody>
      </p:sp>
    </p:spTree>
    <p:extLst>
      <p:ext uri="{BB962C8B-B14F-4D97-AF65-F5344CB8AC3E}">
        <p14:creationId xmlns:p14="http://schemas.microsoft.com/office/powerpoint/2010/main" val="3939536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If we have learned anything from 2020, it’s that the future can change fast. But it was always a best practice to have a backup solution that could flex and adapt to meet not only the current and anticipated needs, but also be able to address unforeseen future requirements. An extensible platform, with data portability and cloud mobility, along with easily transferable licensing are all a must. Vendor viability becomes important as well, as the provider’s long-term history, and especially the current financial health is key to ensuring that your trusted, strategic supplier for backup today can be counted on to serve as your strategic partner in the.</a:t>
            </a:r>
          </a:p>
          <a:p>
            <a:r>
              <a:rPr lang="en-US" sz="9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 is one of only a few dozen software companies in any industry to achieve over a billion dollars (USD) in revenue</a:t>
            </a:r>
            <a:r>
              <a:rPr lang="en-US" sz="900" kern="1200" dirty="0">
                <a:solidFill>
                  <a:schemeClr val="tx1"/>
                </a:solidFill>
                <a:effectLst/>
                <a:latin typeface="+mn-lt"/>
                <a:ea typeface="+mn-ea"/>
                <a:cs typeface="+mn-cs"/>
              </a:rPr>
              <a:t>. According to industry analysts such as Gartner and IDC, Veeam is gaining market share, and is the only major backup vendor to grow year over year to start this decade.</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Veeam’s financial health makes Veeam a strong and viable partner for your long-term backup needs</a:t>
            </a:r>
            <a:r>
              <a:rPr lang="en-US" sz="9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872AB35F-81EE-4B5F-B930-EDD921F2FA02}" type="slidenum">
              <a:rPr lang="en-US" smtClean="0"/>
              <a:t>26</a:t>
            </a:fld>
            <a:endParaRPr lang="en-US"/>
          </a:p>
        </p:txBody>
      </p:sp>
    </p:spTree>
    <p:extLst>
      <p:ext uri="{BB962C8B-B14F-4D97-AF65-F5344CB8AC3E}">
        <p14:creationId xmlns:p14="http://schemas.microsoft.com/office/powerpoint/2010/main" val="405980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Sorted by Sequential Growth </a:t>
            </a:r>
            <a:r>
              <a:rPr lang="en-US" dirty="0"/>
              <a:t>(quarter over quarter)</a:t>
            </a:r>
          </a:p>
        </p:txBody>
      </p:sp>
      <p:sp>
        <p:nvSpPr>
          <p:cNvPr id="4" name="Slide Number Placeholder 3"/>
          <p:cNvSpPr>
            <a:spLocks noGrp="1"/>
          </p:cNvSpPr>
          <p:nvPr>
            <p:ph type="sldNum" sz="quarter" idx="5"/>
          </p:nvPr>
        </p:nvSpPr>
        <p:spPr/>
        <p:txBody>
          <a:bodyPr/>
          <a:lstStyle/>
          <a:p>
            <a:fld id="{872AB35F-81EE-4B5F-B930-EDD921F2FA02}" type="slidenum">
              <a:rPr lang="en-US" smtClean="0"/>
              <a:t>3</a:t>
            </a:fld>
            <a:endParaRPr lang="en-US" dirty="0"/>
          </a:p>
        </p:txBody>
      </p:sp>
    </p:spTree>
    <p:extLst>
      <p:ext uri="{BB962C8B-B14F-4D97-AF65-F5344CB8AC3E}">
        <p14:creationId xmlns:p14="http://schemas.microsoft.com/office/powerpoint/2010/main" val="175337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Proud to share that Veeam has achieved the fastest revenue growth worldwide – sequentially and YoY – out of the top five industry vendors in IDC’s latest Semi-Annual Software Tracker.</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4DEFB62-1FEC-4578-A116-0D5B725213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87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recently surpassed more than 1 million active VBR installations.  One million.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think it is fair to say that we have the largest footprint of data protection in the world.  We do more for helping customers protect, manage and unleash their data than we had even dreamed possible a short decade ago.</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this is because we’ve designed every component to be &lt;CLICK&gt; Simple, Flexible, and Reliable.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Simple.  I like to say that the same software that protects the data in my home, is the same software that protects the Fortune 500 financial institution.  The same software that protects a retail organization with 3000 locations is the same software that protects the organization with one location.  Sure, they may have more capacity for storage and more data movers, but it’s the same software.  The same software that is intuitive, easy to deploy, manage and maintain.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It’s also flexible.  Do you know that we now have primary storage integrations with more than 80 storage solutions?  Or that we have been certified on more than 85 secondary storage repositories.  Or, maybe you don’t want to keep your data on-prem. Maybe you want to tier the data into object storage.  We have officially validated scale-out object storage on 37 systems, 12 of which are immutable – including all three </a:t>
            </a:r>
            <a:r>
              <a:rPr lang="en-US" dirty="0" err="1"/>
              <a:t>hyperscalers</a:t>
            </a:r>
            <a:r>
              <a:rPr lang="en-US" dirty="0"/>
              <a:t>: AWS, Azure and Google Cloud Storage.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lastly.  Reliability.  “It just works.”  That was a tagline that a customer actually created for Veeam - and it’s stuck.  It’s because our data format is portable and self-describing.  We’re not dependent on a media server or a filesystem that might be corrupted.  If you take a backup with Veeam software, you can rest assured knowing that you will be able to recover.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 what have we been working on?</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50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continued an increase in the amount of cloud services, SaaS usage and a 7x+ increase in ransomware attacks. </a:t>
            </a:r>
            <a:endParaRPr lang="en-US" dirty="0">
              <a:ea typeface="+mn-ea"/>
              <a:cs typeface="+mn-cs"/>
            </a:endParaRP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This shift must be highly considered when examining resources such as data protection and management. With the large shift to cloud-based IT strategy data, support systems like backup and DR must be modernized in parallel. </a:t>
            </a:r>
          </a:p>
          <a:p>
            <a:endParaRPr lang="en-US" dirty="0"/>
          </a:p>
        </p:txBody>
      </p:sp>
      <p:sp>
        <p:nvSpPr>
          <p:cNvPr id="4" name="Slide Number Placeholder 3"/>
          <p:cNvSpPr>
            <a:spLocks noGrp="1"/>
          </p:cNvSpPr>
          <p:nvPr>
            <p:ph type="sldNum" sz="quarter" idx="5"/>
          </p:nvPr>
        </p:nvSpPr>
        <p:spPr/>
        <p:txBody>
          <a:bodyPr/>
          <a:lstStyle/>
          <a:p>
            <a:fld id="{76648F3E-349C-4C1A-A67B-DBBEB428085F}" type="slidenum">
              <a:rPr lang="en-US" smtClean="0"/>
              <a:t>9</a:t>
            </a:fld>
            <a:endParaRPr lang="en-US"/>
          </a:p>
        </p:txBody>
      </p:sp>
    </p:spTree>
    <p:extLst>
      <p:ext uri="{BB962C8B-B14F-4D97-AF65-F5344CB8AC3E}">
        <p14:creationId xmlns:p14="http://schemas.microsoft.com/office/powerpoint/2010/main" val="412581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Availability due to dependency on legacy systems and operations is still a critical factor in many organizations, but so is the lack of core functionality to provide backup and recovery capabilities.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On average, 23% of servers had at least one unexpected outage in the last 12 months (with 36% of organizations stating up to 50% of their servers had at least one outage). As such, the integrity of backup becomes critical. You need to be able to ensure confidence that the backup is successful and can be used for recovery.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Our research showed that a whopping 37% of backups ended up with errors or could not complete in their allocated backup window. Our research also showed that one-third (34%) of all restorations are also failing to restore within the expected SLA. Those are some scary figures, which mean more than half the time, organizations won’t be able to restore their servers due to either failed backups or failed restores.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While there may be many factors relating to this including environment complexity, lack of capability with legacy solutions and IT skills, the adoption of modern data protection and process will have an instant positive effect. </a:t>
            </a:r>
          </a:p>
          <a:p>
            <a:r>
              <a:rPr lang="en-US" sz="9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6648F3E-349C-4C1A-A67B-DBBEB428085F}" type="slidenum">
              <a:rPr lang="en-US" smtClean="0"/>
              <a:t>10</a:t>
            </a:fld>
            <a:endParaRPr lang="en-US"/>
          </a:p>
        </p:txBody>
      </p:sp>
    </p:spTree>
    <p:extLst>
      <p:ext uri="{BB962C8B-B14F-4D97-AF65-F5344CB8AC3E}">
        <p14:creationId xmlns:p14="http://schemas.microsoft.com/office/powerpoint/2010/main" val="76510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18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surprisingly, the pandemic created challenges in making progress with digital transformation (DX) initiatives.  However, while many issues increased, of note is the second and third largest inhibitors:</a:t>
            </a:r>
          </a:p>
          <a:p>
            <a:pPr marL="171450" indent="-171450">
              <a:buFont typeface="Arial" panose="020B0604020202020204" pitchFamily="34" charset="0"/>
              <a:buChar char="•"/>
            </a:pPr>
            <a:r>
              <a:rPr lang="en-US" b="1" dirty="0">
                <a:cs typeface="Calibri"/>
              </a:rPr>
              <a:t>Dependency on legacy systems increased year-over-year as a DX inhibitor</a:t>
            </a:r>
            <a:r>
              <a:rPr lang="en-US" dirty="0">
                <a:cs typeface="Calibri"/>
              </a:rPr>
              <a: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Calibri"/>
              </a:rPr>
              <a:t>Skills issues increased year-over-year as a DX inhibitor</a:t>
            </a:r>
            <a:r>
              <a:rPr lang="en-US" dirty="0">
                <a:cs typeface="Calibri"/>
              </a:rPr>
              <a:t>.</a:t>
            </a:r>
          </a:p>
          <a:p>
            <a:endParaRPr lang="en-US" dirty="0">
              <a:cs typeface="Calibri"/>
            </a:endParaRPr>
          </a:p>
          <a:p>
            <a:r>
              <a:rPr lang="en-US" dirty="0">
                <a:cs typeface="Calibri"/>
              </a:rPr>
              <a:t>Q27</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6706649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
        <p:nvSpPr>
          <p:cNvPr id="63" name="Полилиния 62">
            <a:extLst>
              <a:ext uri="{FF2B5EF4-FFF2-40B4-BE49-F238E27FC236}">
                <a16:creationId xmlns:a16="http://schemas.microsoft.com/office/drawing/2014/main" id="{8FA2B24A-2C23-8E49-874B-06E032F6C49F}"/>
              </a:ext>
            </a:extLst>
          </p:cNvPr>
          <p:cNvSpPr/>
          <p:nvPr userDrawn="1"/>
        </p:nvSpPr>
        <p:spPr bwMode="auto">
          <a:xfrm rot="18900000">
            <a:off x="3367912" y="-1491396"/>
            <a:ext cx="4543107" cy="8404426"/>
          </a:xfrm>
          <a:custGeom>
            <a:avLst/>
            <a:gdLst>
              <a:gd name="connsiteX0" fmla="*/ 1890741 w 4543107"/>
              <a:gd name="connsiteY0" fmla="*/ 0 h 8404426"/>
              <a:gd name="connsiteX1" fmla="*/ 4543107 w 4543107"/>
              <a:gd name="connsiteY1" fmla="*/ 2652367 h 8404426"/>
              <a:gd name="connsiteX2" fmla="*/ 4543107 w 4543107"/>
              <a:gd name="connsiteY2" fmla="*/ 6883792 h 8404426"/>
              <a:gd name="connsiteX3" fmla="*/ 3022474 w 4543107"/>
              <a:gd name="connsiteY3" fmla="*/ 8404426 h 8404426"/>
              <a:gd name="connsiteX4" fmla="*/ 0 w 4543107"/>
              <a:gd name="connsiteY4" fmla="*/ 5381952 h 8404426"/>
              <a:gd name="connsiteX5" fmla="*/ 0 w 4543107"/>
              <a:gd name="connsiteY5" fmla="*/ 0 h 840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3107" h="8404426">
                <a:moveTo>
                  <a:pt x="1890741" y="0"/>
                </a:moveTo>
                <a:lnTo>
                  <a:pt x="4543107" y="2652367"/>
                </a:lnTo>
                <a:lnTo>
                  <a:pt x="4543107" y="6883792"/>
                </a:lnTo>
                <a:lnTo>
                  <a:pt x="3022474" y="8404426"/>
                </a:lnTo>
                <a:lnTo>
                  <a:pt x="0" y="5381952"/>
                </a:lnTo>
                <a:lnTo>
                  <a:pt x="0" y="0"/>
                </a:lnTo>
                <a:close/>
              </a:path>
            </a:pathLst>
          </a:custGeom>
          <a:gradFill>
            <a:gsLst>
              <a:gs pos="0">
                <a:srgbClr val="007F73"/>
              </a:gs>
              <a:gs pos="91000">
                <a:srgbClr val="004F4B"/>
              </a:gs>
            </a:gsLst>
            <a:lin ang="18900000" scaled="1"/>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7" name="Полилиния 46">
            <a:extLst>
              <a:ext uri="{FF2B5EF4-FFF2-40B4-BE49-F238E27FC236}">
                <a16:creationId xmlns:a16="http://schemas.microsoft.com/office/drawing/2014/main" id="{413D48A6-5CAD-F049-9A54-E7184172C141}"/>
              </a:ext>
            </a:extLst>
          </p:cNvPr>
          <p:cNvSpPr/>
          <p:nvPr userDrawn="1"/>
        </p:nvSpPr>
        <p:spPr bwMode="auto">
          <a:xfrm rot="18900000">
            <a:off x="-59930" y="1486564"/>
            <a:ext cx="3517475" cy="5747476"/>
          </a:xfrm>
          <a:custGeom>
            <a:avLst/>
            <a:gdLst>
              <a:gd name="connsiteX0" fmla="*/ 3517475 w 3517475"/>
              <a:gd name="connsiteY0" fmla="*/ 0 h 5747476"/>
              <a:gd name="connsiteX1" fmla="*/ 3517475 w 3517475"/>
              <a:gd name="connsiteY1" fmla="*/ 5747476 h 5747476"/>
              <a:gd name="connsiteX2" fmla="*/ 0 w 3517475"/>
              <a:gd name="connsiteY2" fmla="*/ 2230000 h 5747476"/>
              <a:gd name="connsiteX3" fmla="*/ 2230000 w 3517475"/>
              <a:gd name="connsiteY3" fmla="*/ 0 h 5747476"/>
            </a:gdLst>
            <a:ahLst/>
            <a:cxnLst>
              <a:cxn ang="0">
                <a:pos x="connsiteX0" y="connsiteY0"/>
              </a:cxn>
              <a:cxn ang="0">
                <a:pos x="connsiteX1" y="connsiteY1"/>
              </a:cxn>
              <a:cxn ang="0">
                <a:pos x="connsiteX2" y="connsiteY2"/>
              </a:cxn>
              <a:cxn ang="0">
                <a:pos x="connsiteX3" y="connsiteY3"/>
              </a:cxn>
            </a:cxnLst>
            <a:rect l="l" t="t" r="r" b="b"/>
            <a:pathLst>
              <a:path w="3517475" h="5747476">
                <a:moveTo>
                  <a:pt x="3517475" y="0"/>
                </a:moveTo>
                <a:lnTo>
                  <a:pt x="3517475" y="5747476"/>
                </a:lnTo>
                <a:lnTo>
                  <a:pt x="0" y="2230000"/>
                </a:lnTo>
                <a:lnTo>
                  <a:pt x="2230000" y="0"/>
                </a:lnTo>
                <a:close/>
              </a:path>
            </a:pathLst>
          </a:custGeom>
          <a:gradFill flip="none" rotWithShape="1">
            <a:gsLst>
              <a:gs pos="0">
                <a:srgbClr val="007F73"/>
              </a:gs>
              <a:gs pos="91000">
                <a:srgbClr val="004F4B"/>
              </a:gs>
            </a:gsLst>
            <a:lin ang="10800000" scaled="1"/>
            <a:tileRect/>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a:p>
            <a:pPr algn="ctr" defTabSz="914099" fontAlgn="base">
              <a:spcBef>
                <a:spcPct val="0"/>
              </a:spcBef>
              <a:spcAft>
                <a:spcPct val="0"/>
              </a:spcAft>
            </a:pPr>
            <a:endParaRPr lang="ru-RU">
              <a:gradFill>
                <a:gsLst>
                  <a:gs pos="0">
                    <a:srgbClr val="FFFFFF"/>
                  </a:gs>
                  <a:gs pos="100000">
                    <a:srgbClr val="FFFFFF"/>
                  </a:gs>
                </a:gsLst>
                <a:lin ang="5400000" scaled="0"/>
              </a:gradFill>
              <a:latin typeface="+mj-lt"/>
              <a:ea typeface="Segoe UI" pitchFamily="34" charset="0"/>
              <a:cs typeface="Segoe UI" pitchFamily="34" charset="0"/>
            </a:endParaRPr>
          </a:p>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2" name="Полилиния 41">
            <a:extLst>
              <a:ext uri="{FF2B5EF4-FFF2-40B4-BE49-F238E27FC236}">
                <a16:creationId xmlns:a16="http://schemas.microsoft.com/office/drawing/2014/main" id="{41B02709-C77B-A44B-934B-FBAF373CF274}"/>
              </a:ext>
            </a:extLst>
          </p:cNvPr>
          <p:cNvSpPr/>
          <p:nvPr userDrawn="1"/>
        </p:nvSpPr>
        <p:spPr bwMode="auto">
          <a:xfrm rot="2700000">
            <a:off x="194567" y="-977881"/>
            <a:ext cx="1806640" cy="2315775"/>
          </a:xfrm>
          <a:custGeom>
            <a:avLst/>
            <a:gdLst>
              <a:gd name="connsiteX0" fmla="*/ 1806640 w 1806640"/>
              <a:gd name="connsiteY0" fmla="*/ 0 h 2315775"/>
              <a:gd name="connsiteX1" fmla="*/ 1806640 w 1806640"/>
              <a:gd name="connsiteY1" fmla="*/ 2200603 h 2315775"/>
              <a:gd name="connsiteX2" fmla="*/ 1691468 w 1806640"/>
              <a:gd name="connsiteY2" fmla="*/ 2315775 h 2315775"/>
              <a:gd name="connsiteX3" fmla="*/ 509134 w 1806640"/>
              <a:gd name="connsiteY3" fmla="*/ 2315775 h 2315775"/>
              <a:gd name="connsiteX4" fmla="*/ 0 w 1806640"/>
              <a:gd name="connsiteY4" fmla="*/ 1806641 h 231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40" h="2315775">
                <a:moveTo>
                  <a:pt x="1806640" y="0"/>
                </a:moveTo>
                <a:lnTo>
                  <a:pt x="1806640" y="2200603"/>
                </a:lnTo>
                <a:cubicBezTo>
                  <a:pt x="1806640" y="2264211"/>
                  <a:pt x="1755076" y="2315775"/>
                  <a:pt x="1691468" y="2315775"/>
                </a:cubicBezTo>
                <a:lnTo>
                  <a:pt x="509134" y="2315775"/>
                </a:lnTo>
                <a:lnTo>
                  <a:pt x="0" y="1806641"/>
                </a:lnTo>
                <a:close/>
              </a:path>
            </a:pathLst>
          </a:custGeom>
          <a:solidFill>
            <a:srgbClr val="02E29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p:txBody>
      </p:sp>
      <p:sp>
        <p:nvSpPr>
          <p:cNvPr id="443" name="Полилиния 442">
            <a:extLst>
              <a:ext uri="{FF2B5EF4-FFF2-40B4-BE49-F238E27FC236}">
                <a16:creationId xmlns:a16="http://schemas.microsoft.com/office/drawing/2014/main" id="{2CA36E1F-CEAC-DE47-850A-338CDDD648A0}"/>
              </a:ext>
            </a:extLst>
          </p:cNvPr>
          <p:cNvSpPr/>
          <p:nvPr userDrawn="1"/>
        </p:nvSpPr>
        <p:spPr bwMode="auto">
          <a:xfrm>
            <a:off x="8254497" y="3465795"/>
            <a:ext cx="889503" cy="1677705"/>
          </a:xfrm>
          <a:custGeom>
            <a:avLst/>
            <a:gdLst>
              <a:gd name="connsiteX0" fmla="*/ 889503 w 889503"/>
              <a:gd name="connsiteY0" fmla="*/ 0 h 1677705"/>
              <a:gd name="connsiteX1" fmla="*/ 889503 w 889503"/>
              <a:gd name="connsiteY1" fmla="*/ 1677705 h 1677705"/>
              <a:gd name="connsiteX2" fmla="*/ 717957 w 889503"/>
              <a:gd name="connsiteY2" fmla="*/ 1677705 h 1677705"/>
              <a:gd name="connsiteX3" fmla="*/ 24836 w 889503"/>
              <a:gd name="connsiteY3" fmla="*/ 984584 h 1677705"/>
              <a:gd name="connsiteX4" fmla="*/ 24836 w 889503"/>
              <a:gd name="connsiteY4" fmla="*/ 864667 h 1677705"/>
              <a:gd name="connsiteX5" fmla="*/ 889503 w 889503"/>
              <a:gd name="connsiteY5" fmla="*/ 0 h 167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3" h="1677705">
                <a:moveTo>
                  <a:pt x="889503" y="0"/>
                </a:moveTo>
                <a:lnTo>
                  <a:pt x="889503" y="1677705"/>
                </a:lnTo>
                <a:lnTo>
                  <a:pt x="717957" y="1677705"/>
                </a:lnTo>
                <a:lnTo>
                  <a:pt x="24836" y="984584"/>
                </a:lnTo>
                <a:cubicBezTo>
                  <a:pt x="-8278" y="951470"/>
                  <a:pt x="-8278" y="897781"/>
                  <a:pt x="24836" y="864667"/>
                </a:cubicBezTo>
                <a:lnTo>
                  <a:pt x="889503" y="0"/>
                </a:lnTo>
                <a:close/>
              </a:path>
            </a:pathLst>
          </a:custGeom>
          <a:solidFill>
            <a:srgbClr val="02E29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4" name="Picture 22">
            <a:extLst>
              <a:ext uri="{FF2B5EF4-FFF2-40B4-BE49-F238E27FC236}">
                <a16:creationId xmlns:a16="http://schemas.microsoft.com/office/drawing/2014/main" id="{90BAB1BB-6370-CB4B-8367-9174DE2BCBF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464060" y="306693"/>
            <a:ext cx="1172210" cy="414782"/>
          </a:xfrm>
          <a:prstGeom prst="rect">
            <a:avLst/>
          </a:prstGeom>
        </p:spPr>
      </p:pic>
      <p:sp>
        <p:nvSpPr>
          <p:cNvPr id="3" name="Picture Placeholder 2">
            <a:extLst>
              <a:ext uri="{FF2B5EF4-FFF2-40B4-BE49-F238E27FC236}">
                <a16:creationId xmlns:a16="http://schemas.microsoft.com/office/drawing/2014/main" id="{76ACDD46-5FD6-43CE-A42F-7F4643D73479}"/>
              </a:ext>
            </a:extLst>
          </p:cNvPr>
          <p:cNvSpPr>
            <a:spLocks noGrp="1"/>
          </p:cNvSpPr>
          <p:nvPr>
            <p:ph type="pic" sz="quarter" idx="13"/>
          </p:nvPr>
        </p:nvSpPr>
        <p:spPr>
          <a:xfrm>
            <a:off x="499213" y="4011775"/>
            <a:ext cx="792000" cy="792000"/>
          </a:xfrm>
          <a:prstGeom prst="roundRect">
            <a:avLst>
              <a:gd name="adj" fmla="val 10109"/>
            </a:avLst>
          </a:prstGeom>
        </p:spPr>
        <p:txBody>
          <a:bodyPr anchor="ctr"/>
          <a:lstStyle>
            <a:lvl1pPr marL="0" indent="0">
              <a:buNone/>
              <a:defRPr sz="1200"/>
            </a:lvl1pPr>
          </a:lstStyle>
          <a:p>
            <a:endParaRPr lang="en-US"/>
          </a:p>
        </p:txBody>
      </p:sp>
      <p:sp>
        <p:nvSpPr>
          <p:cNvPr id="15" name="Text Placeholder 14">
            <a:extLst>
              <a:ext uri="{FF2B5EF4-FFF2-40B4-BE49-F238E27FC236}">
                <a16:creationId xmlns:a16="http://schemas.microsoft.com/office/drawing/2014/main" id="{8BAA114B-817D-4139-97BE-4AA934DAB5FA}"/>
              </a:ext>
            </a:extLst>
          </p:cNvPr>
          <p:cNvSpPr>
            <a:spLocks noGrp="1"/>
          </p:cNvSpPr>
          <p:nvPr>
            <p:ph type="body" sz="quarter" idx="18" hasCustomPrompt="1"/>
          </p:nvPr>
        </p:nvSpPr>
        <p:spPr>
          <a:xfrm>
            <a:off x="1450431" y="4011775"/>
            <a:ext cx="2420988" cy="221599"/>
          </a:xfrm>
          <a:prstGeom prst="rect">
            <a:avLst/>
          </a:prstGeom>
        </p:spPr>
        <p:txBody>
          <a:bodyPr wrap="square" lIns="0" tIns="0" rIns="0" bIns="0">
            <a:spAutoFit/>
          </a:bodyPr>
          <a:lstStyle>
            <a:lvl1pPr marL="0" indent="0">
              <a:buNone/>
              <a:defRPr sz="1600"/>
            </a:lvl1pPr>
          </a:lstStyle>
          <a:p>
            <a:pPr lvl="0"/>
            <a:r>
              <a:rPr lang="en-US"/>
              <a:t>Speaker Name</a:t>
            </a:r>
          </a:p>
        </p:txBody>
      </p:sp>
      <p:sp>
        <p:nvSpPr>
          <p:cNvPr id="18" name="Text Placeholder 17">
            <a:extLst>
              <a:ext uri="{FF2B5EF4-FFF2-40B4-BE49-F238E27FC236}">
                <a16:creationId xmlns:a16="http://schemas.microsoft.com/office/drawing/2014/main" id="{E857A6C7-4617-40A4-978D-081D073C68FA}"/>
              </a:ext>
            </a:extLst>
          </p:cNvPr>
          <p:cNvSpPr>
            <a:spLocks noGrp="1"/>
          </p:cNvSpPr>
          <p:nvPr>
            <p:ph type="body" sz="quarter" idx="20" hasCustomPrompt="1"/>
          </p:nvPr>
        </p:nvSpPr>
        <p:spPr>
          <a:xfrm>
            <a:off x="1450431" y="4355115"/>
            <a:ext cx="2420988" cy="440021"/>
          </a:xfrm>
          <a:prstGeom prst="rect">
            <a:avLst/>
          </a:prstGeom>
        </p:spPr>
        <p:txBody>
          <a:bodyPr lIns="0" tIns="0" rIns="0" bIns="0" anchor="b"/>
          <a:lstStyle>
            <a:lvl1pPr marL="0" indent="0">
              <a:buNone/>
              <a:defRPr sz="1200"/>
            </a:lvl1pPr>
          </a:lstStyle>
          <a:p>
            <a:r>
              <a:rPr lang="en-IN"/>
              <a:t>Job Title</a:t>
            </a:r>
          </a:p>
          <a:p>
            <a:r>
              <a:rPr lang="en-IN"/>
              <a:t>   Email</a:t>
            </a:r>
          </a:p>
        </p:txBody>
      </p:sp>
      <p:sp>
        <p:nvSpPr>
          <p:cNvPr id="21" name="Picture Placeholder 2">
            <a:extLst>
              <a:ext uri="{FF2B5EF4-FFF2-40B4-BE49-F238E27FC236}">
                <a16:creationId xmlns:a16="http://schemas.microsoft.com/office/drawing/2014/main" id="{79B7A579-3BFD-4025-8A79-F4D0240428CB}"/>
              </a:ext>
            </a:extLst>
          </p:cNvPr>
          <p:cNvSpPr>
            <a:spLocks noGrp="1"/>
          </p:cNvSpPr>
          <p:nvPr>
            <p:ph type="pic" sz="quarter" idx="21"/>
          </p:nvPr>
        </p:nvSpPr>
        <p:spPr>
          <a:xfrm>
            <a:off x="4178588" y="4011775"/>
            <a:ext cx="792000" cy="792000"/>
          </a:xfrm>
          <a:prstGeom prst="roundRect">
            <a:avLst>
              <a:gd name="adj" fmla="val 10109"/>
            </a:avLst>
          </a:prstGeom>
        </p:spPr>
        <p:txBody>
          <a:bodyPr tIns="0" rIns="0" bIns="0" anchor="ctr"/>
          <a:lstStyle>
            <a:lvl1pPr marL="0" indent="0">
              <a:buNone/>
              <a:defRPr sz="1200"/>
            </a:lvl1pPr>
          </a:lstStyle>
          <a:p>
            <a:endParaRPr lang="en-US"/>
          </a:p>
        </p:txBody>
      </p:sp>
      <p:sp>
        <p:nvSpPr>
          <p:cNvPr id="22" name="Text Placeholder 14">
            <a:extLst>
              <a:ext uri="{FF2B5EF4-FFF2-40B4-BE49-F238E27FC236}">
                <a16:creationId xmlns:a16="http://schemas.microsoft.com/office/drawing/2014/main" id="{1E4A8CF2-1E21-4460-91C8-C403BE5BAAA2}"/>
              </a:ext>
            </a:extLst>
          </p:cNvPr>
          <p:cNvSpPr>
            <a:spLocks noGrp="1"/>
          </p:cNvSpPr>
          <p:nvPr>
            <p:ph type="body" sz="quarter" idx="22" hasCustomPrompt="1"/>
          </p:nvPr>
        </p:nvSpPr>
        <p:spPr>
          <a:xfrm>
            <a:off x="5108541" y="4012001"/>
            <a:ext cx="2420988" cy="221599"/>
          </a:xfrm>
          <a:prstGeom prst="rect">
            <a:avLst/>
          </a:prstGeom>
        </p:spPr>
        <p:txBody>
          <a:bodyPr wrap="square" lIns="0" tIns="0" rIns="0" bIns="0">
            <a:spAutoFit/>
          </a:bodyPr>
          <a:lstStyle>
            <a:lvl1pPr marL="0" indent="0">
              <a:buNone/>
              <a:defRPr sz="1600"/>
            </a:lvl1pPr>
          </a:lstStyle>
          <a:p>
            <a:pPr lvl="0"/>
            <a:r>
              <a:rPr lang="en-US"/>
              <a:t>Speaker Name</a:t>
            </a:r>
          </a:p>
        </p:txBody>
      </p:sp>
      <p:sp>
        <p:nvSpPr>
          <p:cNvPr id="23" name="Text Placeholder 17">
            <a:extLst>
              <a:ext uri="{FF2B5EF4-FFF2-40B4-BE49-F238E27FC236}">
                <a16:creationId xmlns:a16="http://schemas.microsoft.com/office/drawing/2014/main" id="{ED69CD27-FD8D-4EEC-9E86-9E351CE5A7ED}"/>
              </a:ext>
            </a:extLst>
          </p:cNvPr>
          <p:cNvSpPr>
            <a:spLocks noGrp="1"/>
          </p:cNvSpPr>
          <p:nvPr>
            <p:ph type="body" sz="quarter" idx="23" hasCustomPrompt="1"/>
          </p:nvPr>
        </p:nvSpPr>
        <p:spPr>
          <a:xfrm>
            <a:off x="5108541" y="4363754"/>
            <a:ext cx="2420988" cy="440021"/>
          </a:xfrm>
          <a:prstGeom prst="rect">
            <a:avLst/>
          </a:prstGeom>
        </p:spPr>
        <p:txBody>
          <a:bodyPr lIns="0" tIns="0" rIns="0" bIns="0" anchor="b"/>
          <a:lstStyle>
            <a:lvl1pPr marL="0" indent="0">
              <a:buNone/>
              <a:defRPr sz="1200"/>
            </a:lvl1pPr>
          </a:lstStyle>
          <a:p>
            <a:r>
              <a:rPr lang="en-IN"/>
              <a:t>Job Title</a:t>
            </a:r>
          </a:p>
          <a:p>
            <a:r>
              <a:rPr lang="en-IN"/>
              <a:t>   Email</a:t>
            </a:r>
          </a:p>
        </p:txBody>
      </p:sp>
      <p:sp>
        <p:nvSpPr>
          <p:cNvPr id="16" name="Text Placeholder 5">
            <a:extLst>
              <a:ext uri="{FF2B5EF4-FFF2-40B4-BE49-F238E27FC236}">
                <a16:creationId xmlns:a16="http://schemas.microsoft.com/office/drawing/2014/main" id="{11641004-E6EB-BE4D-8AEC-79166ECB9CFB}"/>
              </a:ext>
            </a:extLst>
          </p:cNvPr>
          <p:cNvSpPr>
            <a:spLocks noGrp="1"/>
          </p:cNvSpPr>
          <p:nvPr>
            <p:ph type="body" sz="quarter" idx="10" hasCustomPrompt="1"/>
          </p:nvPr>
        </p:nvSpPr>
        <p:spPr>
          <a:xfrm>
            <a:off x="503237" y="2145766"/>
            <a:ext cx="8281987" cy="830997"/>
          </a:xfrm>
          <a:prstGeom prst="rect">
            <a:avLst/>
          </a:prstGeom>
        </p:spPr>
        <p:txBody>
          <a:bodyPr lIns="0" anchor="ctr">
            <a:noAutofit/>
          </a:bodyPr>
          <a:lstStyle>
            <a:lvl1pPr marL="0" indent="0">
              <a:lnSpc>
                <a:spcPct val="100000"/>
              </a:lnSpc>
              <a:spcBef>
                <a:spcPts val="0"/>
              </a:spcBef>
              <a:buNone/>
              <a:defRPr sz="4800" i="0" spc="0" baseline="0">
                <a:solidFill>
                  <a:schemeClr val="bg1"/>
                </a:solidFill>
                <a:latin typeface="+mn-lt"/>
              </a:defRPr>
            </a:lvl1pPr>
          </a:lstStyle>
          <a:p>
            <a:pPr lvl="0"/>
            <a:r>
              <a:rPr lang="en-US"/>
              <a:t>Click to edit title style</a:t>
            </a:r>
          </a:p>
        </p:txBody>
      </p:sp>
      <p:pic>
        <p:nvPicPr>
          <p:cNvPr id="446" name="Рисунок 445">
            <a:extLst>
              <a:ext uri="{FF2B5EF4-FFF2-40B4-BE49-F238E27FC236}">
                <a16:creationId xmlns:a16="http://schemas.microsoft.com/office/drawing/2014/main" id="{1F49A48F-1887-D340-B82A-7C6CF162001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914" y="3801025"/>
            <a:ext cx="730031" cy="1314055"/>
          </a:xfrm>
          <a:prstGeom prst="rect">
            <a:avLst/>
          </a:prstGeom>
        </p:spPr>
      </p:pic>
      <p:pic>
        <p:nvPicPr>
          <p:cNvPr id="452" name="Рисунок 451">
            <a:extLst>
              <a:ext uri="{FF2B5EF4-FFF2-40B4-BE49-F238E27FC236}">
                <a16:creationId xmlns:a16="http://schemas.microsoft.com/office/drawing/2014/main" id="{B78F6CA5-2BDE-0E41-A8B2-FDA372F53A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80038" y="3025072"/>
            <a:ext cx="1003637" cy="1198091"/>
          </a:xfrm>
          <a:prstGeom prst="rect">
            <a:avLst/>
          </a:prstGeom>
        </p:spPr>
      </p:pic>
      <p:pic>
        <p:nvPicPr>
          <p:cNvPr id="454" name="Рисунок 453">
            <a:extLst>
              <a:ext uri="{FF2B5EF4-FFF2-40B4-BE49-F238E27FC236}">
                <a16:creationId xmlns:a16="http://schemas.microsoft.com/office/drawing/2014/main" id="{85C43811-9448-D24B-9997-020AC6C4D8E7}"/>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81719" y="3643883"/>
            <a:ext cx="711481" cy="1373033"/>
          </a:xfrm>
          <a:prstGeom prst="rect">
            <a:avLst/>
          </a:prstGeom>
        </p:spPr>
      </p:pic>
      <p:pic>
        <p:nvPicPr>
          <p:cNvPr id="11" name="Рисунок 10">
            <a:extLst>
              <a:ext uri="{FF2B5EF4-FFF2-40B4-BE49-F238E27FC236}">
                <a16:creationId xmlns:a16="http://schemas.microsoft.com/office/drawing/2014/main" id="{E7E1D14A-79B4-FD4F-9A89-6F84BABAD7B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518585" y="54623"/>
            <a:ext cx="1484320" cy="1294465"/>
          </a:xfrm>
          <a:prstGeom prst="rect">
            <a:avLst/>
          </a:prstGeom>
        </p:spPr>
      </p:pic>
      <p:pic>
        <p:nvPicPr>
          <p:cNvPr id="9" name="Рисунок 8">
            <a:extLst>
              <a:ext uri="{FF2B5EF4-FFF2-40B4-BE49-F238E27FC236}">
                <a16:creationId xmlns:a16="http://schemas.microsoft.com/office/drawing/2014/main" id="{1CCD2176-A2E3-0844-A4C5-1CB94F1759DE}"/>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07308" y="49942"/>
            <a:ext cx="1484320" cy="1009683"/>
          </a:xfrm>
          <a:prstGeom prst="rect">
            <a:avLst/>
          </a:prstGeom>
        </p:spPr>
      </p:pic>
    </p:spTree>
    <p:extLst>
      <p:ext uri="{BB962C8B-B14F-4D97-AF65-F5344CB8AC3E}">
        <p14:creationId xmlns:p14="http://schemas.microsoft.com/office/powerpoint/2010/main" val="345521914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5" name="Picture Placeholder 33" descr="A picture containing light, green, sitting, large&#10;&#10;Description automatically generated">
            <a:extLst>
              <a:ext uri="{FF2B5EF4-FFF2-40B4-BE49-F238E27FC236}">
                <a16:creationId xmlns:a16="http://schemas.microsoft.com/office/drawing/2014/main" id="{8240C8D2-9EB0-483A-A40F-25ADBA0E9E0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Line 8">
            <a:extLst>
              <a:ext uri="{FF2B5EF4-FFF2-40B4-BE49-F238E27FC236}">
                <a16:creationId xmlns:a16="http://schemas.microsoft.com/office/drawing/2014/main" id="{6AD826F0-B1F8-3345-859F-6DBFE95F69CA}"/>
              </a:ext>
            </a:extLst>
          </p:cNvPr>
          <p:cNvSpPr/>
          <p:nvPr userDrawn="1"/>
        </p:nvSpPr>
        <p:spPr bwMode="auto">
          <a:xfrm rot="18900000">
            <a:off x="-59930" y="1486564"/>
            <a:ext cx="3517475" cy="5747476"/>
          </a:xfrm>
          <a:custGeom>
            <a:avLst/>
            <a:gdLst>
              <a:gd name="connsiteX0" fmla="*/ 3517475 w 3517475"/>
              <a:gd name="connsiteY0" fmla="*/ 0 h 5747476"/>
              <a:gd name="connsiteX1" fmla="*/ 3517475 w 3517475"/>
              <a:gd name="connsiteY1" fmla="*/ 5747476 h 5747476"/>
              <a:gd name="connsiteX2" fmla="*/ 0 w 3517475"/>
              <a:gd name="connsiteY2" fmla="*/ 2230000 h 5747476"/>
              <a:gd name="connsiteX3" fmla="*/ 2230000 w 3517475"/>
              <a:gd name="connsiteY3" fmla="*/ 0 h 5747476"/>
            </a:gdLst>
            <a:ahLst/>
            <a:cxnLst>
              <a:cxn ang="0">
                <a:pos x="connsiteX0" y="connsiteY0"/>
              </a:cxn>
              <a:cxn ang="0">
                <a:pos x="connsiteX1" y="connsiteY1"/>
              </a:cxn>
              <a:cxn ang="0">
                <a:pos x="connsiteX2" y="connsiteY2"/>
              </a:cxn>
              <a:cxn ang="0">
                <a:pos x="connsiteX3" y="connsiteY3"/>
              </a:cxn>
            </a:cxnLst>
            <a:rect l="l" t="t" r="r" b="b"/>
            <a:pathLst>
              <a:path w="3517475" h="5747476">
                <a:moveTo>
                  <a:pt x="3517475" y="0"/>
                </a:moveTo>
                <a:lnTo>
                  <a:pt x="3517475" y="5747476"/>
                </a:lnTo>
                <a:lnTo>
                  <a:pt x="0" y="2230000"/>
                </a:lnTo>
                <a:lnTo>
                  <a:pt x="2230000" y="0"/>
                </a:lnTo>
                <a:close/>
              </a:path>
            </a:pathLst>
          </a:custGeom>
          <a:gradFill>
            <a:gsLst>
              <a:gs pos="100000">
                <a:srgbClr val="003C3C">
                  <a:alpha val="0"/>
                </a:srgbClr>
              </a:gs>
              <a:gs pos="0">
                <a:srgbClr val="003C3C"/>
              </a:gs>
            </a:gsLst>
            <a:lin ang="2700000" scaled="0"/>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Line 9">
            <a:extLst>
              <a:ext uri="{FF2B5EF4-FFF2-40B4-BE49-F238E27FC236}">
                <a16:creationId xmlns:a16="http://schemas.microsoft.com/office/drawing/2014/main" id="{EE944041-BDA8-BC4B-9B80-D55CC1488741}"/>
              </a:ext>
            </a:extLst>
          </p:cNvPr>
          <p:cNvSpPr/>
          <p:nvPr userDrawn="1"/>
        </p:nvSpPr>
        <p:spPr bwMode="auto">
          <a:xfrm rot="2700000">
            <a:off x="194567" y="-977881"/>
            <a:ext cx="1806640" cy="2315775"/>
          </a:xfrm>
          <a:custGeom>
            <a:avLst/>
            <a:gdLst>
              <a:gd name="connsiteX0" fmla="*/ 1806640 w 1806640"/>
              <a:gd name="connsiteY0" fmla="*/ 0 h 2315775"/>
              <a:gd name="connsiteX1" fmla="*/ 1806640 w 1806640"/>
              <a:gd name="connsiteY1" fmla="*/ 2200603 h 2315775"/>
              <a:gd name="connsiteX2" fmla="*/ 1691468 w 1806640"/>
              <a:gd name="connsiteY2" fmla="*/ 2315775 h 2315775"/>
              <a:gd name="connsiteX3" fmla="*/ 509134 w 1806640"/>
              <a:gd name="connsiteY3" fmla="*/ 2315775 h 2315775"/>
              <a:gd name="connsiteX4" fmla="*/ 0 w 1806640"/>
              <a:gd name="connsiteY4" fmla="*/ 1806641 h 231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40" h="2315775">
                <a:moveTo>
                  <a:pt x="1806640" y="0"/>
                </a:moveTo>
                <a:lnTo>
                  <a:pt x="1806640" y="2200603"/>
                </a:lnTo>
                <a:cubicBezTo>
                  <a:pt x="1806640" y="2264211"/>
                  <a:pt x="1755076" y="2315775"/>
                  <a:pt x="1691468" y="2315775"/>
                </a:cubicBezTo>
                <a:lnTo>
                  <a:pt x="509134" y="2315775"/>
                </a:lnTo>
                <a:lnTo>
                  <a:pt x="0" y="1806641"/>
                </a:ln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p:txBody>
      </p:sp>
      <p:sp>
        <p:nvSpPr>
          <p:cNvPr id="34" name="Picture Placeholder 2">
            <a:extLst>
              <a:ext uri="{FF2B5EF4-FFF2-40B4-BE49-F238E27FC236}">
                <a16:creationId xmlns:a16="http://schemas.microsoft.com/office/drawing/2014/main" id="{725CF41C-141E-6845-874A-4F481B67B27D}"/>
              </a:ext>
            </a:extLst>
          </p:cNvPr>
          <p:cNvSpPr>
            <a:spLocks noGrp="1"/>
          </p:cNvSpPr>
          <p:nvPr>
            <p:ph type="pic" sz="quarter" idx="13"/>
          </p:nvPr>
        </p:nvSpPr>
        <p:spPr>
          <a:xfrm>
            <a:off x="381000" y="3986981"/>
            <a:ext cx="792000" cy="792000"/>
          </a:xfrm>
          <a:prstGeom prst="roundRect">
            <a:avLst>
              <a:gd name="adj" fmla="val 10109"/>
            </a:avLst>
          </a:prstGeom>
        </p:spPr>
        <p:txBody>
          <a:bodyPr anchor="ctr"/>
          <a:lstStyle>
            <a:lvl1pPr marL="0" indent="0">
              <a:buNone/>
              <a:defRPr sz="1200"/>
            </a:lvl1pPr>
          </a:lstStyle>
          <a:p>
            <a:endParaRPr lang="en-US"/>
          </a:p>
        </p:txBody>
      </p:sp>
      <p:sp>
        <p:nvSpPr>
          <p:cNvPr id="35" name="Text Placeholder 14">
            <a:extLst>
              <a:ext uri="{FF2B5EF4-FFF2-40B4-BE49-F238E27FC236}">
                <a16:creationId xmlns:a16="http://schemas.microsoft.com/office/drawing/2014/main" id="{F7EB078F-F286-6148-B38B-3031B752CF44}"/>
              </a:ext>
            </a:extLst>
          </p:cNvPr>
          <p:cNvSpPr>
            <a:spLocks noGrp="1"/>
          </p:cNvSpPr>
          <p:nvPr>
            <p:ph type="body" sz="quarter" idx="18" hasCustomPrompt="1"/>
          </p:nvPr>
        </p:nvSpPr>
        <p:spPr>
          <a:xfrm>
            <a:off x="1295400" y="3986981"/>
            <a:ext cx="2042069" cy="249299"/>
          </a:xfrm>
          <a:prstGeom prst="rect">
            <a:avLst/>
          </a:prstGeom>
        </p:spPr>
        <p:txBody>
          <a:bodyPr wrap="square" lIns="0" tIns="0" rIns="0" bIns="0">
            <a:spAutoFit/>
          </a:bodyPr>
          <a:lstStyle>
            <a:lvl1pPr marL="0" indent="0">
              <a:buNone/>
              <a:defRPr sz="1800"/>
            </a:lvl1pPr>
          </a:lstStyle>
          <a:p>
            <a:pPr lvl="0"/>
            <a:r>
              <a:rPr lang="en-US"/>
              <a:t>Speaker Name</a:t>
            </a:r>
          </a:p>
        </p:txBody>
      </p:sp>
      <p:sp>
        <p:nvSpPr>
          <p:cNvPr id="36" name="Text Placeholder 17">
            <a:extLst>
              <a:ext uri="{FF2B5EF4-FFF2-40B4-BE49-F238E27FC236}">
                <a16:creationId xmlns:a16="http://schemas.microsoft.com/office/drawing/2014/main" id="{92895234-58A7-D240-8BE2-B4A27A1B9205}"/>
              </a:ext>
            </a:extLst>
          </p:cNvPr>
          <p:cNvSpPr>
            <a:spLocks noGrp="1"/>
          </p:cNvSpPr>
          <p:nvPr>
            <p:ph type="body" sz="quarter" idx="20" hasCustomPrompt="1"/>
          </p:nvPr>
        </p:nvSpPr>
        <p:spPr>
          <a:xfrm>
            <a:off x="1295400" y="4330321"/>
            <a:ext cx="2042069" cy="440021"/>
          </a:xfrm>
          <a:prstGeom prst="rect">
            <a:avLst/>
          </a:prstGeom>
        </p:spPr>
        <p:txBody>
          <a:bodyPr lIns="0" tIns="0" rIns="0" bIns="0" anchor="t"/>
          <a:lstStyle>
            <a:lvl1pPr marL="0" indent="0">
              <a:buNone/>
              <a:defRPr sz="1200"/>
            </a:lvl1pPr>
          </a:lstStyle>
          <a:p>
            <a:r>
              <a:rPr lang="en-IN"/>
              <a:t>Job Title</a:t>
            </a:r>
          </a:p>
          <a:p>
            <a:r>
              <a:rPr lang="en-IN"/>
              <a:t>   Email</a:t>
            </a:r>
          </a:p>
        </p:txBody>
      </p:sp>
      <p:sp>
        <p:nvSpPr>
          <p:cNvPr id="37" name="Picture Placeholder 2">
            <a:extLst>
              <a:ext uri="{FF2B5EF4-FFF2-40B4-BE49-F238E27FC236}">
                <a16:creationId xmlns:a16="http://schemas.microsoft.com/office/drawing/2014/main" id="{850E2CAB-983C-DC40-9E55-78962FEAE70C}"/>
              </a:ext>
            </a:extLst>
          </p:cNvPr>
          <p:cNvSpPr>
            <a:spLocks noGrp="1"/>
          </p:cNvSpPr>
          <p:nvPr>
            <p:ph type="pic" sz="quarter" idx="21"/>
          </p:nvPr>
        </p:nvSpPr>
        <p:spPr>
          <a:xfrm>
            <a:off x="4008600" y="3986981"/>
            <a:ext cx="792000" cy="792000"/>
          </a:xfrm>
          <a:prstGeom prst="roundRect">
            <a:avLst>
              <a:gd name="adj" fmla="val 10109"/>
            </a:avLst>
          </a:prstGeom>
        </p:spPr>
        <p:txBody>
          <a:bodyPr tIns="0" rIns="0" bIns="0" anchor="ctr"/>
          <a:lstStyle>
            <a:lvl1pPr marL="0" indent="0">
              <a:buNone/>
              <a:defRPr sz="1200"/>
            </a:lvl1pPr>
          </a:lstStyle>
          <a:p>
            <a:endParaRPr lang="en-US"/>
          </a:p>
        </p:txBody>
      </p:sp>
      <p:sp>
        <p:nvSpPr>
          <p:cNvPr id="38" name="Text Placeholder 14">
            <a:extLst>
              <a:ext uri="{FF2B5EF4-FFF2-40B4-BE49-F238E27FC236}">
                <a16:creationId xmlns:a16="http://schemas.microsoft.com/office/drawing/2014/main" id="{388E1E99-AD6F-994B-91D4-06E7477B47DD}"/>
              </a:ext>
            </a:extLst>
          </p:cNvPr>
          <p:cNvSpPr>
            <a:spLocks noGrp="1"/>
          </p:cNvSpPr>
          <p:nvPr>
            <p:ph type="body" sz="quarter" idx="22" hasCustomPrompt="1"/>
          </p:nvPr>
        </p:nvSpPr>
        <p:spPr>
          <a:xfrm>
            <a:off x="4947338" y="3987207"/>
            <a:ext cx="2420988" cy="249299"/>
          </a:xfrm>
          <a:prstGeom prst="rect">
            <a:avLst/>
          </a:prstGeom>
        </p:spPr>
        <p:txBody>
          <a:bodyPr wrap="square" lIns="0" tIns="0" rIns="0" bIns="0">
            <a:spAutoFit/>
          </a:bodyPr>
          <a:lstStyle>
            <a:lvl1pPr marL="0" indent="0">
              <a:buNone/>
              <a:defRPr sz="1800"/>
            </a:lvl1pPr>
          </a:lstStyle>
          <a:p>
            <a:pPr lvl="0"/>
            <a:r>
              <a:rPr lang="en-US"/>
              <a:t>Speaker Name</a:t>
            </a:r>
          </a:p>
        </p:txBody>
      </p:sp>
      <p:sp>
        <p:nvSpPr>
          <p:cNvPr id="39" name="Text Placeholder 17">
            <a:extLst>
              <a:ext uri="{FF2B5EF4-FFF2-40B4-BE49-F238E27FC236}">
                <a16:creationId xmlns:a16="http://schemas.microsoft.com/office/drawing/2014/main" id="{29B256DD-274A-0347-BB46-F45364FAF552}"/>
              </a:ext>
            </a:extLst>
          </p:cNvPr>
          <p:cNvSpPr>
            <a:spLocks noGrp="1"/>
          </p:cNvSpPr>
          <p:nvPr>
            <p:ph type="body" sz="quarter" idx="23" hasCustomPrompt="1"/>
          </p:nvPr>
        </p:nvSpPr>
        <p:spPr>
          <a:xfrm>
            <a:off x="4947338" y="4338960"/>
            <a:ext cx="2420988" cy="440021"/>
          </a:xfrm>
          <a:prstGeom prst="rect">
            <a:avLst/>
          </a:prstGeom>
        </p:spPr>
        <p:txBody>
          <a:bodyPr lIns="0" tIns="0" rIns="0" bIns="0" anchor="t"/>
          <a:lstStyle>
            <a:lvl1pPr marL="0" indent="0">
              <a:buNone/>
              <a:defRPr sz="1200"/>
            </a:lvl1pPr>
          </a:lstStyle>
          <a:p>
            <a:r>
              <a:rPr lang="en-IN"/>
              <a:t>Job Title</a:t>
            </a:r>
          </a:p>
          <a:p>
            <a:r>
              <a:rPr lang="en-IN"/>
              <a:t>   Email</a:t>
            </a:r>
          </a:p>
        </p:txBody>
      </p:sp>
      <p:sp>
        <p:nvSpPr>
          <p:cNvPr id="40" name="Text Placeholder 5">
            <a:extLst>
              <a:ext uri="{FF2B5EF4-FFF2-40B4-BE49-F238E27FC236}">
                <a16:creationId xmlns:a16="http://schemas.microsoft.com/office/drawing/2014/main" id="{0CF11114-3BA4-134F-84E4-3BAFA4D4683D}"/>
              </a:ext>
            </a:extLst>
          </p:cNvPr>
          <p:cNvSpPr>
            <a:spLocks noGrp="1"/>
          </p:cNvSpPr>
          <p:nvPr>
            <p:ph type="body" sz="quarter" idx="10" hasCustomPrompt="1"/>
          </p:nvPr>
        </p:nvSpPr>
        <p:spPr>
          <a:xfrm>
            <a:off x="381001" y="2156251"/>
            <a:ext cx="8382000" cy="830997"/>
          </a:xfrm>
          <a:prstGeom prst="rect">
            <a:avLst/>
          </a:prstGeom>
        </p:spPr>
        <p:txBody>
          <a:bodyPr lIns="0" anchor="ctr">
            <a:noAutofit/>
          </a:bodyPr>
          <a:lstStyle>
            <a:lvl1pPr marL="0" indent="0">
              <a:lnSpc>
                <a:spcPct val="100000"/>
              </a:lnSpc>
              <a:spcBef>
                <a:spcPts val="0"/>
              </a:spcBef>
              <a:buNone/>
              <a:defRPr sz="4800" i="0" spc="0" baseline="0">
                <a:solidFill>
                  <a:schemeClr val="bg1"/>
                </a:solidFill>
                <a:latin typeface="+mn-lt"/>
              </a:defRPr>
            </a:lvl1pPr>
          </a:lstStyle>
          <a:p>
            <a:pPr lvl="0"/>
            <a:r>
              <a:rPr lang="en-US"/>
              <a:t>Click to edit title style</a:t>
            </a:r>
          </a:p>
        </p:txBody>
      </p:sp>
      <p:pic>
        <p:nvPicPr>
          <p:cNvPr id="17" name="Picture 16">
            <a:extLst>
              <a:ext uri="{FF2B5EF4-FFF2-40B4-BE49-F238E27FC236}">
                <a16:creationId xmlns:a16="http://schemas.microsoft.com/office/drawing/2014/main" id="{4BB68AEF-E315-E843-9107-E23AD20DA6A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5284" y="64526"/>
            <a:ext cx="1484320" cy="1294465"/>
          </a:xfrm>
          <a:prstGeom prst="rect">
            <a:avLst/>
          </a:prstGeom>
        </p:spPr>
      </p:pic>
      <p:pic>
        <p:nvPicPr>
          <p:cNvPr id="3" name="Picture 2">
            <a:extLst>
              <a:ext uri="{FF2B5EF4-FFF2-40B4-BE49-F238E27FC236}">
                <a16:creationId xmlns:a16="http://schemas.microsoft.com/office/drawing/2014/main" id="{A0072CA7-EE58-EB41-8CFB-8737BB18709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87812" y="51784"/>
            <a:ext cx="1103412" cy="1007841"/>
          </a:xfrm>
          <a:prstGeom prst="rect">
            <a:avLst/>
          </a:prstGeom>
        </p:spPr>
      </p:pic>
      <p:pic>
        <p:nvPicPr>
          <p:cNvPr id="14" name="Picture 22">
            <a:extLst>
              <a:ext uri="{FF2B5EF4-FFF2-40B4-BE49-F238E27FC236}">
                <a16:creationId xmlns:a16="http://schemas.microsoft.com/office/drawing/2014/main" id="{9940BF5A-8C5B-C04B-8E0A-38B4D6D1D6E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81000" y="306693"/>
            <a:ext cx="1172210" cy="414782"/>
          </a:xfrm>
          <a:prstGeom prst="rect">
            <a:avLst/>
          </a:prstGeom>
        </p:spPr>
      </p:pic>
    </p:spTree>
    <p:extLst>
      <p:ext uri="{BB962C8B-B14F-4D97-AF65-F5344CB8AC3E}">
        <p14:creationId xmlns:p14="http://schemas.microsoft.com/office/powerpoint/2010/main" val="113769877"/>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503238" y="196190"/>
            <a:ext cx="8281986" cy="553998"/>
          </a:xfrm>
          <a:prstGeom prst="rect">
            <a:avLst/>
          </a:prstGeom>
        </p:spPr>
        <p:txBody>
          <a:bodyPr lIns="0" tIns="0" rIns="0" bIns="0"/>
          <a:lstStyle/>
          <a:p>
            <a:r>
              <a:rPr lang="en-US" dirty="0"/>
              <a:t>Click to edit Master title style</a:t>
            </a:r>
          </a:p>
        </p:txBody>
      </p:sp>
      <p:sp>
        <p:nvSpPr>
          <p:cNvPr id="5" name="Text Placeholder 4">
            <a:extLst>
              <a:ext uri="{FF2B5EF4-FFF2-40B4-BE49-F238E27FC236}">
                <a16:creationId xmlns:a16="http://schemas.microsoft.com/office/drawing/2014/main" id="{F401C327-6256-453C-B045-711FF99563CC}"/>
              </a:ext>
            </a:extLst>
          </p:cNvPr>
          <p:cNvSpPr>
            <a:spLocks noGrp="1"/>
          </p:cNvSpPr>
          <p:nvPr>
            <p:ph type="body" sz="quarter" idx="10" hasCustomPrompt="1"/>
          </p:nvPr>
        </p:nvSpPr>
        <p:spPr>
          <a:xfrm>
            <a:off x="503238" y="1023938"/>
            <a:ext cx="8137525" cy="3779837"/>
          </a:xfrm>
          <a:prstGeom prst="rect">
            <a:avLst/>
          </a:prstGeom>
        </p:spPr>
        <p:txBody>
          <a:bodyPr lIns="0" tIns="0" rIns="0" bIns="0"/>
          <a:lstStyle>
            <a:lvl1pPr>
              <a:spcAft>
                <a:spcPts val="900"/>
              </a:spcAft>
              <a:defRPr sz="1800"/>
            </a:lvl1pPr>
            <a:lvl2pPr marL="252000" indent="-252000">
              <a:buClr>
                <a:schemeClr val="bg1"/>
              </a:buClr>
              <a:defRPr sz="1800">
                <a:solidFill>
                  <a:schemeClr val="bg1"/>
                </a:solidFill>
              </a:defRPr>
            </a:lvl2pPr>
            <a:lvl3pPr marL="756000" marR="0"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sz="18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marL="504000" marR="0" lvl="2"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a:pPr>
            <a:r>
              <a:rPr lang="en-US" dirty="0"/>
              <a:t>Third level</a:t>
            </a:r>
          </a:p>
          <a:p>
            <a:pPr lvl="2"/>
            <a:endParaRPr lang="en-US" dirty="0"/>
          </a:p>
        </p:txBody>
      </p:sp>
      <p:sp>
        <p:nvSpPr>
          <p:cNvPr id="4" name="TextBox 3">
            <a:extLst>
              <a:ext uri="{FF2B5EF4-FFF2-40B4-BE49-F238E27FC236}">
                <a16:creationId xmlns:a16="http://schemas.microsoft.com/office/drawing/2014/main" id="{8685DE58-D833-F54F-BF57-080958AC5038}"/>
              </a:ext>
            </a:extLst>
          </p:cNvPr>
          <p:cNvSpPr txBox="1"/>
          <p:nvPr userDrawn="1"/>
        </p:nvSpPr>
        <p:spPr>
          <a:xfrm>
            <a:off x="503236"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pic>
        <p:nvPicPr>
          <p:cNvPr id="6" name="Picture 23">
            <a:extLst>
              <a:ext uri="{FF2B5EF4-FFF2-40B4-BE49-F238E27FC236}">
                <a16:creationId xmlns:a16="http://schemas.microsoft.com/office/drawing/2014/main" id="{D9442BE9-B2DA-0842-BF6E-089097E4EE2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114031" y="4943158"/>
            <a:ext cx="526732" cy="94992"/>
          </a:xfrm>
          <a:prstGeom prst="rect">
            <a:avLst/>
          </a:prstGeom>
          <a:effectLst/>
        </p:spPr>
      </p:pic>
    </p:spTree>
    <p:extLst>
      <p:ext uri="{BB962C8B-B14F-4D97-AF65-F5344CB8AC3E}">
        <p14:creationId xmlns:p14="http://schemas.microsoft.com/office/powerpoint/2010/main" val="9939526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503238" y="196190"/>
            <a:ext cx="8281986" cy="553998"/>
          </a:xfrm>
          <a:prstGeom prst="rect">
            <a:avLst/>
          </a:prstGeom>
        </p:spPr>
        <p:txBody>
          <a:bodyPr lIns="0" tIns="0" rIns="0" bIns="0"/>
          <a:lstStyle/>
          <a:p>
            <a:r>
              <a:rPr lang="en-US" dirty="0"/>
              <a:t>Click to edit Master title style</a:t>
            </a:r>
          </a:p>
        </p:txBody>
      </p:sp>
      <p:sp>
        <p:nvSpPr>
          <p:cNvPr id="3" name="TextBox 2">
            <a:extLst>
              <a:ext uri="{FF2B5EF4-FFF2-40B4-BE49-F238E27FC236}">
                <a16:creationId xmlns:a16="http://schemas.microsoft.com/office/drawing/2014/main" id="{BDE6231D-A07E-884D-A902-96F255C78163}"/>
              </a:ext>
            </a:extLst>
          </p:cNvPr>
          <p:cNvSpPr txBox="1"/>
          <p:nvPr userDrawn="1"/>
        </p:nvSpPr>
        <p:spPr>
          <a:xfrm>
            <a:off x="503236"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pic>
        <p:nvPicPr>
          <p:cNvPr id="4" name="Picture 23">
            <a:extLst>
              <a:ext uri="{FF2B5EF4-FFF2-40B4-BE49-F238E27FC236}">
                <a16:creationId xmlns:a16="http://schemas.microsoft.com/office/drawing/2014/main" id="{DB4E2C5F-C784-CA4F-B278-535304B696E3}"/>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114031" y="4943158"/>
            <a:ext cx="526732" cy="94992"/>
          </a:xfrm>
          <a:prstGeom prst="rect">
            <a:avLst/>
          </a:prstGeom>
          <a:effectLst/>
        </p:spPr>
      </p:pic>
    </p:spTree>
    <p:extLst>
      <p:ext uri="{BB962C8B-B14F-4D97-AF65-F5344CB8AC3E}">
        <p14:creationId xmlns:p14="http://schemas.microsoft.com/office/powerpoint/2010/main" val="25873302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background 1">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64BC483C-6202-9341-A18A-8FF56BE377BE}"/>
              </a:ext>
            </a:extLst>
          </p:cNvPr>
          <p:cNvGrpSpPr/>
          <p:nvPr userDrawn="1"/>
        </p:nvGrpSpPr>
        <p:grpSpPr>
          <a:xfrm>
            <a:off x="8108661" y="23148"/>
            <a:ext cx="1676406" cy="1520830"/>
            <a:chOff x="8108661" y="23148"/>
            <a:chExt cx="1676406" cy="1520830"/>
          </a:xfrm>
        </p:grpSpPr>
        <p:sp>
          <p:nvSpPr>
            <p:cNvPr id="4" name="Полилиния 3">
              <a:extLst>
                <a:ext uri="{FF2B5EF4-FFF2-40B4-BE49-F238E27FC236}">
                  <a16:creationId xmlns:a16="http://schemas.microsoft.com/office/drawing/2014/main" id="{9B61DE20-5780-7C4F-8BB2-9390720261BE}"/>
                </a:ext>
              </a:extLst>
            </p:cNvPr>
            <p:cNvSpPr/>
            <p:nvPr userDrawn="1"/>
          </p:nvSpPr>
          <p:spPr bwMode="auto">
            <a:xfrm rot="18900000">
              <a:off x="8502933" y="261844"/>
              <a:ext cx="1282134" cy="1282134"/>
            </a:xfrm>
            <a:custGeom>
              <a:avLst/>
              <a:gdLst>
                <a:gd name="connsiteX0" fmla="*/ 1282134 w 1282134"/>
                <a:gd name="connsiteY0" fmla="*/ 0 h 1282134"/>
                <a:gd name="connsiteX1" fmla="*/ 0 w 1282134"/>
                <a:gd name="connsiteY1" fmla="*/ 1282134 h 1282134"/>
                <a:gd name="connsiteX2" fmla="*/ 0 w 1282134"/>
                <a:gd name="connsiteY2" fmla="*/ 94549 h 1282134"/>
                <a:gd name="connsiteX3" fmla="*/ 94549 w 1282134"/>
                <a:gd name="connsiteY3" fmla="*/ 0 h 1282134"/>
              </a:gdLst>
              <a:ahLst/>
              <a:cxnLst>
                <a:cxn ang="0">
                  <a:pos x="connsiteX0" y="connsiteY0"/>
                </a:cxn>
                <a:cxn ang="0">
                  <a:pos x="connsiteX1" y="connsiteY1"/>
                </a:cxn>
                <a:cxn ang="0">
                  <a:pos x="connsiteX2" y="connsiteY2"/>
                </a:cxn>
                <a:cxn ang="0">
                  <a:pos x="connsiteX3" y="connsiteY3"/>
                </a:cxn>
              </a:cxnLst>
              <a:rect l="l" t="t" r="r" b="b"/>
              <a:pathLst>
                <a:path w="1282134" h="1282134">
                  <a:moveTo>
                    <a:pt x="1282134" y="0"/>
                  </a:moveTo>
                  <a:lnTo>
                    <a:pt x="0" y="1282134"/>
                  </a:lnTo>
                  <a:lnTo>
                    <a:pt x="0" y="94549"/>
                  </a:lnTo>
                  <a:cubicBezTo>
                    <a:pt x="0" y="42331"/>
                    <a:pt x="42331" y="0"/>
                    <a:pt x="94549" y="0"/>
                  </a:cubicBez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cs typeface="Segoe UI" pitchFamily="34" charset="0"/>
              </a:endParaRPr>
            </a:p>
          </p:txBody>
        </p:sp>
        <p:pic>
          <p:nvPicPr>
            <p:cNvPr id="5" name="Рисунок 4">
              <a:extLst>
                <a:ext uri="{FF2B5EF4-FFF2-40B4-BE49-F238E27FC236}">
                  <a16:creationId xmlns:a16="http://schemas.microsoft.com/office/drawing/2014/main" id="{D36A753E-F61D-BB49-9E47-7DFDB97F2E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08661" y="23148"/>
              <a:ext cx="1010857" cy="1491327"/>
            </a:xfrm>
            <a:prstGeom prst="rect">
              <a:avLst/>
            </a:prstGeom>
          </p:spPr>
        </p:pic>
      </p:grpSp>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503238" y="196190"/>
            <a:ext cx="8281986" cy="553998"/>
          </a:xfrm>
          <a:prstGeom prst="rect">
            <a:avLst/>
          </a:prstGeom>
        </p:spPr>
        <p:txBody>
          <a:bodyPr lIns="0" tIns="0" rIns="0" bIns="0"/>
          <a:lstStyle/>
          <a:p>
            <a:r>
              <a:rPr lang="en-US"/>
              <a:t>Click to edit Master title style</a:t>
            </a:r>
          </a:p>
        </p:txBody>
      </p:sp>
      <p:sp>
        <p:nvSpPr>
          <p:cNvPr id="6" name="TextBox 5">
            <a:extLst>
              <a:ext uri="{FF2B5EF4-FFF2-40B4-BE49-F238E27FC236}">
                <a16:creationId xmlns:a16="http://schemas.microsoft.com/office/drawing/2014/main" id="{E8E06253-3176-7343-AB6B-125DB1E5273D}"/>
              </a:ext>
            </a:extLst>
          </p:cNvPr>
          <p:cNvSpPr txBox="1"/>
          <p:nvPr userDrawn="1"/>
        </p:nvSpPr>
        <p:spPr>
          <a:xfrm>
            <a:off x="503236" y="4963255"/>
            <a:ext cx="3670877" cy="76944"/>
          </a:xfrm>
          <a:prstGeom prst="rect">
            <a:avLst/>
          </a:prstGeom>
          <a:noFill/>
        </p:spPr>
        <p:txBody>
          <a:bodyPr wrap="none" lIns="0" tIns="0" rIns="0" bIns="0" rtlCol="0">
            <a:spAutoFit/>
          </a:bodyPr>
          <a:lstStyle/>
          <a:p>
            <a:pPr>
              <a:lnSpc>
                <a:spcPct val="100000"/>
              </a:lnSpc>
            </a:pPr>
            <a:r>
              <a:rPr lang="en-US" sz="500" spc="0">
                <a:solidFill>
                  <a:srgbClr val="467D7D"/>
                </a:solidFill>
                <a:latin typeface="+mn-lt"/>
              </a:rPr>
              <a:t>© 2021 Veeam Software. Confidential information. All rights reserved. All trademarks are the property of their respective owners.</a:t>
            </a:r>
          </a:p>
        </p:txBody>
      </p:sp>
      <p:pic>
        <p:nvPicPr>
          <p:cNvPr id="7" name="Picture 23">
            <a:extLst>
              <a:ext uri="{FF2B5EF4-FFF2-40B4-BE49-F238E27FC236}">
                <a16:creationId xmlns:a16="http://schemas.microsoft.com/office/drawing/2014/main" id="{D8806879-3AF8-B340-B77A-D6A726F85F44}"/>
              </a:ext>
            </a:extLst>
          </p:cNvPr>
          <p:cNvPicPr>
            <a:picLocks noChangeAspect="1"/>
          </p:cNvPicPr>
          <p:nvPr userDrawn="1"/>
        </p:nvPicPr>
        <p:blipFill>
          <a:blip r:embed="rId4" cstate="screen">
            <a:alphaModFix amt="40000"/>
            <a:extLst>
              <a:ext uri="{28A0092B-C50C-407E-A947-70E740481C1C}">
                <a14:useLocalDpi xmlns:a14="http://schemas.microsoft.com/office/drawing/2010/main"/>
              </a:ext>
            </a:extLst>
          </a:blip>
          <a:stretch>
            <a:fillRect/>
          </a:stretch>
        </p:blipFill>
        <p:spPr>
          <a:xfrm>
            <a:off x="8114031" y="4943158"/>
            <a:ext cx="526732" cy="94992"/>
          </a:xfrm>
          <a:prstGeom prst="rect">
            <a:avLst/>
          </a:prstGeom>
          <a:effectLst/>
        </p:spPr>
      </p:pic>
    </p:spTree>
    <p:extLst>
      <p:ext uri="{BB962C8B-B14F-4D97-AF65-F5344CB8AC3E}">
        <p14:creationId xmlns:p14="http://schemas.microsoft.com/office/powerpoint/2010/main" val="17340634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background 2">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CDE07871-2A63-0649-BA94-03205F285710}"/>
              </a:ext>
            </a:extLst>
          </p:cNvPr>
          <p:cNvGrpSpPr/>
          <p:nvPr userDrawn="1"/>
        </p:nvGrpSpPr>
        <p:grpSpPr>
          <a:xfrm>
            <a:off x="4047494" y="-877686"/>
            <a:ext cx="6390200" cy="7110168"/>
            <a:chOff x="4047494" y="-877686"/>
            <a:chExt cx="6390200" cy="7110168"/>
          </a:xfrm>
        </p:grpSpPr>
        <p:sp>
          <p:nvSpPr>
            <p:cNvPr id="4" name="Полилиния 3">
              <a:extLst>
                <a:ext uri="{FF2B5EF4-FFF2-40B4-BE49-F238E27FC236}">
                  <a16:creationId xmlns:a16="http://schemas.microsoft.com/office/drawing/2014/main" id="{3A121C09-C13E-894A-A353-30FA47A4096A}"/>
                </a:ext>
              </a:extLst>
            </p:cNvPr>
            <p:cNvSpPr/>
            <p:nvPr userDrawn="1"/>
          </p:nvSpPr>
          <p:spPr bwMode="auto">
            <a:xfrm rot="2700000" flipH="1">
              <a:off x="5281229" y="1076017"/>
              <a:ext cx="3922730" cy="6390200"/>
            </a:xfrm>
            <a:custGeom>
              <a:avLst/>
              <a:gdLst>
                <a:gd name="connsiteX0" fmla="*/ 3892402 w 3922730"/>
                <a:gd name="connsiteY0" fmla="*/ 30328 h 6390200"/>
                <a:gd name="connsiteX1" fmla="*/ 3819184 w 3922730"/>
                <a:gd name="connsiteY1" fmla="*/ 0 h 6390200"/>
                <a:gd name="connsiteX2" fmla="*/ 2467471 w 3922730"/>
                <a:gd name="connsiteY2" fmla="*/ 0 h 6390200"/>
                <a:gd name="connsiteX3" fmla="*/ 0 w 3922730"/>
                <a:gd name="connsiteY3" fmla="*/ 2467471 h 6390200"/>
                <a:gd name="connsiteX4" fmla="*/ 3922730 w 3922730"/>
                <a:gd name="connsiteY4" fmla="*/ 6390200 h 6390200"/>
                <a:gd name="connsiteX5" fmla="*/ 3922730 w 3922730"/>
                <a:gd name="connsiteY5" fmla="*/ 103546 h 6390200"/>
                <a:gd name="connsiteX6" fmla="*/ 3892402 w 3922730"/>
                <a:gd name="connsiteY6" fmla="*/ 30328 h 639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2730" h="6390200">
                  <a:moveTo>
                    <a:pt x="3892402" y="30328"/>
                  </a:moveTo>
                  <a:cubicBezTo>
                    <a:pt x="3873664" y="11590"/>
                    <a:pt x="3847777" y="0"/>
                    <a:pt x="3819184" y="0"/>
                  </a:cubicBezTo>
                  <a:lnTo>
                    <a:pt x="2467471" y="0"/>
                  </a:lnTo>
                  <a:lnTo>
                    <a:pt x="0" y="2467471"/>
                  </a:lnTo>
                  <a:lnTo>
                    <a:pt x="3922730" y="6390200"/>
                  </a:lnTo>
                  <a:lnTo>
                    <a:pt x="3922730" y="103546"/>
                  </a:lnTo>
                  <a:cubicBezTo>
                    <a:pt x="3922730" y="74953"/>
                    <a:pt x="3911140" y="49066"/>
                    <a:pt x="3892402" y="30328"/>
                  </a:cubicBezTo>
                  <a:close/>
                </a:path>
              </a:pathLst>
            </a:custGeom>
            <a:solidFill>
              <a:srgbClr val="003C3C"/>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5" name="Рисунок 4">
              <a:extLst>
                <a:ext uri="{FF2B5EF4-FFF2-40B4-BE49-F238E27FC236}">
                  <a16:creationId xmlns:a16="http://schemas.microsoft.com/office/drawing/2014/main" id="{B6AF149C-AB00-0144-8514-B52E304D30F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546"/>
            <a:stretch/>
          </p:blipFill>
          <p:spPr>
            <a:xfrm>
              <a:off x="8486207" y="421919"/>
              <a:ext cx="657794" cy="1373033"/>
            </a:xfrm>
            <a:prstGeom prst="rect">
              <a:avLst/>
            </a:prstGeom>
          </p:spPr>
        </p:pic>
        <p:sp>
          <p:nvSpPr>
            <p:cNvPr id="6" name="Полилиния 5">
              <a:extLst>
                <a:ext uri="{FF2B5EF4-FFF2-40B4-BE49-F238E27FC236}">
                  <a16:creationId xmlns:a16="http://schemas.microsoft.com/office/drawing/2014/main" id="{263850A8-9FF7-CA47-9095-EA479CB0080A}"/>
                </a:ext>
              </a:extLst>
            </p:cNvPr>
            <p:cNvSpPr/>
            <p:nvPr userDrawn="1"/>
          </p:nvSpPr>
          <p:spPr bwMode="auto">
            <a:xfrm rot="18900000" flipH="1">
              <a:off x="7172607" y="-877686"/>
              <a:ext cx="1694137" cy="1903212"/>
            </a:xfrm>
            <a:custGeom>
              <a:avLst/>
              <a:gdLst>
                <a:gd name="connsiteX0" fmla="*/ 0 w 1694137"/>
                <a:gd name="connsiteY0" fmla="*/ 1694137 h 1903212"/>
                <a:gd name="connsiteX1" fmla="*/ 1694137 w 1694137"/>
                <a:gd name="connsiteY1" fmla="*/ 0 h 1903212"/>
                <a:gd name="connsiteX2" fmla="*/ 1694137 w 1694137"/>
                <a:gd name="connsiteY2" fmla="*/ 1810064 h 1903212"/>
                <a:gd name="connsiteX3" fmla="*/ 1600989 w 1694137"/>
                <a:gd name="connsiteY3" fmla="*/ 1903212 h 1903212"/>
                <a:gd name="connsiteX4" fmla="*/ 209074 w 1694137"/>
                <a:gd name="connsiteY4" fmla="*/ 1903212 h 190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137" h="1903212">
                  <a:moveTo>
                    <a:pt x="0" y="1694137"/>
                  </a:moveTo>
                  <a:lnTo>
                    <a:pt x="1694137" y="0"/>
                  </a:lnTo>
                  <a:lnTo>
                    <a:pt x="1694137" y="1810064"/>
                  </a:lnTo>
                  <a:cubicBezTo>
                    <a:pt x="1694137" y="1861508"/>
                    <a:pt x="1652433" y="1903212"/>
                    <a:pt x="1600989" y="1903212"/>
                  </a:cubicBezTo>
                  <a:lnTo>
                    <a:pt x="209074" y="1903212"/>
                  </a:ln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cs typeface="Segoe UI" pitchFamily="34" charset="0"/>
              </a:endParaRPr>
            </a:p>
          </p:txBody>
        </p:sp>
      </p:grpSp>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503238" y="196190"/>
            <a:ext cx="8281986" cy="553998"/>
          </a:xfrm>
          <a:prstGeom prst="rect">
            <a:avLst/>
          </a:prstGeom>
        </p:spPr>
        <p:txBody>
          <a:bodyPr lIns="0" tIns="0" rIns="0" bIns="0"/>
          <a:lstStyle/>
          <a:p>
            <a:r>
              <a:rPr lang="en-US"/>
              <a:t>Click to edit Master title style</a:t>
            </a:r>
            <a:br>
              <a:rPr lang="en-US"/>
            </a:br>
            <a:endParaRPr lang="en-US"/>
          </a:p>
        </p:txBody>
      </p:sp>
      <p:sp>
        <p:nvSpPr>
          <p:cNvPr id="7" name="TextBox 6">
            <a:extLst>
              <a:ext uri="{FF2B5EF4-FFF2-40B4-BE49-F238E27FC236}">
                <a16:creationId xmlns:a16="http://schemas.microsoft.com/office/drawing/2014/main" id="{A26E51E1-553E-A14F-9FAF-03F870A66C20}"/>
              </a:ext>
            </a:extLst>
          </p:cNvPr>
          <p:cNvSpPr txBox="1"/>
          <p:nvPr userDrawn="1"/>
        </p:nvSpPr>
        <p:spPr>
          <a:xfrm>
            <a:off x="503236" y="4963255"/>
            <a:ext cx="3670877" cy="76944"/>
          </a:xfrm>
          <a:prstGeom prst="rect">
            <a:avLst/>
          </a:prstGeom>
          <a:noFill/>
        </p:spPr>
        <p:txBody>
          <a:bodyPr wrap="none" lIns="0" tIns="0" rIns="0" bIns="0" rtlCol="0">
            <a:spAutoFit/>
          </a:bodyPr>
          <a:lstStyle/>
          <a:p>
            <a:pPr>
              <a:lnSpc>
                <a:spcPct val="100000"/>
              </a:lnSpc>
            </a:pPr>
            <a:r>
              <a:rPr lang="en-US" sz="500" spc="0">
                <a:solidFill>
                  <a:srgbClr val="467D7D"/>
                </a:solidFill>
                <a:latin typeface="+mn-lt"/>
              </a:rPr>
              <a:t>© 2021 Veeam Software. Confidential information. All rights reserved. All trademarks are the property of their respective owners.</a:t>
            </a:r>
          </a:p>
        </p:txBody>
      </p:sp>
      <p:pic>
        <p:nvPicPr>
          <p:cNvPr id="8" name="Picture 23">
            <a:extLst>
              <a:ext uri="{FF2B5EF4-FFF2-40B4-BE49-F238E27FC236}">
                <a16:creationId xmlns:a16="http://schemas.microsoft.com/office/drawing/2014/main" id="{67C7A3C7-E5F6-1D4B-AE09-5DBCD9C6C814}"/>
              </a:ext>
            </a:extLst>
          </p:cNvPr>
          <p:cNvPicPr>
            <a:picLocks noChangeAspect="1"/>
          </p:cNvPicPr>
          <p:nvPr userDrawn="1"/>
        </p:nvPicPr>
        <p:blipFill>
          <a:blip r:embed="rId4" cstate="screen">
            <a:alphaModFix amt="40000"/>
            <a:extLst>
              <a:ext uri="{28A0092B-C50C-407E-A947-70E740481C1C}">
                <a14:useLocalDpi xmlns:a14="http://schemas.microsoft.com/office/drawing/2010/main"/>
              </a:ext>
            </a:extLst>
          </a:blip>
          <a:stretch>
            <a:fillRect/>
          </a:stretch>
        </p:blipFill>
        <p:spPr>
          <a:xfrm>
            <a:off x="8114031" y="4943158"/>
            <a:ext cx="526732" cy="94992"/>
          </a:xfrm>
          <a:prstGeom prst="rect">
            <a:avLst/>
          </a:prstGeom>
          <a:effectLst/>
        </p:spPr>
      </p:pic>
    </p:spTree>
    <p:extLst>
      <p:ext uri="{BB962C8B-B14F-4D97-AF65-F5344CB8AC3E}">
        <p14:creationId xmlns:p14="http://schemas.microsoft.com/office/powerpoint/2010/main" val="40640876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and copy">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CCF322-774A-4345-B3F7-E52A3D13B5D4}"/>
              </a:ext>
            </a:extLst>
          </p:cNvPr>
          <p:cNvSpPr txBox="1"/>
          <p:nvPr userDrawn="1"/>
        </p:nvSpPr>
        <p:spPr>
          <a:xfrm>
            <a:off x="503238"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pic>
        <p:nvPicPr>
          <p:cNvPr id="5" name="Picture 23">
            <a:extLst>
              <a:ext uri="{FF2B5EF4-FFF2-40B4-BE49-F238E27FC236}">
                <a16:creationId xmlns:a16="http://schemas.microsoft.com/office/drawing/2014/main" id="{22BADEE8-F6F3-8D4F-8034-2F96D9E172F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114031" y="4943158"/>
            <a:ext cx="526732" cy="94992"/>
          </a:xfrm>
          <a:prstGeom prst="rect">
            <a:avLst/>
          </a:prstGeom>
          <a:effectLst/>
        </p:spPr>
      </p:pic>
    </p:spTree>
    <p:extLst>
      <p:ext uri="{BB962C8B-B14F-4D97-AF65-F5344CB8AC3E}">
        <p14:creationId xmlns:p14="http://schemas.microsoft.com/office/powerpoint/2010/main" val="579211237"/>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01367445-AACE-0B4A-8F1F-72E10CDD7B73}"/>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114031" y="4943158"/>
            <a:ext cx="526732" cy="94992"/>
          </a:xfrm>
          <a:prstGeom prst="rect">
            <a:avLst/>
          </a:prstGeom>
          <a:effectLst/>
        </p:spPr>
      </p:pic>
    </p:spTree>
    <p:extLst>
      <p:ext uri="{BB962C8B-B14F-4D97-AF65-F5344CB8AC3E}">
        <p14:creationId xmlns:p14="http://schemas.microsoft.com/office/powerpoint/2010/main" val="3328992614"/>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CCF322-774A-4345-B3F7-E52A3D13B5D4}"/>
              </a:ext>
            </a:extLst>
          </p:cNvPr>
          <p:cNvSpPr txBox="1"/>
          <p:nvPr userDrawn="1"/>
        </p:nvSpPr>
        <p:spPr>
          <a:xfrm>
            <a:off x="503238"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2909376512"/>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taly 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764598"/>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9CD64E-9DAC-4B01-9642-43624E3551BC}"/>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C45A5BE-A2A2-4456-A1C3-54968E250921}"/>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15514815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9" name="Полилиния 8">
            <a:extLst>
              <a:ext uri="{FF2B5EF4-FFF2-40B4-BE49-F238E27FC236}">
                <a16:creationId xmlns:a16="http://schemas.microsoft.com/office/drawing/2014/main" id="{6AD826F0-B1F8-3345-859F-6DBFE95F69CA}"/>
              </a:ext>
            </a:extLst>
          </p:cNvPr>
          <p:cNvSpPr/>
          <p:nvPr userDrawn="1"/>
        </p:nvSpPr>
        <p:spPr bwMode="auto">
          <a:xfrm rot="18900000">
            <a:off x="-59930" y="1486564"/>
            <a:ext cx="3517475" cy="5747476"/>
          </a:xfrm>
          <a:custGeom>
            <a:avLst/>
            <a:gdLst>
              <a:gd name="connsiteX0" fmla="*/ 3517475 w 3517475"/>
              <a:gd name="connsiteY0" fmla="*/ 0 h 5747476"/>
              <a:gd name="connsiteX1" fmla="*/ 3517475 w 3517475"/>
              <a:gd name="connsiteY1" fmla="*/ 5747476 h 5747476"/>
              <a:gd name="connsiteX2" fmla="*/ 0 w 3517475"/>
              <a:gd name="connsiteY2" fmla="*/ 2230000 h 5747476"/>
              <a:gd name="connsiteX3" fmla="*/ 2230000 w 3517475"/>
              <a:gd name="connsiteY3" fmla="*/ 0 h 5747476"/>
            </a:gdLst>
            <a:ahLst/>
            <a:cxnLst>
              <a:cxn ang="0">
                <a:pos x="connsiteX0" y="connsiteY0"/>
              </a:cxn>
              <a:cxn ang="0">
                <a:pos x="connsiteX1" y="connsiteY1"/>
              </a:cxn>
              <a:cxn ang="0">
                <a:pos x="connsiteX2" y="connsiteY2"/>
              </a:cxn>
              <a:cxn ang="0">
                <a:pos x="connsiteX3" y="connsiteY3"/>
              </a:cxn>
            </a:cxnLst>
            <a:rect l="l" t="t" r="r" b="b"/>
            <a:pathLst>
              <a:path w="3517475" h="5747476">
                <a:moveTo>
                  <a:pt x="3517475" y="0"/>
                </a:moveTo>
                <a:lnTo>
                  <a:pt x="3517475" y="5747476"/>
                </a:lnTo>
                <a:lnTo>
                  <a:pt x="0" y="2230000"/>
                </a:lnTo>
                <a:lnTo>
                  <a:pt x="2230000" y="0"/>
                </a:lnTo>
                <a:close/>
              </a:path>
            </a:pathLst>
          </a:custGeom>
          <a:solidFill>
            <a:srgbClr val="003C3C"/>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Полилиния 9">
            <a:extLst>
              <a:ext uri="{FF2B5EF4-FFF2-40B4-BE49-F238E27FC236}">
                <a16:creationId xmlns:a16="http://schemas.microsoft.com/office/drawing/2014/main" id="{EE944041-BDA8-BC4B-9B80-D55CC1488741}"/>
              </a:ext>
            </a:extLst>
          </p:cNvPr>
          <p:cNvSpPr/>
          <p:nvPr userDrawn="1"/>
        </p:nvSpPr>
        <p:spPr bwMode="auto">
          <a:xfrm rot="2700000">
            <a:off x="194567" y="-977881"/>
            <a:ext cx="1806640" cy="2315775"/>
          </a:xfrm>
          <a:custGeom>
            <a:avLst/>
            <a:gdLst>
              <a:gd name="connsiteX0" fmla="*/ 1806640 w 1806640"/>
              <a:gd name="connsiteY0" fmla="*/ 0 h 2315775"/>
              <a:gd name="connsiteX1" fmla="*/ 1806640 w 1806640"/>
              <a:gd name="connsiteY1" fmla="*/ 2200603 h 2315775"/>
              <a:gd name="connsiteX2" fmla="*/ 1691468 w 1806640"/>
              <a:gd name="connsiteY2" fmla="*/ 2315775 h 2315775"/>
              <a:gd name="connsiteX3" fmla="*/ 509134 w 1806640"/>
              <a:gd name="connsiteY3" fmla="*/ 2315775 h 2315775"/>
              <a:gd name="connsiteX4" fmla="*/ 0 w 1806640"/>
              <a:gd name="connsiteY4" fmla="*/ 1806641 h 231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40" h="2315775">
                <a:moveTo>
                  <a:pt x="1806640" y="0"/>
                </a:moveTo>
                <a:lnTo>
                  <a:pt x="1806640" y="2200603"/>
                </a:lnTo>
                <a:cubicBezTo>
                  <a:pt x="1806640" y="2264211"/>
                  <a:pt x="1755076" y="2315775"/>
                  <a:pt x="1691468" y="2315775"/>
                </a:cubicBezTo>
                <a:lnTo>
                  <a:pt x="509134" y="2315775"/>
                </a:lnTo>
                <a:lnTo>
                  <a:pt x="0" y="1806641"/>
                </a:ln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p:txBody>
      </p:sp>
      <p:sp>
        <p:nvSpPr>
          <p:cNvPr id="34" name="Picture Placeholder 2">
            <a:extLst>
              <a:ext uri="{FF2B5EF4-FFF2-40B4-BE49-F238E27FC236}">
                <a16:creationId xmlns:a16="http://schemas.microsoft.com/office/drawing/2014/main" id="{725CF41C-141E-6845-874A-4F481B67B27D}"/>
              </a:ext>
            </a:extLst>
          </p:cNvPr>
          <p:cNvSpPr>
            <a:spLocks noGrp="1"/>
          </p:cNvSpPr>
          <p:nvPr>
            <p:ph type="pic" sz="quarter" idx="13"/>
          </p:nvPr>
        </p:nvSpPr>
        <p:spPr>
          <a:xfrm>
            <a:off x="499213" y="4011775"/>
            <a:ext cx="792000" cy="792000"/>
          </a:xfrm>
          <a:prstGeom prst="roundRect">
            <a:avLst>
              <a:gd name="adj" fmla="val 10109"/>
            </a:avLst>
          </a:prstGeom>
        </p:spPr>
        <p:txBody>
          <a:bodyPr anchor="ctr"/>
          <a:lstStyle>
            <a:lvl1pPr marL="0" indent="0">
              <a:buNone/>
              <a:defRPr sz="1200"/>
            </a:lvl1pPr>
          </a:lstStyle>
          <a:p>
            <a:endParaRPr lang="en-US"/>
          </a:p>
        </p:txBody>
      </p:sp>
      <p:sp>
        <p:nvSpPr>
          <p:cNvPr id="35" name="Text Placeholder 14">
            <a:extLst>
              <a:ext uri="{FF2B5EF4-FFF2-40B4-BE49-F238E27FC236}">
                <a16:creationId xmlns:a16="http://schemas.microsoft.com/office/drawing/2014/main" id="{F7EB078F-F286-6148-B38B-3031B752CF44}"/>
              </a:ext>
            </a:extLst>
          </p:cNvPr>
          <p:cNvSpPr>
            <a:spLocks noGrp="1"/>
          </p:cNvSpPr>
          <p:nvPr>
            <p:ph type="body" sz="quarter" idx="18" hasCustomPrompt="1"/>
          </p:nvPr>
        </p:nvSpPr>
        <p:spPr>
          <a:xfrm>
            <a:off x="1450431" y="4011775"/>
            <a:ext cx="2042069" cy="221599"/>
          </a:xfrm>
          <a:prstGeom prst="rect">
            <a:avLst/>
          </a:prstGeom>
        </p:spPr>
        <p:txBody>
          <a:bodyPr wrap="square" lIns="0" tIns="0" rIns="0" bIns="0">
            <a:spAutoFit/>
          </a:bodyPr>
          <a:lstStyle>
            <a:lvl1pPr marL="0" indent="0">
              <a:buNone/>
              <a:defRPr sz="1600"/>
            </a:lvl1pPr>
          </a:lstStyle>
          <a:p>
            <a:pPr lvl="0"/>
            <a:r>
              <a:rPr lang="en-US"/>
              <a:t>Speaker Name</a:t>
            </a:r>
          </a:p>
        </p:txBody>
      </p:sp>
      <p:sp>
        <p:nvSpPr>
          <p:cNvPr id="36" name="Text Placeholder 17">
            <a:extLst>
              <a:ext uri="{FF2B5EF4-FFF2-40B4-BE49-F238E27FC236}">
                <a16:creationId xmlns:a16="http://schemas.microsoft.com/office/drawing/2014/main" id="{92895234-58A7-D240-8BE2-B4A27A1B9205}"/>
              </a:ext>
            </a:extLst>
          </p:cNvPr>
          <p:cNvSpPr>
            <a:spLocks noGrp="1"/>
          </p:cNvSpPr>
          <p:nvPr>
            <p:ph type="body" sz="quarter" idx="20" hasCustomPrompt="1"/>
          </p:nvPr>
        </p:nvSpPr>
        <p:spPr>
          <a:xfrm>
            <a:off x="1450431" y="4355115"/>
            <a:ext cx="2042069" cy="440021"/>
          </a:xfrm>
          <a:prstGeom prst="rect">
            <a:avLst/>
          </a:prstGeom>
        </p:spPr>
        <p:txBody>
          <a:bodyPr lIns="0" tIns="0" rIns="0" bIns="0" anchor="b"/>
          <a:lstStyle>
            <a:lvl1pPr marL="0" indent="0">
              <a:buNone/>
              <a:defRPr sz="1200"/>
            </a:lvl1pPr>
          </a:lstStyle>
          <a:p>
            <a:r>
              <a:rPr lang="en-IN"/>
              <a:t>Job Title</a:t>
            </a:r>
          </a:p>
          <a:p>
            <a:r>
              <a:rPr lang="en-IN"/>
              <a:t>   Email</a:t>
            </a:r>
          </a:p>
        </p:txBody>
      </p:sp>
      <p:sp>
        <p:nvSpPr>
          <p:cNvPr id="37" name="Picture Placeholder 2">
            <a:extLst>
              <a:ext uri="{FF2B5EF4-FFF2-40B4-BE49-F238E27FC236}">
                <a16:creationId xmlns:a16="http://schemas.microsoft.com/office/drawing/2014/main" id="{850E2CAB-983C-DC40-9E55-78962FEAE70C}"/>
              </a:ext>
            </a:extLst>
          </p:cNvPr>
          <p:cNvSpPr>
            <a:spLocks noGrp="1"/>
          </p:cNvSpPr>
          <p:nvPr>
            <p:ph type="pic" sz="quarter" idx="21"/>
          </p:nvPr>
        </p:nvSpPr>
        <p:spPr>
          <a:xfrm>
            <a:off x="4172416" y="4011775"/>
            <a:ext cx="792000" cy="792000"/>
          </a:xfrm>
          <a:prstGeom prst="roundRect">
            <a:avLst>
              <a:gd name="adj" fmla="val 10109"/>
            </a:avLst>
          </a:prstGeom>
        </p:spPr>
        <p:txBody>
          <a:bodyPr tIns="0" rIns="0" bIns="0" anchor="ctr"/>
          <a:lstStyle>
            <a:lvl1pPr marL="0" indent="0">
              <a:buNone/>
              <a:defRPr sz="1200"/>
            </a:lvl1pPr>
          </a:lstStyle>
          <a:p>
            <a:endParaRPr lang="en-US"/>
          </a:p>
        </p:txBody>
      </p:sp>
      <p:sp>
        <p:nvSpPr>
          <p:cNvPr id="38" name="Text Placeholder 14">
            <a:extLst>
              <a:ext uri="{FF2B5EF4-FFF2-40B4-BE49-F238E27FC236}">
                <a16:creationId xmlns:a16="http://schemas.microsoft.com/office/drawing/2014/main" id="{388E1E99-AD6F-994B-91D4-06E7477B47DD}"/>
              </a:ext>
            </a:extLst>
          </p:cNvPr>
          <p:cNvSpPr>
            <a:spLocks noGrp="1"/>
          </p:cNvSpPr>
          <p:nvPr>
            <p:ph type="body" sz="quarter" idx="22" hasCustomPrompt="1"/>
          </p:nvPr>
        </p:nvSpPr>
        <p:spPr>
          <a:xfrm>
            <a:off x="5102369" y="4012001"/>
            <a:ext cx="2420988" cy="221599"/>
          </a:xfrm>
          <a:prstGeom prst="rect">
            <a:avLst/>
          </a:prstGeom>
        </p:spPr>
        <p:txBody>
          <a:bodyPr wrap="square" lIns="0" tIns="0" rIns="0" bIns="0">
            <a:spAutoFit/>
          </a:bodyPr>
          <a:lstStyle>
            <a:lvl1pPr marL="0" indent="0">
              <a:buNone/>
              <a:defRPr sz="1600"/>
            </a:lvl1pPr>
          </a:lstStyle>
          <a:p>
            <a:pPr lvl="0"/>
            <a:r>
              <a:rPr lang="en-US"/>
              <a:t>Speaker Name</a:t>
            </a:r>
          </a:p>
        </p:txBody>
      </p:sp>
      <p:sp>
        <p:nvSpPr>
          <p:cNvPr id="39" name="Text Placeholder 17">
            <a:extLst>
              <a:ext uri="{FF2B5EF4-FFF2-40B4-BE49-F238E27FC236}">
                <a16:creationId xmlns:a16="http://schemas.microsoft.com/office/drawing/2014/main" id="{29B256DD-274A-0347-BB46-F45364FAF552}"/>
              </a:ext>
            </a:extLst>
          </p:cNvPr>
          <p:cNvSpPr>
            <a:spLocks noGrp="1"/>
          </p:cNvSpPr>
          <p:nvPr>
            <p:ph type="body" sz="quarter" idx="23" hasCustomPrompt="1"/>
          </p:nvPr>
        </p:nvSpPr>
        <p:spPr>
          <a:xfrm>
            <a:off x="5102369" y="4363754"/>
            <a:ext cx="2420988" cy="440021"/>
          </a:xfrm>
          <a:prstGeom prst="rect">
            <a:avLst/>
          </a:prstGeom>
        </p:spPr>
        <p:txBody>
          <a:bodyPr lIns="0" tIns="0" rIns="0" bIns="0" anchor="b"/>
          <a:lstStyle>
            <a:lvl1pPr marL="0" indent="0">
              <a:buNone/>
              <a:defRPr sz="1200"/>
            </a:lvl1pPr>
          </a:lstStyle>
          <a:p>
            <a:r>
              <a:rPr lang="en-IN"/>
              <a:t>Job Title</a:t>
            </a:r>
          </a:p>
          <a:p>
            <a:r>
              <a:rPr lang="en-IN"/>
              <a:t>   Email</a:t>
            </a:r>
          </a:p>
        </p:txBody>
      </p:sp>
      <p:sp>
        <p:nvSpPr>
          <p:cNvPr id="40" name="Text Placeholder 5">
            <a:extLst>
              <a:ext uri="{FF2B5EF4-FFF2-40B4-BE49-F238E27FC236}">
                <a16:creationId xmlns:a16="http://schemas.microsoft.com/office/drawing/2014/main" id="{0CF11114-3BA4-134F-84E4-3BAFA4D4683D}"/>
              </a:ext>
            </a:extLst>
          </p:cNvPr>
          <p:cNvSpPr>
            <a:spLocks noGrp="1"/>
          </p:cNvSpPr>
          <p:nvPr>
            <p:ph type="body" sz="quarter" idx="10" hasCustomPrompt="1"/>
          </p:nvPr>
        </p:nvSpPr>
        <p:spPr>
          <a:xfrm>
            <a:off x="503237" y="2156251"/>
            <a:ext cx="8281987" cy="830997"/>
          </a:xfrm>
          <a:prstGeom prst="rect">
            <a:avLst/>
          </a:prstGeom>
        </p:spPr>
        <p:txBody>
          <a:bodyPr lIns="0" anchor="ctr">
            <a:noAutofit/>
          </a:bodyPr>
          <a:lstStyle>
            <a:lvl1pPr marL="0" indent="0">
              <a:lnSpc>
                <a:spcPct val="100000"/>
              </a:lnSpc>
              <a:spcBef>
                <a:spcPts val="0"/>
              </a:spcBef>
              <a:buNone/>
              <a:defRPr sz="4800" i="0" spc="0" baseline="0">
                <a:solidFill>
                  <a:schemeClr val="bg1"/>
                </a:solidFill>
                <a:latin typeface="+mn-lt"/>
              </a:defRPr>
            </a:lvl1pPr>
          </a:lstStyle>
          <a:p>
            <a:pPr lvl="0"/>
            <a:r>
              <a:rPr lang="en-US"/>
              <a:t>Click to edit title style</a:t>
            </a:r>
          </a:p>
        </p:txBody>
      </p:sp>
      <p:pic>
        <p:nvPicPr>
          <p:cNvPr id="17" name="Рисунок 16">
            <a:extLst>
              <a:ext uri="{FF2B5EF4-FFF2-40B4-BE49-F238E27FC236}">
                <a16:creationId xmlns:a16="http://schemas.microsoft.com/office/drawing/2014/main" id="{4BB68AEF-E315-E843-9107-E23AD20DA6A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15284" y="64526"/>
            <a:ext cx="1484320" cy="1294465"/>
          </a:xfrm>
          <a:prstGeom prst="rect">
            <a:avLst/>
          </a:prstGeom>
        </p:spPr>
      </p:pic>
      <p:pic>
        <p:nvPicPr>
          <p:cNvPr id="3" name="Рисунок 2">
            <a:extLst>
              <a:ext uri="{FF2B5EF4-FFF2-40B4-BE49-F238E27FC236}">
                <a16:creationId xmlns:a16="http://schemas.microsoft.com/office/drawing/2014/main" id="{A0072CA7-EE58-EB41-8CFB-8737BB18709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7812" y="51784"/>
            <a:ext cx="1103412" cy="1007841"/>
          </a:xfrm>
          <a:prstGeom prst="rect">
            <a:avLst/>
          </a:prstGeom>
        </p:spPr>
      </p:pic>
      <p:pic>
        <p:nvPicPr>
          <p:cNvPr id="14" name="Picture 22">
            <a:extLst>
              <a:ext uri="{FF2B5EF4-FFF2-40B4-BE49-F238E27FC236}">
                <a16:creationId xmlns:a16="http://schemas.microsoft.com/office/drawing/2014/main" id="{9940BF5A-8C5B-C04B-8E0A-38B4D6D1D6E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03088" y="306693"/>
            <a:ext cx="1172210" cy="414782"/>
          </a:xfrm>
          <a:prstGeom prst="rect">
            <a:avLst/>
          </a:prstGeom>
        </p:spPr>
      </p:pic>
    </p:spTree>
    <p:extLst>
      <p:ext uri="{BB962C8B-B14F-4D97-AF65-F5344CB8AC3E}">
        <p14:creationId xmlns:p14="http://schemas.microsoft.com/office/powerpoint/2010/main" val="2569877560"/>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C3283DD-3032-2241-B6F1-0F003F275E58}"/>
              </a:ext>
            </a:extLst>
          </p:cNvPr>
          <p:cNvSpPr>
            <a:spLocks noGrp="1"/>
          </p:cNvSpPr>
          <p:nvPr>
            <p:ph type="title"/>
          </p:nvPr>
        </p:nvSpPr>
        <p:spPr>
          <a:xfrm>
            <a:off x="381000" y="209550"/>
            <a:ext cx="8382000" cy="553998"/>
          </a:xfrm>
          <a:prstGeom prst="rect">
            <a:avLst/>
          </a:prstGeom>
        </p:spPr>
        <p:txBody>
          <a:bodyPr vert="horz" wrap="square" lIns="0" tIns="0" rIns="0" bIns="0" rtlCol="0" anchor="t">
            <a:spAutoFit/>
          </a:bodyPr>
          <a:lstStyle>
            <a:lvl1pPr>
              <a:defRPr sz="3600">
                <a:solidFill>
                  <a:schemeClr val="bg1"/>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74FE4E6-16AF-EE4B-B204-4BB5956F937D}"/>
              </a:ext>
            </a:extLst>
          </p:cNvPr>
          <p:cNvSpPr>
            <a:spLocks noGrp="1"/>
          </p:cNvSpPr>
          <p:nvPr>
            <p:ph type="body" sz="quarter" idx="10" hasCustomPrompt="1"/>
          </p:nvPr>
        </p:nvSpPr>
        <p:spPr>
          <a:xfrm>
            <a:off x="381000" y="1047751"/>
            <a:ext cx="8382000" cy="3733800"/>
          </a:xfrm>
          <a:prstGeom prst="rect">
            <a:avLst/>
          </a:prstGeom>
        </p:spPr>
        <p:txBody>
          <a:bodyPr lIns="0" tIns="0" rIns="0" bIns="0"/>
          <a:lstStyle>
            <a:lvl1pPr marL="0" indent="0">
              <a:lnSpc>
                <a:spcPct val="100000"/>
              </a:lnSpc>
              <a:spcBef>
                <a:spcPts val="0"/>
              </a:spcBef>
              <a:spcAft>
                <a:spcPts val="900"/>
              </a:spcAft>
              <a:buNone/>
              <a:defRPr sz="1800"/>
            </a:lvl1pPr>
            <a:lvl2pPr marL="252000" indent="-252000">
              <a:lnSpc>
                <a:spcPct val="100000"/>
              </a:lnSpc>
              <a:spcBef>
                <a:spcPts val="0"/>
              </a:spcBef>
              <a:buClr>
                <a:schemeClr val="bg1"/>
              </a:buClr>
              <a:defRPr sz="1800">
                <a:solidFill>
                  <a:schemeClr val="bg1"/>
                </a:solidFill>
              </a:defRPr>
            </a:lvl2pPr>
            <a:lvl3pPr marL="756000" marR="0"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sz="18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marL="504000" marR="0" lvl="2"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a:pPr>
            <a:r>
              <a:rPr lang="en-US" dirty="0"/>
              <a:t>Third level</a:t>
            </a:r>
          </a:p>
          <a:p>
            <a:pPr lvl="2"/>
            <a:endParaRPr lang="en-US" dirty="0"/>
          </a:p>
        </p:txBody>
      </p:sp>
    </p:spTree>
    <p:extLst>
      <p:ext uri="{BB962C8B-B14F-4D97-AF65-F5344CB8AC3E}">
        <p14:creationId xmlns:p14="http://schemas.microsoft.com/office/powerpoint/2010/main" val="3626705783"/>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381000" y="209550"/>
            <a:ext cx="8382000" cy="533400"/>
          </a:xfrm>
          <a:prstGeom prst="rect">
            <a:avLst/>
          </a:prstGeom>
        </p:spPr>
        <p:txBody>
          <a:bodyPr lIns="0" tIns="0" rIns="0" bIns="0"/>
          <a:lstStyle/>
          <a:p>
            <a:r>
              <a:rPr lang="en-US" dirty="0"/>
              <a:t>Click to edit Master title style</a:t>
            </a:r>
          </a:p>
        </p:txBody>
      </p:sp>
      <p:sp>
        <p:nvSpPr>
          <p:cNvPr id="5" name="Text Placeholder 4">
            <a:extLst>
              <a:ext uri="{FF2B5EF4-FFF2-40B4-BE49-F238E27FC236}">
                <a16:creationId xmlns:a16="http://schemas.microsoft.com/office/drawing/2014/main" id="{F401C327-6256-453C-B045-711FF99563CC}"/>
              </a:ext>
            </a:extLst>
          </p:cNvPr>
          <p:cNvSpPr>
            <a:spLocks noGrp="1"/>
          </p:cNvSpPr>
          <p:nvPr>
            <p:ph type="body" sz="quarter" idx="10" hasCustomPrompt="1"/>
          </p:nvPr>
        </p:nvSpPr>
        <p:spPr>
          <a:xfrm>
            <a:off x="381000" y="1047749"/>
            <a:ext cx="8382000" cy="3733801"/>
          </a:xfrm>
          <a:prstGeom prst="rect">
            <a:avLst/>
          </a:prstGeom>
        </p:spPr>
        <p:txBody>
          <a:bodyPr lIns="0" tIns="0" rIns="0" bIns="0"/>
          <a:lstStyle>
            <a:lvl1pPr>
              <a:spcAft>
                <a:spcPts val="900"/>
              </a:spcAft>
              <a:defRPr sz="1800"/>
            </a:lvl1pPr>
            <a:lvl2pPr marL="252000" indent="-252000">
              <a:buClr>
                <a:schemeClr val="bg1"/>
              </a:buClr>
              <a:defRPr sz="1800">
                <a:solidFill>
                  <a:schemeClr val="bg1"/>
                </a:solidFill>
              </a:defRPr>
            </a:lvl2pPr>
            <a:lvl3pPr marL="756000" marR="0"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sz="18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marL="504000" marR="0" lvl="2"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a:pPr>
            <a:r>
              <a:rPr lang="en-US" dirty="0"/>
              <a:t>Third level</a:t>
            </a:r>
          </a:p>
          <a:p>
            <a:pPr lvl="2"/>
            <a:endParaRPr lang="en-US" dirty="0"/>
          </a:p>
        </p:txBody>
      </p:sp>
      <p:pic>
        <p:nvPicPr>
          <p:cNvPr id="6" name="Picture 23">
            <a:extLst>
              <a:ext uri="{FF2B5EF4-FFF2-40B4-BE49-F238E27FC236}">
                <a16:creationId xmlns:a16="http://schemas.microsoft.com/office/drawing/2014/main" id="{D9442BE9-B2DA-0842-BF6E-089097E4EE2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7" name="TextBox 6">
            <a:extLst>
              <a:ext uri="{FF2B5EF4-FFF2-40B4-BE49-F238E27FC236}">
                <a16:creationId xmlns:a16="http://schemas.microsoft.com/office/drawing/2014/main" id="{8E8D4790-41DC-4621-987E-7603AA89234C}"/>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79010576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64BC483C-6202-9341-A18A-8FF56BE377BE}"/>
              </a:ext>
            </a:extLst>
          </p:cNvPr>
          <p:cNvGrpSpPr/>
          <p:nvPr userDrawn="1"/>
        </p:nvGrpSpPr>
        <p:grpSpPr>
          <a:xfrm>
            <a:off x="8108661" y="23148"/>
            <a:ext cx="1676406" cy="1520830"/>
            <a:chOff x="8108661" y="23148"/>
            <a:chExt cx="1676406" cy="1520830"/>
          </a:xfrm>
        </p:grpSpPr>
        <p:sp>
          <p:nvSpPr>
            <p:cNvPr id="4" name="Полилиния 3">
              <a:extLst>
                <a:ext uri="{FF2B5EF4-FFF2-40B4-BE49-F238E27FC236}">
                  <a16:creationId xmlns:a16="http://schemas.microsoft.com/office/drawing/2014/main" id="{9B61DE20-5780-7C4F-8BB2-9390720261BE}"/>
                </a:ext>
              </a:extLst>
            </p:cNvPr>
            <p:cNvSpPr/>
            <p:nvPr userDrawn="1"/>
          </p:nvSpPr>
          <p:spPr bwMode="auto">
            <a:xfrm rot="18900000">
              <a:off x="8502933" y="261844"/>
              <a:ext cx="1282134" cy="1282134"/>
            </a:xfrm>
            <a:custGeom>
              <a:avLst/>
              <a:gdLst>
                <a:gd name="connsiteX0" fmla="*/ 1282134 w 1282134"/>
                <a:gd name="connsiteY0" fmla="*/ 0 h 1282134"/>
                <a:gd name="connsiteX1" fmla="*/ 0 w 1282134"/>
                <a:gd name="connsiteY1" fmla="*/ 1282134 h 1282134"/>
                <a:gd name="connsiteX2" fmla="*/ 0 w 1282134"/>
                <a:gd name="connsiteY2" fmla="*/ 94549 h 1282134"/>
                <a:gd name="connsiteX3" fmla="*/ 94549 w 1282134"/>
                <a:gd name="connsiteY3" fmla="*/ 0 h 1282134"/>
              </a:gdLst>
              <a:ahLst/>
              <a:cxnLst>
                <a:cxn ang="0">
                  <a:pos x="connsiteX0" y="connsiteY0"/>
                </a:cxn>
                <a:cxn ang="0">
                  <a:pos x="connsiteX1" y="connsiteY1"/>
                </a:cxn>
                <a:cxn ang="0">
                  <a:pos x="connsiteX2" y="connsiteY2"/>
                </a:cxn>
                <a:cxn ang="0">
                  <a:pos x="connsiteX3" y="connsiteY3"/>
                </a:cxn>
              </a:cxnLst>
              <a:rect l="l" t="t" r="r" b="b"/>
              <a:pathLst>
                <a:path w="1282134" h="1282134">
                  <a:moveTo>
                    <a:pt x="1282134" y="0"/>
                  </a:moveTo>
                  <a:lnTo>
                    <a:pt x="0" y="1282134"/>
                  </a:lnTo>
                  <a:lnTo>
                    <a:pt x="0" y="94549"/>
                  </a:lnTo>
                  <a:cubicBezTo>
                    <a:pt x="0" y="42331"/>
                    <a:pt x="42331" y="0"/>
                    <a:pt x="94549" y="0"/>
                  </a:cubicBez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p:txBody>
        </p:sp>
        <p:pic>
          <p:nvPicPr>
            <p:cNvPr id="5" name="Рисунок 4">
              <a:extLst>
                <a:ext uri="{FF2B5EF4-FFF2-40B4-BE49-F238E27FC236}">
                  <a16:creationId xmlns:a16="http://schemas.microsoft.com/office/drawing/2014/main" id="{D36A753E-F61D-BB49-9E47-7DFDB97F2E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08661" y="23148"/>
              <a:ext cx="1010857" cy="1491327"/>
            </a:xfrm>
            <a:prstGeom prst="rect">
              <a:avLst/>
            </a:prstGeom>
          </p:spPr>
        </p:pic>
      </p:grpSp>
      <p:sp>
        <p:nvSpPr>
          <p:cNvPr id="2" name="Title 1">
            <a:extLst>
              <a:ext uri="{FF2B5EF4-FFF2-40B4-BE49-F238E27FC236}">
                <a16:creationId xmlns:a16="http://schemas.microsoft.com/office/drawing/2014/main" id="{80DE3C00-3D03-4257-825A-2C73D882B051}"/>
              </a:ext>
            </a:extLst>
          </p:cNvPr>
          <p:cNvSpPr>
            <a:spLocks noGrp="1"/>
          </p:cNvSpPr>
          <p:nvPr>
            <p:ph type="title"/>
          </p:nvPr>
        </p:nvSpPr>
        <p:spPr>
          <a:xfrm>
            <a:off x="381000" y="209550"/>
            <a:ext cx="8382000" cy="533400"/>
          </a:xfrm>
          <a:prstGeom prst="rect">
            <a:avLst/>
          </a:prstGeom>
        </p:spPr>
        <p:txBody>
          <a:bodyPr lIns="0" tIns="0" rIns="0" bIns="0"/>
          <a:lstStyle>
            <a:lvl1pPr>
              <a:defRPr/>
            </a:lvl1pPr>
          </a:lstStyle>
          <a:p>
            <a:r>
              <a:rPr lang="en-US" dirty="0"/>
              <a:t>Click to edit Master title style</a:t>
            </a:r>
          </a:p>
        </p:txBody>
      </p:sp>
      <p:pic>
        <p:nvPicPr>
          <p:cNvPr id="8" name="Picture 23">
            <a:extLst>
              <a:ext uri="{FF2B5EF4-FFF2-40B4-BE49-F238E27FC236}">
                <a16:creationId xmlns:a16="http://schemas.microsoft.com/office/drawing/2014/main" id="{A378CDE0-221D-4323-AD4E-5E08A3E1901D}"/>
              </a:ext>
            </a:extLst>
          </p:cNvPr>
          <p:cNvPicPr>
            <a:picLocks noChangeAspect="1"/>
          </p:cNvPicPr>
          <p:nvPr userDrawn="1"/>
        </p:nvPicPr>
        <p:blipFill>
          <a:blip r:embed="rId4"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9" name="TextBox 8">
            <a:extLst>
              <a:ext uri="{FF2B5EF4-FFF2-40B4-BE49-F238E27FC236}">
                <a16:creationId xmlns:a16="http://schemas.microsoft.com/office/drawing/2014/main" id="{3AD9801E-245F-40AD-A63B-E40D6965F8B7}"/>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36317364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CDE07871-2A63-0649-BA94-03205F285710}"/>
              </a:ext>
            </a:extLst>
          </p:cNvPr>
          <p:cNvGrpSpPr/>
          <p:nvPr userDrawn="1"/>
        </p:nvGrpSpPr>
        <p:grpSpPr>
          <a:xfrm>
            <a:off x="4047494" y="-877686"/>
            <a:ext cx="6390200" cy="7110168"/>
            <a:chOff x="4047494" y="-877686"/>
            <a:chExt cx="6390200" cy="7110168"/>
          </a:xfrm>
        </p:grpSpPr>
        <p:sp>
          <p:nvSpPr>
            <p:cNvPr id="4" name="Полилиния 3">
              <a:extLst>
                <a:ext uri="{FF2B5EF4-FFF2-40B4-BE49-F238E27FC236}">
                  <a16:creationId xmlns:a16="http://schemas.microsoft.com/office/drawing/2014/main" id="{3A121C09-C13E-894A-A353-30FA47A4096A}"/>
                </a:ext>
              </a:extLst>
            </p:cNvPr>
            <p:cNvSpPr/>
            <p:nvPr userDrawn="1"/>
          </p:nvSpPr>
          <p:spPr bwMode="auto">
            <a:xfrm rot="2700000" flipH="1">
              <a:off x="5281229" y="1076017"/>
              <a:ext cx="3922730" cy="6390200"/>
            </a:xfrm>
            <a:custGeom>
              <a:avLst/>
              <a:gdLst>
                <a:gd name="connsiteX0" fmla="*/ 3892402 w 3922730"/>
                <a:gd name="connsiteY0" fmla="*/ 30328 h 6390200"/>
                <a:gd name="connsiteX1" fmla="*/ 3819184 w 3922730"/>
                <a:gd name="connsiteY1" fmla="*/ 0 h 6390200"/>
                <a:gd name="connsiteX2" fmla="*/ 2467471 w 3922730"/>
                <a:gd name="connsiteY2" fmla="*/ 0 h 6390200"/>
                <a:gd name="connsiteX3" fmla="*/ 0 w 3922730"/>
                <a:gd name="connsiteY3" fmla="*/ 2467471 h 6390200"/>
                <a:gd name="connsiteX4" fmla="*/ 3922730 w 3922730"/>
                <a:gd name="connsiteY4" fmla="*/ 6390200 h 6390200"/>
                <a:gd name="connsiteX5" fmla="*/ 3922730 w 3922730"/>
                <a:gd name="connsiteY5" fmla="*/ 103546 h 6390200"/>
                <a:gd name="connsiteX6" fmla="*/ 3892402 w 3922730"/>
                <a:gd name="connsiteY6" fmla="*/ 30328 h 639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2730" h="6390200">
                  <a:moveTo>
                    <a:pt x="3892402" y="30328"/>
                  </a:moveTo>
                  <a:cubicBezTo>
                    <a:pt x="3873664" y="11590"/>
                    <a:pt x="3847777" y="0"/>
                    <a:pt x="3819184" y="0"/>
                  </a:cubicBezTo>
                  <a:lnTo>
                    <a:pt x="2467471" y="0"/>
                  </a:lnTo>
                  <a:lnTo>
                    <a:pt x="0" y="2467471"/>
                  </a:lnTo>
                  <a:lnTo>
                    <a:pt x="3922730" y="6390200"/>
                  </a:lnTo>
                  <a:lnTo>
                    <a:pt x="3922730" y="103546"/>
                  </a:lnTo>
                  <a:cubicBezTo>
                    <a:pt x="3922730" y="74953"/>
                    <a:pt x="3911140" y="49066"/>
                    <a:pt x="3892402" y="30328"/>
                  </a:cubicBezTo>
                  <a:close/>
                </a:path>
              </a:pathLst>
            </a:custGeom>
            <a:solidFill>
              <a:srgbClr val="003C3C"/>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5" name="Рисунок 4">
              <a:extLst>
                <a:ext uri="{FF2B5EF4-FFF2-40B4-BE49-F238E27FC236}">
                  <a16:creationId xmlns:a16="http://schemas.microsoft.com/office/drawing/2014/main" id="{B6AF149C-AB00-0144-8514-B52E304D30F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546"/>
            <a:stretch/>
          </p:blipFill>
          <p:spPr>
            <a:xfrm>
              <a:off x="8486207" y="421919"/>
              <a:ext cx="657794" cy="1373033"/>
            </a:xfrm>
            <a:prstGeom prst="rect">
              <a:avLst/>
            </a:prstGeom>
          </p:spPr>
        </p:pic>
        <p:sp>
          <p:nvSpPr>
            <p:cNvPr id="6" name="Полилиния 5">
              <a:extLst>
                <a:ext uri="{FF2B5EF4-FFF2-40B4-BE49-F238E27FC236}">
                  <a16:creationId xmlns:a16="http://schemas.microsoft.com/office/drawing/2014/main" id="{263850A8-9FF7-CA47-9095-EA479CB0080A}"/>
                </a:ext>
              </a:extLst>
            </p:cNvPr>
            <p:cNvSpPr/>
            <p:nvPr userDrawn="1"/>
          </p:nvSpPr>
          <p:spPr bwMode="auto">
            <a:xfrm rot="18900000" flipH="1">
              <a:off x="7172607" y="-877686"/>
              <a:ext cx="1694137" cy="1903212"/>
            </a:xfrm>
            <a:custGeom>
              <a:avLst/>
              <a:gdLst>
                <a:gd name="connsiteX0" fmla="*/ 0 w 1694137"/>
                <a:gd name="connsiteY0" fmla="*/ 1694137 h 1903212"/>
                <a:gd name="connsiteX1" fmla="*/ 1694137 w 1694137"/>
                <a:gd name="connsiteY1" fmla="*/ 0 h 1903212"/>
                <a:gd name="connsiteX2" fmla="*/ 1694137 w 1694137"/>
                <a:gd name="connsiteY2" fmla="*/ 1810064 h 1903212"/>
                <a:gd name="connsiteX3" fmla="*/ 1600989 w 1694137"/>
                <a:gd name="connsiteY3" fmla="*/ 1903212 h 1903212"/>
                <a:gd name="connsiteX4" fmla="*/ 209074 w 1694137"/>
                <a:gd name="connsiteY4" fmla="*/ 1903212 h 190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137" h="1903212">
                  <a:moveTo>
                    <a:pt x="0" y="1694137"/>
                  </a:moveTo>
                  <a:lnTo>
                    <a:pt x="1694137" y="0"/>
                  </a:lnTo>
                  <a:lnTo>
                    <a:pt x="1694137" y="1810064"/>
                  </a:lnTo>
                  <a:cubicBezTo>
                    <a:pt x="1694137" y="1861508"/>
                    <a:pt x="1652433" y="1903212"/>
                    <a:pt x="1600989" y="1903212"/>
                  </a:cubicBezTo>
                  <a:lnTo>
                    <a:pt x="209074" y="1903212"/>
                  </a:ln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p:txBody>
        </p:sp>
      </p:grpSp>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381000" y="209550"/>
            <a:ext cx="8382000" cy="533400"/>
          </a:xfrm>
          <a:prstGeom prst="rect">
            <a:avLst/>
          </a:prstGeom>
        </p:spPr>
        <p:txBody>
          <a:bodyPr lIns="0" tIns="0" rIns="0" bIns="0"/>
          <a:lstStyle/>
          <a:p>
            <a:r>
              <a:rPr lang="en-US" dirty="0"/>
              <a:t>Click to edit Master title style</a:t>
            </a:r>
            <a:br>
              <a:rPr lang="en-US" dirty="0"/>
            </a:br>
            <a:endParaRPr lang="en-US" dirty="0"/>
          </a:p>
        </p:txBody>
      </p:sp>
      <p:pic>
        <p:nvPicPr>
          <p:cNvPr id="9" name="Picture 23">
            <a:extLst>
              <a:ext uri="{FF2B5EF4-FFF2-40B4-BE49-F238E27FC236}">
                <a16:creationId xmlns:a16="http://schemas.microsoft.com/office/drawing/2014/main" id="{314C3858-26E6-410C-BF69-811976BB6CBB}"/>
              </a:ext>
            </a:extLst>
          </p:cNvPr>
          <p:cNvPicPr>
            <a:picLocks noChangeAspect="1"/>
          </p:cNvPicPr>
          <p:nvPr userDrawn="1"/>
        </p:nvPicPr>
        <p:blipFill>
          <a:blip r:embed="rId4"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10" name="TextBox 9">
            <a:extLst>
              <a:ext uri="{FF2B5EF4-FFF2-40B4-BE49-F238E27FC236}">
                <a16:creationId xmlns:a16="http://schemas.microsoft.com/office/drawing/2014/main" id="{29F1FF40-D970-4A75-9A84-FEEAB9902FFE}"/>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26500076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and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24425"/>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9B580E8F-C854-477F-917E-0C33495F177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Tree>
    <p:extLst>
      <p:ext uri="{BB962C8B-B14F-4D97-AF65-F5344CB8AC3E}">
        <p14:creationId xmlns:p14="http://schemas.microsoft.com/office/powerpoint/2010/main" val="2633438419"/>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239003"/>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taly blank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590527"/>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ta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791437"/>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otaly 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52485"/>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
        <p:nvSpPr>
          <p:cNvPr id="2" name="Text Placeholder 29">
            <a:extLst>
              <a:ext uri="{FF2B5EF4-FFF2-40B4-BE49-F238E27FC236}">
                <a16:creationId xmlns:a16="http://schemas.microsoft.com/office/drawing/2014/main" id="{634A393E-57FB-B84B-AA6E-2B3DDFDAFED4}"/>
              </a:ext>
            </a:extLst>
          </p:cNvPr>
          <p:cNvSpPr>
            <a:spLocks noGrp="1"/>
          </p:cNvSpPr>
          <p:nvPr>
            <p:ph type="body" sz="quarter" idx="10" hasCustomPrompt="1"/>
          </p:nvPr>
        </p:nvSpPr>
        <p:spPr>
          <a:xfrm>
            <a:off x="358775" y="2286696"/>
            <a:ext cx="2043008" cy="553998"/>
          </a:xfrm>
          <a:prstGeom prst="rect">
            <a:avLst/>
          </a:prstGeom>
        </p:spPr>
        <p:txBody>
          <a:bodyPr wrap="square" tIns="0" bIns="72000" anchor="ctr">
            <a:noAutofit/>
          </a:bodyPr>
          <a:lstStyle>
            <a:lvl1pPr marL="0" indent="0">
              <a:buNone/>
              <a:defRPr sz="4000"/>
            </a:lvl1pPr>
          </a:lstStyle>
          <a:p>
            <a:pPr lvl="0"/>
            <a:r>
              <a:rPr lang="en-US" dirty="0"/>
              <a:t>Agenda</a:t>
            </a:r>
          </a:p>
        </p:txBody>
      </p:sp>
      <p:sp>
        <p:nvSpPr>
          <p:cNvPr id="3" name="Text Placeholder 32">
            <a:extLst>
              <a:ext uri="{FF2B5EF4-FFF2-40B4-BE49-F238E27FC236}">
                <a16:creationId xmlns:a16="http://schemas.microsoft.com/office/drawing/2014/main" id="{9BDE8A10-69C4-434E-AABD-7FA0C56720A5}"/>
              </a:ext>
            </a:extLst>
          </p:cNvPr>
          <p:cNvSpPr>
            <a:spLocks noGrp="1"/>
          </p:cNvSpPr>
          <p:nvPr>
            <p:ph type="body" sz="quarter" idx="11" hasCustomPrompt="1"/>
          </p:nvPr>
        </p:nvSpPr>
        <p:spPr>
          <a:xfrm>
            <a:off x="2631947" y="158720"/>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4" name="Text Placeholder 32">
            <a:extLst>
              <a:ext uri="{FF2B5EF4-FFF2-40B4-BE49-F238E27FC236}">
                <a16:creationId xmlns:a16="http://schemas.microsoft.com/office/drawing/2014/main" id="{C9752A2D-167E-A942-803E-A411CF07644B}"/>
              </a:ext>
            </a:extLst>
          </p:cNvPr>
          <p:cNvSpPr>
            <a:spLocks noGrp="1"/>
          </p:cNvSpPr>
          <p:nvPr>
            <p:ph type="body" sz="quarter" idx="12" hasCustomPrompt="1"/>
          </p:nvPr>
        </p:nvSpPr>
        <p:spPr>
          <a:xfrm>
            <a:off x="2631947" y="574962"/>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5" name="Text Placeholder 32">
            <a:extLst>
              <a:ext uri="{FF2B5EF4-FFF2-40B4-BE49-F238E27FC236}">
                <a16:creationId xmlns:a16="http://schemas.microsoft.com/office/drawing/2014/main" id="{5FF86314-4FEF-9947-AB82-64FC6F2B5FF3}"/>
              </a:ext>
            </a:extLst>
          </p:cNvPr>
          <p:cNvSpPr>
            <a:spLocks noGrp="1"/>
          </p:cNvSpPr>
          <p:nvPr>
            <p:ph type="body" sz="quarter" idx="13" hasCustomPrompt="1"/>
          </p:nvPr>
        </p:nvSpPr>
        <p:spPr>
          <a:xfrm>
            <a:off x="2631947" y="995583"/>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6" name="Text Placeholder 32">
            <a:extLst>
              <a:ext uri="{FF2B5EF4-FFF2-40B4-BE49-F238E27FC236}">
                <a16:creationId xmlns:a16="http://schemas.microsoft.com/office/drawing/2014/main" id="{F7BDE799-5527-9F46-970E-8992C5C7351A}"/>
              </a:ext>
            </a:extLst>
          </p:cNvPr>
          <p:cNvSpPr>
            <a:spLocks noGrp="1"/>
          </p:cNvSpPr>
          <p:nvPr>
            <p:ph type="body" sz="quarter" idx="14" hasCustomPrompt="1"/>
          </p:nvPr>
        </p:nvSpPr>
        <p:spPr>
          <a:xfrm>
            <a:off x="2631947" y="1413661"/>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7" name="Text Placeholder 32">
            <a:extLst>
              <a:ext uri="{FF2B5EF4-FFF2-40B4-BE49-F238E27FC236}">
                <a16:creationId xmlns:a16="http://schemas.microsoft.com/office/drawing/2014/main" id="{4ABA7CE6-EF11-2A40-9BD2-09B458504FA9}"/>
              </a:ext>
            </a:extLst>
          </p:cNvPr>
          <p:cNvSpPr>
            <a:spLocks noGrp="1"/>
          </p:cNvSpPr>
          <p:nvPr>
            <p:ph type="body" sz="quarter" idx="15" hasCustomPrompt="1"/>
          </p:nvPr>
        </p:nvSpPr>
        <p:spPr>
          <a:xfrm>
            <a:off x="2631947" y="1826279"/>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8" name="Text Placeholder 32">
            <a:extLst>
              <a:ext uri="{FF2B5EF4-FFF2-40B4-BE49-F238E27FC236}">
                <a16:creationId xmlns:a16="http://schemas.microsoft.com/office/drawing/2014/main" id="{347601E2-3176-8A46-93FD-B2B7925BECD5}"/>
              </a:ext>
            </a:extLst>
          </p:cNvPr>
          <p:cNvSpPr>
            <a:spLocks noGrp="1"/>
          </p:cNvSpPr>
          <p:nvPr>
            <p:ph type="body" sz="quarter" idx="16" hasCustomPrompt="1"/>
          </p:nvPr>
        </p:nvSpPr>
        <p:spPr>
          <a:xfrm>
            <a:off x="2631947" y="2239266"/>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9" name="Text Placeholder 32">
            <a:extLst>
              <a:ext uri="{FF2B5EF4-FFF2-40B4-BE49-F238E27FC236}">
                <a16:creationId xmlns:a16="http://schemas.microsoft.com/office/drawing/2014/main" id="{9A332B8A-668C-544A-8C6F-771950F11E31}"/>
              </a:ext>
            </a:extLst>
          </p:cNvPr>
          <p:cNvSpPr>
            <a:spLocks noGrp="1"/>
          </p:cNvSpPr>
          <p:nvPr>
            <p:ph type="body" sz="quarter" idx="17" hasCustomPrompt="1"/>
          </p:nvPr>
        </p:nvSpPr>
        <p:spPr>
          <a:xfrm>
            <a:off x="2631947" y="2653537"/>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10" name="Text Placeholder 32">
            <a:extLst>
              <a:ext uri="{FF2B5EF4-FFF2-40B4-BE49-F238E27FC236}">
                <a16:creationId xmlns:a16="http://schemas.microsoft.com/office/drawing/2014/main" id="{730F74BF-D771-1C46-B947-F3256355BF87}"/>
              </a:ext>
            </a:extLst>
          </p:cNvPr>
          <p:cNvSpPr>
            <a:spLocks noGrp="1"/>
          </p:cNvSpPr>
          <p:nvPr>
            <p:ph type="body" sz="quarter" idx="18" hasCustomPrompt="1"/>
          </p:nvPr>
        </p:nvSpPr>
        <p:spPr>
          <a:xfrm>
            <a:off x="2631947" y="3071006"/>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11" name="Text Placeholder 32">
            <a:extLst>
              <a:ext uri="{FF2B5EF4-FFF2-40B4-BE49-F238E27FC236}">
                <a16:creationId xmlns:a16="http://schemas.microsoft.com/office/drawing/2014/main" id="{B409B30F-FA95-014A-9704-294DE48684D6}"/>
              </a:ext>
            </a:extLst>
          </p:cNvPr>
          <p:cNvSpPr>
            <a:spLocks noGrp="1"/>
          </p:cNvSpPr>
          <p:nvPr>
            <p:ph type="body" sz="quarter" idx="19" hasCustomPrompt="1"/>
          </p:nvPr>
        </p:nvSpPr>
        <p:spPr>
          <a:xfrm>
            <a:off x="2631947" y="3488481"/>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12" name="Text Placeholder 32">
            <a:extLst>
              <a:ext uri="{FF2B5EF4-FFF2-40B4-BE49-F238E27FC236}">
                <a16:creationId xmlns:a16="http://schemas.microsoft.com/office/drawing/2014/main" id="{8F92DE38-F423-D949-B048-380290CE9E6E}"/>
              </a:ext>
            </a:extLst>
          </p:cNvPr>
          <p:cNvSpPr>
            <a:spLocks noGrp="1"/>
          </p:cNvSpPr>
          <p:nvPr>
            <p:ph type="body" sz="quarter" idx="20" hasCustomPrompt="1"/>
          </p:nvPr>
        </p:nvSpPr>
        <p:spPr>
          <a:xfrm>
            <a:off x="2631947" y="3905621"/>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13" name="Text Placeholder 32">
            <a:extLst>
              <a:ext uri="{FF2B5EF4-FFF2-40B4-BE49-F238E27FC236}">
                <a16:creationId xmlns:a16="http://schemas.microsoft.com/office/drawing/2014/main" id="{82738817-A8F3-F54C-81C8-EF022ED7D20F}"/>
              </a:ext>
            </a:extLst>
          </p:cNvPr>
          <p:cNvSpPr>
            <a:spLocks noGrp="1"/>
          </p:cNvSpPr>
          <p:nvPr>
            <p:ph type="body" sz="quarter" idx="21" hasCustomPrompt="1"/>
          </p:nvPr>
        </p:nvSpPr>
        <p:spPr>
          <a:xfrm>
            <a:off x="2631947" y="4326242"/>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14" name="Text Placeholder 32">
            <a:extLst>
              <a:ext uri="{FF2B5EF4-FFF2-40B4-BE49-F238E27FC236}">
                <a16:creationId xmlns:a16="http://schemas.microsoft.com/office/drawing/2014/main" id="{9D6DD6AE-7930-184E-A0D7-49A293BB269D}"/>
              </a:ext>
            </a:extLst>
          </p:cNvPr>
          <p:cNvSpPr>
            <a:spLocks noGrp="1"/>
          </p:cNvSpPr>
          <p:nvPr>
            <p:ph type="body" sz="quarter" idx="22" hasCustomPrompt="1"/>
          </p:nvPr>
        </p:nvSpPr>
        <p:spPr>
          <a:xfrm>
            <a:off x="2631947" y="4746863"/>
            <a:ext cx="600075" cy="215444"/>
          </a:xfrm>
          <a:prstGeom prst="rect">
            <a:avLst/>
          </a:prstGeom>
        </p:spPr>
        <p:txBody>
          <a:bodyPr anchor="ctr"/>
          <a:lstStyle>
            <a:lvl1pPr marL="0" indent="0">
              <a:buNone/>
              <a:defRPr sz="1400">
                <a:solidFill>
                  <a:srgbClr val="44FBC0"/>
                </a:solidFill>
              </a:defRPr>
            </a:lvl1pPr>
          </a:lstStyle>
          <a:p>
            <a:pPr lvl="0"/>
            <a:r>
              <a:rPr lang="en-US" dirty="0"/>
              <a:t>Time</a:t>
            </a:r>
          </a:p>
        </p:txBody>
      </p:sp>
      <p:sp>
        <p:nvSpPr>
          <p:cNvPr id="15" name="Text Placeholder 32">
            <a:extLst>
              <a:ext uri="{FF2B5EF4-FFF2-40B4-BE49-F238E27FC236}">
                <a16:creationId xmlns:a16="http://schemas.microsoft.com/office/drawing/2014/main" id="{020AFA12-85E8-F442-BBDA-52F1DC2586AE}"/>
              </a:ext>
            </a:extLst>
          </p:cNvPr>
          <p:cNvSpPr>
            <a:spLocks noGrp="1"/>
          </p:cNvSpPr>
          <p:nvPr>
            <p:ph type="body" sz="quarter" idx="23" hasCustomPrompt="1"/>
          </p:nvPr>
        </p:nvSpPr>
        <p:spPr>
          <a:xfrm>
            <a:off x="3723667" y="153922"/>
            <a:ext cx="3529448" cy="223103"/>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16" name="Text Placeholder 32">
            <a:extLst>
              <a:ext uri="{FF2B5EF4-FFF2-40B4-BE49-F238E27FC236}">
                <a16:creationId xmlns:a16="http://schemas.microsoft.com/office/drawing/2014/main" id="{66FC6259-29D8-5F44-8270-950B23768069}"/>
              </a:ext>
            </a:extLst>
          </p:cNvPr>
          <p:cNvSpPr>
            <a:spLocks noGrp="1"/>
          </p:cNvSpPr>
          <p:nvPr>
            <p:ph type="body" sz="quarter" idx="24" hasCustomPrompt="1"/>
          </p:nvPr>
        </p:nvSpPr>
        <p:spPr>
          <a:xfrm>
            <a:off x="3723667" y="574962"/>
            <a:ext cx="3529448" cy="220142"/>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17" name="Text Placeholder 32">
            <a:extLst>
              <a:ext uri="{FF2B5EF4-FFF2-40B4-BE49-F238E27FC236}">
                <a16:creationId xmlns:a16="http://schemas.microsoft.com/office/drawing/2014/main" id="{F42A5241-ADC8-3A48-95B2-0A9EC54BC051}"/>
              </a:ext>
            </a:extLst>
          </p:cNvPr>
          <p:cNvSpPr>
            <a:spLocks noGrp="1"/>
          </p:cNvSpPr>
          <p:nvPr>
            <p:ph type="body" sz="quarter" idx="25" hasCustomPrompt="1"/>
          </p:nvPr>
        </p:nvSpPr>
        <p:spPr>
          <a:xfrm>
            <a:off x="3723667" y="995583"/>
            <a:ext cx="3529448" cy="220142"/>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18" name="Text Placeholder 32">
            <a:extLst>
              <a:ext uri="{FF2B5EF4-FFF2-40B4-BE49-F238E27FC236}">
                <a16:creationId xmlns:a16="http://schemas.microsoft.com/office/drawing/2014/main" id="{C142072E-36FD-1B40-BC14-57ADED442573}"/>
              </a:ext>
            </a:extLst>
          </p:cNvPr>
          <p:cNvSpPr>
            <a:spLocks noGrp="1"/>
          </p:cNvSpPr>
          <p:nvPr>
            <p:ph type="body" sz="quarter" idx="26" hasCustomPrompt="1"/>
          </p:nvPr>
        </p:nvSpPr>
        <p:spPr>
          <a:xfrm>
            <a:off x="3723667" y="1413661"/>
            <a:ext cx="3529448" cy="215444"/>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19" name="Text Placeholder 32">
            <a:extLst>
              <a:ext uri="{FF2B5EF4-FFF2-40B4-BE49-F238E27FC236}">
                <a16:creationId xmlns:a16="http://schemas.microsoft.com/office/drawing/2014/main" id="{B0F0CB8C-CF88-814A-B881-DB2F547B29C2}"/>
              </a:ext>
            </a:extLst>
          </p:cNvPr>
          <p:cNvSpPr>
            <a:spLocks noGrp="1"/>
          </p:cNvSpPr>
          <p:nvPr>
            <p:ph type="body" sz="quarter" idx="27" hasCustomPrompt="1"/>
          </p:nvPr>
        </p:nvSpPr>
        <p:spPr>
          <a:xfrm>
            <a:off x="3723667" y="1826279"/>
            <a:ext cx="3529448" cy="223103"/>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20" name="Text Placeholder 32">
            <a:extLst>
              <a:ext uri="{FF2B5EF4-FFF2-40B4-BE49-F238E27FC236}">
                <a16:creationId xmlns:a16="http://schemas.microsoft.com/office/drawing/2014/main" id="{939388B5-48BC-D547-A821-A83D62C3DCDB}"/>
              </a:ext>
            </a:extLst>
          </p:cNvPr>
          <p:cNvSpPr>
            <a:spLocks noGrp="1"/>
          </p:cNvSpPr>
          <p:nvPr>
            <p:ph type="body" sz="quarter" idx="28" hasCustomPrompt="1"/>
          </p:nvPr>
        </p:nvSpPr>
        <p:spPr>
          <a:xfrm>
            <a:off x="3723667" y="2247319"/>
            <a:ext cx="3529448" cy="220142"/>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21" name="Text Placeholder 32">
            <a:extLst>
              <a:ext uri="{FF2B5EF4-FFF2-40B4-BE49-F238E27FC236}">
                <a16:creationId xmlns:a16="http://schemas.microsoft.com/office/drawing/2014/main" id="{8C27DE0A-BF55-1F4E-BB6D-33474C14A9A1}"/>
              </a:ext>
            </a:extLst>
          </p:cNvPr>
          <p:cNvSpPr>
            <a:spLocks noGrp="1"/>
          </p:cNvSpPr>
          <p:nvPr>
            <p:ph type="body" sz="quarter" idx="29" hasCustomPrompt="1"/>
          </p:nvPr>
        </p:nvSpPr>
        <p:spPr>
          <a:xfrm>
            <a:off x="3723667" y="2667940"/>
            <a:ext cx="3529448" cy="220142"/>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22" name="Text Placeholder 32">
            <a:extLst>
              <a:ext uri="{FF2B5EF4-FFF2-40B4-BE49-F238E27FC236}">
                <a16:creationId xmlns:a16="http://schemas.microsoft.com/office/drawing/2014/main" id="{3E678674-E16A-D94E-872F-FAA77B69135D}"/>
              </a:ext>
            </a:extLst>
          </p:cNvPr>
          <p:cNvSpPr>
            <a:spLocks noGrp="1"/>
          </p:cNvSpPr>
          <p:nvPr>
            <p:ph type="body" sz="quarter" idx="30" hasCustomPrompt="1"/>
          </p:nvPr>
        </p:nvSpPr>
        <p:spPr>
          <a:xfrm>
            <a:off x="3723667" y="3086018"/>
            <a:ext cx="3529448" cy="215444"/>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23" name="Text Placeholder 32">
            <a:extLst>
              <a:ext uri="{FF2B5EF4-FFF2-40B4-BE49-F238E27FC236}">
                <a16:creationId xmlns:a16="http://schemas.microsoft.com/office/drawing/2014/main" id="{F90143BF-A172-B844-9434-5313A5AFE711}"/>
              </a:ext>
            </a:extLst>
          </p:cNvPr>
          <p:cNvSpPr>
            <a:spLocks noGrp="1"/>
          </p:cNvSpPr>
          <p:nvPr>
            <p:ph type="body" sz="quarter" idx="31" hasCustomPrompt="1"/>
          </p:nvPr>
        </p:nvSpPr>
        <p:spPr>
          <a:xfrm>
            <a:off x="3723667" y="3487124"/>
            <a:ext cx="3529448" cy="223103"/>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24" name="Text Placeholder 32">
            <a:extLst>
              <a:ext uri="{FF2B5EF4-FFF2-40B4-BE49-F238E27FC236}">
                <a16:creationId xmlns:a16="http://schemas.microsoft.com/office/drawing/2014/main" id="{582E3024-A142-284A-BC08-891B5344C111}"/>
              </a:ext>
            </a:extLst>
          </p:cNvPr>
          <p:cNvSpPr>
            <a:spLocks noGrp="1"/>
          </p:cNvSpPr>
          <p:nvPr>
            <p:ph type="body" sz="quarter" idx="32" hasCustomPrompt="1"/>
          </p:nvPr>
        </p:nvSpPr>
        <p:spPr>
          <a:xfrm>
            <a:off x="3723667" y="3908164"/>
            <a:ext cx="3529448" cy="220142"/>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25" name="Text Placeholder 32">
            <a:extLst>
              <a:ext uri="{FF2B5EF4-FFF2-40B4-BE49-F238E27FC236}">
                <a16:creationId xmlns:a16="http://schemas.microsoft.com/office/drawing/2014/main" id="{F71F156B-8983-EC40-A5E5-01CCADF63C6A}"/>
              </a:ext>
            </a:extLst>
          </p:cNvPr>
          <p:cNvSpPr>
            <a:spLocks noGrp="1"/>
          </p:cNvSpPr>
          <p:nvPr>
            <p:ph type="body" sz="quarter" idx="33" hasCustomPrompt="1"/>
          </p:nvPr>
        </p:nvSpPr>
        <p:spPr>
          <a:xfrm>
            <a:off x="3723667" y="4328785"/>
            <a:ext cx="3529448" cy="220142"/>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
        <p:nvSpPr>
          <p:cNvPr id="26" name="Text Placeholder 32">
            <a:extLst>
              <a:ext uri="{FF2B5EF4-FFF2-40B4-BE49-F238E27FC236}">
                <a16:creationId xmlns:a16="http://schemas.microsoft.com/office/drawing/2014/main" id="{313809A1-BF50-964C-92AB-1B1EA7FCA65D}"/>
              </a:ext>
            </a:extLst>
          </p:cNvPr>
          <p:cNvSpPr>
            <a:spLocks noGrp="1"/>
          </p:cNvSpPr>
          <p:nvPr>
            <p:ph type="body" sz="quarter" idx="34" hasCustomPrompt="1"/>
          </p:nvPr>
        </p:nvSpPr>
        <p:spPr>
          <a:xfrm>
            <a:off x="3723667" y="4746863"/>
            <a:ext cx="3529448" cy="215444"/>
          </a:xfrm>
          <a:prstGeom prst="rect">
            <a:avLst/>
          </a:prstGeom>
        </p:spPr>
        <p:txBody>
          <a:bodyPr anchor="ctr">
            <a:noAutofit/>
          </a:bodyPr>
          <a:lstStyle>
            <a:lvl1pPr marL="0" indent="0">
              <a:buNone/>
              <a:defRPr sz="1200">
                <a:solidFill>
                  <a:schemeClr val="bg1"/>
                </a:solidFill>
              </a:defRPr>
            </a:lvl1pPr>
          </a:lstStyle>
          <a:p>
            <a:pPr lvl="0"/>
            <a:r>
              <a:rPr lang="en-US" dirty="0"/>
              <a:t>Time</a:t>
            </a:r>
          </a:p>
        </p:txBody>
      </p:sp>
    </p:spTree>
    <p:extLst>
      <p:ext uri="{BB962C8B-B14F-4D97-AF65-F5344CB8AC3E}">
        <p14:creationId xmlns:p14="http://schemas.microsoft.com/office/powerpoint/2010/main" val="1872289033"/>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776535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381000" y="209550"/>
            <a:ext cx="8382000" cy="533400"/>
          </a:xfrm>
          <a:prstGeom prst="rect">
            <a:avLst/>
          </a:prstGeom>
        </p:spPr>
        <p:txBody>
          <a:bodyPr lIns="0" tIns="0" rIns="0" bIns="0"/>
          <a:lstStyle/>
          <a:p>
            <a:r>
              <a:rPr lang="en-US"/>
              <a:t>Click to edit Master title style</a:t>
            </a:r>
          </a:p>
        </p:txBody>
      </p:sp>
      <p:pic>
        <p:nvPicPr>
          <p:cNvPr id="6" name="Picture 23">
            <a:extLst>
              <a:ext uri="{FF2B5EF4-FFF2-40B4-BE49-F238E27FC236}">
                <a16:creationId xmlns:a16="http://schemas.microsoft.com/office/drawing/2014/main" id="{D9442BE9-B2DA-0842-BF6E-089097E4EE2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7" name="TextBox 6">
            <a:extLst>
              <a:ext uri="{FF2B5EF4-FFF2-40B4-BE49-F238E27FC236}">
                <a16:creationId xmlns:a16="http://schemas.microsoft.com/office/drawing/2014/main" id="{8E8D4790-41DC-4621-987E-7603AA89234C}"/>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2022 Veeam Software. Confidential information. All rights reserved. All trademarks are the property of their respective owners.</a:t>
            </a:r>
          </a:p>
        </p:txBody>
      </p:sp>
    </p:spTree>
    <p:extLst>
      <p:ext uri="{BB962C8B-B14F-4D97-AF65-F5344CB8AC3E}">
        <p14:creationId xmlns:p14="http://schemas.microsoft.com/office/powerpoint/2010/main" val="7471928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381000" y="209550"/>
            <a:ext cx="8382000" cy="533400"/>
          </a:xfrm>
          <a:prstGeom prst="rect">
            <a:avLst/>
          </a:prstGeom>
        </p:spPr>
        <p:txBody>
          <a:bodyPr lIns="0" tIns="0" rIns="0" bIns="0"/>
          <a:lstStyle>
            <a:lvl1pPr>
              <a:defRPr>
                <a:solidFill>
                  <a:schemeClr val="bg1"/>
                </a:solidFill>
                <a:cs typeface="Tahoma" panose="020B060403050404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401C327-6256-453C-B045-711FF99563CC}"/>
              </a:ext>
            </a:extLst>
          </p:cNvPr>
          <p:cNvSpPr>
            <a:spLocks noGrp="1"/>
          </p:cNvSpPr>
          <p:nvPr>
            <p:ph type="body" sz="quarter" idx="10" hasCustomPrompt="1"/>
          </p:nvPr>
        </p:nvSpPr>
        <p:spPr>
          <a:xfrm>
            <a:off x="381000" y="1047749"/>
            <a:ext cx="8382000" cy="3733801"/>
          </a:xfrm>
          <a:prstGeom prst="rect">
            <a:avLst/>
          </a:prstGeom>
        </p:spPr>
        <p:txBody>
          <a:bodyPr lIns="0" tIns="0" rIns="0" bIns="0"/>
          <a:lstStyle>
            <a:lvl1pPr>
              <a:spcAft>
                <a:spcPts val="900"/>
              </a:spcAft>
              <a:defRPr sz="1800"/>
            </a:lvl1pPr>
            <a:lvl2pPr marL="252000" indent="-252000">
              <a:buClr>
                <a:schemeClr val="bg1"/>
              </a:buClr>
              <a:defRPr sz="1800">
                <a:solidFill>
                  <a:schemeClr val="bg1"/>
                </a:solidFill>
              </a:defRPr>
            </a:lvl2pPr>
            <a:lvl3pPr marL="756000" marR="0"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sz="18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marL="504000" marR="0" lvl="2"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a:pPr>
            <a:r>
              <a:rPr lang="en-US" dirty="0"/>
              <a:t>Third level</a:t>
            </a:r>
          </a:p>
          <a:p>
            <a:pPr lvl="2"/>
            <a:endParaRPr lang="en-US" dirty="0"/>
          </a:p>
        </p:txBody>
      </p:sp>
      <p:sp>
        <p:nvSpPr>
          <p:cNvPr id="7" name="TextBox 6">
            <a:extLst>
              <a:ext uri="{FF2B5EF4-FFF2-40B4-BE49-F238E27FC236}">
                <a16:creationId xmlns:a16="http://schemas.microsoft.com/office/drawing/2014/main" id="{8E8D4790-41DC-4621-987E-7603AA89234C}"/>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
        <p:nvSpPr>
          <p:cNvPr id="8" name="TextBox 7">
            <a:extLst>
              <a:ext uri="{FF2B5EF4-FFF2-40B4-BE49-F238E27FC236}">
                <a16:creationId xmlns:a16="http://schemas.microsoft.com/office/drawing/2014/main" id="{2B974AF7-FD2C-4E79-B955-01AFAD3451BE}"/>
              </a:ext>
            </a:extLst>
          </p:cNvPr>
          <p:cNvSpPr txBox="1"/>
          <p:nvPr userDrawn="1"/>
        </p:nvSpPr>
        <p:spPr>
          <a:xfrm>
            <a:off x="381000" y="4963255"/>
            <a:ext cx="3670877" cy="76944"/>
          </a:xfrm>
          <a:prstGeom prst="rect">
            <a:avLst/>
          </a:prstGeom>
          <a:effectLst/>
        </p:spPr>
        <p:txBody>
          <a:bodyPr wrap="none" lIns="0" tIns="0" rIns="0" bIns="0" rtlCol="0">
            <a:spAutoFit/>
          </a:bodyPr>
          <a:lstStyle/>
          <a:p>
            <a:pPr>
              <a:lnSpc>
                <a:spcPct val="100000"/>
              </a:lnSpc>
            </a:pPr>
            <a:r>
              <a:rPr lang="en-US" sz="500" spc="0" dirty="0">
                <a:solidFill>
                  <a:srgbClr val="6FA29E"/>
                </a:solidFill>
                <a:latin typeface="+mn-lt"/>
              </a:rPr>
              <a:t>© 2021 Veeam Software. Confidential information. All rights reserved. All trademarks are the property of their respective owners.</a:t>
            </a:r>
          </a:p>
        </p:txBody>
      </p:sp>
      <p:pic>
        <p:nvPicPr>
          <p:cNvPr id="9" name="Picture 23">
            <a:extLst>
              <a:ext uri="{FF2B5EF4-FFF2-40B4-BE49-F238E27FC236}">
                <a16:creationId xmlns:a16="http://schemas.microsoft.com/office/drawing/2014/main" id="{13A0671D-E3E3-40F7-BED8-9309A485896D}"/>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Tree>
    <p:extLst>
      <p:ext uri="{BB962C8B-B14F-4D97-AF65-F5344CB8AC3E}">
        <p14:creationId xmlns:p14="http://schemas.microsoft.com/office/powerpoint/2010/main" val="419335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CCF322-774A-4345-B3F7-E52A3D13B5D4}"/>
              </a:ext>
            </a:extLst>
          </p:cNvPr>
          <p:cNvSpPr txBox="1"/>
          <p:nvPr userDrawn="1"/>
        </p:nvSpPr>
        <p:spPr>
          <a:xfrm>
            <a:off x="381000" y="4963255"/>
            <a:ext cx="3670877" cy="76944"/>
          </a:xfrm>
          <a:prstGeom prst="rect">
            <a:avLst/>
          </a:prstGeom>
          <a:effectLst/>
        </p:spPr>
        <p:txBody>
          <a:bodyPr wrap="none" lIns="0" tIns="0" rIns="0" bIns="0" rtlCol="0">
            <a:spAutoFit/>
          </a:bodyPr>
          <a:lstStyle/>
          <a:p>
            <a:pPr>
              <a:lnSpc>
                <a:spcPct val="100000"/>
              </a:lnSpc>
            </a:pPr>
            <a:r>
              <a:rPr lang="en-US" sz="500" spc="0" dirty="0">
                <a:solidFill>
                  <a:srgbClr val="6FA29E"/>
                </a:solidFill>
                <a:latin typeface="+mn-lt"/>
              </a:rPr>
              <a:t>© 2021 Veeam Software. Confidential information. All rights reserved. All trademarks are the property of their respective owners.</a:t>
            </a:r>
          </a:p>
        </p:txBody>
      </p:sp>
      <p:sp>
        <p:nvSpPr>
          <p:cNvPr id="8" name="Title Placeholder 1">
            <a:extLst>
              <a:ext uri="{FF2B5EF4-FFF2-40B4-BE49-F238E27FC236}">
                <a16:creationId xmlns:a16="http://schemas.microsoft.com/office/drawing/2014/main" id="{9C3283DD-3032-2241-B6F1-0F003F275E58}"/>
              </a:ext>
            </a:extLst>
          </p:cNvPr>
          <p:cNvSpPr>
            <a:spLocks noGrp="1"/>
          </p:cNvSpPr>
          <p:nvPr>
            <p:ph type="title"/>
          </p:nvPr>
        </p:nvSpPr>
        <p:spPr>
          <a:xfrm>
            <a:off x="381000" y="209550"/>
            <a:ext cx="8382000" cy="553998"/>
          </a:xfrm>
          <a:prstGeom prst="rect">
            <a:avLst/>
          </a:prstGeom>
        </p:spPr>
        <p:txBody>
          <a:bodyPr vert="horz" wrap="square" lIns="0" tIns="0" rIns="0" bIns="0" rtlCol="0" anchor="t">
            <a:spAutoFit/>
          </a:bodyPr>
          <a:lstStyle>
            <a:lvl1pPr>
              <a:defRPr sz="3600">
                <a:solidFill>
                  <a:schemeClr val="bg1"/>
                </a:solidFill>
                <a:cs typeface="Tahoma" panose="020B0604030504040204" pitchFamily="34" charset="0"/>
              </a:defRPr>
            </a:lvl1pPr>
          </a:lstStyle>
          <a:p>
            <a:r>
              <a:rPr lang="en-US" dirty="0"/>
              <a:t>Click to edit Master title style</a:t>
            </a:r>
          </a:p>
        </p:txBody>
      </p:sp>
      <p:pic>
        <p:nvPicPr>
          <p:cNvPr id="9" name="Picture 23">
            <a:extLst>
              <a:ext uri="{FF2B5EF4-FFF2-40B4-BE49-F238E27FC236}">
                <a16:creationId xmlns:a16="http://schemas.microsoft.com/office/drawing/2014/main" id="{37C63382-DB6C-4031-9382-A89C99B28ABE}"/>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Tree>
    <p:extLst>
      <p:ext uri="{BB962C8B-B14F-4D97-AF65-F5344CB8AC3E}">
        <p14:creationId xmlns:p14="http://schemas.microsoft.com/office/powerpoint/2010/main" val="2195077699"/>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381000" y="209550"/>
            <a:ext cx="8382000" cy="533400"/>
          </a:xfrm>
          <a:prstGeom prst="rect">
            <a:avLst/>
          </a:prstGeom>
        </p:spPr>
        <p:txBody>
          <a:bodyPr lIns="0" tIns="0" rIns="0" bIns="0"/>
          <a:lstStyle>
            <a:lvl1pPr>
              <a:defRPr>
                <a:cs typeface="Tahoma" panose="020B060403050404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401C327-6256-453C-B045-711FF99563CC}"/>
              </a:ext>
            </a:extLst>
          </p:cNvPr>
          <p:cNvSpPr>
            <a:spLocks noGrp="1"/>
          </p:cNvSpPr>
          <p:nvPr>
            <p:ph type="body" sz="quarter" idx="10" hasCustomPrompt="1"/>
          </p:nvPr>
        </p:nvSpPr>
        <p:spPr>
          <a:xfrm>
            <a:off x="381000" y="1047749"/>
            <a:ext cx="8382000" cy="3733801"/>
          </a:xfrm>
          <a:prstGeom prst="rect">
            <a:avLst/>
          </a:prstGeom>
        </p:spPr>
        <p:txBody>
          <a:bodyPr lIns="0" tIns="0" rIns="0" bIns="0"/>
          <a:lstStyle>
            <a:lvl1pPr>
              <a:spcAft>
                <a:spcPts val="900"/>
              </a:spcAft>
              <a:defRPr sz="1800"/>
            </a:lvl1pPr>
            <a:lvl2pPr marL="252000" indent="-252000">
              <a:buClr>
                <a:schemeClr val="bg1"/>
              </a:buClr>
              <a:defRPr sz="1800">
                <a:solidFill>
                  <a:schemeClr val="bg1"/>
                </a:solidFill>
              </a:defRPr>
            </a:lvl2pPr>
            <a:lvl3pPr marL="756000" marR="0"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sz="18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marL="504000" marR="0" lvl="2"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a:pPr>
            <a:r>
              <a:rPr lang="en-US" dirty="0"/>
              <a:t>Third level</a:t>
            </a:r>
          </a:p>
          <a:p>
            <a:pPr lvl="2"/>
            <a:endParaRPr lang="en-US" dirty="0"/>
          </a:p>
        </p:txBody>
      </p:sp>
      <p:pic>
        <p:nvPicPr>
          <p:cNvPr id="6" name="Picture 23">
            <a:extLst>
              <a:ext uri="{FF2B5EF4-FFF2-40B4-BE49-F238E27FC236}">
                <a16:creationId xmlns:a16="http://schemas.microsoft.com/office/drawing/2014/main" id="{D9442BE9-B2DA-0842-BF6E-089097E4EE2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7" name="TextBox 6">
            <a:extLst>
              <a:ext uri="{FF2B5EF4-FFF2-40B4-BE49-F238E27FC236}">
                <a16:creationId xmlns:a16="http://schemas.microsoft.com/office/drawing/2014/main" id="{8E8D4790-41DC-4621-987E-7603AA89234C}"/>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8446586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381000" y="209550"/>
            <a:ext cx="8382000" cy="533400"/>
          </a:xfrm>
          <a:prstGeom prst="rect">
            <a:avLst/>
          </a:prstGeom>
        </p:spPr>
        <p:txBody>
          <a:bodyPr lIns="0" tIns="0" rIns="0" bIns="0"/>
          <a:lstStyle>
            <a:lvl1pPr>
              <a:defRPr>
                <a:cs typeface="Tahoma" panose="020B0604030504040204" pitchFamily="34" charset="0"/>
              </a:defRPr>
            </a:lvl1pPr>
          </a:lstStyle>
          <a:p>
            <a:r>
              <a:rPr lang="en-US" dirty="0"/>
              <a:t>Click to edit Master title style</a:t>
            </a:r>
          </a:p>
        </p:txBody>
      </p:sp>
      <p:pic>
        <p:nvPicPr>
          <p:cNvPr id="6" name="Picture 23">
            <a:extLst>
              <a:ext uri="{FF2B5EF4-FFF2-40B4-BE49-F238E27FC236}">
                <a16:creationId xmlns:a16="http://schemas.microsoft.com/office/drawing/2014/main" id="{D9442BE9-B2DA-0842-BF6E-089097E4EE2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7" name="TextBox 6">
            <a:extLst>
              <a:ext uri="{FF2B5EF4-FFF2-40B4-BE49-F238E27FC236}">
                <a16:creationId xmlns:a16="http://schemas.microsoft.com/office/drawing/2014/main" id="{8E8D4790-41DC-4621-987E-7603AA89234C}"/>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37225324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BC483C-6202-9341-A18A-8FF56BE377BE}"/>
              </a:ext>
            </a:extLst>
          </p:cNvPr>
          <p:cNvGrpSpPr/>
          <p:nvPr userDrawn="1"/>
        </p:nvGrpSpPr>
        <p:grpSpPr>
          <a:xfrm>
            <a:off x="8108661" y="23148"/>
            <a:ext cx="1676406" cy="1520830"/>
            <a:chOff x="8108661" y="23148"/>
            <a:chExt cx="1676406" cy="1520830"/>
          </a:xfrm>
        </p:grpSpPr>
        <p:sp>
          <p:nvSpPr>
            <p:cNvPr id="4" name="Line 3">
              <a:extLst>
                <a:ext uri="{FF2B5EF4-FFF2-40B4-BE49-F238E27FC236}">
                  <a16:creationId xmlns:a16="http://schemas.microsoft.com/office/drawing/2014/main" id="{9B61DE20-5780-7C4F-8BB2-9390720261BE}"/>
                </a:ext>
              </a:extLst>
            </p:cNvPr>
            <p:cNvSpPr/>
            <p:nvPr userDrawn="1"/>
          </p:nvSpPr>
          <p:spPr bwMode="auto">
            <a:xfrm rot="18900000">
              <a:off x="8502933" y="261844"/>
              <a:ext cx="1282134" cy="1282134"/>
            </a:xfrm>
            <a:custGeom>
              <a:avLst/>
              <a:gdLst>
                <a:gd name="connsiteX0" fmla="*/ 1282134 w 1282134"/>
                <a:gd name="connsiteY0" fmla="*/ 0 h 1282134"/>
                <a:gd name="connsiteX1" fmla="*/ 0 w 1282134"/>
                <a:gd name="connsiteY1" fmla="*/ 1282134 h 1282134"/>
                <a:gd name="connsiteX2" fmla="*/ 0 w 1282134"/>
                <a:gd name="connsiteY2" fmla="*/ 94549 h 1282134"/>
                <a:gd name="connsiteX3" fmla="*/ 94549 w 1282134"/>
                <a:gd name="connsiteY3" fmla="*/ 0 h 1282134"/>
              </a:gdLst>
              <a:ahLst/>
              <a:cxnLst>
                <a:cxn ang="0">
                  <a:pos x="connsiteX0" y="connsiteY0"/>
                </a:cxn>
                <a:cxn ang="0">
                  <a:pos x="connsiteX1" y="connsiteY1"/>
                </a:cxn>
                <a:cxn ang="0">
                  <a:pos x="connsiteX2" y="connsiteY2"/>
                </a:cxn>
                <a:cxn ang="0">
                  <a:pos x="connsiteX3" y="connsiteY3"/>
                </a:cxn>
              </a:cxnLst>
              <a:rect l="l" t="t" r="r" b="b"/>
              <a:pathLst>
                <a:path w="1282134" h="1282134">
                  <a:moveTo>
                    <a:pt x="1282134" y="0"/>
                  </a:moveTo>
                  <a:lnTo>
                    <a:pt x="0" y="1282134"/>
                  </a:lnTo>
                  <a:lnTo>
                    <a:pt x="0" y="94549"/>
                  </a:lnTo>
                  <a:cubicBezTo>
                    <a:pt x="0" y="42331"/>
                    <a:pt x="42331" y="0"/>
                    <a:pt x="94549" y="0"/>
                  </a:cubicBez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p:txBody>
        </p:sp>
        <p:pic>
          <p:nvPicPr>
            <p:cNvPr id="5" name="Picture 4">
              <a:extLst>
                <a:ext uri="{FF2B5EF4-FFF2-40B4-BE49-F238E27FC236}">
                  <a16:creationId xmlns:a16="http://schemas.microsoft.com/office/drawing/2014/main" id="{D36A753E-F61D-BB49-9E47-7DFDB97F2E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08661" y="23148"/>
              <a:ext cx="1010857" cy="1491327"/>
            </a:xfrm>
            <a:prstGeom prst="rect">
              <a:avLst/>
            </a:prstGeom>
          </p:spPr>
        </p:pic>
      </p:grpSp>
      <p:sp>
        <p:nvSpPr>
          <p:cNvPr id="2" name="Title 1">
            <a:extLst>
              <a:ext uri="{FF2B5EF4-FFF2-40B4-BE49-F238E27FC236}">
                <a16:creationId xmlns:a16="http://schemas.microsoft.com/office/drawing/2014/main" id="{80DE3C00-3D03-4257-825A-2C73D882B051}"/>
              </a:ext>
            </a:extLst>
          </p:cNvPr>
          <p:cNvSpPr>
            <a:spLocks noGrp="1"/>
          </p:cNvSpPr>
          <p:nvPr>
            <p:ph type="title"/>
          </p:nvPr>
        </p:nvSpPr>
        <p:spPr>
          <a:xfrm>
            <a:off x="381000" y="209550"/>
            <a:ext cx="8382000" cy="533400"/>
          </a:xfrm>
          <a:prstGeom prst="rect">
            <a:avLst/>
          </a:prstGeom>
        </p:spPr>
        <p:txBody>
          <a:bodyPr lIns="0" tIns="0" rIns="0" bIns="0"/>
          <a:lstStyle>
            <a:lvl1pPr>
              <a:defRPr>
                <a:cs typeface="Tahoma" panose="020B0604030504040204" pitchFamily="34" charset="0"/>
              </a:defRPr>
            </a:lvl1pPr>
          </a:lstStyle>
          <a:p>
            <a:r>
              <a:rPr lang="en-US" dirty="0"/>
              <a:t>Click to edit Master title style</a:t>
            </a:r>
          </a:p>
        </p:txBody>
      </p:sp>
      <p:pic>
        <p:nvPicPr>
          <p:cNvPr id="8" name="Picture 23">
            <a:extLst>
              <a:ext uri="{FF2B5EF4-FFF2-40B4-BE49-F238E27FC236}">
                <a16:creationId xmlns:a16="http://schemas.microsoft.com/office/drawing/2014/main" id="{A378CDE0-221D-4323-AD4E-5E08A3E1901D}"/>
              </a:ext>
            </a:extLst>
          </p:cNvPr>
          <p:cNvPicPr>
            <a:picLocks noChangeAspect="1"/>
          </p:cNvPicPr>
          <p:nvPr userDrawn="1"/>
        </p:nvPicPr>
        <p:blipFill>
          <a:blip r:embed="rId4"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9" name="TextBox 8">
            <a:extLst>
              <a:ext uri="{FF2B5EF4-FFF2-40B4-BE49-F238E27FC236}">
                <a16:creationId xmlns:a16="http://schemas.microsoft.com/office/drawing/2014/main" id="{3AD9801E-245F-40AD-A63B-E40D6965F8B7}"/>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245782311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DE07871-2A63-0649-BA94-03205F285710}"/>
              </a:ext>
            </a:extLst>
          </p:cNvPr>
          <p:cNvGrpSpPr/>
          <p:nvPr userDrawn="1"/>
        </p:nvGrpSpPr>
        <p:grpSpPr>
          <a:xfrm>
            <a:off x="4047494" y="-877686"/>
            <a:ext cx="6390200" cy="7110168"/>
            <a:chOff x="4047494" y="-877686"/>
            <a:chExt cx="6390200" cy="7110168"/>
          </a:xfrm>
        </p:grpSpPr>
        <p:sp>
          <p:nvSpPr>
            <p:cNvPr id="4" name="Line 3">
              <a:extLst>
                <a:ext uri="{FF2B5EF4-FFF2-40B4-BE49-F238E27FC236}">
                  <a16:creationId xmlns:a16="http://schemas.microsoft.com/office/drawing/2014/main" id="{3A121C09-C13E-894A-A353-30FA47A4096A}"/>
                </a:ext>
              </a:extLst>
            </p:cNvPr>
            <p:cNvSpPr/>
            <p:nvPr userDrawn="1"/>
          </p:nvSpPr>
          <p:spPr bwMode="auto">
            <a:xfrm rot="2700000" flipH="1">
              <a:off x="5281229" y="1076017"/>
              <a:ext cx="3922730" cy="6390200"/>
            </a:xfrm>
            <a:custGeom>
              <a:avLst/>
              <a:gdLst>
                <a:gd name="connsiteX0" fmla="*/ 3892402 w 3922730"/>
                <a:gd name="connsiteY0" fmla="*/ 30328 h 6390200"/>
                <a:gd name="connsiteX1" fmla="*/ 3819184 w 3922730"/>
                <a:gd name="connsiteY1" fmla="*/ 0 h 6390200"/>
                <a:gd name="connsiteX2" fmla="*/ 2467471 w 3922730"/>
                <a:gd name="connsiteY2" fmla="*/ 0 h 6390200"/>
                <a:gd name="connsiteX3" fmla="*/ 0 w 3922730"/>
                <a:gd name="connsiteY3" fmla="*/ 2467471 h 6390200"/>
                <a:gd name="connsiteX4" fmla="*/ 3922730 w 3922730"/>
                <a:gd name="connsiteY4" fmla="*/ 6390200 h 6390200"/>
                <a:gd name="connsiteX5" fmla="*/ 3922730 w 3922730"/>
                <a:gd name="connsiteY5" fmla="*/ 103546 h 6390200"/>
                <a:gd name="connsiteX6" fmla="*/ 3892402 w 3922730"/>
                <a:gd name="connsiteY6" fmla="*/ 30328 h 639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2730" h="6390200">
                  <a:moveTo>
                    <a:pt x="3892402" y="30328"/>
                  </a:moveTo>
                  <a:cubicBezTo>
                    <a:pt x="3873664" y="11590"/>
                    <a:pt x="3847777" y="0"/>
                    <a:pt x="3819184" y="0"/>
                  </a:cubicBezTo>
                  <a:lnTo>
                    <a:pt x="2467471" y="0"/>
                  </a:lnTo>
                  <a:lnTo>
                    <a:pt x="0" y="2467471"/>
                  </a:lnTo>
                  <a:lnTo>
                    <a:pt x="3922730" y="6390200"/>
                  </a:lnTo>
                  <a:lnTo>
                    <a:pt x="3922730" y="103546"/>
                  </a:lnTo>
                  <a:cubicBezTo>
                    <a:pt x="3922730" y="74953"/>
                    <a:pt x="3911140" y="49066"/>
                    <a:pt x="3892402" y="30328"/>
                  </a:cubicBezTo>
                  <a:close/>
                </a:path>
              </a:pathLst>
            </a:custGeom>
            <a:solidFill>
              <a:srgbClr val="003C3C"/>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5" name="Picture 4">
              <a:extLst>
                <a:ext uri="{FF2B5EF4-FFF2-40B4-BE49-F238E27FC236}">
                  <a16:creationId xmlns:a16="http://schemas.microsoft.com/office/drawing/2014/main" id="{B6AF149C-AB00-0144-8514-B52E304D30F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546"/>
            <a:stretch/>
          </p:blipFill>
          <p:spPr>
            <a:xfrm>
              <a:off x="8486207" y="421919"/>
              <a:ext cx="657794" cy="1373033"/>
            </a:xfrm>
            <a:prstGeom prst="rect">
              <a:avLst/>
            </a:prstGeom>
          </p:spPr>
        </p:pic>
        <p:sp>
          <p:nvSpPr>
            <p:cNvPr id="6" name="Line 5">
              <a:extLst>
                <a:ext uri="{FF2B5EF4-FFF2-40B4-BE49-F238E27FC236}">
                  <a16:creationId xmlns:a16="http://schemas.microsoft.com/office/drawing/2014/main" id="{263850A8-9FF7-CA47-9095-EA479CB0080A}"/>
                </a:ext>
              </a:extLst>
            </p:cNvPr>
            <p:cNvSpPr/>
            <p:nvPr userDrawn="1"/>
          </p:nvSpPr>
          <p:spPr bwMode="auto">
            <a:xfrm rot="18900000" flipH="1">
              <a:off x="7172607" y="-877686"/>
              <a:ext cx="1694137" cy="1903212"/>
            </a:xfrm>
            <a:custGeom>
              <a:avLst/>
              <a:gdLst>
                <a:gd name="connsiteX0" fmla="*/ 0 w 1694137"/>
                <a:gd name="connsiteY0" fmla="*/ 1694137 h 1903212"/>
                <a:gd name="connsiteX1" fmla="*/ 1694137 w 1694137"/>
                <a:gd name="connsiteY1" fmla="*/ 0 h 1903212"/>
                <a:gd name="connsiteX2" fmla="*/ 1694137 w 1694137"/>
                <a:gd name="connsiteY2" fmla="*/ 1810064 h 1903212"/>
                <a:gd name="connsiteX3" fmla="*/ 1600989 w 1694137"/>
                <a:gd name="connsiteY3" fmla="*/ 1903212 h 1903212"/>
                <a:gd name="connsiteX4" fmla="*/ 209074 w 1694137"/>
                <a:gd name="connsiteY4" fmla="*/ 1903212 h 190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137" h="1903212">
                  <a:moveTo>
                    <a:pt x="0" y="1694137"/>
                  </a:moveTo>
                  <a:lnTo>
                    <a:pt x="1694137" y="0"/>
                  </a:lnTo>
                  <a:lnTo>
                    <a:pt x="1694137" y="1810064"/>
                  </a:lnTo>
                  <a:cubicBezTo>
                    <a:pt x="1694137" y="1861508"/>
                    <a:pt x="1652433" y="1903212"/>
                    <a:pt x="1600989" y="1903212"/>
                  </a:cubicBezTo>
                  <a:lnTo>
                    <a:pt x="209074" y="1903212"/>
                  </a:lnTo>
                  <a:close/>
                </a:path>
              </a:pathLst>
            </a:custGeom>
            <a:solidFill>
              <a:srgbClr val="00424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cs typeface="Segoe UI" pitchFamily="34" charset="0"/>
              </a:endParaRPr>
            </a:p>
          </p:txBody>
        </p:sp>
      </p:grpSp>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381000" y="209550"/>
            <a:ext cx="8382000" cy="533400"/>
          </a:xfrm>
          <a:prstGeom prst="rect">
            <a:avLst/>
          </a:prstGeom>
        </p:spPr>
        <p:txBody>
          <a:bodyPr lIns="0" tIns="0" rIns="0" bIns="0"/>
          <a:lstStyle>
            <a:lvl1pPr>
              <a:defRPr>
                <a:cs typeface="Tahoma" panose="020B0604030504040204" pitchFamily="34" charset="0"/>
              </a:defRPr>
            </a:lvl1pPr>
          </a:lstStyle>
          <a:p>
            <a:r>
              <a:rPr lang="en-US" dirty="0"/>
              <a:t>Click to edit Master title style</a:t>
            </a:r>
            <a:br>
              <a:rPr lang="en-US" dirty="0"/>
            </a:br>
            <a:endParaRPr lang="en-US" dirty="0"/>
          </a:p>
        </p:txBody>
      </p:sp>
      <p:pic>
        <p:nvPicPr>
          <p:cNvPr id="9" name="Picture 23">
            <a:extLst>
              <a:ext uri="{FF2B5EF4-FFF2-40B4-BE49-F238E27FC236}">
                <a16:creationId xmlns:a16="http://schemas.microsoft.com/office/drawing/2014/main" id="{314C3858-26E6-410C-BF69-811976BB6CBB}"/>
              </a:ext>
            </a:extLst>
          </p:cNvPr>
          <p:cNvPicPr>
            <a:picLocks noChangeAspect="1"/>
          </p:cNvPicPr>
          <p:nvPr userDrawn="1"/>
        </p:nvPicPr>
        <p:blipFill>
          <a:blip r:embed="rId4"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10" name="TextBox 9">
            <a:extLst>
              <a:ext uri="{FF2B5EF4-FFF2-40B4-BE49-F238E27FC236}">
                <a16:creationId xmlns:a16="http://schemas.microsoft.com/office/drawing/2014/main" id="{29F1FF40-D970-4A75-9A84-FEEAB9902FFE}"/>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276776186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 and copy">
    <p:spTree>
      <p:nvGrpSpPr>
        <p:cNvPr id="1" name=""/>
        <p:cNvGrpSpPr/>
        <p:nvPr/>
      </p:nvGrpSpPr>
      <p:grpSpPr>
        <a:xfrm>
          <a:off x="0" y="0"/>
          <a:ext cx="0" cy="0"/>
          <a:chOff x="0" y="0"/>
          <a:chExt cx="0" cy="0"/>
        </a:xfrm>
      </p:grpSpPr>
      <p:pic>
        <p:nvPicPr>
          <p:cNvPr id="6" name="Picture 23">
            <a:extLst>
              <a:ext uri="{FF2B5EF4-FFF2-40B4-BE49-F238E27FC236}">
                <a16:creationId xmlns:a16="http://schemas.microsoft.com/office/drawing/2014/main" id="{8B759A06-5F54-4BC3-9946-A426E94B4751}"/>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
        <p:nvSpPr>
          <p:cNvPr id="7" name="TextBox 6">
            <a:extLst>
              <a:ext uri="{FF2B5EF4-FFF2-40B4-BE49-F238E27FC236}">
                <a16:creationId xmlns:a16="http://schemas.microsoft.com/office/drawing/2014/main" id="{AC9E7686-B797-430E-9AB7-31CAE93591D7}"/>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829776532"/>
      </p:ext>
    </p:extLst>
  </p:cSld>
  <p:clrMapOvr>
    <a:masterClrMapping/>
  </p:clrMapOvr>
  <p:transition>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9B580E8F-C854-477F-917E-0C33495F177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8236268" y="4943158"/>
            <a:ext cx="526732" cy="94992"/>
          </a:xfrm>
          <a:prstGeom prst="rect">
            <a:avLst/>
          </a:prstGeom>
          <a:effectLst/>
        </p:spPr>
      </p:pic>
    </p:spTree>
    <p:extLst>
      <p:ext uri="{BB962C8B-B14F-4D97-AF65-F5344CB8AC3E}">
        <p14:creationId xmlns:p14="http://schemas.microsoft.com/office/powerpoint/2010/main" val="1941280623"/>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
        <p:nvSpPr>
          <p:cNvPr id="31" name="Полилиния 30">
            <a:extLst>
              <a:ext uri="{FF2B5EF4-FFF2-40B4-BE49-F238E27FC236}">
                <a16:creationId xmlns:a16="http://schemas.microsoft.com/office/drawing/2014/main" id="{7FE86D65-2559-834F-9D91-BC7699551B17}"/>
              </a:ext>
            </a:extLst>
          </p:cNvPr>
          <p:cNvSpPr/>
          <p:nvPr userDrawn="1"/>
        </p:nvSpPr>
        <p:spPr bwMode="auto">
          <a:xfrm>
            <a:off x="0" y="0"/>
            <a:ext cx="5143500" cy="5143500"/>
          </a:xfrm>
          <a:custGeom>
            <a:avLst/>
            <a:gdLst>
              <a:gd name="connsiteX0" fmla="*/ 0 w 5148816"/>
              <a:gd name="connsiteY0" fmla="*/ 0 h 5148816"/>
              <a:gd name="connsiteX1" fmla="*/ 5148816 w 5148816"/>
              <a:gd name="connsiteY1" fmla="*/ 5148816 h 5148816"/>
              <a:gd name="connsiteX2" fmla="*/ 0 w 5148816"/>
              <a:gd name="connsiteY2" fmla="*/ 5148816 h 5148816"/>
              <a:gd name="connsiteX3" fmla="*/ 0 w 5148816"/>
              <a:gd name="connsiteY3" fmla="*/ 0 h 5148816"/>
            </a:gdLst>
            <a:ahLst/>
            <a:cxnLst>
              <a:cxn ang="0">
                <a:pos x="connsiteX0" y="connsiteY0"/>
              </a:cxn>
              <a:cxn ang="0">
                <a:pos x="connsiteX1" y="connsiteY1"/>
              </a:cxn>
              <a:cxn ang="0">
                <a:pos x="connsiteX2" y="connsiteY2"/>
              </a:cxn>
              <a:cxn ang="0">
                <a:pos x="connsiteX3" y="connsiteY3"/>
              </a:cxn>
            </a:cxnLst>
            <a:rect l="l" t="t" r="r" b="b"/>
            <a:pathLst>
              <a:path w="5148816" h="5148816">
                <a:moveTo>
                  <a:pt x="0" y="0"/>
                </a:moveTo>
                <a:lnTo>
                  <a:pt x="5148816" y="5148816"/>
                </a:lnTo>
                <a:lnTo>
                  <a:pt x="0" y="5148816"/>
                </a:lnTo>
                <a:lnTo>
                  <a:pt x="0" y="0"/>
                </a:lnTo>
                <a:close/>
              </a:path>
            </a:pathLst>
          </a:custGeom>
          <a:gradFill flip="none" rotWithShape="1">
            <a:gsLst>
              <a:gs pos="0">
                <a:srgbClr val="006D64"/>
              </a:gs>
              <a:gs pos="91000">
                <a:srgbClr val="007067"/>
              </a:gs>
            </a:gsLst>
            <a:lin ang="10800000" scaled="1"/>
            <a:tileRect/>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Полилиния 20">
            <a:extLst>
              <a:ext uri="{FF2B5EF4-FFF2-40B4-BE49-F238E27FC236}">
                <a16:creationId xmlns:a16="http://schemas.microsoft.com/office/drawing/2014/main" id="{68A2841C-D7A7-1E48-9AE1-C71D27F39930}"/>
              </a:ext>
            </a:extLst>
          </p:cNvPr>
          <p:cNvSpPr/>
          <p:nvPr userDrawn="1"/>
        </p:nvSpPr>
        <p:spPr bwMode="auto">
          <a:xfrm>
            <a:off x="4401216" y="656971"/>
            <a:ext cx="4742784" cy="4486529"/>
          </a:xfrm>
          <a:custGeom>
            <a:avLst/>
            <a:gdLst>
              <a:gd name="connsiteX0" fmla="*/ 3702058 w 4742784"/>
              <a:gd name="connsiteY0" fmla="*/ 0 h 4486529"/>
              <a:gd name="connsiteX1" fmla="*/ 3774074 w 4742784"/>
              <a:gd name="connsiteY1" fmla="*/ 29830 h 4486529"/>
              <a:gd name="connsiteX2" fmla="*/ 4742784 w 4742784"/>
              <a:gd name="connsiteY2" fmla="*/ 998540 h 4486529"/>
              <a:gd name="connsiteX3" fmla="*/ 4742784 w 4742784"/>
              <a:gd name="connsiteY3" fmla="*/ 4486529 h 4486529"/>
              <a:gd name="connsiteX4" fmla="*/ 742284 w 4742784"/>
              <a:gd name="connsiteY4" fmla="*/ 4486529 h 4486529"/>
              <a:gd name="connsiteX5" fmla="*/ 29830 w 4742784"/>
              <a:gd name="connsiteY5" fmla="*/ 3774075 h 4486529"/>
              <a:gd name="connsiteX6" fmla="*/ 29830 w 4742784"/>
              <a:gd name="connsiteY6" fmla="*/ 3630043 h 4486529"/>
              <a:gd name="connsiteX7" fmla="*/ 3630042 w 4742784"/>
              <a:gd name="connsiteY7" fmla="*/ 29830 h 4486529"/>
              <a:gd name="connsiteX8" fmla="*/ 3702058 w 4742784"/>
              <a:gd name="connsiteY8" fmla="*/ 0 h 448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2784" h="4486529">
                <a:moveTo>
                  <a:pt x="3702058" y="0"/>
                </a:moveTo>
                <a:cubicBezTo>
                  <a:pt x="3728123" y="1"/>
                  <a:pt x="3754187" y="9943"/>
                  <a:pt x="3774074" y="29830"/>
                </a:cubicBezTo>
                <a:lnTo>
                  <a:pt x="4742784" y="998540"/>
                </a:lnTo>
                <a:lnTo>
                  <a:pt x="4742784" y="4486529"/>
                </a:lnTo>
                <a:lnTo>
                  <a:pt x="742284" y="4486529"/>
                </a:lnTo>
                <a:lnTo>
                  <a:pt x="29830" y="3774075"/>
                </a:lnTo>
                <a:cubicBezTo>
                  <a:pt x="-9944" y="3734301"/>
                  <a:pt x="-9944" y="3669816"/>
                  <a:pt x="29830" y="3630043"/>
                </a:cubicBezTo>
                <a:lnTo>
                  <a:pt x="3630042" y="29830"/>
                </a:lnTo>
                <a:cubicBezTo>
                  <a:pt x="3649929" y="9943"/>
                  <a:pt x="3675993" y="0"/>
                  <a:pt x="3702058" y="0"/>
                </a:cubicBezTo>
                <a:close/>
              </a:path>
            </a:pathLst>
          </a:custGeom>
          <a:gradFill flip="none" rotWithShape="1">
            <a:gsLst>
              <a:gs pos="0">
                <a:srgbClr val="007F73">
                  <a:alpha val="60000"/>
                </a:srgbClr>
              </a:gs>
              <a:gs pos="91000">
                <a:srgbClr val="004F4B"/>
              </a:gs>
            </a:gsLst>
            <a:lin ang="0" scaled="1"/>
            <a:tileRect/>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cxnSp>
        <p:nvCxnSpPr>
          <p:cNvPr id="9" name="Прямая соединительная линия 8">
            <a:extLst>
              <a:ext uri="{FF2B5EF4-FFF2-40B4-BE49-F238E27FC236}">
                <a16:creationId xmlns:a16="http://schemas.microsoft.com/office/drawing/2014/main" id="{4A385523-DEB2-0F47-B528-AAF01D798EEC}"/>
              </a:ext>
            </a:extLst>
          </p:cNvPr>
          <p:cNvCxnSpPr/>
          <p:nvPr userDrawn="1"/>
        </p:nvCxnSpPr>
        <p:spPr>
          <a:xfrm>
            <a:off x="3093929" y="-2004036"/>
            <a:ext cx="0" cy="0"/>
          </a:xfrm>
          <a:prstGeom prst="line">
            <a:avLst/>
          </a:prstGeom>
          <a:ln w="12700">
            <a:solidFill>
              <a:srgbClr val="00E296"/>
            </a:solidFill>
            <a:tailEnd type="none" w="med" len="sm"/>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503237" y="2156251"/>
            <a:ext cx="8281987" cy="830997"/>
          </a:xfrm>
          <a:prstGeom prst="rect">
            <a:avLst/>
          </a:prstGeom>
        </p:spPr>
        <p:txBody>
          <a:bodyPr lIns="0" anchor="ctr">
            <a:noAutofit/>
          </a:bodyPr>
          <a:lstStyle>
            <a:lvl1pPr marL="0" indent="0">
              <a:lnSpc>
                <a:spcPct val="100000"/>
              </a:lnSpc>
              <a:spcBef>
                <a:spcPts val="0"/>
              </a:spcBef>
              <a:buNone/>
              <a:defRPr sz="4800" i="0" spc="0" baseline="0">
                <a:solidFill>
                  <a:schemeClr val="bg1"/>
                </a:solidFill>
                <a:latin typeface="+mn-lt"/>
              </a:defRPr>
            </a:lvl1pPr>
          </a:lstStyle>
          <a:p>
            <a:pPr lvl="0"/>
            <a:r>
              <a:rPr lang="en-US"/>
              <a:t>Click to edit title style</a:t>
            </a:r>
          </a:p>
        </p:txBody>
      </p:sp>
      <p:pic>
        <p:nvPicPr>
          <p:cNvPr id="13" name="Рисунок 12">
            <a:extLst>
              <a:ext uri="{FF2B5EF4-FFF2-40B4-BE49-F238E27FC236}">
                <a16:creationId xmlns:a16="http://schemas.microsoft.com/office/drawing/2014/main" id="{19B10CFC-7B3B-0E4F-AB95-CF3E4D00281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546"/>
          <a:stretch/>
        </p:blipFill>
        <p:spPr>
          <a:xfrm>
            <a:off x="8486207" y="421919"/>
            <a:ext cx="657794" cy="1373033"/>
          </a:xfrm>
          <a:prstGeom prst="rect">
            <a:avLst/>
          </a:prstGeom>
        </p:spPr>
      </p:pic>
      <p:pic>
        <p:nvPicPr>
          <p:cNvPr id="14" name="Рисунок 13">
            <a:extLst>
              <a:ext uri="{FF2B5EF4-FFF2-40B4-BE49-F238E27FC236}">
                <a16:creationId xmlns:a16="http://schemas.microsoft.com/office/drawing/2014/main" id="{57FF5A27-EB7C-0342-8268-149C1A7DB31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914" y="3801025"/>
            <a:ext cx="730031" cy="1314055"/>
          </a:xfrm>
          <a:prstGeom prst="rect">
            <a:avLst/>
          </a:prstGeom>
        </p:spPr>
      </p:pic>
      <p:sp>
        <p:nvSpPr>
          <p:cNvPr id="15" name="Полилиния 14">
            <a:extLst>
              <a:ext uri="{FF2B5EF4-FFF2-40B4-BE49-F238E27FC236}">
                <a16:creationId xmlns:a16="http://schemas.microsoft.com/office/drawing/2014/main" id="{9F18CB9D-22F2-634B-9EB3-AA5586099893}"/>
              </a:ext>
            </a:extLst>
          </p:cNvPr>
          <p:cNvSpPr/>
          <p:nvPr userDrawn="1"/>
        </p:nvSpPr>
        <p:spPr bwMode="auto">
          <a:xfrm rot="18900000" flipH="1">
            <a:off x="7172607" y="-877686"/>
            <a:ext cx="1694137" cy="1903212"/>
          </a:xfrm>
          <a:custGeom>
            <a:avLst/>
            <a:gdLst>
              <a:gd name="connsiteX0" fmla="*/ 0 w 1694137"/>
              <a:gd name="connsiteY0" fmla="*/ 1694137 h 1903212"/>
              <a:gd name="connsiteX1" fmla="*/ 1694137 w 1694137"/>
              <a:gd name="connsiteY1" fmla="*/ 0 h 1903212"/>
              <a:gd name="connsiteX2" fmla="*/ 1694137 w 1694137"/>
              <a:gd name="connsiteY2" fmla="*/ 1810064 h 1903212"/>
              <a:gd name="connsiteX3" fmla="*/ 1600989 w 1694137"/>
              <a:gd name="connsiteY3" fmla="*/ 1903212 h 1903212"/>
              <a:gd name="connsiteX4" fmla="*/ 209074 w 1694137"/>
              <a:gd name="connsiteY4" fmla="*/ 1903212 h 190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137" h="1903212">
                <a:moveTo>
                  <a:pt x="0" y="1694137"/>
                </a:moveTo>
                <a:lnTo>
                  <a:pt x="1694137" y="0"/>
                </a:lnTo>
                <a:lnTo>
                  <a:pt x="1694137" y="1810064"/>
                </a:lnTo>
                <a:cubicBezTo>
                  <a:pt x="1694137" y="1861508"/>
                  <a:pt x="1652433" y="1903212"/>
                  <a:pt x="1600989" y="1903212"/>
                </a:cubicBezTo>
                <a:lnTo>
                  <a:pt x="209074" y="1903212"/>
                </a:lnTo>
                <a:close/>
              </a:path>
            </a:pathLst>
          </a:custGeom>
          <a:gradFill>
            <a:gsLst>
              <a:gs pos="100000">
                <a:srgbClr val="00786D"/>
              </a:gs>
              <a:gs pos="10000">
                <a:srgbClr val="004F4B"/>
              </a:gs>
            </a:gsLst>
            <a:lin ang="18900000" scaled="1"/>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p:txBody>
      </p:sp>
    </p:spTree>
    <p:extLst>
      <p:ext uri="{BB962C8B-B14F-4D97-AF65-F5344CB8AC3E}">
        <p14:creationId xmlns:p14="http://schemas.microsoft.com/office/powerpoint/2010/main" val="1936099576"/>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CCF322-774A-4345-B3F7-E52A3D13B5D4}"/>
              </a:ext>
            </a:extLst>
          </p:cNvPr>
          <p:cNvSpPr txBox="1"/>
          <p:nvPr userDrawn="1"/>
        </p:nvSpPr>
        <p:spPr>
          <a:xfrm>
            <a:off x="381000" y="4963255"/>
            <a:ext cx="3670877" cy="76944"/>
          </a:xfrm>
          <a:prstGeom prst="rect">
            <a:avLst/>
          </a:prstGeom>
          <a:noFill/>
        </p:spPr>
        <p:txBody>
          <a:bodyPr wrap="none" lIns="0" tIns="0" rIns="0" bIns="0" rtlCol="0">
            <a:spAutoFit/>
          </a:bodyPr>
          <a:lstStyle/>
          <a:p>
            <a:pPr>
              <a:lnSpc>
                <a:spcPct val="100000"/>
              </a:lnSpc>
            </a:pPr>
            <a:r>
              <a:rPr lang="en-US" sz="500" spc="0" dirty="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716261990"/>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taly blank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849469"/>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ta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995839"/>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n Divider Dark">
    <p:spTree>
      <p:nvGrpSpPr>
        <p:cNvPr id="1" name=""/>
        <p:cNvGrpSpPr/>
        <p:nvPr/>
      </p:nvGrpSpPr>
      <p:grpSpPr>
        <a:xfrm>
          <a:off x="0" y="0"/>
          <a:ext cx="0" cy="0"/>
          <a:chOff x="0" y="0"/>
          <a:chExt cx="0" cy="0"/>
        </a:xfrm>
      </p:grpSpPr>
      <p:sp>
        <p:nvSpPr>
          <p:cNvPr id="14" name="Полилиния 13">
            <a:extLst>
              <a:ext uri="{FF2B5EF4-FFF2-40B4-BE49-F238E27FC236}">
                <a16:creationId xmlns:a16="http://schemas.microsoft.com/office/drawing/2014/main" id="{50583F4A-B121-C14D-9D30-567050D48E99}"/>
              </a:ext>
            </a:extLst>
          </p:cNvPr>
          <p:cNvSpPr/>
          <p:nvPr userDrawn="1"/>
        </p:nvSpPr>
        <p:spPr bwMode="auto">
          <a:xfrm>
            <a:off x="0" y="0"/>
            <a:ext cx="5143500" cy="5143500"/>
          </a:xfrm>
          <a:custGeom>
            <a:avLst/>
            <a:gdLst>
              <a:gd name="connsiteX0" fmla="*/ 0 w 5148816"/>
              <a:gd name="connsiteY0" fmla="*/ 0 h 5148816"/>
              <a:gd name="connsiteX1" fmla="*/ 5148816 w 5148816"/>
              <a:gd name="connsiteY1" fmla="*/ 5148816 h 5148816"/>
              <a:gd name="connsiteX2" fmla="*/ 0 w 5148816"/>
              <a:gd name="connsiteY2" fmla="*/ 5148816 h 5148816"/>
              <a:gd name="connsiteX3" fmla="*/ 0 w 5148816"/>
              <a:gd name="connsiteY3" fmla="*/ 0 h 5148816"/>
            </a:gdLst>
            <a:ahLst/>
            <a:cxnLst>
              <a:cxn ang="0">
                <a:pos x="connsiteX0" y="connsiteY0"/>
              </a:cxn>
              <a:cxn ang="0">
                <a:pos x="connsiteX1" y="connsiteY1"/>
              </a:cxn>
              <a:cxn ang="0">
                <a:pos x="connsiteX2" y="connsiteY2"/>
              </a:cxn>
              <a:cxn ang="0">
                <a:pos x="connsiteX3" y="connsiteY3"/>
              </a:cxn>
            </a:cxnLst>
            <a:rect l="l" t="t" r="r" b="b"/>
            <a:pathLst>
              <a:path w="5148816" h="5148816">
                <a:moveTo>
                  <a:pt x="0" y="0"/>
                </a:moveTo>
                <a:lnTo>
                  <a:pt x="5148816" y="5148816"/>
                </a:lnTo>
                <a:lnTo>
                  <a:pt x="0" y="5148816"/>
                </a:lnTo>
                <a:lnTo>
                  <a:pt x="0" y="0"/>
                </a:lnTo>
                <a:close/>
              </a:path>
            </a:pathLst>
          </a:custGeom>
          <a:solidFill>
            <a:srgbClr val="003C3C"/>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p:txBody>
      </p:sp>
      <p:pic>
        <p:nvPicPr>
          <p:cNvPr id="15" name="Рисунок 14">
            <a:extLst>
              <a:ext uri="{FF2B5EF4-FFF2-40B4-BE49-F238E27FC236}">
                <a16:creationId xmlns:a16="http://schemas.microsoft.com/office/drawing/2014/main" id="{DB49776F-B445-574C-A909-DE48C98EB5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914" y="3801025"/>
            <a:ext cx="730031" cy="1314055"/>
          </a:xfrm>
          <a:prstGeom prst="rect">
            <a:avLst/>
          </a:prstGeom>
        </p:spPr>
      </p:pic>
      <p:sp>
        <p:nvSpPr>
          <p:cNvPr id="40" name="Text Placeholder 5">
            <a:extLst>
              <a:ext uri="{FF2B5EF4-FFF2-40B4-BE49-F238E27FC236}">
                <a16:creationId xmlns:a16="http://schemas.microsoft.com/office/drawing/2014/main" id="{0CF11114-3BA4-134F-84E4-3BAFA4D4683D}"/>
              </a:ext>
            </a:extLst>
          </p:cNvPr>
          <p:cNvSpPr>
            <a:spLocks noGrp="1"/>
          </p:cNvSpPr>
          <p:nvPr>
            <p:ph type="body" sz="quarter" idx="10" hasCustomPrompt="1"/>
          </p:nvPr>
        </p:nvSpPr>
        <p:spPr>
          <a:xfrm>
            <a:off x="503237" y="2156251"/>
            <a:ext cx="8281987" cy="830997"/>
          </a:xfrm>
          <a:prstGeom prst="rect">
            <a:avLst/>
          </a:prstGeom>
        </p:spPr>
        <p:txBody>
          <a:bodyPr lIns="0" anchor="ctr">
            <a:noAutofit/>
          </a:bodyPr>
          <a:lstStyle>
            <a:lvl1pPr marL="0" indent="0">
              <a:lnSpc>
                <a:spcPct val="100000"/>
              </a:lnSpc>
              <a:spcBef>
                <a:spcPts val="0"/>
              </a:spcBef>
              <a:buNone/>
              <a:defRPr sz="4800" i="0" spc="0" baseline="0">
                <a:solidFill>
                  <a:schemeClr val="bg1"/>
                </a:solidFill>
                <a:latin typeface="+mn-lt"/>
              </a:defRPr>
            </a:lvl1pPr>
          </a:lstStyle>
          <a:p>
            <a:pPr lvl="0"/>
            <a:r>
              <a:rPr lang="en-US"/>
              <a:t>Click to edit title style</a:t>
            </a:r>
          </a:p>
        </p:txBody>
      </p:sp>
    </p:spTree>
    <p:extLst>
      <p:ext uri="{BB962C8B-B14F-4D97-AF65-F5344CB8AC3E}">
        <p14:creationId xmlns:p14="http://schemas.microsoft.com/office/powerpoint/2010/main" val="1732293964"/>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slide">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
        <p:nvSpPr>
          <p:cNvPr id="15" name="Полилиния 14">
            <a:extLst>
              <a:ext uri="{FF2B5EF4-FFF2-40B4-BE49-F238E27FC236}">
                <a16:creationId xmlns:a16="http://schemas.microsoft.com/office/drawing/2014/main" id="{E813E7FF-D1C6-8740-BA10-4A46096E1A50}"/>
              </a:ext>
            </a:extLst>
          </p:cNvPr>
          <p:cNvSpPr/>
          <p:nvPr userDrawn="1"/>
        </p:nvSpPr>
        <p:spPr bwMode="auto">
          <a:xfrm>
            <a:off x="0" y="0"/>
            <a:ext cx="5143500" cy="5143500"/>
          </a:xfrm>
          <a:custGeom>
            <a:avLst/>
            <a:gdLst>
              <a:gd name="connsiteX0" fmla="*/ 0 w 5148816"/>
              <a:gd name="connsiteY0" fmla="*/ 0 h 5148816"/>
              <a:gd name="connsiteX1" fmla="*/ 5148816 w 5148816"/>
              <a:gd name="connsiteY1" fmla="*/ 5148816 h 5148816"/>
              <a:gd name="connsiteX2" fmla="*/ 0 w 5148816"/>
              <a:gd name="connsiteY2" fmla="*/ 5148816 h 5148816"/>
              <a:gd name="connsiteX3" fmla="*/ 0 w 5148816"/>
              <a:gd name="connsiteY3" fmla="*/ 0 h 5148816"/>
            </a:gdLst>
            <a:ahLst/>
            <a:cxnLst>
              <a:cxn ang="0">
                <a:pos x="connsiteX0" y="connsiteY0"/>
              </a:cxn>
              <a:cxn ang="0">
                <a:pos x="connsiteX1" y="connsiteY1"/>
              </a:cxn>
              <a:cxn ang="0">
                <a:pos x="connsiteX2" y="connsiteY2"/>
              </a:cxn>
              <a:cxn ang="0">
                <a:pos x="connsiteX3" y="connsiteY3"/>
              </a:cxn>
            </a:cxnLst>
            <a:rect l="l" t="t" r="r" b="b"/>
            <a:pathLst>
              <a:path w="5148816" h="5148816">
                <a:moveTo>
                  <a:pt x="0" y="0"/>
                </a:moveTo>
                <a:lnTo>
                  <a:pt x="5148816" y="5148816"/>
                </a:lnTo>
                <a:lnTo>
                  <a:pt x="0" y="5148816"/>
                </a:lnTo>
                <a:lnTo>
                  <a:pt x="0" y="0"/>
                </a:lnTo>
                <a:close/>
              </a:path>
            </a:pathLst>
          </a:custGeom>
          <a:gradFill flip="none" rotWithShape="1">
            <a:gsLst>
              <a:gs pos="0">
                <a:srgbClr val="006D64"/>
              </a:gs>
              <a:gs pos="91000">
                <a:srgbClr val="007067"/>
              </a:gs>
            </a:gsLst>
            <a:lin ang="10800000" scaled="1"/>
            <a:tileRect/>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7" name="Рисунок 16">
            <a:extLst>
              <a:ext uri="{FF2B5EF4-FFF2-40B4-BE49-F238E27FC236}">
                <a16:creationId xmlns:a16="http://schemas.microsoft.com/office/drawing/2014/main" id="{6AFB700C-1417-534B-8270-2CC55AC9F3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546"/>
          <a:stretch/>
        </p:blipFill>
        <p:spPr>
          <a:xfrm>
            <a:off x="8486207" y="421919"/>
            <a:ext cx="657794" cy="1373033"/>
          </a:xfrm>
          <a:prstGeom prst="rect">
            <a:avLst/>
          </a:prstGeom>
        </p:spPr>
      </p:pic>
      <p:pic>
        <p:nvPicPr>
          <p:cNvPr id="18" name="Рисунок 17">
            <a:extLst>
              <a:ext uri="{FF2B5EF4-FFF2-40B4-BE49-F238E27FC236}">
                <a16:creationId xmlns:a16="http://schemas.microsoft.com/office/drawing/2014/main" id="{F32D130B-4A35-8D46-A2A7-BAA8417887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914" y="3801025"/>
            <a:ext cx="730031" cy="1314055"/>
          </a:xfrm>
          <a:prstGeom prst="rect">
            <a:avLst/>
          </a:prstGeom>
        </p:spPr>
      </p:pic>
      <p:sp>
        <p:nvSpPr>
          <p:cNvPr id="19" name="Полилиния 18">
            <a:extLst>
              <a:ext uri="{FF2B5EF4-FFF2-40B4-BE49-F238E27FC236}">
                <a16:creationId xmlns:a16="http://schemas.microsoft.com/office/drawing/2014/main" id="{172CC48A-1EB8-AA44-A661-8C099D5C32FF}"/>
              </a:ext>
            </a:extLst>
          </p:cNvPr>
          <p:cNvSpPr/>
          <p:nvPr userDrawn="1"/>
        </p:nvSpPr>
        <p:spPr bwMode="auto">
          <a:xfrm rot="18900000" flipH="1">
            <a:off x="7172607" y="-877686"/>
            <a:ext cx="1694137" cy="1903212"/>
          </a:xfrm>
          <a:custGeom>
            <a:avLst/>
            <a:gdLst>
              <a:gd name="connsiteX0" fmla="*/ 0 w 1694137"/>
              <a:gd name="connsiteY0" fmla="*/ 1694137 h 1903212"/>
              <a:gd name="connsiteX1" fmla="*/ 1694137 w 1694137"/>
              <a:gd name="connsiteY1" fmla="*/ 0 h 1903212"/>
              <a:gd name="connsiteX2" fmla="*/ 1694137 w 1694137"/>
              <a:gd name="connsiteY2" fmla="*/ 1810064 h 1903212"/>
              <a:gd name="connsiteX3" fmla="*/ 1600989 w 1694137"/>
              <a:gd name="connsiteY3" fmla="*/ 1903212 h 1903212"/>
              <a:gd name="connsiteX4" fmla="*/ 209074 w 1694137"/>
              <a:gd name="connsiteY4" fmla="*/ 1903212 h 190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137" h="1903212">
                <a:moveTo>
                  <a:pt x="0" y="1694137"/>
                </a:moveTo>
                <a:lnTo>
                  <a:pt x="1694137" y="0"/>
                </a:lnTo>
                <a:lnTo>
                  <a:pt x="1694137" y="1810064"/>
                </a:lnTo>
                <a:cubicBezTo>
                  <a:pt x="1694137" y="1861508"/>
                  <a:pt x="1652433" y="1903212"/>
                  <a:pt x="1600989" y="1903212"/>
                </a:cubicBezTo>
                <a:lnTo>
                  <a:pt x="209074" y="1903212"/>
                </a:lnTo>
                <a:close/>
              </a:path>
            </a:pathLst>
          </a:custGeom>
          <a:gradFill>
            <a:gsLst>
              <a:gs pos="100000">
                <a:srgbClr val="00786D"/>
              </a:gs>
              <a:gs pos="10000">
                <a:srgbClr val="004F4B"/>
              </a:gs>
            </a:gsLst>
            <a:lin ang="18900000" scaled="1"/>
          </a:gra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a:p>
            <a:pPr lvl="0" algn="ctr" defTabSz="914099" fontAlgn="base">
              <a:spcBef>
                <a:spcPct val="0"/>
              </a:spcBef>
              <a:spcAft>
                <a:spcPct val="0"/>
              </a:spcAft>
            </a:pPr>
            <a:endParaRPr lang="ru-RU">
              <a:gradFill>
                <a:gsLst>
                  <a:gs pos="0">
                    <a:srgbClr val="FFFFFF"/>
                  </a:gs>
                  <a:gs pos="100000">
                    <a:srgbClr val="FFFFFF"/>
                  </a:gs>
                </a:gsLst>
                <a:lin ang="5400000" scaled="0"/>
              </a:gradFill>
              <a:latin typeface="+mj-lt"/>
              <a:cs typeface="Segoe UI" pitchFamily="34" charset="0"/>
            </a:endParaRPr>
          </a:p>
        </p:txBody>
      </p:sp>
      <p:sp>
        <p:nvSpPr>
          <p:cNvPr id="6" name="Text Placeholder 5"/>
          <p:cNvSpPr>
            <a:spLocks noGrp="1"/>
          </p:cNvSpPr>
          <p:nvPr>
            <p:ph type="body" sz="quarter" idx="10" hasCustomPrompt="1"/>
          </p:nvPr>
        </p:nvSpPr>
        <p:spPr>
          <a:xfrm>
            <a:off x="503238" y="2161159"/>
            <a:ext cx="8137525" cy="821182"/>
          </a:xfrm>
          <a:prstGeom prst="rect">
            <a:avLst/>
          </a:prstGeom>
        </p:spPr>
        <p:txBody>
          <a:bodyPr bIns="36000" anchor="ctr">
            <a:noAutofit/>
          </a:bodyPr>
          <a:lstStyle>
            <a:lvl1pPr marL="0" indent="0" algn="ctr">
              <a:lnSpc>
                <a:spcPct val="100000"/>
              </a:lnSpc>
              <a:spcBef>
                <a:spcPts val="0"/>
              </a:spcBef>
              <a:buNone/>
              <a:defRPr sz="4800" i="0" spc="0" baseline="0">
                <a:solidFill>
                  <a:schemeClr val="bg1"/>
                </a:solidFill>
                <a:latin typeface="+mn-lt"/>
              </a:defRPr>
            </a:lvl1pPr>
          </a:lstStyle>
          <a:p>
            <a:pPr lvl="0"/>
            <a:r>
              <a:rPr lang="en-US"/>
              <a:t>Click to edit title style</a:t>
            </a:r>
          </a:p>
        </p:txBody>
      </p:sp>
      <p:pic>
        <p:nvPicPr>
          <p:cNvPr id="8" name="Picture 22">
            <a:extLst>
              <a:ext uri="{FF2B5EF4-FFF2-40B4-BE49-F238E27FC236}">
                <a16:creationId xmlns:a16="http://schemas.microsoft.com/office/drawing/2014/main" id="{26F9706E-2DC2-424C-BED5-FA34B7372160}"/>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3985895" y="3439801"/>
            <a:ext cx="1172210" cy="414782"/>
          </a:xfrm>
          <a:prstGeom prst="rect">
            <a:avLst/>
          </a:prstGeom>
        </p:spPr>
      </p:pic>
    </p:spTree>
    <p:extLst>
      <p:ext uri="{BB962C8B-B14F-4D97-AF65-F5344CB8AC3E}">
        <p14:creationId xmlns:p14="http://schemas.microsoft.com/office/powerpoint/2010/main" val="455992653"/>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taly blank Light">
    <p:bg>
      <p:bgPr>
        <a:gradFill>
          <a:gsLst>
            <a:gs pos="0">
              <a:srgbClr val="007F73"/>
            </a:gs>
            <a:gs pos="89000">
              <a:srgbClr val="004F4B"/>
            </a:gs>
          </a:gsLst>
          <a:lin ang="189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712040"/>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s">
    <p:bg>
      <p:bgPr>
        <a:solidFill>
          <a:srgbClr val="003738"/>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13123C4E-8185-4FEE-860D-74F541D6EE80}"/>
              </a:ext>
            </a:extLst>
          </p:cNvPr>
          <p:cNvSpPr/>
          <p:nvPr userDrawn="1"/>
        </p:nvSpPr>
        <p:spPr bwMode="auto">
          <a:xfrm>
            <a:off x="6729661" y="3564579"/>
            <a:ext cx="1911102" cy="802128"/>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5" name="Rectangle 44">
            <a:extLst>
              <a:ext uri="{FF2B5EF4-FFF2-40B4-BE49-F238E27FC236}">
                <a16:creationId xmlns:a16="http://schemas.microsoft.com/office/drawing/2014/main" id="{8D38581D-C38E-4DC1-959A-B523BC58F8DD}"/>
              </a:ext>
            </a:extLst>
          </p:cNvPr>
          <p:cNvSpPr/>
          <p:nvPr userDrawn="1"/>
        </p:nvSpPr>
        <p:spPr bwMode="auto">
          <a:xfrm>
            <a:off x="3928271" y="1580955"/>
            <a:ext cx="4712492" cy="1158739"/>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8" name="TextBox 17">
            <a:extLst>
              <a:ext uri="{FF2B5EF4-FFF2-40B4-BE49-F238E27FC236}">
                <a16:creationId xmlns:a16="http://schemas.microsoft.com/office/drawing/2014/main" id="{214B1BA1-844B-4563-A398-D067540A68F6}"/>
              </a:ext>
            </a:extLst>
          </p:cNvPr>
          <p:cNvSpPr txBox="1"/>
          <p:nvPr/>
        </p:nvSpPr>
        <p:spPr>
          <a:xfrm>
            <a:off x="481930" y="375804"/>
            <a:ext cx="8680984" cy="307777"/>
          </a:xfrm>
          <a:prstGeom prst="rect">
            <a:avLst/>
          </a:prstGeom>
          <a:noFill/>
        </p:spPr>
        <p:txBody>
          <a:bodyPr wrap="square" lIns="0" tIns="0" rIns="0" bIns="0" rtlCol="0" anchor="ctr">
            <a:spAutoFit/>
          </a:bodyPr>
          <a:lstStyle/>
          <a:p>
            <a:pPr algn="l"/>
            <a:r>
              <a:rPr lang="en-US" sz="2000" dirty="0">
                <a:solidFill>
                  <a:schemeClr val="bg1"/>
                </a:solidFill>
                <a:latin typeface="+mj-lt"/>
              </a:rPr>
              <a:t>Use the eyedropper to choose one of the</a:t>
            </a:r>
            <a:r>
              <a:rPr lang="ru-RU" sz="2000" dirty="0">
                <a:solidFill>
                  <a:schemeClr val="bg1"/>
                </a:solidFill>
                <a:latin typeface="+mj-lt"/>
              </a:rPr>
              <a:t> </a:t>
            </a:r>
            <a:r>
              <a:rPr lang="en-US" sz="2000" b="0" dirty="0">
                <a:solidFill>
                  <a:srgbClr val="93EB20"/>
                </a:solidFill>
                <a:latin typeface="+mj-lt"/>
              </a:rPr>
              <a:t>Veeam corporate colors:</a:t>
            </a:r>
          </a:p>
        </p:txBody>
      </p:sp>
      <p:sp>
        <p:nvSpPr>
          <p:cNvPr id="19" name="TextBox 18">
            <a:extLst>
              <a:ext uri="{FF2B5EF4-FFF2-40B4-BE49-F238E27FC236}">
                <a16:creationId xmlns:a16="http://schemas.microsoft.com/office/drawing/2014/main" id="{E3A5A212-C0F2-49E8-BF7F-70A12A0A67C7}"/>
              </a:ext>
            </a:extLst>
          </p:cNvPr>
          <p:cNvSpPr txBox="1"/>
          <p:nvPr/>
        </p:nvSpPr>
        <p:spPr>
          <a:xfrm>
            <a:off x="4727933" y="4081249"/>
            <a:ext cx="551433" cy="276999"/>
          </a:xfrm>
          <a:prstGeom prst="rect">
            <a:avLst/>
          </a:prstGeom>
          <a:noFill/>
        </p:spPr>
        <p:txBody>
          <a:bodyPr wrap="none" lIns="0" tIns="0" rIns="0" bIns="0" rtlCol="0" anchor="ctr">
            <a:spAutoFit/>
          </a:bodyPr>
          <a:lstStyle/>
          <a:p>
            <a:pPr algn="l"/>
            <a:r>
              <a:rPr lang="en-US" sz="900" dirty="0">
                <a:solidFill>
                  <a:schemeClr val="bg1"/>
                </a:solidFill>
                <a:latin typeface="+mj-lt"/>
              </a:rPr>
              <a:t>Areas, </a:t>
            </a:r>
            <a:br>
              <a:rPr lang="en-US" sz="900" dirty="0">
                <a:solidFill>
                  <a:schemeClr val="bg1"/>
                </a:solidFill>
                <a:latin typeface="+mj-lt"/>
              </a:rPr>
            </a:br>
            <a:r>
              <a:rPr lang="en-US" sz="900" dirty="0">
                <a:solidFill>
                  <a:schemeClr val="bg1"/>
                </a:solidFill>
                <a:latin typeface="+mj-lt"/>
              </a:rPr>
              <a:t>connectors</a:t>
            </a:r>
          </a:p>
        </p:txBody>
      </p:sp>
      <p:sp>
        <p:nvSpPr>
          <p:cNvPr id="25" name="TextBox 24">
            <a:extLst>
              <a:ext uri="{FF2B5EF4-FFF2-40B4-BE49-F238E27FC236}">
                <a16:creationId xmlns:a16="http://schemas.microsoft.com/office/drawing/2014/main" id="{B4FB7EAC-1D96-4C79-87AC-B2E544C71833}"/>
              </a:ext>
            </a:extLst>
          </p:cNvPr>
          <p:cNvSpPr txBox="1"/>
          <p:nvPr/>
        </p:nvSpPr>
        <p:spPr>
          <a:xfrm>
            <a:off x="3993375" y="2927057"/>
            <a:ext cx="2794630" cy="215444"/>
          </a:xfrm>
          <a:prstGeom prst="rect">
            <a:avLst/>
          </a:prstGeom>
          <a:noFill/>
        </p:spPr>
        <p:txBody>
          <a:bodyPr wrap="square" lIns="0" tIns="0" rIns="0" bIns="0" rtlCol="0" anchor="ctr">
            <a:spAutoFit/>
          </a:bodyPr>
          <a:lstStyle/>
          <a:p>
            <a:pPr algn="l"/>
            <a:r>
              <a:rPr lang="en-US" sz="1200" b="0" dirty="0">
                <a:solidFill>
                  <a:srgbClr val="93EB20"/>
                </a:solidFill>
                <a:latin typeface="+mj-lt"/>
              </a:rPr>
              <a:t>Technical </a:t>
            </a:r>
            <a:r>
              <a:rPr lang="en-US" sz="1400" b="0" dirty="0">
                <a:solidFill>
                  <a:srgbClr val="93EB20"/>
                </a:solidFill>
                <a:latin typeface="+mj-lt"/>
              </a:rPr>
              <a:t>diagrams</a:t>
            </a:r>
            <a:r>
              <a:rPr lang="en-US" sz="1200" b="0" dirty="0">
                <a:solidFill>
                  <a:srgbClr val="93EB20"/>
                </a:solidFill>
                <a:latin typeface="+mj-lt"/>
              </a:rPr>
              <a:t> color palette:</a:t>
            </a:r>
          </a:p>
        </p:txBody>
      </p:sp>
      <p:sp>
        <p:nvSpPr>
          <p:cNvPr id="21" name="Rectangle 20">
            <a:extLst>
              <a:ext uri="{FF2B5EF4-FFF2-40B4-BE49-F238E27FC236}">
                <a16:creationId xmlns:a16="http://schemas.microsoft.com/office/drawing/2014/main" id="{E19B5C29-062F-4E33-94D1-924948F72AF4}"/>
              </a:ext>
            </a:extLst>
          </p:cNvPr>
          <p:cNvSpPr>
            <a:spLocks noChangeAspect="1"/>
          </p:cNvSpPr>
          <p:nvPr/>
        </p:nvSpPr>
        <p:spPr bwMode="auto">
          <a:xfrm rot="16200000">
            <a:off x="8118136" y="3821373"/>
            <a:ext cx="207549" cy="207549"/>
          </a:xfrm>
          <a:prstGeom prst="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26" name="Rectangle 25">
            <a:extLst>
              <a:ext uri="{FF2B5EF4-FFF2-40B4-BE49-F238E27FC236}">
                <a16:creationId xmlns:a16="http://schemas.microsoft.com/office/drawing/2014/main" id="{B1FF160C-F9B3-4B77-9524-3BA4389D6231}"/>
              </a:ext>
            </a:extLst>
          </p:cNvPr>
          <p:cNvSpPr>
            <a:spLocks noChangeAspect="1"/>
          </p:cNvSpPr>
          <p:nvPr/>
        </p:nvSpPr>
        <p:spPr bwMode="auto">
          <a:xfrm rot="16200000">
            <a:off x="8118136" y="4027563"/>
            <a:ext cx="207549" cy="207549"/>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27" name="TextBox 26">
            <a:extLst>
              <a:ext uri="{FF2B5EF4-FFF2-40B4-BE49-F238E27FC236}">
                <a16:creationId xmlns:a16="http://schemas.microsoft.com/office/drawing/2014/main" id="{9BF48785-1663-4579-AF06-BE441A69A725}"/>
              </a:ext>
            </a:extLst>
          </p:cNvPr>
          <p:cNvSpPr txBox="1"/>
          <p:nvPr userDrawn="1"/>
        </p:nvSpPr>
        <p:spPr>
          <a:xfrm>
            <a:off x="4708121" y="3649462"/>
            <a:ext cx="274114" cy="138499"/>
          </a:xfrm>
          <a:prstGeom prst="rect">
            <a:avLst/>
          </a:prstGeom>
          <a:noFill/>
        </p:spPr>
        <p:txBody>
          <a:bodyPr wrap="none" lIns="0" tIns="0" rIns="0" bIns="0" rtlCol="0" anchor="ctr">
            <a:spAutoFit/>
          </a:bodyPr>
          <a:lstStyle/>
          <a:p>
            <a:pPr algn="ctr"/>
            <a:r>
              <a:rPr lang="en-US" sz="900" dirty="0">
                <a:solidFill>
                  <a:schemeClr val="bg1"/>
                </a:solidFill>
                <a:latin typeface="+mj-lt"/>
              </a:rPr>
              <a:t>Icons</a:t>
            </a:r>
          </a:p>
        </p:txBody>
      </p:sp>
      <p:sp>
        <p:nvSpPr>
          <p:cNvPr id="28" name="TextBox 27">
            <a:extLst>
              <a:ext uri="{FF2B5EF4-FFF2-40B4-BE49-F238E27FC236}">
                <a16:creationId xmlns:a16="http://schemas.microsoft.com/office/drawing/2014/main" id="{63D68B48-570A-4BD0-99FA-A46D83A72596}"/>
              </a:ext>
            </a:extLst>
          </p:cNvPr>
          <p:cNvSpPr txBox="1"/>
          <p:nvPr userDrawn="1"/>
        </p:nvSpPr>
        <p:spPr>
          <a:xfrm>
            <a:off x="991610" y="1589193"/>
            <a:ext cx="1251398" cy="276999"/>
          </a:xfrm>
          <a:prstGeom prst="rect">
            <a:avLst/>
          </a:prstGeom>
          <a:noFill/>
        </p:spPr>
        <p:txBody>
          <a:bodyPr wrap="square" lIns="0" tIns="0" rIns="0" bIns="0" rtlCol="0" anchor="ctr">
            <a:spAutoFit/>
          </a:bodyPr>
          <a:lstStyle/>
          <a:p>
            <a:pPr algn="l"/>
            <a:r>
              <a:rPr lang="en-US" sz="900" dirty="0">
                <a:solidFill>
                  <a:schemeClr val="bg1"/>
                </a:solidFill>
                <a:latin typeface="+mj-lt"/>
              </a:rPr>
              <a:t>Basic text</a:t>
            </a:r>
            <a:br>
              <a:rPr lang="en-US" sz="900" dirty="0">
                <a:solidFill>
                  <a:schemeClr val="bg1"/>
                </a:solidFill>
                <a:latin typeface="+mj-lt"/>
              </a:rPr>
            </a:br>
            <a:r>
              <a:rPr lang="en-US" sz="900" dirty="0">
                <a:solidFill>
                  <a:schemeClr val="bg1"/>
                </a:solidFill>
                <a:latin typeface="+mj-lt"/>
              </a:rPr>
              <a:t>| </a:t>
            </a:r>
            <a:r>
              <a:rPr lang="en-US" sz="900" kern="1200" dirty="0">
                <a:solidFill>
                  <a:schemeClr val="bg1"/>
                </a:solidFill>
                <a:latin typeface="+mn-lt"/>
                <a:ea typeface="+mn-ea"/>
                <a:cs typeface="+mn-cs"/>
              </a:rPr>
              <a:t>Title</a:t>
            </a:r>
            <a:endParaRPr lang="en-US" sz="900" dirty="0">
              <a:solidFill>
                <a:schemeClr val="bg1"/>
              </a:solidFill>
              <a:latin typeface="+mj-lt"/>
            </a:endParaRPr>
          </a:p>
        </p:txBody>
      </p:sp>
      <p:sp>
        <p:nvSpPr>
          <p:cNvPr id="29" name="TextBox 28">
            <a:extLst>
              <a:ext uri="{FF2B5EF4-FFF2-40B4-BE49-F238E27FC236}">
                <a16:creationId xmlns:a16="http://schemas.microsoft.com/office/drawing/2014/main" id="{170AC149-4BE6-4BEF-AF37-30EE2F6A99A0}"/>
              </a:ext>
            </a:extLst>
          </p:cNvPr>
          <p:cNvSpPr txBox="1"/>
          <p:nvPr userDrawn="1"/>
        </p:nvSpPr>
        <p:spPr>
          <a:xfrm>
            <a:off x="991610" y="1958746"/>
            <a:ext cx="1251398" cy="276999"/>
          </a:xfrm>
          <a:prstGeom prst="rect">
            <a:avLst/>
          </a:prstGeom>
          <a:noFill/>
        </p:spPr>
        <p:txBody>
          <a:bodyPr wrap="square" lIns="0" tIns="0" rIns="0" bIns="0" rtlCol="0" anchor="ctr">
            <a:spAutoFit/>
          </a:bodyPr>
          <a:lstStyle/>
          <a:p>
            <a:pPr algn="l"/>
            <a:r>
              <a:rPr lang="en-US" sz="900" kern="1200" dirty="0">
                <a:solidFill>
                  <a:schemeClr val="bg1"/>
                </a:solidFill>
                <a:latin typeface="+mn-lt"/>
                <a:ea typeface="+mn-ea"/>
                <a:cs typeface="+mn-cs"/>
              </a:rPr>
              <a:t>Highlighted text 1</a:t>
            </a:r>
            <a:br>
              <a:rPr lang="en-US" sz="900" kern="1200" dirty="0">
                <a:solidFill>
                  <a:schemeClr val="bg1"/>
                </a:solidFill>
                <a:latin typeface="+mn-lt"/>
                <a:ea typeface="+mn-ea"/>
                <a:cs typeface="+mn-cs"/>
              </a:rPr>
            </a:br>
            <a:r>
              <a:rPr lang="en-US" sz="900" kern="1200" dirty="0">
                <a:solidFill>
                  <a:schemeClr val="bg1"/>
                </a:solidFill>
                <a:latin typeface="+mn-lt"/>
                <a:ea typeface="+mn-ea"/>
                <a:cs typeface="+mn-cs"/>
              </a:rPr>
              <a:t>| Title</a:t>
            </a:r>
            <a:endParaRPr lang="en-US" sz="900" dirty="0">
              <a:solidFill>
                <a:schemeClr val="bg1"/>
              </a:solidFill>
              <a:latin typeface="+mj-lt"/>
            </a:endParaRPr>
          </a:p>
        </p:txBody>
      </p:sp>
      <p:sp>
        <p:nvSpPr>
          <p:cNvPr id="30" name="TextBox 29">
            <a:extLst>
              <a:ext uri="{FF2B5EF4-FFF2-40B4-BE49-F238E27FC236}">
                <a16:creationId xmlns:a16="http://schemas.microsoft.com/office/drawing/2014/main" id="{7A3536BC-9633-4323-AA98-3158BE942502}"/>
              </a:ext>
            </a:extLst>
          </p:cNvPr>
          <p:cNvSpPr txBox="1"/>
          <p:nvPr userDrawn="1"/>
        </p:nvSpPr>
        <p:spPr>
          <a:xfrm>
            <a:off x="991610" y="2336223"/>
            <a:ext cx="1323028" cy="138499"/>
          </a:xfrm>
          <a:prstGeom prst="rect">
            <a:avLst/>
          </a:prstGeom>
          <a:noFill/>
        </p:spPr>
        <p:txBody>
          <a:bodyPr wrap="square" lIns="0" tIns="0" rIns="0" bIns="0" rtlCol="0" anchor="ctr">
            <a:spAutoFit/>
          </a:bodyPr>
          <a:lstStyle/>
          <a:p>
            <a:pPr algn="l"/>
            <a:r>
              <a:rPr lang="en-US" sz="900" kern="1200" dirty="0">
                <a:solidFill>
                  <a:schemeClr val="bg1"/>
                </a:solidFill>
                <a:latin typeface="+mn-lt"/>
                <a:ea typeface="+mn-ea"/>
                <a:cs typeface="+mn-cs"/>
              </a:rPr>
              <a:t>Highlighted</a:t>
            </a:r>
            <a:r>
              <a:rPr lang="en-US" sz="900" dirty="0">
                <a:solidFill>
                  <a:schemeClr val="bg1"/>
                </a:solidFill>
                <a:latin typeface="+mj-lt"/>
              </a:rPr>
              <a:t> text 2</a:t>
            </a:r>
            <a:endParaRPr lang="en-US" sz="900" kern="1200" dirty="0">
              <a:solidFill>
                <a:schemeClr val="bg1"/>
              </a:solidFill>
              <a:latin typeface="+mn-lt"/>
              <a:ea typeface="+mn-ea"/>
              <a:cs typeface="+mn-cs"/>
            </a:endParaRPr>
          </a:p>
        </p:txBody>
      </p:sp>
      <p:sp>
        <p:nvSpPr>
          <p:cNvPr id="31" name="TextBox 30">
            <a:extLst>
              <a:ext uri="{FF2B5EF4-FFF2-40B4-BE49-F238E27FC236}">
                <a16:creationId xmlns:a16="http://schemas.microsoft.com/office/drawing/2014/main" id="{F577372B-2731-4987-94FD-93A8678004CB}"/>
              </a:ext>
            </a:extLst>
          </p:cNvPr>
          <p:cNvSpPr txBox="1"/>
          <p:nvPr userDrawn="1"/>
        </p:nvSpPr>
        <p:spPr>
          <a:xfrm>
            <a:off x="991610" y="2673438"/>
            <a:ext cx="1323028" cy="138499"/>
          </a:xfrm>
          <a:prstGeom prst="rect">
            <a:avLst/>
          </a:prstGeom>
          <a:noFill/>
        </p:spPr>
        <p:txBody>
          <a:bodyPr wrap="square" lIns="0" tIns="0" rIns="0" bIns="0" rtlCol="0" anchor="ctr">
            <a:spAutoFit/>
          </a:bodyPr>
          <a:lstStyle/>
          <a:p>
            <a:pPr algn="l"/>
            <a:r>
              <a:rPr lang="en-US" sz="900" dirty="0">
                <a:solidFill>
                  <a:schemeClr val="bg1"/>
                </a:solidFill>
                <a:latin typeface="+mj-lt"/>
              </a:rPr>
              <a:t>Secondary text</a:t>
            </a:r>
          </a:p>
        </p:txBody>
      </p:sp>
      <p:sp>
        <p:nvSpPr>
          <p:cNvPr id="32" name="TextBox 31">
            <a:extLst>
              <a:ext uri="{FF2B5EF4-FFF2-40B4-BE49-F238E27FC236}">
                <a16:creationId xmlns:a16="http://schemas.microsoft.com/office/drawing/2014/main" id="{701D3A76-F5C8-47FE-B0C8-0101F67C00B6}"/>
              </a:ext>
            </a:extLst>
          </p:cNvPr>
          <p:cNvSpPr txBox="1"/>
          <p:nvPr userDrawn="1"/>
        </p:nvSpPr>
        <p:spPr>
          <a:xfrm>
            <a:off x="487578" y="1184233"/>
            <a:ext cx="3170211" cy="215444"/>
          </a:xfrm>
          <a:prstGeom prst="rect">
            <a:avLst/>
          </a:prstGeom>
          <a:noFill/>
        </p:spPr>
        <p:txBody>
          <a:bodyPr wrap="square" lIns="0" tIns="0" rIns="0" bIns="0" rtlCol="0" anchor="ctr">
            <a:spAutoFit/>
          </a:bodyPr>
          <a:lstStyle/>
          <a:p>
            <a:pPr algn="l">
              <a:tabLst>
                <a:tab pos="2062163" algn="l"/>
              </a:tabLst>
            </a:pPr>
            <a:r>
              <a:rPr lang="en-US" sz="1400" b="0" dirty="0">
                <a:solidFill>
                  <a:srgbClr val="93EB20"/>
                </a:solidFill>
                <a:latin typeface="+mj-lt"/>
              </a:rPr>
              <a:t>DARK theme color palette |PRIMARY|</a:t>
            </a:r>
          </a:p>
        </p:txBody>
      </p:sp>
      <p:sp>
        <p:nvSpPr>
          <p:cNvPr id="33" name="TextBox 32">
            <a:extLst>
              <a:ext uri="{FF2B5EF4-FFF2-40B4-BE49-F238E27FC236}">
                <a16:creationId xmlns:a16="http://schemas.microsoft.com/office/drawing/2014/main" id="{189B2D88-D20F-4441-968E-166A8CF523AB}"/>
              </a:ext>
            </a:extLst>
          </p:cNvPr>
          <p:cNvSpPr txBox="1"/>
          <p:nvPr userDrawn="1"/>
        </p:nvSpPr>
        <p:spPr>
          <a:xfrm>
            <a:off x="3977748" y="1205381"/>
            <a:ext cx="4257675" cy="215444"/>
          </a:xfrm>
          <a:prstGeom prst="rect">
            <a:avLst/>
          </a:prstGeom>
          <a:noFill/>
        </p:spPr>
        <p:txBody>
          <a:bodyPr wrap="square" lIns="0" tIns="0" rIns="0" bIns="0" rtlCol="0" anchor="ctr">
            <a:spAutoFit/>
          </a:bodyPr>
          <a:lstStyle/>
          <a:p>
            <a:pPr algn="l"/>
            <a:r>
              <a:rPr lang="en-US" sz="1400" b="0" dirty="0">
                <a:solidFill>
                  <a:srgbClr val="93EB20"/>
                </a:solidFill>
                <a:latin typeface="+mj-lt"/>
              </a:rPr>
              <a:t>LIGHT theme color palette |SECONDARY|</a:t>
            </a:r>
          </a:p>
        </p:txBody>
      </p:sp>
      <p:sp>
        <p:nvSpPr>
          <p:cNvPr id="35" name="TextBox 34">
            <a:extLst>
              <a:ext uri="{FF2B5EF4-FFF2-40B4-BE49-F238E27FC236}">
                <a16:creationId xmlns:a16="http://schemas.microsoft.com/office/drawing/2014/main" id="{9FC55CA4-946A-4607-B183-9BF64030654C}"/>
              </a:ext>
            </a:extLst>
          </p:cNvPr>
          <p:cNvSpPr txBox="1"/>
          <p:nvPr userDrawn="1"/>
        </p:nvSpPr>
        <p:spPr>
          <a:xfrm>
            <a:off x="991610" y="3280615"/>
            <a:ext cx="1323028" cy="276999"/>
          </a:xfrm>
          <a:prstGeom prst="rect">
            <a:avLst/>
          </a:prstGeom>
          <a:noFill/>
        </p:spPr>
        <p:txBody>
          <a:bodyPr wrap="square" lIns="0" tIns="0" rIns="0" bIns="0" rtlCol="0" anchor="ctr">
            <a:spAutoFit/>
          </a:bodyPr>
          <a:lstStyle/>
          <a:p>
            <a:pPr algn="l"/>
            <a:r>
              <a:rPr lang="en-US" sz="900" kern="1200" dirty="0">
                <a:solidFill>
                  <a:schemeClr val="bg1"/>
                </a:solidFill>
                <a:latin typeface="+mn-lt"/>
                <a:ea typeface="+mn-ea"/>
                <a:cs typeface="+mn-cs"/>
              </a:rPr>
              <a:t>Secondary </a:t>
            </a:r>
            <a:br>
              <a:rPr lang="en-US" sz="900" kern="1200" dirty="0">
                <a:solidFill>
                  <a:schemeClr val="bg1"/>
                </a:solidFill>
                <a:latin typeface="+mn-lt"/>
                <a:ea typeface="+mn-ea"/>
                <a:cs typeface="+mn-cs"/>
              </a:rPr>
            </a:br>
            <a:r>
              <a:rPr lang="en-US" sz="900" kern="1200" dirty="0">
                <a:solidFill>
                  <a:schemeClr val="bg1"/>
                </a:solidFill>
                <a:latin typeface="+mn-lt"/>
                <a:ea typeface="+mn-ea"/>
                <a:cs typeface="+mn-cs"/>
              </a:rPr>
              <a:t>chart bars color</a:t>
            </a:r>
          </a:p>
        </p:txBody>
      </p:sp>
      <p:sp>
        <p:nvSpPr>
          <p:cNvPr id="36" name="TextBox 35">
            <a:extLst>
              <a:ext uri="{FF2B5EF4-FFF2-40B4-BE49-F238E27FC236}">
                <a16:creationId xmlns:a16="http://schemas.microsoft.com/office/drawing/2014/main" id="{8B343AAC-B87C-4600-9F75-DADFC6203CEA}"/>
              </a:ext>
            </a:extLst>
          </p:cNvPr>
          <p:cNvSpPr txBox="1"/>
          <p:nvPr userDrawn="1"/>
        </p:nvSpPr>
        <p:spPr>
          <a:xfrm>
            <a:off x="4325897" y="2076929"/>
            <a:ext cx="776728" cy="138499"/>
          </a:xfrm>
          <a:prstGeom prst="rect">
            <a:avLst/>
          </a:prstGeom>
          <a:noFill/>
        </p:spPr>
        <p:txBody>
          <a:bodyPr wrap="square" lIns="0" tIns="0" rIns="0" bIns="0" rtlCol="0" anchor="ctr">
            <a:spAutoFit/>
          </a:bodyPr>
          <a:lstStyle/>
          <a:p>
            <a:pPr algn="l"/>
            <a:r>
              <a:rPr lang="en-US" sz="900" dirty="0">
                <a:solidFill>
                  <a:schemeClr val="tx1">
                    <a:lumMod val="75000"/>
                    <a:lumOff val="25000"/>
                  </a:schemeClr>
                </a:solidFill>
                <a:latin typeface="+mj-lt"/>
              </a:rPr>
              <a:t>Basic text</a:t>
            </a:r>
          </a:p>
        </p:txBody>
      </p:sp>
      <p:sp>
        <p:nvSpPr>
          <p:cNvPr id="37" name="TextBox 36">
            <a:extLst>
              <a:ext uri="{FF2B5EF4-FFF2-40B4-BE49-F238E27FC236}">
                <a16:creationId xmlns:a16="http://schemas.microsoft.com/office/drawing/2014/main" id="{EEDA36A2-7F43-4C1C-8187-222BD01BEEEC}"/>
              </a:ext>
            </a:extLst>
          </p:cNvPr>
          <p:cNvSpPr txBox="1"/>
          <p:nvPr userDrawn="1"/>
        </p:nvSpPr>
        <p:spPr>
          <a:xfrm>
            <a:off x="4325897" y="2407355"/>
            <a:ext cx="1022716" cy="138499"/>
          </a:xfrm>
          <a:prstGeom prst="rect">
            <a:avLst/>
          </a:prstGeom>
          <a:noFill/>
        </p:spPr>
        <p:txBody>
          <a:bodyPr wrap="square" lIns="0" tIns="0" rIns="0" bIns="0" rtlCol="0" anchor="ctr">
            <a:spAutoFit/>
          </a:bodyPr>
          <a:lstStyle/>
          <a:p>
            <a:pPr algn="l"/>
            <a:r>
              <a:rPr lang="en-US" sz="900" kern="1200" dirty="0">
                <a:solidFill>
                  <a:schemeClr val="tx1">
                    <a:lumMod val="75000"/>
                    <a:lumOff val="25000"/>
                  </a:schemeClr>
                </a:solidFill>
                <a:latin typeface="+mn-lt"/>
                <a:ea typeface="+mn-ea"/>
                <a:cs typeface="+mn-cs"/>
              </a:rPr>
              <a:t>Highlighted text</a:t>
            </a:r>
            <a:endParaRPr lang="en-US" sz="900" dirty="0">
              <a:solidFill>
                <a:schemeClr val="tx1">
                  <a:lumMod val="75000"/>
                  <a:lumOff val="25000"/>
                </a:schemeClr>
              </a:solidFill>
              <a:latin typeface="+mj-lt"/>
            </a:endParaRPr>
          </a:p>
        </p:txBody>
      </p:sp>
      <p:sp>
        <p:nvSpPr>
          <p:cNvPr id="39" name="TextBox 38">
            <a:extLst>
              <a:ext uri="{FF2B5EF4-FFF2-40B4-BE49-F238E27FC236}">
                <a16:creationId xmlns:a16="http://schemas.microsoft.com/office/drawing/2014/main" id="{40C8A2D9-A09F-45AB-88B2-74605B4A3C86}"/>
              </a:ext>
            </a:extLst>
          </p:cNvPr>
          <p:cNvSpPr txBox="1"/>
          <p:nvPr userDrawn="1"/>
        </p:nvSpPr>
        <p:spPr>
          <a:xfrm>
            <a:off x="4325897" y="1743855"/>
            <a:ext cx="776728" cy="138499"/>
          </a:xfrm>
          <a:prstGeom prst="rect">
            <a:avLst/>
          </a:prstGeom>
          <a:noFill/>
        </p:spPr>
        <p:txBody>
          <a:bodyPr wrap="square" lIns="0" tIns="0" rIns="0" bIns="0" rtlCol="0" anchor="ctr">
            <a:spAutoFit/>
          </a:bodyPr>
          <a:lstStyle/>
          <a:p>
            <a:pPr algn="l"/>
            <a:r>
              <a:rPr lang="en-US" sz="900" dirty="0">
                <a:solidFill>
                  <a:schemeClr val="tx1">
                    <a:lumMod val="75000"/>
                    <a:lumOff val="25000"/>
                  </a:schemeClr>
                </a:solidFill>
                <a:latin typeface="+mj-lt"/>
              </a:rPr>
              <a:t>Title</a:t>
            </a:r>
          </a:p>
        </p:txBody>
      </p:sp>
      <p:sp>
        <p:nvSpPr>
          <p:cNvPr id="40" name="TextBox 39">
            <a:extLst>
              <a:ext uri="{FF2B5EF4-FFF2-40B4-BE49-F238E27FC236}">
                <a16:creationId xmlns:a16="http://schemas.microsoft.com/office/drawing/2014/main" id="{DE14F916-C2B5-47F0-A767-62CF1CDF5C34}"/>
              </a:ext>
            </a:extLst>
          </p:cNvPr>
          <p:cNvSpPr txBox="1"/>
          <p:nvPr userDrawn="1"/>
        </p:nvSpPr>
        <p:spPr>
          <a:xfrm>
            <a:off x="991610" y="2923671"/>
            <a:ext cx="1323028" cy="276999"/>
          </a:xfrm>
          <a:prstGeom prst="rect">
            <a:avLst/>
          </a:prstGeom>
          <a:noFill/>
        </p:spPr>
        <p:txBody>
          <a:bodyPr wrap="square" lIns="0" tIns="0" rIns="0" bIns="0" rtlCol="0" anchor="ctr">
            <a:spAutoFit/>
          </a:bodyPr>
          <a:lstStyle/>
          <a:p>
            <a:pPr algn="l"/>
            <a:r>
              <a:rPr lang="en-US" sz="900" dirty="0">
                <a:solidFill>
                  <a:schemeClr val="bg1"/>
                </a:solidFill>
                <a:latin typeface="+mj-lt"/>
              </a:rPr>
              <a:t>Additional color </a:t>
            </a:r>
            <a:br>
              <a:rPr lang="en-US" sz="900" dirty="0">
                <a:solidFill>
                  <a:schemeClr val="bg1"/>
                </a:solidFill>
                <a:latin typeface="+mj-lt"/>
              </a:rPr>
            </a:br>
            <a:r>
              <a:rPr lang="en-US" sz="900" dirty="0">
                <a:solidFill>
                  <a:schemeClr val="bg1"/>
                </a:solidFill>
                <a:latin typeface="+mj-lt"/>
              </a:rPr>
              <a:t>| Chart bars color</a:t>
            </a:r>
          </a:p>
        </p:txBody>
      </p:sp>
      <p:sp>
        <p:nvSpPr>
          <p:cNvPr id="11" name="Rectangle 10">
            <a:extLst>
              <a:ext uri="{FF2B5EF4-FFF2-40B4-BE49-F238E27FC236}">
                <a16:creationId xmlns:a16="http://schemas.microsoft.com/office/drawing/2014/main" id="{AFBF03A3-F914-4ABE-866A-63CF022F6C3E}"/>
              </a:ext>
            </a:extLst>
          </p:cNvPr>
          <p:cNvSpPr/>
          <p:nvPr userDrawn="1"/>
        </p:nvSpPr>
        <p:spPr bwMode="auto">
          <a:xfrm rot="16200000">
            <a:off x="509521" y="1915207"/>
            <a:ext cx="334801" cy="334811"/>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a:extLst>
              <a:ext uri="{FF2B5EF4-FFF2-40B4-BE49-F238E27FC236}">
                <a16:creationId xmlns:a16="http://schemas.microsoft.com/office/drawing/2014/main" id="{82885508-6490-4B20-9C42-9698E2257FC8}"/>
              </a:ext>
            </a:extLst>
          </p:cNvPr>
          <p:cNvSpPr/>
          <p:nvPr userDrawn="1"/>
        </p:nvSpPr>
        <p:spPr bwMode="auto">
          <a:xfrm rot="16200000">
            <a:off x="509521" y="2911762"/>
            <a:ext cx="334801" cy="334811"/>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3" name="Rectangle 12">
            <a:extLst>
              <a:ext uri="{FF2B5EF4-FFF2-40B4-BE49-F238E27FC236}">
                <a16:creationId xmlns:a16="http://schemas.microsoft.com/office/drawing/2014/main" id="{36E9AA68-77CF-453D-9D81-20CD42DFC4AB}"/>
              </a:ext>
            </a:extLst>
          </p:cNvPr>
          <p:cNvSpPr/>
          <p:nvPr userDrawn="1"/>
        </p:nvSpPr>
        <p:spPr bwMode="auto">
          <a:xfrm rot="16200000">
            <a:off x="509519" y="1585721"/>
            <a:ext cx="334801" cy="33481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14" name="Rectangle 13">
            <a:extLst>
              <a:ext uri="{FF2B5EF4-FFF2-40B4-BE49-F238E27FC236}">
                <a16:creationId xmlns:a16="http://schemas.microsoft.com/office/drawing/2014/main" id="{09A518DF-1AC7-44CA-9A87-BCC02DC4ACF5}"/>
              </a:ext>
            </a:extLst>
          </p:cNvPr>
          <p:cNvSpPr/>
          <p:nvPr userDrawn="1"/>
        </p:nvSpPr>
        <p:spPr bwMode="auto">
          <a:xfrm rot="16200000">
            <a:off x="509522" y="2253695"/>
            <a:ext cx="334801" cy="334808"/>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5" name="Rectangle 14">
            <a:extLst>
              <a:ext uri="{FF2B5EF4-FFF2-40B4-BE49-F238E27FC236}">
                <a16:creationId xmlns:a16="http://schemas.microsoft.com/office/drawing/2014/main" id="{609E547B-DA11-4D1F-A73B-D89FCA5F9B51}"/>
              </a:ext>
            </a:extLst>
          </p:cNvPr>
          <p:cNvSpPr/>
          <p:nvPr userDrawn="1"/>
        </p:nvSpPr>
        <p:spPr bwMode="auto">
          <a:xfrm rot="16200000">
            <a:off x="509518" y="2584965"/>
            <a:ext cx="334801" cy="334811"/>
          </a:xfrm>
          <a:prstGeom prst="rect">
            <a:avLst/>
          </a:prstGeom>
          <a:solidFill>
            <a:srgbClr val="28878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rgbClr val="468080"/>
              </a:solidFill>
              <a:latin typeface="+mj-lt"/>
              <a:ea typeface="Segoe UI" pitchFamily="34" charset="0"/>
              <a:cs typeface="Segoe UI" pitchFamily="34" charset="0"/>
            </a:endParaRPr>
          </a:p>
        </p:txBody>
      </p:sp>
      <p:sp>
        <p:nvSpPr>
          <p:cNvPr id="34" name="Rectangle 33">
            <a:extLst>
              <a:ext uri="{FF2B5EF4-FFF2-40B4-BE49-F238E27FC236}">
                <a16:creationId xmlns:a16="http://schemas.microsoft.com/office/drawing/2014/main" id="{EB36BAF4-2053-4C00-B0B7-6F2C03783ED4}"/>
              </a:ext>
            </a:extLst>
          </p:cNvPr>
          <p:cNvSpPr/>
          <p:nvPr userDrawn="1"/>
        </p:nvSpPr>
        <p:spPr bwMode="auto">
          <a:xfrm rot="16200000">
            <a:off x="509469" y="3251200"/>
            <a:ext cx="334801" cy="334801"/>
          </a:xfrm>
          <a:prstGeom prst="rect">
            <a:avLst/>
          </a:prstGeom>
          <a:solidFill>
            <a:srgbClr val="006938"/>
          </a:solidFill>
          <a:ln>
            <a:solidFill>
              <a:srgbClr val="159F9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1" name="Rectangle 40">
            <a:extLst>
              <a:ext uri="{FF2B5EF4-FFF2-40B4-BE49-F238E27FC236}">
                <a16:creationId xmlns:a16="http://schemas.microsoft.com/office/drawing/2014/main" id="{ADAB8445-CE24-4495-BDE6-8DB2910BEBD9}"/>
              </a:ext>
            </a:extLst>
          </p:cNvPr>
          <p:cNvSpPr/>
          <p:nvPr userDrawn="1"/>
        </p:nvSpPr>
        <p:spPr bwMode="auto">
          <a:xfrm rot="16200000">
            <a:off x="509466" y="4022025"/>
            <a:ext cx="334801" cy="334808"/>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2" name="TextBox 41">
            <a:extLst>
              <a:ext uri="{FF2B5EF4-FFF2-40B4-BE49-F238E27FC236}">
                <a16:creationId xmlns:a16="http://schemas.microsoft.com/office/drawing/2014/main" id="{FFF4ABEA-DFC6-40E8-8A98-ACA454E00C70}"/>
              </a:ext>
            </a:extLst>
          </p:cNvPr>
          <p:cNvSpPr txBox="1"/>
          <p:nvPr userDrawn="1"/>
        </p:nvSpPr>
        <p:spPr>
          <a:xfrm>
            <a:off x="993717" y="4057527"/>
            <a:ext cx="1323028" cy="276999"/>
          </a:xfrm>
          <a:prstGeom prst="rect">
            <a:avLst/>
          </a:prstGeom>
          <a:noFill/>
        </p:spPr>
        <p:txBody>
          <a:bodyPr wrap="square" lIns="0" tIns="0" rIns="0" bIns="0" rtlCol="0" anchor="ctr">
            <a:spAutoFit/>
          </a:bodyPr>
          <a:lstStyle/>
          <a:p>
            <a:pPr algn="l"/>
            <a:r>
              <a:rPr lang="en-US" sz="900" kern="1200" dirty="0">
                <a:solidFill>
                  <a:schemeClr val="bg1"/>
                </a:solidFill>
                <a:latin typeface="+mn-lt"/>
                <a:ea typeface="+mn-ea"/>
                <a:cs typeface="+mn-cs"/>
              </a:rPr>
              <a:t>(!) Adverse factors</a:t>
            </a:r>
          </a:p>
          <a:p>
            <a:pPr algn="l"/>
            <a:r>
              <a:rPr lang="en-US" sz="900" kern="1200" dirty="0">
                <a:solidFill>
                  <a:schemeClr val="bg1"/>
                </a:solidFill>
                <a:latin typeface="+mn-lt"/>
                <a:ea typeface="+mn-ea"/>
                <a:cs typeface="+mn-cs"/>
              </a:rPr>
              <a:t>Highlights </a:t>
            </a:r>
          </a:p>
        </p:txBody>
      </p:sp>
      <p:sp>
        <p:nvSpPr>
          <p:cNvPr id="16" name="Rectangle 15">
            <a:extLst>
              <a:ext uri="{FF2B5EF4-FFF2-40B4-BE49-F238E27FC236}">
                <a16:creationId xmlns:a16="http://schemas.microsoft.com/office/drawing/2014/main" id="{476A8821-A90E-43E4-945F-D881FBE3575F}"/>
              </a:ext>
            </a:extLst>
          </p:cNvPr>
          <p:cNvSpPr>
            <a:spLocks noChangeAspect="1"/>
          </p:cNvSpPr>
          <p:nvPr userDrawn="1"/>
        </p:nvSpPr>
        <p:spPr bwMode="auto">
          <a:xfrm rot="16200000">
            <a:off x="4016241" y="2368268"/>
            <a:ext cx="224165" cy="224175"/>
          </a:xfrm>
          <a:prstGeom prst="rect">
            <a:avLst/>
          </a:prstGeom>
          <a:solidFill>
            <a:srgbClr val="159F9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17" name="Rectangle 16">
            <a:extLst>
              <a:ext uri="{FF2B5EF4-FFF2-40B4-BE49-F238E27FC236}">
                <a16:creationId xmlns:a16="http://schemas.microsoft.com/office/drawing/2014/main" id="{8015CFDD-691E-433A-A6A0-1C5FEBC9204D}"/>
              </a:ext>
            </a:extLst>
          </p:cNvPr>
          <p:cNvSpPr>
            <a:spLocks noChangeAspect="1"/>
          </p:cNvSpPr>
          <p:nvPr userDrawn="1"/>
        </p:nvSpPr>
        <p:spPr bwMode="auto">
          <a:xfrm rot="16200000">
            <a:off x="4016241" y="2049925"/>
            <a:ext cx="224165" cy="224177"/>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tx1">
                  <a:lumMod val="75000"/>
                  <a:lumOff val="25000"/>
                </a:schemeClr>
              </a:solidFill>
              <a:latin typeface="+mj-lt"/>
              <a:ea typeface="Segoe UI" pitchFamily="34" charset="0"/>
              <a:cs typeface="Segoe UI" pitchFamily="34" charset="0"/>
            </a:endParaRPr>
          </a:p>
        </p:txBody>
      </p:sp>
      <p:sp>
        <p:nvSpPr>
          <p:cNvPr id="22" name="Rectangle 21">
            <a:extLst>
              <a:ext uri="{FF2B5EF4-FFF2-40B4-BE49-F238E27FC236}">
                <a16:creationId xmlns:a16="http://schemas.microsoft.com/office/drawing/2014/main" id="{8450F9BD-8CE5-43E5-A84D-29F1F3161363}"/>
              </a:ext>
            </a:extLst>
          </p:cNvPr>
          <p:cNvSpPr/>
          <p:nvPr userDrawn="1"/>
        </p:nvSpPr>
        <p:spPr bwMode="auto">
          <a:xfrm rot="16200000">
            <a:off x="4322485" y="3564581"/>
            <a:ext cx="334757" cy="334757"/>
          </a:xfrm>
          <a:prstGeom prst="rect">
            <a:avLst/>
          </a:prstGeom>
          <a:solidFill>
            <a:srgbClr val="DF8C4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23" name="Rectangle 22">
            <a:extLst>
              <a:ext uri="{FF2B5EF4-FFF2-40B4-BE49-F238E27FC236}">
                <a16:creationId xmlns:a16="http://schemas.microsoft.com/office/drawing/2014/main" id="{1600E820-D415-4938-BEAB-87865D34691C}"/>
              </a:ext>
            </a:extLst>
          </p:cNvPr>
          <p:cNvSpPr/>
          <p:nvPr userDrawn="1"/>
        </p:nvSpPr>
        <p:spPr bwMode="auto">
          <a:xfrm rot="16200000">
            <a:off x="3993365" y="4037218"/>
            <a:ext cx="334757" cy="334757"/>
          </a:xfrm>
          <a:prstGeom prst="rect">
            <a:avLst/>
          </a:prstGeom>
          <a:solidFill>
            <a:srgbClr val="6D88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24" name="Rectangle 23">
            <a:extLst>
              <a:ext uri="{FF2B5EF4-FFF2-40B4-BE49-F238E27FC236}">
                <a16:creationId xmlns:a16="http://schemas.microsoft.com/office/drawing/2014/main" id="{173E1897-685F-4AA7-9155-145A5CC43024}"/>
              </a:ext>
            </a:extLst>
          </p:cNvPr>
          <p:cNvSpPr/>
          <p:nvPr userDrawn="1"/>
        </p:nvSpPr>
        <p:spPr bwMode="auto">
          <a:xfrm rot="16200000">
            <a:off x="3997492" y="3564580"/>
            <a:ext cx="334757" cy="33475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38" name="Rectangle 37">
            <a:extLst>
              <a:ext uri="{FF2B5EF4-FFF2-40B4-BE49-F238E27FC236}">
                <a16:creationId xmlns:a16="http://schemas.microsoft.com/office/drawing/2014/main" id="{65C1017B-E8F0-4BDA-875F-E8305E0E7A4A}"/>
              </a:ext>
            </a:extLst>
          </p:cNvPr>
          <p:cNvSpPr>
            <a:spLocks noChangeAspect="1"/>
          </p:cNvSpPr>
          <p:nvPr userDrawn="1"/>
        </p:nvSpPr>
        <p:spPr bwMode="auto">
          <a:xfrm rot="16200000">
            <a:off x="4016241" y="1686780"/>
            <a:ext cx="224165" cy="224177"/>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43" name="Rectangle 42">
            <a:extLst>
              <a:ext uri="{FF2B5EF4-FFF2-40B4-BE49-F238E27FC236}">
                <a16:creationId xmlns:a16="http://schemas.microsoft.com/office/drawing/2014/main" id="{98FF2C2B-ABA3-4003-8316-8AF07AC6E986}"/>
              </a:ext>
            </a:extLst>
          </p:cNvPr>
          <p:cNvSpPr/>
          <p:nvPr userDrawn="1"/>
        </p:nvSpPr>
        <p:spPr bwMode="auto">
          <a:xfrm rot="16200000">
            <a:off x="5674075" y="3697194"/>
            <a:ext cx="334757" cy="33475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tx1">
                  <a:lumMod val="75000"/>
                  <a:lumOff val="25000"/>
                </a:schemeClr>
              </a:solidFill>
              <a:latin typeface="+mj-lt"/>
              <a:ea typeface="Segoe UI" pitchFamily="34" charset="0"/>
              <a:cs typeface="Segoe UI" pitchFamily="34" charset="0"/>
            </a:endParaRPr>
          </a:p>
        </p:txBody>
      </p:sp>
      <p:sp>
        <p:nvSpPr>
          <p:cNvPr id="44" name="Rectangle 43">
            <a:extLst>
              <a:ext uri="{FF2B5EF4-FFF2-40B4-BE49-F238E27FC236}">
                <a16:creationId xmlns:a16="http://schemas.microsoft.com/office/drawing/2014/main" id="{53A8A8D0-EBF4-4F3F-BC8B-D4BB5261FF25}"/>
              </a:ext>
            </a:extLst>
          </p:cNvPr>
          <p:cNvSpPr/>
          <p:nvPr userDrawn="1"/>
        </p:nvSpPr>
        <p:spPr bwMode="auto">
          <a:xfrm rot="16200000">
            <a:off x="5674075" y="4031950"/>
            <a:ext cx="334757" cy="334757"/>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79" name="Rectangle 78">
            <a:extLst>
              <a:ext uri="{FF2B5EF4-FFF2-40B4-BE49-F238E27FC236}">
                <a16:creationId xmlns:a16="http://schemas.microsoft.com/office/drawing/2014/main" id="{D8BC3CE8-217E-4E1E-8B66-C40558793065}"/>
              </a:ext>
            </a:extLst>
          </p:cNvPr>
          <p:cNvSpPr>
            <a:spLocks noChangeAspect="1"/>
          </p:cNvSpPr>
          <p:nvPr userDrawn="1"/>
        </p:nvSpPr>
        <p:spPr bwMode="auto">
          <a:xfrm rot="16200000">
            <a:off x="5893049" y="1681061"/>
            <a:ext cx="224165" cy="224177"/>
          </a:xfrm>
          <a:prstGeom prst="rect">
            <a:avLst/>
          </a:prstGeom>
          <a:solidFill>
            <a:srgbClr val="FC51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rgbClr val="FC5124"/>
              </a:solidFill>
              <a:latin typeface="+mj-lt"/>
              <a:ea typeface="Segoe UI" pitchFamily="34" charset="0"/>
              <a:cs typeface="Segoe UI" pitchFamily="34" charset="0"/>
            </a:endParaRPr>
          </a:p>
        </p:txBody>
      </p:sp>
      <p:sp>
        <p:nvSpPr>
          <p:cNvPr id="80" name="TextBox 79">
            <a:extLst>
              <a:ext uri="{FF2B5EF4-FFF2-40B4-BE49-F238E27FC236}">
                <a16:creationId xmlns:a16="http://schemas.microsoft.com/office/drawing/2014/main" id="{0241F331-FFB7-4B34-A27A-3E2D08A18540}"/>
              </a:ext>
            </a:extLst>
          </p:cNvPr>
          <p:cNvSpPr txBox="1"/>
          <p:nvPr userDrawn="1"/>
        </p:nvSpPr>
        <p:spPr>
          <a:xfrm>
            <a:off x="6229084" y="1656812"/>
            <a:ext cx="1323028" cy="276999"/>
          </a:xfrm>
          <a:prstGeom prst="rect">
            <a:avLst/>
          </a:prstGeom>
          <a:noFill/>
        </p:spPr>
        <p:txBody>
          <a:bodyPr wrap="square" lIns="0" tIns="0" rIns="0" bIns="0" rtlCol="0" anchor="ctr">
            <a:spAutoFit/>
          </a:bodyPr>
          <a:lstStyle/>
          <a:p>
            <a:pPr algn="l"/>
            <a:r>
              <a:rPr lang="en-US" sz="900" kern="1200" dirty="0">
                <a:solidFill>
                  <a:schemeClr val="tx1">
                    <a:lumMod val="75000"/>
                    <a:lumOff val="25000"/>
                  </a:schemeClr>
                </a:solidFill>
                <a:latin typeface="+mn-lt"/>
                <a:ea typeface="+mn-ea"/>
                <a:cs typeface="+mn-cs"/>
              </a:rPr>
              <a:t>(!) Adverse factors</a:t>
            </a:r>
          </a:p>
          <a:p>
            <a:pPr algn="l"/>
            <a:r>
              <a:rPr lang="en-US" sz="900" kern="1200" dirty="0">
                <a:solidFill>
                  <a:schemeClr val="tx1">
                    <a:lumMod val="75000"/>
                    <a:lumOff val="25000"/>
                  </a:schemeClr>
                </a:solidFill>
                <a:latin typeface="+mn-lt"/>
                <a:ea typeface="+mn-ea"/>
                <a:cs typeface="+mn-cs"/>
              </a:rPr>
              <a:t>Highlights</a:t>
            </a:r>
          </a:p>
        </p:txBody>
      </p:sp>
      <p:sp>
        <p:nvSpPr>
          <p:cNvPr id="3" name="Rectangle 2">
            <a:extLst>
              <a:ext uri="{FF2B5EF4-FFF2-40B4-BE49-F238E27FC236}">
                <a16:creationId xmlns:a16="http://schemas.microsoft.com/office/drawing/2014/main" id="{ABE182ED-8450-4C60-B6F2-9823C62EE590}"/>
              </a:ext>
            </a:extLst>
          </p:cNvPr>
          <p:cNvSpPr/>
          <p:nvPr userDrawn="1"/>
        </p:nvSpPr>
        <p:spPr>
          <a:xfrm>
            <a:off x="3909352" y="3216789"/>
            <a:ext cx="1672253" cy="253916"/>
          </a:xfrm>
          <a:prstGeom prst="rect">
            <a:avLst/>
          </a:prstGeom>
        </p:spPr>
        <p:txBody>
          <a:bodyPr wrap="none">
            <a:spAutoFit/>
          </a:bodyPr>
          <a:lstStyle/>
          <a:p>
            <a:r>
              <a:rPr lang="en-US" sz="1050" b="0" kern="1200" dirty="0">
                <a:solidFill>
                  <a:schemeClr val="bg1">
                    <a:lumMod val="95000"/>
                  </a:schemeClr>
                </a:solidFill>
                <a:latin typeface="+mn-lt"/>
                <a:ea typeface="+mn-ea"/>
                <a:cs typeface="+mn-cs"/>
              </a:rPr>
              <a:t>DARK theme |PRIMARY| </a:t>
            </a:r>
            <a:endParaRPr lang="en-US" sz="1050" dirty="0">
              <a:solidFill>
                <a:schemeClr val="bg1">
                  <a:lumMod val="95000"/>
                </a:schemeClr>
              </a:solidFill>
            </a:endParaRPr>
          </a:p>
        </p:txBody>
      </p:sp>
      <p:sp>
        <p:nvSpPr>
          <p:cNvPr id="84" name="Rectangle 83">
            <a:extLst>
              <a:ext uri="{FF2B5EF4-FFF2-40B4-BE49-F238E27FC236}">
                <a16:creationId xmlns:a16="http://schemas.microsoft.com/office/drawing/2014/main" id="{6207D76D-D19E-4849-8B88-E682454C65DF}"/>
              </a:ext>
            </a:extLst>
          </p:cNvPr>
          <p:cNvSpPr/>
          <p:nvPr userDrawn="1"/>
        </p:nvSpPr>
        <p:spPr>
          <a:xfrm>
            <a:off x="6615456" y="3215162"/>
            <a:ext cx="1911101" cy="253916"/>
          </a:xfrm>
          <a:prstGeom prst="rect">
            <a:avLst/>
          </a:prstGeom>
        </p:spPr>
        <p:txBody>
          <a:bodyPr wrap="none">
            <a:spAutoFit/>
          </a:bodyPr>
          <a:lstStyle/>
          <a:p>
            <a:pPr algn="l"/>
            <a:r>
              <a:rPr lang="en-US" sz="1050" b="0" kern="1200" dirty="0">
                <a:solidFill>
                  <a:schemeClr val="bg1">
                    <a:lumMod val="95000"/>
                  </a:schemeClr>
                </a:solidFill>
                <a:latin typeface="+mn-lt"/>
                <a:ea typeface="+mn-ea"/>
                <a:cs typeface="+mn-cs"/>
              </a:rPr>
              <a:t>LIGHT theme |SECONDARY| </a:t>
            </a:r>
            <a:endParaRPr lang="en-US" sz="1050" dirty="0">
              <a:solidFill>
                <a:schemeClr val="bg1">
                  <a:lumMod val="95000"/>
                </a:schemeClr>
              </a:solidFill>
            </a:endParaRPr>
          </a:p>
        </p:txBody>
      </p:sp>
      <p:sp>
        <p:nvSpPr>
          <p:cNvPr id="88" name="Rectangle 87">
            <a:extLst>
              <a:ext uri="{FF2B5EF4-FFF2-40B4-BE49-F238E27FC236}">
                <a16:creationId xmlns:a16="http://schemas.microsoft.com/office/drawing/2014/main" id="{B9880272-8262-4310-927F-E25A8BCF1D81}"/>
              </a:ext>
            </a:extLst>
          </p:cNvPr>
          <p:cNvSpPr>
            <a:spLocks noChangeAspect="1"/>
          </p:cNvSpPr>
          <p:nvPr userDrawn="1"/>
        </p:nvSpPr>
        <p:spPr bwMode="auto">
          <a:xfrm rot="16200000">
            <a:off x="7054092" y="3695223"/>
            <a:ext cx="207549" cy="207549"/>
          </a:xfrm>
          <a:prstGeom prst="rect">
            <a:avLst/>
          </a:prstGeom>
          <a:solidFill>
            <a:srgbClr val="DF8C4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89" name="Rectangle 88">
            <a:extLst>
              <a:ext uri="{FF2B5EF4-FFF2-40B4-BE49-F238E27FC236}">
                <a16:creationId xmlns:a16="http://schemas.microsoft.com/office/drawing/2014/main" id="{2EDB9F6D-8261-48BD-8CDA-F12A12FD0C97}"/>
              </a:ext>
            </a:extLst>
          </p:cNvPr>
          <p:cNvSpPr>
            <a:spLocks noChangeAspect="1"/>
          </p:cNvSpPr>
          <p:nvPr userDrawn="1"/>
        </p:nvSpPr>
        <p:spPr bwMode="auto">
          <a:xfrm rot="16200000">
            <a:off x="6857618" y="3695042"/>
            <a:ext cx="207549" cy="207549"/>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90" name="TextBox 89">
            <a:extLst>
              <a:ext uri="{FF2B5EF4-FFF2-40B4-BE49-F238E27FC236}">
                <a16:creationId xmlns:a16="http://schemas.microsoft.com/office/drawing/2014/main" id="{B334AB85-E2E3-45A5-A199-14CADE18C662}"/>
              </a:ext>
            </a:extLst>
          </p:cNvPr>
          <p:cNvSpPr txBox="1"/>
          <p:nvPr userDrawn="1"/>
        </p:nvSpPr>
        <p:spPr>
          <a:xfrm>
            <a:off x="7371831" y="3708934"/>
            <a:ext cx="274114" cy="138499"/>
          </a:xfrm>
          <a:prstGeom prst="rect">
            <a:avLst/>
          </a:prstGeom>
          <a:noFill/>
        </p:spPr>
        <p:txBody>
          <a:bodyPr wrap="none" lIns="0" tIns="0" rIns="0" bIns="0" rtlCol="0" anchor="ctr">
            <a:spAutoFit/>
          </a:bodyPr>
          <a:lstStyle/>
          <a:p>
            <a:pPr algn="l"/>
            <a:r>
              <a:rPr lang="en-US" sz="900" dirty="0">
                <a:solidFill>
                  <a:schemeClr val="tx1">
                    <a:lumMod val="75000"/>
                    <a:lumOff val="25000"/>
                  </a:schemeClr>
                </a:solidFill>
                <a:latin typeface="+mj-lt"/>
              </a:rPr>
              <a:t>Icons</a:t>
            </a:r>
          </a:p>
        </p:txBody>
      </p:sp>
      <p:sp>
        <p:nvSpPr>
          <p:cNvPr id="91" name="TextBox 90">
            <a:extLst>
              <a:ext uri="{FF2B5EF4-FFF2-40B4-BE49-F238E27FC236}">
                <a16:creationId xmlns:a16="http://schemas.microsoft.com/office/drawing/2014/main" id="{35A4D311-3A1F-479D-AA8A-263DBA85EF72}"/>
              </a:ext>
            </a:extLst>
          </p:cNvPr>
          <p:cNvSpPr txBox="1"/>
          <p:nvPr userDrawn="1"/>
        </p:nvSpPr>
        <p:spPr>
          <a:xfrm>
            <a:off x="5662210" y="3515051"/>
            <a:ext cx="351058" cy="138499"/>
          </a:xfrm>
          <a:prstGeom prst="rect">
            <a:avLst/>
          </a:prstGeom>
          <a:noFill/>
        </p:spPr>
        <p:txBody>
          <a:bodyPr wrap="none" lIns="0" tIns="0" rIns="0" bIns="0" rtlCol="0" anchor="ctr">
            <a:spAutoFit/>
          </a:bodyPr>
          <a:lstStyle/>
          <a:p>
            <a:pPr algn="ctr"/>
            <a:r>
              <a:rPr lang="en-US" sz="900" dirty="0">
                <a:solidFill>
                  <a:schemeClr val="bg1"/>
                </a:solidFill>
                <a:latin typeface="+mj-lt"/>
              </a:rPr>
              <a:t>Arrows</a:t>
            </a:r>
          </a:p>
        </p:txBody>
      </p:sp>
      <p:sp>
        <p:nvSpPr>
          <p:cNvPr id="96" name="Rectangle 95">
            <a:extLst>
              <a:ext uri="{FF2B5EF4-FFF2-40B4-BE49-F238E27FC236}">
                <a16:creationId xmlns:a16="http://schemas.microsoft.com/office/drawing/2014/main" id="{A3F84773-0C88-45B3-86B4-48BE8EE313C5}"/>
              </a:ext>
            </a:extLst>
          </p:cNvPr>
          <p:cNvSpPr/>
          <p:nvPr userDrawn="1"/>
        </p:nvSpPr>
        <p:spPr bwMode="auto">
          <a:xfrm rot="16200000">
            <a:off x="4327902" y="4037218"/>
            <a:ext cx="334757" cy="334757"/>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97" name="TextBox 96">
            <a:extLst>
              <a:ext uri="{FF2B5EF4-FFF2-40B4-BE49-F238E27FC236}">
                <a16:creationId xmlns:a16="http://schemas.microsoft.com/office/drawing/2014/main" id="{50709D97-FE57-4BA5-896C-95D6E54AD17C}"/>
              </a:ext>
            </a:extLst>
          </p:cNvPr>
          <p:cNvSpPr txBox="1"/>
          <p:nvPr userDrawn="1"/>
        </p:nvSpPr>
        <p:spPr>
          <a:xfrm>
            <a:off x="8118136" y="3664330"/>
            <a:ext cx="351058" cy="138499"/>
          </a:xfrm>
          <a:prstGeom prst="rect">
            <a:avLst/>
          </a:prstGeom>
          <a:noFill/>
        </p:spPr>
        <p:txBody>
          <a:bodyPr wrap="none" lIns="0" tIns="0" rIns="0" bIns="0" rtlCol="0" anchor="ctr">
            <a:spAutoFit/>
          </a:bodyPr>
          <a:lstStyle/>
          <a:p>
            <a:pPr algn="ctr"/>
            <a:r>
              <a:rPr lang="en-US" sz="900" dirty="0">
                <a:solidFill>
                  <a:schemeClr val="tx1">
                    <a:lumMod val="75000"/>
                    <a:lumOff val="25000"/>
                  </a:schemeClr>
                </a:solidFill>
                <a:latin typeface="+mj-lt"/>
              </a:rPr>
              <a:t>Arrows</a:t>
            </a:r>
          </a:p>
        </p:txBody>
      </p:sp>
      <p:sp>
        <p:nvSpPr>
          <p:cNvPr id="101" name="Rectangle 100">
            <a:extLst>
              <a:ext uri="{FF2B5EF4-FFF2-40B4-BE49-F238E27FC236}">
                <a16:creationId xmlns:a16="http://schemas.microsoft.com/office/drawing/2014/main" id="{590450CD-4CDE-41A1-809D-9CF5E2037D7C}"/>
              </a:ext>
            </a:extLst>
          </p:cNvPr>
          <p:cNvSpPr>
            <a:spLocks noChangeAspect="1"/>
          </p:cNvSpPr>
          <p:nvPr userDrawn="1"/>
        </p:nvSpPr>
        <p:spPr bwMode="auto">
          <a:xfrm rot="16200000">
            <a:off x="7054092" y="4035341"/>
            <a:ext cx="207549" cy="207549"/>
          </a:xfrm>
          <a:prstGeom prst="rect">
            <a:avLst/>
          </a:prstGeom>
          <a:solidFill>
            <a:srgbClr val="DF8C4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102" name="Rectangle 101">
            <a:extLst>
              <a:ext uri="{FF2B5EF4-FFF2-40B4-BE49-F238E27FC236}">
                <a16:creationId xmlns:a16="http://schemas.microsoft.com/office/drawing/2014/main" id="{266D26D0-C739-4208-8B37-06A0A9B0C240}"/>
              </a:ext>
            </a:extLst>
          </p:cNvPr>
          <p:cNvSpPr>
            <a:spLocks noChangeAspect="1"/>
          </p:cNvSpPr>
          <p:nvPr userDrawn="1"/>
        </p:nvSpPr>
        <p:spPr bwMode="auto">
          <a:xfrm rot="16200000">
            <a:off x="6857618" y="4035160"/>
            <a:ext cx="207549" cy="207549"/>
          </a:xfrm>
          <a:prstGeom prst="rect">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solidFill>
                <a:schemeClr val="bg1"/>
              </a:solidFill>
              <a:latin typeface="+mj-lt"/>
              <a:ea typeface="Segoe UI" pitchFamily="34" charset="0"/>
              <a:cs typeface="Segoe UI" pitchFamily="34" charset="0"/>
            </a:endParaRPr>
          </a:p>
        </p:txBody>
      </p:sp>
      <p:sp>
        <p:nvSpPr>
          <p:cNvPr id="103" name="TextBox 102">
            <a:extLst>
              <a:ext uri="{FF2B5EF4-FFF2-40B4-BE49-F238E27FC236}">
                <a16:creationId xmlns:a16="http://schemas.microsoft.com/office/drawing/2014/main" id="{0BD0A069-27E4-493D-89D0-BCC080D8B17F}"/>
              </a:ext>
            </a:extLst>
          </p:cNvPr>
          <p:cNvSpPr txBox="1"/>
          <p:nvPr userDrawn="1"/>
        </p:nvSpPr>
        <p:spPr>
          <a:xfrm>
            <a:off x="7370229" y="4014552"/>
            <a:ext cx="551433" cy="276999"/>
          </a:xfrm>
          <a:prstGeom prst="rect">
            <a:avLst/>
          </a:prstGeom>
          <a:noFill/>
        </p:spPr>
        <p:txBody>
          <a:bodyPr wrap="none" lIns="0" tIns="0" rIns="0" bIns="0" rtlCol="0" anchor="ctr">
            <a:spAutoFit/>
          </a:bodyPr>
          <a:lstStyle/>
          <a:p>
            <a:pPr algn="l"/>
            <a:r>
              <a:rPr lang="en-US" sz="900" dirty="0">
                <a:solidFill>
                  <a:schemeClr val="tx1">
                    <a:lumMod val="75000"/>
                    <a:lumOff val="25000"/>
                  </a:schemeClr>
                </a:solidFill>
                <a:latin typeface="+mj-lt"/>
              </a:rPr>
              <a:t>Areas, </a:t>
            </a:r>
            <a:br>
              <a:rPr lang="en-US" sz="900" dirty="0">
                <a:solidFill>
                  <a:schemeClr val="tx1">
                    <a:lumMod val="75000"/>
                    <a:lumOff val="25000"/>
                  </a:schemeClr>
                </a:solidFill>
                <a:latin typeface="+mj-lt"/>
              </a:rPr>
            </a:br>
            <a:r>
              <a:rPr lang="en-US" sz="900" dirty="0">
                <a:solidFill>
                  <a:schemeClr val="tx1">
                    <a:lumMod val="75000"/>
                    <a:lumOff val="25000"/>
                  </a:schemeClr>
                </a:solidFill>
                <a:latin typeface="+mj-lt"/>
              </a:rPr>
              <a:t>connectors</a:t>
            </a:r>
          </a:p>
        </p:txBody>
      </p:sp>
    </p:spTree>
    <p:extLst>
      <p:ext uri="{BB962C8B-B14F-4D97-AF65-F5344CB8AC3E}">
        <p14:creationId xmlns:p14="http://schemas.microsoft.com/office/powerpoint/2010/main" val="292081813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1433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7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116977"/>
      </p:ext>
    </p:extLst>
  </p:cSld>
  <p:clrMap bg1="lt1" tx1="dk1" bg2="lt2" tx2="dk2" accent1="accent1" accent2="accent2" accent3="accent3" accent4="accent4" accent5="accent5" accent6="accent6" hlink="hlink" folHlink="folHlink"/>
  <p:sldLayoutIdLst>
    <p:sldLayoutId id="2147483749" r:id="rId1"/>
    <p:sldLayoutId id="2147483703" r:id="rId2"/>
    <p:sldLayoutId id="2147483751" r:id="rId3"/>
    <p:sldLayoutId id="2147483750" r:id="rId4"/>
    <p:sldLayoutId id="2147483832" r:id="rId5"/>
    <p:sldLayoutId id="2147483826" r:id="rId6"/>
    <p:sldLayoutId id="2147483842" r:id="rId7"/>
    <p:sldLayoutId id="2147483735" r:id="rId8"/>
    <p:sldLayoutId id="2147483859" r:id="rId9"/>
    <p:sldLayoutId id="2147483886" r:id="rId10"/>
  </p:sldLayoutIdLst>
  <p:transition>
    <p:fade/>
  </p:transition>
  <p:txStyles>
    <p:title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Arial" charset="0"/>
        </a:defRPr>
      </a:lvl1pPr>
    </p:titleStyle>
    <p:bodyStyle>
      <a:lvl1pPr marL="259654" indent="-259654" algn="l" defTabSz="686030" rtl="0" eaLnBrk="1" latinLnBrk="0" hangingPunct="1">
        <a:lnSpc>
          <a:spcPct val="90000"/>
        </a:lnSpc>
        <a:spcBef>
          <a:spcPct val="20000"/>
        </a:spcBef>
        <a:buSzPct val="90000"/>
        <a:buFont typeface="Arial" pitchFamily="34" charset="0"/>
        <a:buChar char="•"/>
        <a:defRPr sz="2400" kern="1200" spc="0">
          <a:solidFill>
            <a:schemeClr val="bg1"/>
          </a:solidFill>
          <a:latin typeface="+mn-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200">
          <p15:clr>
            <a:srgbClr val="F26B43"/>
          </p15:clr>
        </p15:guide>
        <p15:guide id="4" pos="3560">
          <p15:clr>
            <a:srgbClr val="F26B43"/>
          </p15:clr>
        </p15:guide>
        <p15:guide id="5" pos="5443">
          <p15:clr>
            <a:srgbClr val="F26B43"/>
          </p15:clr>
        </p15:guide>
        <p15:guide id="6" pos="317">
          <p15:clr>
            <a:srgbClr val="F26B43"/>
          </p15:clr>
        </p15:guide>
        <p15:guide id="7" pos="839">
          <p15:clr>
            <a:srgbClr val="F26B43"/>
          </p15:clr>
        </p15:guide>
        <p15:guide id="8" orient="horz" pos="191">
          <p15:clr>
            <a:srgbClr val="F26B43"/>
          </p15:clr>
        </p15:guide>
        <p15:guide id="9" orient="horz" pos="463">
          <p15:clr>
            <a:srgbClr val="F26B43"/>
          </p15:clr>
        </p15:guide>
        <p15:guide id="10" orient="horz" pos="1234">
          <p15:clr>
            <a:srgbClr val="F26B43"/>
          </p15:clr>
        </p15:guide>
        <p15:guide id="11" orient="horz" pos="1983">
          <p15:clr>
            <a:srgbClr val="F26B43"/>
          </p15:clr>
        </p15:guide>
        <p15:guide id="12" orient="horz" pos="2754">
          <p15:clr>
            <a:srgbClr val="F26B43"/>
          </p15:clr>
        </p15:guide>
        <p15:guide id="13" orient="horz" pos="3026">
          <p15:clr>
            <a:srgbClr val="F26B43"/>
          </p15:clr>
        </p15:guide>
        <p15:guide id="14" pos="49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7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23769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40" r:id="rId6"/>
    <p:sldLayoutId id="2147483841" r:id="rId7"/>
    <p:sldLayoutId id="2147483839" r:id="rId8"/>
  </p:sldLayoutIdLst>
  <p:transition>
    <p:fade/>
  </p:transition>
  <p:txStyles>
    <p:titleStyle>
      <a:lvl1pPr algn="l" defTabSz="686030" rtl="0" eaLnBrk="1" latinLnBrk="0" hangingPunct="1">
        <a:lnSpc>
          <a:spcPct val="100000"/>
        </a:lnSpc>
        <a:spcBef>
          <a:spcPct val="0"/>
        </a:spcBef>
        <a:buNone/>
        <a:defRPr lang="en-US" sz="3600" b="0" kern="1200" cap="none" spc="0" baseline="0" dirty="0" smtClean="0">
          <a:ln w="3175">
            <a:noFill/>
          </a:ln>
          <a:solidFill>
            <a:srgbClr val="93EB20"/>
          </a:solidFill>
          <a:effectLst/>
          <a:latin typeface="+mj-lt"/>
          <a:ea typeface="+mn-ea"/>
          <a:cs typeface="Arial" charset="0"/>
        </a:defRPr>
      </a:lvl1pPr>
    </p:titleStyle>
    <p:body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1234">
          <p15:clr>
            <a:srgbClr val="F26B43"/>
          </p15:clr>
        </p15:guide>
        <p15:guide id="4" orient="horz" pos="463">
          <p15:clr>
            <a:srgbClr val="F26B43"/>
          </p15:clr>
        </p15:guide>
        <p15:guide id="5" orient="horz" pos="191">
          <p15:clr>
            <a:srgbClr val="F26B43"/>
          </p15:clr>
        </p15:guide>
        <p15:guide id="6" orient="horz" pos="1983">
          <p15:clr>
            <a:srgbClr val="F26B43"/>
          </p15:clr>
        </p15:guide>
        <p15:guide id="7" orient="horz" pos="2754">
          <p15:clr>
            <a:srgbClr val="F26B43"/>
          </p15:clr>
        </p15:guide>
        <p15:guide id="8" orient="horz" pos="3026">
          <p15:clr>
            <a:srgbClr val="F26B43"/>
          </p15:clr>
        </p15:guide>
        <p15:guide id="9" pos="2200">
          <p15:clr>
            <a:srgbClr val="F26B43"/>
          </p15:clr>
        </p15:guide>
        <p15:guide id="10" pos="839">
          <p15:clr>
            <a:srgbClr val="F26B43"/>
          </p15:clr>
        </p15:guide>
        <p15:guide id="11" pos="317">
          <p15:clr>
            <a:srgbClr val="F26B43"/>
          </p15:clr>
        </p15:guide>
        <p15:guide id="12" pos="4921">
          <p15:clr>
            <a:srgbClr val="F26B43"/>
          </p15:clr>
        </p15:guide>
        <p15:guide id="13" pos="5443">
          <p15:clr>
            <a:srgbClr val="F26B43"/>
          </p15:clr>
        </p15:guide>
        <p15:guide id="14" pos="35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738"/>
        </a:solidFill>
        <a:effectLst/>
      </p:bgPr>
    </p:bg>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C2AEB6F8-98B3-F84F-9E2C-D1734DA18F6D}"/>
              </a:ext>
            </a:extLst>
          </p:cNvPr>
          <p:cNvPicPr>
            <a:picLocks noChangeAspect="1"/>
          </p:cNvPicPr>
          <p:nvPr userDrawn="1"/>
        </p:nvPicPr>
        <p:blipFill>
          <a:blip r:embed="rId3" cstate="screen">
            <a:alphaModFix amt="40000"/>
            <a:extLst>
              <a:ext uri="{28A0092B-C50C-407E-A947-70E740481C1C}">
                <a14:useLocalDpi xmlns:a14="http://schemas.microsoft.com/office/drawing/2010/main"/>
              </a:ext>
            </a:extLst>
          </a:blip>
          <a:stretch>
            <a:fillRect/>
          </a:stretch>
        </p:blipFill>
        <p:spPr>
          <a:xfrm>
            <a:off x="8114031" y="4943158"/>
            <a:ext cx="526732" cy="94992"/>
          </a:xfrm>
          <a:prstGeom prst="rect">
            <a:avLst/>
          </a:prstGeom>
          <a:effectLst/>
        </p:spPr>
      </p:pic>
    </p:spTree>
    <p:extLst>
      <p:ext uri="{BB962C8B-B14F-4D97-AF65-F5344CB8AC3E}">
        <p14:creationId xmlns:p14="http://schemas.microsoft.com/office/powerpoint/2010/main" val="4141576146"/>
      </p:ext>
    </p:extLst>
  </p:cSld>
  <p:clrMap bg1="lt1" tx1="dk1" bg2="lt2" tx2="dk2" accent1="accent1" accent2="accent2" accent3="accent3" accent4="accent4" accent5="accent5" accent6="accent6" hlink="hlink" folHlink="folHlink"/>
  <p:sldLayoutIdLst>
    <p:sldLayoutId id="2147483860" r:id="rId1"/>
  </p:sldLayoutIdLst>
  <p:transition>
    <p:fade/>
  </p:transition>
  <p:txStyles>
    <p:title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Arial" charset="0"/>
        </a:defRPr>
      </a:lvl1pPr>
    </p:titleStyle>
    <p:bodyStyle>
      <a:lvl1pPr marL="259654" indent="-259654" algn="l" defTabSz="686030" rtl="0" eaLnBrk="1" latinLnBrk="0" hangingPunct="1">
        <a:lnSpc>
          <a:spcPct val="90000"/>
        </a:lnSpc>
        <a:spcBef>
          <a:spcPct val="20000"/>
        </a:spcBef>
        <a:buSzPct val="90000"/>
        <a:buFont typeface="Arial" pitchFamily="34" charset="0"/>
        <a:buChar char="•"/>
        <a:defRPr sz="2400" kern="1200" spc="0">
          <a:solidFill>
            <a:schemeClr val="bg1"/>
          </a:solidFill>
          <a:latin typeface="+mn-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3560" userDrawn="1">
          <p15:clr>
            <a:srgbClr val="F26B43"/>
          </p15:clr>
        </p15:guide>
        <p15:guide id="4" pos="4921" userDrawn="1">
          <p15:clr>
            <a:srgbClr val="F26B43"/>
          </p15:clr>
        </p15:guide>
        <p15:guide id="5" pos="5443" userDrawn="1">
          <p15:clr>
            <a:srgbClr val="F26B43"/>
          </p15:clr>
        </p15:guide>
        <p15:guide id="6" pos="2200" userDrawn="1">
          <p15:clr>
            <a:srgbClr val="F26B43"/>
          </p15:clr>
        </p15:guide>
        <p15:guide id="7" pos="839" userDrawn="1">
          <p15:clr>
            <a:srgbClr val="F26B43"/>
          </p15:clr>
        </p15:guide>
        <p15:guide id="8" pos="317" userDrawn="1">
          <p15:clr>
            <a:srgbClr val="F26B43"/>
          </p15:clr>
        </p15:guide>
        <p15:guide id="9" orient="horz" pos="1234" userDrawn="1">
          <p15:clr>
            <a:srgbClr val="F26B43"/>
          </p15:clr>
        </p15:guide>
        <p15:guide id="10" orient="horz" pos="463" userDrawn="1">
          <p15:clr>
            <a:srgbClr val="F26B43"/>
          </p15:clr>
        </p15:guide>
        <p15:guide id="11" orient="horz" pos="214" userDrawn="1">
          <p15:clr>
            <a:srgbClr val="F26B43"/>
          </p15:clr>
        </p15:guide>
        <p15:guide id="12" orient="horz" pos="1983" userDrawn="1">
          <p15:clr>
            <a:srgbClr val="F26B43"/>
          </p15:clr>
        </p15:guide>
        <p15:guide id="13" orient="horz" pos="2754" userDrawn="1">
          <p15:clr>
            <a:srgbClr val="F26B43"/>
          </p15:clr>
        </p15:guide>
        <p15:guide id="14" orient="horz" pos="302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7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29778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85" r:id="rId12"/>
  </p:sldLayoutIdLst>
  <p:transition>
    <p:fade/>
  </p:transition>
  <p:txStyles>
    <p:titleStyle>
      <a:lvl1pPr algn="l" defTabSz="686030" rtl="0" eaLnBrk="1" latinLnBrk="0" hangingPunct="1">
        <a:lnSpc>
          <a:spcPct val="100000"/>
        </a:lnSpc>
        <a:spcBef>
          <a:spcPct val="0"/>
        </a:spcBef>
        <a:buNone/>
        <a:defRPr lang="en-US" sz="3600" b="0" kern="1200" cap="none" spc="0" baseline="0" dirty="0" smtClean="0">
          <a:ln w="3175">
            <a:noFill/>
          </a:ln>
          <a:solidFill>
            <a:srgbClr val="93EB20"/>
          </a:solidFill>
          <a:effectLst/>
          <a:latin typeface="+mj-lt"/>
          <a:ea typeface="+mn-ea"/>
          <a:cs typeface="Arial" charset="0"/>
        </a:defRPr>
      </a:lvl1pPr>
    </p:titleStyle>
    <p:body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91">
          <p15:clr>
            <a:srgbClr val="000000"/>
          </p15:clr>
        </p15:guide>
        <p15:guide id="8" orient="horz" pos="3012">
          <p15:clr>
            <a:srgbClr val="000000"/>
          </p15:clr>
        </p15:guide>
        <p15:guide id="11" pos="240">
          <p15:clr>
            <a:srgbClr val="000000"/>
          </p15:clr>
        </p15:guide>
        <p15:guide id="13" pos="5520">
          <p15:clr>
            <a:srgbClr val="00000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7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7075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p:fade/>
  </p:transition>
  <p:txStyles>
    <p:titleStyle>
      <a:lvl1pPr algn="l" defTabSz="686030" rtl="0" eaLnBrk="1" latinLnBrk="0" hangingPunct="1">
        <a:lnSpc>
          <a:spcPct val="100000"/>
        </a:lnSpc>
        <a:spcBef>
          <a:spcPct val="0"/>
        </a:spcBef>
        <a:buNone/>
        <a:defRPr lang="en-US" sz="3600" b="0" kern="1200" cap="none" spc="0" baseline="0" dirty="0" smtClean="0">
          <a:ln w="3175">
            <a:noFill/>
          </a:ln>
          <a:solidFill>
            <a:srgbClr val="93EB20"/>
          </a:solidFill>
          <a:effectLst/>
          <a:latin typeface="+mj-lt"/>
          <a:ea typeface="+mn-ea"/>
          <a:cs typeface="Arial" charset="0"/>
        </a:defRPr>
      </a:lvl1pPr>
    </p:titleStyle>
    <p:body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91">
          <p15:clr>
            <a:srgbClr val="000000"/>
          </p15:clr>
        </p15:guide>
        <p15:guide id="8" orient="horz" pos="3012">
          <p15:clr>
            <a:srgbClr val="000000"/>
          </p15:clr>
        </p15:guide>
        <p15:guide id="11" pos="240">
          <p15:clr>
            <a:srgbClr val="000000"/>
          </p15:clr>
        </p15:guide>
        <p15:guide id="13" pos="5520">
          <p15:clr>
            <a:srgbClr val="0000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4.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chart" Target="../charts/chart7.xml"/><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1.sv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veeam.com/2022-gartner-magic-quadrant.html" TargetMode="Externa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BEEDC80B-08A9-3849-9668-ACBB02BFF4C6}"/>
              </a:ext>
            </a:extLst>
          </p:cNvPr>
          <p:cNvSpPr>
            <a:spLocks noGrp="1"/>
          </p:cNvSpPr>
          <p:nvPr>
            <p:ph type="body" sz="quarter" idx="18"/>
          </p:nvPr>
        </p:nvSpPr>
        <p:spPr>
          <a:xfrm>
            <a:off x="1675052" y="3932319"/>
            <a:ext cx="3326465" cy="332399"/>
          </a:xfrm>
        </p:spPr>
        <p:txBody>
          <a:bodyPr/>
          <a:lstStyle/>
          <a:p>
            <a:r>
              <a:rPr lang="en-US" sz="2400" dirty="0"/>
              <a:t>Denisa Gilmeanu</a:t>
            </a:r>
            <a:endParaRPr lang="en-RU" sz="2400" dirty="0"/>
          </a:p>
        </p:txBody>
      </p:sp>
      <p:sp>
        <p:nvSpPr>
          <p:cNvPr id="24" name="Text Placeholder 23">
            <a:extLst>
              <a:ext uri="{FF2B5EF4-FFF2-40B4-BE49-F238E27FC236}">
                <a16:creationId xmlns:a16="http://schemas.microsoft.com/office/drawing/2014/main" id="{5D42F153-20B3-A442-8E9E-8E8A5275A92F}"/>
              </a:ext>
            </a:extLst>
          </p:cNvPr>
          <p:cNvSpPr>
            <a:spLocks noGrp="1"/>
          </p:cNvSpPr>
          <p:nvPr>
            <p:ph type="body" sz="quarter" idx="20"/>
          </p:nvPr>
        </p:nvSpPr>
        <p:spPr>
          <a:xfrm>
            <a:off x="1675052" y="4341311"/>
            <a:ext cx="3560496" cy="440021"/>
          </a:xfrm>
        </p:spPr>
        <p:txBody>
          <a:bodyPr/>
          <a:lstStyle/>
          <a:p>
            <a:r>
              <a:rPr lang="en-US" sz="1800" dirty="0"/>
              <a:t>Partner Sales Manager, </a:t>
            </a:r>
          </a:p>
          <a:p>
            <a:r>
              <a:rPr lang="en-US" sz="1800" dirty="0"/>
              <a:t>Veeam Software</a:t>
            </a:r>
            <a:endParaRPr lang="en-RU" sz="1800" dirty="0"/>
          </a:p>
        </p:txBody>
      </p:sp>
      <p:sp>
        <p:nvSpPr>
          <p:cNvPr id="2" name="Text Placeholder 1">
            <a:extLst>
              <a:ext uri="{FF2B5EF4-FFF2-40B4-BE49-F238E27FC236}">
                <a16:creationId xmlns:a16="http://schemas.microsoft.com/office/drawing/2014/main" id="{DAABF687-4C91-8542-A4E0-2BC401C99920}"/>
              </a:ext>
            </a:extLst>
          </p:cNvPr>
          <p:cNvSpPr>
            <a:spLocks noGrp="1"/>
          </p:cNvSpPr>
          <p:nvPr>
            <p:ph type="body" sz="quarter" idx="10"/>
          </p:nvPr>
        </p:nvSpPr>
        <p:spPr/>
        <p:txBody>
          <a:bodyPr/>
          <a:lstStyle/>
          <a:p>
            <a:r>
              <a:rPr lang="en-US" sz="5400" dirty="0"/>
              <a:t>Modern Data Protection with Veeam</a:t>
            </a:r>
            <a:endParaRPr lang="en-RU" sz="5400" dirty="0"/>
          </a:p>
        </p:txBody>
      </p:sp>
      <p:pic>
        <p:nvPicPr>
          <p:cNvPr id="3" name="Рисунок 2">
            <a:extLst>
              <a:ext uri="{FF2B5EF4-FFF2-40B4-BE49-F238E27FC236}">
                <a16:creationId xmlns:a16="http://schemas.microsoft.com/office/drawing/2014/main" id="{10989BFD-FD1D-A647-A839-1B53C2DE4FE0}"/>
              </a:ext>
            </a:extLst>
          </p:cNvPr>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a:off x="1766912" y="5067747"/>
            <a:ext cx="1258124" cy="891556"/>
          </a:xfrm>
          <a:prstGeom prst="rect">
            <a:avLst/>
          </a:prstGeom>
        </p:spPr>
      </p:pic>
      <p:pic>
        <p:nvPicPr>
          <p:cNvPr id="5" name="Рисунок 4">
            <a:extLst>
              <a:ext uri="{FF2B5EF4-FFF2-40B4-BE49-F238E27FC236}">
                <a16:creationId xmlns:a16="http://schemas.microsoft.com/office/drawing/2014/main" id="{D6E4D82F-828A-9248-8EC1-00A2C10AECAF}"/>
              </a:ext>
            </a:extLst>
          </p:cNvPr>
          <p:cNvPicPr>
            <a:picLocks noChangeAspect="1"/>
          </p:cNvPicPr>
          <p:nvPr/>
        </p:nvPicPr>
        <p:blipFill>
          <a:blip r:embed="rId4">
            <a:alphaModFix amt="75000"/>
            <a:extLst>
              <a:ext uri="{28A0092B-C50C-407E-A947-70E740481C1C}">
                <a14:useLocalDpi xmlns:a14="http://schemas.microsoft.com/office/drawing/2010/main" val="0"/>
              </a:ext>
            </a:extLst>
          </a:blip>
          <a:stretch>
            <a:fillRect/>
          </a:stretch>
        </p:blipFill>
        <p:spPr>
          <a:xfrm>
            <a:off x="5140012" y="564252"/>
            <a:ext cx="1989207" cy="1275377"/>
          </a:xfrm>
          <a:prstGeom prst="rect">
            <a:avLst/>
          </a:prstGeom>
        </p:spPr>
      </p:pic>
      <p:pic>
        <p:nvPicPr>
          <p:cNvPr id="9" name="Рисунок 8">
            <a:extLst>
              <a:ext uri="{FF2B5EF4-FFF2-40B4-BE49-F238E27FC236}">
                <a16:creationId xmlns:a16="http://schemas.microsoft.com/office/drawing/2014/main" id="{90DD5D95-48C7-6C4F-A5C0-EB518BA2565D}"/>
              </a:ext>
            </a:extLst>
          </p:cNvPr>
          <p:cNvPicPr>
            <a:picLocks noChangeAspect="1"/>
          </p:cNvPicPr>
          <p:nvPr/>
        </p:nvPicPr>
        <p:blipFill>
          <a:blip r:embed="rId5">
            <a:alphaModFix amt="47000"/>
            <a:extLst>
              <a:ext uri="{28A0092B-C50C-407E-A947-70E740481C1C}">
                <a14:useLocalDpi xmlns:a14="http://schemas.microsoft.com/office/drawing/2010/main" val="0"/>
              </a:ext>
            </a:extLst>
          </a:blip>
          <a:stretch>
            <a:fillRect/>
          </a:stretch>
        </p:blipFill>
        <p:spPr>
          <a:xfrm>
            <a:off x="2353456" y="5009611"/>
            <a:ext cx="869055" cy="1041932"/>
          </a:xfrm>
          <a:prstGeom prst="rect">
            <a:avLst/>
          </a:prstGeom>
        </p:spPr>
      </p:pic>
      <p:pic>
        <p:nvPicPr>
          <p:cNvPr id="17" name="Рисунок 16">
            <a:extLst>
              <a:ext uri="{FF2B5EF4-FFF2-40B4-BE49-F238E27FC236}">
                <a16:creationId xmlns:a16="http://schemas.microsoft.com/office/drawing/2014/main" id="{932A18FD-EFCD-7049-B7CA-1E3830AA8CEF}"/>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126414" y="4050093"/>
            <a:ext cx="1594730" cy="1022459"/>
          </a:xfrm>
          <a:prstGeom prst="rect">
            <a:avLst/>
          </a:prstGeom>
        </p:spPr>
      </p:pic>
      <p:pic>
        <p:nvPicPr>
          <p:cNvPr id="16" name="Рисунок 15">
            <a:extLst>
              <a:ext uri="{FF2B5EF4-FFF2-40B4-BE49-F238E27FC236}">
                <a16:creationId xmlns:a16="http://schemas.microsoft.com/office/drawing/2014/main" id="{75DD4F86-6DDC-7642-BE79-04ABDFC62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943" y="77067"/>
            <a:ext cx="2610732" cy="1783287"/>
          </a:xfrm>
          <a:prstGeom prst="rect">
            <a:avLst/>
          </a:prstGeom>
        </p:spPr>
      </p:pic>
      <p:pic>
        <p:nvPicPr>
          <p:cNvPr id="20" name="Рисунок 19">
            <a:extLst>
              <a:ext uri="{FF2B5EF4-FFF2-40B4-BE49-F238E27FC236}">
                <a16:creationId xmlns:a16="http://schemas.microsoft.com/office/drawing/2014/main" id="{6FF66F40-BCBB-5144-920A-2BDC086310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2442" y="2572929"/>
            <a:ext cx="2610732" cy="1783287"/>
          </a:xfrm>
          <a:prstGeom prst="rect">
            <a:avLst/>
          </a:prstGeom>
        </p:spPr>
      </p:pic>
      <p:pic>
        <p:nvPicPr>
          <p:cNvPr id="21" name="Рисунок 20">
            <a:extLst>
              <a:ext uri="{FF2B5EF4-FFF2-40B4-BE49-F238E27FC236}">
                <a16:creationId xmlns:a16="http://schemas.microsoft.com/office/drawing/2014/main" id="{8E471A3F-CA6B-7B43-B513-9C1FEF76B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1884" y="256795"/>
            <a:ext cx="2610732" cy="1783287"/>
          </a:xfrm>
          <a:prstGeom prst="rect">
            <a:avLst/>
          </a:prstGeom>
        </p:spPr>
      </p:pic>
      <p:pic>
        <p:nvPicPr>
          <p:cNvPr id="13" name="Picture 22">
            <a:extLst>
              <a:ext uri="{FF2B5EF4-FFF2-40B4-BE49-F238E27FC236}">
                <a16:creationId xmlns:a16="http://schemas.microsoft.com/office/drawing/2014/main" id="{890503F7-08F9-964A-96C8-EF049856EDD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81000" y="306693"/>
            <a:ext cx="1172210" cy="414782"/>
          </a:xfrm>
          <a:prstGeom prst="rect">
            <a:avLst/>
          </a:prstGeom>
        </p:spPr>
      </p:pic>
      <p:pic>
        <p:nvPicPr>
          <p:cNvPr id="14" name="Picture Placeholder 2">
            <a:extLst>
              <a:ext uri="{FF2B5EF4-FFF2-40B4-BE49-F238E27FC236}">
                <a16:creationId xmlns:a16="http://schemas.microsoft.com/office/drawing/2014/main" id="{35AB2A46-27AD-42D8-B3E1-7498D1F5FD65}"/>
              </a:ext>
            </a:extLst>
          </p:cNvPr>
          <p:cNvPicPr>
            <a:picLocks noGrp="1" noChangeAspect="1"/>
          </p:cNvPicPr>
          <p:nvPr>
            <p:ph type="pic" sz="quarter" idx="13"/>
          </p:nvPr>
        </p:nvPicPr>
        <p:blipFill>
          <a:blip r:embed="rId9"/>
          <a:srcRect t="287" b="287"/>
          <a:stretch>
            <a:fillRect/>
          </a:stretch>
        </p:blipFill>
        <p:spPr>
          <a:xfrm>
            <a:off x="381000" y="3986213"/>
            <a:ext cx="792163" cy="792162"/>
          </a:xfrm>
          <a:prstGeom prst="rect">
            <a:avLst/>
          </a:prstGeom>
          <a:noFill/>
          <a:ln>
            <a:noFill/>
          </a:ln>
        </p:spPr>
      </p:pic>
    </p:spTree>
    <p:extLst>
      <p:ext uri="{BB962C8B-B14F-4D97-AF65-F5344CB8AC3E}">
        <p14:creationId xmlns:p14="http://schemas.microsoft.com/office/powerpoint/2010/main" val="2667106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par>
                                <p:cTn id="8" presetID="42" presetClass="path" presetSubtype="0" repeatCount="indefinite" accel="50000" decel="50000" fill="hold" nodeType="withEffect">
                                  <p:stCondLst>
                                    <p:cond delay="0"/>
                                  </p:stCondLst>
                                  <p:childTnLst>
                                    <p:animMotion origin="layout" path="M -3.33333E-6 -1.97531E-6 L -3.33333E-6 -0.4145 " pathEditMode="relative" rAng="0" ptsTypes="AA">
                                      <p:cBhvr>
                                        <p:cTn id="9" dur="5000" fill="hold"/>
                                        <p:tgtEl>
                                          <p:spTgt spid="5"/>
                                        </p:tgtEl>
                                        <p:attrNameLst>
                                          <p:attrName>ppt_x</p:attrName>
                                          <p:attrName>ppt_y</p:attrName>
                                        </p:attrNameLst>
                                      </p:cBhvr>
                                      <p:rCtr x="0" y="-20741"/>
                                    </p:animMotion>
                                  </p:childTnLst>
                                </p:cTn>
                              </p:par>
                              <p:par>
                                <p:cTn id="10" presetID="2" presetClass="entr" presetSubtype="1"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3000" fill="hold"/>
                                        <p:tgtEl>
                                          <p:spTgt spid="21"/>
                                        </p:tgtEl>
                                        <p:attrNameLst>
                                          <p:attrName>ppt_x</p:attrName>
                                        </p:attrNameLst>
                                      </p:cBhvr>
                                      <p:tavLst>
                                        <p:tav tm="0">
                                          <p:val>
                                            <p:strVal val="#ppt_x"/>
                                          </p:val>
                                        </p:tav>
                                        <p:tav tm="100000">
                                          <p:val>
                                            <p:strVal val="#ppt_x"/>
                                          </p:val>
                                        </p:tav>
                                      </p:tavLst>
                                    </p:anim>
                                    <p:anim calcmode="lin" valueType="num">
                                      <p:cBhvr additive="base">
                                        <p:cTn id="13" dur="3000" fill="hold"/>
                                        <p:tgtEl>
                                          <p:spTgt spid="21"/>
                                        </p:tgtEl>
                                        <p:attrNameLst>
                                          <p:attrName>ppt_y</p:attrName>
                                        </p:attrNameLst>
                                      </p:cBhvr>
                                      <p:tavLst>
                                        <p:tav tm="0">
                                          <p:val>
                                            <p:strVal val="0-#ppt_h/2"/>
                                          </p:val>
                                        </p:tav>
                                        <p:tav tm="100000">
                                          <p:val>
                                            <p:strVal val="#ppt_y"/>
                                          </p:val>
                                        </p:tav>
                                      </p:tavLst>
                                    </p:anim>
                                  </p:childTnLst>
                                </p:cTn>
                              </p:par>
                              <p:par>
                                <p:cTn id="14" presetID="10" presetClass="exit" presetSubtype="0" fill="hold" nodeType="withEffect">
                                  <p:stCondLst>
                                    <p:cond delay="0"/>
                                  </p:stCondLst>
                                  <p:childTnLst>
                                    <p:animEffect transition="out" filter="fade">
                                      <p:cBhvr>
                                        <p:cTn id="15" dur="5000"/>
                                        <p:tgtEl>
                                          <p:spTgt spid="21"/>
                                        </p:tgtEl>
                                      </p:cBhvr>
                                    </p:animEffect>
                                    <p:set>
                                      <p:cBhvr>
                                        <p:cTn id="16" dur="1" fill="hold">
                                          <p:stCondLst>
                                            <p:cond delay="4999"/>
                                          </p:stCondLst>
                                        </p:cTn>
                                        <p:tgtEl>
                                          <p:spTgt spid="21"/>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0" fill="hold"/>
                                        <p:tgtEl>
                                          <p:spTgt spid="20"/>
                                        </p:tgtEl>
                                        <p:attrNameLst>
                                          <p:attrName>ppt_x</p:attrName>
                                        </p:attrNameLst>
                                      </p:cBhvr>
                                      <p:tavLst>
                                        <p:tav tm="0">
                                          <p:val>
                                            <p:strVal val="#ppt_x"/>
                                          </p:val>
                                        </p:tav>
                                        <p:tav tm="100000">
                                          <p:val>
                                            <p:strVal val="#ppt_x"/>
                                          </p:val>
                                        </p:tav>
                                      </p:tavLst>
                                    </p:anim>
                                    <p:anim calcmode="lin" valueType="num">
                                      <p:cBhvr additive="base">
                                        <p:cTn id="20" dur="3000" fill="hold"/>
                                        <p:tgtEl>
                                          <p:spTgt spid="20"/>
                                        </p:tgtEl>
                                        <p:attrNameLst>
                                          <p:attrName>ppt_y</p:attrName>
                                        </p:attrNameLst>
                                      </p:cBhvr>
                                      <p:tavLst>
                                        <p:tav tm="0">
                                          <p:val>
                                            <p:strVal val="1+#ppt_h/2"/>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8000"/>
                                        <p:tgtEl>
                                          <p:spTgt spid="20"/>
                                        </p:tgtEl>
                                      </p:cBhvr>
                                    </p:animEffect>
                                    <p:set>
                                      <p:cBhvr>
                                        <p:cTn id="23" dur="1" fill="hold">
                                          <p:stCondLst>
                                            <p:cond delay="7999"/>
                                          </p:stCondLst>
                                        </p:cTn>
                                        <p:tgtEl>
                                          <p:spTgt spid="20"/>
                                        </p:tgtEl>
                                        <p:attrNameLst>
                                          <p:attrName>style.visibility</p:attrName>
                                        </p:attrNameLst>
                                      </p:cBhvr>
                                      <p:to>
                                        <p:strVal val="hidden"/>
                                      </p:to>
                                    </p:set>
                                  </p:childTnLst>
                                </p:cTn>
                              </p:par>
                              <p:par>
                                <p:cTn id="24" presetID="56" presetClass="path" presetSubtype="0" repeatCount="indefinite" accel="50000" decel="50000" fill="hold" nodeType="withEffect">
                                  <p:stCondLst>
                                    <p:cond delay="0"/>
                                  </p:stCondLst>
                                  <p:childTnLst>
                                    <p:animMotion origin="layout" path="M -0.21007 0.21358 L 0.71493 -0.72994 " pathEditMode="relative" rAng="0" ptsTypes="AA">
                                      <p:cBhvr>
                                        <p:cTn id="25" dur="8000" spd="-100000" fill="hold"/>
                                        <p:tgtEl>
                                          <p:spTgt spid="9"/>
                                        </p:tgtEl>
                                        <p:attrNameLst>
                                          <p:attrName>ppt_x</p:attrName>
                                          <p:attrName>ppt_y</p:attrName>
                                        </p:attrNameLst>
                                      </p:cBhvr>
                                      <p:rCtr x="46250" y="-47191"/>
                                    </p:animMotion>
                                  </p:childTnLst>
                                </p:cTn>
                              </p:par>
                              <p:par>
                                <p:cTn id="26" presetID="2" presetClass="entr" presetSubtype="1" fill="hold" nodeType="withEffect">
                                  <p:stCondLst>
                                    <p:cond delay="40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0" fill="hold"/>
                                        <p:tgtEl>
                                          <p:spTgt spid="16"/>
                                        </p:tgtEl>
                                        <p:attrNameLst>
                                          <p:attrName>ppt_x</p:attrName>
                                        </p:attrNameLst>
                                      </p:cBhvr>
                                      <p:tavLst>
                                        <p:tav tm="0">
                                          <p:val>
                                            <p:strVal val="#ppt_x"/>
                                          </p:val>
                                        </p:tav>
                                        <p:tav tm="100000">
                                          <p:val>
                                            <p:strVal val="#ppt_x"/>
                                          </p:val>
                                        </p:tav>
                                      </p:tavLst>
                                    </p:anim>
                                    <p:anim calcmode="lin" valueType="num">
                                      <p:cBhvr additive="base">
                                        <p:cTn id="29" dur="5000" fill="hold"/>
                                        <p:tgtEl>
                                          <p:spTgt spid="16"/>
                                        </p:tgtEl>
                                        <p:attrNameLst>
                                          <p:attrName>ppt_y</p:attrName>
                                        </p:attrNameLst>
                                      </p:cBhvr>
                                      <p:tavLst>
                                        <p:tav tm="0">
                                          <p:val>
                                            <p:strVal val="0-#ppt_h/2"/>
                                          </p:val>
                                        </p:tav>
                                        <p:tav tm="100000">
                                          <p:val>
                                            <p:strVal val="#ppt_y"/>
                                          </p:val>
                                        </p:tav>
                                      </p:tavLst>
                                    </p:anim>
                                  </p:childTnLst>
                                </p:cTn>
                              </p:par>
                              <p:par>
                                <p:cTn id="30" presetID="10" presetClass="exit" presetSubtype="0" fill="hold" nodeType="withEffect">
                                  <p:stCondLst>
                                    <p:cond delay="6000"/>
                                  </p:stCondLst>
                                  <p:childTnLst>
                                    <p:animEffect transition="out" filter="fade">
                                      <p:cBhvr>
                                        <p:cTn id="31" dur="5000"/>
                                        <p:tgtEl>
                                          <p:spTgt spid="16"/>
                                        </p:tgtEl>
                                      </p:cBhvr>
                                    </p:animEffect>
                                    <p:set>
                                      <p:cBhvr>
                                        <p:cTn id="32" dur="1" fill="hold">
                                          <p:stCondLst>
                                            <p:cond delay="4999"/>
                                          </p:stCondLst>
                                        </p:cTn>
                                        <p:tgtEl>
                                          <p:spTgt spid="16"/>
                                        </p:tgtEl>
                                        <p:attrNameLst>
                                          <p:attrName>style.visibility</p:attrName>
                                        </p:attrNameLst>
                                      </p:cBhvr>
                                      <p:to>
                                        <p:strVal val="hidden"/>
                                      </p:to>
                                    </p:set>
                                  </p:childTnLst>
                                </p:cTn>
                              </p:par>
                              <p:par>
                                <p:cTn id="33" presetID="10" presetClass="entr" presetSubtype="0" repeatCount="indefinite"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3000"/>
                                        <p:tgtEl>
                                          <p:spTgt spid="17"/>
                                        </p:tgtEl>
                                      </p:cBhvr>
                                    </p:animEffect>
                                  </p:childTnLst>
                                </p:cTn>
                              </p:par>
                              <p:par>
                                <p:cTn id="36" presetID="42" presetClass="path" presetSubtype="0" repeatCount="indefinite" accel="50000" decel="50000" fill="hold" nodeType="withEffect">
                                  <p:stCondLst>
                                    <p:cond delay="0"/>
                                  </p:stCondLst>
                                  <p:childTnLst>
                                    <p:animMotion origin="layout" path="M 1.94444E-6 1.60494E-6 L 1.94444E-6 0.27191 " pathEditMode="relative" rAng="0" ptsTypes="AA">
                                      <p:cBhvr>
                                        <p:cTn id="37" dur="3000" fill="hold"/>
                                        <p:tgtEl>
                                          <p:spTgt spid="17"/>
                                        </p:tgtEl>
                                        <p:attrNameLst>
                                          <p:attrName>ppt_x</p:attrName>
                                          <p:attrName>ppt_y</p:attrName>
                                        </p:attrNameLst>
                                      </p:cBhvr>
                                      <p:rCtr x="0" y="13580"/>
                                    </p:animMotion>
                                  </p:childTnLst>
                                </p:cTn>
                              </p:par>
                              <p:par>
                                <p:cTn id="38" presetID="42" presetClass="path" presetSubtype="0" repeatCount="indefinite" accel="50000" decel="50000" fill="hold" nodeType="withEffect">
                                  <p:stCondLst>
                                    <p:cond delay="0"/>
                                  </p:stCondLst>
                                  <p:childTnLst>
                                    <p:animMotion origin="layout" path="M 0.00608 0.02686 L 0.89444 -0.8787 " pathEditMode="relative" rAng="0" ptsTypes="AA">
                                      <p:cBhvr>
                                        <p:cTn id="39" dur="20000" fill="hold"/>
                                        <p:tgtEl>
                                          <p:spTgt spid="3"/>
                                        </p:tgtEl>
                                        <p:attrNameLst>
                                          <p:attrName>ppt_x</p:attrName>
                                          <p:attrName>ppt_y</p:attrName>
                                        </p:attrNameLst>
                                      </p:cBhvr>
                                      <p:rCtr x="44410" y="-4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a:extLst>
              <a:ext uri="{FF2B5EF4-FFF2-40B4-BE49-F238E27FC236}">
                <a16:creationId xmlns:a16="http://schemas.microsoft.com/office/drawing/2014/main" id="{26176500-ECB3-C743-AF10-C291DD5C7670}"/>
              </a:ext>
            </a:extLst>
          </p:cNvPr>
          <p:cNvGrpSpPr/>
          <p:nvPr/>
        </p:nvGrpSpPr>
        <p:grpSpPr>
          <a:xfrm>
            <a:off x="5959895" y="1875888"/>
            <a:ext cx="2736489" cy="1889058"/>
            <a:chOff x="5959895" y="1875888"/>
            <a:chExt cx="2736489" cy="1889058"/>
          </a:xfrm>
        </p:grpSpPr>
        <p:graphicFrame>
          <p:nvGraphicFramePr>
            <p:cNvPr id="22" name="Chart 21">
              <a:extLst>
                <a:ext uri="{FF2B5EF4-FFF2-40B4-BE49-F238E27FC236}">
                  <a16:creationId xmlns:a16="http://schemas.microsoft.com/office/drawing/2014/main" id="{D903B5E0-5473-417A-896E-3B838FC3801C}"/>
                </a:ext>
              </a:extLst>
            </p:cNvPr>
            <p:cNvGraphicFramePr/>
            <p:nvPr/>
          </p:nvGraphicFramePr>
          <p:xfrm>
            <a:off x="5959895" y="1875888"/>
            <a:ext cx="2736489" cy="17320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9FB89CD-9D31-421B-AB65-97752B886963}"/>
                </a:ext>
              </a:extLst>
            </p:cNvPr>
            <p:cNvSpPr txBox="1"/>
            <p:nvPr/>
          </p:nvSpPr>
          <p:spPr>
            <a:xfrm>
              <a:off x="6412237" y="3487947"/>
              <a:ext cx="1841851" cy="276999"/>
            </a:xfrm>
            <a:prstGeom prst="rect">
              <a:avLst/>
            </a:prstGeom>
            <a:solidFill>
              <a:srgbClr val="003738"/>
            </a:solidFill>
          </p:spPr>
          <p:txBody>
            <a:bodyPr wrap="none" lIns="0" tIns="0" rIns="0" bIns="0" rtlCol="0" anchor="ctr">
              <a:spAutoFit/>
            </a:bodyPr>
            <a:lstStyle/>
            <a:p>
              <a:pPr algn="ctr"/>
              <a:r>
                <a:rPr lang="en-US" sz="1800">
                  <a:solidFill>
                    <a:srgbClr val="FFC000"/>
                  </a:solidFill>
                  <a:latin typeface="+mj-lt"/>
                </a:rPr>
                <a:t>failure</a:t>
              </a:r>
              <a:r>
                <a:rPr lang="en-US" sz="1800">
                  <a:solidFill>
                    <a:schemeClr val="bg1">
                      <a:lumMod val="95000"/>
                    </a:schemeClr>
                  </a:solidFill>
                  <a:latin typeface="+mj-lt"/>
                </a:rPr>
                <a:t> of recovery</a:t>
              </a:r>
            </a:p>
          </p:txBody>
        </p:sp>
      </p:grpSp>
      <p:sp>
        <p:nvSpPr>
          <p:cNvPr id="33" name="Arrow: Pentagon 56">
            <a:extLst>
              <a:ext uri="{FF2B5EF4-FFF2-40B4-BE49-F238E27FC236}">
                <a16:creationId xmlns:a16="http://schemas.microsoft.com/office/drawing/2014/main" id="{8B6C4BD8-8519-3943-9747-8C6E85885FF8}"/>
              </a:ext>
            </a:extLst>
          </p:cNvPr>
          <p:cNvSpPr/>
          <p:nvPr/>
        </p:nvSpPr>
        <p:spPr bwMode="auto">
          <a:xfrm>
            <a:off x="5271946" y="2577532"/>
            <a:ext cx="1375897" cy="333828"/>
          </a:xfrm>
          <a:prstGeom prst="homePlate">
            <a:avLst>
              <a:gd name="adj" fmla="val 36542"/>
            </a:avLst>
          </a:prstGeom>
          <a:gradFill>
            <a:gsLst>
              <a:gs pos="100000">
                <a:srgbClr val="FFC000"/>
              </a:gs>
              <a:gs pos="11000">
                <a:srgbClr val="003738"/>
              </a:gs>
            </a:gsLst>
            <a:lin ang="0" scaled="0"/>
          </a:gradFill>
          <a:ln w="12700">
            <a:solidFill>
              <a:srgbClr val="00373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9" name="TextBox 28">
            <a:extLst>
              <a:ext uri="{FF2B5EF4-FFF2-40B4-BE49-F238E27FC236}">
                <a16:creationId xmlns:a16="http://schemas.microsoft.com/office/drawing/2014/main" id="{F45D1926-F6DC-45F8-B347-7FFD9F43F9ED}"/>
              </a:ext>
            </a:extLst>
          </p:cNvPr>
          <p:cNvSpPr txBox="1"/>
          <p:nvPr/>
        </p:nvSpPr>
        <p:spPr>
          <a:xfrm>
            <a:off x="353445" y="4209543"/>
            <a:ext cx="8516190" cy="269754"/>
          </a:xfrm>
          <a:prstGeom prst="rect">
            <a:avLst/>
          </a:prstGeom>
          <a:noFill/>
        </p:spPr>
        <p:txBody>
          <a:bodyPr wrap="square" lIns="0" tIns="0" rIns="0" bIns="0" rtlCol="0" anchor="ctr">
            <a:spAutoFit/>
          </a:bodyPr>
          <a:lstStyle/>
          <a:p>
            <a:pPr>
              <a:lnSpc>
                <a:spcPct val="107000"/>
              </a:lnSpc>
            </a:pPr>
            <a:r>
              <a:rPr lang="en-US" sz="1800" dirty="0">
                <a:solidFill>
                  <a:srgbClr val="00E296"/>
                </a:solidFill>
                <a:ea typeface="Calibri" panose="020F0502020204030204" pitchFamily="34" charset="0"/>
                <a:cs typeface="Times New Roman"/>
              </a:rPr>
              <a:t>Data protection is struggling to keep up with modern platforms</a:t>
            </a:r>
          </a:p>
        </p:txBody>
      </p:sp>
      <p:sp>
        <p:nvSpPr>
          <p:cNvPr id="2" name="Title 1">
            <a:extLst>
              <a:ext uri="{FF2B5EF4-FFF2-40B4-BE49-F238E27FC236}">
                <a16:creationId xmlns:a16="http://schemas.microsoft.com/office/drawing/2014/main" id="{07D6A3C2-A35A-4E94-8E0F-52449946248E}"/>
              </a:ext>
            </a:extLst>
          </p:cNvPr>
          <p:cNvSpPr>
            <a:spLocks noGrp="1"/>
          </p:cNvSpPr>
          <p:nvPr>
            <p:ph type="title"/>
          </p:nvPr>
        </p:nvSpPr>
        <p:spPr/>
        <p:txBody>
          <a:bodyPr/>
          <a:lstStyle/>
          <a:p>
            <a:r>
              <a:rPr lang="en-US" sz="3200"/>
              <a:t>The reality </a:t>
            </a:r>
            <a:r>
              <a:rPr lang="en-US" sz="3200" dirty="0"/>
              <a:t>of legacy backup in today’s world</a:t>
            </a:r>
          </a:p>
        </p:txBody>
      </p:sp>
      <p:grpSp>
        <p:nvGrpSpPr>
          <p:cNvPr id="24" name="Группа 23">
            <a:extLst>
              <a:ext uri="{FF2B5EF4-FFF2-40B4-BE49-F238E27FC236}">
                <a16:creationId xmlns:a16="http://schemas.microsoft.com/office/drawing/2014/main" id="{A73F615E-55D8-F845-9AD6-CE8A1BB2EBA4}"/>
              </a:ext>
            </a:extLst>
          </p:cNvPr>
          <p:cNvGrpSpPr/>
          <p:nvPr/>
        </p:nvGrpSpPr>
        <p:grpSpPr>
          <a:xfrm>
            <a:off x="417721" y="1875888"/>
            <a:ext cx="2736489" cy="1889058"/>
            <a:chOff x="417721" y="1875888"/>
            <a:chExt cx="2736489" cy="1889058"/>
          </a:xfrm>
        </p:grpSpPr>
        <p:graphicFrame>
          <p:nvGraphicFramePr>
            <p:cNvPr id="13" name="Chart 12">
              <a:extLst>
                <a:ext uri="{FF2B5EF4-FFF2-40B4-BE49-F238E27FC236}">
                  <a16:creationId xmlns:a16="http://schemas.microsoft.com/office/drawing/2014/main" id="{ABD1E7BE-9C59-4E05-AE37-0771F28ADF13}"/>
                </a:ext>
              </a:extLst>
            </p:cNvPr>
            <p:cNvGraphicFramePr/>
            <p:nvPr/>
          </p:nvGraphicFramePr>
          <p:xfrm>
            <a:off x="417721" y="1875888"/>
            <a:ext cx="2736489" cy="173207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81D7DFC-B308-40F6-985C-3312370E0798}"/>
                </a:ext>
              </a:extLst>
            </p:cNvPr>
            <p:cNvSpPr txBox="1"/>
            <p:nvPr/>
          </p:nvSpPr>
          <p:spPr>
            <a:xfrm>
              <a:off x="720927" y="3487947"/>
              <a:ext cx="2163797" cy="276999"/>
            </a:xfrm>
            <a:prstGeom prst="rect">
              <a:avLst/>
            </a:prstGeom>
            <a:noFill/>
          </p:spPr>
          <p:txBody>
            <a:bodyPr wrap="none" lIns="0" tIns="0" rIns="0" bIns="0" rtlCol="0" anchor="ctr">
              <a:spAutoFit/>
            </a:bodyPr>
            <a:lstStyle/>
            <a:p>
              <a:pPr algn="ctr"/>
              <a:r>
                <a:rPr lang="en-US" sz="1800">
                  <a:solidFill>
                    <a:schemeClr val="bg1">
                      <a:lumMod val="95000"/>
                    </a:schemeClr>
                  </a:solidFill>
                  <a:latin typeface="+mj-lt"/>
                </a:rPr>
                <a:t>of all backup jobs </a:t>
              </a:r>
              <a:r>
                <a:rPr lang="en-US" sz="1800">
                  <a:solidFill>
                    <a:srgbClr val="FFC000"/>
                  </a:solidFill>
                  <a:latin typeface="+mj-lt"/>
                </a:rPr>
                <a:t>fail</a:t>
              </a:r>
            </a:p>
          </p:txBody>
        </p:sp>
      </p:grpSp>
      <p:grpSp>
        <p:nvGrpSpPr>
          <p:cNvPr id="25" name="Группа 24">
            <a:extLst>
              <a:ext uri="{FF2B5EF4-FFF2-40B4-BE49-F238E27FC236}">
                <a16:creationId xmlns:a16="http://schemas.microsoft.com/office/drawing/2014/main" id="{82061055-D37C-4A4E-A5EF-47B31EE2B8A5}"/>
              </a:ext>
            </a:extLst>
          </p:cNvPr>
          <p:cNvGrpSpPr/>
          <p:nvPr/>
        </p:nvGrpSpPr>
        <p:grpSpPr>
          <a:xfrm>
            <a:off x="3203756" y="1875888"/>
            <a:ext cx="2736489" cy="1889058"/>
            <a:chOff x="3203756" y="1875888"/>
            <a:chExt cx="2736489" cy="1889058"/>
          </a:xfrm>
        </p:grpSpPr>
        <p:graphicFrame>
          <p:nvGraphicFramePr>
            <p:cNvPr id="19" name="Chart 18">
              <a:extLst>
                <a:ext uri="{FF2B5EF4-FFF2-40B4-BE49-F238E27FC236}">
                  <a16:creationId xmlns:a16="http://schemas.microsoft.com/office/drawing/2014/main" id="{8C3EED59-55C7-4859-B015-6FADFE935ACF}"/>
                </a:ext>
              </a:extLst>
            </p:cNvPr>
            <p:cNvGraphicFramePr/>
            <p:nvPr/>
          </p:nvGraphicFramePr>
          <p:xfrm>
            <a:off x="3203756" y="1875888"/>
            <a:ext cx="2736489" cy="173207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B4DA797E-0D7C-4362-B1EE-F1A0D399D34C}"/>
                </a:ext>
              </a:extLst>
            </p:cNvPr>
            <p:cNvSpPr txBox="1"/>
            <p:nvPr/>
          </p:nvSpPr>
          <p:spPr>
            <a:xfrm>
              <a:off x="3497667" y="3487947"/>
              <a:ext cx="2148666" cy="276999"/>
            </a:xfrm>
            <a:prstGeom prst="rect">
              <a:avLst/>
            </a:prstGeom>
            <a:noFill/>
          </p:spPr>
          <p:txBody>
            <a:bodyPr wrap="none" lIns="0" tIns="0" rIns="0" bIns="0" rtlCol="0" anchor="ctr">
              <a:spAutoFit/>
            </a:bodyPr>
            <a:lstStyle/>
            <a:p>
              <a:pPr algn="ctr"/>
              <a:r>
                <a:rPr lang="en-US" sz="1800">
                  <a:solidFill>
                    <a:schemeClr val="bg1">
                      <a:lumMod val="95000"/>
                    </a:schemeClr>
                  </a:solidFill>
                  <a:latin typeface="+mj-lt"/>
                </a:rPr>
                <a:t>of all restore jobs </a:t>
              </a:r>
              <a:r>
                <a:rPr lang="en-US" sz="1800">
                  <a:solidFill>
                    <a:srgbClr val="FFC000"/>
                  </a:solidFill>
                  <a:latin typeface="+mj-lt"/>
                </a:rPr>
                <a:t>fail</a:t>
              </a:r>
            </a:p>
          </p:txBody>
        </p:sp>
      </p:grpSp>
      <p:sp>
        <p:nvSpPr>
          <p:cNvPr id="6" name="TextBox 5">
            <a:extLst>
              <a:ext uri="{FF2B5EF4-FFF2-40B4-BE49-F238E27FC236}">
                <a16:creationId xmlns:a16="http://schemas.microsoft.com/office/drawing/2014/main" id="{CD39D86A-BE2C-407C-B875-3129DF364E60}"/>
              </a:ext>
            </a:extLst>
          </p:cNvPr>
          <p:cNvSpPr txBox="1"/>
          <p:nvPr/>
        </p:nvSpPr>
        <p:spPr>
          <a:xfrm>
            <a:off x="2914135" y="2545426"/>
            <a:ext cx="564257" cy="415498"/>
          </a:xfrm>
          <a:prstGeom prst="rect">
            <a:avLst/>
          </a:prstGeom>
          <a:noFill/>
        </p:spPr>
        <p:txBody>
          <a:bodyPr wrap="none" lIns="0" tIns="0" rIns="0" bIns="0" rtlCol="0" anchor="ctr">
            <a:spAutoFit/>
          </a:bodyPr>
          <a:lstStyle/>
          <a:p>
            <a:pPr algn="ctr"/>
            <a:r>
              <a:rPr lang="en-US" sz="2700" dirty="0">
                <a:solidFill>
                  <a:schemeClr val="bg1"/>
                </a:solidFill>
                <a:latin typeface="+mj-lt"/>
                <a:ea typeface="Tahoma"/>
                <a:cs typeface="Tahoma"/>
              </a:rPr>
              <a:t>and</a:t>
            </a:r>
          </a:p>
        </p:txBody>
      </p:sp>
      <p:sp>
        <p:nvSpPr>
          <p:cNvPr id="9" name="TextBox 8">
            <a:extLst>
              <a:ext uri="{FF2B5EF4-FFF2-40B4-BE49-F238E27FC236}">
                <a16:creationId xmlns:a16="http://schemas.microsoft.com/office/drawing/2014/main" id="{C245EF6D-25B9-449E-8F96-937F60590DBD}"/>
              </a:ext>
            </a:extLst>
          </p:cNvPr>
          <p:cNvSpPr txBox="1"/>
          <p:nvPr/>
        </p:nvSpPr>
        <p:spPr>
          <a:xfrm>
            <a:off x="4511536" y="971894"/>
            <a:ext cx="2269593" cy="830997"/>
          </a:xfrm>
          <a:prstGeom prst="rect">
            <a:avLst/>
          </a:prstGeom>
          <a:noFill/>
        </p:spPr>
        <p:txBody>
          <a:bodyPr wrap="square" lIns="0" tIns="0" rIns="0" bIns="0" rtlCol="0" anchor="ctr">
            <a:spAutoFit/>
          </a:bodyPr>
          <a:lstStyle/>
          <a:p>
            <a:r>
              <a:rPr lang="en-US" sz="1800">
                <a:solidFill>
                  <a:schemeClr val="bg1">
                    <a:lumMod val="95000"/>
                  </a:schemeClr>
                </a:solidFill>
                <a:latin typeface="+mj-lt"/>
              </a:rPr>
              <a:t>of servers will have </a:t>
            </a:r>
          </a:p>
          <a:p>
            <a:r>
              <a:rPr lang="en-US" sz="1800">
                <a:solidFill>
                  <a:schemeClr val="bg1">
                    <a:lumMod val="95000"/>
                  </a:schemeClr>
                </a:solidFill>
                <a:latin typeface="+mj-lt"/>
              </a:rPr>
              <a:t>at least one </a:t>
            </a:r>
            <a:r>
              <a:rPr lang="en-US" sz="1800">
                <a:solidFill>
                  <a:srgbClr val="FFC000"/>
                </a:solidFill>
                <a:latin typeface="+mj-lt"/>
              </a:rPr>
              <a:t>unplanned outage</a:t>
            </a:r>
          </a:p>
        </p:txBody>
      </p:sp>
      <p:sp>
        <p:nvSpPr>
          <p:cNvPr id="17" name="TextBox 16">
            <a:extLst>
              <a:ext uri="{FF2B5EF4-FFF2-40B4-BE49-F238E27FC236}">
                <a16:creationId xmlns:a16="http://schemas.microsoft.com/office/drawing/2014/main" id="{DAA8BD28-65F0-4DD9-82CC-088CFAA53484}"/>
              </a:ext>
            </a:extLst>
          </p:cNvPr>
          <p:cNvSpPr txBox="1"/>
          <p:nvPr/>
        </p:nvSpPr>
        <p:spPr>
          <a:xfrm>
            <a:off x="2804229" y="901675"/>
            <a:ext cx="1324402" cy="646331"/>
          </a:xfrm>
          <a:prstGeom prst="rect">
            <a:avLst/>
          </a:prstGeom>
        </p:spPr>
        <p:txBody>
          <a:bodyPr wrap="none" rtlCol="0" anchor="ctr">
            <a:spAutoFit/>
          </a:bodyPr>
          <a:lstStyle/>
          <a:p>
            <a:pPr algn="ctr"/>
            <a:r>
              <a:rPr lang="en-US" sz="3600" b="1">
                <a:solidFill>
                  <a:srgbClr val="FFC000"/>
                </a:solidFill>
              </a:rPr>
              <a:t>23%</a:t>
            </a:r>
            <a:endParaRPr lang="ru-RU" sz="3600" b="1">
              <a:solidFill>
                <a:srgbClr val="FFC000"/>
              </a:solidFill>
            </a:endParaRPr>
          </a:p>
        </p:txBody>
      </p:sp>
      <p:cxnSp>
        <p:nvCxnSpPr>
          <p:cNvPr id="7" name="Прямая соединительная линия 6">
            <a:extLst>
              <a:ext uri="{FF2B5EF4-FFF2-40B4-BE49-F238E27FC236}">
                <a16:creationId xmlns:a16="http://schemas.microsoft.com/office/drawing/2014/main" id="{E478894F-5BC0-7847-82D1-536E4B259020}"/>
              </a:ext>
            </a:extLst>
          </p:cNvPr>
          <p:cNvCxnSpPr>
            <a:cxnSpLocks/>
          </p:cNvCxnSpPr>
          <p:nvPr/>
        </p:nvCxnSpPr>
        <p:spPr>
          <a:xfrm>
            <a:off x="4364052" y="1040873"/>
            <a:ext cx="0" cy="726850"/>
          </a:xfrm>
          <a:prstGeom prst="line">
            <a:avLst/>
          </a:prstGeom>
          <a:ln w="12700">
            <a:solidFill>
              <a:srgbClr val="FFC000"/>
            </a:solidFill>
            <a:tailEnd type="none" w="med" len="sm"/>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ACF94EB-7937-AD4A-A1C5-80108511C3CE}"/>
              </a:ext>
            </a:extLst>
          </p:cNvPr>
          <p:cNvSpPr txBox="1"/>
          <p:nvPr/>
        </p:nvSpPr>
        <p:spPr>
          <a:xfrm>
            <a:off x="1313721" y="2511093"/>
            <a:ext cx="944490" cy="461665"/>
          </a:xfrm>
          <a:prstGeom prst="rect">
            <a:avLst/>
          </a:prstGeom>
        </p:spPr>
        <p:txBody>
          <a:bodyPr wrap="none" rtlCol="0" anchor="ctr">
            <a:spAutoFit/>
          </a:bodyPr>
          <a:lstStyle/>
          <a:p>
            <a:pPr algn="ctr"/>
            <a:r>
              <a:rPr lang="en-US" sz="2400" b="1">
                <a:solidFill>
                  <a:srgbClr val="FFC000"/>
                </a:solidFill>
              </a:rPr>
              <a:t>37%</a:t>
            </a:r>
            <a:endParaRPr lang="ru-RU" sz="2400" b="1">
              <a:solidFill>
                <a:srgbClr val="FFC000"/>
              </a:solidFill>
            </a:endParaRPr>
          </a:p>
        </p:txBody>
      </p:sp>
      <p:sp>
        <p:nvSpPr>
          <p:cNvPr id="31" name="TextBox 30">
            <a:extLst>
              <a:ext uri="{FF2B5EF4-FFF2-40B4-BE49-F238E27FC236}">
                <a16:creationId xmlns:a16="http://schemas.microsoft.com/office/drawing/2014/main" id="{909634AA-54BF-FD4F-993B-56850341C6AA}"/>
              </a:ext>
            </a:extLst>
          </p:cNvPr>
          <p:cNvSpPr txBox="1"/>
          <p:nvPr/>
        </p:nvSpPr>
        <p:spPr>
          <a:xfrm>
            <a:off x="4099756" y="2511093"/>
            <a:ext cx="944490" cy="461665"/>
          </a:xfrm>
          <a:prstGeom prst="rect">
            <a:avLst/>
          </a:prstGeom>
        </p:spPr>
        <p:txBody>
          <a:bodyPr wrap="none" rtlCol="0" anchor="ctr">
            <a:spAutoFit/>
          </a:bodyPr>
          <a:lstStyle/>
          <a:p>
            <a:pPr algn="ctr"/>
            <a:r>
              <a:rPr lang="en-US" sz="2400" b="1">
                <a:solidFill>
                  <a:srgbClr val="FFC000"/>
                </a:solidFill>
              </a:rPr>
              <a:t>34%</a:t>
            </a:r>
            <a:endParaRPr lang="ru-RU" sz="2400" b="1">
              <a:solidFill>
                <a:srgbClr val="FFC000"/>
              </a:solidFill>
            </a:endParaRPr>
          </a:p>
        </p:txBody>
      </p:sp>
      <p:sp>
        <p:nvSpPr>
          <p:cNvPr id="32" name="TextBox 31">
            <a:extLst>
              <a:ext uri="{FF2B5EF4-FFF2-40B4-BE49-F238E27FC236}">
                <a16:creationId xmlns:a16="http://schemas.microsoft.com/office/drawing/2014/main" id="{CFC46019-00AB-BD44-9BA6-B297456795ED}"/>
              </a:ext>
            </a:extLst>
          </p:cNvPr>
          <p:cNvSpPr txBox="1"/>
          <p:nvPr/>
        </p:nvSpPr>
        <p:spPr>
          <a:xfrm>
            <a:off x="6855895" y="2511093"/>
            <a:ext cx="944490" cy="461665"/>
          </a:xfrm>
          <a:prstGeom prst="rect">
            <a:avLst/>
          </a:prstGeom>
        </p:spPr>
        <p:txBody>
          <a:bodyPr wrap="none" rtlCol="0" anchor="ctr">
            <a:spAutoFit/>
          </a:bodyPr>
          <a:lstStyle/>
          <a:p>
            <a:pPr algn="ctr"/>
            <a:r>
              <a:rPr lang="en-US" sz="2400" b="1">
                <a:solidFill>
                  <a:srgbClr val="FFC000"/>
                </a:solidFill>
              </a:rPr>
              <a:t>58%</a:t>
            </a:r>
            <a:endParaRPr lang="ru-RU" sz="2400" b="1">
              <a:solidFill>
                <a:srgbClr val="FFC000"/>
              </a:solidFill>
            </a:endParaRPr>
          </a:p>
        </p:txBody>
      </p:sp>
      <p:sp>
        <p:nvSpPr>
          <p:cNvPr id="23" name="TextBox 22">
            <a:extLst>
              <a:ext uri="{FF2B5EF4-FFF2-40B4-BE49-F238E27FC236}">
                <a16:creationId xmlns:a16="http://schemas.microsoft.com/office/drawing/2014/main" id="{6E51A461-3780-4935-AAF6-8FF8E3D22D5F}"/>
              </a:ext>
            </a:extLst>
          </p:cNvPr>
          <p:cNvSpPr txBox="1"/>
          <p:nvPr/>
        </p:nvSpPr>
        <p:spPr>
          <a:xfrm>
            <a:off x="362383" y="4471215"/>
            <a:ext cx="4990234" cy="207749"/>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700" dirty="0">
                <a:solidFill>
                  <a:schemeClr val="bg1"/>
                </a:solidFill>
              </a:rPr>
              <a:t>* Veeam 2021 Data Protection Trends Report</a:t>
            </a:r>
            <a:r>
              <a:rPr lang="en-US" dirty="0">
                <a:solidFill>
                  <a:schemeClr val="bg1"/>
                </a:solidFill>
              </a:rPr>
              <a:t> </a:t>
            </a:r>
          </a:p>
        </p:txBody>
      </p:sp>
    </p:spTree>
    <p:extLst>
      <p:ext uri="{BB962C8B-B14F-4D97-AF65-F5344CB8AC3E}">
        <p14:creationId xmlns:p14="http://schemas.microsoft.com/office/powerpoint/2010/main" val="2525700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1000"/>
                                        <p:tgtEl>
                                          <p:spTgt spid="2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500"/>
                            </p:stCondLst>
                            <p:childTnLst>
                              <p:par>
                                <p:cTn id="27" presetID="21" presetClass="entr" presetSubtype="1"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heel(1)">
                                      <p:cBhvr>
                                        <p:cTn id="29" dur="1000"/>
                                        <p:tgtEl>
                                          <p:spTgt spid="2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par>
                          <p:cTn id="38" fill="hold">
                            <p:stCondLst>
                              <p:cond delay="4500"/>
                            </p:stCondLst>
                            <p:childTnLst>
                              <p:par>
                                <p:cTn id="39" presetID="21"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1000"/>
                                        <p:tgtEl>
                                          <p:spTgt spid="26"/>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9" grpId="0"/>
      <p:bldP spid="6" grpId="0"/>
      <p:bldP spid="9" grpId="0"/>
      <p:bldP spid="17"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886988C1-F7B4-4F1C-9882-49A086DD3FC6}"/>
              </a:ext>
            </a:extLst>
          </p:cNvPr>
          <p:cNvGraphicFramePr>
            <a:graphicFrameLocks/>
          </p:cNvGraphicFramePr>
          <p:nvPr>
            <p:extLst>
              <p:ext uri="{D42A27DB-BD31-4B8C-83A1-F6EECF244321}">
                <p14:modId xmlns:p14="http://schemas.microsoft.com/office/powerpoint/2010/main" val="2496798403"/>
              </p:ext>
            </p:extLst>
          </p:nvPr>
        </p:nvGraphicFramePr>
        <p:xfrm>
          <a:off x="0" y="1300998"/>
          <a:ext cx="8924925" cy="41338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0078AFF-6CF8-4A32-BF82-82C93BCD14FB}"/>
              </a:ext>
            </a:extLst>
          </p:cNvPr>
          <p:cNvSpPr>
            <a:spLocks noGrp="1"/>
          </p:cNvSpPr>
          <p:nvPr>
            <p:ph type="title"/>
          </p:nvPr>
        </p:nvSpPr>
        <p:spPr/>
        <p:txBody>
          <a:bodyPr/>
          <a:lstStyle/>
          <a:p>
            <a:r>
              <a:rPr lang="en-US" dirty="0">
                <a:solidFill>
                  <a:srgbClr val="93EA20"/>
                </a:solidFill>
              </a:rPr>
              <a:t>Why change backup solutions in 2022</a:t>
            </a:r>
          </a:p>
        </p:txBody>
      </p:sp>
      <p:pic>
        <p:nvPicPr>
          <p:cNvPr id="5" name="Picture 4">
            <a:extLst>
              <a:ext uri="{FF2B5EF4-FFF2-40B4-BE49-F238E27FC236}">
                <a16:creationId xmlns:a16="http://schemas.microsoft.com/office/drawing/2014/main" id="{53F063AB-E971-4F8C-9A10-7BA006EE2540}"/>
              </a:ext>
            </a:extLst>
          </p:cNvPr>
          <p:cNvPicPr>
            <a:picLocks noChangeAspect="1"/>
          </p:cNvPicPr>
          <p:nvPr/>
        </p:nvPicPr>
        <p:blipFill>
          <a:blip r:embed="rId4"/>
          <a:stretch>
            <a:fillRect/>
          </a:stretch>
        </p:blipFill>
        <p:spPr>
          <a:xfrm>
            <a:off x="61913" y="3151906"/>
            <a:ext cx="6931169" cy="1991594"/>
          </a:xfrm>
          <a:prstGeom prst="rect">
            <a:avLst/>
          </a:prstGeom>
          <a:noFill/>
          <a:ln w="12700">
            <a:noFill/>
          </a:ln>
        </p:spPr>
      </p:pic>
      <p:sp>
        <p:nvSpPr>
          <p:cNvPr id="4" name="TextBox 3">
            <a:extLst>
              <a:ext uri="{FF2B5EF4-FFF2-40B4-BE49-F238E27FC236}">
                <a16:creationId xmlns:a16="http://schemas.microsoft.com/office/drawing/2014/main" id="{7BB72B16-8873-4496-AC9A-08A32F1FCE3E}"/>
              </a:ext>
            </a:extLst>
          </p:cNvPr>
          <p:cNvSpPr txBox="1"/>
          <p:nvPr/>
        </p:nvSpPr>
        <p:spPr>
          <a:xfrm>
            <a:off x="285514" y="4915118"/>
            <a:ext cx="3545655"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
                <a:srgbClr val="00B336"/>
              </a:buClr>
              <a:buSzTx/>
              <a:buFontTx/>
              <a:buNone/>
              <a:tabLst/>
              <a:defRPr/>
            </a:pPr>
            <a:r>
              <a:rPr kumimoji="0" lang="en-US" sz="900" b="0" i="0" u="none" strike="noStrike" kern="1200" cap="none" spc="0" normalizeH="0" baseline="0" noProof="0" dirty="0">
                <a:ln w="3175">
                  <a:noFill/>
                </a:ln>
                <a:solidFill>
                  <a:srgbClr val="288782"/>
                </a:solidFill>
                <a:effectLst/>
                <a:uLnTx/>
                <a:uFillTx/>
                <a:latin typeface="Tahoma"/>
                <a:ea typeface="+mn-ea"/>
                <a:cs typeface="Tahoma" panose="020B0604030504040204" pitchFamily="34" charset="0"/>
              </a:rPr>
              <a:t>Source: Veeam 2021 Data Protection Research </a:t>
            </a:r>
          </a:p>
        </p:txBody>
      </p:sp>
      <p:sp>
        <p:nvSpPr>
          <p:cNvPr id="16" name="TextBox 15">
            <a:extLst>
              <a:ext uri="{FF2B5EF4-FFF2-40B4-BE49-F238E27FC236}">
                <a16:creationId xmlns:a16="http://schemas.microsoft.com/office/drawing/2014/main" id="{E2CEDD08-BC6C-4EDC-97BB-7DCF78E19AF8}"/>
              </a:ext>
            </a:extLst>
          </p:cNvPr>
          <p:cNvSpPr txBox="1"/>
          <p:nvPr/>
        </p:nvSpPr>
        <p:spPr>
          <a:xfrm>
            <a:off x="285514" y="827906"/>
            <a:ext cx="8417241" cy="584775"/>
          </a:xfrm>
          <a:prstGeom prst="rect">
            <a:avLst/>
          </a:prstGeom>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1200" spc="0" baseline="0">
                <a:solidFill>
                  <a:srgbClr val="FFFFFF"/>
                </a:solidFill>
                <a:latin typeface="+mn-lt"/>
                <a:ea typeface="+mn-ea"/>
                <a:cs typeface="+mn-cs"/>
              </a:defRPr>
            </a:pPr>
            <a:r>
              <a:rPr kumimoji="0" lang="en-US" sz="1600" b="0" i="0" u="none" strike="noStrike" kern="1200" cap="none" spc="0" normalizeH="0" baseline="0" noProof="0" dirty="0">
                <a:ln>
                  <a:noFill/>
                </a:ln>
                <a:solidFill>
                  <a:schemeClr val="bg1"/>
                </a:solidFill>
                <a:effectLst/>
                <a:uLnTx/>
                <a:uFillTx/>
                <a:latin typeface="Tahoma"/>
                <a:ea typeface="+mn-ea"/>
                <a:cs typeface="+mn-cs"/>
              </a:rPr>
              <a:t>Which of the following would drive your organization to change its primary backup solution</a:t>
            </a:r>
          </a:p>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1200" spc="0" baseline="0">
                <a:solidFill>
                  <a:srgbClr val="FFFFFF"/>
                </a:solidFill>
                <a:latin typeface="+mn-lt"/>
                <a:ea typeface="+mn-ea"/>
                <a:cs typeface="+mn-cs"/>
              </a:defRPr>
            </a:pPr>
            <a:r>
              <a:rPr kumimoji="0" lang="en-US" sz="1600" b="0" i="0" u="none" strike="noStrike" kern="1200" cap="none" spc="0" normalizeH="0" baseline="0" noProof="0" dirty="0">
                <a:ln>
                  <a:noFill/>
                </a:ln>
                <a:solidFill>
                  <a:schemeClr val="bg1"/>
                </a:solidFill>
                <a:effectLst/>
                <a:uLnTx/>
                <a:uFillTx/>
                <a:latin typeface="Tahoma"/>
                <a:ea typeface="+mn-ea"/>
                <a:cs typeface="+mn-cs"/>
              </a:rPr>
              <a:t>to a new solution or service? </a:t>
            </a:r>
            <a:r>
              <a:rPr kumimoji="0" lang="en-US" sz="1200" b="0" i="0" u="none" strike="noStrike" kern="1200" cap="none" spc="0" normalizeH="0" baseline="0" noProof="0" dirty="0">
                <a:ln>
                  <a:noFill/>
                </a:ln>
                <a:solidFill>
                  <a:schemeClr val="bg1"/>
                </a:solidFill>
                <a:effectLst/>
                <a:uLnTx/>
                <a:uFillTx/>
                <a:latin typeface="Tahoma"/>
                <a:ea typeface="+mn-ea"/>
                <a:cs typeface="+mn-cs"/>
              </a:rPr>
              <a:t>(n=2,800) </a:t>
            </a:r>
            <a:endParaRPr kumimoji="0" lang="en-US" sz="1600" b="0" i="0" u="none" strike="noStrike" kern="1200" cap="none" spc="0" normalizeH="0" baseline="0" noProof="0" dirty="0">
              <a:ln>
                <a:noFill/>
              </a:ln>
              <a:solidFill>
                <a:schemeClr val="bg1"/>
              </a:solidFill>
              <a:effectLst/>
              <a:uLnTx/>
              <a:uFillTx/>
              <a:latin typeface="Tahoma"/>
              <a:ea typeface="+mn-ea"/>
              <a:cs typeface="+mn-cs"/>
            </a:endParaRPr>
          </a:p>
        </p:txBody>
      </p:sp>
      <p:pic>
        <p:nvPicPr>
          <p:cNvPr id="21" name="Picture 20">
            <a:extLst>
              <a:ext uri="{FF2B5EF4-FFF2-40B4-BE49-F238E27FC236}">
                <a16:creationId xmlns:a16="http://schemas.microsoft.com/office/drawing/2014/main" id="{691E187A-9DCC-4567-B4AB-253FF099DF09}"/>
              </a:ext>
            </a:extLst>
          </p:cNvPr>
          <p:cNvPicPr>
            <a:picLocks noChangeAspect="1"/>
          </p:cNvPicPr>
          <p:nvPr/>
        </p:nvPicPr>
        <p:blipFill>
          <a:blip r:embed="rId4"/>
          <a:stretch>
            <a:fillRect/>
          </a:stretch>
        </p:blipFill>
        <p:spPr>
          <a:xfrm>
            <a:off x="61913" y="3151906"/>
            <a:ext cx="8017667" cy="1707392"/>
          </a:xfrm>
          <a:prstGeom prst="rect">
            <a:avLst/>
          </a:prstGeom>
          <a:noFill/>
          <a:ln w="12700">
            <a:noFill/>
          </a:ln>
        </p:spPr>
      </p:pic>
      <p:grpSp>
        <p:nvGrpSpPr>
          <p:cNvPr id="6" name="Group 5">
            <a:extLst>
              <a:ext uri="{FF2B5EF4-FFF2-40B4-BE49-F238E27FC236}">
                <a16:creationId xmlns:a16="http://schemas.microsoft.com/office/drawing/2014/main" id="{E85F1D71-F12F-429D-855B-5F841B57E9C9}"/>
              </a:ext>
            </a:extLst>
          </p:cNvPr>
          <p:cNvGrpSpPr/>
          <p:nvPr/>
        </p:nvGrpSpPr>
        <p:grpSpPr>
          <a:xfrm>
            <a:off x="2883470" y="3636406"/>
            <a:ext cx="1320105" cy="1049209"/>
            <a:chOff x="6394003" y="2150626"/>
            <a:chExt cx="1320105" cy="1049209"/>
          </a:xfrm>
        </p:grpSpPr>
        <p:sp>
          <p:nvSpPr>
            <p:cNvPr id="7" name="Rounded Rectangle 3">
              <a:extLst>
                <a:ext uri="{FF2B5EF4-FFF2-40B4-BE49-F238E27FC236}">
                  <a16:creationId xmlns:a16="http://schemas.microsoft.com/office/drawing/2014/main" id="{AB7BC83E-E1E5-4D68-84E6-E63C92440634}"/>
                </a:ext>
              </a:extLst>
            </p:cNvPr>
            <p:cNvSpPr>
              <a:spLocks noChangeArrowheads="1"/>
            </p:cNvSpPr>
            <p:nvPr/>
          </p:nvSpPr>
          <p:spPr bwMode="gray">
            <a:xfrm>
              <a:off x="6394003" y="2876670"/>
              <a:ext cx="1320105" cy="323165"/>
            </a:xfrm>
            <a:prstGeom prst="roundRect">
              <a:avLst>
                <a:gd name="adj" fmla="val 0"/>
              </a:avLst>
            </a:prstGeom>
            <a:noFill/>
            <a:ln w="6350" algn="ctr">
              <a:noFill/>
              <a:miter lim="800000"/>
              <a:headEnd type="none" w="sm" len="sm"/>
              <a:tailEnd type="none" w="sm" len="sm"/>
            </a:ln>
            <a:effectLst/>
          </p:spPr>
          <p:txBody>
            <a:bodyPr wrap="none" anchor="t" anchorCtr="0">
              <a:spAutoFit/>
            </a:bodyPr>
            <a:lstStyle/>
            <a:p>
              <a:pPr marL="0" marR="0" lvl="0" indent="314303" algn="l" defTabSz="685749" rtl="0" eaLnBrk="0" fontAlgn="base" latinLnBrk="0" hangingPunct="0">
                <a:lnSpc>
                  <a:spcPct val="100000"/>
                </a:lnSpc>
                <a:spcBef>
                  <a:spcPts val="150"/>
                </a:spcBef>
                <a:spcAft>
                  <a:spcPts val="75"/>
                </a:spcAft>
                <a:buClr>
                  <a:srgbClr val="00529B"/>
                </a:buClr>
                <a:buSzTx/>
                <a:buFontTx/>
                <a:buNone/>
                <a:tabLst/>
                <a:defRPr/>
              </a:pPr>
              <a:r>
                <a:rPr kumimoji="0" lang="en-US" sz="1500" b="0" i="0" u="none" strike="noStrike" kern="1200" cap="none" spc="0" normalizeH="0" baseline="0" noProof="0" dirty="0">
                  <a:ln>
                    <a:noFill/>
                  </a:ln>
                  <a:solidFill>
                    <a:srgbClr val="00E296"/>
                  </a:solidFill>
                  <a:effectLst/>
                  <a:uLnTx/>
                  <a:uFillTx/>
                  <a:latin typeface="Tahoma"/>
                  <a:ea typeface="Arial Unicode MS"/>
                  <a:cs typeface="Arial Unicode MS"/>
                </a:rPr>
                <a:t>Capability</a:t>
              </a:r>
            </a:p>
          </p:txBody>
        </p:sp>
        <p:pic>
          <p:nvPicPr>
            <p:cNvPr id="8" name="Graphic 7">
              <a:extLst>
                <a:ext uri="{FF2B5EF4-FFF2-40B4-BE49-F238E27FC236}">
                  <a16:creationId xmlns:a16="http://schemas.microsoft.com/office/drawing/2014/main" id="{E9528B70-DD45-4221-9237-3D5C0BF723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2645" y="2150626"/>
              <a:ext cx="704017" cy="704017"/>
            </a:xfrm>
            <a:prstGeom prst="rect">
              <a:avLst/>
            </a:prstGeom>
          </p:spPr>
        </p:pic>
      </p:grpSp>
      <p:grpSp>
        <p:nvGrpSpPr>
          <p:cNvPr id="9" name="Group 8">
            <a:extLst>
              <a:ext uri="{FF2B5EF4-FFF2-40B4-BE49-F238E27FC236}">
                <a16:creationId xmlns:a16="http://schemas.microsoft.com/office/drawing/2014/main" id="{FCDDC2A9-1054-412C-AB05-F4380A74DE36}"/>
              </a:ext>
            </a:extLst>
          </p:cNvPr>
          <p:cNvGrpSpPr/>
          <p:nvPr/>
        </p:nvGrpSpPr>
        <p:grpSpPr>
          <a:xfrm>
            <a:off x="4982533" y="3683938"/>
            <a:ext cx="1245662" cy="944269"/>
            <a:chOff x="3878073" y="2223142"/>
            <a:chExt cx="1245662" cy="944269"/>
          </a:xfrm>
        </p:grpSpPr>
        <p:sp>
          <p:nvSpPr>
            <p:cNvPr id="10" name="Rounded Rectangle 3">
              <a:extLst>
                <a:ext uri="{FF2B5EF4-FFF2-40B4-BE49-F238E27FC236}">
                  <a16:creationId xmlns:a16="http://schemas.microsoft.com/office/drawing/2014/main" id="{E76BCEBA-F9D3-4E08-9EB0-306F252FA1D3}"/>
                </a:ext>
              </a:extLst>
            </p:cNvPr>
            <p:cNvSpPr>
              <a:spLocks noChangeArrowheads="1"/>
            </p:cNvSpPr>
            <p:nvPr/>
          </p:nvSpPr>
          <p:spPr bwMode="gray">
            <a:xfrm>
              <a:off x="3878073" y="2936579"/>
              <a:ext cx="1245662" cy="230832"/>
            </a:xfrm>
            <a:prstGeom prst="roundRect">
              <a:avLst>
                <a:gd name="adj" fmla="val 0"/>
              </a:avLst>
            </a:prstGeom>
            <a:noFill/>
            <a:ln w="6350" algn="ctr">
              <a:noFill/>
              <a:miter lim="800000"/>
              <a:headEnd type="none" w="sm" len="sm"/>
              <a:tailEnd type="none" w="sm" len="sm"/>
            </a:ln>
            <a:effectLst/>
          </p:spPr>
          <p:txBody>
            <a:bodyPr wrap="none" lIns="0" tIns="0" rIns="0" bIns="0" anchor="ctr" anchorCtr="0">
              <a:spAutoFit/>
            </a:bodyPr>
            <a:lstStyle/>
            <a:p>
              <a:pPr marL="0" marR="0" lvl="0" indent="314303" algn="l" defTabSz="685749" rtl="0" eaLnBrk="0" fontAlgn="base" latinLnBrk="0" hangingPunct="0">
                <a:lnSpc>
                  <a:spcPct val="100000"/>
                </a:lnSpc>
                <a:spcBef>
                  <a:spcPts val="150"/>
                </a:spcBef>
                <a:spcAft>
                  <a:spcPts val="75"/>
                </a:spcAft>
                <a:buClr>
                  <a:srgbClr val="00529B"/>
                </a:buClr>
                <a:buSzTx/>
                <a:buFontTx/>
                <a:buNone/>
                <a:tabLst/>
                <a:defRPr/>
              </a:pPr>
              <a:r>
                <a:rPr kumimoji="0" lang="en-US" sz="1500" b="0" i="0" u="none" strike="noStrike" kern="1200" cap="none" spc="0" normalizeH="0" baseline="0" noProof="0" dirty="0">
                  <a:ln>
                    <a:noFill/>
                  </a:ln>
                  <a:solidFill>
                    <a:srgbClr val="00E296"/>
                  </a:solidFill>
                  <a:effectLst/>
                  <a:uLnTx/>
                  <a:uFillTx/>
                  <a:latin typeface="Tahoma"/>
                  <a:ea typeface="Arial Unicode MS"/>
                  <a:cs typeface="+mn-cs"/>
                </a:rPr>
                <a:t>Complexity</a:t>
              </a:r>
            </a:p>
          </p:txBody>
        </p:sp>
        <p:pic>
          <p:nvPicPr>
            <p:cNvPr id="11" name="Graphic 10">
              <a:extLst>
                <a:ext uri="{FF2B5EF4-FFF2-40B4-BE49-F238E27FC236}">
                  <a16:creationId xmlns:a16="http://schemas.microsoft.com/office/drawing/2014/main" id="{D15CAA73-3F1D-4FA1-B055-622958DC41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5842" y="2223142"/>
              <a:ext cx="657575" cy="657575"/>
            </a:xfrm>
            <a:prstGeom prst="rect">
              <a:avLst/>
            </a:prstGeom>
          </p:spPr>
        </p:pic>
      </p:grpSp>
      <p:grpSp>
        <p:nvGrpSpPr>
          <p:cNvPr id="12" name="Group 11">
            <a:extLst>
              <a:ext uri="{FF2B5EF4-FFF2-40B4-BE49-F238E27FC236}">
                <a16:creationId xmlns:a16="http://schemas.microsoft.com/office/drawing/2014/main" id="{D7026FE0-0320-4B7D-AB0A-B0896F089E74}"/>
              </a:ext>
            </a:extLst>
          </p:cNvPr>
          <p:cNvGrpSpPr/>
          <p:nvPr/>
        </p:nvGrpSpPr>
        <p:grpSpPr>
          <a:xfrm>
            <a:off x="1235870" y="3510162"/>
            <a:ext cx="1283187" cy="1271949"/>
            <a:chOff x="1522051" y="2076415"/>
            <a:chExt cx="1283187" cy="1271949"/>
          </a:xfrm>
        </p:grpSpPr>
        <p:sp>
          <p:nvSpPr>
            <p:cNvPr id="13" name="Rounded Rectangle 3">
              <a:extLst>
                <a:ext uri="{FF2B5EF4-FFF2-40B4-BE49-F238E27FC236}">
                  <a16:creationId xmlns:a16="http://schemas.microsoft.com/office/drawing/2014/main" id="{BE1EF030-7F98-41E2-A34D-4CA44A420D45}"/>
                </a:ext>
              </a:extLst>
            </p:cNvPr>
            <p:cNvSpPr>
              <a:spLocks noChangeArrowheads="1"/>
            </p:cNvSpPr>
            <p:nvPr/>
          </p:nvSpPr>
          <p:spPr bwMode="gray">
            <a:xfrm>
              <a:off x="1522051" y="2829111"/>
              <a:ext cx="1283187" cy="519253"/>
            </a:xfrm>
            <a:prstGeom prst="roundRect">
              <a:avLst>
                <a:gd name="adj" fmla="val 0"/>
              </a:avLst>
            </a:prstGeom>
            <a:noFill/>
            <a:ln w="6350" algn="ctr">
              <a:noFill/>
              <a:miter lim="800000"/>
              <a:headEnd type="none" w="sm" len="sm"/>
              <a:tailEnd type="none" w="sm" len="sm"/>
            </a:ln>
            <a:effectLst/>
          </p:spPr>
          <p:txBody>
            <a:bodyPr wrap="none" anchor="ctr" anchorCtr="0">
              <a:noAutofit/>
            </a:bodyPr>
            <a:lstStyle/>
            <a:p>
              <a:pPr marL="0" marR="0" lvl="0" indent="314303" algn="l" defTabSz="685749" rtl="0" eaLnBrk="0" fontAlgn="base" latinLnBrk="0" hangingPunct="0">
                <a:lnSpc>
                  <a:spcPct val="100000"/>
                </a:lnSpc>
                <a:spcBef>
                  <a:spcPts val="150"/>
                </a:spcBef>
                <a:spcAft>
                  <a:spcPts val="75"/>
                </a:spcAft>
                <a:buClr>
                  <a:srgbClr val="00529B"/>
                </a:buClr>
                <a:buSzTx/>
                <a:buFontTx/>
                <a:buNone/>
                <a:tabLst/>
                <a:defRPr/>
              </a:pPr>
              <a:r>
                <a:rPr kumimoji="0" lang="en-US" sz="1500" b="0" i="0" u="none" strike="noStrike" kern="1200" cap="none" spc="0" normalizeH="0" baseline="0" noProof="0" dirty="0">
                  <a:ln>
                    <a:noFill/>
                  </a:ln>
                  <a:solidFill>
                    <a:srgbClr val="00E296"/>
                  </a:solidFill>
                  <a:effectLst/>
                  <a:uLnTx/>
                  <a:uFillTx/>
                  <a:latin typeface="Tahoma"/>
                  <a:ea typeface="Arial Unicode MS"/>
                  <a:cs typeface="Arial Unicode MS"/>
                </a:rPr>
                <a:t>Cost</a:t>
              </a:r>
            </a:p>
          </p:txBody>
        </p:sp>
        <p:pic>
          <p:nvPicPr>
            <p:cNvPr id="14" name="Graphic 13">
              <a:extLst>
                <a:ext uri="{FF2B5EF4-FFF2-40B4-BE49-F238E27FC236}">
                  <a16:creationId xmlns:a16="http://schemas.microsoft.com/office/drawing/2014/main" id="{388CC745-16D4-4271-B81C-24B5472374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77695" y="2076415"/>
              <a:ext cx="613259" cy="756788"/>
            </a:xfrm>
            <a:prstGeom prst="rect">
              <a:avLst/>
            </a:prstGeom>
          </p:spPr>
        </p:pic>
      </p:grpSp>
      <p:grpSp>
        <p:nvGrpSpPr>
          <p:cNvPr id="23" name="Group 22">
            <a:extLst>
              <a:ext uri="{FF2B5EF4-FFF2-40B4-BE49-F238E27FC236}">
                <a16:creationId xmlns:a16="http://schemas.microsoft.com/office/drawing/2014/main" id="{5647C1EB-9C8B-4E1E-8AFA-86813AEBF4C7}"/>
              </a:ext>
            </a:extLst>
          </p:cNvPr>
          <p:cNvGrpSpPr/>
          <p:nvPr/>
        </p:nvGrpSpPr>
        <p:grpSpPr>
          <a:xfrm>
            <a:off x="6992215" y="3683938"/>
            <a:ext cx="909536" cy="941430"/>
            <a:chOff x="6820765" y="3522013"/>
            <a:chExt cx="909536" cy="941430"/>
          </a:xfrm>
        </p:grpSpPr>
        <p:sp>
          <p:nvSpPr>
            <p:cNvPr id="18" name="Rounded Rectangle 3">
              <a:extLst>
                <a:ext uri="{FF2B5EF4-FFF2-40B4-BE49-F238E27FC236}">
                  <a16:creationId xmlns:a16="http://schemas.microsoft.com/office/drawing/2014/main" id="{2E882603-507F-4E67-AE84-BBCBDCD0928D}"/>
                </a:ext>
              </a:extLst>
            </p:cNvPr>
            <p:cNvSpPr>
              <a:spLocks noChangeArrowheads="1"/>
            </p:cNvSpPr>
            <p:nvPr/>
          </p:nvSpPr>
          <p:spPr bwMode="gray">
            <a:xfrm>
              <a:off x="6820765" y="4232611"/>
              <a:ext cx="793487" cy="230832"/>
            </a:xfrm>
            <a:prstGeom prst="roundRect">
              <a:avLst>
                <a:gd name="adj" fmla="val 0"/>
              </a:avLst>
            </a:prstGeom>
            <a:noFill/>
            <a:ln w="6350" algn="ctr">
              <a:noFill/>
              <a:miter lim="800000"/>
              <a:headEnd type="none" w="sm" len="sm"/>
              <a:tailEnd type="none" w="sm" len="sm"/>
            </a:ln>
            <a:effectLst/>
          </p:spPr>
          <p:txBody>
            <a:bodyPr wrap="none" lIns="0" tIns="0" rIns="0" bIns="0" anchor="ctr" anchorCtr="0">
              <a:spAutoFit/>
            </a:bodyPr>
            <a:lstStyle/>
            <a:p>
              <a:pPr marL="0" marR="0" lvl="0" indent="314303" algn="l" defTabSz="685749" rtl="0" eaLnBrk="0" fontAlgn="base" latinLnBrk="0" hangingPunct="0">
                <a:lnSpc>
                  <a:spcPct val="100000"/>
                </a:lnSpc>
                <a:spcBef>
                  <a:spcPts val="150"/>
                </a:spcBef>
                <a:spcAft>
                  <a:spcPts val="75"/>
                </a:spcAft>
                <a:buClr>
                  <a:srgbClr val="00529B"/>
                </a:buClr>
                <a:buSzTx/>
                <a:buFontTx/>
                <a:buNone/>
                <a:tabLst/>
                <a:defRPr/>
              </a:pPr>
              <a:r>
                <a:rPr kumimoji="0" lang="en-US" sz="1500" b="0" i="0" u="none" strike="noStrike" kern="1200" cap="none" spc="0" normalizeH="0" baseline="0" noProof="0" dirty="0">
                  <a:ln>
                    <a:noFill/>
                  </a:ln>
                  <a:solidFill>
                    <a:srgbClr val="00E296"/>
                  </a:solidFill>
                  <a:effectLst/>
                  <a:uLnTx/>
                  <a:uFillTx/>
                  <a:latin typeface="Tahoma"/>
                  <a:ea typeface="Arial Unicode MS"/>
                  <a:cs typeface="+mn-cs"/>
                </a:rPr>
                <a:t>Cloud</a:t>
              </a:r>
            </a:p>
          </p:txBody>
        </p:sp>
        <p:pic>
          <p:nvPicPr>
            <p:cNvPr id="22" name="Graphic 21">
              <a:extLst>
                <a:ext uri="{FF2B5EF4-FFF2-40B4-BE49-F238E27FC236}">
                  <a16:creationId xmlns:a16="http://schemas.microsoft.com/office/drawing/2014/main" id="{BAA0A7AB-40D3-4D75-9F49-4150A1F3AE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54994" y="3522013"/>
              <a:ext cx="675307" cy="675307"/>
            </a:xfrm>
            <a:prstGeom prst="rect">
              <a:avLst/>
            </a:prstGeom>
          </p:spPr>
        </p:pic>
      </p:grpSp>
      <p:grpSp>
        <p:nvGrpSpPr>
          <p:cNvPr id="25" name="Группа 27">
            <a:extLst>
              <a:ext uri="{FF2B5EF4-FFF2-40B4-BE49-F238E27FC236}">
                <a16:creationId xmlns:a16="http://schemas.microsoft.com/office/drawing/2014/main" id="{4C655AC4-D16D-4C71-925D-2036F0F726D0}"/>
              </a:ext>
            </a:extLst>
          </p:cNvPr>
          <p:cNvGrpSpPr/>
          <p:nvPr/>
        </p:nvGrpSpPr>
        <p:grpSpPr>
          <a:xfrm>
            <a:off x="4438650" y="3223389"/>
            <a:ext cx="2152649" cy="215444"/>
            <a:chOff x="2886075" y="5437287"/>
            <a:chExt cx="2989598" cy="299208"/>
          </a:xfrm>
        </p:grpSpPr>
        <p:sp>
          <p:nvSpPr>
            <p:cNvPr id="26" name="Прямоугольник 22">
              <a:extLst>
                <a:ext uri="{FF2B5EF4-FFF2-40B4-BE49-F238E27FC236}">
                  <a16:creationId xmlns:a16="http://schemas.microsoft.com/office/drawing/2014/main" id="{A2E2755C-BE33-4072-9C19-D087A01EE1D5}"/>
                </a:ext>
              </a:extLst>
            </p:cNvPr>
            <p:cNvSpPr/>
            <p:nvPr/>
          </p:nvSpPr>
          <p:spPr bwMode="auto">
            <a:xfrm>
              <a:off x="2886075" y="5524500"/>
              <a:ext cx="95250" cy="95250"/>
            </a:xfrm>
            <a:prstGeom prst="rect">
              <a:avLst/>
            </a:prstGeom>
            <a:solidFill>
              <a:srgbClr val="00E29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z="8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7" name="Прямоугольник 23">
              <a:extLst>
                <a:ext uri="{FF2B5EF4-FFF2-40B4-BE49-F238E27FC236}">
                  <a16:creationId xmlns:a16="http://schemas.microsoft.com/office/drawing/2014/main" id="{5FF9E68A-C501-4AC3-8DCA-AF96A4BCB3DB}"/>
                </a:ext>
              </a:extLst>
            </p:cNvPr>
            <p:cNvSpPr/>
            <p:nvPr/>
          </p:nvSpPr>
          <p:spPr bwMode="auto">
            <a:xfrm>
              <a:off x="3981450" y="5524500"/>
              <a:ext cx="95250" cy="95250"/>
            </a:xfrm>
            <a:prstGeom prst="rect">
              <a:avLst/>
            </a:prstGeom>
            <a:solidFill>
              <a:srgbClr val="93EB20"/>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z="8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8" name="TextBox 27">
              <a:extLst>
                <a:ext uri="{FF2B5EF4-FFF2-40B4-BE49-F238E27FC236}">
                  <a16:creationId xmlns:a16="http://schemas.microsoft.com/office/drawing/2014/main" id="{3B0B859E-4D18-4877-9FB4-DDD89C199CC5}"/>
                </a:ext>
              </a:extLst>
            </p:cNvPr>
            <p:cNvSpPr txBox="1"/>
            <p:nvPr/>
          </p:nvSpPr>
          <p:spPr>
            <a:xfrm>
              <a:off x="2962276" y="5437287"/>
              <a:ext cx="1105529" cy="299208"/>
            </a:xfrm>
            <a:prstGeom prst="rect">
              <a:avLst/>
            </a:prstGeom>
            <a:noFill/>
          </p:spPr>
          <p:txBody>
            <a:bodyPr wrap="square">
              <a:spAutoFit/>
            </a:bodyPr>
            <a:lstStyle/>
            <a:p>
              <a:r>
                <a:rPr lang="en-US" sz="800" dirty="0">
                  <a:solidFill>
                    <a:schemeClr val="bg1"/>
                  </a:solidFill>
                  <a:latin typeface="Tahoma"/>
                </a:rPr>
                <a:t>All drivers</a:t>
              </a:r>
              <a:endParaRPr lang="ru-RU" sz="800" dirty="0"/>
            </a:p>
          </p:txBody>
        </p:sp>
        <p:sp>
          <p:nvSpPr>
            <p:cNvPr id="29" name="TextBox 28">
              <a:extLst>
                <a:ext uri="{FF2B5EF4-FFF2-40B4-BE49-F238E27FC236}">
                  <a16:creationId xmlns:a16="http://schemas.microsoft.com/office/drawing/2014/main" id="{DBF9B3CF-3B64-44A4-B5BF-ECC2BD0D40A2}"/>
                </a:ext>
              </a:extLst>
            </p:cNvPr>
            <p:cNvSpPr txBox="1"/>
            <p:nvPr/>
          </p:nvSpPr>
          <p:spPr>
            <a:xfrm>
              <a:off x="4057650" y="5437287"/>
              <a:ext cx="1818023" cy="299208"/>
            </a:xfrm>
            <a:prstGeom prst="rect">
              <a:avLst/>
            </a:prstGeom>
            <a:noFill/>
          </p:spPr>
          <p:txBody>
            <a:bodyPr wrap="square">
              <a:spAutoFit/>
            </a:bodyPr>
            <a:lstStyle/>
            <a:p>
              <a:r>
                <a:rPr lang="en-US" sz="800" dirty="0">
                  <a:solidFill>
                    <a:schemeClr val="bg1"/>
                  </a:solidFill>
                  <a:latin typeface="Tahoma"/>
                </a:rPr>
                <a:t>Most important</a:t>
              </a:r>
              <a:endParaRPr lang="ru-RU" sz="800" dirty="0"/>
            </a:p>
          </p:txBody>
        </p:sp>
      </p:grpSp>
    </p:spTree>
    <p:extLst>
      <p:ext uri="{BB962C8B-B14F-4D97-AF65-F5344CB8AC3E}">
        <p14:creationId xmlns:p14="http://schemas.microsoft.com/office/powerpoint/2010/main" val="472090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5593-0A92-4125-AFDF-C04C64BA7B40}"/>
              </a:ext>
            </a:extLst>
          </p:cNvPr>
          <p:cNvSpPr>
            <a:spLocks noGrp="1"/>
          </p:cNvSpPr>
          <p:nvPr>
            <p:ph type="title"/>
          </p:nvPr>
        </p:nvSpPr>
        <p:spPr>
          <a:xfrm>
            <a:off x="503238" y="196190"/>
            <a:ext cx="8732970" cy="553998"/>
          </a:xfrm>
        </p:spPr>
        <p:txBody>
          <a:bodyPr/>
          <a:lstStyle/>
          <a:p>
            <a:r>
              <a:rPr lang="en-US" spc="-40" dirty="0"/>
              <a:t>Moving forward with Digital Transformation</a:t>
            </a:r>
          </a:p>
        </p:txBody>
      </p:sp>
      <p:graphicFrame>
        <p:nvGraphicFramePr>
          <p:cNvPr id="3" name="Chart 2">
            <a:extLst>
              <a:ext uri="{FF2B5EF4-FFF2-40B4-BE49-F238E27FC236}">
                <a16:creationId xmlns:a16="http://schemas.microsoft.com/office/drawing/2014/main" id="{2C294B24-D165-4D9A-A1E4-CEF5D02DEDA1}"/>
              </a:ext>
            </a:extLst>
          </p:cNvPr>
          <p:cNvGraphicFramePr>
            <a:graphicFrameLocks/>
          </p:cNvGraphicFramePr>
          <p:nvPr>
            <p:extLst>
              <p:ext uri="{D42A27DB-BD31-4B8C-83A1-F6EECF244321}">
                <p14:modId xmlns:p14="http://schemas.microsoft.com/office/powerpoint/2010/main" val="2956928401"/>
              </p:ext>
            </p:extLst>
          </p:nvPr>
        </p:nvGraphicFramePr>
        <p:xfrm>
          <a:off x="359998" y="810125"/>
          <a:ext cx="8527327" cy="401052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83EE793-1380-432D-9841-E7C021379E06}"/>
              </a:ext>
            </a:extLst>
          </p:cNvPr>
          <p:cNvSpPr/>
          <p:nvPr/>
        </p:nvSpPr>
        <p:spPr bwMode="auto">
          <a:xfrm>
            <a:off x="256675" y="1543050"/>
            <a:ext cx="8630650" cy="590550"/>
          </a:xfrm>
          <a:prstGeom prst="rect">
            <a:avLst/>
          </a:prstGeom>
          <a:solidFill>
            <a:srgbClr val="003738">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Rectangle 5">
            <a:extLst>
              <a:ext uri="{FF2B5EF4-FFF2-40B4-BE49-F238E27FC236}">
                <a16:creationId xmlns:a16="http://schemas.microsoft.com/office/drawing/2014/main" id="{5A6BE10C-4FA4-4758-8A14-A16D3F434E43}"/>
              </a:ext>
            </a:extLst>
          </p:cNvPr>
          <p:cNvSpPr/>
          <p:nvPr/>
        </p:nvSpPr>
        <p:spPr bwMode="auto">
          <a:xfrm>
            <a:off x="256675" y="2728913"/>
            <a:ext cx="8630650" cy="1814512"/>
          </a:xfrm>
          <a:prstGeom prst="rect">
            <a:avLst/>
          </a:prstGeom>
          <a:solidFill>
            <a:srgbClr val="003738">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483328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3E8E0B-71FA-4FA8-8AD9-C30A3B08B79A}"/>
              </a:ext>
            </a:extLst>
          </p:cNvPr>
          <p:cNvPicPr>
            <a:picLocks noChangeAspect="1"/>
          </p:cNvPicPr>
          <p:nvPr/>
        </p:nvPicPr>
        <p:blipFill rotWithShape="1">
          <a:blip r:embed="rId3"/>
          <a:srcRect t="4283" r="16256" b="8567"/>
          <a:stretch/>
        </p:blipFill>
        <p:spPr>
          <a:xfrm>
            <a:off x="4051300" y="0"/>
            <a:ext cx="5092700" cy="4951754"/>
          </a:xfrm>
          <a:custGeom>
            <a:avLst/>
            <a:gdLst>
              <a:gd name="connsiteX0" fmla="*/ 0 w 5215215"/>
              <a:gd name="connsiteY0" fmla="*/ 0 h 4455209"/>
              <a:gd name="connsiteX1" fmla="*/ 5215215 w 5215215"/>
              <a:gd name="connsiteY1" fmla="*/ 0 h 4455209"/>
              <a:gd name="connsiteX2" fmla="*/ 5215215 w 5215215"/>
              <a:gd name="connsiteY2" fmla="*/ 4455209 h 4455209"/>
              <a:gd name="connsiteX3" fmla="*/ 1067950 w 5215215"/>
              <a:gd name="connsiteY3" fmla="*/ 4455209 h 4455209"/>
              <a:gd name="connsiteX4" fmla="*/ 1118941 w 5215215"/>
              <a:gd name="connsiteY4" fmla="*/ 4394572 h 4455209"/>
              <a:gd name="connsiteX5" fmla="*/ 0 w 5215215"/>
              <a:gd name="connsiteY5" fmla="*/ 3453638 h 445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5215" h="4455209">
                <a:moveTo>
                  <a:pt x="0" y="0"/>
                </a:moveTo>
                <a:lnTo>
                  <a:pt x="5215215" y="0"/>
                </a:lnTo>
                <a:lnTo>
                  <a:pt x="5215215" y="4455209"/>
                </a:lnTo>
                <a:lnTo>
                  <a:pt x="1067950" y="4455209"/>
                </a:lnTo>
                <a:lnTo>
                  <a:pt x="1118941" y="4394572"/>
                </a:lnTo>
                <a:lnTo>
                  <a:pt x="0" y="3453638"/>
                </a:lnTo>
                <a:close/>
              </a:path>
            </a:pathLst>
          </a:custGeom>
        </p:spPr>
      </p:pic>
      <p:sp>
        <p:nvSpPr>
          <p:cNvPr id="3" name="Текст 2">
            <a:extLst>
              <a:ext uri="{FF2B5EF4-FFF2-40B4-BE49-F238E27FC236}">
                <a16:creationId xmlns:a16="http://schemas.microsoft.com/office/drawing/2014/main" id="{3AC5F284-DD10-0649-AC3B-7B15608CDF66}"/>
              </a:ext>
            </a:extLst>
          </p:cNvPr>
          <p:cNvSpPr>
            <a:spLocks noGrp="1"/>
          </p:cNvSpPr>
          <p:nvPr>
            <p:ph type="body" sz="quarter" idx="10"/>
          </p:nvPr>
        </p:nvSpPr>
        <p:spPr>
          <a:xfrm>
            <a:off x="503238" y="2156251"/>
            <a:ext cx="5392738" cy="830997"/>
          </a:xfrm>
        </p:spPr>
        <p:txBody>
          <a:bodyPr/>
          <a:lstStyle/>
          <a:p>
            <a:r>
              <a:rPr lang="en-US" dirty="0"/>
              <a:t>Best practices </a:t>
            </a:r>
            <a:br>
              <a:rPr lang="en-US" dirty="0"/>
            </a:br>
            <a:r>
              <a:rPr lang="en-US" dirty="0"/>
              <a:t>to improve backup in </a:t>
            </a:r>
            <a:r>
              <a:rPr lang="en-US" dirty="0">
                <a:solidFill>
                  <a:srgbClr val="00E296"/>
                </a:solidFill>
              </a:rPr>
              <a:t>2022</a:t>
            </a:r>
            <a:endParaRPr lang="ru-RU" dirty="0">
              <a:solidFill>
                <a:srgbClr val="00E296"/>
              </a:solidFill>
            </a:endParaRPr>
          </a:p>
        </p:txBody>
      </p:sp>
    </p:spTree>
    <p:extLst>
      <p:ext uri="{BB962C8B-B14F-4D97-AF65-F5344CB8AC3E}">
        <p14:creationId xmlns:p14="http://schemas.microsoft.com/office/powerpoint/2010/main" val="986894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1132A6BD-DB4B-4BBB-A2EB-174ECDB5CFC0}"/>
              </a:ext>
            </a:extLst>
          </p:cNvPr>
          <p:cNvPicPr>
            <a:picLocks noChangeAspect="1"/>
          </p:cNvPicPr>
          <p:nvPr/>
        </p:nvPicPr>
        <p:blipFill rotWithShape="1">
          <a:blip r:embed="rId3"/>
          <a:srcRect l="4278" t="9473" r="2357" b="8905"/>
          <a:stretch/>
        </p:blipFill>
        <p:spPr>
          <a:xfrm>
            <a:off x="238919" y="1292198"/>
            <a:ext cx="5386539" cy="3049732"/>
          </a:xfrm>
          <a:prstGeom prst="rect">
            <a:avLst/>
          </a:prstGeom>
        </p:spPr>
      </p:pic>
      <p:sp>
        <p:nvSpPr>
          <p:cNvPr id="7" name="Text Placeholder 2">
            <a:extLst>
              <a:ext uri="{FF2B5EF4-FFF2-40B4-BE49-F238E27FC236}">
                <a16:creationId xmlns:a16="http://schemas.microsoft.com/office/drawing/2014/main" id="{DE5BAA21-D7DA-4EE2-823C-065A505B3FDB}"/>
              </a:ext>
            </a:extLst>
          </p:cNvPr>
          <p:cNvSpPr txBox="1">
            <a:spLocks/>
          </p:cNvSpPr>
          <p:nvPr/>
        </p:nvSpPr>
        <p:spPr>
          <a:xfrm>
            <a:off x="5830094" y="1230313"/>
            <a:ext cx="4852988" cy="307777"/>
          </a:xfrm>
          <a:prstGeom prst="rect">
            <a:avLst/>
          </a:prstGeom>
        </p:spPr>
        <p:txBody>
          <a:bodyPr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Clr>
                <a:srgbClr val="00E296"/>
              </a:buClr>
              <a:buFont typeface="+mj-lt"/>
              <a:buAutoNum type="arabicPeriod"/>
            </a:pPr>
            <a:r>
              <a:rPr lang="en-US" sz="1400" dirty="0"/>
              <a:t>Comprehensive platform</a:t>
            </a:r>
            <a:endParaRPr lang="ru-RU" sz="1400" dirty="0"/>
          </a:p>
        </p:txBody>
      </p:sp>
      <p:sp>
        <p:nvSpPr>
          <p:cNvPr id="3" name="Rectangle 2">
            <a:extLst>
              <a:ext uri="{FF2B5EF4-FFF2-40B4-BE49-F238E27FC236}">
                <a16:creationId xmlns:a16="http://schemas.microsoft.com/office/drawing/2014/main" id="{31CA04E2-AD5F-451E-8FAA-D97640778F14}"/>
              </a:ext>
            </a:extLst>
          </p:cNvPr>
          <p:cNvSpPr/>
          <p:nvPr/>
        </p:nvSpPr>
        <p:spPr bwMode="auto">
          <a:xfrm>
            <a:off x="5746750" y="1285874"/>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938023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a:t>Modern Data Protection </a:t>
            </a:r>
            <a:br>
              <a:rPr lang="en-US" sz="2400"/>
            </a:br>
            <a:r>
              <a:rPr lang="en-US" sz="1800"/>
              <a:t>Characteristics &amp; best practices</a:t>
            </a:r>
            <a:endParaRPr lang="en-US"/>
          </a:p>
        </p:txBody>
      </p:sp>
      <p:grpSp>
        <p:nvGrpSpPr>
          <p:cNvPr id="5" name="Group 4">
            <a:extLst>
              <a:ext uri="{FF2B5EF4-FFF2-40B4-BE49-F238E27FC236}">
                <a16:creationId xmlns:a16="http://schemas.microsoft.com/office/drawing/2014/main" id="{4554EA7F-045C-4381-B8DB-7F42EF700544}"/>
              </a:ext>
            </a:extLst>
          </p:cNvPr>
          <p:cNvGrpSpPr/>
          <p:nvPr/>
        </p:nvGrpSpPr>
        <p:grpSpPr>
          <a:xfrm>
            <a:off x="470703" y="1403767"/>
            <a:ext cx="4852987" cy="3068150"/>
            <a:chOff x="4105067" y="1535260"/>
            <a:chExt cx="4405294" cy="2785110"/>
          </a:xfrm>
        </p:grpSpPr>
        <p:pic>
          <p:nvPicPr>
            <p:cNvPr id="6" name="Graphic 5">
              <a:extLst>
                <a:ext uri="{FF2B5EF4-FFF2-40B4-BE49-F238E27FC236}">
                  <a16:creationId xmlns:a16="http://schemas.microsoft.com/office/drawing/2014/main" id="{93DA77BA-6AF1-45B6-A705-93CB61AE9F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5067" y="1535260"/>
              <a:ext cx="4405294" cy="2785110"/>
            </a:xfrm>
            <a:prstGeom prst="rect">
              <a:avLst/>
            </a:prstGeom>
          </p:spPr>
        </p:pic>
        <p:sp>
          <p:nvSpPr>
            <p:cNvPr id="7" name="TextBox 6">
              <a:extLst>
                <a:ext uri="{FF2B5EF4-FFF2-40B4-BE49-F238E27FC236}">
                  <a16:creationId xmlns:a16="http://schemas.microsoft.com/office/drawing/2014/main" id="{56FC52A4-ECC2-4EA7-822A-C3C01F572ADC}"/>
                </a:ext>
              </a:extLst>
            </p:cNvPr>
            <p:cNvSpPr txBox="1"/>
            <p:nvPr/>
          </p:nvSpPr>
          <p:spPr>
            <a:xfrm>
              <a:off x="4162647" y="2458759"/>
              <a:ext cx="1260132" cy="230832"/>
            </a:xfrm>
            <a:prstGeom prst="rect">
              <a:avLst/>
            </a:prstGeom>
          </p:spPr>
          <p:txBody>
            <a:bodyPr wrap="square" rtlCol="0" anchor="ctr">
              <a:spAutoFit/>
            </a:bodyPr>
            <a:lstStyle/>
            <a:p>
              <a:pPr algn="ctr"/>
              <a:r>
                <a:rPr lang="en-US" sz="900">
                  <a:solidFill>
                    <a:schemeClr val="bg1"/>
                  </a:solidFill>
                </a:rPr>
                <a:t>Veeam for AWS</a:t>
              </a:r>
              <a:endParaRPr lang="ru-RU" sz="900">
                <a:solidFill>
                  <a:schemeClr val="bg1"/>
                </a:solidFill>
              </a:endParaRPr>
            </a:p>
          </p:txBody>
        </p:sp>
        <p:sp>
          <p:nvSpPr>
            <p:cNvPr id="8" name="TextBox 7">
              <a:extLst>
                <a:ext uri="{FF2B5EF4-FFF2-40B4-BE49-F238E27FC236}">
                  <a16:creationId xmlns:a16="http://schemas.microsoft.com/office/drawing/2014/main" id="{605949F7-BDF7-4D29-8B45-BA44956B5E35}"/>
                </a:ext>
              </a:extLst>
            </p:cNvPr>
            <p:cNvSpPr txBox="1"/>
            <p:nvPr/>
          </p:nvSpPr>
          <p:spPr>
            <a:xfrm>
              <a:off x="5631638" y="2458759"/>
              <a:ext cx="1320977" cy="230832"/>
            </a:xfrm>
            <a:prstGeom prst="rect">
              <a:avLst/>
            </a:prstGeom>
          </p:spPr>
          <p:txBody>
            <a:bodyPr wrap="square" rtlCol="0" anchor="ctr">
              <a:spAutoFit/>
            </a:bodyPr>
            <a:lstStyle/>
            <a:p>
              <a:pPr algn="ctr"/>
              <a:r>
                <a:rPr lang="en-US" sz="900">
                  <a:solidFill>
                    <a:schemeClr val="bg1"/>
                  </a:solidFill>
                </a:rPr>
                <a:t>Veeam for Azure</a:t>
              </a:r>
              <a:endParaRPr lang="ru-RU" sz="900">
                <a:solidFill>
                  <a:schemeClr val="bg1"/>
                </a:solidFill>
              </a:endParaRPr>
            </a:p>
          </p:txBody>
        </p:sp>
        <p:sp>
          <p:nvSpPr>
            <p:cNvPr id="10" name="TextBox 9">
              <a:extLst>
                <a:ext uri="{FF2B5EF4-FFF2-40B4-BE49-F238E27FC236}">
                  <a16:creationId xmlns:a16="http://schemas.microsoft.com/office/drawing/2014/main" id="{E892EE7D-ADFA-4330-B855-322936E22A5B}"/>
                </a:ext>
              </a:extLst>
            </p:cNvPr>
            <p:cNvSpPr txBox="1"/>
            <p:nvPr/>
          </p:nvSpPr>
          <p:spPr>
            <a:xfrm>
              <a:off x="7028184" y="2458759"/>
              <a:ext cx="1406608" cy="230832"/>
            </a:xfrm>
            <a:prstGeom prst="rect">
              <a:avLst/>
            </a:prstGeom>
          </p:spPr>
          <p:txBody>
            <a:bodyPr wrap="square" rtlCol="0" anchor="ctr">
              <a:spAutoFit/>
            </a:bodyPr>
            <a:lstStyle/>
            <a:p>
              <a:pPr algn="ctr"/>
              <a:r>
                <a:rPr lang="en-US" sz="900">
                  <a:solidFill>
                    <a:schemeClr val="bg1"/>
                  </a:solidFill>
                </a:rPr>
                <a:t>Veeam for Google</a:t>
              </a:r>
              <a:endParaRPr lang="ru-RU" sz="900">
                <a:solidFill>
                  <a:schemeClr val="bg1"/>
                </a:solidFill>
              </a:endParaRPr>
            </a:p>
          </p:txBody>
        </p:sp>
        <p:sp>
          <p:nvSpPr>
            <p:cNvPr id="11" name="TextBox 10">
              <a:extLst>
                <a:ext uri="{FF2B5EF4-FFF2-40B4-BE49-F238E27FC236}">
                  <a16:creationId xmlns:a16="http://schemas.microsoft.com/office/drawing/2014/main" id="{3B2618EA-FEB6-4F5E-BBE0-5F2B15BFA3C0}"/>
                </a:ext>
              </a:extLst>
            </p:cNvPr>
            <p:cNvSpPr txBox="1"/>
            <p:nvPr/>
          </p:nvSpPr>
          <p:spPr>
            <a:xfrm>
              <a:off x="5371978" y="3801337"/>
              <a:ext cx="1825750" cy="230832"/>
            </a:xfrm>
            <a:prstGeom prst="rect">
              <a:avLst/>
            </a:prstGeom>
          </p:spPr>
          <p:txBody>
            <a:bodyPr wrap="square" rtlCol="0" anchor="ctr">
              <a:spAutoFit/>
            </a:bodyPr>
            <a:lstStyle/>
            <a:p>
              <a:pPr algn="ctr"/>
              <a:r>
                <a:rPr lang="en-US" sz="900">
                  <a:solidFill>
                    <a:schemeClr val="bg1"/>
                  </a:solidFill>
                </a:rPr>
                <a:t>Cloud | Virtual | Physical</a:t>
              </a:r>
              <a:endParaRPr lang="ru-RU" sz="900">
                <a:solidFill>
                  <a:schemeClr val="bg1"/>
                </a:solidFill>
              </a:endParaRPr>
            </a:p>
          </p:txBody>
        </p:sp>
        <p:sp>
          <p:nvSpPr>
            <p:cNvPr id="12" name="TextBox 11">
              <a:extLst>
                <a:ext uri="{FF2B5EF4-FFF2-40B4-BE49-F238E27FC236}">
                  <a16:creationId xmlns:a16="http://schemas.microsoft.com/office/drawing/2014/main" id="{5EE795FF-E318-4375-B62E-EFAE16E56BB1}"/>
                </a:ext>
              </a:extLst>
            </p:cNvPr>
            <p:cNvSpPr txBox="1"/>
            <p:nvPr/>
          </p:nvSpPr>
          <p:spPr>
            <a:xfrm>
              <a:off x="5522961" y="3474665"/>
              <a:ext cx="1523785" cy="261610"/>
            </a:xfrm>
            <a:prstGeom prst="rect">
              <a:avLst/>
            </a:prstGeom>
          </p:spPr>
          <p:txBody>
            <a:bodyPr wrap="square" rtlCol="0" anchor="ctr">
              <a:spAutoFit/>
            </a:bodyPr>
            <a:lstStyle/>
            <a:p>
              <a:pPr algn="ctr"/>
              <a:r>
                <a:rPr lang="en-US" sz="1100">
                  <a:solidFill>
                    <a:srgbClr val="003738"/>
                  </a:solidFill>
                </a:rPr>
                <a:t>Veeam Platform</a:t>
              </a:r>
              <a:endParaRPr lang="ru-RU" sz="1100">
                <a:solidFill>
                  <a:srgbClr val="003738"/>
                </a:solidFill>
              </a:endParaRPr>
            </a:p>
          </p:txBody>
        </p:sp>
      </p:grpSp>
      <p:sp>
        <p:nvSpPr>
          <p:cNvPr id="14" name="Text Placeholder 2">
            <a:extLst>
              <a:ext uri="{FF2B5EF4-FFF2-40B4-BE49-F238E27FC236}">
                <a16:creationId xmlns:a16="http://schemas.microsoft.com/office/drawing/2014/main" id="{A1219096-CC6E-406E-B405-FA6C85A7FAC5}"/>
              </a:ext>
            </a:extLst>
          </p:cNvPr>
          <p:cNvSpPr txBox="1">
            <a:spLocks/>
          </p:cNvSpPr>
          <p:nvPr/>
        </p:nvSpPr>
        <p:spPr>
          <a:xfrm>
            <a:off x="5830094" y="1230313"/>
            <a:ext cx="4852988" cy="600164"/>
          </a:xfrm>
          <a:prstGeom prst="rect">
            <a:avLst/>
          </a:prstGeom>
        </p:spPr>
        <p:txBody>
          <a:bodyPr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Accelerated cloud adoption</a:t>
            </a:r>
            <a:endParaRPr lang="ru-RU" sz="1400" dirty="0"/>
          </a:p>
        </p:txBody>
      </p:sp>
      <p:sp>
        <p:nvSpPr>
          <p:cNvPr id="15" name="Rectangle 14">
            <a:extLst>
              <a:ext uri="{FF2B5EF4-FFF2-40B4-BE49-F238E27FC236}">
                <a16:creationId xmlns:a16="http://schemas.microsoft.com/office/drawing/2014/main" id="{2BDB65D8-BB28-4E41-B4A8-B273597CC4E6}"/>
              </a:ext>
            </a:extLst>
          </p:cNvPr>
          <p:cNvSpPr/>
          <p:nvPr/>
        </p:nvSpPr>
        <p:spPr bwMode="auto">
          <a:xfrm>
            <a:off x="5746750" y="1571624"/>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235563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a:t>Modern Data Protection </a:t>
            </a:r>
            <a:br>
              <a:rPr lang="en-US" sz="2400"/>
            </a:br>
            <a:r>
              <a:rPr lang="en-US" sz="1800"/>
              <a:t>Characteristics &amp; best practices</a:t>
            </a:r>
            <a:endParaRPr lang="en-US"/>
          </a:p>
        </p:txBody>
      </p:sp>
      <p:grpSp>
        <p:nvGrpSpPr>
          <p:cNvPr id="4" name="Group 3">
            <a:extLst>
              <a:ext uri="{FF2B5EF4-FFF2-40B4-BE49-F238E27FC236}">
                <a16:creationId xmlns:a16="http://schemas.microsoft.com/office/drawing/2014/main" id="{F0FCECAD-9005-48F7-8B0E-3A9556177CC0}"/>
              </a:ext>
            </a:extLst>
          </p:cNvPr>
          <p:cNvGrpSpPr/>
          <p:nvPr/>
        </p:nvGrpSpPr>
        <p:grpSpPr>
          <a:xfrm>
            <a:off x="311547" y="1887389"/>
            <a:ext cx="5221988" cy="2069433"/>
            <a:chOff x="411957" y="721705"/>
            <a:chExt cx="8637033" cy="3422789"/>
          </a:xfrm>
        </p:grpSpPr>
        <p:sp>
          <p:nvSpPr>
            <p:cNvPr id="8" name="Rectangle 7">
              <a:extLst>
                <a:ext uri="{FF2B5EF4-FFF2-40B4-BE49-F238E27FC236}">
                  <a16:creationId xmlns:a16="http://schemas.microsoft.com/office/drawing/2014/main" id="{E6C180FC-B15A-4DEC-869D-2482A399DEA1}"/>
                </a:ext>
              </a:extLst>
            </p:cNvPr>
            <p:cNvSpPr/>
            <p:nvPr/>
          </p:nvSpPr>
          <p:spPr bwMode="auto">
            <a:xfrm>
              <a:off x="5752550" y="1186230"/>
              <a:ext cx="3172734" cy="2958264"/>
            </a:xfrm>
            <a:prstGeom prst="rect">
              <a:avLst/>
            </a:prstGeom>
            <a:noFill/>
            <a:ln w="12700">
              <a:solidFill>
                <a:srgbClr val="93EB2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algn="ctr" defTabSz="685557" fontAlgn="base">
                <a:spcBef>
                  <a:spcPct val="0"/>
                </a:spcBef>
                <a:spcAft>
                  <a:spcPct val="0"/>
                </a:spcAft>
              </a:pPr>
              <a:endParaRPr lang="ru-RU" sz="60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a:extLst>
                <a:ext uri="{FF2B5EF4-FFF2-40B4-BE49-F238E27FC236}">
                  <a16:creationId xmlns:a16="http://schemas.microsoft.com/office/drawing/2014/main" id="{A0D86B16-0C11-4F0B-B641-23FAF5B91E14}"/>
                </a:ext>
              </a:extLst>
            </p:cNvPr>
            <p:cNvSpPr/>
            <p:nvPr/>
          </p:nvSpPr>
          <p:spPr bwMode="auto">
            <a:xfrm>
              <a:off x="6345611" y="721705"/>
              <a:ext cx="1923864" cy="600164"/>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76" fontAlgn="base">
                <a:spcBef>
                  <a:spcPct val="0"/>
                </a:spcBef>
                <a:spcAft>
                  <a:spcPct val="0"/>
                </a:spcAft>
              </a:pPr>
              <a:endParaRPr lang="ru-RU" sz="105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Freeform: Shape 9">
              <a:extLst>
                <a:ext uri="{FF2B5EF4-FFF2-40B4-BE49-F238E27FC236}">
                  <a16:creationId xmlns:a16="http://schemas.microsoft.com/office/drawing/2014/main" id="{4C395AC5-64B6-49DF-B83F-4D386C39AAA4}"/>
                </a:ext>
              </a:extLst>
            </p:cNvPr>
            <p:cNvSpPr/>
            <p:nvPr/>
          </p:nvSpPr>
          <p:spPr>
            <a:xfrm>
              <a:off x="614084" y="1665283"/>
              <a:ext cx="723186" cy="1047305"/>
            </a:xfrm>
            <a:custGeom>
              <a:avLst/>
              <a:gdLst>
                <a:gd name="connsiteX0" fmla="*/ 0 w 826581"/>
                <a:gd name="connsiteY0" fmla="*/ 1125429 h 1197039"/>
                <a:gd name="connsiteX1" fmla="*/ 0 w 826581"/>
                <a:gd name="connsiteY1" fmla="*/ 911754 h 1197039"/>
                <a:gd name="connsiteX2" fmla="*/ 268747 w 826581"/>
                <a:gd name="connsiteY2" fmla="*/ 956904 h 1197039"/>
                <a:gd name="connsiteX3" fmla="*/ 490855 w 826581"/>
                <a:gd name="connsiteY3" fmla="*/ 819967 h 1197039"/>
                <a:gd name="connsiteX4" fmla="*/ 303808 w 826581"/>
                <a:gd name="connsiteY4" fmla="*/ 691465 h 1197039"/>
                <a:gd name="connsiteX5" fmla="*/ 176959 w 826581"/>
                <a:gd name="connsiteY5" fmla="*/ 691465 h 1197039"/>
                <a:gd name="connsiteX6" fmla="*/ 176959 w 826581"/>
                <a:gd name="connsiteY6" fmla="*/ 479279 h 1197039"/>
                <a:gd name="connsiteX7" fmla="*/ 292231 w 826581"/>
                <a:gd name="connsiteY7" fmla="*/ 479279 h 1197039"/>
                <a:gd name="connsiteX8" fmla="*/ 474152 w 826581"/>
                <a:gd name="connsiteY8" fmla="*/ 359046 h 1197039"/>
                <a:gd name="connsiteX9" fmla="*/ 288758 w 826581"/>
                <a:gd name="connsiteY9" fmla="*/ 240466 h 1197039"/>
                <a:gd name="connsiteX10" fmla="*/ 36550 w 826581"/>
                <a:gd name="connsiteY10" fmla="*/ 275527 h 1197039"/>
                <a:gd name="connsiteX11" fmla="*/ 36550 w 826581"/>
                <a:gd name="connsiteY11" fmla="*/ 60034 h 1197039"/>
                <a:gd name="connsiteX12" fmla="*/ 392453 w 826581"/>
                <a:gd name="connsiteY12" fmla="*/ 0 h 1197039"/>
                <a:gd name="connsiteX13" fmla="*/ 791521 w 826581"/>
                <a:gd name="connsiteY13" fmla="*/ 293885 h 1197039"/>
                <a:gd name="connsiteX14" fmla="*/ 581154 w 826581"/>
                <a:gd name="connsiteY14" fmla="*/ 560978 h 1197039"/>
                <a:gd name="connsiteX15" fmla="*/ 581154 w 826581"/>
                <a:gd name="connsiteY15" fmla="*/ 567593 h 1197039"/>
                <a:gd name="connsiteX16" fmla="*/ 826582 w 826581"/>
                <a:gd name="connsiteY16" fmla="*/ 849736 h 1197039"/>
                <a:gd name="connsiteX17" fmla="*/ 362353 w 826581"/>
                <a:gd name="connsiteY17" fmla="*/ 1197039 h 1197039"/>
                <a:gd name="connsiteX18" fmla="*/ 0 w 826581"/>
                <a:gd name="connsiteY18" fmla="*/ 1125429 h 11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6581" h="1197039">
                  <a:moveTo>
                    <a:pt x="0" y="1125429"/>
                  </a:moveTo>
                  <a:lnTo>
                    <a:pt x="0" y="911754"/>
                  </a:lnTo>
                  <a:cubicBezTo>
                    <a:pt x="71776" y="935073"/>
                    <a:pt x="171998" y="956904"/>
                    <a:pt x="268747" y="956904"/>
                  </a:cubicBezTo>
                  <a:cubicBezTo>
                    <a:pt x="422387" y="956904"/>
                    <a:pt x="490855" y="913408"/>
                    <a:pt x="490855" y="819967"/>
                  </a:cubicBezTo>
                  <a:cubicBezTo>
                    <a:pt x="490855" y="724872"/>
                    <a:pt x="419079" y="691465"/>
                    <a:pt x="303808" y="691465"/>
                  </a:cubicBezTo>
                  <a:lnTo>
                    <a:pt x="176959" y="691465"/>
                  </a:lnTo>
                  <a:lnTo>
                    <a:pt x="176959" y="479279"/>
                  </a:lnTo>
                  <a:lnTo>
                    <a:pt x="292231" y="479279"/>
                  </a:lnTo>
                  <a:cubicBezTo>
                    <a:pt x="410810" y="479279"/>
                    <a:pt x="474152" y="442564"/>
                    <a:pt x="474152" y="359046"/>
                  </a:cubicBezTo>
                  <a:cubicBezTo>
                    <a:pt x="474152" y="268912"/>
                    <a:pt x="407337" y="240466"/>
                    <a:pt x="288758" y="240466"/>
                  </a:cubicBezTo>
                  <a:cubicBezTo>
                    <a:pt x="190190" y="240466"/>
                    <a:pt x="103364" y="257170"/>
                    <a:pt x="36550" y="275527"/>
                  </a:cubicBezTo>
                  <a:lnTo>
                    <a:pt x="36550" y="60034"/>
                  </a:lnTo>
                  <a:cubicBezTo>
                    <a:pt x="123541" y="26792"/>
                    <a:pt x="248735" y="0"/>
                    <a:pt x="392453" y="0"/>
                  </a:cubicBezTo>
                  <a:cubicBezTo>
                    <a:pt x="632919" y="0"/>
                    <a:pt x="791521" y="101876"/>
                    <a:pt x="791521" y="293885"/>
                  </a:cubicBezTo>
                  <a:cubicBezTo>
                    <a:pt x="791521" y="434129"/>
                    <a:pt x="708003" y="524263"/>
                    <a:pt x="581154" y="560978"/>
                  </a:cubicBezTo>
                  <a:lnTo>
                    <a:pt x="581154" y="567593"/>
                  </a:lnTo>
                  <a:cubicBezTo>
                    <a:pt x="734795" y="596039"/>
                    <a:pt x="826582" y="677738"/>
                    <a:pt x="826582" y="849736"/>
                  </a:cubicBezTo>
                  <a:cubicBezTo>
                    <a:pt x="826582" y="1065064"/>
                    <a:pt x="659546" y="1197039"/>
                    <a:pt x="362353" y="1197039"/>
                  </a:cubicBezTo>
                  <a:cubicBezTo>
                    <a:pt x="192009" y="1197205"/>
                    <a:pt x="73430" y="1163797"/>
                    <a:pt x="0" y="1125429"/>
                  </a:cubicBezTo>
                  <a:close/>
                </a:path>
              </a:pathLst>
            </a:custGeom>
            <a:solidFill>
              <a:srgbClr val="FFFFFF"/>
            </a:solidFill>
            <a:ln w="1654" cap="flat">
              <a:noFill/>
              <a:prstDash val="solid"/>
              <a:miter/>
            </a:ln>
          </p:spPr>
          <p:txBody>
            <a:bodyPr rtlCol="0" anchor="ctr"/>
            <a:lstStyle/>
            <a:p>
              <a:endParaRPr lang="ru-RU" sz="1050"/>
            </a:p>
          </p:txBody>
        </p:sp>
        <p:sp>
          <p:nvSpPr>
            <p:cNvPr id="11" name="Freeform: Shape 10">
              <a:extLst>
                <a:ext uri="{FF2B5EF4-FFF2-40B4-BE49-F238E27FC236}">
                  <a16:creationId xmlns:a16="http://schemas.microsoft.com/office/drawing/2014/main" id="{DBA44870-0A98-4AA5-BA68-76C58E48656B}"/>
                </a:ext>
              </a:extLst>
            </p:cNvPr>
            <p:cNvSpPr/>
            <p:nvPr/>
          </p:nvSpPr>
          <p:spPr>
            <a:xfrm>
              <a:off x="4434330" y="1679897"/>
              <a:ext cx="445661" cy="1015327"/>
            </a:xfrm>
            <a:custGeom>
              <a:avLst/>
              <a:gdLst>
                <a:gd name="connsiteX0" fmla="*/ 185394 w 509378"/>
                <a:gd name="connsiteY0" fmla="*/ 303808 h 1160489"/>
                <a:gd name="connsiteX1" fmla="*/ 0 w 509378"/>
                <a:gd name="connsiteY1" fmla="*/ 318858 h 1160489"/>
                <a:gd name="connsiteX2" fmla="*/ 0 w 509378"/>
                <a:gd name="connsiteY2" fmla="*/ 135283 h 1160489"/>
                <a:gd name="connsiteX3" fmla="*/ 322331 w 509378"/>
                <a:gd name="connsiteY3" fmla="*/ 0 h 1160489"/>
                <a:gd name="connsiteX4" fmla="*/ 509378 w 509378"/>
                <a:gd name="connsiteY4" fmla="*/ 0 h 1160489"/>
                <a:gd name="connsiteX5" fmla="*/ 509378 w 509378"/>
                <a:gd name="connsiteY5" fmla="*/ 1160490 h 1160489"/>
                <a:gd name="connsiteX6" fmla="*/ 185394 w 509378"/>
                <a:gd name="connsiteY6" fmla="*/ 1160490 h 1160489"/>
                <a:gd name="connsiteX7" fmla="*/ 185394 w 509378"/>
                <a:gd name="connsiteY7" fmla="*/ 303808 h 116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378" h="1160489">
                  <a:moveTo>
                    <a:pt x="185394" y="303808"/>
                  </a:moveTo>
                  <a:lnTo>
                    <a:pt x="0" y="318858"/>
                  </a:lnTo>
                  <a:lnTo>
                    <a:pt x="0" y="135283"/>
                  </a:lnTo>
                  <a:lnTo>
                    <a:pt x="322331" y="0"/>
                  </a:lnTo>
                  <a:lnTo>
                    <a:pt x="509378" y="0"/>
                  </a:lnTo>
                  <a:lnTo>
                    <a:pt x="509378" y="1160490"/>
                  </a:lnTo>
                  <a:lnTo>
                    <a:pt x="185394" y="1160490"/>
                  </a:lnTo>
                  <a:lnTo>
                    <a:pt x="185394" y="303808"/>
                  </a:lnTo>
                  <a:close/>
                </a:path>
              </a:pathLst>
            </a:custGeom>
            <a:solidFill>
              <a:srgbClr val="FFFFFF"/>
            </a:solidFill>
            <a:ln w="1654" cap="flat">
              <a:noFill/>
              <a:prstDash val="solid"/>
              <a:miter/>
            </a:ln>
          </p:spPr>
          <p:txBody>
            <a:bodyPr rtlCol="0" anchor="ctr"/>
            <a:lstStyle/>
            <a:p>
              <a:endParaRPr lang="ru-RU" sz="1050"/>
            </a:p>
          </p:txBody>
        </p:sp>
        <p:sp>
          <p:nvSpPr>
            <p:cNvPr id="12" name="Freeform: Shape 11">
              <a:extLst>
                <a:ext uri="{FF2B5EF4-FFF2-40B4-BE49-F238E27FC236}">
                  <a16:creationId xmlns:a16="http://schemas.microsoft.com/office/drawing/2014/main" id="{ABBC6E17-A521-4E78-90C0-4F663882734E}"/>
                </a:ext>
              </a:extLst>
            </p:cNvPr>
            <p:cNvSpPr/>
            <p:nvPr/>
          </p:nvSpPr>
          <p:spPr>
            <a:xfrm>
              <a:off x="2499464" y="1665282"/>
              <a:ext cx="712913" cy="1029796"/>
            </a:xfrm>
            <a:custGeom>
              <a:avLst/>
              <a:gdLst>
                <a:gd name="connsiteX0" fmla="*/ 0 w 814839"/>
                <a:gd name="connsiteY0" fmla="*/ 965173 h 1177027"/>
                <a:gd name="connsiteX1" fmla="*/ 233686 w 814839"/>
                <a:gd name="connsiteY1" fmla="*/ 749845 h 1177027"/>
                <a:gd name="connsiteX2" fmla="*/ 460756 w 814839"/>
                <a:gd name="connsiteY2" fmla="*/ 404195 h 1177027"/>
                <a:gd name="connsiteX3" fmla="*/ 257004 w 814839"/>
                <a:gd name="connsiteY3" fmla="*/ 245593 h 1177027"/>
                <a:gd name="connsiteX4" fmla="*/ 16538 w 814839"/>
                <a:gd name="connsiteY4" fmla="*/ 297358 h 1177027"/>
                <a:gd name="connsiteX5" fmla="*/ 16538 w 814839"/>
                <a:gd name="connsiteY5" fmla="*/ 71776 h 1177027"/>
                <a:gd name="connsiteX6" fmla="*/ 374095 w 814839"/>
                <a:gd name="connsiteY6" fmla="*/ 0 h 1177027"/>
                <a:gd name="connsiteX7" fmla="*/ 799955 w 814839"/>
                <a:gd name="connsiteY7" fmla="*/ 352265 h 1177027"/>
                <a:gd name="connsiteX8" fmla="*/ 507724 w 814839"/>
                <a:gd name="connsiteY8" fmla="*/ 824763 h 1177027"/>
                <a:gd name="connsiteX9" fmla="*/ 374095 w 814839"/>
                <a:gd name="connsiteY9" fmla="*/ 940035 h 1177027"/>
                <a:gd name="connsiteX10" fmla="*/ 374095 w 814839"/>
                <a:gd name="connsiteY10" fmla="*/ 944996 h 1177027"/>
                <a:gd name="connsiteX11" fmla="*/ 814840 w 814839"/>
                <a:gd name="connsiteY11" fmla="*/ 944996 h 1177027"/>
                <a:gd name="connsiteX12" fmla="*/ 814840 w 814839"/>
                <a:gd name="connsiteY12" fmla="*/ 1177028 h 1177027"/>
                <a:gd name="connsiteX13" fmla="*/ 0 w 814839"/>
                <a:gd name="connsiteY13" fmla="*/ 1177028 h 1177027"/>
                <a:gd name="connsiteX14" fmla="*/ 0 w 814839"/>
                <a:gd name="connsiteY14" fmla="*/ 965173 h 117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4839" h="1177027">
                  <a:moveTo>
                    <a:pt x="0" y="965173"/>
                  </a:moveTo>
                  <a:lnTo>
                    <a:pt x="233686" y="749845"/>
                  </a:lnTo>
                  <a:cubicBezTo>
                    <a:pt x="375584" y="619523"/>
                    <a:pt x="460756" y="526082"/>
                    <a:pt x="460756" y="404195"/>
                  </a:cubicBezTo>
                  <a:cubicBezTo>
                    <a:pt x="460756" y="292396"/>
                    <a:pt x="385672" y="245593"/>
                    <a:pt x="257004" y="245593"/>
                  </a:cubicBezTo>
                  <a:cubicBezTo>
                    <a:pt x="163563" y="245593"/>
                    <a:pt x="80045" y="270566"/>
                    <a:pt x="16538" y="297358"/>
                  </a:cubicBezTo>
                  <a:lnTo>
                    <a:pt x="16538" y="71776"/>
                  </a:lnTo>
                  <a:cubicBezTo>
                    <a:pt x="95260" y="35061"/>
                    <a:pt x="212020" y="0"/>
                    <a:pt x="374095" y="0"/>
                  </a:cubicBezTo>
                  <a:cubicBezTo>
                    <a:pt x="652930" y="0"/>
                    <a:pt x="799955" y="130321"/>
                    <a:pt x="799955" y="352265"/>
                  </a:cubicBezTo>
                  <a:cubicBezTo>
                    <a:pt x="799955" y="545928"/>
                    <a:pt x="689811" y="671123"/>
                    <a:pt x="507724" y="824763"/>
                  </a:cubicBezTo>
                  <a:lnTo>
                    <a:pt x="374095" y="940035"/>
                  </a:lnTo>
                  <a:lnTo>
                    <a:pt x="374095" y="944996"/>
                  </a:lnTo>
                  <a:lnTo>
                    <a:pt x="814840" y="944996"/>
                  </a:lnTo>
                  <a:lnTo>
                    <a:pt x="814840" y="1177028"/>
                  </a:lnTo>
                  <a:lnTo>
                    <a:pt x="0" y="1177028"/>
                  </a:lnTo>
                  <a:lnTo>
                    <a:pt x="0" y="965173"/>
                  </a:lnTo>
                  <a:close/>
                </a:path>
              </a:pathLst>
            </a:custGeom>
            <a:solidFill>
              <a:srgbClr val="FFFFFF"/>
            </a:solidFill>
            <a:ln w="1654" cap="flat">
              <a:noFill/>
              <a:prstDash val="solid"/>
              <a:miter/>
            </a:ln>
          </p:spPr>
          <p:txBody>
            <a:bodyPr rtlCol="0" anchor="ctr"/>
            <a:lstStyle/>
            <a:p>
              <a:endParaRPr lang="ru-RU" sz="1050"/>
            </a:p>
          </p:txBody>
        </p:sp>
        <p:sp>
          <p:nvSpPr>
            <p:cNvPr id="13" name="Freeform: Shape 12">
              <a:extLst>
                <a:ext uri="{FF2B5EF4-FFF2-40B4-BE49-F238E27FC236}">
                  <a16:creationId xmlns:a16="http://schemas.microsoft.com/office/drawing/2014/main" id="{6DA562F4-61C6-4F71-8716-56D8991C814D}"/>
                </a:ext>
              </a:extLst>
            </p:cNvPr>
            <p:cNvSpPr/>
            <p:nvPr/>
          </p:nvSpPr>
          <p:spPr>
            <a:xfrm>
              <a:off x="6067666" y="1679897"/>
              <a:ext cx="445661" cy="1015327"/>
            </a:xfrm>
            <a:custGeom>
              <a:avLst/>
              <a:gdLst>
                <a:gd name="connsiteX0" fmla="*/ 185394 w 509378"/>
                <a:gd name="connsiteY0" fmla="*/ 303808 h 1160489"/>
                <a:gd name="connsiteX1" fmla="*/ 0 w 509378"/>
                <a:gd name="connsiteY1" fmla="*/ 318858 h 1160489"/>
                <a:gd name="connsiteX2" fmla="*/ 0 w 509378"/>
                <a:gd name="connsiteY2" fmla="*/ 135283 h 1160489"/>
                <a:gd name="connsiteX3" fmla="*/ 322330 w 509378"/>
                <a:gd name="connsiteY3" fmla="*/ 0 h 1160489"/>
                <a:gd name="connsiteX4" fmla="*/ 509378 w 509378"/>
                <a:gd name="connsiteY4" fmla="*/ 0 h 1160489"/>
                <a:gd name="connsiteX5" fmla="*/ 509378 w 509378"/>
                <a:gd name="connsiteY5" fmla="*/ 1160490 h 1160489"/>
                <a:gd name="connsiteX6" fmla="*/ 185394 w 509378"/>
                <a:gd name="connsiteY6" fmla="*/ 1160490 h 1160489"/>
                <a:gd name="connsiteX7" fmla="*/ 185394 w 509378"/>
                <a:gd name="connsiteY7" fmla="*/ 303808 h 116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378" h="1160489">
                  <a:moveTo>
                    <a:pt x="185394" y="303808"/>
                  </a:moveTo>
                  <a:lnTo>
                    <a:pt x="0" y="318858"/>
                  </a:lnTo>
                  <a:lnTo>
                    <a:pt x="0" y="135283"/>
                  </a:lnTo>
                  <a:lnTo>
                    <a:pt x="322330" y="0"/>
                  </a:lnTo>
                  <a:lnTo>
                    <a:pt x="509378" y="0"/>
                  </a:lnTo>
                  <a:lnTo>
                    <a:pt x="509378" y="1160490"/>
                  </a:lnTo>
                  <a:lnTo>
                    <a:pt x="185394" y="1160490"/>
                  </a:lnTo>
                  <a:lnTo>
                    <a:pt x="185394" y="303808"/>
                  </a:lnTo>
                  <a:close/>
                </a:path>
              </a:pathLst>
            </a:custGeom>
            <a:solidFill>
              <a:srgbClr val="93EA20"/>
            </a:solidFill>
            <a:ln w="1654" cap="flat">
              <a:noFill/>
              <a:prstDash val="solid"/>
              <a:miter/>
            </a:ln>
          </p:spPr>
          <p:txBody>
            <a:bodyPr rtlCol="0" anchor="ctr"/>
            <a:lstStyle/>
            <a:p>
              <a:endParaRPr lang="ru-RU" sz="1050"/>
            </a:p>
          </p:txBody>
        </p:sp>
        <p:sp>
          <p:nvSpPr>
            <p:cNvPr id="14" name="Freeform: Shape 13">
              <a:extLst>
                <a:ext uri="{FF2B5EF4-FFF2-40B4-BE49-F238E27FC236}">
                  <a16:creationId xmlns:a16="http://schemas.microsoft.com/office/drawing/2014/main" id="{240077D0-CFE1-4F28-A24A-05E267D1C4F4}"/>
                </a:ext>
              </a:extLst>
            </p:cNvPr>
            <p:cNvSpPr/>
            <p:nvPr/>
          </p:nvSpPr>
          <p:spPr>
            <a:xfrm>
              <a:off x="7617753" y="1679897"/>
              <a:ext cx="913027" cy="1047449"/>
            </a:xfrm>
            <a:custGeom>
              <a:avLst/>
              <a:gdLst>
                <a:gd name="connsiteX0" fmla="*/ 0 w 1043563"/>
                <a:gd name="connsiteY0" fmla="*/ 634408 h 1197204"/>
                <a:gd name="connsiteX1" fmla="*/ 0 w 1043563"/>
                <a:gd name="connsiteY1" fmla="*/ 574374 h 1197204"/>
                <a:gd name="connsiteX2" fmla="*/ 525916 w 1043563"/>
                <a:gd name="connsiteY2" fmla="*/ 0 h 1197204"/>
                <a:gd name="connsiteX3" fmla="*/ 1043564 w 1043563"/>
                <a:gd name="connsiteY3" fmla="*/ 564451 h 1197204"/>
                <a:gd name="connsiteX4" fmla="*/ 1043564 w 1043563"/>
                <a:gd name="connsiteY4" fmla="*/ 624485 h 1197204"/>
                <a:gd name="connsiteX5" fmla="*/ 519301 w 1043563"/>
                <a:gd name="connsiteY5" fmla="*/ 1197205 h 1197204"/>
                <a:gd name="connsiteX6" fmla="*/ 0 w 1043563"/>
                <a:gd name="connsiteY6" fmla="*/ 634408 h 1197204"/>
                <a:gd name="connsiteX7" fmla="*/ 704695 w 1043563"/>
                <a:gd name="connsiteY7" fmla="*/ 644331 h 1197204"/>
                <a:gd name="connsiteX8" fmla="*/ 704695 w 1043563"/>
                <a:gd name="connsiteY8" fmla="*/ 567593 h 1197204"/>
                <a:gd name="connsiteX9" fmla="*/ 522774 w 1043563"/>
                <a:gd name="connsiteY9" fmla="*/ 230378 h 1197204"/>
                <a:gd name="connsiteX10" fmla="*/ 339034 w 1043563"/>
                <a:gd name="connsiteY10" fmla="*/ 556016 h 1197204"/>
                <a:gd name="connsiteX11" fmla="*/ 339034 w 1043563"/>
                <a:gd name="connsiteY11" fmla="*/ 631100 h 1197204"/>
                <a:gd name="connsiteX12" fmla="*/ 520955 w 1043563"/>
                <a:gd name="connsiteY12" fmla="*/ 966661 h 1197204"/>
                <a:gd name="connsiteX13" fmla="*/ 704695 w 1043563"/>
                <a:gd name="connsiteY13" fmla="*/ 644331 h 11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63" h="1197204">
                  <a:moveTo>
                    <a:pt x="0" y="634408"/>
                  </a:moveTo>
                  <a:lnTo>
                    <a:pt x="0" y="574374"/>
                  </a:lnTo>
                  <a:cubicBezTo>
                    <a:pt x="0" y="146860"/>
                    <a:pt x="257170" y="0"/>
                    <a:pt x="525916" y="0"/>
                  </a:cubicBezTo>
                  <a:cubicBezTo>
                    <a:pt x="809713" y="0"/>
                    <a:pt x="1043564" y="155294"/>
                    <a:pt x="1043564" y="564451"/>
                  </a:cubicBezTo>
                  <a:lnTo>
                    <a:pt x="1043564" y="624485"/>
                  </a:lnTo>
                  <a:cubicBezTo>
                    <a:pt x="1043564" y="1045218"/>
                    <a:pt x="793175" y="1197205"/>
                    <a:pt x="519301" y="1197205"/>
                  </a:cubicBezTo>
                  <a:cubicBezTo>
                    <a:pt x="230378" y="1197039"/>
                    <a:pt x="0" y="1043399"/>
                    <a:pt x="0" y="634408"/>
                  </a:cubicBezTo>
                  <a:close/>
                  <a:moveTo>
                    <a:pt x="704695" y="644331"/>
                  </a:moveTo>
                  <a:lnTo>
                    <a:pt x="704695" y="567593"/>
                  </a:lnTo>
                  <a:cubicBezTo>
                    <a:pt x="704695" y="310423"/>
                    <a:pt x="647969" y="230378"/>
                    <a:pt x="522774" y="230378"/>
                  </a:cubicBezTo>
                  <a:cubicBezTo>
                    <a:pt x="399234" y="230378"/>
                    <a:pt x="339034" y="305462"/>
                    <a:pt x="339034" y="556016"/>
                  </a:cubicBezTo>
                  <a:lnTo>
                    <a:pt x="339034" y="631100"/>
                  </a:lnTo>
                  <a:cubicBezTo>
                    <a:pt x="339034" y="876528"/>
                    <a:pt x="392453" y="966661"/>
                    <a:pt x="520955" y="966661"/>
                  </a:cubicBezTo>
                  <a:cubicBezTo>
                    <a:pt x="649458" y="966661"/>
                    <a:pt x="704695" y="893231"/>
                    <a:pt x="704695" y="644331"/>
                  </a:cubicBezTo>
                  <a:close/>
                </a:path>
              </a:pathLst>
            </a:custGeom>
            <a:solidFill>
              <a:srgbClr val="93EA20"/>
            </a:solidFill>
            <a:ln w="1654" cap="flat">
              <a:noFill/>
              <a:prstDash val="solid"/>
              <a:miter/>
            </a:ln>
          </p:spPr>
          <p:txBody>
            <a:bodyPr rtlCol="0" anchor="ctr"/>
            <a:lstStyle/>
            <a:p>
              <a:endParaRPr lang="ru-RU" sz="1050"/>
            </a:p>
          </p:txBody>
        </p:sp>
        <p:pic>
          <p:nvPicPr>
            <p:cNvPr id="15" name="Picture 14" descr="A close up of a sign&#10;&#10;Description automatically generated">
              <a:extLst>
                <a:ext uri="{FF2B5EF4-FFF2-40B4-BE49-F238E27FC236}">
                  <a16:creationId xmlns:a16="http://schemas.microsoft.com/office/drawing/2014/main" id="{104D92C3-6B80-4BCD-A9BB-FA7C1C72E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34" y="2257074"/>
              <a:ext cx="634538" cy="767501"/>
            </a:xfrm>
            <a:prstGeom prst="rect">
              <a:avLst/>
            </a:prstGeom>
          </p:spPr>
        </p:pic>
        <p:pic>
          <p:nvPicPr>
            <p:cNvPr id="16" name="Picture 15" descr="A close up of a sign&#10;&#10;Description automatically generated">
              <a:extLst>
                <a:ext uri="{FF2B5EF4-FFF2-40B4-BE49-F238E27FC236}">
                  <a16:creationId xmlns:a16="http://schemas.microsoft.com/office/drawing/2014/main" id="{DA89E407-6F94-4197-83C9-A20D15D4F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71" y="2349248"/>
              <a:ext cx="634538" cy="767501"/>
            </a:xfrm>
            <a:prstGeom prst="rect">
              <a:avLst/>
            </a:prstGeom>
          </p:spPr>
        </p:pic>
        <p:pic>
          <p:nvPicPr>
            <p:cNvPr id="17" name="Picture 16" descr="A close up of a sign&#10;&#10;Description automatically generated">
              <a:extLst>
                <a:ext uri="{FF2B5EF4-FFF2-40B4-BE49-F238E27FC236}">
                  <a16:creationId xmlns:a16="http://schemas.microsoft.com/office/drawing/2014/main" id="{DC341117-3C21-4506-B25A-1ECAFC323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953" y="2253693"/>
              <a:ext cx="802388" cy="767501"/>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FEB6893D-594D-4930-AB66-E850D2C94C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734" y="2349248"/>
              <a:ext cx="1169380" cy="957722"/>
            </a:xfrm>
            <a:prstGeom prst="rect">
              <a:avLst/>
            </a:prstGeom>
          </p:spPr>
        </p:pic>
        <p:pic>
          <p:nvPicPr>
            <p:cNvPr id="19" name="Picture 18" descr="A close up of a sign&#10;&#10;Description automatically generated">
              <a:extLst>
                <a:ext uri="{FF2B5EF4-FFF2-40B4-BE49-F238E27FC236}">
                  <a16:creationId xmlns:a16="http://schemas.microsoft.com/office/drawing/2014/main" id="{E996DB9D-45BC-4F2F-8659-C0D223E29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1849" y="2337235"/>
              <a:ext cx="1100294" cy="975619"/>
            </a:xfrm>
            <a:prstGeom prst="rect">
              <a:avLst/>
            </a:prstGeom>
          </p:spPr>
        </p:pic>
        <p:pic>
          <p:nvPicPr>
            <p:cNvPr id="20" name="Picture 19" descr="A picture containing light&#10;&#10;Description automatically generated">
              <a:extLst>
                <a:ext uri="{FF2B5EF4-FFF2-40B4-BE49-F238E27FC236}">
                  <a16:creationId xmlns:a16="http://schemas.microsoft.com/office/drawing/2014/main" id="{587A02A2-779E-431D-B920-3E8B39D048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62" y="2403101"/>
              <a:ext cx="1111731" cy="930155"/>
            </a:xfrm>
            <a:prstGeom prst="rect">
              <a:avLst/>
            </a:prstGeom>
          </p:spPr>
        </p:pic>
        <p:pic>
          <p:nvPicPr>
            <p:cNvPr id="21" name="Picture 20" descr="A close up of a sign&#10;&#10;Description automatically generated">
              <a:extLst>
                <a:ext uri="{FF2B5EF4-FFF2-40B4-BE49-F238E27FC236}">
                  <a16:creationId xmlns:a16="http://schemas.microsoft.com/office/drawing/2014/main" id="{4E585689-0B48-4EB0-8BBA-FCAFA90C96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950" y="2593813"/>
              <a:ext cx="794084" cy="767501"/>
            </a:xfrm>
            <a:prstGeom prst="rect">
              <a:avLst/>
            </a:prstGeom>
          </p:spPr>
        </p:pic>
        <p:pic>
          <p:nvPicPr>
            <p:cNvPr id="22" name="Picture 21" descr="A close up of a sign&#10;&#10;Description automatically generated">
              <a:extLst>
                <a:ext uri="{FF2B5EF4-FFF2-40B4-BE49-F238E27FC236}">
                  <a16:creationId xmlns:a16="http://schemas.microsoft.com/office/drawing/2014/main" id="{1F211F71-16A4-4BD8-9E96-88A9F7ABC4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1917" y="2441295"/>
              <a:ext cx="963152" cy="902678"/>
            </a:xfrm>
            <a:prstGeom prst="rect">
              <a:avLst/>
            </a:prstGeom>
          </p:spPr>
        </p:pic>
        <p:pic>
          <p:nvPicPr>
            <p:cNvPr id="23" name="Picture 22" descr="A picture containing light&#10;&#10;Description automatically generated">
              <a:extLst>
                <a:ext uri="{FF2B5EF4-FFF2-40B4-BE49-F238E27FC236}">
                  <a16:creationId xmlns:a16="http://schemas.microsoft.com/office/drawing/2014/main" id="{8DEA1DAC-1DA9-4705-8104-D03176C0EC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862" y="2571750"/>
              <a:ext cx="764360" cy="626011"/>
            </a:xfrm>
            <a:prstGeom prst="rect">
              <a:avLst/>
            </a:prstGeom>
          </p:spPr>
        </p:pic>
        <p:pic>
          <p:nvPicPr>
            <p:cNvPr id="24" name="Рисунок 67">
              <a:extLst>
                <a:ext uri="{FF2B5EF4-FFF2-40B4-BE49-F238E27FC236}">
                  <a16:creationId xmlns:a16="http://schemas.microsoft.com/office/drawing/2014/main" id="{9272EE28-3156-4F2B-8C0F-D787C4B6D7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95615" y="1027629"/>
              <a:ext cx="1623856" cy="290666"/>
            </a:xfrm>
            <a:prstGeom prst="rect">
              <a:avLst/>
            </a:prstGeom>
          </p:spPr>
        </p:pic>
        <p:sp>
          <p:nvSpPr>
            <p:cNvPr id="25" name="TextBox 24">
              <a:extLst>
                <a:ext uri="{FF2B5EF4-FFF2-40B4-BE49-F238E27FC236}">
                  <a16:creationId xmlns:a16="http://schemas.microsoft.com/office/drawing/2014/main" id="{DD35A0E2-8DDA-430C-A650-F65BFC55595C}"/>
                </a:ext>
              </a:extLst>
            </p:cNvPr>
            <p:cNvSpPr txBox="1"/>
            <p:nvPr/>
          </p:nvSpPr>
          <p:spPr>
            <a:xfrm>
              <a:off x="7489961" y="3093580"/>
              <a:ext cx="1559029" cy="1043562"/>
            </a:xfrm>
            <a:prstGeom prst="rect">
              <a:avLst/>
            </a:prstGeom>
          </p:spPr>
          <p:txBody>
            <a:bodyPr wrap="square" rtlCol="0" anchor="t" anchorCtr="0">
              <a:spAutoFit/>
            </a:bodyPr>
            <a:lstStyle/>
            <a:p>
              <a:pPr defTabSz="914331">
                <a:defRPr/>
              </a:pPr>
              <a:r>
                <a:rPr lang="en-US" sz="700">
                  <a:solidFill>
                    <a:srgbClr val="93EB20"/>
                  </a:solidFill>
                </a:rPr>
                <a:t>No errors after automated backup testing &amp; recoverability verification</a:t>
              </a:r>
              <a:endParaRPr lang="ru-RU" sz="700">
                <a:solidFill>
                  <a:srgbClr val="93EB20"/>
                </a:solidFill>
                <a:latin typeface="Tahoma"/>
              </a:endParaRPr>
            </a:p>
          </p:txBody>
        </p:sp>
        <p:sp>
          <p:nvSpPr>
            <p:cNvPr id="26" name="TextBox 25">
              <a:extLst>
                <a:ext uri="{FF2B5EF4-FFF2-40B4-BE49-F238E27FC236}">
                  <a16:creationId xmlns:a16="http://schemas.microsoft.com/office/drawing/2014/main" id="{90EAC167-B1CE-42F1-8DE9-756396004FFD}"/>
                </a:ext>
              </a:extLst>
            </p:cNvPr>
            <p:cNvSpPr txBox="1"/>
            <p:nvPr/>
          </p:nvSpPr>
          <p:spPr>
            <a:xfrm>
              <a:off x="5908250" y="2960965"/>
              <a:ext cx="1348267" cy="865392"/>
            </a:xfrm>
            <a:prstGeom prst="rect">
              <a:avLst/>
            </a:prstGeom>
          </p:spPr>
          <p:txBody>
            <a:bodyPr wrap="square" rtlCol="0" anchor="ctr">
              <a:spAutoFit/>
            </a:bodyPr>
            <a:lstStyle/>
            <a:p>
              <a:pPr defTabSz="914331">
                <a:defRPr/>
              </a:pPr>
              <a:r>
                <a:rPr lang="en-US" sz="700">
                  <a:solidFill>
                    <a:srgbClr val="93EB20"/>
                  </a:solidFill>
                  <a:latin typeface="Tahoma"/>
                </a:rPr>
                <a:t>Of which is: </a:t>
              </a:r>
            </a:p>
            <a:p>
              <a:pPr defTabSz="914331">
                <a:defRPr/>
              </a:pPr>
              <a:r>
                <a:rPr lang="en-US" sz="700">
                  <a:solidFill>
                    <a:srgbClr val="93EB20"/>
                  </a:solidFill>
                  <a:latin typeface="Tahoma"/>
                </a:rPr>
                <a:t>offline air-gapped</a:t>
              </a:r>
              <a:br>
                <a:rPr lang="en-US" sz="700">
                  <a:solidFill>
                    <a:srgbClr val="93EB20"/>
                  </a:solidFill>
                  <a:latin typeface="Tahoma"/>
                </a:rPr>
              </a:br>
              <a:r>
                <a:rPr lang="en-US" sz="700">
                  <a:solidFill>
                    <a:srgbClr val="93EB20"/>
                  </a:solidFill>
                  <a:latin typeface="Tahoma"/>
                </a:rPr>
                <a:t>or immutable</a:t>
              </a:r>
              <a:endParaRPr lang="ru-RU" sz="700">
                <a:solidFill>
                  <a:srgbClr val="93EB20"/>
                </a:solidFill>
                <a:latin typeface="Tahoma"/>
              </a:endParaRPr>
            </a:p>
          </p:txBody>
        </p:sp>
        <p:sp>
          <p:nvSpPr>
            <p:cNvPr id="27" name="TextBox 26">
              <a:extLst>
                <a:ext uri="{FF2B5EF4-FFF2-40B4-BE49-F238E27FC236}">
                  <a16:creationId xmlns:a16="http://schemas.microsoft.com/office/drawing/2014/main" id="{5C55C166-A3C2-4CDD-AD7E-86142897F2FC}"/>
                </a:ext>
              </a:extLst>
            </p:cNvPr>
            <p:cNvSpPr txBox="1"/>
            <p:nvPr/>
          </p:nvSpPr>
          <p:spPr>
            <a:xfrm>
              <a:off x="411957" y="3054495"/>
              <a:ext cx="1372188" cy="509055"/>
            </a:xfrm>
            <a:prstGeom prst="rect">
              <a:avLst/>
            </a:prstGeom>
          </p:spPr>
          <p:txBody>
            <a:bodyPr wrap="square" rtlCol="0" anchor="ctr">
              <a:spAutoFit/>
            </a:bodyPr>
            <a:lstStyle/>
            <a:p>
              <a:pPr defTabSz="914331">
                <a:defRPr/>
              </a:pPr>
              <a:r>
                <a:rPr lang="en-US" sz="700">
                  <a:solidFill>
                    <a:schemeClr val="bg1"/>
                  </a:solidFill>
                </a:rPr>
                <a:t>Three different</a:t>
              </a:r>
            </a:p>
            <a:p>
              <a:pPr defTabSz="914331">
                <a:defRPr/>
              </a:pPr>
              <a:r>
                <a:rPr lang="en-US" sz="700">
                  <a:solidFill>
                    <a:schemeClr val="bg1"/>
                  </a:solidFill>
                </a:rPr>
                <a:t>copies of data</a:t>
              </a:r>
              <a:endParaRPr lang="ru-RU" sz="700">
                <a:solidFill>
                  <a:schemeClr val="bg1"/>
                </a:solidFill>
                <a:latin typeface="Tahoma"/>
              </a:endParaRPr>
            </a:p>
          </p:txBody>
        </p:sp>
        <p:sp>
          <p:nvSpPr>
            <p:cNvPr id="28" name="TextBox 27">
              <a:extLst>
                <a:ext uri="{FF2B5EF4-FFF2-40B4-BE49-F238E27FC236}">
                  <a16:creationId xmlns:a16="http://schemas.microsoft.com/office/drawing/2014/main" id="{C583C5A6-ACFA-4BF2-A8C8-B67603EB7008}"/>
                </a:ext>
              </a:extLst>
            </p:cNvPr>
            <p:cNvSpPr txBox="1"/>
            <p:nvPr/>
          </p:nvSpPr>
          <p:spPr>
            <a:xfrm>
              <a:off x="2250245" y="3058941"/>
              <a:ext cx="1625792" cy="330886"/>
            </a:xfrm>
            <a:prstGeom prst="rect">
              <a:avLst/>
            </a:prstGeom>
          </p:spPr>
          <p:txBody>
            <a:bodyPr wrap="none" rtlCol="0" anchor="ctr">
              <a:spAutoFit/>
            </a:bodyPr>
            <a:lstStyle/>
            <a:p>
              <a:pPr defTabSz="914331">
                <a:defRPr/>
              </a:pPr>
              <a:r>
                <a:rPr lang="en-US" sz="700">
                  <a:solidFill>
                    <a:schemeClr val="bg1"/>
                  </a:solidFill>
                </a:rPr>
                <a:t>Two different media</a:t>
              </a:r>
              <a:endParaRPr lang="ru-RU" sz="700">
                <a:solidFill>
                  <a:schemeClr val="bg1"/>
                </a:solidFill>
                <a:latin typeface="Tahoma"/>
              </a:endParaRPr>
            </a:p>
          </p:txBody>
        </p:sp>
        <p:sp>
          <p:nvSpPr>
            <p:cNvPr id="29" name="TextBox 28">
              <a:extLst>
                <a:ext uri="{FF2B5EF4-FFF2-40B4-BE49-F238E27FC236}">
                  <a16:creationId xmlns:a16="http://schemas.microsoft.com/office/drawing/2014/main" id="{0FF23F57-EAA7-4186-89AF-1BE8D2D1275C}"/>
                </a:ext>
              </a:extLst>
            </p:cNvPr>
            <p:cNvSpPr txBox="1"/>
            <p:nvPr/>
          </p:nvSpPr>
          <p:spPr>
            <a:xfrm>
              <a:off x="4277002" y="3058941"/>
              <a:ext cx="1373918" cy="330886"/>
            </a:xfrm>
            <a:prstGeom prst="rect">
              <a:avLst/>
            </a:prstGeom>
          </p:spPr>
          <p:txBody>
            <a:bodyPr wrap="none" rtlCol="0" anchor="ctr">
              <a:spAutoFit/>
            </a:bodyPr>
            <a:lstStyle/>
            <a:p>
              <a:pPr defTabSz="914331">
                <a:defRPr/>
              </a:pPr>
              <a:r>
                <a:rPr lang="en-US" sz="700">
                  <a:solidFill>
                    <a:schemeClr val="bg1"/>
                  </a:solidFill>
                </a:rPr>
                <a:t>One offsite copy</a:t>
              </a:r>
              <a:endParaRPr lang="ru-RU" sz="700">
                <a:solidFill>
                  <a:schemeClr val="bg1"/>
                </a:solidFill>
                <a:latin typeface="Tahoma"/>
              </a:endParaRPr>
            </a:p>
          </p:txBody>
        </p:sp>
      </p:grpSp>
      <p:sp>
        <p:nvSpPr>
          <p:cNvPr id="30" name="Text Placeholder 2">
            <a:extLst>
              <a:ext uri="{FF2B5EF4-FFF2-40B4-BE49-F238E27FC236}">
                <a16:creationId xmlns:a16="http://schemas.microsoft.com/office/drawing/2014/main" id="{088BE3B6-7F3F-4D3B-9E04-33263FFD2538}"/>
              </a:ext>
            </a:extLst>
          </p:cNvPr>
          <p:cNvSpPr txBox="1">
            <a:spLocks/>
          </p:cNvSpPr>
          <p:nvPr/>
        </p:nvSpPr>
        <p:spPr>
          <a:xfrm>
            <a:off x="5830094" y="1230313"/>
            <a:ext cx="4852988" cy="892552"/>
          </a:xfrm>
          <a:prstGeom prst="rect">
            <a:avLst/>
          </a:prstGeom>
        </p:spPr>
        <p:txBody>
          <a:bodyPr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Ransomware &amp; security</a:t>
            </a:r>
          </a:p>
        </p:txBody>
      </p:sp>
      <p:sp>
        <p:nvSpPr>
          <p:cNvPr id="31" name="Rectangle 30">
            <a:extLst>
              <a:ext uri="{FF2B5EF4-FFF2-40B4-BE49-F238E27FC236}">
                <a16:creationId xmlns:a16="http://schemas.microsoft.com/office/drawing/2014/main" id="{78A0EE7A-9BAC-4BCC-BBD2-184985F317BC}"/>
              </a:ext>
            </a:extLst>
          </p:cNvPr>
          <p:cNvSpPr/>
          <p:nvPr/>
        </p:nvSpPr>
        <p:spPr bwMode="auto">
          <a:xfrm>
            <a:off x="5746750" y="1866899"/>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2507893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grpSp>
        <p:nvGrpSpPr>
          <p:cNvPr id="5" name="Group 4">
            <a:extLst>
              <a:ext uri="{FF2B5EF4-FFF2-40B4-BE49-F238E27FC236}">
                <a16:creationId xmlns:a16="http://schemas.microsoft.com/office/drawing/2014/main" id="{5743EAED-C0DF-4D2D-8B92-43AA6B348D68}"/>
              </a:ext>
            </a:extLst>
          </p:cNvPr>
          <p:cNvGrpSpPr/>
          <p:nvPr/>
        </p:nvGrpSpPr>
        <p:grpSpPr>
          <a:xfrm>
            <a:off x="412361" y="1292226"/>
            <a:ext cx="4913701" cy="3058633"/>
            <a:chOff x="1213646" y="298882"/>
            <a:chExt cx="6713534" cy="4178976"/>
          </a:xfrm>
        </p:grpSpPr>
        <p:sp>
          <p:nvSpPr>
            <p:cNvPr id="6" name="Rectangle 5">
              <a:extLst>
                <a:ext uri="{FF2B5EF4-FFF2-40B4-BE49-F238E27FC236}">
                  <a16:creationId xmlns:a16="http://schemas.microsoft.com/office/drawing/2014/main" id="{AF0D0706-54F2-492A-B409-A104617390F8}"/>
                </a:ext>
              </a:extLst>
            </p:cNvPr>
            <p:cNvSpPr/>
            <p:nvPr/>
          </p:nvSpPr>
          <p:spPr bwMode="auto">
            <a:xfrm>
              <a:off x="1294606" y="746595"/>
              <a:ext cx="6632574" cy="3731263"/>
            </a:xfrm>
            <a:prstGeom prst="rect">
              <a:avLst/>
            </a:prstGeom>
            <a:ln w="25400">
              <a:solidFill>
                <a:srgbClr val="45A8C7"/>
              </a:solidFill>
              <a:tailEnd type="none"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z="10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Rectangle 6">
              <a:extLst>
                <a:ext uri="{FF2B5EF4-FFF2-40B4-BE49-F238E27FC236}">
                  <a16:creationId xmlns:a16="http://schemas.microsoft.com/office/drawing/2014/main" id="{3CCF74F8-FF58-4CA2-B5CA-66D9F07D40FB}"/>
                </a:ext>
              </a:extLst>
            </p:cNvPr>
            <p:cNvSpPr/>
            <p:nvPr/>
          </p:nvSpPr>
          <p:spPr bwMode="auto">
            <a:xfrm>
              <a:off x="3243732" y="298882"/>
              <a:ext cx="2734322" cy="834501"/>
            </a:xfrm>
            <a:prstGeom prst="rect">
              <a:avLst/>
            </a:prstGeom>
            <a:solidFill>
              <a:srgbClr val="003738"/>
            </a:solidFill>
            <a:ln w="12700">
              <a:noFill/>
              <a:tailEnd type="none"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z="1000"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TextBox 7">
              <a:extLst>
                <a:ext uri="{FF2B5EF4-FFF2-40B4-BE49-F238E27FC236}">
                  <a16:creationId xmlns:a16="http://schemas.microsoft.com/office/drawing/2014/main" id="{74B6ECA8-4557-4657-B943-B5066A1730FD}"/>
                </a:ext>
              </a:extLst>
            </p:cNvPr>
            <p:cNvSpPr txBox="1"/>
            <p:nvPr/>
          </p:nvSpPr>
          <p:spPr>
            <a:xfrm>
              <a:off x="2930526" y="1268574"/>
              <a:ext cx="3279775" cy="294359"/>
            </a:xfrm>
            <a:prstGeom prst="rect">
              <a:avLst/>
            </a:prstGeom>
            <a:noFill/>
          </p:spPr>
          <p:txBody>
            <a:bodyPr wrap="square" lIns="0" tIns="0" rIns="0" bIns="0" rtlCol="0" anchor="ctr">
              <a:spAutoFit/>
            </a:bodyPr>
            <a:lstStyle/>
            <a:p>
              <a:pPr algn="ctr"/>
              <a:r>
                <a:rPr lang="en-US" sz="1400" dirty="0">
                  <a:solidFill>
                    <a:schemeClr val="bg1"/>
                  </a:solidFill>
                </a:rPr>
                <a:t>#1 Kubernetes Backup</a:t>
              </a:r>
              <a:endParaRPr lang="ru-RU" sz="2400" b="1" dirty="0" err="1">
                <a:solidFill>
                  <a:schemeClr val="bg1"/>
                </a:solidFill>
              </a:endParaRPr>
            </a:p>
          </p:txBody>
        </p:sp>
        <p:grpSp>
          <p:nvGrpSpPr>
            <p:cNvPr id="10" name="Group 9">
              <a:extLst>
                <a:ext uri="{FF2B5EF4-FFF2-40B4-BE49-F238E27FC236}">
                  <a16:creationId xmlns:a16="http://schemas.microsoft.com/office/drawing/2014/main" id="{22E9F56D-1404-448E-B87A-070245EBB79C}"/>
                </a:ext>
              </a:extLst>
            </p:cNvPr>
            <p:cNvGrpSpPr/>
            <p:nvPr/>
          </p:nvGrpSpPr>
          <p:grpSpPr>
            <a:xfrm>
              <a:off x="3656193" y="426967"/>
              <a:ext cx="2011290" cy="639258"/>
              <a:chOff x="3945249" y="2903450"/>
              <a:chExt cx="880259" cy="279777"/>
            </a:xfrm>
          </p:grpSpPr>
          <p:grpSp>
            <p:nvGrpSpPr>
              <p:cNvPr id="11" name="Graphic 1">
                <a:extLst>
                  <a:ext uri="{FF2B5EF4-FFF2-40B4-BE49-F238E27FC236}">
                    <a16:creationId xmlns:a16="http://schemas.microsoft.com/office/drawing/2014/main" id="{EE546F8C-B40D-4356-BF8C-2037425821F4}"/>
                  </a:ext>
                </a:extLst>
              </p:cNvPr>
              <p:cNvGrpSpPr/>
              <p:nvPr/>
            </p:nvGrpSpPr>
            <p:grpSpPr>
              <a:xfrm>
                <a:off x="3945249" y="2903450"/>
                <a:ext cx="880259" cy="279777"/>
                <a:chOff x="3945249" y="2903450"/>
                <a:chExt cx="880259" cy="279777"/>
              </a:xfrm>
            </p:grpSpPr>
            <p:sp>
              <p:nvSpPr>
                <p:cNvPr id="18" name="Freeform: Shape 17">
                  <a:extLst>
                    <a:ext uri="{FF2B5EF4-FFF2-40B4-BE49-F238E27FC236}">
                      <a16:creationId xmlns:a16="http://schemas.microsoft.com/office/drawing/2014/main" id="{DA0BEBE3-512C-43DB-A28B-CC08E7E327E8}"/>
                    </a:ext>
                  </a:extLst>
                </p:cNvPr>
                <p:cNvSpPr/>
                <p:nvPr/>
              </p:nvSpPr>
              <p:spPr>
                <a:xfrm>
                  <a:off x="3945249" y="2903450"/>
                  <a:ext cx="42760" cy="205862"/>
                </a:xfrm>
                <a:custGeom>
                  <a:avLst/>
                  <a:gdLst>
                    <a:gd name="connsiteX0" fmla="*/ 30543 w 42760"/>
                    <a:gd name="connsiteY0" fmla="*/ 205862 h 205862"/>
                    <a:gd name="connsiteX1" fmla="*/ 12217 w 42760"/>
                    <a:gd name="connsiteY1" fmla="*/ 205862 h 205862"/>
                    <a:gd name="connsiteX2" fmla="*/ 0 w 42760"/>
                    <a:gd name="connsiteY2" fmla="*/ 193645 h 205862"/>
                    <a:gd name="connsiteX3" fmla="*/ 0 w 42760"/>
                    <a:gd name="connsiteY3" fmla="*/ 12217 h 205862"/>
                    <a:gd name="connsiteX4" fmla="*/ 12217 w 42760"/>
                    <a:gd name="connsiteY4" fmla="*/ 0 h 205862"/>
                    <a:gd name="connsiteX5" fmla="*/ 30543 w 42760"/>
                    <a:gd name="connsiteY5" fmla="*/ 0 h 205862"/>
                    <a:gd name="connsiteX6" fmla="*/ 42761 w 42760"/>
                    <a:gd name="connsiteY6" fmla="*/ 12217 h 205862"/>
                    <a:gd name="connsiteX7" fmla="*/ 42761 w 42760"/>
                    <a:gd name="connsiteY7" fmla="*/ 193645 h 205862"/>
                    <a:gd name="connsiteX8" fmla="*/ 30543 w 42760"/>
                    <a:gd name="connsiteY8" fmla="*/ 205862 h 20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0" h="205862">
                      <a:moveTo>
                        <a:pt x="30543" y="205862"/>
                      </a:moveTo>
                      <a:lnTo>
                        <a:pt x="12217" y="205862"/>
                      </a:lnTo>
                      <a:cubicBezTo>
                        <a:pt x="5498" y="205862"/>
                        <a:pt x="0" y="200364"/>
                        <a:pt x="0" y="193645"/>
                      </a:cubicBezTo>
                      <a:lnTo>
                        <a:pt x="0" y="12217"/>
                      </a:lnTo>
                      <a:cubicBezTo>
                        <a:pt x="0" y="5498"/>
                        <a:pt x="4887" y="0"/>
                        <a:pt x="12217" y="0"/>
                      </a:cubicBezTo>
                      <a:lnTo>
                        <a:pt x="30543" y="0"/>
                      </a:lnTo>
                      <a:cubicBezTo>
                        <a:pt x="37263" y="0"/>
                        <a:pt x="42761" y="4887"/>
                        <a:pt x="42761" y="12217"/>
                      </a:cubicBezTo>
                      <a:lnTo>
                        <a:pt x="42761" y="193645"/>
                      </a:lnTo>
                      <a:cubicBezTo>
                        <a:pt x="42150" y="200975"/>
                        <a:pt x="37263" y="205862"/>
                        <a:pt x="30543" y="205862"/>
                      </a:cubicBezTo>
                    </a:path>
                  </a:pathLst>
                </a:custGeom>
                <a:solidFill>
                  <a:srgbClr val="456BA8"/>
                </a:solidFill>
                <a:ln w="6099" cap="flat">
                  <a:noFill/>
                  <a:prstDash val="solid"/>
                  <a:miter/>
                </a:ln>
              </p:spPr>
              <p:txBody>
                <a:bodyPr rtlCol="0" anchor="ctr"/>
                <a:lstStyle/>
                <a:p>
                  <a:endParaRPr lang="ru-RU" sz="1000"/>
                </a:p>
              </p:txBody>
            </p:sp>
            <p:sp>
              <p:nvSpPr>
                <p:cNvPr id="19" name="Freeform: Shape 18">
                  <a:extLst>
                    <a:ext uri="{FF2B5EF4-FFF2-40B4-BE49-F238E27FC236}">
                      <a16:creationId xmlns:a16="http://schemas.microsoft.com/office/drawing/2014/main" id="{C8714B91-2310-49C0-8B5C-73CBCBCE9E9E}"/>
                    </a:ext>
                  </a:extLst>
                </p:cNvPr>
                <p:cNvSpPr/>
                <p:nvPr/>
              </p:nvSpPr>
              <p:spPr>
                <a:xfrm>
                  <a:off x="4050929" y="2905283"/>
                  <a:ext cx="171042" cy="100793"/>
                </a:xfrm>
                <a:custGeom>
                  <a:avLst/>
                  <a:gdLst>
                    <a:gd name="connsiteX0" fmla="*/ 90408 w 171042"/>
                    <a:gd name="connsiteY0" fmla="*/ 42150 h 100793"/>
                    <a:gd name="connsiteX1" fmla="*/ 124006 w 171042"/>
                    <a:gd name="connsiteY1" fmla="*/ 100793 h 100793"/>
                    <a:gd name="connsiteX2" fmla="*/ 171043 w 171042"/>
                    <a:gd name="connsiteY2" fmla="*/ 100793 h 100793"/>
                    <a:gd name="connsiteX3" fmla="*/ 168599 w 171042"/>
                    <a:gd name="connsiteY3" fmla="*/ 92241 h 100793"/>
                    <a:gd name="connsiteX4" fmla="*/ 120952 w 171042"/>
                    <a:gd name="connsiteY4" fmla="*/ 9774 h 100793"/>
                    <a:gd name="connsiteX5" fmla="*/ 103847 w 171042"/>
                    <a:gd name="connsiteY5" fmla="*/ 0 h 100793"/>
                    <a:gd name="connsiteX6" fmla="*/ 8552 w 171042"/>
                    <a:gd name="connsiteY6" fmla="*/ 0 h 100793"/>
                    <a:gd name="connsiteX7" fmla="*/ 0 w 171042"/>
                    <a:gd name="connsiteY7" fmla="*/ 1833 h 100793"/>
                    <a:gd name="connsiteX8" fmla="*/ 22602 w 171042"/>
                    <a:gd name="connsiteY8" fmla="*/ 42150 h 100793"/>
                    <a:gd name="connsiteX9" fmla="*/ 90408 w 171042"/>
                    <a:gd name="connsiteY9" fmla="*/ 42150 h 100793"/>
                    <a:gd name="connsiteX10" fmla="*/ 90408 w 171042"/>
                    <a:gd name="connsiteY10" fmla="*/ 42150 h 100793"/>
                    <a:gd name="connsiteX11" fmla="*/ 90408 w 171042"/>
                    <a:gd name="connsiteY11" fmla="*/ 42150 h 10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042" h="100793">
                      <a:moveTo>
                        <a:pt x="90408" y="42150"/>
                      </a:moveTo>
                      <a:lnTo>
                        <a:pt x="124006" y="100793"/>
                      </a:lnTo>
                      <a:lnTo>
                        <a:pt x="171043" y="100793"/>
                      </a:lnTo>
                      <a:cubicBezTo>
                        <a:pt x="171043" y="97739"/>
                        <a:pt x="169821" y="95295"/>
                        <a:pt x="168599" y="92241"/>
                      </a:cubicBezTo>
                      <a:lnTo>
                        <a:pt x="120952" y="9774"/>
                      </a:lnTo>
                      <a:cubicBezTo>
                        <a:pt x="117286" y="3665"/>
                        <a:pt x="111178" y="0"/>
                        <a:pt x="103847" y="0"/>
                      </a:cubicBezTo>
                      <a:lnTo>
                        <a:pt x="8552" y="0"/>
                      </a:lnTo>
                      <a:cubicBezTo>
                        <a:pt x="5498" y="0"/>
                        <a:pt x="2444" y="1222"/>
                        <a:pt x="0" y="1833"/>
                      </a:cubicBezTo>
                      <a:lnTo>
                        <a:pt x="22602" y="42150"/>
                      </a:lnTo>
                      <a:lnTo>
                        <a:pt x="90408" y="42150"/>
                      </a:lnTo>
                      <a:lnTo>
                        <a:pt x="90408" y="42150"/>
                      </a:lnTo>
                      <a:cubicBezTo>
                        <a:pt x="91019" y="42150"/>
                        <a:pt x="90408" y="42150"/>
                        <a:pt x="90408" y="42150"/>
                      </a:cubicBezTo>
                    </a:path>
                  </a:pathLst>
                </a:custGeom>
                <a:solidFill>
                  <a:srgbClr val="45A8C7"/>
                </a:solidFill>
                <a:ln w="6099" cap="flat">
                  <a:noFill/>
                  <a:prstDash val="solid"/>
                  <a:miter/>
                </a:ln>
              </p:spPr>
              <p:txBody>
                <a:bodyPr rtlCol="0" anchor="ctr"/>
                <a:lstStyle/>
                <a:p>
                  <a:endParaRPr lang="ru-RU" sz="1000"/>
                </a:p>
              </p:txBody>
            </p:sp>
            <p:sp>
              <p:nvSpPr>
                <p:cNvPr id="20" name="Freeform: Shape 19">
                  <a:extLst>
                    <a:ext uri="{FF2B5EF4-FFF2-40B4-BE49-F238E27FC236}">
                      <a16:creationId xmlns:a16="http://schemas.microsoft.com/office/drawing/2014/main" id="{7009790E-7CE5-4086-98FB-3110484CF0E6}"/>
                    </a:ext>
                  </a:extLst>
                </p:cNvPr>
                <p:cNvSpPr/>
                <p:nvPr/>
              </p:nvSpPr>
              <p:spPr>
                <a:xfrm>
                  <a:off x="4050319" y="3007908"/>
                  <a:ext cx="171042" cy="101403"/>
                </a:xfrm>
                <a:custGeom>
                  <a:avLst/>
                  <a:gdLst>
                    <a:gd name="connsiteX0" fmla="*/ 91019 w 171042"/>
                    <a:gd name="connsiteY0" fmla="*/ 59254 h 101403"/>
                    <a:gd name="connsiteX1" fmla="*/ 23213 w 171042"/>
                    <a:gd name="connsiteY1" fmla="*/ 59254 h 101403"/>
                    <a:gd name="connsiteX2" fmla="*/ 0 w 171042"/>
                    <a:gd name="connsiteY2" fmla="*/ 99571 h 101403"/>
                    <a:gd name="connsiteX3" fmla="*/ 8552 w 171042"/>
                    <a:gd name="connsiteY3" fmla="*/ 101404 h 101403"/>
                    <a:gd name="connsiteX4" fmla="*/ 103847 w 171042"/>
                    <a:gd name="connsiteY4" fmla="*/ 101404 h 101403"/>
                    <a:gd name="connsiteX5" fmla="*/ 120952 w 171042"/>
                    <a:gd name="connsiteY5" fmla="*/ 91630 h 101403"/>
                    <a:gd name="connsiteX6" fmla="*/ 168599 w 171042"/>
                    <a:gd name="connsiteY6" fmla="*/ 8552 h 101403"/>
                    <a:gd name="connsiteX7" fmla="*/ 171043 w 171042"/>
                    <a:gd name="connsiteY7" fmla="*/ 0 h 101403"/>
                    <a:gd name="connsiteX8" fmla="*/ 124617 w 171042"/>
                    <a:gd name="connsiteY8" fmla="*/ 0 h 101403"/>
                    <a:gd name="connsiteX9" fmla="*/ 91019 w 171042"/>
                    <a:gd name="connsiteY9" fmla="*/ 59254 h 10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42" h="101403">
                      <a:moveTo>
                        <a:pt x="91019" y="59254"/>
                      </a:moveTo>
                      <a:lnTo>
                        <a:pt x="23213" y="59254"/>
                      </a:lnTo>
                      <a:lnTo>
                        <a:pt x="0" y="99571"/>
                      </a:lnTo>
                      <a:cubicBezTo>
                        <a:pt x="2443" y="100793"/>
                        <a:pt x="5498" y="101404"/>
                        <a:pt x="8552" y="101404"/>
                      </a:cubicBezTo>
                      <a:lnTo>
                        <a:pt x="103847" y="101404"/>
                      </a:lnTo>
                      <a:cubicBezTo>
                        <a:pt x="111178" y="101404"/>
                        <a:pt x="117286" y="97739"/>
                        <a:pt x="120952" y="91630"/>
                      </a:cubicBezTo>
                      <a:lnTo>
                        <a:pt x="168599" y="8552"/>
                      </a:lnTo>
                      <a:cubicBezTo>
                        <a:pt x="169821" y="6109"/>
                        <a:pt x="171043" y="3054"/>
                        <a:pt x="171043" y="0"/>
                      </a:cubicBezTo>
                      <a:lnTo>
                        <a:pt x="124617" y="0"/>
                      </a:lnTo>
                      <a:lnTo>
                        <a:pt x="91019" y="59254"/>
                      </a:lnTo>
                      <a:close/>
                    </a:path>
                  </a:pathLst>
                </a:custGeom>
                <a:solidFill>
                  <a:srgbClr val="45A8C7"/>
                </a:solidFill>
                <a:ln w="6099" cap="flat">
                  <a:noFill/>
                  <a:prstDash val="solid"/>
                  <a:miter/>
                </a:ln>
              </p:spPr>
              <p:txBody>
                <a:bodyPr rtlCol="0" anchor="ctr"/>
                <a:lstStyle/>
                <a:p>
                  <a:endParaRPr lang="ru-RU" sz="1000"/>
                </a:p>
              </p:txBody>
            </p:sp>
            <p:sp>
              <p:nvSpPr>
                <p:cNvPr id="21" name="Freeform: Shape 20">
                  <a:extLst>
                    <a:ext uri="{FF2B5EF4-FFF2-40B4-BE49-F238E27FC236}">
                      <a16:creationId xmlns:a16="http://schemas.microsoft.com/office/drawing/2014/main" id="{5C206B85-A6B4-4CA4-A85A-EABEA16DF546}"/>
                    </a:ext>
                  </a:extLst>
                </p:cNvPr>
                <p:cNvSpPr/>
                <p:nvPr/>
              </p:nvSpPr>
              <p:spPr>
                <a:xfrm>
                  <a:off x="3991370" y="2908948"/>
                  <a:ext cx="79718" cy="199142"/>
                </a:xfrm>
                <a:custGeom>
                  <a:avLst/>
                  <a:gdLst>
                    <a:gd name="connsiteX0" fmla="*/ 46120 w 79718"/>
                    <a:gd name="connsiteY0" fmla="*/ 98960 h 199142"/>
                    <a:gd name="connsiteX1" fmla="*/ 79718 w 79718"/>
                    <a:gd name="connsiteY1" fmla="*/ 40928 h 199142"/>
                    <a:gd name="connsiteX2" fmla="*/ 56505 w 79718"/>
                    <a:gd name="connsiteY2" fmla="*/ 0 h 199142"/>
                    <a:gd name="connsiteX3" fmla="*/ 50397 w 79718"/>
                    <a:gd name="connsiteY3" fmla="*/ 6719 h 199142"/>
                    <a:gd name="connsiteX4" fmla="*/ 2749 w 79718"/>
                    <a:gd name="connsiteY4" fmla="*/ 89797 h 199142"/>
                    <a:gd name="connsiteX5" fmla="*/ 2749 w 79718"/>
                    <a:gd name="connsiteY5" fmla="*/ 109956 h 199142"/>
                    <a:gd name="connsiteX6" fmla="*/ 50397 w 79718"/>
                    <a:gd name="connsiteY6" fmla="*/ 193034 h 199142"/>
                    <a:gd name="connsiteX7" fmla="*/ 56505 w 79718"/>
                    <a:gd name="connsiteY7" fmla="*/ 199142 h 199142"/>
                    <a:gd name="connsiteX8" fmla="*/ 79718 w 79718"/>
                    <a:gd name="connsiteY8" fmla="*/ 158825 h 199142"/>
                    <a:gd name="connsiteX9" fmla="*/ 46120 w 79718"/>
                    <a:gd name="connsiteY9" fmla="*/ 98960 h 19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718" h="199142">
                      <a:moveTo>
                        <a:pt x="46120" y="98960"/>
                      </a:moveTo>
                      <a:lnTo>
                        <a:pt x="79718" y="40928"/>
                      </a:lnTo>
                      <a:lnTo>
                        <a:pt x="56505" y="0"/>
                      </a:lnTo>
                      <a:cubicBezTo>
                        <a:pt x="54062" y="1833"/>
                        <a:pt x="52229" y="3665"/>
                        <a:pt x="50397" y="6719"/>
                      </a:cubicBezTo>
                      <a:lnTo>
                        <a:pt x="2749" y="89797"/>
                      </a:lnTo>
                      <a:cubicBezTo>
                        <a:pt x="-916" y="95906"/>
                        <a:pt x="-916" y="103236"/>
                        <a:pt x="2749" y="109956"/>
                      </a:cubicBezTo>
                      <a:lnTo>
                        <a:pt x="50397" y="193034"/>
                      </a:lnTo>
                      <a:cubicBezTo>
                        <a:pt x="51618" y="195477"/>
                        <a:pt x="54062" y="197921"/>
                        <a:pt x="56505" y="199142"/>
                      </a:cubicBezTo>
                      <a:lnTo>
                        <a:pt x="79718" y="158825"/>
                      </a:lnTo>
                      <a:lnTo>
                        <a:pt x="46120" y="98960"/>
                      </a:lnTo>
                      <a:close/>
                    </a:path>
                  </a:pathLst>
                </a:custGeom>
                <a:solidFill>
                  <a:srgbClr val="456BA8"/>
                </a:solidFill>
                <a:ln w="6099" cap="flat">
                  <a:noFill/>
                  <a:prstDash val="solid"/>
                  <a:miter/>
                </a:ln>
              </p:spPr>
              <p:txBody>
                <a:bodyPr rtlCol="0" anchor="ctr"/>
                <a:lstStyle/>
                <a:p>
                  <a:endParaRPr lang="ru-RU" sz="1000"/>
                </a:p>
              </p:txBody>
            </p:sp>
            <p:sp>
              <p:nvSpPr>
                <p:cNvPr id="22" name="Freeform: Shape 21">
                  <a:extLst>
                    <a:ext uri="{FF2B5EF4-FFF2-40B4-BE49-F238E27FC236}">
                      <a16:creationId xmlns:a16="http://schemas.microsoft.com/office/drawing/2014/main" id="{C73EFF37-2948-4111-B1A1-CD145AD1E6B1}"/>
                    </a:ext>
                  </a:extLst>
                </p:cNvPr>
                <p:cNvSpPr/>
                <p:nvPr/>
              </p:nvSpPr>
              <p:spPr>
                <a:xfrm>
                  <a:off x="4269620" y="2945600"/>
                  <a:ext cx="69323" cy="122173"/>
                </a:xfrm>
                <a:custGeom>
                  <a:avLst/>
                  <a:gdLst>
                    <a:gd name="connsiteX0" fmla="*/ 68417 w 69323"/>
                    <a:gd name="connsiteY0" fmla="*/ 119730 h 122173"/>
                    <a:gd name="connsiteX1" fmla="*/ 67195 w 69323"/>
                    <a:gd name="connsiteY1" fmla="*/ 122173 h 122173"/>
                    <a:gd name="connsiteX2" fmla="*/ 56811 w 69323"/>
                    <a:gd name="connsiteY2" fmla="*/ 122173 h 122173"/>
                    <a:gd name="connsiteX3" fmla="*/ 52535 w 69323"/>
                    <a:gd name="connsiteY3" fmla="*/ 119730 h 122173"/>
                    <a:gd name="connsiteX4" fmla="*/ 12217 w 69323"/>
                    <a:gd name="connsiteY4" fmla="*/ 80634 h 122173"/>
                    <a:gd name="connsiteX5" fmla="*/ 12217 w 69323"/>
                    <a:gd name="connsiteY5" fmla="*/ 119730 h 122173"/>
                    <a:gd name="connsiteX6" fmla="*/ 9774 w 69323"/>
                    <a:gd name="connsiteY6" fmla="*/ 122173 h 122173"/>
                    <a:gd name="connsiteX7" fmla="*/ 2443 w 69323"/>
                    <a:gd name="connsiteY7" fmla="*/ 122173 h 122173"/>
                    <a:gd name="connsiteX8" fmla="*/ 0 w 69323"/>
                    <a:gd name="connsiteY8" fmla="*/ 119730 h 122173"/>
                    <a:gd name="connsiteX9" fmla="*/ 0 w 69323"/>
                    <a:gd name="connsiteY9" fmla="*/ 2443 h 122173"/>
                    <a:gd name="connsiteX10" fmla="*/ 2443 w 69323"/>
                    <a:gd name="connsiteY10" fmla="*/ 0 h 122173"/>
                    <a:gd name="connsiteX11" fmla="*/ 9774 w 69323"/>
                    <a:gd name="connsiteY11" fmla="*/ 0 h 122173"/>
                    <a:gd name="connsiteX12" fmla="*/ 12217 w 69323"/>
                    <a:gd name="connsiteY12" fmla="*/ 2443 h 122173"/>
                    <a:gd name="connsiteX13" fmla="*/ 12217 w 69323"/>
                    <a:gd name="connsiteY13" fmla="*/ 74526 h 122173"/>
                    <a:gd name="connsiteX14" fmla="*/ 50702 w 69323"/>
                    <a:gd name="connsiteY14" fmla="*/ 40317 h 122173"/>
                    <a:gd name="connsiteX15" fmla="*/ 54978 w 69323"/>
                    <a:gd name="connsiteY15" fmla="*/ 37874 h 122173"/>
                    <a:gd name="connsiteX16" fmla="*/ 65363 w 69323"/>
                    <a:gd name="connsiteY16" fmla="*/ 37874 h 122173"/>
                    <a:gd name="connsiteX17" fmla="*/ 66584 w 69323"/>
                    <a:gd name="connsiteY17" fmla="*/ 40317 h 122173"/>
                    <a:gd name="connsiteX18" fmla="*/ 25046 w 69323"/>
                    <a:gd name="connsiteY18" fmla="*/ 77580 h 122173"/>
                    <a:gd name="connsiteX19" fmla="*/ 68417 w 69323"/>
                    <a:gd name="connsiteY19" fmla="*/ 119730 h 12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323" h="122173">
                      <a:moveTo>
                        <a:pt x="68417" y="119730"/>
                      </a:moveTo>
                      <a:cubicBezTo>
                        <a:pt x="70250" y="121562"/>
                        <a:pt x="69028" y="122173"/>
                        <a:pt x="67195" y="122173"/>
                      </a:cubicBezTo>
                      <a:lnTo>
                        <a:pt x="56811" y="122173"/>
                      </a:lnTo>
                      <a:cubicBezTo>
                        <a:pt x="54978" y="122173"/>
                        <a:pt x="54367" y="121562"/>
                        <a:pt x="52535" y="119730"/>
                      </a:cubicBezTo>
                      <a:lnTo>
                        <a:pt x="12217" y="80634"/>
                      </a:lnTo>
                      <a:lnTo>
                        <a:pt x="12217" y="119730"/>
                      </a:lnTo>
                      <a:cubicBezTo>
                        <a:pt x="12217" y="121562"/>
                        <a:pt x="11606" y="122173"/>
                        <a:pt x="9774" y="122173"/>
                      </a:cubicBezTo>
                      <a:lnTo>
                        <a:pt x="2443" y="122173"/>
                      </a:lnTo>
                      <a:cubicBezTo>
                        <a:pt x="611" y="122173"/>
                        <a:pt x="0" y="121562"/>
                        <a:pt x="0" y="119730"/>
                      </a:cubicBezTo>
                      <a:lnTo>
                        <a:pt x="0" y="2443"/>
                      </a:lnTo>
                      <a:cubicBezTo>
                        <a:pt x="0" y="611"/>
                        <a:pt x="611" y="0"/>
                        <a:pt x="2443" y="0"/>
                      </a:cubicBezTo>
                      <a:lnTo>
                        <a:pt x="9774" y="0"/>
                      </a:lnTo>
                      <a:cubicBezTo>
                        <a:pt x="11606" y="0"/>
                        <a:pt x="12217" y="611"/>
                        <a:pt x="12217" y="2443"/>
                      </a:cubicBezTo>
                      <a:lnTo>
                        <a:pt x="12217" y="74526"/>
                      </a:lnTo>
                      <a:lnTo>
                        <a:pt x="50702" y="40317"/>
                      </a:lnTo>
                      <a:cubicBezTo>
                        <a:pt x="52535" y="38485"/>
                        <a:pt x="53146" y="37874"/>
                        <a:pt x="54978" y="37874"/>
                      </a:cubicBezTo>
                      <a:lnTo>
                        <a:pt x="65363" y="37874"/>
                      </a:lnTo>
                      <a:cubicBezTo>
                        <a:pt x="67195" y="37874"/>
                        <a:pt x="67195" y="39095"/>
                        <a:pt x="66584" y="40317"/>
                      </a:cubicBezTo>
                      <a:lnTo>
                        <a:pt x="25046" y="77580"/>
                      </a:lnTo>
                      <a:lnTo>
                        <a:pt x="68417" y="119730"/>
                      </a:lnTo>
                      <a:close/>
                    </a:path>
                  </a:pathLst>
                </a:custGeom>
                <a:solidFill>
                  <a:srgbClr val="4D73A6"/>
                </a:solidFill>
                <a:ln w="6099" cap="flat">
                  <a:noFill/>
                  <a:prstDash val="solid"/>
                  <a:miter/>
                </a:ln>
              </p:spPr>
              <p:txBody>
                <a:bodyPr rtlCol="0" anchor="ctr"/>
                <a:lstStyle/>
                <a:p>
                  <a:endParaRPr lang="ru-RU" sz="1000"/>
                </a:p>
              </p:txBody>
            </p:sp>
            <p:sp>
              <p:nvSpPr>
                <p:cNvPr id="23" name="Freeform: Shape 22">
                  <a:extLst>
                    <a:ext uri="{FF2B5EF4-FFF2-40B4-BE49-F238E27FC236}">
                      <a16:creationId xmlns:a16="http://schemas.microsoft.com/office/drawing/2014/main" id="{2A6CB08A-7F3C-4CFF-949A-643BF25D0801}"/>
                    </a:ext>
                  </a:extLst>
                </p:cNvPr>
                <p:cNvSpPr/>
                <p:nvPr/>
              </p:nvSpPr>
              <p:spPr>
                <a:xfrm>
                  <a:off x="4363082" y="2981641"/>
                  <a:ext cx="72693" cy="86742"/>
                </a:xfrm>
                <a:custGeom>
                  <a:avLst/>
                  <a:gdLst>
                    <a:gd name="connsiteX0" fmla="*/ 11607 w 72693"/>
                    <a:gd name="connsiteY0" fmla="*/ 60476 h 86742"/>
                    <a:gd name="connsiteX1" fmla="*/ 32376 w 72693"/>
                    <a:gd name="connsiteY1" fmla="*/ 78191 h 86742"/>
                    <a:gd name="connsiteX2" fmla="*/ 59865 w 72693"/>
                    <a:gd name="connsiteY2" fmla="*/ 62919 h 86742"/>
                    <a:gd name="connsiteX3" fmla="*/ 59865 w 72693"/>
                    <a:gd name="connsiteY3" fmla="*/ 49480 h 86742"/>
                    <a:gd name="connsiteX4" fmla="*/ 35430 w 72693"/>
                    <a:gd name="connsiteY4" fmla="*/ 43372 h 86742"/>
                    <a:gd name="connsiteX5" fmla="*/ 11607 w 72693"/>
                    <a:gd name="connsiteY5" fmla="*/ 60476 h 86742"/>
                    <a:gd name="connsiteX6" fmla="*/ 7941 w 72693"/>
                    <a:gd name="connsiteY6" fmla="*/ 10996 h 86742"/>
                    <a:gd name="connsiteX7" fmla="*/ 6720 w 72693"/>
                    <a:gd name="connsiteY7" fmla="*/ 6109 h 86742"/>
                    <a:gd name="connsiteX8" fmla="*/ 8552 w 72693"/>
                    <a:gd name="connsiteY8" fmla="*/ 3054 h 86742"/>
                    <a:gd name="connsiteX9" fmla="*/ 37263 w 72693"/>
                    <a:gd name="connsiteY9" fmla="*/ 0 h 86742"/>
                    <a:gd name="connsiteX10" fmla="*/ 72693 w 72693"/>
                    <a:gd name="connsiteY10" fmla="*/ 39706 h 86742"/>
                    <a:gd name="connsiteX11" fmla="*/ 72693 w 72693"/>
                    <a:gd name="connsiteY11" fmla="*/ 83078 h 86742"/>
                    <a:gd name="connsiteX12" fmla="*/ 70250 w 72693"/>
                    <a:gd name="connsiteY12" fmla="*/ 85521 h 86742"/>
                    <a:gd name="connsiteX13" fmla="*/ 65363 w 72693"/>
                    <a:gd name="connsiteY13" fmla="*/ 85521 h 86742"/>
                    <a:gd name="connsiteX14" fmla="*/ 62919 w 72693"/>
                    <a:gd name="connsiteY14" fmla="*/ 83078 h 86742"/>
                    <a:gd name="connsiteX15" fmla="*/ 62309 w 72693"/>
                    <a:gd name="connsiteY15" fmla="*/ 71471 h 86742"/>
                    <a:gd name="connsiteX16" fmla="*/ 29322 w 72693"/>
                    <a:gd name="connsiteY16" fmla="*/ 86743 h 86742"/>
                    <a:gd name="connsiteX17" fmla="*/ 0 w 72693"/>
                    <a:gd name="connsiteY17" fmla="*/ 59254 h 86742"/>
                    <a:gd name="connsiteX18" fmla="*/ 34209 w 72693"/>
                    <a:gd name="connsiteY18" fmla="*/ 32376 h 86742"/>
                    <a:gd name="connsiteX19" fmla="*/ 61087 w 72693"/>
                    <a:gd name="connsiteY19" fmla="*/ 38485 h 86742"/>
                    <a:gd name="connsiteX20" fmla="*/ 37263 w 72693"/>
                    <a:gd name="connsiteY20" fmla="*/ 9774 h 86742"/>
                    <a:gd name="connsiteX21" fmla="*/ 11607 w 72693"/>
                    <a:gd name="connsiteY21" fmla="*/ 12217 h 86742"/>
                    <a:gd name="connsiteX22" fmla="*/ 7941 w 72693"/>
                    <a:gd name="connsiteY22" fmla="*/ 10996 h 8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693" h="86742">
                      <a:moveTo>
                        <a:pt x="11607" y="60476"/>
                      </a:moveTo>
                      <a:cubicBezTo>
                        <a:pt x="11607" y="70861"/>
                        <a:pt x="18937" y="78191"/>
                        <a:pt x="32376" y="78191"/>
                      </a:cubicBezTo>
                      <a:cubicBezTo>
                        <a:pt x="43983" y="78191"/>
                        <a:pt x="54978" y="70861"/>
                        <a:pt x="59865" y="62919"/>
                      </a:cubicBezTo>
                      <a:lnTo>
                        <a:pt x="59865" y="49480"/>
                      </a:lnTo>
                      <a:cubicBezTo>
                        <a:pt x="51313" y="45815"/>
                        <a:pt x="45204" y="43372"/>
                        <a:pt x="35430" y="43372"/>
                      </a:cubicBezTo>
                      <a:cubicBezTo>
                        <a:pt x="20159" y="42761"/>
                        <a:pt x="11607" y="48869"/>
                        <a:pt x="11607" y="60476"/>
                      </a:cubicBezTo>
                      <a:moveTo>
                        <a:pt x="7941" y="10996"/>
                      </a:moveTo>
                      <a:lnTo>
                        <a:pt x="6720" y="6109"/>
                      </a:lnTo>
                      <a:cubicBezTo>
                        <a:pt x="6109" y="4276"/>
                        <a:pt x="6720" y="3665"/>
                        <a:pt x="8552" y="3054"/>
                      </a:cubicBezTo>
                      <a:cubicBezTo>
                        <a:pt x="10385" y="2443"/>
                        <a:pt x="23824" y="0"/>
                        <a:pt x="37263" y="0"/>
                      </a:cubicBezTo>
                      <a:cubicBezTo>
                        <a:pt x="65363" y="0"/>
                        <a:pt x="72693" y="12217"/>
                        <a:pt x="72693" y="39706"/>
                      </a:cubicBezTo>
                      <a:lnTo>
                        <a:pt x="72693" y="83078"/>
                      </a:lnTo>
                      <a:cubicBezTo>
                        <a:pt x="72693" y="84910"/>
                        <a:pt x="72082" y="85521"/>
                        <a:pt x="70250" y="85521"/>
                      </a:cubicBezTo>
                      <a:lnTo>
                        <a:pt x="65363" y="85521"/>
                      </a:lnTo>
                      <a:cubicBezTo>
                        <a:pt x="64141" y="85521"/>
                        <a:pt x="63530" y="84910"/>
                        <a:pt x="62919" y="83078"/>
                      </a:cubicBezTo>
                      <a:lnTo>
                        <a:pt x="62309" y="71471"/>
                      </a:lnTo>
                      <a:cubicBezTo>
                        <a:pt x="58032" y="77580"/>
                        <a:pt x="47037" y="86743"/>
                        <a:pt x="29322" y="86743"/>
                      </a:cubicBezTo>
                      <a:cubicBezTo>
                        <a:pt x="13439" y="86743"/>
                        <a:pt x="0" y="76969"/>
                        <a:pt x="0" y="59254"/>
                      </a:cubicBezTo>
                      <a:cubicBezTo>
                        <a:pt x="0" y="40928"/>
                        <a:pt x="13439" y="32376"/>
                        <a:pt x="34209" y="32376"/>
                      </a:cubicBezTo>
                      <a:cubicBezTo>
                        <a:pt x="43372" y="32376"/>
                        <a:pt x="52535" y="34819"/>
                        <a:pt x="61087" y="38485"/>
                      </a:cubicBezTo>
                      <a:cubicBezTo>
                        <a:pt x="61087" y="17715"/>
                        <a:pt x="54978" y="9774"/>
                        <a:pt x="37263" y="9774"/>
                      </a:cubicBezTo>
                      <a:cubicBezTo>
                        <a:pt x="26878" y="9774"/>
                        <a:pt x="17715" y="10996"/>
                        <a:pt x="11607" y="12217"/>
                      </a:cubicBezTo>
                      <a:cubicBezTo>
                        <a:pt x="8552" y="14050"/>
                        <a:pt x="7941" y="13439"/>
                        <a:pt x="7941" y="10996"/>
                      </a:cubicBezTo>
                    </a:path>
                  </a:pathLst>
                </a:custGeom>
                <a:solidFill>
                  <a:srgbClr val="4D73A6"/>
                </a:solidFill>
                <a:ln w="6099" cap="flat">
                  <a:noFill/>
                  <a:prstDash val="solid"/>
                  <a:miter/>
                </a:ln>
              </p:spPr>
              <p:txBody>
                <a:bodyPr rtlCol="0" anchor="ctr"/>
                <a:lstStyle/>
                <a:p>
                  <a:endParaRPr lang="ru-RU" sz="1000"/>
                </a:p>
              </p:txBody>
            </p:sp>
            <p:sp>
              <p:nvSpPr>
                <p:cNvPr id="24" name="Freeform: Shape 23">
                  <a:extLst>
                    <a:ext uri="{FF2B5EF4-FFF2-40B4-BE49-F238E27FC236}">
                      <a16:creationId xmlns:a16="http://schemas.microsoft.com/office/drawing/2014/main" id="{BA580471-2F77-4FA4-AFD7-FB52703AC8EE}"/>
                    </a:ext>
                  </a:extLst>
                </p:cNvPr>
                <p:cNvSpPr/>
                <p:nvPr/>
              </p:nvSpPr>
              <p:spPr>
                <a:xfrm>
                  <a:off x="4464085" y="2981641"/>
                  <a:ext cx="69429" cy="87964"/>
                </a:xfrm>
                <a:custGeom>
                  <a:avLst/>
                  <a:gdLst>
                    <a:gd name="connsiteX0" fmla="*/ 56601 w 69429"/>
                    <a:gd name="connsiteY0" fmla="*/ 62919 h 87964"/>
                    <a:gd name="connsiteX1" fmla="*/ 32777 w 69429"/>
                    <a:gd name="connsiteY1" fmla="*/ 49480 h 87964"/>
                    <a:gd name="connsiteX2" fmla="*/ 1012 w 69429"/>
                    <a:gd name="connsiteY2" fmla="*/ 25656 h 87964"/>
                    <a:gd name="connsiteX3" fmla="*/ 32777 w 69429"/>
                    <a:gd name="connsiteY3" fmla="*/ 0 h 87964"/>
                    <a:gd name="connsiteX4" fmla="*/ 64542 w 69429"/>
                    <a:gd name="connsiteY4" fmla="*/ 9163 h 87964"/>
                    <a:gd name="connsiteX5" fmla="*/ 65764 w 69429"/>
                    <a:gd name="connsiteY5" fmla="*/ 12828 h 87964"/>
                    <a:gd name="connsiteX6" fmla="*/ 63931 w 69429"/>
                    <a:gd name="connsiteY6" fmla="*/ 16493 h 87964"/>
                    <a:gd name="connsiteX7" fmla="*/ 60266 w 69429"/>
                    <a:gd name="connsiteY7" fmla="*/ 17715 h 87964"/>
                    <a:gd name="connsiteX8" fmla="*/ 33999 w 69429"/>
                    <a:gd name="connsiteY8" fmla="*/ 9774 h 87964"/>
                    <a:gd name="connsiteX9" fmla="*/ 13230 w 69429"/>
                    <a:gd name="connsiteY9" fmla="*/ 25046 h 87964"/>
                    <a:gd name="connsiteX10" fmla="*/ 37053 w 69429"/>
                    <a:gd name="connsiteY10" fmla="*/ 37874 h 87964"/>
                    <a:gd name="connsiteX11" fmla="*/ 69429 w 69429"/>
                    <a:gd name="connsiteY11" fmla="*/ 61698 h 87964"/>
                    <a:gd name="connsiteX12" fmla="*/ 35221 w 69429"/>
                    <a:gd name="connsiteY12" fmla="*/ 87965 h 87964"/>
                    <a:gd name="connsiteX13" fmla="*/ 1012 w 69429"/>
                    <a:gd name="connsiteY13" fmla="*/ 77580 h 87964"/>
                    <a:gd name="connsiteX14" fmla="*/ 401 w 69429"/>
                    <a:gd name="connsiteY14" fmla="*/ 73915 h 87964"/>
                    <a:gd name="connsiteX15" fmla="*/ 2845 w 69429"/>
                    <a:gd name="connsiteY15" fmla="*/ 69639 h 87964"/>
                    <a:gd name="connsiteX16" fmla="*/ 6510 w 69429"/>
                    <a:gd name="connsiteY16" fmla="*/ 68417 h 87964"/>
                    <a:gd name="connsiteX17" fmla="*/ 34610 w 69429"/>
                    <a:gd name="connsiteY17" fmla="*/ 77580 h 87964"/>
                    <a:gd name="connsiteX18" fmla="*/ 56601 w 69429"/>
                    <a:gd name="connsiteY18" fmla="*/ 62919 h 8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429" h="87964">
                      <a:moveTo>
                        <a:pt x="56601" y="62919"/>
                      </a:moveTo>
                      <a:cubicBezTo>
                        <a:pt x="56601" y="55589"/>
                        <a:pt x="48049" y="51924"/>
                        <a:pt x="32777" y="49480"/>
                      </a:cubicBezTo>
                      <a:cubicBezTo>
                        <a:pt x="16284" y="47648"/>
                        <a:pt x="1012" y="43372"/>
                        <a:pt x="1012" y="25656"/>
                      </a:cubicBezTo>
                      <a:cubicBezTo>
                        <a:pt x="1012" y="10385"/>
                        <a:pt x="13230" y="0"/>
                        <a:pt x="32777" y="0"/>
                      </a:cubicBezTo>
                      <a:cubicBezTo>
                        <a:pt x="41329" y="0"/>
                        <a:pt x="52936" y="1833"/>
                        <a:pt x="64542" y="9163"/>
                      </a:cubicBezTo>
                      <a:cubicBezTo>
                        <a:pt x="66375" y="10385"/>
                        <a:pt x="66375" y="10996"/>
                        <a:pt x="65764" y="12828"/>
                      </a:cubicBezTo>
                      <a:lnTo>
                        <a:pt x="63931" y="16493"/>
                      </a:lnTo>
                      <a:cubicBezTo>
                        <a:pt x="62710" y="18326"/>
                        <a:pt x="62099" y="18937"/>
                        <a:pt x="60266" y="17715"/>
                      </a:cubicBezTo>
                      <a:cubicBezTo>
                        <a:pt x="51103" y="12828"/>
                        <a:pt x="44995" y="9774"/>
                        <a:pt x="33999" y="9774"/>
                      </a:cubicBezTo>
                      <a:cubicBezTo>
                        <a:pt x="19949" y="9774"/>
                        <a:pt x="13230" y="15883"/>
                        <a:pt x="13230" y="25046"/>
                      </a:cubicBezTo>
                      <a:cubicBezTo>
                        <a:pt x="13230" y="34209"/>
                        <a:pt x="21782" y="35430"/>
                        <a:pt x="37053" y="37874"/>
                      </a:cubicBezTo>
                      <a:cubicBezTo>
                        <a:pt x="53547" y="40317"/>
                        <a:pt x="69429" y="45204"/>
                        <a:pt x="69429" y="61698"/>
                      </a:cubicBezTo>
                      <a:cubicBezTo>
                        <a:pt x="69429" y="76969"/>
                        <a:pt x="57212" y="87965"/>
                        <a:pt x="35221" y="87965"/>
                      </a:cubicBezTo>
                      <a:cubicBezTo>
                        <a:pt x="26058" y="87965"/>
                        <a:pt x="13230" y="85521"/>
                        <a:pt x="1012" y="77580"/>
                      </a:cubicBezTo>
                      <a:cubicBezTo>
                        <a:pt x="-210" y="76358"/>
                        <a:pt x="-210" y="75747"/>
                        <a:pt x="401" y="73915"/>
                      </a:cubicBezTo>
                      <a:lnTo>
                        <a:pt x="2845" y="69639"/>
                      </a:lnTo>
                      <a:cubicBezTo>
                        <a:pt x="4067" y="67806"/>
                        <a:pt x="4677" y="67195"/>
                        <a:pt x="6510" y="68417"/>
                      </a:cubicBezTo>
                      <a:cubicBezTo>
                        <a:pt x="13840" y="73304"/>
                        <a:pt x="23614" y="77580"/>
                        <a:pt x="34610" y="77580"/>
                      </a:cubicBezTo>
                      <a:cubicBezTo>
                        <a:pt x="49882" y="78191"/>
                        <a:pt x="56601" y="70861"/>
                        <a:pt x="56601" y="62919"/>
                      </a:cubicBezTo>
                    </a:path>
                  </a:pathLst>
                </a:custGeom>
                <a:solidFill>
                  <a:srgbClr val="4D73A6"/>
                </a:solidFill>
                <a:ln w="6099" cap="flat">
                  <a:noFill/>
                  <a:prstDash val="solid"/>
                  <a:miter/>
                </a:ln>
              </p:spPr>
              <p:txBody>
                <a:bodyPr rtlCol="0" anchor="ctr"/>
                <a:lstStyle/>
                <a:p>
                  <a:endParaRPr lang="ru-RU" sz="1000"/>
                </a:p>
              </p:txBody>
            </p:sp>
            <p:sp>
              <p:nvSpPr>
                <p:cNvPr id="25" name="Freeform: Shape 24">
                  <a:extLst>
                    <a:ext uri="{FF2B5EF4-FFF2-40B4-BE49-F238E27FC236}">
                      <a16:creationId xmlns:a16="http://schemas.microsoft.com/office/drawing/2014/main" id="{BFA28BA4-9C99-426E-8830-762AF288768D}"/>
                    </a:ext>
                  </a:extLst>
                </p:cNvPr>
                <p:cNvSpPr/>
                <p:nvPr/>
              </p:nvSpPr>
              <p:spPr>
                <a:xfrm>
                  <a:off x="4556116" y="2964537"/>
                  <a:ext cx="57661" cy="105069"/>
                </a:xfrm>
                <a:custGeom>
                  <a:avLst/>
                  <a:gdLst>
                    <a:gd name="connsiteX0" fmla="*/ 40317 w 57661"/>
                    <a:gd name="connsiteY0" fmla="*/ 105069 h 105069"/>
                    <a:gd name="connsiteX1" fmla="*/ 10385 w 57661"/>
                    <a:gd name="connsiteY1" fmla="*/ 68417 h 105069"/>
                    <a:gd name="connsiteX2" fmla="*/ 10385 w 57661"/>
                    <a:gd name="connsiteY2" fmla="*/ 29322 h 105069"/>
                    <a:gd name="connsiteX3" fmla="*/ 2443 w 57661"/>
                    <a:gd name="connsiteY3" fmla="*/ 29322 h 105069"/>
                    <a:gd name="connsiteX4" fmla="*/ 0 w 57661"/>
                    <a:gd name="connsiteY4" fmla="*/ 26878 h 105069"/>
                    <a:gd name="connsiteX5" fmla="*/ 0 w 57661"/>
                    <a:gd name="connsiteY5" fmla="*/ 21991 h 105069"/>
                    <a:gd name="connsiteX6" fmla="*/ 2443 w 57661"/>
                    <a:gd name="connsiteY6" fmla="*/ 19548 h 105069"/>
                    <a:gd name="connsiteX7" fmla="*/ 10385 w 57661"/>
                    <a:gd name="connsiteY7" fmla="*/ 19548 h 105069"/>
                    <a:gd name="connsiteX8" fmla="*/ 10385 w 57661"/>
                    <a:gd name="connsiteY8" fmla="*/ 2444 h 105069"/>
                    <a:gd name="connsiteX9" fmla="*/ 12828 w 57661"/>
                    <a:gd name="connsiteY9" fmla="*/ 0 h 105069"/>
                    <a:gd name="connsiteX10" fmla="*/ 20159 w 57661"/>
                    <a:gd name="connsiteY10" fmla="*/ 0 h 105069"/>
                    <a:gd name="connsiteX11" fmla="*/ 22602 w 57661"/>
                    <a:gd name="connsiteY11" fmla="*/ 2444 h 105069"/>
                    <a:gd name="connsiteX12" fmla="*/ 22602 w 57661"/>
                    <a:gd name="connsiteY12" fmla="*/ 20159 h 105069"/>
                    <a:gd name="connsiteX13" fmla="*/ 52535 w 57661"/>
                    <a:gd name="connsiteY13" fmla="*/ 20159 h 105069"/>
                    <a:gd name="connsiteX14" fmla="*/ 54978 w 57661"/>
                    <a:gd name="connsiteY14" fmla="*/ 22602 h 105069"/>
                    <a:gd name="connsiteX15" fmla="*/ 54978 w 57661"/>
                    <a:gd name="connsiteY15" fmla="*/ 27489 h 105069"/>
                    <a:gd name="connsiteX16" fmla="*/ 52535 w 57661"/>
                    <a:gd name="connsiteY16" fmla="*/ 29933 h 105069"/>
                    <a:gd name="connsiteX17" fmla="*/ 22602 w 57661"/>
                    <a:gd name="connsiteY17" fmla="*/ 29933 h 105069"/>
                    <a:gd name="connsiteX18" fmla="*/ 22602 w 57661"/>
                    <a:gd name="connsiteY18" fmla="*/ 67806 h 105069"/>
                    <a:gd name="connsiteX19" fmla="*/ 41539 w 57661"/>
                    <a:gd name="connsiteY19" fmla="*/ 94074 h 105069"/>
                    <a:gd name="connsiteX20" fmla="*/ 53146 w 57661"/>
                    <a:gd name="connsiteY20" fmla="*/ 91630 h 105069"/>
                    <a:gd name="connsiteX21" fmla="*/ 56200 w 57661"/>
                    <a:gd name="connsiteY21" fmla="*/ 92852 h 105069"/>
                    <a:gd name="connsiteX22" fmla="*/ 57421 w 57661"/>
                    <a:gd name="connsiteY22" fmla="*/ 97739 h 105069"/>
                    <a:gd name="connsiteX23" fmla="*/ 56200 w 57661"/>
                    <a:gd name="connsiteY23" fmla="*/ 100793 h 105069"/>
                    <a:gd name="connsiteX24" fmla="*/ 40317 w 57661"/>
                    <a:gd name="connsiteY24" fmla="*/ 105069 h 10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61" h="105069">
                      <a:moveTo>
                        <a:pt x="40317" y="105069"/>
                      </a:moveTo>
                      <a:cubicBezTo>
                        <a:pt x="18326" y="105069"/>
                        <a:pt x="10385" y="91630"/>
                        <a:pt x="10385" y="68417"/>
                      </a:cubicBezTo>
                      <a:lnTo>
                        <a:pt x="10385" y="29322"/>
                      </a:lnTo>
                      <a:lnTo>
                        <a:pt x="2443" y="29322"/>
                      </a:lnTo>
                      <a:cubicBezTo>
                        <a:pt x="611" y="29322"/>
                        <a:pt x="0" y="28711"/>
                        <a:pt x="0" y="26878"/>
                      </a:cubicBezTo>
                      <a:lnTo>
                        <a:pt x="0" y="21991"/>
                      </a:lnTo>
                      <a:cubicBezTo>
                        <a:pt x="0" y="20159"/>
                        <a:pt x="611" y="19548"/>
                        <a:pt x="2443" y="19548"/>
                      </a:cubicBezTo>
                      <a:lnTo>
                        <a:pt x="10385" y="19548"/>
                      </a:lnTo>
                      <a:lnTo>
                        <a:pt x="10385" y="2444"/>
                      </a:lnTo>
                      <a:cubicBezTo>
                        <a:pt x="10385" y="611"/>
                        <a:pt x="10996" y="0"/>
                        <a:pt x="12828" y="0"/>
                      </a:cubicBezTo>
                      <a:lnTo>
                        <a:pt x="20159" y="0"/>
                      </a:lnTo>
                      <a:cubicBezTo>
                        <a:pt x="21991" y="0"/>
                        <a:pt x="22602" y="611"/>
                        <a:pt x="22602" y="2444"/>
                      </a:cubicBezTo>
                      <a:lnTo>
                        <a:pt x="22602" y="20159"/>
                      </a:lnTo>
                      <a:lnTo>
                        <a:pt x="52535" y="20159"/>
                      </a:lnTo>
                      <a:cubicBezTo>
                        <a:pt x="54367" y="20159"/>
                        <a:pt x="54978" y="20770"/>
                        <a:pt x="54978" y="22602"/>
                      </a:cubicBezTo>
                      <a:lnTo>
                        <a:pt x="54978" y="27489"/>
                      </a:lnTo>
                      <a:cubicBezTo>
                        <a:pt x="54978" y="29322"/>
                        <a:pt x="54367" y="29933"/>
                        <a:pt x="52535" y="29933"/>
                      </a:cubicBezTo>
                      <a:lnTo>
                        <a:pt x="22602" y="29933"/>
                      </a:lnTo>
                      <a:lnTo>
                        <a:pt x="22602" y="67806"/>
                      </a:lnTo>
                      <a:cubicBezTo>
                        <a:pt x="22602" y="87354"/>
                        <a:pt x="28711" y="94074"/>
                        <a:pt x="41539" y="94074"/>
                      </a:cubicBezTo>
                      <a:cubicBezTo>
                        <a:pt x="46426" y="94074"/>
                        <a:pt x="48869" y="94074"/>
                        <a:pt x="53146" y="91630"/>
                      </a:cubicBezTo>
                      <a:cubicBezTo>
                        <a:pt x="54978" y="90408"/>
                        <a:pt x="55589" y="90408"/>
                        <a:pt x="56200" y="92852"/>
                      </a:cubicBezTo>
                      <a:lnTo>
                        <a:pt x="57421" y="97739"/>
                      </a:lnTo>
                      <a:cubicBezTo>
                        <a:pt x="58032" y="99571"/>
                        <a:pt x="57421" y="100182"/>
                        <a:pt x="56200" y="100793"/>
                      </a:cubicBezTo>
                      <a:cubicBezTo>
                        <a:pt x="49480" y="105069"/>
                        <a:pt x="42150" y="105069"/>
                        <a:pt x="40317" y="105069"/>
                      </a:cubicBezTo>
                    </a:path>
                  </a:pathLst>
                </a:custGeom>
                <a:solidFill>
                  <a:srgbClr val="4D73A6"/>
                </a:solidFill>
                <a:ln w="6099" cap="flat">
                  <a:noFill/>
                  <a:prstDash val="solid"/>
                  <a:miter/>
                </a:ln>
              </p:spPr>
              <p:txBody>
                <a:bodyPr rtlCol="0" anchor="ctr"/>
                <a:lstStyle/>
                <a:p>
                  <a:endParaRPr lang="ru-RU" sz="1000"/>
                </a:p>
              </p:txBody>
            </p:sp>
            <p:sp>
              <p:nvSpPr>
                <p:cNvPr id="26" name="Freeform: Shape 25">
                  <a:extLst>
                    <a:ext uri="{FF2B5EF4-FFF2-40B4-BE49-F238E27FC236}">
                      <a16:creationId xmlns:a16="http://schemas.microsoft.com/office/drawing/2014/main" id="{7DB2757B-40B1-41A8-9DF3-2FD88984E8B8}"/>
                    </a:ext>
                  </a:extLst>
                </p:cNvPr>
                <p:cNvSpPr/>
                <p:nvPr/>
              </p:nvSpPr>
              <p:spPr>
                <a:xfrm>
                  <a:off x="4636751" y="2981641"/>
                  <a:ext cx="84299" cy="87964"/>
                </a:xfrm>
                <a:custGeom>
                  <a:avLst/>
                  <a:gdLst>
                    <a:gd name="connsiteX0" fmla="*/ 72082 w 84299"/>
                    <a:gd name="connsiteY0" fmla="*/ 39706 h 87964"/>
                    <a:gd name="connsiteX1" fmla="*/ 43372 w 84299"/>
                    <a:gd name="connsiteY1" fmla="*/ 10385 h 87964"/>
                    <a:gd name="connsiteX2" fmla="*/ 12828 w 84299"/>
                    <a:gd name="connsiteY2" fmla="*/ 39706 h 87964"/>
                    <a:gd name="connsiteX3" fmla="*/ 72082 w 84299"/>
                    <a:gd name="connsiteY3" fmla="*/ 39706 h 87964"/>
                    <a:gd name="connsiteX4" fmla="*/ 77580 w 84299"/>
                    <a:gd name="connsiteY4" fmla="*/ 72693 h 87964"/>
                    <a:gd name="connsiteX5" fmla="*/ 77580 w 84299"/>
                    <a:gd name="connsiteY5" fmla="*/ 76358 h 87964"/>
                    <a:gd name="connsiteX6" fmla="*/ 43982 w 84299"/>
                    <a:gd name="connsiteY6" fmla="*/ 87965 h 87964"/>
                    <a:gd name="connsiteX7" fmla="*/ 0 w 84299"/>
                    <a:gd name="connsiteY7" fmla="*/ 43982 h 87964"/>
                    <a:gd name="connsiteX8" fmla="*/ 43372 w 84299"/>
                    <a:gd name="connsiteY8" fmla="*/ 0 h 87964"/>
                    <a:gd name="connsiteX9" fmla="*/ 84300 w 84299"/>
                    <a:gd name="connsiteY9" fmla="*/ 45815 h 87964"/>
                    <a:gd name="connsiteX10" fmla="*/ 81856 w 84299"/>
                    <a:gd name="connsiteY10" fmla="*/ 48258 h 87964"/>
                    <a:gd name="connsiteX11" fmla="*/ 12828 w 84299"/>
                    <a:gd name="connsiteY11" fmla="*/ 48258 h 87964"/>
                    <a:gd name="connsiteX12" fmla="*/ 44593 w 84299"/>
                    <a:gd name="connsiteY12" fmla="*/ 76969 h 87964"/>
                    <a:gd name="connsiteX13" fmla="*/ 70861 w 84299"/>
                    <a:gd name="connsiteY13" fmla="*/ 68417 h 87964"/>
                    <a:gd name="connsiteX14" fmla="*/ 74526 w 84299"/>
                    <a:gd name="connsiteY14" fmla="*/ 68417 h 87964"/>
                    <a:gd name="connsiteX15" fmla="*/ 77580 w 84299"/>
                    <a:gd name="connsiteY15" fmla="*/ 72693 h 8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299" h="87964">
                      <a:moveTo>
                        <a:pt x="72082" y="39706"/>
                      </a:moveTo>
                      <a:cubicBezTo>
                        <a:pt x="71471" y="25046"/>
                        <a:pt x="60476" y="10385"/>
                        <a:pt x="43372" y="10385"/>
                      </a:cubicBezTo>
                      <a:cubicBezTo>
                        <a:pt x="26267" y="10385"/>
                        <a:pt x="13439" y="25046"/>
                        <a:pt x="12828" y="39706"/>
                      </a:cubicBezTo>
                      <a:lnTo>
                        <a:pt x="72082" y="39706"/>
                      </a:lnTo>
                      <a:close/>
                      <a:moveTo>
                        <a:pt x="77580" y="72693"/>
                      </a:moveTo>
                      <a:cubicBezTo>
                        <a:pt x="78802" y="73915"/>
                        <a:pt x="78802" y="75137"/>
                        <a:pt x="77580" y="76358"/>
                      </a:cubicBezTo>
                      <a:cubicBezTo>
                        <a:pt x="70250" y="83689"/>
                        <a:pt x="56200" y="87965"/>
                        <a:pt x="43982" y="87965"/>
                      </a:cubicBezTo>
                      <a:cubicBezTo>
                        <a:pt x="18937" y="87965"/>
                        <a:pt x="0" y="68417"/>
                        <a:pt x="0" y="43982"/>
                      </a:cubicBezTo>
                      <a:cubicBezTo>
                        <a:pt x="0" y="19548"/>
                        <a:pt x="19548" y="0"/>
                        <a:pt x="43372" y="0"/>
                      </a:cubicBezTo>
                      <a:cubicBezTo>
                        <a:pt x="69028" y="0"/>
                        <a:pt x="84300" y="20769"/>
                        <a:pt x="84300" y="45815"/>
                      </a:cubicBezTo>
                      <a:cubicBezTo>
                        <a:pt x="84300" y="47648"/>
                        <a:pt x="84300" y="48258"/>
                        <a:pt x="81856" y="48258"/>
                      </a:cubicBezTo>
                      <a:lnTo>
                        <a:pt x="12828" y="48258"/>
                      </a:lnTo>
                      <a:cubicBezTo>
                        <a:pt x="14050" y="63530"/>
                        <a:pt x="28100" y="76969"/>
                        <a:pt x="44593" y="76969"/>
                      </a:cubicBezTo>
                      <a:cubicBezTo>
                        <a:pt x="52535" y="76969"/>
                        <a:pt x="62919" y="74526"/>
                        <a:pt x="70861" y="68417"/>
                      </a:cubicBezTo>
                      <a:cubicBezTo>
                        <a:pt x="72693" y="67195"/>
                        <a:pt x="73304" y="67195"/>
                        <a:pt x="74526" y="68417"/>
                      </a:cubicBezTo>
                      <a:lnTo>
                        <a:pt x="77580" y="72693"/>
                      </a:lnTo>
                      <a:close/>
                    </a:path>
                  </a:pathLst>
                </a:custGeom>
                <a:solidFill>
                  <a:srgbClr val="4D73A6"/>
                </a:solidFill>
                <a:ln w="6099" cap="flat">
                  <a:noFill/>
                  <a:prstDash val="solid"/>
                  <a:miter/>
                </a:ln>
              </p:spPr>
              <p:txBody>
                <a:bodyPr rtlCol="0" anchor="ctr"/>
                <a:lstStyle/>
                <a:p>
                  <a:endParaRPr lang="ru-RU" sz="1000"/>
                </a:p>
              </p:txBody>
            </p:sp>
            <p:sp>
              <p:nvSpPr>
                <p:cNvPr id="27" name="Freeform: Shape 26">
                  <a:extLst>
                    <a:ext uri="{FF2B5EF4-FFF2-40B4-BE49-F238E27FC236}">
                      <a16:creationId xmlns:a16="http://schemas.microsoft.com/office/drawing/2014/main" id="{E722F34C-8DA6-479F-A1CF-C4919EE4CCA7}"/>
                    </a:ext>
                  </a:extLst>
                </p:cNvPr>
                <p:cNvSpPr/>
                <p:nvPr/>
              </p:nvSpPr>
              <p:spPr>
                <a:xfrm>
                  <a:off x="4753427" y="2981641"/>
                  <a:ext cx="72082" cy="86132"/>
                </a:xfrm>
                <a:custGeom>
                  <a:avLst/>
                  <a:gdLst>
                    <a:gd name="connsiteX0" fmla="*/ 10385 w 72082"/>
                    <a:gd name="connsiteY0" fmla="*/ 19548 h 86132"/>
                    <a:gd name="connsiteX1" fmla="*/ 39095 w 72082"/>
                    <a:gd name="connsiteY1" fmla="*/ 0 h 86132"/>
                    <a:gd name="connsiteX2" fmla="*/ 72082 w 72082"/>
                    <a:gd name="connsiteY2" fmla="*/ 37263 h 86132"/>
                    <a:gd name="connsiteX3" fmla="*/ 72082 w 72082"/>
                    <a:gd name="connsiteY3" fmla="*/ 83689 h 86132"/>
                    <a:gd name="connsiteX4" fmla="*/ 69639 w 72082"/>
                    <a:gd name="connsiteY4" fmla="*/ 86132 h 86132"/>
                    <a:gd name="connsiteX5" fmla="*/ 62308 w 72082"/>
                    <a:gd name="connsiteY5" fmla="*/ 86132 h 86132"/>
                    <a:gd name="connsiteX6" fmla="*/ 59865 w 72082"/>
                    <a:gd name="connsiteY6" fmla="*/ 83689 h 86132"/>
                    <a:gd name="connsiteX7" fmla="*/ 59865 w 72082"/>
                    <a:gd name="connsiteY7" fmla="*/ 40317 h 86132"/>
                    <a:gd name="connsiteX8" fmla="*/ 36041 w 72082"/>
                    <a:gd name="connsiteY8" fmla="*/ 10996 h 86132"/>
                    <a:gd name="connsiteX9" fmla="*/ 12217 w 72082"/>
                    <a:gd name="connsiteY9" fmla="*/ 41539 h 86132"/>
                    <a:gd name="connsiteX10" fmla="*/ 12217 w 72082"/>
                    <a:gd name="connsiteY10" fmla="*/ 83078 h 86132"/>
                    <a:gd name="connsiteX11" fmla="*/ 9774 w 72082"/>
                    <a:gd name="connsiteY11" fmla="*/ 85521 h 86132"/>
                    <a:gd name="connsiteX12" fmla="*/ 2443 w 72082"/>
                    <a:gd name="connsiteY12" fmla="*/ 85521 h 86132"/>
                    <a:gd name="connsiteX13" fmla="*/ 0 w 72082"/>
                    <a:gd name="connsiteY13" fmla="*/ 83078 h 86132"/>
                    <a:gd name="connsiteX14" fmla="*/ 0 w 72082"/>
                    <a:gd name="connsiteY14" fmla="*/ 42150 h 86132"/>
                    <a:gd name="connsiteX15" fmla="*/ 0 w 72082"/>
                    <a:gd name="connsiteY15" fmla="*/ 4276 h 86132"/>
                    <a:gd name="connsiteX16" fmla="*/ 2443 w 72082"/>
                    <a:gd name="connsiteY16" fmla="*/ 1833 h 86132"/>
                    <a:gd name="connsiteX17" fmla="*/ 6719 w 72082"/>
                    <a:gd name="connsiteY17" fmla="*/ 1833 h 86132"/>
                    <a:gd name="connsiteX18" fmla="*/ 9774 w 72082"/>
                    <a:gd name="connsiteY18" fmla="*/ 4276 h 86132"/>
                    <a:gd name="connsiteX19" fmla="*/ 10385 w 72082"/>
                    <a:gd name="connsiteY19" fmla="*/ 19548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082" h="86132">
                      <a:moveTo>
                        <a:pt x="10385" y="19548"/>
                      </a:moveTo>
                      <a:cubicBezTo>
                        <a:pt x="14050" y="12828"/>
                        <a:pt x="22602" y="0"/>
                        <a:pt x="39095" y="0"/>
                      </a:cubicBezTo>
                      <a:cubicBezTo>
                        <a:pt x="56811" y="0"/>
                        <a:pt x="72082" y="10385"/>
                        <a:pt x="72082" y="37263"/>
                      </a:cubicBezTo>
                      <a:lnTo>
                        <a:pt x="72082" y="83689"/>
                      </a:lnTo>
                      <a:cubicBezTo>
                        <a:pt x="72082" y="85521"/>
                        <a:pt x="71471" y="86132"/>
                        <a:pt x="69639" y="86132"/>
                      </a:cubicBezTo>
                      <a:lnTo>
                        <a:pt x="62308" y="86132"/>
                      </a:lnTo>
                      <a:cubicBezTo>
                        <a:pt x="60476" y="86132"/>
                        <a:pt x="59865" y="85521"/>
                        <a:pt x="59865" y="83689"/>
                      </a:cubicBezTo>
                      <a:lnTo>
                        <a:pt x="59865" y="40317"/>
                      </a:lnTo>
                      <a:cubicBezTo>
                        <a:pt x="59865" y="20769"/>
                        <a:pt x="50091" y="10996"/>
                        <a:pt x="36041" y="10996"/>
                      </a:cubicBezTo>
                      <a:cubicBezTo>
                        <a:pt x="21380" y="10996"/>
                        <a:pt x="12217" y="25046"/>
                        <a:pt x="12217" y="41539"/>
                      </a:cubicBezTo>
                      <a:lnTo>
                        <a:pt x="12217" y="83078"/>
                      </a:lnTo>
                      <a:cubicBezTo>
                        <a:pt x="12217" y="84910"/>
                        <a:pt x="11606" y="85521"/>
                        <a:pt x="9774" y="85521"/>
                      </a:cubicBezTo>
                      <a:lnTo>
                        <a:pt x="2443" y="85521"/>
                      </a:lnTo>
                      <a:cubicBezTo>
                        <a:pt x="611" y="85521"/>
                        <a:pt x="0" y="84910"/>
                        <a:pt x="0" y="83078"/>
                      </a:cubicBezTo>
                      <a:lnTo>
                        <a:pt x="0" y="42150"/>
                      </a:lnTo>
                      <a:lnTo>
                        <a:pt x="0" y="4276"/>
                      </a:lnTo>
                      <a:cubicBezTo>
                        <a:pt x="0" y="2443"/>
                        <a:pt x="611" y="1833"/>
                        <a:pt x="2443" y="1833"/>
                      </a:cubicBezTo>
                      <a:lnTo>
                        <a:pt x="6719" y="1833"/>
                      </a:lnTo>
                      <a:cubicBezTo>
                        <a:pt x="7941" y="1833"/>
                        <a:pt x="8552" y="2443"/>
                        <a:pt x="9774" y="4276"/>
                      </a:cubicBezTo>
                      <a:lnTo>
                        <a:pt x="10385" y="19548"/>
                      </a:lnTo>
                      <a:close/>
                    </a:path>
                  </a:pathLst>
                </a:custGeom>
                <a:solidFill>
                  <a:srgbClr val="4D73A6"/>
                </a:solidFill>
                <a:ln w="6099" cap="flat">
                  <a:noFill/>
                  <a:prstDash val="solid"/>
                  <a:miter/>
                </a:ln>
              </p:spPr>
              <p:txBody>
                <a:bodyPr rtlCol="0" anchor="ctr"/>
                <a:lstStyle/>
                <a:p>
                  <a:endParaRPr lang="ru-RU" sz="1000"/>
                </a:p>
              </p:txBody>
            </p:sp>
            <p:sp>
              <p:nvSpPr>
                <p:cNvPr id="28" name="Freeform: Shape 27">
                  <a:extLst>
                    <a:ext uri="{FF2B5EF4-FFF2-40B4-BE49-F238E27FC236}">
                      <a16:creationId xmlns:a16="http://schemas.microsoft.com/office/drawing/2014/main" id="{55C86307-F998-40AD-9D79-CDADF66402DE}"/>
                    </a:ext>
                  </a:extLst>
                </p:cNvPr>
                <p:cNvSpPr/>
                <p:nvPr/>
              </p:nvSpPr>
              <p:spPr>
                <a:xfrm>
                  <a:off x="4487699" y="3108702"/>
                  <a:ext cx="38484" cy="58643"/>
                </a:xfrm>
                <a:custGeom>
                  <a:avLst/>
                  <a:gdLst>
                    <a:gd name="connsiteX0" fmla="*/ 27489 w 38484"/>
                    <a:gd name="connsiteY0" fmla="*/ 37874 h 58643"/>
                    <a:gd name="connsiteX1" fmla="*/ 27489 w 38484"/>
                    <a:gd name="connsiteY1" fmla="*/ 36652 h 58643"/>
                    <a:gd name="connsiteX2" fmla="*/ 18326 w 38484"/>
                    <a:gd name="connsiteY2" fmla="*/ 24435 h 58643"/>
                    <a:gd name="connsiteX3" fmla="*/ 10996 w 38484"/>
                    <a:gd name="connsiteY3" fmla="*/ 26267 h 58643"/>
                    <a:gd name="connsiteX4" fmla="*/ 10996 w 38484"/>
                    <a:gd name="connsiteY4" fmla="*/ 49480 h 58643"/>
                    <a:gd name="connsiteX5" fmla="*/ 17104 w 38484"/>
                    <a:gd name="connsiteY5" fmla="*/ 50702 h 58643"/>
                    <a:gd name="connsiteX6" fmla="*/ 27489 w 38484"/>
                    <a:gd name="connsiteY6" fmla="*/ 37874 h 58643"/>
                    <a:gd name="connsiteX7" fmla="*/ 0 w 38484"/>
                    <a:gd name="connsiteY7" fmla="*/ 56200 h 58643"/>
                    <a:gd name="connsiteX8" fmla="*/ 0 w 38484"/>
                    <a:gd name="connsiteY8" fmla="*/ 0 h 58643"/>
                    <a:gd name="connsiteX9" fmla="*/ 10996 w 38484"/>
                    <a:gd name="connsiteY9" fmla="*/ 0 h 58643"/>
                    <a:gd name="connsiteX10" fmla="*/ 10996 w 38484"/>
                    <a:gd name="connsiteY10" fmla="*/ 19548 h 58643"/>
                    <a:gd name="connsiteX11" fmla="*/ 11606 w 38484"/>
                    <a:gd name="connsiteY11" fmla="*/ 19548 h 58643"/>
                    <a:gd name="connsiteX12" fmla="*/ 23213 w 38484"/>
                    <a:gd name="connsiteY12" fmla="*/ 15883 h 58643"/>
                    <a:gd name="connsiteX13" fmla="*/ 38485 w 38484"/>
                    <a:gd name="connsiteY13" fmla="*/ 35430 h 58643"/>
                    <a:gd name="connsiteX14" fmla="*/ 38485 w 38484"/>
                    <a:gd name="connsiteY14" fmla="*/ 36652 h 58643"/>
                    <a:gd name="connsiteX15" fmla="*/ 16493 w 38484"/>
                    <a:gd name="connsiteY15" fmla="*/ 58643 h 58643"/>
                    <a:gd name="connsiteX16" fmla="*/ 0 w 38484"/>
                    <a:gd name="connsiteY16" fmla="*/ 56200 h 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484" h="58643">
                      <a:moveTo>
                        <a:pt x="27489" y="37874"/>
                      </a:moveTo>
                      <a:lnTo>
                        <a:pt x="27489" y="36652"/>
                      </a:lnTo>
                      <a:cubicBezTo>
                        <a:pt x="27489" y="27489"/>
                        <a:pt x="24435" y="24435"/>
                        <a:pt x="18326" y="24435"/>
                      </a:cubicBezTo>
                      <a:cubicBezTo>
                        <a:pt x="15272" y="24435"/>
                        <a:pt x="12828" y="25656"/>
                        <a:pt x="10996" y="26267"/>
                      </a:cubicBezTo>
                      <a:lnTo>
                        <a:pt x="10996" y="49480"/>
                      </a:lnTo>
                      <a:cubicBezTo>
                        <a:pt x="12217" y="50091"/>
                        <a:pt x="14661" y="50702"/>
                        <a:pt x="17104" y="50702"/>
                      </a:cubicBezTo>
                      <a:cubicBezTo>
                        <a:pt x="23213" y="50702"/>
                        <a:pt x="27489" y="48258"/>
                        <a:pt x="27489" y="37874"/>
                      </a:cubicBezTo>
                      <a:moveTo>
                        <a:pt x="0" y="56200"/>
                      </a:moveTo>
                      <a:lnTo>
                        <a:pt x="0" y="0"/>
                      </a:lnTo>
                      <a:lnTo>
                        <a:pt x="10996" y="0"/>
                      </a:lnTo>
                      <a:lnTo>
                        <a:pt x="10996" y="19548"/>
                      </a:lnTo>
                      <a:lnTo>
                        <a:pt x="11606" y="19548"/>
                      </a:lnTo>
                      <a:cubicBezTo>
                        <a:pt x="14661" y="17715"/>
                        <a:pt x="18326" y="15883"/>
                        <a:pt x="23213" y="15883"/>
                      </a:cubicBezTo>
                      <a:cubicBezTo>
                        <a:pt x="31154" y="15883"/>
                        <a:pt x="38485" y="20769"/>
                        <a:pt x="38485" y="35430"/>
                      </a:cubicBezTo>
                      <a:lnTo>
                        <a:pt x="38485" y="36652"/>
                      </a:lnTo>
                      <a:cubicBezTo>
                        <a:pt x="38485" y="51924"/>
                        <a:pt x="31154" y="58643"/>
                        <a:pt x="16493" y="58643"/>
                      </a:cubicBezTo>
                      <a:cubicBezTo>
                        <a:pt x="10385" y="58643"/>
                        <a:pt x="4276" y="57421"/>
                        <a:pt x="0" y="56200"/>
                      </a:cubicBezTo>
                    </a:path>
                  </a:pathLst>
                </a:custGeom>
                <a:solidFill>
                  <a:schemeClr val="bg1"/>
                </a:solidFill>
                <a:ln w="6099" cap="flat">
                  <a:noFill/>
                  <a:prstDash val="solid"/>
                  <a:miter/>
                </a:ln>
              </p:spPr>
              <p:txBody>
                <a:bodyPr rtlCol="0" anchor="ctr"/>
                <a:lstStyle/>
                <a:p>
                  <a:endParaRPr lang="ru-RU" sz="1000" dirty="0"/>
                </a:p>
              </p:txBody>
            </p:sp>
            <p:sp>
              <p:nvSpPr>
                <p:cNvPr id="29" name="Freeform: Shape 28">
                  <a:extLst>
                    <a:ext uri="{FF2B5EF4-FFF2-40B4-BE49-F238E27FC236}">
                      <a16:creationId xmlns:a16="http://schemas.microsoft.com/office/drawing/2014/main" id="{F82DEF2B-2799-4CE6-BDC5-B8F0A2D28FD5}"/>
                    </a:ext>
                  </a:extLst>
                </p:cNvPr>
                <p:cNvSpPr/>
                <p:nvPr/>
              </p:nvSpPr>
              <p:spPr>
                <a:xfrm>
                  <a:off x="4529849" y="3125806"/>
                  <a:ext cx="39706" cy="57421"/>
                </a:xfrm>
                <a:custGeom>
                  <a:avLst/>
                  <a:gdLst>
                    <a:gd name="connsiteX0" fmla="*/ 2443 w 39706"/>
                    <a:gd name="connsiteY0" fmla="*/ 54978 h 57421"/>
                    <a:gd name="connsiteX1" fmla="*/ 2443 w 39706"/>
                    <a:gd name="connsiteY1" fmla="*/ 47648 h 57421"/>
                    <a:gd name="connsiteX2" fmla="*/ 6720 w 39706"/>
                    <a:gd name="connsiteY2" fmla="*/ 48258 h 57421"/>
                    <a:gd name="connsiteX3" fmla="*/ 14050 w 39706"/>
                    <a:gd name="connsiteY3" fmla="*/ 43371 h 57421"/>
                    <a:gd name="connsiteX4" fmla="*/ 15272 w 39706"/>
                    <a:gd name="connsiteY4" fmla="*/ 40317 h 57421"/>
                    <a:gd name="connsiteX5" fmla="*/ 0 w 39706"/>
                    <a:gd name="connsiteY5" fmla="*/ 0 h 57421"/>
                    <a:gd name="connsiteX6" fmla="*/ 11606 w 39706"/>
                    <a:gd name="connsiteY6" fmla="*/ 0 h 57421"/>
                    <a:gd name="connsiteX7" fmla="*/ 20769 w 39706"/>
                    <a:gd name="connsiteY7" fmla="*/ 26878 h 57421"/>
                    <a:gd name="connsiteX8" fmla="*/ 20769 w 39706"/>
                    <a:gd name="connsiteY8" fmla="*/ 26878 h 57421"/>
                    <a:gd name="connsiteX9" fmla="*/ 29322 w 39706"/>
                    <a:gd name="connsiteY9" fmla="*/ 0 h 57421"/>
                    <a:gd name="connsiteX10" fmla="*/ 39706 w 39706"/>
                    <a:gd name="connsiteY10" fmla="*/ 0 h 57421"/>
                    <a:gd name="connsiteX11" fmla="*/ 23824 w 39706"/>
                    <a:gd name="connsiteY11" fmla="*/ 45815 h 57421"/>
                    <a:gd name="connsiteX12" fmla="*/ 9163 w 39706"/>
                    <a:gd name="connsiteY12" fmla="*/ 57421 h 57421"/>
                    <a:gd name="connsiteX13" fmla="*/ 2443 w 39706"/>
                    <a:gd name="connsiteY13" fmla="*/ 54978 h 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06" h="57421">
                      <a:moveTo>
                        <a:pt x="2443" y="54978"/>
                      </a:moveTo>
                      <a:lnTo>
                        <a:pt x="2443" y="47648"/>
                      </a:lnTo>
                      <a:cubicBezTo>
                        <a:pt x="3665" y="47648"/>
                        <a:pt x="5498" y="48258"/>
                        <a:pt x="6720" y="48258"/>
                      </a:cubicBezTo>
                      <a:cubicBezTo>
                        <a:pt x="10385" y="48258"/>
                        <a:pt x="12828" y="47037"/>
                        <a:pt x="14050" y="43371"/>
                      </a:cubicBezTo>
                      <a:lnTo>
                        <a:pt x="15272" y="40317"/>
                      </a:lnTo>
                      <a:lnTo>
                        <a:pt x="0" y="0"/>
                      </a:lnTo>
                      <a:lnTo>
                        <a:pt x="11606" y="0"/>
                      </a:lnTo>
                      <a:lnTo>
                        <a:pt x="20769" y="26878"/>
                      </a:lnTo>
                      <a:lnTo>
                        <a:pt x="20769" y="26878"/>
                      </a:lnTo>
                      <a:lnTo>
                        <a:pt x="29322" y="0"/>
                      </a:lnTo>
                      <a:lnTo>
                        <a:pt x="39706" y="0"/>
                      </a:lnTo>
                      <a:lnTo>
                        <a:pt x="23824" y="45815"/>
                      </a:lnTo>
                      <a:cubicBezTo>
                        <a:pt x="20769" y="53756"/>
                        <a:pt x="17104" y="57421"/>
                        <a:pt x="9163" y="57421"/>
                      </a:cubicBezTo>
                      <a:cubicBezTo>
                        <a:pt x="6720" y="56200"/>
                        <a:pt x="3665" y="55589"/>
                        <a:pt x="2443" y="54978"/>
                      </a:cubicBezTo>
                    </a:path>
                  </a:pathLst>
                </a:custGeom>
                <a:solidFill>
                  <a:schemeClr val="bg1"/>
                </a:solidFill>
                <a:ln w="6099" cap="flat">
                  <a:noFill/>
                  <a:prstDash val="solid"/>
                  <a:miter/>
                </a:ln>
              </p:spPr>
              <p:txBody>
                <a:bodyPr rtlCol="0" anchor="ctr"/>
                <a:lstStyle/>
                <a:p>
                  <a:endParaRPr lang="ru-RU" sz="1000"/>
                </a:p>
              </p:txBody>
            </p:sp>
          </p:grpSp>
          <p:sp>
            <p:nvSpPr>
              <p:cNvPr id="12" name="Freeform: Shape 11">
                <a:extLst>
                  <a:ext uri="{FF2B5EF4-FFF2-40B4-BE49-F238E27FC236}">
                    <a16:creationId xmlns:a16="http://schemas.microsoft.com/office/drawing/2014/main" id="{F61616BC-C99B-47FC-9FFE-C62FCA49698B}"/>
                  </a:ext>
                </a:extLst>
              </p:cNvPr>
              <p:cNvSpPr/>
              <p:nvPr/>
            </p:nvSpPr>
            <p:spPr>
              <a:xfrm>
                <a:off x="4589714" y="3112367"/>
                <a:ext cx="50091" cy="53756"/>
              </a:xfrm>
              <a:custGeom>
                <a:avLst/>
                <a:gdLst>
                  <a:gd name="connsiteX0" fmla="*/ 0 w 50091"/>
                  <a:gd name="connsiteY0" fmla="*/ 0 h 53756"/>
                  <a:gd name="connsiteX1" fmla="*/ 12217 w 50091"/>
                  <a:gd name="connsiteY1" fmla="*/ 0 h 53756"/>
                  <a:gd name="connsiteX2" fmla="*/ 25656 w 50091"/>
                  <a:gd name="connsiteY2" fmla="*/ 39706 h 53756"/>
                  <a:gd name="connsiteX3" fmla="*/ 25656 w 50091"/>
                  <a:gd name="connsiteY3" fmla="*/ 39706 h 53756"/>
                  <a:gd name="connsiteX4" fmla="*/ 39095 w 50091"/>
                  <a:gd name="connsiteY4" fmla="*/ 0 h 53756"/>
                  <a:gd name="connsiteX5" fmla="*/ 50091 w 50091"/>
                  <a:gd name="connsiteY5" fmla="*/ 0 h 53756"/>
                  <a:gd name="connsiteX6" fmla="*/ 31154 w 50091"/>
                  <a:gd name="connsiteY6" fmla="*/ 53756 h 53756"/>
                  <a:gd name="connsiteX7" fmla="*/ 18937 w 50091"/>
                  <a:gd name="connsiteY7" fmla="*/ 53756 h 5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1" h="53756">
                    <a:moveTo>
                      <a:pt x="0" y="0"/>
                    </a:moveTo>
                    <a:lnTo>
                      <a:pt x="12217" y="0"/>
                    </a:lnTo>
                    <a:lnTo>
                      <a:pt x="25656" y="39706"/>
                    </a:lnTo>
                    <a:lnTo>
                      <a:pt x="25656" y="39706"/>
                    </a:lnTo>
                    <a:lnTo>
                      <a:pt x="39095" y="0"/>
                    </a:lnTo>
                    <a:lnTo>
                      <a:pt x="50091" y="0"/>
                    </a:lnTo>
                    <a:lnTo>
                      <a:pt x="31154" y="53756"/>
                    </a:lnTo>
                    <a:lnTo>
                      <a:pt x="18937" y="53756"/>
                    </a:lnTo>
                    <a:close/>
                  </a:path>
                </a:pathLst>
              </a:custGeom>
              <a:solidFill>
                <a:schemeClr val="bg1"/>
              </a:solidFill>
              <a:ln w="6099" cap="flat">
                <a:noFill/>
                <a:prstDash val="solid"/>
                <a:miter/>
              </a:ln>
            </p:spPr>
            <p:txBody>
              <a:bodyPr rtlCol="0" anchor="ctr"/>
              <a:lstStyle/>
              <a:p>
                <a:endParaRPr lang="ru-RU" sz="1000"/>
              </a:p>
            </p:txBody>
          </p:sp>
          <p:grpSp>
            <p:nvGrpSpPr>
              <p:cNvPr id="13" name="Graphic 1">
                <a:extLst>
                  <a:ext uri="{FF2B5EF4-FFF2-40B4-BE49-F238E27FC236}">
                    <a16:creationId xmlns:a16="http://schemas.microsoft.com/office/drawing/2014/main" id="{98A3B0AB-5343-413C-951D-813AA3649E2A}"/>
                  </a:ext>
                </a:extLst>
              </p:cNvPr>
              <p:cNvGrpSpPr/>
              <p:nvPr/>
            </p:nvGrpSpPr>
            <p:grpSpPr>
              <a:xfrm>
                <a:off x="4637973" y="3124584"/>
                <a:ext cx="186314" cy="43371"/>
                <a:chOff x="4637973" y="3124584"/>
                <a:chExt cx="186314" cy="43371"/>
              </a:xfrm>
              <a:solidFill>
                <a:srgbClr val="949499"/>
              </a:solidFill>
            </p:grpSpPr>
            <p:sp>
              <p:nvSpPr>
                <p:cNvPr id="14" name="Freeform: Shape 13">
                  <a:extLst>
                    <a:ext uri="{FF2B5EF4-FFF2-40B4-BE49-F238E27FC236}">
                      <a16:creationId xmlns:a16="http://schemas.microsoft.com/office/drawing/2014/main" id="{8B22A10B-3498-4889-9F47-FA02390CCF5A}"/>
                    </a:ext>
                  </a:extLst>
                </p:cNvPr>
                <p:cNvSpPr/>
                <p:nvPr/>
              </p:nvSpPr>
              <p:spPr>
                <a:xfrm>
                  <a:off x="4637973" y="3124584"/>
                  <a:ext cx="37873" cy="42760"/>
                </a:xfrm>
                <a:custGeom>
                  <a:avLst/>
                  <a:gdLst>
                    <a:gd name="connsiteX0" fmla="*/ 10996 w 37873"/>
                    <a:gd name="connsiteY0" fmla="*/ 17104 h 42760"/>
                    <a:gd name="connsiteX1" fmla="*/ 26267 w 37873"/>
                    <a:gd name="connsiteY1" fmla="*/ 17104 h 42760"/>
                    <a:gd name="connsiteX2" fmla="*/ 18937 w 37873"/>
                    <a:gd name="connsiteY2" fmla="*/ 7330 h 42760"/>
                    <a:gd name="connsiteX3" fmla="*/ 10996 w 37873"/>
                    <a:gd name="connsiteY3" fmla="*/ 17104 h 42760"/>
                    <a:gd name="connsiteX4" fmla="*/ 0 w 37873"/>
                    <a:gd name="connsiteY4" fmla="*/ 21991 h 42760"/>
                    <a:gd name="connsiteX5" fmla="*/ 0 w 37873"/>
                    <a:gd name="connsiteY5" fmla="*/ 20770 h 42760"/>
                    <a:gd name="connsiteX6" fmla="*/ 19548 w 37873"/>
                    <a:gd name="connsiteY6" fmla="*/ 0 h 42760"/>
                    <a:gd name="connsiteX7" fmla="*/ 37874 w 37873"/>
                    <a:gd name="connsiteY7" fmla="*/ 20770 h 42760"/>
                    <a:gd name="connsiteX8" fmla="*/ 37874 w 37873"/>
                    <a:gd name="connsiteY8" fmla="*/ 24435 h 42760"/>
                    <a:gd name="connsiteX9" fmla="*/ 11607 w 37873"/>
                    <a:gd name="connsiteY9" fmla="*/ 24435 h 42760"/>
                    <a:gd name="connsiteX10" fmla="*/ 23824 w 37873"/>
                    <a:gd name="connsiteY10" fmla="*/ 34819 h 42760"/>
                    <a:gd name="connsiteX11" fmla="*/ 36041 w 37873"/>
                    <a:gd name="connsiteY11" fmla="*/ 31765 h 42760"/>
                    <a:gd name="connsiteX12" fmla="*/ 36041 w 37873"/>
                    <a:gd name="connsiteY12" fmla="*/ 39096 h 42760"/>
                    <a:gd name="connsiteX13" fmla="*/ 21380 w 37873"/>
                    <a:gd name="connsiteY13" fmla="*/ 42761 h 42760"/>
                    <a:gd name="connsiteX14" fmla="*/ 0 w 37873"/>
                    <a:gd name="connsiteY14" fmla="*/ 21991 h 4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73" h="42760">
                      <a:moveTo>
                        <a:pt x="10996" y="17104"/>
                      </a:moveTo>
                      <a:lnTo>
                        <a:pt x="26267" y="17104"/>
                      </a:lnTo>
                      <a:cubicBezTo>
                        <a:pt x="26267" y="9774"/>
                        <a:pt x="23824" y="7330"/>
                        <a:pt x="18937" y="7330"/>
                      </a:cubicBezTo>
                      <a:cubicBezTo>
                        <a:pt x="15272" y="7941"/>
                        <a:pt x="11607" y="9774"/>
                        <a:pt x="10996" y="17104"/>
                      </a:cubicBezTo>
                      <a:moveTo>
                        <a:pt x="0" y="21991"/>
                      </a:moveTo>
                      <a:lnTo>
                        <a:pt x="0" y="20770"/>
                      </a:lnTo>
                      <a:cubicBezTo>
                        <a:pt x="0" y="7330"/>
                        <a:pt x="7941" y="0"/>
                        <a:pt x="19548" y="0"/>
                      </a:cubicBezTo>
                      <a:cubicBezTo>
                        <a:pt x="32376" y="0"/>
                        <a:pt x="37874" y="7330"/>
                        <a:pt x="37874" y="20770"/>
                      </a:cubicBezTo>
                      <a:lnTo>
                        <a:pt x="37874" y="24435"/>
                      </a:lnTo>
                      <a:lnTo>
                        <a:pt x="11607" y="24435"/>
                      </a:lnTo>
                      <a:cubicBezTo>
                        <a:pt x="12217" y="32376"/>
                        <a:pt x="16493" y="34819"/>
                        <a:pt x="23824" y="34819"/>
                      </a:cubicBezTo>
                      <a:cubicBezTo>
                        <a:pt x="28711" y="34819"/>
                        <a:pt x="32987" y="33598"/>
                        <a:pt x="36041" y="31765"/>
                      </a:cubicBezTo>
                      <a:lnTo>
                        <a:pt x="36041" y="39096"/>
                      </a:lnTo>
                      <a:cubicBezTo>
                        <a:pt x="32987" y="40928"/>
                        <a:pt x="28100" y="42761"/>
                        <a:pt x="21380" y="42761"/>
                      </a:cubicBezTo>
                      <a:cubicBezTo>
                        <a:pt x="6720" y="42761"/>
                        <a:pt x="0" y="34819"/>
                        <a:pt x="0" y="21991"/>
                      </a:cubicBezTo>
                    </a:path>
                  </a:pathLst>
                </a:custGeom>
                <a:solidFill>
                  <a:schemeClr val="bg1"/>
                </a:solidFill>
                <a:ln w="6099" cap="flat">
                  <a:noFill/>
                  <a:prstDash val="solid"/>
                  <a:miter/>
                </a:ln>
              </p:spPr>
              <p:txBody>
                <a:bodyPr rtlCol="0" anchor="ctr"/>
                <a:lstStyle/>
                <a:p>
                  <a:endParaRPr lang="ru-RU" sz="1000"/>
                </a:p>
              </p:txBody>
            </p:sp>
            <p:sp>
              <p:nvSpPr>
                <p:cNvPr id="15" name="Freeform: Shape 14">
                  <a:extLst>
                    <a:ext uri="{FF2B5EF4-FFF2-40B4-BE49-F238E27FC236}">
                      <a16:creationId xmlns:a16="http://schemas.microsoft.com/office/drawing/2014/main" id="{5B596CF4-18B5-4F52-AAA6-D52E8824FFD6}"/>
                    </a:ext>
                  </a:extLst>
                </p:cNvPr>
                <p:cNvSpPr/>
                <p:nvPr/>
              </p:nvSpPr>
              <p:spPr>
                <a:xfrm>
                  <a:off x="4680733" y="3124584"/>
                  <a:ext cx="37873" cy="42760"/>
                </a:xfrm>
                <a:custGeom>
                  <a:avLst/>
                  <a:gdLst>
                    <a:gd name="connsiteX0" fmla="*/ 10996 w 37873"/>
                    <a:gd name="connsiteY0" fmla="*/ 17104 h 42760"/>
                    <a:gd name="connsiteX1" fmla="*/ 26267 w 37873"/>
                    <a:gd name="connsiteY1" fmla="*/ 17104 h 42760"/>
                    <a:gd name="connsiteX2" fmla="*/ 18937 w 37873"/>
                    <a:gd name="connsiteY2" fmla="*/ 7330 h 42760"/>
                    <a:gd name="connsiteX3" fmla="*/ 10996 w 37873"/>
                    <a:gd name="connsiteY3" fmla="*/ 17104 h 42760"/>
                    <a:gd name="connsiteX4" fmla="*/ 0 w 37873"/>
                    <a:gd name="connsiteY4" fmla="*/ 21991 h 42760"/>
                    <a:gd name="connsiteX5" fmla="*/ 0 w 37873"/>
                    <a:gd name="connsiteY5" fmla="*/ 20770 h 42760"/>
                    <a:gd name="connsiteX6" fmla="*/ 19548 w 37873"/>
                    <a:gd name="connsiteY6" fmla="*/ 0 h 42760"/>
                    <a:gd name="connsiteX7" fmla="*/ 37874 w 37873"/>
                    <a:gd name="connsiteY7" fmla="*/ 20770 h 42760"/>
                    <a:gd name="connsiteX8" fmla="*/ 37874 w 37873"/>
                    <a:gd name="connsiteY8" fmla="*/ 24435 h 42760"/>
                    <a:gd name="connsiteX9" fmla="*/ 11607 w 37873"/>
                    <a:gd name="connsiteY9" fmla="*/ 24435 h 42760"/>
                    <a:gd name="connsiteX10" fmla="*/ 23824 w 37873"/>
                    <a:gd name="connsiteY10" fmla="*/ 34819 h 42760"/>
                    <a:gd name="connsiteX11" fmla="*/ 36041 w 37873"/>
                    <a:gd name="connsiteY11" fmla="*/ 31765 h 42760"/>
                    <a:gd name="connsiteX12" fmla="*/ 36041 w 37873"/>
                    <a:gd name="connsiteY12" fmla="*/ 39096 h 42760"/>
                    <a:gd name="connsiteX13" fmla="*/ 21380 w 37873"/>
                    <a:gd name="connsiteY13" fmla="*/ 42761 h 42760"/>
                    <a:gd name="connsiteX14" fmla="*/ 0 w 37873"/>
                    <a:gd name="connsiteY14" fmla="*/ 21991 h 4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73" h="42760">
                      <a:moveTo>
                        <a:pt x="10996" y="17104"/>
                      </a:moveTo>
                      <a:lnTo>
                        <a:pt x="26267" y="17104"/>
                      </a:lnTo>
                      <a:cubicBezTo>
                        <a:pt x="26267" y="9774"/>
                        <a:pt x="23824" y="7330"/>
                        <a:pt x="18937" y="7330"/>
                      </a:cubicBezTo>
                      <a:cubicBezTo>
                        <a:pt x="15272" y="7941"/>
                        <a:pt x="11607" y="9774"/>
                        <a:pt x="10996" y="17104"/>
                      </a:cubicBezTo>
                      <a:moveTo>
                        <a:pt x="0" y="21991"/>
                      </a:moveTo>
                      <a:lnTo>
                        <a:pt x="0" y="20770"/>
                      </a:lnTo>
                      <a:cubicBezTo>
                        <a:pt x="0" y="7330"/>
                        <a:pt x="7941" y="0"/>
                        <a:pt x="19548" y="0"/>
                      </a:cubicBezTo>
                      <a:cubicBezTo>
                        <a:pt x="32376" y="0"/>
                        <a:pt x="37874" y="7330"/>
                        <a:pt x="37874" y="20770"/>
                      </a:cubicBezTo>
                      <a:lnTo>
                        <a:pt x="37874" y="24435"/>
                      </a:lnTo>
                      <a:lnTo>
                        <a:pt x="11607" y="24435"/>
                      </a:lnTo>
                      <a:cubicBezTo>
                        <a:pt x="12217" y="32376"/>
                        <a:pt x="16493" y="34819"/>
                        <a:pt x="23824" y="34819"/>
                      </a:cubicBezTo>
                      <a:cubicBezTo>
                        <a:pt x="28711" y="34819"/>
                        <a:pt x="32987" y="33598"/>
                        <a:pt x="36041" y="31765"/>
                      </a:cubicBezTo>
                      <a:lnTo>
                        <a:pt x="36041" y="39096"/>
                      </a:lnTo>
                      <a:cubicBezTo>
                        <a:pt x="32987" y="40928"/>
                        <a:pt x="28100" y="42761"/>
                        <a:pt x="21380" y="42761"/>
                      </a:cubicBezTo>
                      <a:cubicBezTo>
                        <a:pt x="6720" y="42761"/>
                        <a:pt x="0" y="34819"/>
                        <a:pt x="0" y="21991"/>
                      </a:cubicBezTo>
                    </a:path>
                  </a:pathLst>
                </a:custGeom>
                <a:solidFill>
                  <a:schemeClr val="bg1"/>
                </a:solidFill>
                <a:ln w="6099" cap="flat">
                  <a:noFill/>
                  <a:prstDash val="solid"/>
                  <a:miter/>
                </a:ln>
              </p:spPr>
              <p:txBody>
                <a:bodyPr rtlCol="0" anchor="ctr"/>
                <a:lstStyle/>
                <a:p>
                  <a:endParaRPr lang="ru-RU" sz="1000"/>
                </a:p>
              </p:txBody>
            </p:sp>
            <p:sp>
              <p:nvSpPr>
                <p:cNvPr id="16" name="Freeform: Shape 15">
                  <a:extLst>
                    <a:ext uri="{FF2B5EF4-FFF2-40B4-BE49-F238E27FC236}">
                      <a16:creationId xmlns:a16="http://schemas.microsoft.com/office/drawing/2014/main" id="{8AE44278-7AA3-40C3-BC7C-723497D0740D}"/>
                    </a:ext>
                  </a:extLst>
                </p:cNvPr>
                <p:cNvSpPr/>
                <p:nvPr/>
              </p:nvSpPr>
              <p:spPr>
                <a:xfrm>
                  <a:off x="4722883" y="3125195"/>
                  <a:ext cx="33597" cy="42760"/>
                </a:xfrm>
                <a:custGeom>
                  <a:avLst/>
                  <a:gdLst>
                    <a:gd name="connsiteX0" fmla="*/ 23213 w 33597"/>
                    <a:gd name="connsiteY0" fmla="*/ 32987 h 42760"/>
                    <a:gd name="connsiteX1" fmla="*/ 23213 w 33597"/>
                    <a:gd name="connsiteY1" fmla="*/ 23824 h 42760"/>
                    <a:gd name="connsiteX2" fmla="*/ 17104 w 33597"/>
                    <a:gd name="connsiteY2" fmla="*/ 24434 h 42760"/>
                    <a:gd name="connsiteX3" fmla="*/ 11606 w 33597"/>
                    <a:gd name="connsiteY3" fmla="*/ 29932 h 42760"/>
                    <a:gd name="connsiteX4" fmla="*/ 17104 w 33597"/>
                    <a:gd name="connsiteY4" fmla="*/ 34819 h 42760"/>
                    <a:gd name="connsiteX5" fmla="*/ 23213 w 33597"/>
                    <a:gd name="connsiteY5" fmla="*/ 32987 h 42760"/>
                    <a:gd name="connsiteX6" fmla="*/ 0 w 33597"/>
                    <a:gd name="connsiteY6" fmla="*/ 30543 h 42760"/>
                    <a:gd name="connsiteX7" fmla="*/ 14050 w 33597"/>
                    <a:gd name="connsiteY7" fmla="*/ 18326 h 42760"/>
                    <a:gd name="connsiteX8" fmla="*/ 22602 w 33597"/>
                    <a:gd name="connsiteY8" fmla="*/ 17104 h 42760"/>
                    <a:gd name="connsiteX9" fmla="*/ 22602 w 33597"/>
                    <a:gd name="connsiteY9" fmla="*/ 14661 h 42760"/>
                    <a:gd name="connsiteX10" fmla="*/ 14050 w 33597"/>
                    <a:gd name="connsiteY10" fmla="*/ 8552 h 42760"/>
                    <a:gd name="connsiteX11" fmla="*/ 3665 w 33597"/>
                    <a:gd name="connsiteY11" fmla="*/ 9774 h 42760"/>
                    <a:gd name="connsiteX12" fmla="*/ 3665 w 33597"/>
                    <a:gd name="connsiteY12" fmla="*/ 2443 h 42760"/>
                    <a:gd name="connsiteX13" fmla="*/ 18326 w 33597"/>
                    <a:gd name="connsiteY13" fmla="*/ 0 h 42760"/>
                    <a:gd name="connsiteX14" fmla="*/ 33598 w 33597"/>
                    <a:gd name="connsiteY14" fmla="*/ 12217 h 42760"/>
                    <a:gd name="connsiteX15" fmla="*/ 33598 w 33597"/>
                    <a:gd name="connsiteY15" fmla="*/ 41539 h 42760"/>
                    <a:gd name="connsiteX16" fmla="*/ 24435 w 33597"/>
                    <a:gd name="connsiteY16" fmla="*/ 41539 h 42760"/>
                    <a:gd name="connsiteX17" fmla="*/ 23213 w 33597"/>
                    <a:gd name="connsiteY17" fmla="*/ 38485 h 42760"/>
                    <a:gd name="connsiteX18" fmla="*/ 22602 w 33597"/>
                    <a:gd name="connsiteY18" fmla="*/ 38485 h 42760"/>
                    <a:gd name="connsiteX19" fmla="*/ 12217 w 33597"/>
                    <a:gd name="connsiteY19" fmla="*/ 42761 h 42760"/>
                    <a:gd name="connsiteX20" fmla="*/ 0 w 33597"/>
                    <a:gd name="connsiteY20" fmla="*/ 30543 h 4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97" h="42760">
                      <a:moveTo>
                        <a:pt x="23213" y="32987"/>
                      </a:moveTo>
                      <a:lnTo>
                        <a:pt x="23213" y="23824"/>
                      </a:lnTo>
                      <a:lnTo>
                        <a:pt x="17104" y="24434"/>
                      </a:lnTo>
                      <a:cubicBezTo>
                        <a:pt x="13439" y="25046"/>
                        <a:pt x="11606" y="26267"/>
                        <a:pt x="11606" y="29932"/>
                      </a:cubicBezTo>
                      <a:cubicBezTo>
                        <a:pt x="11606" y="33597"/>
                        <a:pt x="14050" y="34819"/>
                        <a:pt x="17104" y="34819"/>
                      </a:cubicBezTo>
                      <a:cubicBezTo>
                        <a:pt x="18937" y="34819"/>
                        <a:pt x="21991" y="33597"/>
                        <a:pt x="23213" y="32987"/>
                      </a:cubicBezTo>
                      <a:moveTo>
                        <a:pt x="0" y="30543"/>
                      </a:moveTo>
                      <a:cubicBezTo>
                        <a:pt x="0" y="22602"/>
                        <a:pt x="5498" y="18937"/>
                        <a:pt x="14050" y="18326"/>
                      </a:cubicBezTo>
                      <a:lnTo>
                        <a:pt x="22602" y="17104"/>
                      </a:lnTo>
                      <a:lnTo>
                        <a:pt x="22602" y="14661"/>
                      </a:lnTo>
                      <a:cubicBezTo>
                        <a:pt x="22602" y="9774"/>
                        <a:pt x="20159" y="8552"/>
                        <a:pt x="14050" y="8552"/>
                      </a:cubicBezTo>
                      <a:cubicBezTo>
                        <a:pt x="9774" y="8552"/>
                        <a:pt x="6109" y="9163"/>
                        <a:pt x="3665" y="9774"/>
                      </a:cubicBezTo>
                      <a:lnTo>
                        <a:pt x="3665" y="2443"/>
                      </a:lnTo>
                      <a:cubicBezTo>
                        <a:pt x="7941" y="1222"/>
                        <a:pt x="12217" y="0"/>
                        <a:pt x="18326" y="0"/>
                      </a:cubicBezTo>
                      <a:cubicBezTo>
                        <a:pt x="28100" y="0"/>
                        <a:pt x="33598" y="3665"/>
                        <a:pt x="33598" y="12217"/>
                      </a:cubicBezTo>
                      <a:lnTo>
                        <a:pt x="33598" y="41539"/>
                      </a:lnTo>
                      <a:lnTo>
                        <a:pt x="24435" y="41539"/>
                      </a:lnTo>
                      <a:lnTo>
                        <a:pt x="23213" y="38485"/>
                      </a:lnTo>
                      <a:lnTo>
                        <a:pt x="22602" y="38485"/>
                      </a:lnTo>
                      <a:cubicBezTo>
                        <a:pt x="20769" y="40928"/>
                        <a:pt x="17715" y="42761"/>
                        <a:pt x="12217" y="42761"/>
                      </a:cubicBezTo>
                      <a:cubicBezTo>
                        <a:pt x="5498" y="42150"/>
                        <a:pt x="0" y="38485"/>
                        <a:pt x="0" y="30543"/>
                      </a:cubicBezTo>
                    </a:path>
                  </a:pathLst>
                </a:custGeom>
                <a:solidFill>
                  <a:schemeClr val="bg1"/>
                </a:solidFill>
                <a:ln w="6099" cap="flat">
                  <a:noFill/>
                  <a:prstDash val="solid"/>
                  <a:miter/>
                </a:ln>
              </p:spPr>
              <p:txBody>
                <a:bodyPr rtlCol="0" anchor="ctr"/>
                <a:lstStyle/>
                <a:p>
                  <a:endParaRPr lang="ru-RU" sz="1000"/>
                </a:p>
              </p:txBody>
            </p:sp>
            <p:sp>
              <p:nvSpPr>
                <p:cNvPr id="17" name="Freeform: Shape 16">
                  <a:extLst>
                    <a:ext uri="{FF2B5EF4-FFF2-40B4-BE49-F238E27FC236}">
                      <a16:creationId xmlns:a16="http://schemas.microsoft.com/office/drawing/2014/main" id="{E1AB32BB-9221-40AD-9E65-F7E191D09A26}"/>
                    </a:ext>
                  </a:extLst>
                </p:cNvPr>
                <p:cNvSpPr/>
                <p:nvPr/>
              </p:nvSpPr>
              <p:spPr>
                <a:xfrm>
                  <a:off x="4765644" y="3124584"/>
                  <a:ext cx="58643" cy="42149"/>
                </a:xfrm>
                <a:custGeom>
                  <a:avLst/>
                  <a:gdLst>
                    <a:gd name="connsiteX0" fmla="*/ 0 w 58643"/>
                    <a:gd name="connsiteY0" fmla="*/ 611 h 42149"/>
                    <a:gd name="connsiteX1" fmla="*/ 10385 w 58643"/>
                    <a:gd name="connsiteY1" fmla="*/ 611 h 42149"/>
                    <a:gd name="connsiteX2" fmla="*/ 10385 w 58643"/>
                    <a:gd name="connsiteY2" fmla="*/ 4276 h 42149"/>
                    <a:gd name="connsiteX3" fmla="*/ 10996 w 58643"/>
                    <a:gd name="connsiteY3" fmla="*/ 4276 h 42149"/>
                    <a:gd name="connsiteX4" fmla="*/ 23213 w 58643"/>
                    <a:gd name="connsiteY4" fmla="*/ 0 h 42149"/>
                    <a:gd name="connsiteX5" fmla="*/ 32987 w 58643"/>
                    <a:gd name="connsiteY5" fmla="*/ 4276 h 42149"/>
                    <a:gd name="connsiteX6" fmla="*/ 33598 w 58643"/>
                    <a:gd name="connsiteY6" fmla="*/ 4276 h 42149"/>
                    <a:gd name="connsiteX7" fmla="*/ 47037 w 58643"/>
                    <a:gd name="connsiteY7" fmla="*/ 0 h 42149"/>
                    <a:gd name="connsiteX8" fmla="*/ 58643 w 58643"/>
                    <a:gd name="connsiteY8" fmla="*/ 11607 h 42149"/>
                    <a:gd name="connsiteX9" fmla="*/ 58643 w 58643"/>
                    <a:gd name="connsiteY9" fmla="*/ 42150 h 42149"/>
                    <a:gd name="connsiteX10" fmla="*/ 47648 w 58643"/>
                    <a:gd name="connsiteY10" fmla="*/ 42150 h 42149"/>
                    <a:gd name="connsiteX11" fmla="*/ 47648 w 58643"/>
                    <a:gd name="connsiteY11" fmla="*/ 14050 h 42149"/>
                    <a:gd name="connsiteX12" fmla="*/ 42150 w 58643"/>
                    <a:gd name="connsiteY12" fmla="*/ 9163 h 42149"/>
                    <a:gd name="connsiteX13" fmla="*/ 34819 w 58643"/>
                    <a:gd name="connsiteY13" fmla="*/ 10996 h 42149"/>
                    <a:gd name="connsiteX14" fmla="*/ 34819 w 58643"/>
                    <a:gd name="connsiteY14" fmla="*/ 12217 h 42149"/>
                    <a:gd name="connsiteX15" fmla="*/ 34819 w 58643"/>
                    <a:gd name="connsiteY15" fmla="*/ 42150 h 42149"/>
                    <a:gd name="connsiteX16" fmla="*/ 23824 w 58643"/>
                    <a:gd name="connsiteY16" fmla="*/ 42150 h 42149"/>
                    <a:gd name="connsiteX17" fmla="*/ 23824 w 58643"/>
                    <a:gd name="connsiteY17" fmla="*/ 14050 h 42149"/>
                    <a:gd name="connsiteX18" fmla="*/ 18326 w 58643"/>
                    <a:gd name="connsiteY18" fmla="*/ 9163 h 42149"/>
                    <a:gd name="connsiteX19" fmla="*/ 10996 w 58643"/>
                    <a:gd name="connsiteY19" fmla="*/ 10996 h 42149"/>
                    <a:gd name="connsiteX20" fmla="*/ 10996 w 58643"/>
                    <a:gd name="connsiteY20" fmla="*/ 42150 h 42149"/>
                    <a:gd name="connsiteX21" fmla="*/ 0 w 58643"/>
                    <a:gd name="connsiteY21" fmla="*/ 42150 h 42149"/>
                    <a:gd name="connsiteX22" fmla="*/ 0 w 58643"/>
                    <a:gd name="connsiteY22" fmla="*/ 611 h 42149"/>
                    <a:gd name="connsiteX23" fmla="*/ 0 w 58643"/>
                    <a:gd name="connsiteY23" fmla="*/ 611 h 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643" h="42149">
                      <a:moveTo>
                        <a:pt x="0" y="611"/>
                      </a:moveTo>
                      <a:lnTo>
                        <a:pt x="10385" y="611"/>
                      </a:lnTo>
                      <a:lnTo>
                        <a:pt x="10385" y="4276"/>
                      </a:lnTo>
                      <a:lnTo>
                        <a:pt x="10996" y="4276"/>
                      </a:lnTo>
                      <a:cubicBezTo>
                        <a:pt x="14050" y="1833"/>
                        <a:pt x="18326" y="0"/>
                        <a:pt x="23213" y="0"/>
                      </a:cubicBezTo>
                      <a:cubicBezTo>
                        <a:pt x="27489" y="0"/>
                        <a:pt x="31154" y="1222"/>
                        <a:pt x="32987" y="4276"/>
                      </a:cubicBezTo>
                      <a:lnTo>
                        <a:pt x="33598" y="4276"/>
                      </a:lnTo>
                      <a:cubicBezTo>
                        <a:pt x="37874" y="1222"/>
                        <a:pt x="42150" y="0"/>
                        <a:pt x="47037" y="0"/>
                      </a:cubicBezTo>
                      <a:cubicBezTo>
                        <a:pt x="54367" y="0"/>
                        <a:pt x="58643" y="3054"/>
                        <a:pt x="58643" y="11607"/>
                      </a:cubicBezTo>
                      <a:lnTo>
                        <a:pt x="58643" y="42150"/>
                      </a:lnTo>
                      <a:lnTo>
                        <a:pt x="47648" y="42150"/>
                      </a:lnTo>
                      <a:lnTo>
                        <a:pt x="47648" y="14050"/>
                      </a:lnTo>
                      <a:cubicBezTo>
                        <a:pt x="47648" y="10385"/>
                        <a:pt x="46426" y="9163"/>
                        <a:pt x="42150" y="9163"/>
                      </a:cubicBezTo>
                      <a:cubicBezTo>
                        <a:pt x="39706" y="9163"/>
                        <a:pt x="37263" y="9774"/>
                        <a:pt x="34819" y="10996"/>
                      </a:cubicBezTo>
                      <a:lnTo>
                        <a:pt x="34819" y="12217"/>
                      </a:lnTo>
                      <a:lnTo>
                        <a:pt x="34819" y="42150"/>
                      </a:lnTo>
                      <a:lnTo>
                        <a:pt x="23824" y="42150"/>
                      </a:lnTo>
                      <a:lnTo>
                        <a:pt x="23824" y="14050"/>
                      </a:lnTo>
                      <a:cubicBezTo>
                        <a:pt x="23824" y="10385"/>
                        <a:pt x="22602" y="9163"/>
                        <a:pt x="18326" y="9163"/>
                      </a:cubicBezTo>
                      <a:cubicBezTo>
                        <a:pt x="15882" y="9163"/>
                        <a:pt x="13439" y="10385"/>
                        <a:pt x="10996" y="10996"/>
                      </a:cubicBezTo>
                      <a:lnTo>
                        <a:pt x="10996" y="42150"/>
                      </a:lnTo>
                      <a:lnTo>
                        <a:pt x="0" y="42150"/>
                      </a:lnTo>
                      <a:lnTo>
                        <a:pt x="0" y="611"/>
                      </a:lnTo>
                      <a:lnTo>
                        <a:pt x="0" y="611"/>
                      </a:lnTo>
                      <a:close/>
                    </a:path>
                  </a:pathLst>
                </a:custGeom>
                <a:solidFill>
                  <a:schemeClr val="bg1"/>
                </a:solidFill>
                <a:ln w="6099" cap="flat">
                  <a:noFill/>
                  <a:prstDash val="solid"/>
                  <a:miter/>
                </a:ln>
              </p:spPr>
              <p:txBody>
                <a:bodyPr rtlCol="0" anchor="ctr"/>
                <a:lstStyle/>
                <a:p>
                  <a:endParaRPr lang="ru-RU" sz="1000"/>
                </a:p>
              </p:txBody>
            </p:sp>
          </p:grpSp>
        </p:grpSp>
        <p:sp>
          <p:nvSpPr>
            <p:cNvPr id="30" name="TextBox 29">
              <a:extLst>
                <a:ext uri="{FF2B5EF4-FFF2-40B4-BE49-F238E27FC236}">
                  <a16:creationId xmlns:a16="http://schemas.microsoft.com/office/drawing/2014/main" id="{9EEEDF18-5C4B-4FFD-87DA-033797543230}"/>
                </a:ext>
              </a:extLst>
            </p:cNvPr>
            <p:cNvSpPr txBox="1"/>
            <p:nvPr/>
          </p:nvSpPr>
          <p:spPr>
            <a:xfrm>
              <a:off x="1213646" y="1633832"/>
              <a:ext cx="6713534" cy="189230"/>
            </a:xfrm>
            <a:prstGeom prst="rect">
              <a:avLst/>
            </a:prstGeom>
            <a:noFill/>
          </p:spPr>
          <p:txBody>
            <a:bodyPr wrap="square" lIns="0" tIns="0" rIns="0" bIns="0" rtlCol="0" anchor="ctr">
              <a:spAutoFit/>
            </a:bodyPr>
            <a:lstStyle/>
            <a:p>
              <a:pPr algn="ctr"/>
              <a:r>
                <a:rPr lang="en-US" sz="900" dirty="0">
                  <a:solidFill>
                    <a:schemeClr val="bg1"/>
                  </a:solidFill>
                </a:rPr>
                <a:t>Kasten K10 by Veeam enables enterprises to confidently run applications on Kubernetes</a:t>
              </a:r>
              <a:endParaRPr lang="ru-RU" sz="2000" b="1" dirty="0" err="1">
                <a:solidFill>
                  <a:schemeClr val="bg1"/>
                </a:solidFill>
              </a:endParaRPr>
            </a:p>
          </p:txBody>
        </p:sp>
        <p:pic>
          <p:nvPicPr>
            <p:cNvPr id="31" name="Picture 30" descr="Icon&#10;&#10;Description automatically generated">
              <a:extLst>
                <a:ext uri="{FF2B5EF4-FFF2-40B4-BE49-F238E27FC236}">
                  <a16:creationId xmlns:a16="http://schemas.microsoft.com/office/drawing/2014/main" id="{D4EF9305-FCDE-4D70-9472-B90CB7265915}"/>
                </a:ext>
              </a:extLst>
            </p:cNvPr>
            <p:cNvPicPr>
              <a:picLocks noChangeAspect="1"/>
            </p:cNvPicPr>
            <p:nvPr/>
          </p:nvPicPr>
          <p:blipFill>
            <a:blip r:embed="rId3"/>
            <a:stretch>
              <a:fillRect/>
            </a:stretch>
          </p:blipFill>
          <p:spPr>
            <a:xfrm>
              <a:off x="1743875" y="2000831"/>
              <a:ext cx="1145992" cy="1577339"/>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FB43E610-1746-4D04-B376-8C76AE3830AA}"/>
                </a:ext>
              </a:extLst>
            </p:cNvPr>
            <p:cNvPicPr>
              <a:picLocks noChangeAspect="1"/>
            </p:cNvPicPr>
            <p:nvPr/>
          </p:nvPicPr>
          <p:blipFill>
            <a:blip r:embed="rId4"/>
            <a:stretch>
              <a:fillRect/>
            </a:stretch>
          </p:blipFill>
          <p:spPr>
            <a:xfrm>
              <a:off x="3999167" y="2000831"/>
              <a:ext cx="1145166" cy="1577339"/>
            </a:xfrm>
            <a:prstGeom prst="rect">
              <a:avLst/>
            </a:prstGeom>
          </p:spPr>
        </p:pic>
        <p:pic>
          <p:nvPicPr>
            <p:cNvPr id="33" name="Picture 32">
              <a:extLst>
                <a:ext uri="{FF2B5EF4-FFF2-40B4-BE49-F238E27FC236}">
                  <a16:creationId xmlns:a16="http://schemas.microsoft.com/office/drawing/2014/main" id="{CAE48B2F-FD1A-4D35-8C52-26367741C323}"/>
                </a:ext>
              </a:extLst>
            </p:cNvPr>
            <p:cNvPicPr>
              <a:picLocks noChangeAspect="1"/>
            </p:cNvPicPr>
            <p:nvPr/>
          </p:nvPicPr>
          <p:blipFill>
            <a:blip r:embed="rId5"/>
            <a:stretch>
              <a:fillRect/>
            </a:stretch>
          </p:blipFill>
          <p:spPr>
            <a:xfrm>
              <a:off x="6253633" y="2000831"/>
              <a:ext cx="1146492" cy="1577339"/>
            </a:xfrm>
            <a:prstGeom prst="rect">
              <a:avLst/>
            </a:prstGeom>
          </p:spPr>
        </p:pic>
        <p:sp>
          <p:nvSpPr>
            <p:cNvPr id="34" name="TextBox 33">
              <a:extLst>
                <a:ext uri="{FF2B5EF4-FFF2-40B4-BE49-F238E27FC236}">
                  <a16:creationId xmlns:a16="http://schemas.microsoft.com/office/drawing/2014/main" id="{014AD164-5698-4253-9AC9-713A306A1266}"/>
                </a:ext>
              </a:extLst>
            </p:cNvPr>
            <p:cNvSpPr txBox="1"/>
            <p:nvPr/>
          </p:nvSpPr>
          <p:spPr>
            <a:xfrm>
              <a:off x="1743875" y="3642941"/>
              <a:ext cx="1145166" cy="420512"/>
            </a:xfrm>
            <a:prstGeom prst="rect">
              <a:avLst/>
            </a:prstGeom>
            <a:noFill/>
          </p:spPr>
          <p:txBody>
            <a:bodyPr wrap="square" lIns="0" tIns="0" rIns="0" bIns="0" rtlCol="0" anchor="ctr">
              <a:spAutoFit/>
            </a:bodyPr>
            <a:lstStyle/>
            <a:p>
              <a:pPr algn="ctr"/>
              <a:r>
                <a:rPr lang="en-US" sz="1000" dirty="0">
                  <a:solidFill>
                    <a:schemeClr val="bg1"/>
                  </a:solidFill>
                </a:rPr>
                <a:t>Backup &amp;</a:t>
              </a:r>
            </a:p>
            <a:p>
              <a:pPr algn="ctr"/>
              <a:r>
                <a:rPr lang="en-US" sz="1000" dirty="0">
                  <a:solidFill>
                    <a:schemeClr val="bg1"/>
                  </a:solidFill>
                </a:rPr>
                <a:t>Restore</a:t>
              </a:r>
              <a:endParaRPr lang="ru-RU" sz="2400" b="1" dirty="0" err="1">
                <a:solidFill>
                  <a:schemeClr val="bg1"/>
                </a:solidFill>
              </a:endParaRPr>
            </a:p>
          </p:txBody>
        </p:sp>
        <p:sp>
          <p:nvSpPr>
            <p:cNvPr id="35" name="TextBox 34">
              <a:extLst>
                <a:ext uri="{FF2B5EF4-FFF2-40B4-BE49-F238E27FC236}">
                  <a16:creationId xmlns:a16="http://schemas.microsoft.com/office/drawing/2014/main" id="{7C53019E-4823-49A0-8B5D-AAFF30FAC941}"/>
                </a:ext>
              </a:extLst>
            </p:cNvPr>
            <p:cNvSpPr txBox="1"/>
            <p:nvPr/>
          </p:nvSpPr>
          <p:spPr>
            <a:xfrm>
              <a:off x="3999167" y="3642941"/>
              <a:ext cx="1145166" cy="420512"/>
            </a:xfrm>
            <a:prstGeom prst="rect">
              <a:avLst/>
            </a:prstGeom>
            <a:noFill/>
          </p:spPr>
          <p:txBody>
            <a:bodyPr wrap="square" lIns="0" tIns="0" rIns="0" bIns="0" rtlCol="0" anchor="ctr">
              <a:spAutoFit/>
            </a:bodyPr>
            <a:lstStyle/>
            <a:p>
              <a:pPr algn="ctr"/>
              <a:r>
                <a:rPr lang="en-US" sz="1000" dirty="0">
                  <a:solidFill>
                    <a:schemeClr val="bg1"/>
                  </a:solidFill>
                </a:rPr>
                <a:t>Application</a:t>
              </a:r>
            </a:p>
            <a:p>
              <a:pPr algn="ctr"/>
              <a:r>
                <a:rPr lang="en-US" sz="1000" dirty="0">
                  <a:solidFill>
                    <a:schemeClr val="bg1"/>
                  </a:solidFill>
                </a:rPr>
                <a:t>Mobility</a:t>
              </a:r>
              <a:endParaRPr lang="ru-RU" sz="2400" b="1" dirty="0" err="1">
                <a:solidFill>
                  <a:schemeClr val="bg1"/>
                </a:solidFill>
              </a:endParaRPr>
            </a:p>
          </p:txBody>
        </p:sp>
        <p:sp>
          <p:nvSpPr>
            <p:cNvPr id="36" name="TextBox 35">
              <a:extLst>
                <a:ext uri="{FF2B5EF4-FFF2-40B4-BE49-F238E27FC236}">
                  <a16:creationId xmlns:a16="http://schemas.microsoft.com/office/drawing/2014/main" id="{1AD77FE8-C3B7-490F-A312-AC4F84AD7757}"/>
                </a:ext>
              </a:extLst>
            </p:cNvPr>
            <p:cNvSpPr txBox="1"/>
            <p:nvPr/>
          </p:nvSpPr>
          <p:spPr>
            <a:xfrm>
              <a:off x="6253634" y="3642941"/>
              <a:ext cx="1145166" cy="420512"/>
            </a:xfrm>
            <a:prstGeom prst="rect">
              <a:avLst/>
            </a:prstGeom>
            <a:noFill/>
          </p:spPr>
          <p:txBody>
            <a:bodyPr wrap="square" lIns="0" tIns="0" rIns="0" bIns="0" rtlCol="0" anchor="ctr">
              <a:spAutoFit/>
            </a:bodyPr>
            <a:lstStyle/>
            <a:p>
              <a:pPr algn="ctr"/>
              <a:r>
                <a:rPr lang="en-US" sz="1000" dirty="0">
                  <a:solidFill>
                    <a:schemeClr val="bg1"/>
                  </a:solidFill>
                </a:rPr>
                <a:t>Disaster</a:t>
              </a:r>
            </a:p>
            <a:p>
              <a:pPr algn="ctr"/>
              <a:r>
                <a:rPr lang="en-US" sz="1000" dirty="0">
                  <a:solidFill>
                    <a:schemeClr val="bg1"/>
                  </a:solidFill>
                </a:rPr>
                <a:t>Recovery</a:t>
              </a:r>
              <a:endParaRPr lang="ru-RU" sz="2400" b="1" dirty="0" err="1">
                <a:solidFill>
                  <a:schemeClr val="bg1"/>
                </a:solidFill>
              </a:endParaRPr>
            </a:p>
          </p:txBody>
        </p:sp>
      </p:grpSp>
      <p:sp>
        <p:nvSpPr>
          <p:cNvPr id="38" name="Text Placeholder 2">
            <a:extLst>
              <a:ext uri="{FF2B5EF4-FFF2-40B4-BE49-F238E27FC236}">
                <a16:creationId xmlns:a16="http://schemas.microsoft.com/office/drawing/2014/main" id="{2D42906B-ECF3-478A-BBE9-3C826BE0A9B6}"/>
              </a:ext>
            </a:extLst>
          </p:cNvPr>
          <p:cNvSpPr txBox="1">
            <a:spLocks/>
          </p:cNvSpPr>
          <p:nvPr/>
        </p:nvSpPr>
        <p:spPr>
          <a:xfrm>
            <a:off x="5830094" y="1230313"/>
            <a:ext cx="3205956" cy="1184940"/>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Kubernetes </a:t>
            </a:r>
          </a:p>
        </p:txBody>
      </p:sp>
      <p:sp>
        <p:nvSpPr>
          <p:cNvPr id="39" name="Rectangle 38">
            <a:extLst>
              <a:ext uri="{FF2B5EF4-FFF2-40B4-BE49-F238E27FC236}">
                <a16:creationId xmlns:a16="http://schemas.microsoft.com/office/drawing/2014/main" id="{43DD626B-CFE7-4A6B-B92A-0923A47F8498}"/>
              </a:ext>
            </a:extLst>
          </p:cNvPr>
          <p:cNvSpPr/>
          <p:nvPr/>
        </p:nvSpPr>
        <p:spPr bwMode="auto">
          <a:xfrm>
            <a:off x="5746750" y="2158999"/>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415767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grpSp>
        <p:nvGrpSpPr>
          <p:cNvPr id="12" name="Group 11">
            <a:extLst>
              <a:ext uri="{FF2B5EF4-FFF2-40B4-BE49-F238E27FC236}">
                <a16:creationId xmlns:a16="http://schemas.microsoft.com/office/drawing/2014/main" id="{8D1D999A-1568-48D0-9C44-F827C1640C0B}"/>
              </a:ext>
            </a:extLst>
          </p:cNvPr>
          <p:cNvGrpSpPr/>
          <p:nvPr/>
        </p:nvGrpSpPr>
        <p:grpSpPr>
          <a:xfrm>
            <a:off x="216000" y="1224000"/>
            <a:ext cx="4983162" cy="3109912"/>
            <a:chOff x="3657600" y="1443038"/>
            <a:chExt cx="4983162" cy="3109912"/>
          </a:xfrm>
        </p:grpSpPr>
        <p:sp>
          <p:nvSpPr>
            <p:cNvPr id="7" name="Rectangle 6">
              <a:extLst>
                <a:ext uri="{FF2B5EF4-FFF2-40B4-BE49-F238E27FC236}">
                  <a16:creationId xmlns:a16="http://schemas.microsoft.com/office/drawing/2014/main" id="{BF9AB3D6-F55F-4DB0-90C2-70DBCC95BD13}"/>
                </a:ext>
              </a:extLst>
            </p:cNvPr>
            <p:cNvSpPr/>
            <p:nvPr/>
          </p:nvSpPr>
          <p:spPr bwMode="auto">
            <a:xfrm>
              <a:off x="3935412" y="1762125"/>
              <a:ext cx="4705350" cy="27908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1" name="Rectangle 10">
              <a:extLst>
                <a:ext uri="{FF2B5EF4-FFF2-40B4-BE49-F238E27FC236}">
                  <a16:creationId xmlns:a16="http://schemas.microsoft.com/office/drawing/2014/main" id="{507C4B50-FE5E-4F8B-A410-3D3C31AA670C}"/>
                </a:ext>
              </a:extLst>
            </p:cNvPr>
            <p:cNvSpPr/>
            <p:nvPr/>
          </p:nvSpPr>
          <p:spPr bwMode="auto">
            <a:xfrm>
              <a:off x="3657600" y="1443038"/>
              <a:ext cx="539750" cy="630237"/>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Graphic 9">
              <a:extLst>
                <a:ext uri="{FF2B5EF4-FFF2-40B4-BE49-F238E27FC236}">
                  <a16:creationId xmlns:a16="http://schemas.microsoft.com/office/drawing/2014/main" id="{CC472390-40AC-4B85-A09E-144873EC5A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6496" y="1602640"/>
              <a:ext cx="390528" cy="390526"/>
            </a:xfrm>
            <a:prstGeom prst="rect">
              <a:avLst/>
            </a:prstGeom>
          </p:spPr>
        </p:pic>
        <p:sp>
          <p:nvSpPr>
            <p:cNvPr id="5" name="Rectangle 4">
              <a:extLst>
                <a:ext uri="{FF2B5EF4-FFF2-40B4-BE49-F238E27FC236}">
                  <a16:creationId xmlns:a16="http://schemas.microsoft.com/office/drawing/2014/main" id="{F4665402-59B1-41F6-946B-004E71932632}"/>
                </a:ext>
              </a:extLst>
            </p:cNvPr>
            <p:cNvSpPr/>
            <p:nvPr/>
          </p:nvSpPr>
          <p:spPr>
            <a:xfrm>
              <a:off x="4144962" y="1894979"/>
              <a:ext cx="4295775" cy="2554545"/>
            </a:xfrm>
            <a:prstGeom prst="rect">
              <a:avLst/>
            </a:prstGeom>
          </p:spPr>
          <p:txBody>
            <a:bodyPr wrap="square">
              <a:spAutoFit/>
            </a:bodyPr>
            <a:lstStyle/>
            <a:p>
              <a:r>
                <a:rPr lang="en-US" sz="1600" dirty="0">
                  <a:solidFill>
                    <a:srgbClr val="00E296"/>
                  </a:solidFill>
                  <a:latin typeface="+mj-lt"/>
                </a:rPr>
                <a:t>Veeam doesn’t lock you in. </a:t>
              </a:r>
              <a:r>
                <a:rPr lang="en-US" sz="1600" dirty="0">
                  <a:solidFill>
                    <a:schemeClr val="bg1"/>
                  </a:solidFill>
                  <a:latin typeface="+mj-lt"/>
                </a:rPr>
                <a:t>Veeam’s portable data format means that with your credentials, you can use our Windows and Linux extract utilities to bring back your data without the presence of a Veeam backup server. You can also download the free Veeam Community Edition version of the product and quickly restore your data, again using your secure credentials. This means that you’ll never be locked out of your data.</a:t>
              </a:r>
              <a:endParaRPr lang="ru-RU" sz="1400" dirty="0">
                <a:solidFill>
                  <a:schemeClr val="bg1"/>
                </a:solidFill>
                <a:latin typeface="+mj-lt"/>
              </a:endParaRPr>
            </a:p>
          </p:txBody>
        </p:sp>
      </p:grpSp>
      <p:sp>
        <p:nvSpPr>
          <p:cNvPr id="9" name="Text Placeholder 2">
            <a:extLst>
              <a:ext uri="{FF2B5EF4-FFF2-40B4-BE49-F238E27FC236}">
                <a16:creationId xmlns:a16="http://schemas.microsoft.com/office/drawing/2014/main" id="{21CA0FC1-D9C8-48A9-B0E7-D5AF4CD5BEC8}"/>
              </a:ext>
            </a:extLst>
          </p:cNvPr>
          <p:cNvSpPr txBox="1">
            <a:spLocks/>
          </p:cNvSpPr>
          <p:nvPr/>
        </p:nvSpPr>
        <p:spPr>
          <a:xfrm>
            <a:off x="5830094" y="1230313"/>
            <a:ext cx="3205956" cy="1477328"/>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Data portability &amp; Cloud Mobility</a:t>
            </a:r>
          </a:p>
        </p:txBody>
      </p:sp>
      <p:sp>
        <p:nvSpPr>
          <p:cNvPr id="13" name="Rectangle 12">
            <a:extLst>
              <a:ext uri="{FF2B5EF4-FFF2-40B4-BE49-F238E27FC236}">
                <a16:creationId xmlns:a16="http://schemas.microsoft.com/office/drawing/2014/main" id="{89B64B17-2506-4416-8DDB-75D616B6BC48}"/>
              </a:ext>
            </a:extLst>
          </p:cNvPr>
          <p:cNvSpPr/>
          <p:nvPr/>
        </p:nvSpPr>
        <p:spPr bwMode="auto">
          <a:xfrm>
            <a:off x="5746750" y="2439986"/>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0199027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grpSp>
        <p:nvGrpSpPr>
          <p:cNvPr id="7" name="Group 6">
            <a:extLst>
              <a:ext uri="{FF2B5EF4-FFF2-40B4-BE49-F238E27FC236}">
                <a16:creationId xmlns:a16="http://schemas.microsoft.com/office/drawing/2014/main" id="{A217DE82-84A9-4738-8206-AB249D980C55}"/>
              </a:ext>
            </a:extLst>
          </p:cNvPr>
          <p:cNvGrpSpPr/>
          <p:nvPr/>
        </p:nvGrpSpPr>
        <p:grpSpPr>
          <a:xfrm>
            <a:off x="216000" y="1224000"/>
            <a:ext cx="4983162" cy="3109912"/>
            <a:chOff x="3657600" y="1443038"/>
            <a:chExt cx="4983162" cy="3109912"/>
          </a:xfrm>
        </p:grpSpPr>
        <p:sp>
          <p:nvSpPr>
            <p:cNvPr id="8" name="Rectangle 7">
              <a:extLst>
                <a:ext uri="{FF2B5EF4-FFF2-40B4-BE49-F238E27FC236}">
                  <a16:creationId xmlns:a16="http://schemas.microsoft.com/office/drawing/2014/main" id="{D621E5B7-BD65-4B4C-8A2A-130BD03787F0}"/>
                </a:ext>
              </a:extLst>
            </p:cNvPr>
            <p:cNvSpPr/>
            <p:nvPr/>
          </p:nvSpPr>
          <p:spPr bwMode="auto">
            <a:xfrm>
              <a:off x="3935412" y="1762125"/>
              <a:ext cx="4705350" cy="27908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a:extLst>
                <a:ext uri="{FF2B5EF4-FFF2-40B4-BE49-F238E27FC236}">
                  <a16:creationId xmlns:a16="http://schemas.microsoft.com/office/drawing/2014/main" id="{6E26AC09-D08F-4900-9B8E-9FED0A4628A8}"/>
                </a:ext>
              </a:extLst>
            </p:cNvPr>
            <p:cNvSpPr/>
            <p:nvPr/>
          </p:nvSpPr>
          <p:spPr bwMode="auto">
            <a:xfrm>
              <a:off x="3657600" y="1443038"/>
              <a:ext cx="539750" cy="630237"/>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Graphic 9">
              <a:extLst>
                <a:ext uri="{FF2B5EF4-FFF2-40B4-BE49-F238E27FC236}">
                  <a16:creationId xmlns:a16="http://schemas.microsoft.com/office/drawing/2014/main" id="{2520EADD-CA1C-4AFF-9D43-05C8DBF190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6496" y="1602640"/>
              <a:ext cx="390528" cy="390526"/>
            </a:xfrm>
            <a:prstGeom prst="rect">
              <a:avLst/>
            </a:prstGeom>
          </p:spPr>
        </p:pic>
        <p:sp>
          <p:nvSpPr>
            <p:cNvPr id="11" name="Rectangle 10">
              <a:extLst>
                <a:ext uri="{FF2B5EF4-FFF2-40B4-BE49-F238E27FC236}">
                  <a16:creationId xmlns:a16="http://schemas.microsoft.com/office/drawing/2014/main" id="{5AE6491F-FE60-40A9-BA30-5D74FC997D47}"/>
                </a:ext>
              </a:extLst>
            </p:cNvPr>
            <p:cNvSpPr/>
            <p:nvPr/>
          </p:nvSpPr>
          <p:spPr>
            <a:xfrm>
              <a:off x="4144962" y="1894979"/>
              <a:ext cx="4365626" cy="2585323"/>
            </a:xfrm>
            <a:prstGeom prst="rect">
              <a:avLst/>
            </a:prstGeom>
          </p:spPr>
          <p:txBody>
            <a:bodyPr wrap="square">
              <a:spAutoFit/>
            </a:bodyPr>
            <a:lstStyle/>
            <a:p>
              <a:r>
                <a:rPr lang="en-US">
                  <a:solidFill>
                    <a:srgbClr val="00E296"/>
                  </a:solidFill>
                </a:rPr>
                <a:t>Veeam is software-defined and infrastructure agnostic. </a:t>
              </a:r>
              <a:r>
                <a:rPr lang="en-US">
                  <a:solidFill>
                    <a:schemeClr val="bg1"/>
                  </a:solidFill>
                </a:rPr>
                <a:t>Our expertise is in delivering innovative backup software. There are many hardware vendors that have spent countless programmer years innovating their storage, compute, and networking solutions. Veeam feels that you should have the flexibility to choose the right mix, of the right components to meet your requirements, and to easily make changes if your requirements shift over time. This may include leveraging infrastructure that you already have or preferring to purchase hardware that you already know how to manage.</a:t>
              </a:r>
              <a:endParaRPr lang="ru-RU" sz="1400">
                <a:solidFill>
                  <a:schemeClr val="bg1"/>
                </a:solidFill>
                <a:latin typeface="+mj-lt"/>
              </a:endParaRPr>
            </a:p>
          </p:txBody>
        </p:sp>
      </p:grpSp>
      <p:sp>
        <p:nvSpPr>
          <p:cNvPr id="12" name="Text Placeholder 2">
            <a:extLst>
              <a:ext uri="{FF2B5EF4-FFF2-40B4-BE49-F238E27FC236}">
                <a16:creationId xmlns:a16="http://schemas.microsoft.com/office/drawing/2014/main" id="{D79CE9E5-BE6D-4BD7-B4DD-DA8000610967}"/>
              </a:ext>
            </a:extLst>
          </p:cNvPr>
          <p:cNvSpPr txBox="1">
            <a:spLocks/>
          </p:cNvSpPr>
          <p:nvPr/>
        </p:nvSpPr>
        <p:spPr>
          <a:xfrm>
            <a:off x="5830094" y="1230313"/>
            <a:ext cx="3205956" cy="1769715"/>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portability &amp; Cloud Mobility</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Software-defined &amp; extensibility</a:t>
            </a:r>
          </a:p>
        </p:txBody>
      </p:sp>
      <p:sp>
        <p:nvSpPr>
          <p:cNvPr id="13" name="Rectangle 12">
            <a:extLst>
              <a:ext uri="{FF2B5EF4-FFF2-40B4-BE49-F238E27FC236}">
                <a16:creationId xmlns:a16="http://schemas.microsoft.com/office/drawing/2014/main" id="{D86A983F-71D2-4DD0-86D0-B3CBCC1BF8B7}"/>
              </a:ext>
            </a:extLst>
          </p:cNvPr>
          <p:cNvSpPr/>
          <p:nvPr/>
        </p:nvSpPr>
        <p:spPr bwMode="auto">
          <a:xfrm>
            <a:off x="5746750" y="2738436"/>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26022858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light, dark&#10;&#10;Description automatically generated">
            <a:extLst>
              <a:ext uri="{FF2B5EF4-FFF2-40B4-BE49-F238E27FC236}">
                <a16:creationId xmlns:a16="http://schemas.microsoft.com/office/drawing/2014/main" id="{364F2B35-77AC-43E7-9348-03E0FADCC85E}"/>
              </a:ext>
            </a:extLst>
          </p:cNvPr>
          <p:cNvPicPr>
            <a:picLocks noChangeAspect="1"/>
          </p:cNvPicPr>
          <p:nvPr/>
        </p:nvPicPr>
        <p:blipFill rotWithShape="1">
          <a:blip r:embed="rId3"/>
          <a:srcRect t="14528" r="14590" b="10800"/>
          <a:stretch/>
        </p:blipFill>
        <p:spPr>
          <a:xfrm>
            <a:off x="2754271" y="1302774"/>
            <a:ext cx="6389729" cy="3840726"/>
          </a:xfrm>
          <a:custGeom>
            <a:avLst/>
            <a:gdLst>
              <a:gd name="connsiteX0" fmla="*/ 0 w 6389729"/>
              <a:gd name="connsiteY0" fmla="*/ 0 h 3840726"/>
              <a:gd name="connsiteX1" fmla="*/ 6389729 w 6389729"/>
              <a:gd name="connsiteY1" fmla="*/ 0 h 3840726"/>
              <a:gd name="connsiteX2" fmla="*/ 6389729 w 6389729"/>
              <a:gd name="connsiteY2" fmla="*/ 3840726 h 3840726"/>
              <a:gd name="connsiteX3" fmla="*/ 2375751 w 6389729"/>
              <a:gd name="connsiteY3" fmla="*/ 3840726 h 3840726"/>
              <a:gd name="connsiteX4" fmla="*/ 0 w 6389729"/>
              <a:gd name="connsiteY4" fmla="*/ 1454249 h 384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9729" h="3840726">
                <a:moveTo>
                  <a:pt x="0" y="0"/>
                </a:moveTo>
                <a:lnTo>
                  <a:pt x="6389729" y="0"/>
                </a:lnTo>
                <a:lnTo>
                  <a:pt x="6389729" y="3840726"/>
                </a:lnTo>
                <a:lnTo>
                  <a:pt x="2375751" y="3840726"/>
                </a:lnTo>
                <a:lnTo>
                  <a:pt x="0" y="1454249"/>
                </a:lnTo>
                <a:close/>
              </a:path>
            </a:pathLst>
          </a:custGeom>
        </p:spPr>
      </p:pic>
      <p:sp>
        <p:nvSpPr>
          <p:cNvPr id="3" name="Текст 2">
            <a:extLst>
              <a:ext uri="{FF2B5EF4-FFF2-40B4-BE49-F238E27FC236}">
                <a16:creationId xmlns:a16="http://schemas.microsoft.com/office/drawing/2014/main" id="{3AC5F284-DD10-0649-AC3B-7B15608CDF66}"/>
              </a:ext>
            </a:extLst>
          </p:cNvPr>
          <p:cNvSpPr>
            <a:spLocks noGrp="1"/>
          </p:cNvSpPr>
          <p:nvPr>
            <p:ph type="body" sz="quarter" idx="10"/>
          </p:nvPr>
        </p:nvSpPr>
        <p:spPr/>
        <p:txBody>
          <a:bodyPr/>
          <a:lstStyle/>
          <a:p>
            <a:r>
              <a:rPr lang="en-US" dirty="0"/>
              <a:t>The current state </a:t>
            </a:r>
            <a:br>
              <a:rPr lang="en-US" dirty="0"/>
            </a:br>
            <a:r>
              <a:rPr lang="en-US" dirty="0"/>
              <a:t>of the backup market</a:t>
            </a:r>
            <a:endParaRPr lang="ru-RU" dirty="0"/>
          </a:p>
        </p:txBody>
      </p:sp>
    </p:spTree>
    <p:extLst>
      <p:ext uri="{BB962C8B-B14F-4D97-AF65-F5344CB8AC3E}">
        <p14:creationId xmlns:p14="http://schemas.microsoft.com/office/powerpoint/2010/main" val="34538626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grpSp>
        <p:nvGrpSpPr>
          <p:cNvPr id="7" name="Group 6">
            <a:extLst>
              <a:ext uri="{FF2B5EF4-FFF2-40B4-BE49-F238E27FC236}">
                <a16:creationId xmlns:a16="http://schemas.microsoft.com/office/drawing/2014/main" id="{58422BC8-D1CE-4D9D-BE34-B0CA9A62EE27}"/>
              </a:ext>
            </a:extLst>
          </p:cNvPr>
          <p:cNvGrpSpPr/>
          <p:nvPr/>
        </p:nvGrpSpPr>
        <p:grpSpPr>
          <a:xfrm>
            <a:off x="216000" y="1224000"/>
            <a:ext cx="4983162" cy="2646824"/>
            <a:chOff x="3657600" y="1443038"/>
            <a:chExt cx="4983162" cy="2646824"/>
          </a:xfrm>
        </p:grpSpPr>
        <p:sp>
          <p:nvSpPr>
            <p:cNvPr id="8" name="Rectangle 7">
              <a:extLst>
                <a:ext uri="{FF2B5EF4-FFF2-40B4-BE49-F238E27FC236}">
                  <a16:creationId xmlns:a16="http://schemas.microsoft.com/office/drawing/2014/main" id="{1A5DA121-82F0-47A8-93A1-4F2978AB6316}"/>
                </a:ext>
              </a:extLst>
            </p:cNvPr>
            <p:cNvSpPr/>
            <p:nvPr/>
          </p:nvSpPr>
          <p:spPr bwMode="auto">
            <a:xfrm>
              <a:off x="3935412" y="1762125"/>
              <a:ext cx="4705350" cy="2327737"/>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a:extLst>
                <a:ext uri="{FF2B5EF4-FFF2-40B4-BE49-F238E27FC236}">
                  <a16:creationId xmlns:a16="http://schemas.microsoft.com/office/drawing/2014/main" id="{E571D498-687F-4038-92F4-79921FAA7485}"/>
                </a:ext>
              </a:extLst>
            </p:cNvPr>
            <p:cNvSpPr/>
            <p:nvPr/>
          </p:nvSpPr>
          <p:spPr bwMode="auto">
            <a:xfrm>
              <a:off x="3657600" y="1443038"/>
              <a:ext cx="539750" cy="630237"/>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Graphic 9">
              <a:extLst>
                <a:ext uri="{FF2B5EF4-FFF2-40B4-BE49-F238E27FC236}">
                  <a16:creationId xmlns:a16="http://schemas.microsoft.com/office/drawing/2014/main" id="{289E6101-F863-4341-BEFB-D6AE3B5C11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6496" y="1602640"/>
              <a:ext cx="390528" cy="390526"/>
            </a:xfrm>
            <a:prstGeom prst="rect">
              <a:avLst/>
            </a:prstGeom>
          </p:spPr>
        </p:pic>
        <p:sp>
          <p:nvSpPr>
            <p:cNvPr id="11" name="Rectangle 10">
              <a:extLst>
                <a:ext uri="{FF2B5EF4-FFF2-40B4-BE49-F238E27FC236}">
                  <a16:creationId xmlns:a16="http://schemas.microsoft.com/office/drawing/2014/main" id="{6ED4F247-33EE-4719-BC54-4571CEC057ED}"/>
                </a:ext>
              </a:extLst>
            </p:cNvPr>
            <p:cNvSpPr/>
            <p:nvPr/>
          </p:nvSpPr>
          <p:spPr>
            <a:xfrm>
              <a:off x="4144962" y="1894979"/>
              <a:ext cx="4365626" cy="2062103"/>
            </a:xfrm>
            <a:prstGeom prst="rect">
              <a:avLst/>
            </a:prstGeom>
          </p:spPr>
          <p:txBody>
            <a:bodyPr wrap="square">
              <a:spAutoFit/>
            </a:bodyPr>
            <a:lstStyle/>
            <a:p>
              <a:r>
                <a:rPr lang="en-US" sz="1600" dirty="0">
                  <a:solidFill>
                    <a:schemeClr val="bg1"/>
                  </a:solidFill>
                </a:rPr>
                <a:t>Veeam’s comprehensive </a:t>
              </a:r>
              <a:r>
                <a:rPr lang="en-US" sz="1600" dirty="0">
                  <a:solidFill>
                    <a:srgbClr val="00E296"/>
                  </a:solidFill>
                </a:rPr>
                <a:t>4-in-1 data capture (backup, CDP, replication, storage snapshot-based), industry pioneering Instant Recovery, </a:t>
              </a:r>
              <a:r>
                <a:rPr lang="en-US" sz="1600" dirty="0">
                  <a:solidFill>
                    <a:schemeClr val="bg1"/>
                  </a:solidFill>
                </a:rPr>
                <a:t>and other efficiencies, such as </a:t>
              </a:r>
              <a:r>
                <a:rPr lang="en-US" sz="1600" dirty="0">
                  <a:solidFill>
                    <a:srgbClr val="00E296"/>
                  </a:solidFill>
                </a:rPr>
                <a:t>built-in WAN acceleration, changed-file-tracking for file shares and network attached storage (NAS)</a:t>
              </a:r>
              <a:r>
                <a:rPr lang="en-US" sz="1600" dirty="0">
                  <a:solidFill>
                    <a:schemeClr val="bg1"/>
                  </a:solidFill>
                </a:rPr>
                <a:t>, just to name a few of the many capabilities, mean that backups are fast.</a:t>
              </a:r>
              <a:endParaRPr lang="ru-RU" sz="1800" dirty="0">
                <a:solidFill>
                  <a:schemeClr val="bg1"/>
                </a:solidFill>
                <a:latin typeface="+mj-lt"/>
              </a:endParaRPr>
            </a:p>
          </p:txBody>
        </p:sp>
      </p:grpSp>
      <p:sp>
        <p:nvSpPr>
          <p:cNvPr id="12" name="Text Placeholder 2">
            <a:extLst>
              <a:ext uri="{FF2B5EF4-FFF2-40B4-BE49-F238E27FC236}">
                <a16:creationId xmlns:a16="http://schemas.microsoft.com/office/drawing/2014/main" id="{76EDBDF5-E328-469C-B7C2-348F2C77A852}"/>
              </a:ext>
            </a:extLst>
          </p:cNvPr>
          <p:cNvSpPr txBox="1">
            <a:spLocks/>
          </p:cNvSpPr>
          <p:nvPr/>
        </p:nvSpPr>
        <p:spPr>
          <a:xfrm>
            <a:off x="5830094" y="1230313"/>
            <a:ext cx="3205956" cy="2062103"/>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portability &amp; Cloud Mobility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Software-defined &amp; extensibility</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Speed &amp; scale</a:t>
            </a:r>
          </a:p>
        </p:txBody>
      </p:sp>
      <p:sp>
        <p:nvSpPr>
          <p:cNvPr id="13" name="Rectangle 12">
            <a:extLst>
              <a:ext uri="{FF2B5EF4-FFF2-40B4-BE49-F238E27FC236}">
                <a16:creationId xmlns:a16="http://schemas.microsoft.com/office/drawing/2014/main" id="{64990B5B-24E6-4403-A462-99F59F6CC1DE}"/>
              </a:ext>
            </a:extLst>
          </p:cNvPr>
          <p:cNvSpPr/>
          <p:nvPr/>
        </p:nvSpPr>
        <p:spPr bwMode="auto">
          <a:xfrm>
            <a:off x="5746750" y="3019423"/>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3333009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sz="2800" dirty="0"/>
          </a:p>
        </p:txBody>
      </p:sp>
      <p:grpSp>
        <p:nvGrpSpPr>
          <p:cNvPr id="7" name="Group 6">
            <a:extLst>
              <a:ext uri="{FF2B5EF4-FFF2-40B4-BE49-F238E27FC236}">
                <a16:creationId xmlns:a16="http://schemas.microsoft.com/office/drawing/2014/main" id="{C7E722D0-B972-43A9-B5B9-5488DFF11FDB}"/>
              </a:ext>
            </a:extLst>
          </p:cNvPr>
          <p:cNvGrpSpPr/>
          <p:nvPr/>
        </p:nvGrpSpPr>
        <p:grpSpPr>
          <a:xfrm>
            <a:off x="216000" y="1224000"/>
            <a:ext cx="4983162" cy="2995958"/>
            <a:chOff x="3657600" y="1443038"/>
            <a:chExt cx="4983162" cy="2995958"/>
          </a:xfrm>
        </p:grpSpPr>
        <p:sp>
          <p:nvSpPr>
            <p:cNvPr id="8" name="Rectangle 7">
              <a:extLst>
                <a:ext uri="{FF2B5EF4-FFF2-40B4-BE49-F238E27FC236}">
                  <a16:creationId xmlns:a16="http://schemas.microsoft.com/office/drawing/2014/main" id="{196EFA23-BD87-4D12-B7C3-3ADBC2EDADFC}"/>
                </a:ext>
              </a:extLst>
            </p:cNvPr>
            <p:cNvSpPr/>
            <p:nvPr/>
          </p:nvSpPr>
          <p:spPr bwMode="auto">
            <a:xfrm>
              <a:off x="3935412" y="1762125"/>
              <a:ext cx="4705350" cy="2676871"/>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a:extLst>
                <a:ext uri="{FF2B5EF4-FFF2-40B4-BE49-F238E27FC236}">
                  <a16:creationId xmlns:a16="http://schemas.microsoft.com/office/drawing/2014/main" id="{87069491-1219-4E65-8F73-BF96ADBAE50A}"/>
                </a:ext>
              </a:extLst>
            </p:cNvPr>
            <p:cNvSpPr/>
            <p:nvPr/>
          </p:nvSpPr>
          <p:spPr bwMode="auto">
            <a:xfrm>
              <a:off x="3657600" y="1443038"/>
              <a:ext cx="539750" cy="630237"/>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Graphic 9">
              <a:extLst>
                <a:ext uri="{FF2B5EF4-FFF2-40B4-BE49-F238E27FC236}">
                  <a16:creationId xmlns:a16="http://schemas.microsoft.com/office/drawing/2014/main" id="{34AF05A3-56DD-4291-BDFD-83743BE225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6496" y="1602640"/>
              <a:ext cx="390528" cy="390526"/>
            </a:xfrm>
            <a:prstGeom prst="rect">
              <a:avLst/>
            </a:prstGeom>
          </p:spPr>
        </p:pic>
        <p:sp>
          <p:nvSpPr>
            <p:cNvPr id="11" name="Rectangle 10">
              <a:extLst>
                <a:ext uri="{FF2B5EF4-FFF2-40B4-BE49-F238E27FC236}">
                  <a16:creationId xmlns:a16="http://schemas.microsoft.com/office/drawing/2014/main" id="{7A7FED12-A94B-409F-A129-3883E6C35A93}"/>
                </a:ext>
              </a:extLst>
            </p:cNvPr>
            <p:cNvSpPr/>
            <p:nvPr/>
          </p:nvSpPr>
          <p:spPr>
            <a:xfrm>
              <a:off x="4144962" y="1894979"/>
              <a:ext cx="4365626" cy="2377574"/>
            </a:xfrm>
            <a:prstGeom prst="rect">
              <a:avLst/>
            </a:prstGeom>
          </p:spPr>
          <p:txBody>
            <a:bodyPr wrap="square">
              <a:spAutoFit/>
            </a:bodyPr>
            <a:lstStyle/>
            <a:p>
              <a:r>
                <a:rPr lang="en-US" dirty="0">
                  <a:solidFill>
                    <a:schemeClr val="bg1"/>
                  </a:solidFill>
                </a:rPr>
                <a:t>Veeam doesn’t know what your digital transformation initiatives are, but we do know that it starts with protecting important data, making it highly available, ensuring proper policy-based data management, and providing the </a:t>
              </a:r>
              <a:r>
                <a:rPr lang="en-US" dirty="0">
                  <a:solidFill>
                    <a:srgbClr val="00E296"/>
                  </a:solidFill>
                </a:rPr>
                <a:t>ability to re-use data to fuel the business. Veeam pioneered Instant Recovery of data over a decade ago</a:t>
              </a:r>
              <a:r>
                <a:rPr lang="en-US" dirty="0">
                  <a:solidFill>
                    <a:schemeClr val="bg1"/>
                  </a:solidFill>
                </a:rPr>
                <a:t>, and we have been optimizing that capability ever since.</a:t>
              </a:r>
            </a:p>
            <a:p>
              <a:r>
                <a:rPr lang="en-US" dirty="0">
                  <a:solidFill>
                    <a:srgbClr val="00E296"/>
                  </a:solidFill>
                </a:rPr>
                <a:t>The ability to stand up many simultaneous machines, without requiring solid state drives (SSDs), separates Veeam from other products on the market.</a:t>
              </a:r>
              <a:endParaRPr lang="ru-RU" sz="1800" dirty="0">
                <a:solidFill>
                  <a:srgbClr val="00E296"/>
                </a:solidFill>
                <a:latin typeface="+mj-lt"/>
              </a:endParaRPr>
            </a:p>
          </p:txBody>
        </p:sp>
      </p:grpSp>
      <p:sp>
        <p:nvSpPr>
          <p:cNvPr id="12" name="Text Placeholder 2">
            <a:extLst>
              <a:ext uri="{FF2B5EF4-FFF2-40B4-BE49-F238E27FC236}">
                <a16:creationId xmlns:a16="http://schemas.microsoft.com/office/drawing/2014/main" id="{0F2DA5F6-13E4-4979-B950-328923255130}"/>
              </a:ext>
            </a:extLst>
          </p:cNvPr>
          <p:cNvSpPr txBox="1">
            <a:spLocks/>
          </p:cNvSpPr>
          <p:nvPr/>
        </p:nvSpPr>
        <p:spPr>
          <a:xfrm>
            <a:off x="5830094" y="1230313"/>
            <a:ext cx="3205956" cy="2354491"/>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portability &amp; Cloud Mobility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Software-defined &amp; extensibility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Speed &amp; scale</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Data reuse &amp; Digital Transformation</a:t>
            </a:r>
          </a:p>
        </p:txBody>
      </p:sp>
      <p:sp>
        <p:nvSpPr>
          <p:cNvPr id="13" name="Rectangle 12">
            <a:extLst>
              <a:ext uri="{FF2B5EF4-FFF2-40B4-BE49-F238E27FC236}">
                <a16:creationId xmlns:a16="http://schemas.microsoft.com/office/drawing/2014/main" id="{1AF74B0E-D7BD-4916-95C9-A1F71B1BCB50}"/>
              </a:ext>
            </a:extLst>
          </p:cNvPr>
          <p:cNvSpPr/>
          <p:nvPr/>
        </p:nvSpPr>
        <p:spPr bwMode="auto">
          <a:xfrm>
            <a:off x="5746750" y="3314698"/>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4826790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grpSp>
        <p:nvGrpSpPr>
          <p:cNvPr id="7" name="Group 6">
            <a:extLst>
              <a:ext uri="{FF2B5EF4-FFF2-40B4-BE49-F238E27FC236}">
                <a16:creationId xmlns:a16="http://schemas.microsoft.com/office/drawing/2014/main" id="{6BED6006-81D1-4C71-8CB1-07B9A3919A68}"/>
              </a:ext>
            </a:extLst>
          </p:cNvPr>
          <p:cNvGrpSpPr/>
          <p:nvPr/>
        </p:nvGrpSpPr>
        <p:grpSpPr>
          <a:xfrm>
            <a:off x="215900" y="1224000"/>
            <a:ext cx="4983162" cy="2971020"/>
            <a:chOff x="3657600" y="1443038"/>
            <a:chExt cx="4983162" cy="2971020"/>
          </a:xfrm>
        </p:grpSpPr>
        <p:sp>
          <p:nvSpPr>
            <p:cNvPr id="8" name="Rectangle 7">
              <a:extLst>
                <a:ext uri="{FF2B5EF4-FFF2-40B4-BE49-F238E27FC236}">
                  <a16:creationId xmlns:a16="http://schemas.microsoft.com/office/drawing/2014/main" id="{06B9DBAC-F328-4EF5-B5A8-C42073140CE3}"/>
                </a:ext>
              </a:extLst>
            </p:cNvPr>
            <p:cNvSpPr/>
            <p:nvPr/>
          </p:nvSpPr>
          <p:spPr bwMode="auto">
            <a:xfrm>
              <a:off x="3935412" y="1762126"/>
              <a:ext cx="4705350" cy="2651932"/>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a:extLst>
                <a:ext uri="{FF2B5EF4-FFF2-40B4-BE49-F238E27FC236}">
                  <a16:creationId xmlns:a16="http://schemas.microsoft.com/office/drawing/2014/main" id="{698F13CF-7002-4BA8-8BD2-9EAFFCD6B48B}"/>
                </a:ext>
              </a:extLst>
            </p:cNvPr>
            <p:cNvSpPr/>
            <p:nvPr/>
          </p:nvSpPr>
          <p:spPr bwMode="auto">
            <a:xfrm>
              <a:off x="3657600" y="1443038"/>
              <a:ext cx="539750" cy="630237"/>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Graphic 9">
              <a:extLst>
                <a:ext uri="{FF2B5EF4-FFF2-40B4-BE49-F238E27FC236}">
                  <a16:creationId xmlns:a16="http://schemas.microsoft.com/office/drawing/2014/main" id="{CC15B5C7-BFBD-4FA3-BB36-40C35ECD59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6496" y="1602640"/>
              <a:ext cx="390528" cy="390526"/>
            </a:xfrm>
            <a:prstGeom prst="rect">
              <a:avLst/>
            </a:prstGeom>
          </p:spPr>
        </p:pic>
        <p:sp>
          <p:nvSpPr>
            <p:cNvPr id="11" name="Rectangle 10">
              <a:extLst>
                <a:ext uri="{FF2B5EF4-FFF2-40B4-BE49-F238E27FC236}">
                  <a16:creationId xmlns:a16="http://schemas.microsoft.com/office/drawing/2014/main" id="{2B28B70C-E2C2-421F-A0AB-AF97110D53BC}"/>
                </a:ext>
              </a:extLst>
            </p:cNvPr>
            <p:cNvSpPr/>
            <p:nvPr/>
          </p:nvSpPr>
          <p:spPr>
            <a:xfrm>
              <a:off x="4144962" y="1894979"/>
              <a:ext cx="4365626" cy="2377574"/>
            </a:xfrm>
            <a:prstGeom prst="rect">
              <a:avLst/>
            </a:prstGeom>
          </p:spPr>
          <p:txBody>
            <a:bodyPr wrap="square">
              <a:spAutoFit/>
            </a:bodyPr>
            <a:lstStyle/>
            <a:p>
              <a:r>
                <a:rPr lang="en-US" dirty="0">
                  <a:solidFill>
                    <a:schemeClr val="bg1"/>
                  </a:solidFill>
                </a:rPr>
                <a:t>Veeam has had long standing design goals of delivering solutions that are Simple, Flexible, and Reliable. Simple does not mean lacking features or capabilities. Simple means easy to deploy, configure, and manage. </a:t>
              </a:r>
              <a:r>
                <a:rPr lang="en-US" dirty="0">
                  <a:solidFill>
                    <a:srgbClr val="00E296"/>
                  </a:solidFill>
                </a:rPr>
                <a:t>A fast time to value. </a:t>
              </a:r>
              <a:r>
                <a:rPr lang="en-US" dirty="0">
                  <a:solidFill>
                    <a:schemeClr val="bg1"/>
                  </a:solidFill>
                </a:rPr>
                <a:t>Simple to extend. </a:t>
              </a:r>
              <a:r>
                <a:rPr lang="en-US" dirty="0">
                  <a:solidFill>
                    <a:srgbClr val="00E296"/>
                  </a:solidFill>
                </a:rPr>
                <a:t>Reducing complexity and operational management </a:t>
              </a:r>
              <a:r>
                <a:rPr lang="en-US" dirty="0">
                  <a:solidFill>
                    <a:schemeClr val="bg1"/>
                  </a:solidFill>
                </a:rPr>
                <a:t>(i.e. ease of use) has been one of the top drivers for switching backup products for over a decade. Flexible comes from the software-defined architecture described above, and from the broad ecosystem of partners that is detailed below.</a:t>
              </a:r>
              <a:endParaRPr lang="ru-RU" sz="1800" dirty="0">
                <a:solidFill>
                  <a:schemeClr val="bg1"/>
                </a:solidFill>
                <a:latin typeface="+mj-lt"/>
              </a:endParaRPr>
            </a:p>
          </p:txBody>
        </p:sp>
      </p:grpSp>
      <p:sp>
        <p:nvSpPr>
          <p:cNvPr id="12" name="Text Placeholder 2">
            <a:extLst>
              <a:ext uri="{FF2B5EF4-FFF2-40B4-BE49-F238E27FC236}">
                <a16:creationId xmlns:a16="http://schemas.microsoft.com/office/drawing/2014/main" id="{3522998E-AC09-4449-AD23-9EB3D8351A98}"/>
              </a:ext>
            </a:extLst>
          </p:cNvPr>
          <p:cNvSpPr txBox="1">
            <a:spLocks/>
          </p:cNvSpPr>
          <p:nvPr/>
        </p:nvSpPr>
        <p:spPr>
          <a:xfrm>
            <a:off x="5830094" y="1230313"/>
            <a:ext cx="3205956" cy="2646878"/>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portability &amp; Cloud Mobility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Software-defined &amp; extensibility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Speed &amp; scale</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reuse &amp; Digital Transformation</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Ease of use &amp; reduced complexity</a:t>
            </a:r>
          </a:p>
        </p:txBody>
      </p:sp>
      <p:sp>
        <p:nvSpPr>
          <p:cNvPr id="13" name="Rectangle 12">
            <a:extLst>
              <a:ext uri="{FF2B5EF4-FFF2-40B4-BE49-F238E27FC236}">
                <a16:creationId xmlns:a16="http://schemas.microsoft.com/office/drawing/2014/main" id="{AA929BB4-350C-47D9-BAFD-62638EE76C63}"/>
              </a:ext>
            </a:extLst>
          </p:cNvPr>
          <p:cNvSpPr/>
          <p:nvPr/>
        </p:nvSpPr>
        <p:spPr bwMode="auto">
          <a:xfrm>
            <a:off x="5746750" y="3606798"/>
            <a:ext cx="27305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6372150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grpSp>
        <p:nvGrpSpPr>
          <p:cNvPr id="7" name="Group 6">
            <a:extLst>
              <a:ext uri="{FF2B5EF4-FFF2-40B4-BE49-F238E27FC236}">
                <a16:creationId xmlns:a16="http://schemas.microsoft.com/office/drawing/2014/main" id="{B469906C-0767-456F-AA64-90FE01F9B2EC}"/>
              </a:ext>
            </a:extLst>
          </p:cNvPr>
          <p:cNvGrpSpPr/>
          <p:nvPr/>
        </p:nvGrpSpPr>
        <p:grpSpPr>
          <a:xfrm>
            <a:off x="216000" y="1224000"/>
            <a:ext cx="4983162" cy="1973494"/>
            <a:chOff x="3657600" y="1443038"/>
            <a:chExt cx="4983162" cy="1973494"/>
          </a:xfrm>
        </p:grpSpPr>
        <p:sp>
          <p:nvSpPr>
            <p:cNvPr id="8" name="Rectangle 7">
              <a:extLst>
                <a:ext uri="{FF2B5EF4-FFF2-40B4-BE49-F238E27FC236}">
                  <a16:creationId xmlns:a16="http://schemas.microsoft.com/office/drawing/2014/main" id="{438E9AC4-E6C1-4D65-B4EE-915CB8341981}"/>
                </a:ext>
              </a:extLst>
            </p:cNvPr>
            <p:cNvSpPr/>
            <p:nvPr/>
          </p:nvSpPr>
          <p:spPr bwMode="auto">
            <a:xfrm>
              <a:off x="3935412" y="1762126"/>
              <a:ext cx="4705350" cy="1654406"/>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a:extLst>
                <a:ext uri="{FF2B5EF4-FFF2-40B4-BE49-F238E27FC236}">
                  <a16:creationId xmlns:a16="http://schemas.microsoft.com/office/drawing/2014/main" id="{67BE6682-8796-4372-B3EA-26F2883615A2}"/>
                </a:ext>
              </a:extLst>
            </p:cNvPr>
            <p:cNvSpPr/>
            <p:nvPr/>
          </p:nvSpPr>
          <p:spPr bwMode="auto">
            <a:xfrm>
              <a:off x="3657600" y="1443038"/>
              <a:ext cx="539750" cy="630237"/>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Graphic 9">
              <a:extLst>
                <a:ext uri="{FF2B5EF4-FFF2-40B4-BE49-F238E27FC236}">
                  <a16:creationId xmlns:a16="http://schemas.microsoft.com/office/drawing/2014/main" id="{D9A6A9E6-9934-40CF-B1A1-81D787CE6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6496" y="1602640"/>
              <a:ext cx="390528" cy="390526"/>
            </a:xfrm>
            <a:prstGeom prst="rect">
              <a:avLst/>
            </a:prstGeom>
          </p:spPr>
        </p:pic>
        <p:sp>
          <p:nvSpPr>
            <p:cNvPr id="11" name="Rectangle 10">
              <a:extLst>
                <a:ext uri="{FF2B5EF4-FFF2-40B4-BE49-F238E27FC236}">
                  <a16:creationId xmlns:a16="http://schemas.microsoft.com/office/drawing/2014/main" id="{70DBD759-68FC-45F2-9CF0-2E415300702F}"/>
                </a:ext>
              </a:extLst>
            </p:cNvPr>
            <p:cNvSpPr/>
            <p:nvPr/>
          </p:nvSpPr>
          <p:spPr>
            <a:xfrm>
              <a:off x="4144962" y="1894979"/>
              <a:ext cx="4365626" cy="1323439"/>
            </a:xfrm>
            <a:prstGeom prst="rect">
              <a:avLst/>
            </a:prstGeom>
          </p:spPr>
          <p:txBody>
            <a:bodyPr wrap="square">
              <a:spAutoFit/>
            </a:bodyPr>
            <a:lstStyle/>
            <a:p>
              <a:r>
                <a:rPr lang="en-US" sz="1600">
                  <a:solidFill>
                    <a:schemeClr val="bg1"/>
                  </a:solidFill>
                </a:rPr>
                <a:t>Veeam has had a partner-first business model since the company’s inception. </a:t>
              </a:r>
              <a:r>
                <a:rPr lang="en-US" sz="1600">
                  <a:solidFill>
                    <a:srgbClr val="00E296"/>
                  </a:solidFill>
                </a:rPr>
                <a:t>Veeam has a broad range of reseller, co-seller, platform, cloud, storage, global system integrators (GSI), and as-a-Service partners.</a:t>
              </a:r>
              <a:endParaRPr lang="ru-RU" sz="2400">
                <a:solidFill>
                  <a:srgbClr val="00E296"/>
                </a:solidFill>
                <a:latin typeface="+mj-lt"/>
              </a:endParaRPr>
            </a:p>
          </p:txBody>
        </p:sp>
      </p:grpSp>
      <p:sp>
        <p:nvSpPr>
          <p:cNvPr id="12" name="Text Placeholder 2">
            <a:extLst>
              <a:ext uri="{FF2B5EF4-FFF2-40B4-BE49-F238E27FC236}">
                <a16:creationId xmlns:a16="http://schemas.microsoft.com/office/drawing/2014/main" id="{C4AD98A7-C388-4BF2-A1E3-8CAC2EEA8B0F}"/>
              </a:ext>
            </a:extLst>
          </p:cNvPr>
          <p:cNvSpPr txBox="1">
            <a:spLocks/>
          </p:cNvSpPr>
          <p:nvPr/>
        </p:nvSpPr>
        <p:spPr>
          <a:xfrm>
            <a:off x="5830094" y="1230313"/>
            <a:ext cx="3205956" cy="2939266"/>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portability &amp; Cloud Mobility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Software-defined &amp; extensibility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Speed &amp; scale</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reuse &amp; Digital Transformation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Ease of use &amp; reduced complexity</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Strong ecosystem of partners</a:t>
            </a:r>
          </a:p>
        </p:txBody>
      </p:sp>
      <p:sp>
        <p:nvSpPr>
          <p:cNvPr id="13" name="Rectangle 12">
            <a:extLst>
              <a:ext uri="{FF2B5EF4-FFF2-40B4-BE49-F238E27FC236}">
                <a16:creationId xmlns:a16="http://schemas.microsoft.com/office/drawing/2014/main" id="{7367BBD2-DE45-47B8-B01D-C77200DA67BE}"/>
              </a:ext>
            </a:extLst>
          </p:cNvPr>
          <p:cNvSpPr/>
          <p:nvPr/>
        </p:nvSpPr>
        <p:spPr bwMode="auto">
          <a:xfrm>
            <a:off x="5781675" y="3887786"/>
            <a:ext cx="28813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0202851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533F-C26E-4634-BD21-29153CBB37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4FBB1A7-5978-4E9A-8B6B-D1A3FD3C935B}"/>
              </a:ext>
            </a:extLst>
          </p:cNvPr>
          <p:cNvPicPr>
            <a:picLocks noChangeAspect="1"/>
          </p:cNvPicPr>
          <p:nvPr/>
        </p:nvPicPr>
        <p:blipFill>
          <a:blip r:embed="rId3"/>
          <a:stretch>
            <a:fillRect/>
          </a:stretch>
        </p:blipFill>
        <p:spPr>
          <a:xfrm>
            <a:off x="16521" y="0"/>
            <a:ext cx="9110957" cy="5143500"/>
          </a:xfrm>
          <a:prstGeom prst="rect">
            <a:avLst/>
          </a:prstGeom>
        </p:spPr>
      </p:pic>
    </p:spTree>
    <p:extLst>
      <p:ext uri="{BB962C8B-B14F-4D97-AF65-F5344CB8AC3E}">
        <p14:creationId xmlns:p14="http://schemas.microsoft.com/office/powerpoint/2010/main" val="37957507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dirty="0"/>
              <a:t>Modern Data Protection </a:t>
            </a:r>
            <a:br>
              <a:rPr lang="en-US" sz="2400" dirty="0"/>
            </a:br>
            <a:r>
              <a:rPr lang="en-US" sz="1800" dirty="0"/>
              <a:t>Characteristics &amp; best practices</a:t>
            </a: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5054A7B7-55E4-4FB2-B1AE-8A7DB3026CBB}"/>
              </a:ext>
            </a:extLst>
          </p:cNvPr>
          <p:cNvPicPr>
            <a:picLocks noChangeAspect="1"/>
          </p:cNvPicPr>
          <p:nvPr/>
        </p:nvPicPr>
        <p:blipFill rotWithShape="1">
          <a:blip r:embed="rId3"/>
          <a:srcRect l="2681" t="5959" r="1517" b="2857"/>
          <a:stretch/>
        </p:blipFill>
        <p:spPr>
          <a:xfrm>
            <a:off x="454371" y="1461655"/>
            <a:ext cx="5162203" cy="3180592"/>
          </a:xfrm>
          <a:prstGeom prst="rect">
            <a:avLst/>
          </a:prstGeom>
        </p:spPr>
      </p:pic>
      <p:sp>
        <p:nvSpPr>
          <p:cNvPr id="5" name="Text Placeholder 2">
            <a:extLst>
              <a:ext uri="{FF2B5EF4-FFF2-40B4-BE49-F238E27FC236}">
                <a16:creationId xmlns:a16="http://schemas.microsoft.com/office/drawing/2014/main" id="{595CEDDE-6B0F-4AB3-8588-8234110F5C2A}"/>
              </a:ext>
            </a:extLst>
          </p:cNvPr>
          <p:cNvSpPr txBox="1">
            <a:spLocks/>
          </p:cNvSpPr>
          <p:nvPr/>
        </p:nvSpPr>
        <p:spPr>
          <a:xfrm>
            <a:off x="5830094" y="1230313"/>
            <a:ext cx="3205956" cy="3231654"/>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portability &amp; Cloud Mobility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Software-defined &amp; extensibility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Speed &amp; scale</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reuse &amp; Digital Transformation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Ease of use &amp; reduced complexity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Strong ecosystem of partners</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Cost containment</a:t>
            </a:r>
          </a:p>
        </p:txBody>
      </p:sp>
      <p:sp>
        <p:nvSpPr>
          <p:cNvPr id="8" name="Rectangle 7">
            <a:extLst>
              <a:ext uri="{FF2B5EF4-FFF2-40B4-BE49-F238E27FC236}">
                <a16:creationId xmlns:a16="http://schemas.microsoft.com/office/drawing/2014/main" id="{2128F8D9-40FE-4345-9BC7-7398779D46BA}"/>
              </a:ext>
            </a:extLst>
          </p:cNvPr>
          <p:cNvSpPr/>
          <p:nvPr/>
        </p:nvSpPr>
        <p:spPr bwMode="auto">
          <a:xfrm>
            <a:off x="5781675" y="4180679"/>
            <a:ext cx="28813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467920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C60-64B9-497A-A3C6-DD9D8BAFAAD6}"/>
              </a:ext>
            </a:extLst>
          </p:cNvPr>
          <p:cNvSpPr>
            <a:spLocks noGrp="1"/>
          </p:cNvSpPr>
          <p:nvPr>
            <p:ph type="title"/>
          </p:nvPr>
        </p:nvSpPr>
        <p:spPr/>
        <p:txBody>
          <a:bodyPr/>
          <a:lstStyle/>
          <a:p>
            <a:r>
              <a:rPr lang="en-US"/>
              <a:t>Modern Data Protection </a:t>
            </a:r>
            <a:br>
              <a:rPr lang="en-US" sz="2400"/>
            </a:br>
            <a:r>
              <a:rPr lang="en-US" sz="2400"/>
              <a:t>Characteristics &amp; best practices</a:t>
            </a:r>
            <a:endParaRPr lang="en-US"/>
          </a:p>
        </p:txBody>
      </p:sp>
      <p:grpSp>
        <p:nvGrpSpPr>
          <p:cNvPr id="7" name="Group 6">
            <a:extLst>
              <a:ext uri="{FF2B5EF4-FFF2-40B4-BE49-F238E27FC236}">
                <a16:creationId xmlns:a16="http://schemas.microsoft.com/office/drawing/2014/main" id="{740B9114-C444-4E81-9E7B-3D2DBE44E5DB}"/>
              </a:ext>
            </a:extLst>
          </p:cNvPr>
          <p:cNvGrpSpPr/>
          <p:nvPr/>
        </p:nvGrpSpPr>
        <p:grpSpPr>
          <a:xfrm>
            <a:off x="216000" y="1124059"/>
            <a:ext cx="4983162" cy="3564318"/>
            <a:chOff x="3657600" y="1124059"/>
            <a:chExt cx="4983162" cy="3564318"/>
          </a:xfrm>
        </p:grpSpPr>
        <p:sp>
          <p:nvSpPr>
            <p:cNvPr id="8" name="Rectangle 7">
              <a:extLst>
                <a:ext uri="{FF2B5EF4-FFF2-40B4-BE49-F238E27FC236}">
                  <a16:creationId xmlns:a16="http://schemas.microsoft.com/office/drawing/2014/main" id="{F139A5A3-7175-41BE-87D4-16C4F29B2272}"/>
                </a:ext>
              </a:extLst>
            </p:cNvPr>
            <p:cNvSpPr/>
            <p:nvPr/>
          </p:nvSpPr>
          <p:spPr bwMode="auto">
            <a:xfrm>
              <a:off x="3935412" y="1443038"/>
              <a:ext cx="4705350" cy="3245339"/>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a:extLst>
                <a:ext uri="{FF2B5EF4-FFF2-40B4-BE49-F238E27FC236}">
                  <a16:creationId xmlns:a16="http://schemas.microsoft.com/office/drawing/2014/main" id="{5610E2C8-9128-4595-BD8F-4CB71035D16C}"/>
                </a:ext>
              </a:extLst>
            </p:cNvPr>
            <p:cNvSpPr/>
            <p:nvPr/>
          </p:nvSpPr>
          <p:spPr bwMode="auto">
            <a:xfrm>
              <a:off x="3657600" y="1124059"/>
              <a:ext cx="539750" cy="630237"/>
            </a:xfrm>
            <a:prstGeom prst="rect">
              <a:avLst/>
            </a:prstGeom>
            <a:solidFill>
              <a:srgbClr val="00373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Graphic 9">
              <a:extLst>
                <a:ext uri="{FF2B5EF4-FFF2-40B4-BE49-F238E27FC236}">
                  <a16:creationId xmlns:a16="http://schemas.microsoft.com/office/drawing/2014/main" id="{A703C8AF-91BF-44F6-8B9E-549A6AEC01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6496" y="1283661"/>
              <a:ext cx="390528" cy="390526"/>
            </a:xfrm>
            <a:prstGeom prst="rect">
              <a:avLst/>
            </a:prstGeom>
          </p:spPr>
        </p:pic>
        <p:sp>
          <p:nvSpPr>
            <p:cNvPr id="11" name="Rectangle 10">
              <a:extLst>
                <a:ext uri="{FF2B5EF4-FFF2-40B4-BE49-F238E27FC236}">
                  <a16:creationId xmlns:a16="http://schemas.microsoft.com/office/drawing/2014/main" id="{62AB7685-F652-4E5F-BEB2-540E3B32D54A}"/>
                </a:ext>
              </a:extLst>
            </p:cNvPr>
            <p:cNvSpPr/>
            <p:nvPr/>
          </p:nvSpPr>
          <p:spPr>
            <a:xfrm>
              <a:off x="4144962" y="1552130"/>
              <a:ext cx="4295775" cy="3000821"/>
            </a:xfrm>
            <a:prstGeom prst="rect">
              <a:avLst/>
            </a:prstGeom>
          </p:spPr>
          <p:txBody>
            <a:bodyPr wrap="square">
              <a:spAutoFit/>
            </a:bodyPr>
            <a:lstStyle/>
            <a:p>
              <a:r>
                <a:rPr lang="en-US" dirty="0">
                  <a:solidFill>
                    <a:srgbClr val="00E296"/>
                  </a:solidFill>
                </a:rPr>
                <a:t>Veeam is one of only a few dozen software companies in any industry to achieve over a billion dollars (USD) in revenue. </a:t>
              </a:r>
              <a:r>
                <a:rPr lang="en-US" dirty="0">
                  <a:solidFill>
                    <a:schemeClr val="bg1"/>
                  </a:solidFill>
                </a:rPr>
                <a:t>According to industry analysts such as Gartner and IDC, Veeam is gaining market share, and is the only major backup vendor to grow year over year to start this decade.</a:t>
              </a:r>
            </a:p>
            <a:p>
              <a:r>
                <a:rPr lang="en-US" dirty="0">
                  <a:solidFill>
                    <a:srgbClr val="00E296"/>
                  </a:solidFill>
                </a:rPr>
                <a:t>Veeam’s financial health makes Veeam a strong and viable partner for your long-term backup needs. </a:t>
              </a:r>
              <a:r>
                <a:rPr lang="en-US" dirty="0">
                  <a:solidFill>
                    <a:schemeClr val="bg1"/>
                  </a:solidFill>
                </a:rPr>
                <a:t>Veeam is investing heavily in protecting future workloads, such as Kubernetes, acquiring Kasten for container-based backup in 2020.Veeam continues to invest heavily in new and enhanced products to help you modernize and meet your backup challenges today, and to be ready for the future.</a:t>
              </a:r>
              <a:endParaRPr lang="ru-RU" sz="1400" dirty="0">
                <a:solidFill>
                  <a:schemeClr val="bg1"/>
                </a:solidFill>
                <a:latin typeface="+mj-lt"/>
              </a:endParaRPr>
            </a:p>
          </p:txBody>
        </p:sp>
      </p:grpSp>
      <p:sp>
        <p:nvSpPr>
          <p:cNvPr id="12" name="Text Placeholder 2">
            <a:extLst>
              <a:ext uri="{FF2B5EF4-FFF2-40B4-BE49-F238E27FC236}">
                <a16:creationId xmlns:a16="http://schemas.microsoft.com/office/drawing/2014/main" id="{5D5329D1-42A7-468F-B871-2F7E48F84010}"/>
              </a:ext>
            </a:extLst>
          </p:cNvPr>
          <p:cNvSpPr txBox="1">
            <a:spLocks/>
          </p:cNvSpPr>
          <p:nvPr/>
        </p:nvSpPr>
        <p:spPr>
          <a:xfrm>
            <a:off x="5830094" y="1230313"/>
            <a:ext cx="3205956" cy="3524042"/>
          </a:xfrm>
          <a:prstGeom prst="rect">
            <a:avLst/>
          </a:prstGeom>
        </p:spPr>
        <p:txBody>
          <a:bodyPr wrap="square" lIns="0">
            <a:spAutoFit/>
          </a:bodyPr>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8000" indent="-288000">
              <a:spcAft>
                <a:spcPts val="600"/>
              </a:spcAft>
              <a:buFont typeface="+mj-lt"/>
              <a:buAutoNum type="arabicPeriod"/>
            </a:pPr>
            <a:r>
              <a:rPr lang="en-US" sz="1400" dirty="0">
                <a:solidFill>
                  <a:srgbClr val="288782"/>
                </a:solidFill>
              </a:rPr>
              <a:t>Comprehensive platform</a:t>
            </a:r>
            <a:endParaRPr lang="ru-RU" sz="1400" dirty="0">
              <a:solidFill>
                <a:srgbClr val="288782"/>
              </a:solidFill>
            </a:endParaRPr>
          </a:p>
          <a:p>
            <a:pPr marL="288000" indent="-288000">
              <a:spcAft>
                <a:spcPts val="600"/>
              </a:spcAft>
              <a:buFont typeface="+mj-lt"/>
              <a:buAutoNum type="arabicPeriod"/>
            </a:pPr>
            <a:r>
              <a:rPr lang="en-US" sz="1400" dirty="0">
                <a:solidFill>
                  <a:srgbClr val="288782"/>
                </a:solidFill>
              </a:rPr>
              <a:t>Accelerated cloud adoption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Ransomware &amp; security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Kubernetes </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portability &amp; Cloud Mobility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Software-defined &amp; extensibility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Speed &amp; scale</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Data reuse &amp; Digital Transformation</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Ease of use &amp; reduced complexity</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Strong ecosystem of partners</a:t>
            </a:r>
            <a:endParaRPr lang="ru-RU" sz="1400" dirty="0">
              <a:solidFill>
                <a:srgbClr val="288782"/>
              </a:solidFill>
            </a:endParaRPr>
          </a:p>
          <a:p>
            <a:pPr marL="288000" indent="-288000">
              <a:spcAft>
                <a:spcPts val="600"/>
              </a:spcAft>
              <a:buClr>
                <a:srgbClr val="288782"/>
              </a:buClr>
              <a:buFont typeface="+mj-lt"/>
              <a:buAutoNum type="arabicPeriod"/>
            </a:pPr>
            <a:r>
              <a:rPr lang="en-US" sz="1400" dirty="0">
                <a:solidFill>
                  <a:srgbClr val="288782"/>
                </a:solidFill>
              </a:rPr>
              <a:t>Cost containment</a:t>
            </a:r>
            <a:endParaRPr lang="ru-RU" sz="1400" dirty="0">
              <a:solidFill>
                <a:srgbClr val="288782"/>
              </a:solidFill>
            </a:endParaRPr>
          </a:p>
          <a:p>
            <a:pPr marL="288000" indent="-288000">
              <a:spcAft>
                <a:spcPts val="600"/>
              </a:spcAft>
              <a:buClr>
                <a:srgbClr val="00E296"/>
              </a:buClr>
              <a:buFont typeface="+mj-lt"/>
              <a:buAutoNum type="arabicPeriod"/>
            </a:pPr>
            <a:r>
              <a:rPr lang="en-US" sz="1400" dirty="0"/>
              <a:t>Future-proofing &amp; vendor viability</a:t>
            </a:r>
          </a:p>
        </p:txBody>
      </p:sp>
      <p:sp>
        <p:nvSpPr>
          <p:cNvPr id="13" name="Rectangle 12">
            <a:extLst>
              <a:ext uri="{FF2B5EF4-FFF2-40B4-BE49-F238E27FC236}">
                <a16:creationId xmlns:a16="http://schemas.microsoft.com/office/drawing/2014/main" id="{EF70483D-639E-4AEC-8A04-2CD632ADB099}"/>
              </a:ext>
            </a:extLst>
          </p:cNvPr>
          <p:cNvSpPr/>
          <p:nvPr/>
        </p:nvSpPr>
        <p:spPr bwMode="auto">
          <a:xfrm>
            <a:off x="5781675" y="4473573"/>
            <a:ext cx="288130" cy="212725"/>
          </a:xfrm>
          <a:prstGeom prst="rect">
            <a:avLst/>
          </a:prstGeom>
          <a:noFill/>
          <a:ln w="12700">
            <a:solidFill>
              <a:srgbClr val="00E2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2083219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B298632-FA5B-604C-8C96-14E38C00FB8D}"/>
              </a:ext>
            </a:extLst>
          </p:cNvPr>
          <p:cNvSpPr>
            <a:spLocks noGrp="1"/>
          </p:cNvSpPr>
          <p:nvPr>
            <p:ph type="body" sz="quarter" idx="10"/>
          </p:nvPr>
        </p:nvSpPr>
        <p:spPr/>
        <p:txBody>
          <a:bodyPr/>
          <a:lstStyle/>
          <a:p>
            <a:r>
              <a:rPr lang="en-US" dirty="0"/>
              <a:t>Thank you</a:t>
            </a:r>
            <a:endParaRPr lang="ru-RU" dirty="0"/>
          </a:p>
        </p:txBody>
      </p:sp>
    </p:spTree>
    <p:extLst>
      <p:ext uri="{BB962C8B-B14F-4D97-AF65-F5344CB8AC3E}">
        <p14:creationId xmlns:p14="http://schemas.microsoft.com/office/powerpoint/2010/main" val="1501083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3F52DF6-CB66-4E2C-8A55-0438E2DAD1EA}"/>
              </a:ext>
            </a:extLst>
          </p:cNvPr>
          <p:cNvGraphicFramePr>
            <a:graphicFrameLocks noGrp="1"/>
          </p:cNvGraphicFramePr>
          <p:nvPr>
            <p:extLst>
              <p:ext uri="{D42A27DB-BD31-4B8C-83A1-F6EECF244321}">
                <p14:modId xmlns:p14="http://schemas.microsoft.com/office/powerpoint/2010/main" val="2712437957"/>
              </p:ext>
            </p:extLst>
          </p:nvPr>
        </p:nvGraphicFramePr>
        <p:xfrm>
          <a:off x="503237" y="1288114"/>
          <a:ext cx="5980673" cy="2867313"/>
        </p:xfrm>
        <a:graphic>
          <a:graphicData uri="http://schemas.openxmlformats.org/drawingml/2006/table">
            <a:tbl>
              <a:tblPr firstRow="1" bandRow="1">
                <a:tableStyleId>{5C22544A-7EE6-4342-B048-85BDC9FD1C3A}</a:tableStyleId>
              </a:tblPr>
              <a:tblGrid>
                <a:gridCol w="1802393">
                  <a:extLst>
                    <a:ext uri="{9D8B030D-6E8A-4147-A177-3AD203B41FA5}">
                      <a16:colId xmlns:a16="http://schemas.microsoft.com/office/drawing/2014/main" val="2749421576"/>
                    </a:ext>
                  </a:extLst>
                </a:gridCol>
                <a:gridCol w="1310833">
                  <a:extLst>
                    <a:ext uri="{9D8B030D-6E8A-4147-A177-3AD203B41FA5}">
                      <a16:colId xmlns:a16="http://schemas.microsoft.com/office/drawing/2014/main" val="398650246"/>
                    </a:ext>
                  </a:extLst>
                </a:gridCol>
                <a:gridCol w="1146979">
                  <a:extLst>
                    <a:ext uri="{9D8B030D-6E8A-4147-A177-3AD203B41FA5}">
                      <a16:colId xmlns:a16="http://schemas.microsoft.com/office/drawing/2014/main" val="126756628"/>
                    </a:ext>
                  </a:extLst>
                </a:gridCol>
                <a:gridCol w="1720468">
                  <a:extLst>
                    <a:ext uri="{9D8B030D-6E8A-4147-A177-3AD203B41FA5}">
                      <a16:colId xmlns:a16="http://schemas.microsoft.com/office/drawing/2014/main" val="4230320124"/>
                    </a:ext>
                  </a:extLst>
                </a:gridCol>
              </a:tblGrid>
              <a:tr h="547023">
                <a:tc>
                  <a:txBody>
                    <a:bodyPr/>
                    <a:lstStyle/>
                    <a:p>
                      <a:pPr algn="l"/>
                      <a:r>
                        <a:rPr lang="en-US" sz="1400" b="0" i="0" dirty="0"/>
                        <a:t>Company</a:t>
                      </a: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492"/>
                    </a:solidFill>
                  </a:tcPr>
                </a:tc>
                <a:tc>
                  <a:txBody>
                    <a:bodyPr/>
                    <a:lstStyle/>
                    <a:p>
                      <a:pPr algn="ctr"/>
                      <a:r>
                        <a:rPr lang="en-US" sz="1400" b="0" i="0" dirty="0"/>
                        <a:t>Sequential growth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492"/>
                    </a:solid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YoY growth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492"/>
                    </a:solid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Vendor revenue </a:t>
                      </a:r>
                    </a:p>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mn-cs"/>
                        </a:rPr>
                        <a:t>(US dollar, millions)</a:t>
                      </a: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492"/>
                    </a:solidFill>
                  </a:tcPr>
                </a:tc>
                <a:extLst>
                  <a:ext uri="{0D108BD9-81ED-4DB2-BD59-A6C34878D82A}">
                    <a16:rowId xmlns:a16="http://schemas.microsoft.com/office/drawing/2014/main" val="206726271"/>
                  </a:ext>
                </a:extLst>
              </a:tr>
              <a:tr h="331470">
                <a:tc>
                  <a:txBody>
                    <a:bodyPr/>
                    <a:lstStyle/>
                    <a:p>
                      <a:r>
                        <a:rPr lang="en-US" sz="1400" dirty="0">
                          <a:solidFill>
                            <a:srgbClr val="93EB20"/>
                          </a:solidFill>
                        </a:rPr>
                        <a:t>Veeam</a:t>
                      </a:r>
                      <a:endParaRPr lang="en-US" sz="1400" b="0" dirty="0">
                        <a:solidFill>
                          <a:srgbClr val="92D05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B20"/>
                          </a:solidFill>
                          <a:effectLst/>
                          <a:uLnTx/>
                          <a:uFillTx/>
                          <a:latin typeface="Tahoma"/>
                          <a:ea typeface="+mn-ea"/>
                          <a:cs typeface="+mn-cs"/>
                        </a:rPr>
                        <a:t>+21.5%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B20"/>
                          </a:solidFill>
                          <a:effectLst/>
                          <a:uLnTx/>
                          <a:uFillTx/>
                          <a:latin typeface="Tahoma"/>
                          <a:ea typeface="+mn-ea"/>
                          <a:cs typeface="+mn-cs"/>
                        </a:rPr>
                        <a:t>+17.95%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a:ea typeface="+mn-ea"/>
                          <a:cs typeface="+mn-cs"/>
                        </a:rPr>
                        <a:t>563.61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278150"/>
                  </a:ext>
                </a:extLst>
              </a:tr>
              <a:tr h="33147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Dell Technologies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B20"/>
                          </a:solidFill>
                          <a:effectLst/>
                          <a:uLnTx/>
                          <a:uFillTx/>
                          <a:latin typeface="+mn-lt"/>
                          <a:ea typeface="+mn-ea"/>
                          <a:cs typeface="+mn-cs"/>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C5124"/>
                          </a:solidFill>
                          <a:effectLst/>
                          <a:uLnTx/>
                          <a:uFillTx/>
                          <a:latin typeface="+mn-lt"/>
                          <a:ea typeface="+mn-ea"/>
                          <a:cs typeface="+mn-cs"/>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a:ea typeface="+mn-ea"/>
                          <a:cs typeface="+mn-cs"/>
                        </a:rPr>
                        <a:t>746.60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175574"/>
                  </a:ext>
                </a:extLst>
              </a:tr>
              <a:tr h="33147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Commvault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B20"/>
                          </a:solidFill>
                          <a:effectLst/>
                          <a:uLnTx/>
                          <a:uFillTx/>
                          <a:latin typeface="+mn-lt"/>
                          <a:ea typeface="+mn-ea"/>
                          <a:cs typeface="+mn-cs"/>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B20"/>
                          </a:solidFill>
                          <a:effectLst/>
                          <a:uLnTx/>
                          <a:uFillTx/>
                          <a:latin typeface="+mn-lt"/>
                          <a:ea typeface="+mn-ea"/>
                          <a:cs typeface="+mn-cs"/>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a:ea typeface="+mn-ea"/>
                          <a:cs typeface="+mn-cs"/>
                        </a:rPr>
                        <a:t>340.43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533071"/>
                  </a:ext>
                </a:extLst>
              </a:tr>
              <a:tr h="33147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Veritas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B20"/>
                          </a:solidFill>
                          <a:effectLst/>
                          <a:uLnTx/>
                          <a:uFillTx/>
                          <a:latin typeface="+mn-lt"/>
                          <a:ea typeface="+mn-ea"/>
                          <a:cs typeface="+mn-cs"/>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C5124"/>
                          </a:solidFill>
                          <a:effectLst/>
                          <a:uLnTx/>
                          <a:uFillTx/>
                          <a:latin typeface="Tahoma"/>
                          <a:ea typeface="+mn-ea"/>
                          <a:cs typeface="+mn-cs"/>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a:ea typeface="+mn-ea"/>
                          <a:cs typeface="+mn-cs"/>
                        </a:rPr>
                        <a:t>537.13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834963"/>
                  </a:ext>
                </a:extLst>
              </a:tr>
              <a:tr h="33147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IBM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C5124"/>
                          </a:solidFill>
                          <a:effectLst/>
                          <a:uLnTx/>
                          <a:uFillTx/>
                          <a:latin typeface="+mn-lt"/>
                          <a:ea typeface="+mn-ea"/>
                          <a:cs typeface="+mn-cs"/>
                        </a:rPr>
                        <a:t>-9.3%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C5124"/>
                          </a:solidFill>
                          <a:effectLst/>
                          <a:uLnTx/>
                          <a:uFillTx/>
                          <a:latin typeface="Tahoma"/>
                          <a:ea typeface="+mn-ea"/>
                          <a:cs typeface="+mn-cs"/>
                        </a:rPr>
                        <a:t>-16.5%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a:ea typeface="+mn-ea"/>
                          <a:cs typeface="+mn-cs"/>
                        </a:rPr>
                        <a:t>487.24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7720313"/>
                  </a:ext>
                </a:extLst>
              </a:tr>
              <a:tr h="33147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mn-lt"/>
                          <a:ea typeface="+mn-ea"/>
                          <a:cs typeface="+mn-cs"/>
                        </a:rPr>
                        <a:t>Others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a:ea typeface="+mn-ea"/>
                          <a:cs typeface="+mn-cs"/>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a:ea typeface="+mn-ea"/>
                          <a:cs typeface="+mn-cs"/>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a:ea typeface="+mn-ea"/>
                          <a:cs typeface="+mn-cs"/>
                        </a:rPr>
                        <a:t>2,048.49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400425"/>
                  </a:ext>
                </a:extLst>
              </a:tr>
              <a:tr h="33147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E296"/>
                          </a:solidFill>
                          <a:effectLst/>
                          <a:uLnTx/>
                          <a:uFillTx/>
                          <a:latin typeface="+mn-lt"/>
                          <a:ea typeface="+mn-ea"/>
                          <a:cs typeface="+mn-cs"/>
                        </a:rPr>
                        <a:t>Market average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E296"/>
                          </a:solidFill>
                          <a:effectLst/>
                          <a:uLnTx/>
                          <a:uFillTx/>
                          <a:latin typeface="+mn-lt"/>
                          <a:ea typeface="+mn-ea"/>
                          <a:cs typeface="+mn-cs"/>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E296"/>
                          </a:solidFill>
                          <a:effectLst/>
                          <a:uLnTx/>
                          <a:uFillTx/>
                          <a:latin typeface="Tahoma"/>
                          <a:ea typeface="+mn-ea"/>
                          <a:cs typeface="+mn-cs"/>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a:ea typeface="+mn-ea"/>
                          <a:cs typeface="+mn-cs"/>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355522"/>
                  </a:ext>
                </a:extLst>
              </a:tr>
            </a:tbl>
          </a:graphicData>
        </a:graphic>
      </p:graphicFrame>
      <p:sp>
        <p:nvSpPr>
          <p:cNvPr id="10" name="TextBox 9">
            <a:extLst>
              <a:ext uri="{FF2B5EF4-FFF2-40B4-BE49-F238E27FC236}">
                <a16:creationId xmlns:a16="http://schemas.microsoft.com/office/drawing/2014/main" id="{90D436E1-5F0C-4F0A-B67C-F6A0F922443E}"/>
              </a:ext>
            </a:extLst>
          </p:cNvPr>
          <p:cNvSpPr txBox="1"/>
          <p:nvPr/>
        </p:nvSpPr>
        <p:spPr>
          <a:xfrm>
            <a:off x="6792009" y="2665979"/>
            <a:ext cx="2209874" cy="800219"/>
          </a:xfrm>
          <a:prstGeom prst="rect">
            <a:avLst/>
          </a:prstGeom>
        </p:spPr>
        <p:txBody>
          <a:bodyPr wrap="square" lIns="0" tIns="0" rIns="0" bIns="0" rtlCol="0" anchor="ctr">
            <a:spAutoFit/>
          </a:bodyPr>
          <a:lstStyle/>
          <a:p>
            <a:pPr marL="180000" indent="-180000" defTabSz="914378">
              <a:spcAft>
                <a:spcPts val="600"/>
              </a:spcAft>
              <a:buFont typeface="Arial" panose="020B0604020202020204" pitchFamily="34" charset="0"/>
              <a:buChar char="•"/>
              <a:defRPr/>
            </a:pPr>
            <a:r>
              <a:rPr lang="en-US" sz="1400" dirty="0">
                <a:solidFill>
                  <a:schemeClr val="bg1"/>
                </a:solidFill>
                <a:latin typeface="Tahoma"/>
              </a:rPr>
              <a:t>The top five vendors</a:t>
            </a:r>
          </a:p>
          <a:p>
            <a:pPr marL="180000" indent="-180000" defTabSz="914378">
              <a:spcAft>
                <a:spcPts val="600"/>
              </a:spcAft>
              <a:buFont typeface="Arial" panose="020B0604020202020204" pitchFamily="34" charset="0"/>
              <a:buChar char="•"/>
              <a:defRPr/>
            </a:pPr>
            <a:r>
              <a:rPr lang="en-US" sz="1400" dirty="0">
                <a:solidFill>
                  <a:schemeClr val="bg1"/>
                </a:solidFill>
                <a:latin typeface="Tahoma"/>
              </a:rPr>
              <a:t>Others</a:t>
            </a:r>
          </a:p>
          <a:p>
            <a:pPr marL="180000" indent="-180000" defTabSz="914378">
              <a:spcAft>
                <a:spcPts val="600"/>
              </a:spcAft>
              <a:buFont typeface="Arial" panose="020B0604020202020204" pitchFamily="34" charset="0"/>
              <a:buChar char="•"/>
              <a:defRPr/>
            </a:pPr>
            <a:r>
              <a:rPr lang="en-US" sz="1400" dirty="0">
                <a:solidFill>
                  <a:schemeClr val="bg1"/>
                </a:solidFill>
                <a:latin typeface="Tahoma"/>
              </a:rPr>
              <a:t>Market average</a:t>
            </a:r>
          </a:p>
        </p:txBody>
      </p:sp>
      <p:sp>
        <p:nvSpPr>
          <p:cNvPr id="13" name="Title 7">
            <a:extLst>
              <a:ext uri="{FF2B5EF4-FFF2-40B4-BE49-F238E27FC236}">
                <a16:creationId xmlns:a16="http://schemas.microsoft.com/office/drawing/2014/main" id="{A9DBB201-73EF-4F7A-97E3-B9EBE9F33FF8}"/>
              </a:ext>
            </a:extLst>
          </p:cNvPr>
          <p:cNvSpPr txBox="1">
            <a:spLocks/>
          </p:cNvSpPr>
          <p:nvPr/>
        </p:nvSpPr>
        <p:spPr>
          <a:xfrm>
            <a:off x="503238" y="699800"/>
            <a:ext cx="8920798" cy="554038"/>
          </a:xfrm>
        </p:spPr>
        <p:txBody>
          <a:bodyPr lIns="0">
            <a:noAutofit/>
          </a:bodyPr>
          <a:lst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Arial" charset="0"/>
              </a:defRPr>
            </a:lvl1pPr>
          </a:lstStyle>
          <a:p>
            <a:pPr>
              <a:lnSpc>
                <a:spcPct val="150000"/>
              </a:lnSpc>
            </a:pPr>
            <a:r>
              <a:rPr lang="en-US" sz="1800" dirty="0"/>
              <a:t>Change in Growth: Top 5 by Company, 2020H2 — </a:t>
            </a:r>
            <a:r>
              <a:rPr lang="en-US" sz="1800" dirty="0">
                <a:solidFill>
                  <a:srgbClr val="00E296"/>
                </a:solidFill>
              </a:rPr>
              <a:t>Worldwide</a:t>
            </a:r>
          </a:p>
        </p:txBody>
      </p:sp>
      <p:sp>
        <p:nvSpPr>
          <p:cNvPr id="11" name="Rectangle 10">
            <a:extLst>
              <a:ext uri="{FF2B5EF4-FFF2-40B4-BE49-F238E27FC236}">
                <a16:creationId xmlns:a16="http://schemas.microsoft.com/office/drawing/2014/main" id="{E3958503-1A92-42F2-A7F1-72297051C64B}"/>
              </a:ext>
            </a:extLst>
          </p:cNvPr>
          <p:cNvSpPr/>
          <p:nvPr/>
        </p:nvSpPr>
        <p:spPr>
          <a:xfrm>
            <a:off x="6792009" y="1615748"/>
            <a:ext cx="2026484" cy="861774"/>
          </a:xfrm>
          <a:prstGeom prst="rect">
            <a:avLst/>
          </a:prstGeom>
        </p:spPr>
        <p:txBody>
          <a:bodyPr wrap="square" lIns="0" tIns="0" rIns="0" bIns="0">
            <a:spAutoFit/>
          </a:bodyPr>
          <a:lstStyle/>
          <a:p>
            <a:r>
              <a:rPr lang="en-US" sz="1400" dirty="0">
                <a:solidFill>
                  <a:schemeClr val="bg1"/>
                </a:solidFill>
              </a:rPr>
              <a:t>Veeam</a:t>
            </a: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dirty="0">
                <a:solidFill>
                  <a:schemeClr val="bg1"/>
                </a:solidFill>
              </a:rPr>
              <a:t> has achieved </a:t>
            </a:r>
            <a:r>
              <a:rPr lang="en-US" sz="1400" dirty="0">
                <a:solidFill>
                  <a:srgbClr val="00E296"/>
                </a:solidFill>
              </a:rPr>
              <a:t>the fastest revenue growth both sequentially &amp; year-over-year </a:t>
            </a:r>
            <a:r>
              <a:rPr lang="en-US" sz="1400" dirty="0">
                <a:solidFill>
                  <a:schemeClr val="bg1"/>
                </a:solidFill>
              </a:rPr>
              <a:t>among:</a:t>
            </a:r>
          </a:p>
        </p:txBody>
      </p:sp>
      <p:sp>
        <p:nvSpPr>
          <p:cNvPr id="14" name="TextBox 13">
            <a:extLst>
              <a:ext uri="{FF2B5EF4-FFF2-40B4-BE49-F238E27FC236}">
                <a16:creationId xmlns:a16="http://schemas.microsoft.com/office/drawing/2014/main" id="{014F8DEB-EAB0-4200-8DEB-F707AD232861}"/>
              </a:ext>
            </a:extLst>
          </p:cNvPr>
          <p:cNvSpPr txBox="1"/>
          <p:nvPr/>
        </p:nvSpPr>
        <p:spPr>
          <a:xfrm>
            <a:off x="503237" y="4443926"/>
            <a:ext cx="4646213" cy="138499"/>
          </a:xfrm>
          <a:prstGeom prst="rect">
            <a:avLst/>
          </a:prstGeom>
          <a:noFill/>
        </p:spPr>
        <p:txBody>
          <a:bodyPr wrap="square" lIns="0" tIns="0" rIns="0" bIns="0" rtlCol="0">
            <a:spAutoFit/>
          </a:bodyPr>
          <a:lstStyle/>
          <a:p>
            <a:pPr>
              <a:buClr>
                <a:schemeClr val="tx2"/>
              </a:buClr>
            </a:pPr>
            <a:r>
              <a:rPr lang="en-US" sz="900" dirty="0">
                <a:ln w="3175">
                  <a:noFill/>
                </a:ln>
                <a:solidFill>
                  <a:srgbClr val="288782"/>
                </a:solidFill>
                <a:latin typeface="+mj-lt"/>
                <a:cs typeface="Arial" charset="0"/>
              </a:rPr>
              <a:t>Source: IDC, Semi-Annual Software Tracker, 2020H2, Data Replication and Protection</a:t>
            </a:r>
          </a:p>
        </p:txBody>
      </p:sp>
      <p:sp>
        <p:nvSpPr>
          <p:cNvPr id="2" name="Title 1">
            <a:extLst>
              <a:ext uri="{FF2B5EF4-FFF2-40B4-BE49-F238E27FC236}">
                <a16:creationId xmlns:a16="http://schemas.microsoft.com/office/drawing/2014/main" id="{4E90DC6A-7468-4718-97E9-EF77DD3AE0E4}"/>
              </a:ext>
            </a:extLst>
          </p:cNvPr>
          <p:cNvSpPr>
            <a:spLocks noGrp="1"/>
          </p:cNvSpPr>
          <p:nvPr>
            <p:ph type="title"/>
          </p:nvPr>
        </p:nvSpPr>
        <p:spPr>
          <a:xfrm>
            <a:off x="503238" y="196190"/>
            <a:ext cx="8640762" cy="553998"/>
          </a:xfrm>
        </p:spPr>
        <p:txBody>
          <a:bodyPr/>
          <a:lstStyle/>
          <a:p>
            <a:r>
              <a:rPr lang="en-US" sz="2400" spc="-30" dirty="0"/>
              <a:t>IDC Semi-Annual Software Tracker: Data Replication &amp; Protection</a:t>
            </a:r>
            <a:endParaRPr lang="en-US" sz="2400" dirty="0"/>
          </a:p>
        </p:txBody>
      </p:sp>
    </p:spTree>
    <p:extLst>
      <p:ext uri="{BB962C8B-B14F-4D97-AF65-F5344CB8AC3E}">
        <p14:creationId xmlns:p14="http://schemas.microsoft.com/office/powerpoint/2010/main" val="5009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51653-4E01-F94B-B3D8-B4A927B45088}"/>
              </a:ext>
            </a:extLst>
          </p:cNvPr>
          <p:cNvSpPr>
            <a:spLocks noGrp="1"/>
          </p:cNvSpPr>
          <p:nvPr>
            <p:ph type="title"/>
          </p:nvPr>
        </p:nvSpPr>
        <p:spPr/>
        <p:txBody>
          <a:bodyPr/>
          <a:lstStyle/>
          <a:p>
            <a:r>
              <a:rPr lang="en-US" sz="2200" dirty="0"/>
              <a:t>IDC Semi-Annual Software Tracker: Data Replication &amp; Protection</a:t>
            </a:r>
          </a:p>
        </p:txBody>
      </p:sp>
      <p:sp>
        <p:nvSpPr>
          <p:cNvPr id="7" name="Text Placeholder 4">
            <a:extLst>
              <a:ext uri="{FF2B5EF4-FFF2-40B4-BE49-F238E27FC236}">
                <a16:creationId xmlns:a16="http://schemas.microsoft.com/office/drawing/2014/main" id="{9195F47E-BC70-4FED-97FD-180B9D5E9BFB}"/>
              </a:ext>
            </a:extLst>
          </p:cNvPr>
          <p:cNvSpPr txBox="1">
            <a:spLocks noGrp="1"/>
          </p:cNvSpPr>
          <p:nvPr>
            <p:ph type="body" sz="quarter" idx="4294967295"/>
          </p:nvPr>
        </p:nvSpPr>
        <p:spPr>
          <a:xfrm>
            <a:off x="356347" y="635374"/>
            <a:ext cx="8382000" cy="381000"/>
          </a:xfrm>
          <a:prstGeom prst="rect">
            <a:avLst/>
          </a:prstGeom>
        </p:spPr>
        <p:txBody>
          <a:bodyPr lIns="0" tIns="0" rIns="0" bIns="0"/>
          <a:lstStyle>
            <a:lvl1pPr marL="0" indent="0" algn="l" defTabSz="686030" rtl="0" eaLnBrk="1" latinLnBrk="0" hangingPunct="1">
              <a:lnSpc>
                <a:spcPct val="100000"/>
              </a:lnSpc>
              <a:spcBef>
                <a:spcPts val="0"/>
              </a:spcBef>
              <a:spcAft>
                <a:spcPts val="900"/>
              </a:spcAft>
              <a:buSzPct val="90000"/>
              <a:buFont typeface="Arial" pitchFamily="34" charset="0"/>
              <a:buNone/>
              <a:defRPr sz="1800" kern="1200" spc="0" baseline="0">
                <a:solidFill>
                  <a:schemeClr val="bg1"/>
                </a:solidFill>
                <a:latin typeface="+mn-lt"/>
                <a:ea typeface="+mn-ea"/>
                <a:cs typeface="+mn-cs"/>
              </a:defRPr>
            </a:lvl1pPr>
            <a:lvl2pPr marL="252000" indent="-252000" algn="l" defTabSz="686030" rtl="0" eaLnBrk="1" latinLnBrk="0" hangingPunct="1">
              <a:lnSpc>
                <a:spcPct val="100000"/>
              </a:lnSpc>
              <a:spcBef>
                <a:spcPts val="0"/>
              </a:spcBef>
              <a:buClr>
                <a:schemeClr val="bg1"/>
              </a:buClr>
              <a:buSzPct val="90000"/>
              <a:buFont typeface="Arial" pitchFamily="34" charset="0"/>
              <a:buChar char="•"/>
              <a:tabLst/>
              <a:defRPr sz="1800" kern="1200" spc="0" baseline="0">
                <a:solidFill>
                  <a:schemeClr val="bg1"/>
                </a:solidFill>
                <a:latin typeface="+mn-lt"/>
                <a:ea typeface="+mn-ea"/>
                <a:cs typeface="+mn-cs"/>
              </a:defRPr>
            </a:lvl2pPr>
            <a:lvl3pPr marL="756000" marR="0"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sz="1800" kern="1200" spc="0" baseline="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t>Change in Growth: </a:t>
            </a:r>
            <a:r>
              <a:rPr lang="en-US" sz="1400" dirty="0">
                <a:solidFill>
                  <a:srgbClr val="00E296"/>
                </a:solidFill>
              </a:rPr>
              <a:t>Top 5 by Company, 1H2021- Worldwide </a:t>
            </a:r>
            <a:br>
              <a:rPr lang="en-US" sz="1400" dirty="0"/>
            </a:br>
            <a:endParaRPr lang="en-US" sz="1400" dirty="0"/>
          </a:p>
        </p:txBody>
      </p:sp>
      <p:sp>
        <p:nvSpPr>
          <p:cNvPr id="5" name="Title 7">
            <a:extLst>
              <a:ext uri="{FF2B5EF4-FFF2-40B4-BE49-F238E27FC236}">
                <a16:creationId xmlns:a16="http://schemas.microsoft.com/office/drawing/2014/main" id="{ABBF26AE-76B6-410B-BC4C-C7D749F1B3FA}"/>
              </a:ext>
            </a:extLst>
          </p:cNvPr>
          <p:cNvSpPr txBox="1">
            <a:spLocks/>
          </p:cNvSpPr>
          <p:nvPr/>
        </p:nvSpPr>
        <p:spPr>
          <a:xfrm>
            <a:off x="6328942" y="1057006"/>
            <a:ext cx="3059832" cy="1728192"/>
          </a:xfrm>
          <a:prstGeom prst="rect">
            <a:avLst/>
          </a:prstGeom>
        </p:spPr>
        <p:txBody>
          <a:bodyPr lIns="0" tIns="0" rIns="0" bIns="0" anchor="t">
            <a:noAutofit/>
          </a:bodyPr>
          <a:lstStyle>
            <a:lvl1pPr algn="l" defTabSz="686030" rtl="0" eaLnBrk="1" latinLnBrk="0" hangingPunct="1">
              <a:lnSpc>
                <a:spcPct val="100000"/>
              </a:lnSpc>
              <a:spcBef>
                <a:spcPct val="0"/>
              </a:spcBef>
              <a:buNone/>
              <a:defRPr lang="en-US" sz="3600" b="0" kern="1200" cap="none" spc="0" baseline="0">
                <a:ln w="3175">
                  <a:noFill/>
                </a:ln>
                <a:solidFill>
                  <a:schemeClr val="bg1"/>
                </a:solidFill>
                <a:effectLst/>
                <a:latin typeface="+mj-lt"/>
                <a:ea typeface="+mn-ea"/>
                <a:cs typeface="Arial" charset="0"/>
              </a:defRPr>
            </a:lvl1pPr>
          </a:lstStyle>
          <a:p>
            <a:pPr marL="0" marR="0" lvl="0" indent="0" algn="l" defTabSz="6860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w="3175">
                  <a:noFill/>
                </a:ln>
                <a:solidFill>
                  <a:srgbClr val="FFFFFF"/>
                </a:solidFill>
                <a:effectLst/>
                <a:uLnTx/>
                <a:uFillTx/>
                <a:latin typeface="Tahoma"/>
                <a:ea typeface="+mn-ea"/>
                <a:cs typeface="Tahoma" panose="020B0604030504040204" pitchFamily="34" charset="0"/>
              </a:rPr>
              <a:t>Veeam has achieved the </a:t>
            </a:r>
            <a:r>
              <a:rPr kumimoji="0" lang="en-US" sz="1800" b="0" i="0" u="none" strike="noStrike" kern="1200" cap="none" spc="0" normalizeH="0" baseline="0" noProof="0" dirty="0">
                <a:ln w="3175">
                  <a:noFill/>
                </a:ln>
                <a:solidFill>
                  <a:srgbClr val="00E296"/>
                </a:solidFill>
                <a:effectLst/>
                <a:uLnTx/>
                <a:uFillTx/>
                <a:latin typeface="Tahoma"/>
                <a:ea typeface="+mn-ea"/>
                <a:cs typeface="Arial" charset="0"/>
              </a:rPr>
              <a:t>fastest revenue growth</a:t>
            </a:r>
            <a:br>
              <a:rPr kumimoji="0" lang="en-US" sz="1800" b="0" i="0" u="none" strike="noStrike" kern="1200" cap="none" spc="0" normalizeH="0" baseline="0" noProof="0" dirty="0">
                <a:ln w="3175">
                  <a:noFill/>
                </a:ln>
                <a:solidFill>
                  <a:srgbClr val="00E296"/>
                </a:solidFill>
                <a:effectLst/>
                <a:uLnTx/>
                <a:uFillTx/>
                <a:latin typeface="Tahoma"/>
                <a:ea typeface="+mn-ea"/>
                <a:cs typeface="Arial" charset="0"/>
              </a:rPr>
            </a:br>
            <a:r>
              <a:rPr kumimoji="0" lang="en-US" sz="1800" b="0" i="0" u="none" strike="noStrike" kern="1200" cap="none" spc="0" normalizeH="0" baseline="0" noProof="0" dirty="0">
                <a:ln w="3175">
                  <a:noFill/>
                </a:ln>
                <a:solidFill>
                  <a:srgbClr val="00E296"/>
                </a:solidFill>
                <a:effectLst/>
                <a:uLnTx/>
                <a:uFillTx/>
                <a:latin typeface="Tahoma"/>
                <a:ea typeface="+mn-ea"/>
                <a:cs typeface="Arial" charset="0"/>
              </a:rPr>
              <a:t>-- year-over-year --</a:t>
            </a:r>
            <a:br>
              <a:rPr kumimoji="0" lang="en-US" sz="1800" b="1" i="0" u="none" strike="noStrike" kern="1200" cap="none" spc="0" normalizeH="0" baseline="0" noProof="0" dirty="0">
                <a:ln w="3175">
                  <a:noFill/>
                </a:ln>
                <a:solidFill>
                  <a:srgbClr val="93EA20"/>
                </a:solidFill>
                <a:effectLst/>
                <a:uLnTx/>
                <a:uFillTx/>
                <a:latin typeface="Tahoma"/>
                <a:ea typeface="+mn-ea"/>
                <a:cs typeface="Tahoma" panose="020B0604030504040204" pitchFamily="34" charset="0"/>
              </a:rPr>
            </a:br>
            <a:r>
              <a:rPr kumimoji="0" lang="en-US" sz="1800" b="0" i="0" u="none" strike="noStrike" kern="1200" cap="none" spc="0" normalizeH="0" baseline="0" noProof="0" dirty="0">
                <a:ln w="3175">
                  <a:noFill/>
                </a:ln>
                <a:solidFill>
                  <a:srgbClr val="FFFFFF"/>
                </a:solidFill>
                <a:effectLst/>
                <a:uLnTx/>
                <a:uFillTx/>
                <a:latin typeface="Tahoma"/>
                <a:ea typeface="+mn-ea"/>
                <a:cs typeface="Tahoma" panose="020B0604030504040204" pitchFamily="34" charset="0"/>
              </a:rPr>
              <a:t>among</a:t>
            </a:r>
          </a:p>
        </p:txBody>
      </p:sp>
      <p:sp>
        <p:nvSpPr>
          <p:cNvPr id="6" name="TextBox 5">
            <a:extLst>
              <a:ext uri="{FF2B5EF4-FFF2-40B4-BE49-F238E27FC236}">
                <a16:creationId xmlns:a16="http://schemas.microsoft.com/office/drawing/2014/main" id="{82B42939-32A1-4BF3-B49E-4411BD7CCCEA}"/>
              </a:ext>
            </a:extLst>
          </p:cNvPr>
          <p:cNvSpPr txBox="1"/>
          <p:nvPr/>
        </p:nvSpPr>
        <p:spPr>
          <a:xfrm>
            <a:off x="6268758" y="2291458"/>
            <a:ext cx="2855830" cy="830997"/>
          </a:xfrm>
          <a:prstGeom prst="rect">
            <a:avLst/>
          </a:prstGeom>
        </p:spPr>
        <p:txBody>
          <a:bodyPr wrap="square" rtlCol="0" anchor="t">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the top 5 vendors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other providers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overall market average</a:t>
            </a:r>
          </a:p>
        </p:txBody>
      </p:sp>
      <p:sp>
        <p:nvSpPr>
          <p:cNvPr id="8" name="TextBox 7">
            <a:extLst>
              <a:ext uri="{FF2B5EF4-FFF2-40B4-BE49-F238E27FC236}">
                <a16:creationId xmlns:a16="http://schemas.microsoft.com/office/drawing/2014/main" id="{282EC832-32A1-431D-B2EB-69DED2C2638E}"/>
              </a:ext>
            </a:extLst>
          </p:cNvPr>
          <p:cNvSpPr txBox="1"/>
          <p:nvPr/>
        </p:nvSpPr>
        <p:spPr>
          <a:xfrm>
            <a:off x="338601" y="4518452"/>
            <a:ext cx="5620343" cy="415498"/>
          </a:xfrm>
          <a:prstGeom prst="rect">
            <a:avLst/>
          </a:prstGeom>
          <a:noFill/>
        </p:spPr>
        <p:txBody>
          <a:bodyPr wrap="square" lIns="91440" rtlCol="0">
            <a:spAutoFit/>
          </a:bodyPr>
          <a:lstStyle/>
          <a:p>
            <a:pPr marL="0" marR="0" lvl="0" indent="0" algn="l" defTabSz="685800" rtl="0" eaLnBrk="1" fontAlgn="auto" latinLnBrk="0" hangingPunct="1">
              <a:lnSpc>
                <a:spcPct val="100000"/>
              </a:lnSpc>
              <a:spcBef>
                <a:spcPts val="0"/>
              </a:spcBef>
              <a:spcAft>
                <a:spcPts val="0"/>
              </a:spcAft>
              <a:buClr>
                <a:srgbClr val="003738"/>
              </a:buClr>
              <a:buSzTx/>
              <a:buFontTx/>
              <a:buNone/>
              <a:tabLst/>
              <a:defRPr/>
            </a:pPr>
            <a:r>
              <a:rPr kumimoji="0" lang="en-US" sz="1050" b="0" i="0" u="none" strike="noStrike" kern="1200" cap="none" spc="0" normalizeH="0" baseline="0" noProof="0" dirty="0">
                <a:ln>
                  <a:noFill/>
                </a:ln>
                <a:solidFill>
                  <a:srgbClr val="288782"/>
                </a:solidFill>
                <a:effectLst/>
                <a:uLnTx/>
                <a:uFillTx/>
                <a:latin typeface="Tahoma"/>
                <a:ea typeface="+mn-ea"/>
                <a:cs typeface="+mn-cs"/>
              </a:rPr>
              <a:t>Source: IDC, Semi-Annual Software Tracker, 1H2021</a:t>
            </a:r>
          </a:p>
          <a:p>
            <a:pPr marL="0" marR="0" lvl="0" indent="0" algn="l" defTabSz="685800" rtl="0" eaLnBrk="1" fontAlgn="auto" latinLnBrk="0" hangingPunct="1">
              <a:lnSpc>
                <a:spcPct val="100000"/>
              </a:lnSpc>
              <a:spcBef>
                <a:spcPts val="0"/>
              </a:spcBef>
              <a:spcAft>
                <a:spcPts val="0"/>
              </a:spcAft>
              <a:buClr>
                <a:srgbClr val="003738"/>
              </a:buClr>
              <a:buSzTx/>
              <a:buFontTx/>
              <a:buNone/>
              <a:tabLst/>
              <a:defRPr/>
            </a:pPr>
            <a:r>
              <a:rPr kumimoji="0" lang="en-US" sz="1050" b="0" i="0" u="none" strike="noStrike" kern="1200" cap="none" spc="0" normalizeH="0" baseline="0" noProof="0" dirty="0">
                <a:ln>
                  <a:noFill/>
                </a:ln>
                <a:solidFill>
                  <a:srgbClr val="288782"/>
                </a:solidFill>
                <a:effectLst/>
                <a:uLnTx/>
                <a:uFillTx/>
                <a:latin typeface="Tahoma"/>
                <a:ea typeface="+mn-ea"/>
                <a:cs typeface="+mn-cs"/>
              </a:rPr>
              <a:t>Note: Worldwide Data</a:t>
            </a:r>
          </a:p>
        </p:txBody>
      </p:sp>
      <p:graphicFrame>
        <p:nvGraphicFramePr>
          <p:cNvPr id="9" name="Table 8">
            <a:extLst>
              <a:ext uri="{FF2B5EF4-FFF2-40B4-BE49-F238E27FC236}">
                <a16:creationId xmlns:a16="http://schemas.microsoft.com/office/drawing/2014/main" id="{94020100-82C1-4768-8057-D0419CB4C371}"/>
              </a:ext>
            </a:extLst>
          </p:cNvPr>
          <p:cNvGraphicFramePr>
            <a:graphicFrameLocks noGrp="1"/>
          </p:cNvGraphicFramePr>
          <p:nvPr/>
        </p:nvGraphicFramePr>
        <p:xfrm>
          <a:off x="395535" y="1096893"/>
          <a:ext cx="5472175" cy="2950371"/>
        </p:xfrm>
        <a:graphic>
          <a:graphicData uri="http://schemas.openxmlformats.org/drawingml/2006/table">
            <a:tbl>
              <a:tblPr firstRow="1" bandRow="1">
                <a:tableStyleId>{2D5ABB26-0587-4C30-8999-92F81FD0307C}</a:tableStyleId>
              </a:tblPr>
              <a:tblGrid>
                <a:gridCol w="1584175">
                  <a:extLst>
                    <a:ext uri="{9D8B030D-6E8A-4147-A177-3AD203B41FA5}">
                      <a16:colId xmlns:a16="http://schemas.microsoft.com/office/drawing/2014/main" val="2749421576"/>
                    </a:ext>
                  </a:extLst>
                </a:gridCol>
                <a:gridCol w="1296000">
                  <a:extLst>
                    <a:ext uri="{9D8B030D-6E8A-4147-A177-3AD203B41FA5}">
                      <a16:colId xmlns:a16="http://schemas.microsoft.com/office/drawing/2014/main" val="3329462722"/>
                    </a:ext>
                  </a:extLst>
                </a:gridCol>
                <a:gridCol w="1296000">
                  <a:extLst>
                    <a:ext uri="{9D8B030D-6E8A-4147-A177-3AD203B41FA5}">
                      <a16:colId xmlns:a16="http://schemas.microsoft.com/office/drawing/2014/main" val="398650246"/>
                    </a:ext>
                  </a:extLst>
                </a:gridCol>
                <a:gridCol w="1296000">
                  <a:extLst>
                    <a:ext uri="{9D8B030D-6E8A-4147-A177-3AD203B41FA5}">
                      <a16:colId xmlns:a16="http://schemas.microsoft.com/office/drawing/2014/main" val="126756628"/>
                    </a:ext>
                  </a:extLst>
                </a:gridCol>
              </a:tblGrid>
              <a:tr h="816771">
                <a:tc>
                  <a:txBody>
                    <a:bodyPr/>
                    <a:lstStyle/>
                    <a:p>
                      <a:pPr marL="0" marR="0" lvl="0" indent="0" algn="l" defTabSz="686030" rtl="0" eaLnBrk="1" fontAlgn="auto" hangingPunct="1">
                        <a:lnSpc>
                          <a:spcPct val="100000"/>
                        </a:lnSpc>
                        <a:spcBef>
                          <a:spcPts val="0"/>
                        </a:spcBef>
                        <a:spcAft>
                          <a:spcPts val="0"/>
                        </a:spcAft>
                        <a:buFontTx/>
                        <a:buNone/>
                      </a:pPr>
                      <a:r>
                        <a:rPr lang="en-US" sz="1400" b="0" i="0" u="none" strike="noStrike" kern="1200" cap="none" spc="0" normalizeH="0" baseline="0" dirty="0">
                          <a:solidFill>
                            <a:schemeClr val="lt1">
                              <a:lumMod val="100000"/>
                            </a:schemeClr>
                          </a:solidFill>
                          <a:latin typeface="Tahoma" panose="020B0604030504040204" pitchFamily="34" charset="0"/>
                          <a:ea typeface="+mn-ea"/>
                          <a:cs typeface="+mn-cs"/>
                          <a:sym typeface=""/>
                        </a:rPr>
                        <a:t>Company</a:t>
                      </a:r>
                    </a:p>
                  </a:txBody>
                  <a:tcPr anchor="ctr">
                    <a:lnR w="6350" cap="flat" cmpd="sng" algn="ctr">
                      <a:solidFill>
                        <a:srgbClr val="003738">
                          <a:lumMod val="100000"/>
                        </a:srgbClr>
                      </a:solidFill>
                      <a:prstDash val="solid"/>
                      <a:round/>
                      <a:headEnd type="none" w="med" len="med"/>
                      <a:tailEnd type="none" w="med" len="med"/>
                    </a:lnR>
                    <a:solidFill>
                      <a:srgbClr val="288782">
                        <a:lumMod val="100000"/>
                      </a:srgbClr>
                    </a:solid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lt1">
                              <a:lumMod val="100000"/>
                            </a:schemeClr>
                          </a:solidFill>
                          <a:effectLst/>
                          <a:uLnTx/>
                          <a:uFillTx/>
                          <a:latin typeface="Tahoma" panose="020B0604030504040204" pitchFamily="34" charset="0"/>
                          <a:ea typeface="+mn-ea"/>
                          <a:cs typeface="+mn-cs"/>
                          <a:sym typeface=""/>
                        </a:rPr>
                        <a:t>Vendor Revenue </a:t>
                      </a:r>
                    </a:p>
                    <a:p>
                      <a:pPr marL="0" marR="0" lvl="0" indent="0" algn="ctr" defTabSz="68603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lt1">
                              <a:lumMod val="100000"/>
                            </a:schemeClr>
                          </a:solidFill>
                          <a:effectLst/>
                          <a:uLnTx/>
                          <a:uFillTx/>
                          <a:latin typeface="Tahoma" panose="020B0604030504040204" pitchFamily="34" charset="0"/>
                          <a:ea typeface="+mn-ea"/>
                          <a:cs typeface="+mn-cs"/>
                          <a:sym typeface=""/>
                        </a:rPr>
                        <a:t>(US Dollar, M)</a:t>
                      </a:r>
                    </a:p>
                  </a:txBody>
                  <a:tcPr anchor="ctr">
                    <a:lnL w="6350" cap="flat" cmpd="sng" algn="ctr">
                      <a:solidFill>
                        <a:srgbClr val="003738">
                          <a:lumMod val="100000"/>
                        </a:srgbClr>
                      </a:solidFill>
                      <a:prstDash val="solid"/>
                      <a:round/>
                      <a:headEnd type="none" w="med" len="med"/>
                      <a:tailEnd type="none" w="med" len="med"/>
                    </a:lnL>
                    <a:lnR w="6350" cap="flat" cmpd="sng" algn="ctr">
                      <a:solidFill>
                        <a:srgbClr val="003738">
                          <a:lumMod val="100000"/>
                        </a:srgbClr>
                      </a:solidFill>
                      <a:prstDash val="solid"/>
                      <a:round/>
                      <a:headEnd type="none" w="med" len="med"/>
                      <a:tailEnd type="none" w="med" len="med"/>
                    </a:lnR>
                    <a:solidFill>
                      <a:srgbClr val="288782">
                        <a:lumMod val="100000"/>
                      </a:srgbClr>
                    </a:solidFill>
                  </a:tcPr>
                </a:tc>
                <a:tc>
                  <a:txBody>
                    <a:bodyPr/>
                    <a:lstStyle/>
                    <a:p>
                      <a:pPr marL="0" marR="0" lvl="0" indent="0" algn="ctr" defTabSz="686047" rtl="0" eaLnBrk="1" fontAlgn="auto" hangingPunct="1">
                        <a:lnSpc>
                          <a:spcPct val="100000"/>
                        </a:lnSpc>
                        <a:spcBef>
                          <a:spcPts val="0"/>
                        </a:spcBef>
                        <a:spcAft>
                          <a:spcPts val="0"/>
                        </a:spcAft>
                        <a:buFontTx/>
                        <a:buNone/>
                      </a:pPr>
                      <a:r>
                        <a:rPr lang="en-US" sz="1400" b="0" i="0" u="none" strike="noStrike" kern="1200" cap="none" spc="0" normalizeH="0" baseline="0" dirty="0">
                          <a:solidFill>
                            <a:srgbClr val="FFFFFF">
                              <a:lumMod val="100000"/>
                            </a:srgbClr>
                          </a:solidFill>
                          <a:latin typeface="Tahoma" panose="020B0604030504040204" pitchFamily="34" charset="0"/>
                          <a:ea typeface="+mn-ea"/>
                          <a:cs typeface="+mn-cs"/>
                          <a:sym typeface=""/>
                        </a:rPr>
                        <a:t>Sequential Growth %</a:t>
                      </a:r>
                    </a:p>
                  </a:txBody>
                  <a:tcPr anchor="ctr">
                    <a:lnL w="6350" cap="flat" cmpd="sng" algn="ctr">
                      <a:solidFill>
                        <a:srgbClr val="003738">
                          <a:lumMod val="100000"/>
                        </a:srgbClr>
                      </a:solidFill>
                      <a:prstDash val="solid"/>
                      <a:round/>
                      <a:headEnd type="none" w="med" len="med"/>
                      <a:tailEnd type="none" w="med" len="med"/>
                    </a:lnL>
                    <a:lnR w="6350" cap="flat" cmpd="sng" algn="ctr">
                      <a:solidFill>
                        <a:srgbClr val="003738">
                          <a:lumMod val="100000"/>
                        </a:srgbClr>
                      </a:solidFill>
                      <a:prstDash val="solid"/>
                      <a:round/>
                      <a:headEnd type="none" w="med" len="med"/>
                      <a:tailEnd type="none" w="med" len="med"/>
                    </a:lnR>
                    <a:solidFill>
                      <a:srgbClr val="288782">
                        <a:lumMod val="100000"/>
                      </a:srgbClr>
                    </a:solid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Tahoma" panose="020B0604030504040204" pitchFamily="34" charset="0"/>
                          <a:ea typeface="+mn-ea"/>
                          <a:cs typeface="+mn-cs"/>
                          <a:sym typeface=""/>
                        </a:rPr>
                        <a:t>YoY Growth %</a:t>
                      </a:r>
                    </a:p>
                  </a:txBody>
                  <a:tcPr anchor="ctr">
                    <a:lnL w="6350" cap="flat" cmpd="sng" algn="ctr">
                      <a:solidFill>
                        <a:srgbClr val="003738">
                          <a:lumMod val="100000"/>
                        </a:srgbClr>
                      </a:solidFill>
                      <a:prstDash val="solid"/>
                      <a:round/>
                      <a:headEnd type="none" w="med" len="med"/>
                      <a:tailEnd type="none" w="med" len="med"/>
                    </a:lnL>
                    <a:solidFill>
                      <a:srgbClr val="288782">
                        <a:lumMod val="100000"/>
                      </a:srgbClr>
                    </a:solidFill>
                  </a:tcPr>
                </a:tc>
                <a:extLst>
                  <a:ext uri="{0D108BD9-81ED-4DB2-BD59-A6C34878D82A}">
                    <a16:rowId xmlns:a16="http://schemas.microsoft.com/office/drawing/2014/main" val="206726271"/>
                  </a:ext>
                </a:extLst>
              </a:tr>
              <a:tr h="271975">
                <a:tc>
                  <a:txBody>
                    <a:bodyPr/>
                    <a:lstStyle/>
                    <a:p>
                      <a:pPr marL="0" marR="0" lvl="0" indent="0" algn="l" defTabSz="68603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dirty="0">
                          <a:solidFill>
                            <a:schemeClr val="bg1">
                              <a:lumMod val="100000"/>
                            </a:schemeClr>
                          </a:solidFill>
                          <a:latin typeface="Tahoma" panose="020B0604030504040204" pitchFamily="34" charset="0"/>
                          <a:ea typeface="+mn-ea"/>
                          <a:cs typeface="+mn-cs"/>
                          <a:sym typeface=""/>
                        </a:rPr>
                        <a:t>Dell Technologies</a:t>
                      </a:r>
                    </a:p>
                  </a:txBody>
                  <a:tcPr anchor="ctr">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mn-ea"/>
                          <a:cs typeface="+mn-cs"/>
                          <a:sym typeface=""/>
                        </a:rPr>
                        <a:t>657.24</a:t>
                      </a:r>
                    </a:p>
                  </a:txBody>
                  <a:tcPr anchor="ctr">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-12.0%</a:t>
                      </a:r>
                    </a:p>
                  </a:txBody>
                  <a:tcPr anchor="ctr">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-4.9%</a:t>
                      </a:r>
                    </a:p>
                  </a:txBody>
                  <a:tcPr anchor="ct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40560861"/>
                  </a:ext>
                </a:extLst>
              </a:tr>
              <a:tr h="271975">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E296"/>
                          </a:solidFill>
                          <a:effectLst/>
                          <a:uLnTx/>
                          <a:uFillTx/>
                          <a:latin typeface="Tahoma" panose="020B0604030504040204" pitchFamily="34" charset="0"/>
                          <a:ea typeface="+mn-ea"/>
                          <a:cs typeface="+mn-cs"/>
                          <a:sym typeface=""/>
                        </a:rPr>
                        <a:t>Veeam</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E296"/>
                          </a:solidFill>
                          <a:effectLst/>
                          <a:uLnTx/>
                          <a:uFillTx/>
                          <a:latin typeface="Tahoma" panose="020B0604030504040204" pitchFamily="34" charset="0"/>
                          <a:ea typeface="+mn-ea"/>
                          <a:cs typeface="+mn-cs"/>
                          <a:sym typeface=""/>
                        </a:rPr>
                        <a:t> 581.68</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3EA20"/>
                          </a:solidFill>
                          <a:effectLst/>
                          <a:uLnTx/>
                          <a:uFillTx/>
                          <a:latin typeface="Tahoma" panose="020B0604030504040204" pitchFamily="34" charset="0"/>
                          <a:ea typeface="+mn-ea"/>
                          <a:cs typeface="+mn-cs"/>
                          <a:sym typeface=""/>
                        </a:rPr>
                        <a:t>+3.2%</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3EA20"/>
                          </a:solidFill>
                          <a:effectLst/>
                          <a:uLnTx/>
                          <a:uFillTx/>
                          <a:latin typeface="Tahoma" panose="020B0604030504040204" pitchFamily="34" charset="0"/>
                          <a:ea typeface="+mn-ea"/>
                          <a:cs typeface="+mn-cs"/>
                          <a:sym typeface=""/>
                        </a:rPr>
                        <a:t>+25.3%</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76175574"/>
                  </a:ext>
                </a:extLst>
              </a:tr>
              <a:tr h="271975">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Veritas</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mn-ea"/>
                          <a:cs typeface="+mn-cs"/>
                          <a:sym typeface=""/>
                        </a:rPr>
                        <a:t>526.28</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-2.3%</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-0.1%</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7635261"/>
                  </a:ext>
                </a:extLst>
              </a:tr>
              <a:tr h="271975">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IBM</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mn-ea"/>
                          <a:cs typeface="+mn-cs"/>
                          <a:sym typeface=""/>
                        </a:rPr>
                        <a:t>378.93</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-22.2%</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-29.5%</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31533071"/>
                  </a:ext>
                </a:extLst>
              </a:tr>
              <a:tr h="271975">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Commvault</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mn-ea"/>
                          <a:cs typeface="+mn-cs"/>
                          <a:sym typeface=""/>
                        </a:rPr>
                        <a:t>354.32</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solidFill>
                          <a:effectLst/>
                          <a:uLnTx/>
                          <a:uFillTx/>
                          <a:latin typeface="Tahoma" panose="020B0604030504040204" pitchFamily="34" charset="0"/>
                          <a:ea typeface="+mn-ea"/>
                          <a:cs typeface="+mn-cs"/>
                          <a:sym typeface=""/>
                        </a:rPr>
                        <a:t>+4.1%</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solidFill>
                          <a:effectLst/>
                          <a:uLnTx/>
                          <a:uFillTx/>
                          <a:latin typeface="Tahoma" panose="020B0604030504040204" pitchFamily="34" charset="0"/>
                          <a:ea typeface="+mn-ea"/>
                          <a:cs typeface="+mn-cs"/>
                          <a:sym typeface=""/>
                        </a:rPr>
                        <a:t>+10.3%</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8834963"/>
                  </a:ext>
                </a:extLst>
              </a:tr>
              <a:tr h="271975">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Others</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mn-ea"/>
                          <a:cs typeface="+mn-cs"/>
                          <a:sym typeface=""/>
                        </a:rPr>
                        <a:t>2,489.56</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solidFill>
                          <a:effectLst/>
                          <a:uLnTx/>
                          <a:uFillTx/>
                          <a:latin typeface="Tahoma" panose="020B0604030504040204" pitchFamily="34" charset="0"/>
                          <a:ea typeface="+mn-ea"/>
                          <a:cs typeface="+mn-cs"/>
                          <a:sym typeface=""/>
                        </a:rPr>
                        <a:t>+1.4%</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solidFill>
                          <a:effectLst/>
                          <a:uLnTx/>
                          <a:uFillTx/>
                          <a:latin typeface="Tahoma" panose="020B0604030504040204" pitchFamily="34" charset="0"/>
                          <a:ea typeface="+mn-ea"/>
                          <a:cs typeface="+mn-cs"/>
                          <a:sym typeface=""/>
                        </a:rPr>
                        <a:t>+7.9%</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11400425"/>
                  </a:ext>
                </a:extLst>
              </a:tr>
              <a:tr h="271975">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Market Average</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mn-ea"/>
                          <a:cs typeface="+mn-cs"/>
                          <a:sym typeface=""/>
                        </a:rPr>
                        <a:t>N/A</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-2.8%</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solidFill>
                          <a:effectLst/>
                          <a:uLnTx/>
                          <a:uFillTx/>
                          <a:latin typeface="Tahoma" panose="020B0604030504040204" pitchFamily="34" charset="0"/>
                          <a:ea typeface="+mn-ea"/>
                          <a:cs typeface="+mn-cs"/>
                          <a:sym typeface=""/>
                        </a:rPr>
                        <a:t>+2.9%</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82355522"/>
                  </a:ext>
                </a:extLst>
              </a:tr>
            </a:tbl>
          </a:graphicData>
        </a:graphic>
      </p:graphicFrame>
    </p:spTree>
    <p:extLst>
      <p:ext uri="{BB962C8B-B14F-4D97-AF65-F5344CB8AC3E}">
        <p14:creationId xmlns:p14="http://schemas.microsoft.com/office/powerpoint/2010/main" val="6790267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51653-4E01-F94B-B3D8-B4A927B45088}"/>
              </a:ext>
            </a:extLst>
          </p:cNvPr>
          <p:cNvSpPr>
            <a:spLocks noGrp="1"/>
          </p:cNvSpPr>
          <p:nvPr>
            <p:ph type="title"/>
          </p:nvPr>
        </p:nvSpPr>
        <p:spPr/>
        <p:txBody>
          <a:bodyPr/>
          <a:lstStyle/>
          <a:p>
            <a:r>
              <a:rPr lang="en-US" sz="2200" dirty="0"/>
              <a:t>IDC Semi-Annual Software Tracker: Data Replication &amp; Protection</a:t>
            </a:r>
          </a:p>
        </p:txBody>
      </p:sp>
      <p:sp>
        <p:nvSpPr>
          <p:cNvPr id="7" name="Text Placeholder 4">
            <a:extLst>
              <a:ext uri="{FF2B5EF4-FFF2-40B4-BE49-F238E27FC236}">
                <a16:creationId xmlns:a16="http://schemas.microsoft.com/office/drawing/2014/main" id="{9195F47E-BC70-4FED-97FD-180B9D5E9BFB}"/>
              </a:ext>
            </a:extLst>
          </p:cNvPr>
          <p:cNvSpPr txBox="1">
            <a:spLocks noGrp="1"/>
          </p:cNvSpPr>
          <p:nvPr>
            <p:ph type="body" sz="quarter" idx="4294967295"/>
          </p:nvPr>
        </p:nvSpPr>
        <p:spPr>
          <a:xfrm>
            <a:off x="389965" y="628650"/>
            <a:ext cx="8382000" cy="381000"/>
          </a:xfrm>
          <a:prstGeom prst="rect">
            <a:avLst/>
          </a:prstGeom>
        </p:spPr>
        <p:txBody>
          <a:bodyPr lIns="0" tIns="0" rIns="0" bIns="0"/>
          <a:lstStyle>
            <a:lvl1pPr marL="0" indent="0" algn="l" defTabSz="686030" rtl="0" eaLnBrk="1" latinLnBrk="0" hangingPunct="1">
              <a:lnSpc>
                <a:spcPct val="100000"/>
              </a:lnSpc>
              <a:spcBef>
                <a:spcPts val="0"/>
              </a:spcBef>
              <a:spcAft>
                <a:spcPts val="900"/>
              </a:spcAft>
              <a:buSzPct val="90000"/>
              <a:buFont typeface="Arial" pitchFamily="34" charset="0"/>
              <a:buNone/>
              <a:defRPr sz="1800" kern="1200" spc="0" baseline="0">
                <a:solidFill>
                  <a:schemeClr val="bg1"/>
                </a:solidFill>
                <a:latin typeface="+mn-lt"/>
                <a:ea typeface="+mn-ea"/>
                <a:cs typeface="+mn-cs"/>
              </a:defRPr>
            </a:lvl1pPr>
            <a:lvl2pPr marL="252000" indent="-252000" algn="l" defTabSz="686030" rtl="0" eaLnBrk="1" latinLnBrk="0" hangingPunct="1">
              <a:lnSpc>
                <a:spcPct val="100000"/>
              </a:lnSpc>
              <a:spcBef>
                <a:spcPts val="0"/>
              </a:spcBef>
              <a:buClr>
                <a:schemeClr val="bg1"/>
              </a:buClr>
              <a:buSzPct val="90000"/>
              <a:buFont typeface="Arial" pitchFamily="34" charset="0"/>
              <a:buChar char="•"/>
              <a:tabLst/>
              <a:defRPr sz="1800" kern="1200" spc="0" baseline="0">
                <a:solidFill>
                  <a:schemeClr val="bg1"/>
                </a:solidFill>
                <a:latin typeface="+mn-lt"/>
                <a:ea typeface="+mn-ea"/>
                <a:cs typeface="+mn-cs"/>
              </a:defRPr>
            </a:lvl2pPr>
            <a:lvl3pPr marL="756000" marR="0" indent="-252000" algn="l" defTabSz="686030" rtl="0" eaLnBrk="1" fontAlgn="auto" latinLnBrk="0" hangingPunct="1">
              <a:lnSpc>
                <a:spcPct val="100000"/>
              </a:lnSpc>
              <a:spcBef>
                <a:spcPts val="0"/>
              </a:spcBef>
              <a:spcAft>
                <a:spcPts val="0"/>
              </a:spcAft>
              <a:buClr>
                <a:schemeClr val="bg1"/>
              </a:buClr>
              <a:buSzPct val="90000"/>
              <a:buFont typeface="Arial" pitchFamily="34" charset="0"/>
              <a:buChar char="•"/>
              <a:tabLst/>
              <a:defRPr sz="1800" kern="1200" spc="0" baseline="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t>Change in Growth: </a:t>
            </a:r>
            <a:r>
              <a:rPr lang="en-US" sz="1400" dirty="0">
                <a:solidFill>
                  <a:srgbClr val="00E296"/>
                </a:solidFill>
              </a:rPr>
              <a:t>Top 5 by Company, 1H2021 – EMEA Only</a:t>
            </a:r>
            <a:br>
              <a:rPr lang="en-US" sz="1400" dirty="0"/>
            </a:br>
            <a:endParaRPr lang="en-US" sz="1400" dirty="0"/>
          </a:p>
        </p:txBody>
      </p:sp>
      <p:sp>
        <p:nvSpPr>
          <p:cNvPr id="5" name="Title 7">
            <a:extLst>
              <a:ext uri="{FF2B5EF4-FFF2-40B4-BE49-F238E27FC236}">
                <a16:creationId xmlns:a16="http://schemas.microsoft.com/office/drawing/2014/main" id="{ABBF26AE-76B6-410B-BC4C-C7D749F1B3FA}"/>
              </a:ext>
            </a:extLst>
          </p:cNvPr>
          <p:cNvSpPr txBox="1">
            <a:spLocks/>
          </p:cNvSpPr>
          <p:nvPr/>
        </p:nvSpPr>
        <p:spPr>
          <a:xfrm>
            <a:off x="6221161" y="1060808"/>
            <a:ext cx="3059832" cy="1728192"/>
          </a:xfrm>
          <a:prstGeom prst="rect">
            <a:avLst/>
          </a:prstGeom>
        </p:spPr>
        <p:txBody>
          <a:bodyPr lIns="0" tIns="0" rIns="0" bIns="0" anchor="t">
            <a:noAutofit/>
          </a:bodyPr>
          <a:lstStyle>
            <a:lvl1pPr algn="l" defTabSz="686030" rtl="0" eaLnBrk="1" latinLnBrk="0" hangingPunct="1">
              <a:lnSpc>
                <a:spcPct val="100000"/>
              </a:lnSpc>
              <a:spcBef>
                <a:spcPct val="0"/>
              </a:spcBef>
              <a:buNone/>
              <a:defRPr lang="en-US" sz="3600" b="0" kern="1200" cap="none" spc="0" baseline="0">
                <a:ln w="3175">
                  <a:noFill/>
                </a:ln>
                <a:solidFill>
                  <a:schemeClr val="bg1"/>
                </a:solidFill>
                <a:effectLst/>
                <a:latin typeface="+mj-lt"/>
                <a:ea typeface="+mn-ea"/>
                <a:cs typeface="Arial" charset="0"/>
              </a:defRPr>
            </a:lvl1pPr>
          </a:lstStyle>
          <a:p>
            <a:pPr marL="0" marR="0" lvl="0" indent="0" algn="l" defTabSz="6860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w="3175">
                  <a:noFill/>
                </a:ln>
                <a:solidFill>
                  <a:srgbClr val="FFFFFF"/>
                </a:solidFill>
                <a:effectLst/>
                <a:uLnTx/>
                <a:uFillTx/>
                <a:latin typeface="Tahoma"/>
                <a:ea typeface="+mn-ea"/>
                <a:cs typeface="Tahoma" panose="020B0604030504040204" pitchFamily="34" charset="0"/>
              </a:rPr>
              <a:t>Veeam has achieved the </a:t>
            </a:r>
            <a:r>
              <a:rPr kumimoji="0" lang="en-US" sz="1800" b="0" i="0" u="none" strike="noStrike" kern="1200" cap="none" spc="0" normalizeH="0" baseline="0" noProof="0" dirty="0">
                <a:ln w="3175">
                  <a:noFill/>
                </a:ln>
                <a:solidFill>
                  <a:srgbClr val="00E296"/>
                </a:solidFill>
                <a:effectLst/>
                <a:uLnTx/>
                <a:uFillTx/>
                <a:latin typeface="Tahoma"/>
                <a:ea typeface="+mn-ea"/>
                <a:cs typeface="Arial" charset="0"/>
              </a:rPr>
              <a:t>fastest revenue growth</a:t>
            </a:r>
            <a:br>
              <a:rPr kumimoji="0" lang="en-US" sz="1800" b="0" i="0" u="none" strike="noStrike" kern="1200" cap="none" spc="0" normalizeH="0" baseline="0" noProof="0" dirty="0">
                <a:ln w="3175">
                  <a:noFill/>
                </a:ln>
                <a:solidFill>
                  <a:srgbClr val="00E296"/>
                </a:solidFill>
                <a:effectLst/>
                <a:uLnTx/>
                <a:uFillTx/>
                <a:latin typeface="Tahoma"/>
                <a:ea typeface="+mn-ea"/>
                <a:cs typeface="Arial" charset="0"/>
              </a:rPr>
            </a:br>
            <a:r>
              <a:rPr kumimoji="0" lang="en-US" sz="1800" b="0" i="0" u="none" strike="noStrike" kern="1200" cap="none" spc="0" normalizeH="0" baseline="0" noProof="0" dirty="0">
                <a:ln w="3175">
                  <a:noFill/>
                </a:ln>
                <a:solidFill>
                  <a:srgbClr val="00E296"/>
                </a:solidFill>
                <a:effectLst/>
                <a:uLnTx/>
                <a:uFillTx/>
                <a:latin typeface="Tahoma"/>
                <a:ea typeface="+mn-ea"/>
                <a:cs typeface="Arial" charset="0"/>
              </a:rPr>
              <a:t>-- year-over-year --</a:t>
            </a:r>
            <a:br>
              <a:rPr kumimoji="0" lang="en-US" sz="1800" b="1" i="0" u="none" strike="noStrike" kern="1200" cap="none" spc="0" normalizeH="0" baseline="0" noProof="0" dirty="0">
                <a:ln w="3175">
                  <a:noFill/>
                </a:ln>
                <a:solidFill>
                  <a:srgbClr val="93EA20"/>
                </a:solidFill>
                <a:effectLst/>
                <a:uLnTx/>
                <a:uFillTx/>
                <a:latin typeface="Tahoma"/>
                <a:ea typeface="+mn-ea"/>
                <a:cs typeface="Tahoma" panose="020B0604030504040204" pitchFamily="34" charset="0"/>
              </a:rPr>
            </a:br>
            <a:r>
              <a:rPr kumimoji="0" lang="en-US" sz="1800" b="0" i="0" u="none" strike="noStrike" kern="1200" cap="none" spc="0" normalizeH="0" baseline="0" noProof="0" dirty="0">
                <a:ln w="3175">
                  <a:noFill/>
                </a:ln>
                <a:solidFill>
                  <a:srgbClr val="FFFFFF"/>
                </a:solidFill>
                <a:effectLst/>
                <a:uLnTx/>
                <a:uFillTx/>
                <a:latin typeface="Tahoma"/>
                <a:ea typeface="+mn-ea"/>
                <a:cs typeface="Tahoma" panose="020B0604030504040204" pitchFamily="34" charset="0"/>
              </a:rPr>
              <a:t>among</a:t>
            </a:r>
          </a:p>
        </p:txBody>
      </p:sp>
      <p:sp>
        <p:nvSpPr>
          <p:cNvPr id="6" name="TextBox 5">
            <a:extLst>
              <a:ext uri="{FF2B5EF4-FFF2-40B4-BE49-F238E27FC236}">
                <a16:creationId xmlns:a16="http://schemas.microsoft.com/office/drawing/2014/main" id="{82B42939-32A1-4BF3-B49E-4411BD7CCCEA}"/>
              </a:ext>
            </a:extLst>
          </p:cNvPr>
          <p:cNvSpPr txBox="1"/>
          <p:nvPr/>
        </p:nvSpPr>
        <p:spPr>
          <a:xfrm>
            <a:off x="6148324" y="2331891"/>
            <a:ext cx="2855830" cy="830997"/>
          </a:xfrm>
          <a:prstGeom prst="rect">
            <a:avLst/>
          </a:prstGeom>
        </p:spPr>
        <p:txBody>
          <a:bodyPr wrap="square" rtlCol="0" anchor="t">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the top 5 vendors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other providers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overall market average</a:t>
            </a:r>
          </a:p>
        </p:txBody>
      </p:sp>
      <p:sp>
        <p:nvSpPr>
          <p:cNvPr id="8" name="TextBox 7">
            <a:extLst>
              <a:ext uri="{FF2B5EF4-FFF2-40B4-BE49-F238E27FC236}">
                <a16:creationId xmlns:a16="http://schemas.microsoft.com/office/drawing/2014/main" id="{282EC832-32A1-431D-B2EB-69DED2C2638E}"/>
              </a:ext>
            </a:extLst>
          </p:cNvPr>
          <p:cNvSpPr txBox="1"/>
          <p:nvPr/>
        </p:nvSpPr>
        <p:spPr>
          <a:xfrm>
            <a:off x="338601" y="4518452"/>
            <a:ext cx="5620343" cy="415498"/>
          </a:xfrm>
          <a:prstGeom prst="rect">
            <a:avLst/>
          </a:prstGeom>
          <a:noFill/>
        </p:spPr>
        <p:txBody>
          <a:bodyPr wrap="square" lIns="91440" rtlCol="0">
            <a:spAutoFit/>
          </a:bodyPr>
          <a:lstStyle/>
          <a:p>
            <a:pPr marL="0" marR="0" lvl="0" indent="0" algn="l" defTabSz="685800" rtl="0" eaLnBrk="1" fontAlgn="auto" latinLnBrk="0" hangingPunct="1">
              <a:lnSpc>
                <a:spcPct val="100000"/>
              </a:lnSpc>
              <a:spcBef>
                <a:spcPts val="0"/>
              </a:spcBef>
              <a:spcAft>
                <a:spcPts val="0"/>
              </a:spcAft>
              <a:buClr>
                <a:srgbClr val="003738"/>
              </a:buClr>
              <a:buSzTx/>
              <a:buFontTx/>
              <a:buNone/>
              <a:tabLst/>
              <a:defRPr/>
            </a:pPr>
            <a:r>
              <a:rPr kumimoji="0" lang="en-US" sz="1050" b="0" i="0" u="none" strike="noStrike" kern="1200" cap="none" spc="0" normalizeH="0" baseline="0" noProof="0" dirty="0">
                <a:ln>
                  <a:noFill/>
                </a:ln>
                <a:solidFill>
                  <a:srgbClr val="288782"/>
                </a:solidFill>
                <a:effectLst/>
                <a:uLnTx/>
                <a:uFillTx/>
                <a:latin typeface="Tahoma"/>
                <a:ea typeface="+mn-ea"/>
                <a:cs typeface="+mn-cs"/>
              </a:rPr>
              <a:t>Source: IDC, Semi-Annual Software Tracker, 1H2021</a:t>
            </a:r>
          </a:p>
          <a:p>
            <a:pPr marL="0" marR="0" lvl="0" indent="0" algn="l" defTabSz="685800" rtl="0" eaLnBrk="1" fontAlgn="auto" latinLnBrk="0" hangingPunct="1">
              <a:lnSpc>
                <a:spcPct val="100000"/>
              </a:lnSpc>
              <a:spcBef>
                <a:spcPts val="0"/>
              </a:spcBef>
              <a:spcAft>
                <a:spcPts val="0"/>
              </a:spcAft>
              <a:buClr>
                <a:srgbClr val="003738"/>
              </a:buClr>
              <a:buSzTx/>
              <a:buFontTx/>
              <a:buNone/>
              <a:tabLst/>
              <a:defRPr/>
            </a:pPr>
            <a:r>
              <a:rPr kumimoji="0" lang="en-US" sz="1050" b="0" i="0" u="none" strike="noStrike" kern="1200" cap="none" spc="0" normalizeH="0" baseline="0" noProof="0" dirty="0">
                <a:ln>
                  <a:noFill/>
                </a:ln>
                <a:solidFill>
                  <a:srgbClr val="288782"/>
                </a:solidFill>
                <a:effectLst/>
                <a:uLnTx/>
                <a:uFillTx/>
                <a:latin typeface="Tahoma"/>
                <a:ea typeface="+mn-ea"/>
                <a:cs typeface="+mn-cs"/>
              </a:rPr>
              <a:t>Note: EMEA Data Only</a:t>
            </a:r>
          </a:p>
        </p:txBody>
      </p:sp>
      <p:graphicFrame>
        <p:nvGraphicFramePr>
          <p:cNvPr id="9" name="Table 8">
            <a:extLst>
              <a:ext uri="{FF2B5EF4-FFF2-40B4-BE49-F238E27FC236}">
                <a16:creationId xmlns:a16="http://schemas.microsoft.com/office/drawing/2014/main" id="{4D66E502-EBCD-408D-97E5-68353DFEC91A}"/>
              </a:ext>
            </a:extLst>
          </p:cNvPr>
          <p:cNvGraphicFramePr>
            <a:graphicFrameLocks noGrp="1"/>
          </p:cNvGraphicFramePr>
          <p:nvPr/>
        </p:nvGraphicFramePr>
        <p:xfrm>
          <a:off x="427083" y="1087401"/>
          <a:ext cx="5472175" cy="2950371"/>
        </p:xfrm>
        <a:graphic>
          <a:graphicData uri="http://schemas.openxmlformats.org/drawingml/2006/table">
            <a:tbl>
              <a:tblPr firstRow="1" bandRow="1">
                <a:tableStyleId>{2D5ABB26-0587-4C30-8999-92F81FD0307C}</a:tableStyleId>
              </a:tblPr>
              <a:tblGrid>
                <a:gridCol w="1584175">
                  <a:extLst>
                    <a:ext uri="{9D8B030D-6E8A-4147-A177-3AD203B41FA5}">
                      <a16:colId xmlns:a16="http://schemas.microsoft.com/office/drawing/2014/main" val="2749421576"/>
                    </a:ext>
                  </a:extLst>
                </a:gridCol>
                <a:gridCol w="1296000">
                  <a:extLst>
                    <a:ext uri="{9D8B030D-6E8A-4147-A177-3AD203B41FA5}">
                      <a16:colId xmlns:a16="http://schemas.microsoft.com/office/drawing/2014/main" val="124628491"/>
                    </a:ext>
                  </a:extLst>
                </a:gridCol>
                <a:gridCol w="1296000">
                  <a:extLst>
                    <a:ext uri="{9D8B030D-6E8A-4147-A177-3AD203B41FA5}">
                      <a16:colId xmlns:a16="http://schemas.microsoft.com/office/drawing/2014/main" val="398650246"/>
                    </a:ext>
                  </a:extLst>
                </a:gridCol>
                <a:gridCol w="1296000">
                  <a:extLst>
                    <a:ext uri="{9D8B030D-6E8A-4147-A177-3AD203B41FA5}">
                      <a16:colId xmlns:a16="http://schemas.microsoft.com/office/drawing/2014/main" val="126756628"/>
                    </a:ext>
                  </a:extLst>
                </a:gridCol>
              </a:tblGrid>
              <a:tr h="816771">
                <a:tc>
                  <a:txBody>
                    <a:bodyPr/>
                    <a:lstStyle/>
                    <a:p>
                      <a:pPr marL="0" marR="0" lvl="0" indent="0" algn="l" defTabSz="686030" rtl="0" eaLnBrk="1" fontAlgn="auto" hangingPunct="1">
                        <a:lnSpc>
                          <a:spcPct val="100000"/>
                        </a:lnSpc>
                        <a:spcBef>
                          <a:spcPts val="0"/>
                        </a:spcBef>
                        <a:spcAft>
                          <a:spcPts val="0"/>
                        </a:spcAft>
                        <a:buFontTx/>
                        <a:buNone/>
                      </a:pPr>
                      <a:r>
                        <a:rPr lang="en-US" sz="1400" b="0" i="0" u="none" strike="noStrike" kern="1200" cap="none" spc="0" normalizeH="0" baseline="0" dirty="0">
                          <a:solidFill>
                            <a:schemeClr val="lt1">
                              <a:lumMod val="100000"/>
                            </a:schemeClr>
                          </a:solidFill>
                          <a:latin typeface="Tahoma" panose="020B0604030504040204" pitchFamily="34" charset="0"/>
                          <a:ea typeface="+mn-ea"/>
                          <a:cs typeface="+mn-cs"/>
                          <a:sym typeface=""/>
                        </a:rPr>
                        <a:t>Company</a:t>
                      </a:r>
                    </a:p>
                  </a:txBody>
                  <a:tcPr anchor="ctr">
                    <a:lnR w="6350" cap="flat" cmpd="sng" algn="ctr">
                      <a:solidFill>
                        <a:srgbClr val="003738">
                          <a:lumMod val="100000"/>
                        </a:srgbClr>
                      </a:solidFill>
                      <a:prstDash val="solid"/>
                      <a:round/>
                      <a:headEnd type="none" w="med" len="med"/>
                      <a:tailEnd type="none" w="med" len="med"/>
                    </a:lnR>
                    <a:solidFill>
                      <a:srgbClr val="288782">
                        <a:lumMod val="100000"/>
                      </a:srgbClr>
                    </a:solid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lt1">
                              <a:lumMod val="100000"/>
                            </a:schemeClr>
                          </a:solidFill>
                          <a:effectLst/>
                          <a:uLnTx/>
                          <a:uFillTx/>
                          <a:latin typeface="Tahoma" panose="020B0604030504040204" pitchFamily="34" charset="0"/>
                          <a:ea typeface="+mn-ea"/>
                          <a:cs typeface="+mn-cs"/>
                          <a:sym typeface=""/>
                        </a:rPr>
                        <a:t>Vendor Revenue </a:t>
                      </a:r>
                    </a:p>
                    <a:p>
                      <a:pPr marL="0" marR="0" lvl="0" indent="0" algn="ctr" defTabSz="68603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lt1">
                              <a:lumMod val="100000"/>
                            </a:schemeClr>
                          </a:solidFill>
                          <a:effectLst/>
                          <a:uLnTx/>
                          <a:uFillTx/>
                          <a:latin typeface="Tahoma" panose="020B0604030504040204" pitchFamily="34" charset="0"/>
                          <a:ea typeface="+mn-ea"/>
                          <a:cs typeface="+mn-cs"/>
                          <a:sym typeface=""/>
                        </a:rPr>
                        <a:t>(US Dollar, M)</a:t>
                      </a:r>
                    </a:p>
                  </a:txBody>
                  <a:tcPr anchor="ctr">
                    <a:lnL w="6350" cap="flat" cmpd="sng" algn="ctr">
                      <a:solidFill>
                        <a:srgbClr val="003738">
                          <a:lumMod val="100000"/>
                        </a:srgbClr>
                      </a:solidFill>
                      <a:prstDash val="solid"/>
                      <a:round/>
                      <a:headEnd type="none" w="med" len="med"/>
                      <a:tailEnd type="none" w="med" len="med"/>
                    </a:lnL>
                    <a:lnR w="6350" cap="flat" cmpd="sng" algn="ctr">
                      <a:solidFill>
                        <a:srgbClr val="003738">
                          <a:lumMod val="100000"/>
                        </a:srgbClr>
                      </a:solidFill>
                      <a:prstDash val="solid"/>
                      <a:round/>
                      <a:headEnd type="none" w="med" len="med"/>
                      <a:tailEnd type="none" w="med" len="med"/>
                    </a:lnR>
                    <a:solidFill>
                      <a:srgbClr val="288782">
                        <a:lumMod val="100000"/>
                      </a:srgbClr>
                    </a:solidFill>
                  </a:tcPr>
                </a:tc>
                <a:tc>
                  <a:txBody>
                    <a:bodyPr/>
                    <a:lstStyle/>
                    <a:p>
                      <a:pPr marL="0" marR="0" lvl="0" indent="0" algn="ctr" defTabSz="686047" rtl="0" eaLnBrk="1" fontAlgn="auto" hangingPunct="1">
                        <a:lnSpc>
                          <a:spcPct val="100000"/>
                        </a:lnSpc>
                        <a:spcBef>
                          <a:spcPts val="0"/>
                        </a:spcBef>
                        <a:spcAft>
                          <a:spcPts val="0"/>
                        </a:spcAft>
                        <a:buFontTx/>
                        <a:buNone/>
                      </a:pPr>
                      <a:r>
                        <a:rPr lang="en-US" sz="1400" b="0" i="0" u="none" strike="noStrike" kern="1200" cap="none" spc="0" normalizeH="0" baseline="0" dirty="0">
                          <a:solidFill>
                            <a:srgbClr val="FFFFFF">
                              <a:lumMod val="100000"/>
                            </a:srgbClr>
                          </a:solidFill>
                          <a:latin typeface="Tahoma" panose="020B0604030504040204" pitchFamily="34" charset="0"/>
                          <a:ea typeface="+mn-ea"/>
                          <a:cs typeface="+mn-cs"/>
                          <a:sym typeface=""/>
                        </a:rPr>
                        <a:t>Sequential Growth %</a:t>
                      </a:r>
                    </a:p>
                  </a:txBody>
                  <a:tcPr anchor="ctr">
                    <a:lnL w="6350" cap="flat" cmpd="sng" algn="ctr">
                      <a:solidFill>
                        <a:srgbClr val="003738">
                          <a:lumMod val="100000"/>
                        </a:srgbClr>
                      </a:solidFill>
                      <a:prstDash val="solid"/>
                      <a:round/>
                      <a:headEnd type="none" w="med" len="med"/>
                      <a:tailEnd type="none" w="med" len="med"/>
                    </a:lnL>
                    <a:lnR w="6350" cap="flat" cmpd="sng" algn="ctr">
                      <a:solidFill>
                        <a:srgbClr val="003738">
                          <a:lumMod val="100000"/>
                        </a:srgbClr>
                      </a:solidFill>
                      <a:prstDash val="solid"/>
                      <a:round/>
                      <a:headEnd type="none" w="med" len="med"/>
                      <a:tailEnd type="none" w="med" len="med"/>
                    </a:lnR>
                    <a:solidFill>
                      <a:srgbClr val="288782">
                        <a:lumMod val="100000"/>
                      </a:srgbClr>
                    </a:solidFill>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Tahoma" panose="020B0604030504040204" pitchFamily="34" charset="0"/>
                          <a:ea typeface="+mn-ea"/>
                          <a:cs typeface="+mn-cs"/>
                          <a:sym typeface=""/>
                        </a:rPr>
                        <a:t>YoY Growth %</a:t>
                      </a:r>
                    </a:p>
                  </a:txBody>
                  <a:tcPr anchor="ctr">
                    <a:lnL w="6350" cap="flat" cmpd="sng" algn="ctr">
                      <a:solidFill>
                        <a:srgbClr val="003738">
                          <a:lumMod val="100000"/>
                        </a:srgbClr>
                      </a:solidFill>
                      <a:prstDash val="solid"/>
                      <a:round/>
                      <a:headEnd type="none" w="med" len="med"/>
                      <a:tailEnd type="none" w="med" len="med"/>
                    </a:lnL>
                    <a:solidFill>
                      <a:srgbClr val="288782">
                        <a:lumMod val="100000"/>
                      </a:srgbClr>
                    </a:solidFill>
                  </a:tcPr>
                </a:tc>
                <a:extLst>
                  <a:ext uri="{0D108BD9-81ED-4DB2-BD59-A6C34878D82A}">
                    <a16:rowId xmlns:a16="http://schemas.microsoft.com/office/drawing/2014/main" val="206726271"/>
                  </a:ext>
                </a:extLst>
              </a:tr>
              <a:tr h="304800">
                <a:tc>
                  <a:txBody>
                    <a:bodyPr/>
                    <a:lstStyle/>
                    <a:p>
                      <a:pPr marL="0" marR="0" lvl="0" indent="0" algn="l" defTabSz="6860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E296"/>
                          </a:solidFill>
                          <a:effectLst/>
                          <a:uLnTx/>
                          <a:uFillTx/>
                          <a:latin typeface="Tahoma" panose="020B0604030504040204" pitchFamily="34" charset="0"/>
                          <a:ea typeface="+mn-ea"/>
                          <a:cs typeface="+mn-cs"/>
                          <a:sym typeface=""/>
                        </a:rPr>
                        <a:t>Veeam</a:t>
                      </a:r>
                    </a:p>
                  </a:txBody>
                  <a:tcPr anchor="ctr">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E296"/>
                          </a:solidFill>
                          <a:effectLst/>
                          <a:uLnTx/>
                          <a:uFillTx/>
                          <a:latin typeface="Tahoma" panose="020B0604030504040204" pitchFamily="34" charset="0"/>
                          <a:ea typeface="+mn-ea"/>
                          <a:cs typeface="+mn-cs"/>
                          <a:sym typeface=""/>
                        </a:rPr>
                        <a:t>325.60</a:t>
                      </a:r>
                    </a:p>
                  </a:txBody>
                  <a:tcPr anchor="ctr">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+5.2%</a:t>
                      </a:r>
                    </a:p>
                  </a:txBody>
                  <a:tcPr anchor="ctr">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+32.5%</a:t>
                      </a:r>
                    </a:p>
                  </a:txBody>
                  <a:tcPr anchor="ct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05010705"/>
                  </a:ext>
                </a:extLst>
              </a:tr>
              <a:tr h="30480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dirty="0">
                          <a:solidFill>
                            <a:schemeClr val="bg1">
                              <a:lumMod val="100000"/>
                            </a:schemeClr>
                          </a:solidFill>
                          <a:latin typeface="Tahoma" panose="020B0604030504040204" pitchFamily="34" charset="0"/>
                          <a:ea typeface="+mn-ea"/>
                          <a:cs typeface="+mn-cs"/>
                          <a:sym typeface=""/>
                        </a:rPr>
                        <a:t>Vendor A</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196.66</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-7.2%</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-4.0%</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40560861"/>
                  </a:ext>
                </a:extLst>
              </a:tr>
              <a:tr h="30480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Vendor B</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139.98</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+6.7%</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+6.5%</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7635261"/>
                  </a:ext>
                </a:extLst>
              </a:tr>
              <a:tr h="30480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Vendor C</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138.61</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-13.8%</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ahoma" panose="020B0604030504040204" pitchFamily="34" charset="0"/>
                          <a:ea typeface="+mn-ea"/>
                          <a:cs typeface="+mn-cs"/>
                          <a:sym typeface=""/>
                        </a:rPr>
                        <a:t>-22.5%</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31533071"/>
                  </a:ext>
                </a:extLst>
              </a:tr>
              <a:tr h="30480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Vendor D</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84.80</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+6.6%</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+19.6%</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98834963"/>
                  </a:ext>
                </a:extLst>
              </a:tr>
              <a:tr h="30480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Others</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713.67</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+5.3%</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+17.2%</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11400425"/>
                  </a:ext>
                </a:extLst>
              </a:tr>
              <a:tr h="304800">
                <a:tc>
                  <a:txBody>
                    <a:bodyPr/>
                    <a:lstStyle/>
                    <a:p>
                      <a:pPr marL="0" marR="0" lvl="0" indent="0" algn="l"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Market Average</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100000"/>
                            </a:schemeClr>
                          </a:solidFill>
                          <a:effectLst/>
                          <a:uLnTx/>
                          <a:uFillTx/>
                          <a:latin typeface="Tahoma" panose="020B0604030504040204" pitchFamily="34" charset="0"/>
                          <a:ea typeface="+mn-ea"/>
                          <a:cs typeface="+mn-cs"/>
                          <a:sym typeface=""/>
                        </a:rPr>
                        <a:t>N/A</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+1.8%</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68604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3EA20">
                              <a:lumMod val="100000"/>
                            </a:srgbClr>
                          </a:solidFill>
                          <a:effectLst/>
                          <a:uLnTx/>
                          <a:uFillTx/>
                          <a:latin typeface="Tahoma" panose="020B0604030504040204" pitchFamily="34" charset="0"/>
                          <a:ea typeface="+mn-ea"/>
                          <a:cs typeface="+mn-cs"/>
                          <a:sym typeface=""/>
                        </a:rPr>
                        <a:t>+11%</a:t>
                      </a: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82355522"/>
                  </a:ext>
                </a:extLst>
              </a:tr>
            </a:tbl>
          </a:graphicData>
        </a:graphic>
      </p:graphicFrame>
    </p:spTree>
    <p:extLst>
      <p:ext uri="{BB962C8B-B14F-4D97-AF65-F5344CB8AC3E}">
        <p14:creationId xmlns:p14="http://schemas.microsoft.com/office/powerpoint/2010/main" val="10434039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FB1B-CB1E-481D-8794-3951E0E73D54}"/>
              </a:ext>
            </a:extLst>
          </p:cNvPr>
          <p:cNvSpPr>
            <a:spLocks noGrp="1"/>
          </p:cNvSpPr>
          <p:nvPr>
            <p:ph type="title"/>
          </p:nvPr>
        </p:nvSpPr>
        <p:spPr/>
        <p:txBody>
          <a:bodyPr/>
          <a:lstStyle/>
          <a:p>
            <a:r>
              <a:rPr lang="en-US" dirty="0"/>
              <a:t>Veeam named a Leader for the 6</a:t>
            </a:r>
            <a:r>
              <a:rPr lang="en-US" baseline="30000" dirty="0"/>
              <a:t>th</a:t>
            </a:r>
            <a:r>
              <a:rPr lang="en-US" dirty="0"/>
              <a:t> time!</a:t>
            </a:r>
          </a:p>
        </p:txBody>
      </p:sp>
      <p:sp>
        <p:nvSpPr>
          <p:cNvPr id="4" name="TextBox 3">
            <a:extLst>
              <a:ext uri="{FF2B5EF4-FFF2-40B4-BE49-F238E27FC236}">
                <a16:creationId xmlns:a16="http://schemas.microsoft.com/office/drawing/2014/main" id="{E6F82ED7-8415-4FE8-934B-EE37811EC740}"/>
              </a:ext>
            </a:extLst>
          </p:cNvPr>
          <p:cNvSpPr txBox="1"/>
          <p:nvPr/>
        </p:nvSpPr>
        <p:spPr>
          <a:xfrm>
            <a:off x="4354318" y="921846"/>
            <a:ext cx="4191000" cy="954107"/>
          </a:xfrm>
          <a:prstGeom prst="rect">
            <a:avLst/>
          </a:prstGeom>
        </p:spPr>
        <p:txBody>
          <a:bodyPr wrap="square" rtlCol="0" anchor="ctr">
            <a:spAutoFit/>
          </a:bodyPr>
          <a:lstStyle/>
          <a:p>
            <a:r>
              <a:rPr lang="en-US" sz="1400" dirty="0">
                <a:solidFill>
                  <a:schemeClr val="bg1"/>
                </a:solidFill>
              </a:rPr>
              <a:t>Gartner named Veeam as a Magic Quadrant </a:t>
            </a:r>
            <a:r>
              <a:rPr lang="en-US" sz="1400" b="1" dirty="0">
                <a:solidFill>
                  <a:schemeClr val="accent1"/>
                </a:solidFill>
              </a:rPr>
              <a:t>Leader for the sixth time</a:t>
            </a:r>
            <a:r>
              <a:rPr lang="en-US" sz="1400" dirty="0">
                <a:solidFill>
                  <a:schemeClr val="accent1"/>
                </a:solidFill>
              </a:rPr>
              <a:t> </a:t>
            </a:r>
          </a:p>
          <a:p>
            <a:r>
              <a:rPr lang="en-US" sz="1400" dirty="0">
                <a:solidFill>
                  <a:schemeClr val="bg1"/>
                </a:solidFill>
              </a:rPr>
              <a:t>for its highest Ability to Execute and Completeness of Vision</a:t>
            </a:r>
            <a:endParaRPr lang="en-GB" sz="1400" b="1" dirty="0">
              <a:solidFill>
                <a:schemeClr val="bg1"/>
              </a:solidFill>
            </a:endParaRPr>
          </a:p>
        </p:txBody>
      </p:sp>
      <p:sp>
        <p:nvSpPr>
          <p:cNvPr id="5" name="TextBox 4">
            <a:extLst>
              <a:ext uri="{FF2B5EF4-FFF2-40B4-BE49-F238E27FC236}">
                <a16:creationId xmlns:a16="http://schemas.microsoft.com/office/drawing/2014/main" id="{48A04E07-2311-4762-83EC-0552869A2805}"/>
              </a:ext>
            </a:extLst>
          </p:cNvPr>
          <p:cNvSpPr txBox="1"/>
          <p:nvPr/>
        </p:nvSpPr>
        <p:spPr>
          <a:xfrm>
            <a:off x="4354318" y="2113227"/>
            <a:ext cx="4724400" cy="276999"/>
          </a:xfrm>
          <a:prstGeom prst="rect">
            <a:avLst/>
          </a:prstGeom>
        </p:spPr>
        <p:txBody>
          <a:bodyPr wrap="square" rtlCol="0" anchor="ctr">
            <a:spAutoFit/>
          </a:bodyPr>
          <a:lstStyle/>
          <a:p>
            <a:r>
              <a:rPr lang="en-US" sz="1200" dirty="0">
                <a:solidFill>
                  <a:schemeClr val="bg1"/>
                </a:solidFill>
              </a:rPr>
              <a:t>Veeam is a Leader in Enterprise Backup &amp; Recovery Solutions!</a:t>
            </a:r>
            <a:endParaRPr lang="en-GB" sz="1200" b="1" dirty="0">
              <a:solidFill>
                <a:schemeClr val="bg1"/>
              </a:solidFill>
            </a:endParaRPr>
          </a:p>
        </p:txBody>
      </p:sp>
      <p:sp>
        <p:nvSpPr>
          <p:cNvPr id="6" name="Content Placeholder 6">
            <a:extLst>
              <a:ext uri="{FF2B5EF4-FFF2-40B4-BE49-F238E27FC236}">
                <a16:creationId xmlns:a16="http://schemas.microsoft.com/office/drawing/2014/main" id="{CABD8963-54A5-476B-B8A9-9B74CEAC9F32}"/>
              </a:ext>
            </a:extLst>
          </p:cNvPr>
          <p:cNvSpPr txBox="1">
            <a:spLocks/>
          </p:cNvSpPr>
          <p:nvPr/>
        </p:nvSpPr>
        <p:spPr>
          <a:xfrm>
            <a:off x="4328938" y="3649675"/>
            <a:ext cx="4434062" cy="1161532"/>
          </a:xfrm>
          <a:prstGeom prst="rect">
            <a:avLst/>
          </a:prstGeom>
        </p:spPr>
        <p:txBody>
          <a:bodyPr anchor="b"/>
          <a:lstStyle>
            <a:lvl1pPr marL="0" indent="0" algn="l" defTabSz="686030" rtl="0" eaLnBrk="1" latinLnBrk="0" hangingPunct="1">
              <a:lnSpc>
                <a:spcPct val="100000"/>
              </a:lnSpc>
              <a:spcBef>
                <a:spcPts val="0"/>
              </a:spcBef>
              <a:buSzPct val="90000"/>
              <a:buFont typeface="Arial" pitchFamily="34" charset="0"/>
              <a:buNone/>
              <a:defRPr sz="2000" kern="1200" spc="0" baseline="0">
                <a:solidFill>
                  <a:schemeClr val="tx1">
                    <a:lumMod val="50000"/>
                    <a:lumOff val="50000"/>
                  </a:schemeClr>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buFont typeface="Arial" pitchFamily="34" charset="0"/>
              <a:buNone/>
            </a:pPr>
            <a:r>
              <a:rPr lang="en-US" sz="600" b="1" dirty="0">
                <a:solidFill>
                  <a:schemeClr val="bg1"/>
                </a:solidFill>
              </a:rPr>
              <a:t>DISCLAIMER</a:t>
            </a:r>
          </a:p>
          <a:p>
            <a:pPr marL="0" lvl="1" indent="0">
              <a:buFont typeface="Arial" pitchFamily="34" charset="0"/>
              <a:buNone/>
            </a:pPr>
            <a:endParaRPr lang="en-US" sz="600" b="1" dirty="0">
              <a:solidFill>
                <a:schemeClr val="bg1"/>
              </a:solidFill>
            </a:endParaRPr>
          </a:p>
          <a:p>
            <a:pPr marL="0" lvl="1" indent="0">
              <a:buNone/>
            </a:pPr>
            <a:r>
              <a:rPr lang="en-US" sz="600" dirty="0">
                <a:solidFill>
                  <a:schemeClr val="bg1"/>
                </a:solidFill>
              </a:rPr>
              <a:t>Gartner Magic Quadrant for Enterprise Backup and Recovery Software Solutions, Michael </a:t>
            </a:r>
            <a:r>
              <a:rPr lang="en-US" sz="600" dirty="0" err="1">
                <a:solidFill>
                  <a:schemeClr val="bg1"/>
                </a:solidFill>
              </a:rPr>
              <a:t>Hoeck</a:t>
            </a:r>
            <a:r>
              <a:rPr lang="en-US" sz="600" dirty="0">
                <a:solidFill>
                  <a:schemeClr val="bg1"/>
                </a:solidFill>
              </a:rPr>
              <a:t>, Nik Simpson, Jerry </a:t>
            </a:r>
            <a:r>
              <a:rPr lang="en-US" sz="600" dirty="0" err="1">
                <a:solidFill>
                  <a:schemeClr val="bg1"/>
                </a:solidFill>
              </a:rPr>
              <a:t>Rozeman</a:t>
            </a:r>
            <a:r>
              <a:rPr lang="en-US" sz="600" dirty="0">
                <a:solidFill>
                  <a:schemeClr val="bg1"/>
                </a:solidFill>
              </a:rPr>
              <a:t>, Jason Donham, 28th July 2022. Gartner and Magic Quadrant are registered trademarks of Gartner, Inc. and/or its affiliates in the U.S. and internationally and is used herein with permission. All rights reserved. </a:t>
            </a:r>
          </a:p>
          <a:p>
            <a:pPr marL="0" lvl="1" indent="0">
              <a:buNone/>
            </a:pPr>
            <a:r>
              <a:rPr lang="en-US" sz="600" dirty="0">
                <a:solidFill>
                  <a:schemeClr val="bg1"/>
                </a:solidFill>
              </a:rPr>
              <a:t>This graphic was published by Gartner, Inc. as part of a larger research document and should be evaluated in the context of the entire document. The Gartner document is available upon request from Veeam. </a:t>
            </a:r>
            <a:r>
              <a:rPr lang="en-US" sz="600" dirty="0">
                <a:solidFill>
                  <a:schemeClr val="bg1"/>
                </a:solidFill>
                <a:hlinkClick r:id="rId2"/>
              </a:rPr>
              <a:t>https://www.veeam.com/2022-gartner-magic-quadrant.html</a:t>
            </a:r>
            <a:r>
              <a:rPr lang="en-US" sz="600" dirty="0">
                <a:solidFill>
                  <a:schemeClr val="bg1"/>
                </a:solidFill>
              </a:rPr>
              <a:t> 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 </a:t>
            </a:r>
          </a:p>
        </p:txBody>
      </p:sp>
      <p:sp>
        <p:nvSpPr>
          <p:cNvPr id="7" name="TextBox 6">
            <a:extLst>
              <a:ext uri="{FF2B5EF4-FFF2-40B4-BE49-F238E27FC236}">
                <a16:creationId xmlns:a16="http://schemas.microsoft.com/office/drawing/2014/main" id="{DA9C5806-1753-4182-84D2-57665D61DF36}"/>
              </a:ext>
            </a:extLst>
          </p:cNvPr>
          <p:cNvSpPr txBox="1"/>
          <p:nvPr/>
        </p:nvSpPr>
        <p:spPr>
          <a:xfrm>
            <a:off x="4426964" y="2382774"/>
            <a:ext cx="1219200" cy="430887"/>
          </a:xfrm>
          <a:prstGeom prst="rect">
            <a:avLst/>
          </a:prstGeom>
          <a:noFill/>
        </p:spPr>
        <p:txBody>
          <a:bodyPr wrap="square" lIns="0" tIns="0" rIns="0" bIns="0" rtlCol="0" anchor="ctr">
            <a:spAutoFit/>
          </a:bodyPr>
          <a:lstStyle/>
          <a:p>
            <a:r>
              <a:rPr lang="en-US" sz="2800" b="1" dirty="0">
                <a:solidFill>
                  <a:schemeClr val="accent1"/>
                </a:solidFill>
                <a:latin typeface="+mn-lt"/>
              </a:rPr>
              <a:t>#1</a:t>
            </a:r>
          </a:p>
        </p:txBody>
      </p:sp>
      <p:sp>
        <p:nvSpPr>
          <p:cNvPr id="8" name="TextBox 7">
            <a:extLst>
              <a:ext uri="{FF2B5EF4-FFF2-40B4-BE49-F238E27FC236}">
                <a16:creationId xmlns:a16="http://schemas.microsoft.com/office/drawing/2014/main" id="{B177F8E7-5452-4ABC-9AC7-AAC18605936C}"/>
              </a:ext>
            </a:extLst>
          </p:cNvPr>
          <p:cNvSpPr txBox="1"/>
          <p:nvPr/>
        </p:nvSpPr>
        <p:spPr>
          <a:xfrm>
            <a:off x="4426964" y="2898300"/>
            <a:ext cx="1219200" cy="338554"/>
          </a:xfrm>
          <a:prstGeom prst="rect">
            <a:avLst/>
          </a:prstGeom>
          <a:noFill/>
        </p:spPr>
        <p:txBody>
          <a:bodyPr wrap="square" lIns="0" tIns="0" rIns="0" bIns="0" rtlCol="0" anchor="ctr">
            <a:spAutoFit/>
          </a:bodyPr>
          <a:lstStyle/>
          <a:p>
            <a:r>
              <a:rPr lang="en-US" sz="1100" dirty="0">
                <a:solidFill>
                  <a:schemeClr val="bg1"/>
                </a:solidFill>
              </a:rPr>
              <a:t>Market Share Worldwide</a:t>
            </a:r>
            <a:endParaRPr lang="en-US" sz="1100" dirty="0">
              <a:solidFill>
                <a:schemeClr val="bg1"/>
              </a:solidFill>
              <a:latin typeface="+mn-lt"/>
            </a:endParaRPr>
          </a:p>
        </p:txBody>
      </p:sp>
      <p:sp>
        <p:nvSpPr>
          <p:cNvPr id="9" name="TextBox 8">
            <a:extLst>
              <a:ext uri="{FF2B5EF4-FFF2-40B4-BE49-F238E27FC236}">
                <a16:creationId xmlns:a16="http://schemas.microsoft.com/office/drawing/2014/main" id="{00888EDA-85B1-4BEA-94E5-DAC8AF83E3E0}"/>
              </a:ext>
            </a:extLst>
          </p:cNvPr>
          <p:cNvSpPr txBox="1"/>
          <p:nvPr/>
        </p:nvSpPr>
        <p:spPr>
          <a:xfrm>
            <a:off x="5784284" y="2367306"/>
            <a:ext cx="1219200" cy="430887"/>
          </a:xfrm>
          <a:prstGeom prst="rect">
            <a:avLst/>
          </a:prstGeom>
          <a:noFill/>
        </p:spPr>
        <p:txBody>
          <a:bodyPr wrap="square" lIns="0" tIns="0" rIns="0" bIns="0" rtlCol="0" anchor="ctr">
            <a:spAutoFit/>
          </a:bodyPr>
          <a:lstStyle/>
          <a:p>
            <a:r>
              <a:rPr lang="en-US" sz="2800" b="1" dirty="0">
                <a:solidFill>
                  <a:schemeClr val="accent1"/>
                </a:solidFill>
                <a:latin typeface="+mn-lt"/>
              </a:rPr>
              <a:t>450K</a:t>
            </a:r>
            <a:r>
              <a:rPr lang="en-US" sz="2800" dirty="0">
                <a:solidFill>
                  <a:schemeClr val="accent1"/>
                </a:solidFill>
                <a:latin typeface="+mn-lt"/>
              </a:rPr>
              <a:t>+</a:t>
            </a:r>
          </a:p>
        </p:txBody>
      </p:sp>
      <p:sp>
        <p:nvSpPr>
          <p:cNvPr id="11" name="TextBox 10">
            <a:extLst>
              <a:ext uri="{FF2B5EF4-FFF2-40B4-BE49-F238E27FC236}">
                <a16:creationId xmlns:a16="http://schemas.microsoft.com/office/drawing/2014/main" id="{F5CF3152-E8C3-4F42-9049-529B65FC0275}"/>
              </a:ext>
            </a:extLst>
          </p:cNvPr>
          <p:cNvSpPr txBox="1"/>
          <p:nvPr/>
        </p:nvSpPr>
        <p:spPr>
          <a:xfrm>
            <a:off x="5791200" y="2798192"/>
            <a:ext cx="1219200" cy="507831"/>
          </a:xfrm>
          <a:prstGeom prst="rect">
            <a:avLst/>
          </a:prstGeom>
          <a:noFill/>
        </p:spPr>
        <p:txBody>
          <a:bodyPr wrap="square" lIns="0" tIns="0" rIns="0" bIns="0" rtlCol="0" anchor="ctr">
            <a:spAutoFit/>
          </a:bodyPr>
          <a:lstStyle/>
          <a:p>
            <a:r>
              <a:rPr lang="en-US" sz="1100" dirty="0">
                <a:solidFill>
                  <a:schemeClr val="bg1"/>
                </a:solidFill>
              </a:rPr>
              <a:t>customers worldwide and counting</a:t>
            </a:r>
            <a:endParaRPr lang="en-US" sz="1100" dirty="0">
              <a:solidFill>
                <a:schemeClr val="bg1"/>
              </a:solidFill>
              <a:latin typeface="+mn-lt"/>
            </a:endParaRPr>
          </a:p>
        </p:txBody>
      </p:sp>
      <p:sp>
        <p:nvSpPr>
          <p:cNvPr id="12" name="TextBox 11">
            <a:extLst>
              <a:ext uri="{FF2B5EF4-FFF2-40B4-BE49-F238E27FC236}">
                <a16:creationId xmlns:a16="http://schemas.microsoft.com/office/drawing/2014/main" id="{6910C83A-792F-4900-B16F-2CB17DDC1CE1}"/>
              </a:ext>
            </a:extLst>
          </p:cNvPr>
          <p:cNvSpPr txBox="1"/>
          <p:nvPr/>
        </p:nvSpPr>
        <p:spPr>
          <a:xfrm>
            <a:off x="7431501" y="2367305"/>
            <a:ext cx="1219200" cy="430887"/>
          </a:xfrm>
          <a:prstGeom prst="rect">
            <a:avLst/>
          </a:prstGeom>
          <a:noFill/>
        </p:spPr>
        <p:txBody>
          <a:bodyPr wrap="square" lIns="0" tIns="0" rIns="0" bIns="0" rtlCol="0" anchor="ctr">
            <a:spAutoFit/>
          </a:bodyPr>
          <a:lstStyle/>
          <a:p>
            <a:r>
              <a:rPr lang="en-US" sz="2800" b="1" dirty="0">
                <a:solidFill>
                  <a:schemeClr val="accent1"/>
                </a:solidFill>
                <a:latin typeface="+mn-lt"/>
              </a:rPr>
              <a:t>200+</a:t>
            </a:r>
          </a:p>
        </p:txBody>
      </p:sp>
      <p:sp>
        <p:nvSpPr>
          <p:cNvPr id="13" name="TextBox 12">
            <a:extLst>
              <a:ext uri="{FF2B5EF4-FFF2-40B4-BE49-F238E27FC236}">
                <a16:creationId xmlns:a16="http://schemas.microsoft.com/office/drawing/2014/main" id="{1BB0F690-40FB-4AEF-AB36-02551BDC1628}"/>
              </a:ext>
            </a:extLst>
          </p:cNvPr>
          <p:cNvSpPr txBox="1"/>
          <p:nvPr/>
        </p:nvSpPr>
        <p:spPr>
          <a:xfrm>
            <a:off x="7467600" y="2800350"/>
            <a:ext cx="1219200" cy="338554"/>
          </a:xfrm>
          <a:prstGeom prst="rect">
            <a:avLst/>
          </a:prstGeom>
          <a:noFill/>
        </p:spPr>
        <p:txBody>
          <a:bodyPr wrap="square" lIns="0" tIns="0" rIns="0" bIns="0" rtlCol="0" anchor="ctr">
            <a:spAutoFit/>
          </a:bodyPr>
          <a:lstStyle/>
          <a:p>
            <a:r>
              <a:rPr lang="en-US" sz="1100" dirty="0">
                <a:solidFill>
                  <a:schemeClr val="bg1"/>
                </a:solidFill>
              </a:rPr>
              <a:t>top industry awards</a:t>
            </a:r>
            <a:endParaRPr lang="en-US" sz="1100" dirty="0">
              <a:solidFill>
                <a:schemeClr val="bg1"/>
              </a:solidFill>
              <a:latin typeface="+mn-lt"/>
            </a:endParaRPr>
          </a:p>
        </p:txBody>
      </p:sp>
      <p:pic>
        <p:nvPicPr>
          <p:cNvPr id="10" name="Picture 9" descr="A picture containing text&#10;&#10;Description automatically generated">
            <a:extLst>
              <a:ext uri="{FF2B5EF4-FFF2-40B4-BE49-F238E27FC236}">
                <a16:creationId xmlns:a16="http://schemas.microsoft.com/office/drawing/2014/main" id="{775249B2-4915-44E6-9890-4DF6CFABFE24}"/>
              </a:ext>
            </a:extLst>
          </p:cNvPr>
          <p:cNvPicPr>
            <a:picLocks noChangeAspect="1"/>
          </p:cNvPicPr>
          <p:nvPr/>
        </p:nvPicPr>
        <p:blipFill>
          <a:blip r:embed="rId3"/>
          <a:stretch>
            <a:fillRect/>
          </a:stretch>
        </p:blipFill>
        <p:spPr>
          <a:xfrm>
            <a:off x="238976" y="870382"/>
            <a:ext cx="3886742" cy="4198489"/>
          </a:xfrm>
          <a:prstGeom prst="rect">
            <a:avLst/>
          </a:prstGeom>
        </p:spPr>
      </p:pic>
    </p:spTree>
    <p:extLst>
      <p:ext uri="{BB962C8B-B14F-4D97-AF65-F5344CB8AC3E}">
        <p14:creationId xmlns:p14="http://schemas.microsoft.com/office/powerpoint/2010/main" val="15074432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884AA9FE-221E-404B-AA95-07996673DFD4}"/>
              </a:ext>
            </a:extLst>
          </p:cNvPr>
          <p:cNvPicPr>
            <a:picLocks noChangeAspect="1"/>
          </p:cNvPicPr>
          <p:nvPr/>
        </p:nvPicPr>
        <p:blipFill rotWithShape="1">
          <a:blip r:embed="rId3"/>
          <a:srcRect l="31797"/>
          <a:stretch/>
        </p:blipFill>
        <p:spPr>
          <a:xfrm>
            <a:off x="-1" y="745127"/>
            <a:ext cx="4348435" cy="4226613"/>
          </a:xfrm>
          <a:prstGeom prst="rect">
            <a:avLst/>
          </a:prstGeom>
        </p:spPr>
      </p:pic>
      <p:sp>
        <p:nvSpPr>
          <p:cNvPr id="5" name="Текст 4">
            <a:extLst>
              <a:ext uri="{FF2B5EF4-FFF2-40B4-BE49-F238E27FC236}">
                <a16:creationId xmlns:a16="http://schemas.microsoft.com/office/drawing/2014/main" id="{C76ED57F-2ECB-7A47-9D49-1A7BEFAF29CD}"/>
              </a:ext>
            </a:extLst>
          </p:cNvPr>
          <p:cNvSpPr>
            <a:spLocks noGrp="1"/>
          </p:cNvSpPr>
          <p:nvPr>
            <p:ph type="body" sz="quarter" idx="4294967295"/>
          </p:nvPr>
        </p:nvSpPr>
        <p:spPr>
          <a:xfrm>
            <a:off x="3640138" y="1355725"/>
            <a:ext cx="5503862" cy="1547813"/>
          </a:xfrm>
          <a:prstGeom prst="rect">
            <a:avLst/>
          </a:prstGeom>
        </p:spPr>
        <p:txBody>
          <a:bodyPr anchor="t"/>
          <a:lstStyle/>
          <a:p>
            <a:r>
              <a:rPr lang="en-US" sz="3600" dirty="0"/>
              <a:t>#1 in the EMEA data replication and protection market </a:t>
            </a:r>
            <a:endParaRPr lang="ru-RU" sz="3600" dirty="0"/>
          </a:p>
        </p:txBody>
      </p:sp>
      <p:pic>
        <p:nvPicPr>
          <p:cNvPr id="3" name="Рисунок 2">
            <a:extLst>
              <a:ext uri="{FF2B5EF4-FFF2-40B4-BE49-F238E27FC236}">
                <a16:creationId xmlns:a16="http://schemas.microsoft.com/office/drawing/2014/main" id="{A18EEDE1-B923-F54B-B7D4-3A196046A5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98403" y="380788"/>
            <a:ext cx="1332763" cy="403868"/>
          </a:xfrm>
          <a:prstGeom prst="rect">
            <a:avLst/>
          </a:prstGeom>
        </p:spPr>
      </p:pic>
      <p:sp>
        <p:nvSpPr>
          <p:cNvPr id="6" name="Текст 4">
            <a:extLst>
              <a:ext uri="{FF2B5EF4-FFF2-40B4-BE49-F238E27FC236}">
                <a16:creationId xmlns:a16="http://schemas.microsoft.com/office/drawing/2014/main" id="{103D2F8A-C317-FF4B-82A8-516DA700E438}"/>
              </a:ext>
            </a:extLst>
          </p:cNvPr>
          <p:cNvSpPr txBox="1">
            <a:spLocks/>
          </p:cNvSpPr>
          <p:nvPr/>
        </p:nvSpPr>
        <p:spPr>
          <a:xfrm>
            <a:off x="3233231" y="3345328"/>
            <a:ext cx="5504532" cy="665748"/>
          </a:xfrm>
          <a:prstGeom prst="rect">
            <a:avLst/>
          </a:prstGeom>
        </p:spPr>
        <p:txBody>
          <a:bodyPr anchor="t"/>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13" rtl="0" eaLnBrk="1" fontAlgn="auto" latinLnBrk="0" hangingPunct="1">
              <a:lnSpc>
                <a:spcPct val="100000"/>
              </a:lnSpc>
              <a:spcBef>
                <a:spcPts val="0"/>
              </a:spcBef>
              <a:spcAft>
                <a:spcPts val="700"/>
              </a:spcAft>
              <a:buClrTx/>
              <a:buSzPct val="90000"/>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Tahoma"/>
                <a:ea typeface="+mn-ea"/>
                <a:cs typeface="+mn-cs"/>
              </a:rPr>
              <a:t>Sequentially and YoY among top 5 companies</a:t>
            </a:r>
            <a:br>
              <a:rPr kumimoji="0" lang="en-US" sz="1800" b="0" i="0" u="none" strike="noStrike" kern="1200" cap="none" spc="0" normalizeH="0" baseline="0" noProof="0" dirty="0">
                <a:ln>
                  <a:noFill/>
                </a:ln>
                <a:solidFill>
                  <a:srgbClr val="FFFFFF"/>
                </a:solidFill>
                <a:effectLst/>
                <a:uLnTx/>
                <a:uFillTx/>
                <a:latin typeface="Tahoma"/>
                <a:ea typeface="+mn-ea"/>
                <a:cs typeface="+mn-cs"/>
              </a:rPr>
            </a:br>
            <a:r>
              <a:rPr kumimoji="0" lang="en-US" sz="1800" b="0" i="0" u="none" strike="noStrike" kern="1200" cap="none" spc="0" normalizeH="0" baseline="0" noProof="0" dirty="0">
                <a:ln>
                  <a:noFill/>
                </a:ln>
                <a:solidFill>
                  <a:srgbClr val="FFFFFF"/>
                </a:solidFill>
                <a:effectLst/>
                <a:uLnTx/>
                <a:uFillTx/>
                <a:latin typeface="Tahoma"/>
                <a:ea typeface="+mn-ea"/>
                <a:cs typeface="+mn-cs"/>
              </a:rPr>
              <a:t>in data replication and protection market</a:t>
            </a:r>
            <a:endParaRPr kumimoji="0" lang="ru-RU"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7" name="Текст 4">
            <a:extLst>
              <a:ext uri="{FF2B5EF4-FFF2-40B4-BE49-F238E27FC236}">
                <a16:creationId xmlns:a16="http://schemas.microsoft.com/office/drawing/2014/main" id="{062F74E6-7280-1C4C-82B2-81723390BD50}"/>
              </a:ext>
            </a:extLst>
          </p:cNvPr>
          <p:cNvSpPr txBox="1">
            <a:spLocks/>
          </p:cNvSpPr>
          <p:nvPr/>
        </p:nvSpPr>
        <p:spPr>
          <a:xfrm>
            <a:off x="3233231" y="4474704"/>
            <a:ext cx="5504532" cy="404227"/>
          </a:xfrm>
          <a:prstGeom prst="rect">
            <a:avLst/>
          </a:prstGeom>
        </p:spPr>
        <p:txBody>
          <a:bodyPr anchor="b"/>
          <a:lstStyle>
            <a:lvl1pPr marL="0" indent="0" algn="l" defTabSz="686030" rtl="0" eaLnBrk="1" latinLnBrk="0" hangingPunct="1">
              <a:lnSpc>
                <a:spcPct val="100000"/>
              </a:lnSpc>
              <a:spcBef>
                <a:spcPts val="0"/>
              </a:spcBef>
              <a:spcAft>
                <a:spcPts val="700"/>
              </a:spcAft>
              <a:buSzPct val="90000"/>
              <a:buFont typeface="Arial" pitchFamily="34" charset="0"/>
              <a:buNone/>
              <a:defRPr sz="1800" kern="1200" spc="0" baseline="0">
                <a:solidFill>
                  <a:schemeClr val="bg1"/>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13" rtl="0" eaLnBrk="1" fontAlgn="auto" latinLnBrk="0" hangingPunct="1">
              <a:lnSpc>
                <a:spcPct val="100000"/>
              </a:lnSpc>
              <a:spcBef>
                <a:spcPts val="0"/>
              </a:spcBef>
              <a:spcAft>
                <a:spcPts val="700"/>
              </a:spcAft>
              <a:buClrTx/>
              <a:buSzPct val="90000"/>
              <a:buFont typeface="Arial" pitchFamily="34" charset="0"/>
              <a:buNone/>
              <a:tabLst/>
              <a:defRPr/>
            </a:pPr>
            <a:r>
              <a:rPr kumimoji="0" lang="en-US" sz="1000" b="0" i="0" u="none" strike="noStrike" kern="1200" cap="none" spc="0" normalizeH="0" baseline="0" noProof="0" dirty="0">
                <a:ln>
                  <a:noFill/>
                </a:ln>
                <a:solidFill>
                  <a:srgbClr val="FFFFFF"/>
                </a:solidFill>
                <a:effectLst/>
                <a:uLnTx/>
                <a:uFillTx/>
                <a:latin typeface="Tahoma"/>
                <a:ea typeface="+mn-ea"/>
                <a:cs typeface="+mn-cs"/>
              </a:rPr>
              <a:t>Source: IDC </a:t>
            </a:r>
            <a:r>
              <a:rPr kumimoji="0" lang="en-US" sz="1000" b="0" i="0" u="none" strike="noStrike" kern="1200" cap="none" spc="0" normalizeH="0" baseline="0" noProof="0" dirty="0" err="1">
                <a:ln>
                  <a:noFill/>
                </a:ln>
                <a:solidFill>
                  <a:srgbClr val="FFFFFF"/>
                </a:solidFill>
                <a:effectLst/>
                <a:uLnTx/>
                <a:uFillTx/>
                <a:latin typeface="Tahoma"/>
                <a:ea typeface="+mn-ea"/>
                <a:cs typeface="+mn-cs"/>
              </a:rPr>
              <a:t>WorldWide</a:t>
            </a:r>
            <a:r>
              <a:rPr kumimoji="0" lang="en-US" sz="1000" b="0" i="0" u="none" strike="noStrike" kern="1200" cap="none" spc="0" normalizeH="0" baseline="0" noProof="0" dirty="0">
                <a:ln>
                  <a:noFill/>
                </a:ln>
                <a:solidFill>
                  <a:srgbClr val="FFFFFF"/>
                </a:solidFill>
                <a:effectLst/>
                <a:uLnTx/>
                <a:uFillTx/>
                <a:latin typeface="Tahoma"/>
                <a:ea typeface="+mn-ea"/>
                <a:cs typeface="+mn-cs"/>
              </a:rPr>
              <a:t> Semi-Annual Software Tracker, 2021H2</a:t>
            </a:r>
            <a:endParaRPr kumimoji="0" lang="ru-RU" sz="1000" b="0" i="0" u="none" strike="noStrike" kern="1200" cap="none" spc="0" normalizeH="0" baseline="0" noProof="0" dirty="0">
              <a:ln>
                <a:noFill/>
              </a:ln>
              <a:solidFill>
                <a:srgbClr val="FFFFFF"/>
              </a:solidFill>
              <a:effectLst/>
              <a:uLnTx/>
              <a:uFillTx/>
              <a:latin typeface="Tahoma"/>
              <a:ea typeface="+mn-ea"/>
              <a:cs typeface="+mn-cs"/>
            </a:endParaRPr>
          </a:p>
        </p:txBody>
      </p:sp>
      <p:pic>
        <p:nvPicPr>
          <p:cNvPr id="11" name="Graphic 10">
            <a:extLst>
              <a:ext uri="{FF2B5EF4-FFF2-40B4-BE49-F238E27FC236}">
                <a16:creationId xmlns:a16="http://schemas.microsoft.com/office/drawing/2014/main" id="{3596ACED-80F6-FC48-8A37-1773689E19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3005" y="391204"/>
            <a:ext cx="2198084" cy="393452"/>
          </a:xfrm>
          <a:prstGeom prst="rect">
            <a:avLst/>
          </a:prstGeom>
        </p:spPr>
      </p:pic>
    </p:spTree>
    <p:extLst>
      <p:ext uri="{BB962C8B-B14F-4D97-AF65-F5344CB8AC3E}">
        <p14:creationId xmlns:p14="http://schemas.microsoft.com/office/powerpoint/2010/main" val="1489413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3D7A8-2D8E-41B2-A623-B726EA542AA6}"/>
              </a:ext>
            </a:extLst>
          </p:cNvPr>
          <p:cNvSpPr>
            <a:spLocks noGrp="1"/>
          </p:cNvSpPr>
          <p:nvPr>
            <p:ph type="title" idx="4294967295"/>
          </p:nvPr>
        </p:nvSpPr>
        <p:spPr>
          <a:xfrm>
            <a:off x="901700" y="1244342"/>
            <a:ext cx="7340600" cy="1476375"/>
          </a:xfrm>
          <a:prstGeom prst="rect">
            <a:avLst/>
          </a:prstGeom>
        </p:spPr>
        <p:txBody>
          <a:bodyPr/>
          <a:lstStyle/>
          <a:p>
            <a:pPr algn="ctr"/>
            <a:r>
              <a:rPr lang="en-US" sz="9600" b="1" dirty="0">
                <a:solidFill>
                  <a:srgbClr val="00E296"/>
                </a:solidFill>
              </a:rPr>
              <a:t>1,000,000</a:t>
            </a:r>
            <a:endParaRPr lang="en-US" sz="9600" dirty="0">
              <a:solidFill>
                <a:srgbClr val="00E296"/>
              </a:solidFill>
            </a:endParaRPr>
          </a:p>
        </p:txBody>
      </p:sp>
      <p:sp>
        <p:nvSpPr>
          <p:cNvPr id="2" name="TextBox 1">
            <a:extLst>
              <a:ext uri="{FF2B5EF4-FFF2-40B4-BE49-F238E27FC236}">
                <a16:creationId xmlns:a16="http://schemas.microsoft.com/office/drawing/2014/main" id="{FDF722E1-79D0-4AA6-BB25-1B3687AF5ED0}"/>
              </a:ext>
            </a:extLst>
          </p:cNvPr>
          <p:cNvSpPr txBox="1"/>
          <p:nvPr/>
        </p:nvSpPr>
        <p:spPr>
          <a:xfrm>
            <a:off x="2327700" y="2761427"/>
            <a:ext cx="4488601" cy="338554"/>
          </a:xfrm>
          <a:prstGeom prst="rect">
            <a:avLst/>
          </a:prstGeom>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Active Veeam Backup &amp; Replication installations</a:t>
            </a:r>
            <a:endParaRPr kumimoji="0" lang="en-US" sz="1400" b="0" i="0" u="none" strike="noStrike" kern="1200" cap="none" spc="0" normalizeH="0" baseline="0" noProof="0" dirty="0">
              <a:ln>
                <a:noFill/>
              </a:ln>
              <a:solidFill>
                <a:srgbClr val="FFFFFF"/>
              </a:solidFill>
              <a:effectLst/>
              <a:uLnTx/>
              <a:uFillTx/>
              <a:latin typeface="Tahoma"/>
              <a:ea typeface="+mn-ea"/>
              <a:cs typeface="+mn-cs"/>
            </a:endParaRPr>
          </a:p>
        </p:txBody>
      </p:sp>
      <p:grpSp>
        <p:nvGrpSpPr>
          <p:cNvPr id="14" name="Group 13">
            <a:extLst>
              <a:ext uri="{FF2B5EF4-FFF2-40B4-BE49-F238E27FC236}">
                <a16:creationId xmlns:a16="http://schemas.microsoft.com/office/drawing/2014/main" id="{783DA9FA-6892-4BE0-80E0-2D367DF30C41}"/>
              </a:ext>
            </a:extLst>
          </p:cNvPr>
          <p:cNvGrpSpPr/>
          <p:nvPr/>
        </p:nvGrpSpPr>
        <p:grpSpPr>
          <a:xfrm>
            <a:off x="1166000" y="2602111"/>
            <a:ext cx="1264996" cy="1780644"/>
            <a:chOff x="1319509" y="2290696"/>
            <a:chExt cx="1264996" cy="1780644"/>
          </a:xfrm>
        </p:grpSpPr>
        <p:pic>
          <p:nvPicPr>
            <p:cNvPr id="5" name="Picture 4">
              <a:extLst>
                <a:ext uri="{FF2B5EF4-FFF2-40B4-BE49-F238E27FC236}">
                  <a16:creationId xmlns:a16="http://schemas.microsoft.com/office/drawing/2014/main" id="{D6C0521E-8CF9-4D1C-A5D0-7A1747BBE48A}"/>
                </a:ext>
              </a:extLst>
            </p:cNvPr>
            <p:cNvPicPr>
              <a:picLocks noChangeAspect="1"/>
            </p:cNvPicPr>
            <p:nvPr/>
          </p:nvPicPr>
          <p:blipFill>
            <a:blip r:embed="rId3"/>
            <a:srcRect/>
            <a:stretch/>
          </p:blipFill>
          <p:spPr>
            <a:xfrm>
              <a:off x="1319509" y="2290696"/>
              <a:ext cx="1264996" cy="1647928"/>
            </a:xfrm>
            <a:prstGeom prst="rect">
              <a:avLst/>
            </a:prstGeom>
          </p:spPr>
        </p:pic>
        <p:sp>
          <p:nvSpPr>
            <p:cNvPr id="6" name="Rectangle 5">
              <a:extLst>
                <a:ext uri="{FF2B5EF4-FFF2-40B4-BE49-F238E27FC236}">
                  <a16:creationId xmlns:a16="http://schemas.microsoft.com/office/drawing/2014/main" id="{2C24E9F9-3B6F-47D3-9F5E-C6D3B58C1CE4}"/>
                </a:ext>
              </a:extLst>
            </p:cNvPr>
            <p:cNvSpPr/>
            <p:nvPr/>
          </p:nvSpPr>
          <p:spPr>
            <a:xfrm>
              <a:off x="1651443" y="3825119"/>
              <a:ext cx="601127" cy="246221"/>
            </a:xfrm>
            <a:prstGeom prst="rect">
              <a:avLst/>
            </a:prstGeom>
          </p:spPr>
          <p:txBody>
            <a:bodyPr wrap="none" lIns="0" tIns="0" rIns="0" bIns="0">
              <a:sp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E296"/>
                  </a:solidFill>
                  <a:effectLst/>
                  <a:uLnTx/>
                  <a:uFillTx/>
                  <a:latin typeface="Tahoma"/>
                  <a:ea typeface="+mn-ea"/>
                  <a:cs typeface="+mn-cs"/>
                </a:rPr>
                <a:t>Simple</a:t>
              </a:r>
            </a:p>
          </p:txBody>
        </p:sp>
      </p:grpSp>
      <p:grpSp>
        <p:nvGrpSpPr>
          <p:cNvPr id="15" name="Group 14">
            <a:extLst>
              <a:ext uri="{FF2B5EF4-FFF2-40B4-BE49-F238E27FC236}">
                <a16:creationId xmlns:a16="http://schemas.microsoft.com/office/drawing/2014/main" id="{48C1469D-9DCB-4335-AF0B-10F94B3415C3}"/>
              </a:ext>
            </a:extLst>
          </p:cNvPr>
          <p:cNvGrpSpPr/>
          <p:nvPr/>
        </p:nvGrpSpPr>
        <p:grpSpPr>
          <a:xfrm>
            <a:off x="4014795" y="2585019"/>
            <a:ext cx="1264996" cy="1797736"/>
            <a:chOff x="3939500" y="2273604"/>
            <a:chExt cx="1264996" cy="1797736"/>
          </a:xfrm>
        </p:grpSpPr>
        <p:pic>
          <p:nvPicPr>
            <p:cNvPr id="8" name="Picture 7">
              <a:extLst>
                <a:ext uri="{FF2B5EF4-FFF2-40B4-BE49-F238E27FC236}">
                  <a16:creationId xmlns:a16="http://schemas.microsoft.com/office/drawing/2014/main" id="{6975A1FB-4DCE-46E8-A04B-29645EB97857}"/>
                </a:ext>
              </a:extLst>
            </p:cNvPr>
            <p:cNvPicPr>
              <a:picLocks noChangeAspect="1"/>
            </p:cNvPicPr>
            <p:nvPr/>
          </p:nvPicPr>
          <p:blipFill>
            <a:blip r:embed="rId4"/>
            <a:srcRect/>
            <a:stretch/>
          </p:blipFill>
          <p:spPr>
            <a:xfrm>
              <a:off x="3939500" y="2273604"/>
              <a:ext cx="1264996" cy="1647928"/>
            </a:xfrm>
            <a:prstGeom prst="rect">
              <a:avLst/>
            </a:prstGeom>
          </p:spPr>
        </p:pic>
        <p:sp>
          <p:nvSpPr>
            <p:cNvPr id="9" name="Rectangle 8">
              <a:extLst>
                <a:ext uri="{FF2B5EF4-FFF2-40B4-BE49-F238E27FC236}">
                  <a16:creationId xmlns:a16="http://schemas.microsoft.com/office/drawing/2014/main" id="{D8128844-56AF-4F94-8C8F-54C2B80A7DF0}"/>
                </a:ext>
              </a:extLst>
            </p:cNvPr>
            <p:cNvSpPr/>
            <p:nvPr/>
          </p:nvSpPr>
          <p:spPr>
            <a:xfrm>
              <a:off x="4233765" y="3825119"/>
              <a:ext cx="676467" cy="246221"/>
            </a:xfrm>
            <a:prstGeom prst="rect">
              <a:avLst/>
            </a:prstGeom>
          </p:spPr>
          <p:txBody>
            <a:bodyPr wrap="none" lIns="0" tIns="0" rIns="0" bIns="0">
              <a:sp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E296"/>
                  </a:solidFill>
                  <a:effectLst/>
                  <a:uLnTx/>
                  <a:uFillTx/>
                  <a:latin typeface="Tahoma"/>
                  <a:ea typeface="+mn-ea"/>
                  <a:cs typeface="+mn-cs"/>
                </a:rPr>
                <a:t>Flexible</a:t>
              </a:r>
            </a:p>
          </p:txBody>
        </p:sp>
      </p:grpSp>
      <p:grpSp>
        <p:nvGrpSpPr>
          <p:cNvPr id="16" name="Group 15">
            <a:extLst>
              <a:ext uri="{FF2B5EF4-FFF2-40B4-BE49-F238E27FC236}">
                <a16:creationId xmlns:a16="http://schemas.microsoft.com/office/drawing/2014/main" id="{BA97D15C-6B77-4FF4-ADA3-253408D8376A}"/>
              </a:ext>
            </a:extLst>
          </p:cNvPr>
          <p:cNvGrpSpPr/>
          <p:nvPr/>
        </p:nvGrpSpPr>
        <p:grpSpPr>
          <a:xfrm>
            <a:off x="6863590" y="2575073"/>
            <a:ext cx="1265426" cy="1807682"/>
            <a:chOff x="6673090" y="2263658"/>
            <a:chExt cx="1265426" cy="1807682"/>
          </a:xfrm>
        </p:grpSpPr>
        <p:pic>
          <p:nvPicPr>
            <p:cNvPr id="11" name="Picture 10">
              <a:extLst>
                <a:ext uri="{FF2B5EF4-FFF2-40B4-BE49-F238E27FC236}">
                  <a16:creationId xmlns:a16="http://schemas.microsoft.com/office/drawing/2014/main" id="{07F65B0D-4987-493B-A15E-58A168B364AC}"/>
                </a:ext>
              </a:extLst>
            </p:cNvPr>
            <p:cNvPicPr>
              <a:picLocks noChangeAspect="1"/>
            </p:cNvPicPr>
            <p:nvPr/>
          </p:nvPicPr>
          <p:blipFill>
            <a:blip r:embed="rId5"/>
            <a:srcRect/>
            <a:stretch/>
          </p:blipFill>
          <p:spPr>
            <a:xfrm>
              <a:off x="6673090" y="2263658"/>
              <a:ext cx="1265426" cy="1651936"/>
            </a:xfrm>
            <a:prstGeom prst="rect">
              <a:avLst/>
            </a:prstGeom>
          </p:spPr>
        </p:pic>
        <p:sp>
          <p:nvSpPr>
            <p:cNvPr id="12" name="Rectangle 11">
              <a:extLst>
                <a:ext uri="{FF2B5EF4-FFF2-40B4-BE49-F238E27FC236}">
                  <a16:creationId xmlns:a16="http://schemas.microsoft.com/office/drawing/2014/main" id="{5DBE4407-9D7F-4999-AD08-28A245CEEF93}"/>
                </a:ext>
              </a:extLst>
            </p:cNvPr>
            <p:cNvSpPr/>
            <p:nvPr/>
          </p:nvSpPr>
          <p:spPr>
            <a:xfrm>
              <a:off x="6956509" y="3825119"/>
              <a:ext cx="698588" cy="246221"/>
            </a:xfrm>
            <a:prstGeom prst="rect">
              <a:avLst/>
            </a:prstGeom>
          </p:spPr>
          <p:txBody>
            <a:bodyPr wrap="none" lIns="0" tIns="0" rIns="0" bIns="0">
              <a:sp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E296"/>
                  </a:solidFill>
                  <a:effectLst/>
                  <a:uLnTx/>
                  <a:uFillTx/>
                  <a:latin typeface="Tahoma"/>
                  <a:ea typeface="+mn-ea"/>
                  <a:cs typeface="+mn-cs"/>
                </a:rPr>
                <a:t>Reliable</a:t>
              </a:r>
            </a:p>
          </p:txBody>
        </p:sp>
      </p:grpSp>
    </p:spTree>
    <p:extLst>
      <p:ext uri="{BB962C8B-B14F-4D97-AF65-F5344CB8AC3E}">
        <p14:creationId xmlns:p14="http://schemas.microsoft.com/office/powerpoint/2010/main" val="3534586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1" nodeType="clickEffect">
                                  <p:stCondLst>
                                    <p:cond delay="0"/>
                                  </p:stCondLst>
                                  <p:childTnLst>
                                    <p:animMotion origin="layout" path="M 1.94444E-6 -1.11111E-6 L 1.94444E-6 -0.15741 " pathEditMode="relative" rAng="0" ptsTypes="AA">
                                      <p:cBhvr>
                                        <p:cTn id="15" dur="2000" fill="hold"/>
                                        <p:tgtEl>
                                          <p:spTgt spid="2"/>
                                        </p:tgtEl>
                                        <p:attrNameLst>
                                          <p:attrName>ppt_x</p:attrName>
                                          <p:attrName>ppt_y</p:attrName>
                                        </p:attrNameLst>
                                      </p:cBhvr>
                                      <p:rCtr x="0" y="-7870"/>
                                    </p:animMotion>
                                  </p:childTnLst>
                                </p:cTn>
                              </p:par>
                              <p:par>
                                <p:cTn id="16" presetID="42" presetClass="path" presetSubtype="0" accel="50000" decel="50000" fill="hold" grpId="0" nodeType="withEffect">
                                  <p:stCondLst>
                                    <p:cond delay="0"/>
                                  </p:stCondLst>
                                  <p:childTnLst>
                                    <p:animMotion origin="layout" path="M 0 1.48148E-6 L 0 -0.1642 " pathEditMode="relative" rAng="0" ptsTypes="AA">
                                      <p:cBhvr>
                                        <p:cTn id="17" dur="2000" fill="hold"/>
                                        <p:tgtEl>
                                          <p:spTgt spid="3"/>
                                        </p:tgtEl>
                                        <p:attrNameLst>
                                          <p:attrName>ppt_x</p:attrName>
                                          <p:attrName>ppt_y</p:attrName>
                                        </p:attrNameLst>
                                      </p:cBhvr>
                                      <p:rCtr x="0" y="-8210"/>
                                    </p:animMotion>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D714-FE27-4BAB-BE2C-34FB7898E2B9}"/>
              </a:ext>
            </a:extLst>
          </p:cNvPr>
          <p:cNvSpPr>
            <a:spLocks noGrp="1"/>
          </p:cNvSpPr>
          <p:nvPr>
            <p:ph type="title"/>
          </p:nvPr>
        </p:nvSpPr>
        <p:spPr/>
        <p:txBody>
          <a:bodyPr/>
          <a:lstStyle/>
          <a:p>
            <a:r>
              <a:rPr lang="en-US" sz="3200" dirty="0">
                <a:cs typeface="Arial"/>
              </a:rPr>
              <a:t>How the IT landscape has changed </a:t>
            </a:r>
          </a:p>
        </p:txBody>
      </p:sp>
      <p:sp>
        <p:nvSpPr>
          <p:cNvPr id="4" name="TextBox 3">
            <a:extLst>
              <a:ext uri="{FF2B5EF4-FFF2-40B4-BE49-F238E27FC236}">
                <a16:creationId xmlns:a16="http://schemas.microsoft.com/office/drawing/2014/main" id="{A8EAA719-481A-4689-9B57-E1349C2631F3}"/>
              </a:ext>
            </a:extLst>
          </p:cNvPr>
          <p:cNvSpPr txBox="1"/>
          <p:nvPr/>
        </p:nvSpPr>
        <p:spPr>
          <a:xfrm>
            <a:off x="293632" y="4055276"/>
            <a:ext cx="8784000" cy="307777"/>
          </a:xfrm>
          <a:prstGeom prst="rect">
            <a:avLst/>
          </a:prstGeom>
        </p:spPr>
        <p:txBody>
          <a:bodyPr wrap="square" lIns="91440" tIns="45720" rIns="91440" bIns="45720" rtlCol="0" anchor="ctr">
            <a:spAutoFit/>
          </a:bodyPr>
          <a:lstStyle/>
          <a:p>
            <a:r>
              <a:rPr lang="en-US" sz="1400" dirty="0">
                <a:solidFill>
                  <a:schemeClr val="bg1"/>
                </a:solidFill>
              </a:rPr>
              <a:t>91% of all organizations expect to accelerate their cloud investment; </a:t>
            </a:r>
            <a:r>
              <a:rPr lang="en-US" sz="1400" dirty="0">
                <a:solidFill>
                  <a:srgbClr val="93EB20"/>
                </a:solidFill>
              </a:rPr>
              <a:t>how does this affect data protection?</a:t>
            </a:r>
          </a:p>
        </p:txBody>
      </p:sp>
      <p:grpSp>
        <p:nvGrpSpPr>
          <p:cNvPr id="5" name="Group 4">
            <a:extLst>
              <a:ext uri="{FF2B5EF4-FFF2-40B4-BE49-F238E27FC236}">
                <a16:creationId xmlns:a16="http://schemas.microsoft.com/office/drawing/2014/main" id="{E00028FE-547D-4000-8609-31D2B6A737A2}"/>
              </a:ext>
            </a:extLst>
          </p:cNvPr>
          <p:cNvGrpSpPr/>
          <p:nvPr/>
        </p:nvGrpSpPr>
        <p:grpSpPr>
          <a:xfrm>
            <a:off x="-96185" y="972435"/>
            <a:ext cx="3779652" cy="2392349"/>
            <a:chOff x="1659757" y="1036320"/>
            <a:chExt cx="5824486" cy="3686636"/>
          </a:xfrm>
        </p:grpSpPr>
        <p:graphicFrame>
          <p:nvGraphicFramePr>
            <p:cNvPr id="6" name="Chart 5">
              <a:extLst>
                <a:ext uri="{FF2B5EF4-FFF2-40B4-BE49-F238E27FC236}">
                  <a16:creationId xmlns:a16="http://schemas.microsoft.com/office/drawing/2014/main" id="{D574F332-EA31-47C5-8701-4769101DC42B}"/>
                </a:ext>
              </a:extLst>
            </p:cNvPr>
            <p:cNvGraphicFramePr/>
            <p:nvPr/>
          </p:nvGraphicFramePr>
          <p:xfrm>
            <a:off x="1659757" y="1036320"/>
            <a:ext cx="5824486" cy="36866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4699361-6C6F-4117-BCE8-1A782C3BB856}"/>
                </a:ext>
              </a:extLst>
            </p:cNvPr>
            <p:cNvSpPr txBox="1"/>
            <p:nvPr/>
          </p:nvSpPr>
          <p:spPr>
            <a:xfrm>
              <a:off x="3844268" y="2523923"/>
              <a:ext cx="1455470" cy="711431"/>
            </a:xfrm>
            <a:prstGeom prst="rect">
              <a:avLst/>
            </a:prstGeom>
          </p:spPr>
          <p:txBody>
            <a:bodyPr wrap="none" lIns="91440" tIns="45720" rIns="91440" bIns="45720" rtlCol="0" anchor="ctr">
              <a:spAutoFit/>
            </a:bodyPr>
            <a:lstStyle/>
            <a:p>
              <a:pPr algn="ctr"/>
              <a:r>
                <a:rPr lang="ru-RU" sz="2400" b="1">
                  <a:solidFill>
                    <a:srgbClr val="00E296"/>
                  </a:solidFill>
                </a:rPr>
                <a:t>68</a:t>
              </a:r>
              <a:r>
                <a:rPr lang="en-US" sz="2400" b="1">
                  <a:solidFill>
                    <a:srgbClr val="00E296"/>
                  </a:solidFill>
                </a:rPr>
                <a:t>%</a:t>
              </a:r>
              <a:endParaRPr lang="ru-RU" sz="2400" b="1">
                <a:solidFill>
                  <a:srgbClr val="00E296"/>
                </a:solidFill>
              </a:endParaRPr>
            </a:p>
          </p:txBody>
        </p:sp>
      </p:grpSp>
      <p:sp>
        <p:nvSpPr>
          <p:cNvPr id="8" name="Title 3">
            <a:extLst>
              <a:ext uri="{FF2B5EF4-FFF2-40B4-BE49-F238E27FC236}">
                <a16:creationId xmlns:a16="http://schemas.microsoft.com/office/drawing/2014/main" id="{DD694181-5327-4443-8CA2-5C36B834E572}"/>
              </a:ext>
            </a:extLst>
          </p:cNvPr>
          <p:cNvSpPr txBox="1">
            <a:spLocks/>
          </p:cNvSpPr>
          <p:nvPr/>
        </p:nvSpPr>
        <p:spPr>
          <a:xfrm>
            <a:off x="3106649" y="3388047"/>
            <a:ext cx="2773680" cy="215444"/>
          </a:xfrm>
          <a:prstGeom prst="rect">
            <a:avLst/>
          </a:prstGeom>
        </p:spPr>
        <p:txBody>
          <a:bodyPr vert="horz" wrap="square" lIns="0" tIns="0" rIns="0" bIns="0" rtlCol="0" anchor="t">
            <a:spAutoFit/>
          </a:bodyPr>
          <a:lstStyle>
            <a:lvl1pPr algn="l" defTabSz="686030" rtl="0" eaLnBrk="1" latinLnBrk="0" hangingPunct="1">
              <a:lnSpc>
                <a:spcPct val="100000"/>
              </a:lnSpc>
              <a:spcBef>
                <a:spcPct val="0"/>
              </a:spcBef>
              <a:buNone/>
              <a:defRPr lang="en-US" sz="3600" b="0" kern="1200" cap="none" spc="0" baseline="0" dirty="0" smtClean="0">
                <a:ln w="3175">
                  <a:noFill/>
                </a:ln>
                <a:solidFill>
                  <a:srgbClr val="00B336"/>
                </a:solidFill>
                <a:effectLst/>
                <a:latin typeface="+mj-lt"/>
                <a:ea typeface="+mn-ea"/>
                <a:cs typeface="Arial" charset="0"/>
              </a:defRPr>
            </a:lvl1pPr>
          </a:lstStyle>
          <a:p>
            <a:pPr algn="ctr"/>
            <a:r>
              <a:rPr lang="en-US" sz="1400">
                <a:solidFill>
                  <a:srgbClr val="00E296"/>
                </a:solidFill>
                <a:latin typeface="+mn-lt"/>
                <a:cs typeface="Arial"/>
              </a:rPr>
              <a:t>SaaS usage acceleration </a:t>
            </a:r>
            <a:endParaRPr lang="en-US" sz="1400">
              <a:solidFill>
                <a:srgbClr val="00E296"/>
              </a:solidFill>
              <a:latin typeface="+mn-lt"/>
            </a:endParaRPr>
          </a:p>
        </p:txBody>
      </p:sp>
      <p:grpSp>
        <p:nvGrpSpPr>
          <p:cNvPr id="9" name="Group 8">
            <a:extLst>
              <a:ext uri="{FF2B5EF4-FFF2-40B4-BE49-F238E27FC236}">
                <a16:creationId xmlns:a16="http://schemas.microsoft.com/office/drawing/2014/main" id="{F1F41C72-5594-448C-A5B5-B3293916DFB4}"/>
              </a:ext>
            </a:extLst>
          </p:cNvPr>
          <p:cNvGrpSpPr/>
          <p:nvPr/>
        </p:nvGrpSpPr>
        <p:grpSpPr>
          <a:xfrm>
            <a:off x="2603663" y="972435"/>
            <a:ext cx="3779652" cy="2392349"/>
            <a:chOff x="1659757" y="1036320"/>
            <a:chExt cx="5824486" cy="3686636"/>
          </a:xfrm>
        </p:grpSpPr>
        <p:graphicFrame>
          <p:nvGraphicFramePr>
            <p:cNvPr id="10" name="Chart 9">
              <a:extLst>
                <a:ext uri="{FF2B5EF4-FFF2-40B4-BE49-F238E27FC236}">
                  <a16:creationId xmlns:a16="http://schemas.microsoft.com/office/drawing/2014/main" id="{6A3EC46A-5533-451A-8EBF-D945F589DF77}"/>
                </a:ext>
              </a:extLst>
            </p:cNvPr>
            <p:cNvGraphicFramePr/>
            <p:nvPr/>
          </p:nvGraphicFramePr>
          <p:xfrm>
            <a:off x="1659757" y="1036320"/>
            <a:ext cx="5824486" cy="368663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EFD5649-57FD-4A26-9314-28B22D2D3BEE}"/>
                </a:ext>
              </a:extLst>
            </p:cNvPr>
            <p:cNvSpPr txBox="1"/>
            <p:nvPr/>
          </p:nvSpPr>
          <p:spPr>
            <a:xfrm>
              <a:off x="3844268" y="2523923"/>
              <a:ext cx="1455468" cy="711431"/>
            </a:xfrm>
            <a:prstGeom prst="rect">
              <a:avLst/>
            </a:prstGeom>
          </p:spPr>
          <p:txBody>
            <a:bodyPr wrap="none" lIns="91440" tIns="45720" rIns="91440" bIns="45720" rtlCol="0" anchor="ctr">
              <a:spAutoFit/>
            </a:bodyPr>
            <a:lstStyle/>
            <a:p>
              <a:pPr algn="ctr"/>
              <a:r>
                <a:rPr lang="en-US" sz="2400" b="1">
                  <a:solidFill>
                    <a:srgbClr val="00E296"/>
                  </a:solidFill>
                </a:rPr>
                <a:t>66%</a:t>
              </a:r>
              <a:endParaRPr lang="ru-RU" sz="2400" b="1">
                <a:solidFill>
                  <a:srgbClr val="00E296"/>
                </a:solidFill>
              </a:endParaRPr>
            </a:p>
          </p:txBody>
        </p:sp>
      </p:grpSp>
      <p:grpSp>
        <p:nvGrpSpPr>
          <p:cNvPr id="12" name="Group 11">
            <a:extLst>
              <a:ext uri="{FF2B5EF4-FFF2-40B4-BE49-F238E27FC236}">
                <a16:creationId xmlns:a16="http://schemas.microsoft.com/office/drawing/2014/main" id="{1519389A-8697-4135-BC56-BEE76FF0BEA4}"/>
              </a:ext>
            </a:extLst>
          </p:cNvPr>
          <p:cNvGrpSpPr/>
          <p:nvPr/>
        </p:nvGrpSpPr>
        <p:grpSpPr>
          <a:xfrm>
            <a:off x="5303512" y="972435"/>
            <a:ext cx="3779652" cy="2392349"/>
            <a:chOff x="1659757" y="1036320"/>
            <a:chExt cx="5824486" cy="3686636"/>
          </a:xfrm>
        </p:grpSpPr>
        <p:graphicFrame>
          <p:nvGraphicFramePr>
            <p:cNvPr id="13" name="Chart 12">
              <a:extLst>
                <a:ext uri="{FF2B5EF4-FFF2-40B4-BE49-F238E27FC236}">
                  <a16:creationId xmlns:a16="http://schemas.microsoft.com/office/drawing/2014/main" id="{831253CC-5952-4085-BF30-E8826E48BCC1}"/>
                </a:ext>
              </a:extLst>
            </p:cNvPr>
            <p:cNvGraphicFramePr/>
            <p:nvPr/>
          </p:nvGraphicFramePr>
          <p:xfrm>
            <a:off x="1659757" y="1036320"/>
            <a:ext cx="5824486" cy="368663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22B99BF1-6767-45A3-97A0-02CE8775FEF5}"/>
                </a:ext>
              </a:extLst>
            </p:cNvPr>
            <p:cNvSpPr txBox="1"/>
            <p:nvPr/>
          </p:nvSpPr>
          <p:spPr>
            <a:xfrm>
              <a:off x="3693584" y="2523923"/>
              <a:ext cx="1756839" cy="711431"/>
            </a:xfrm>
            <a:prstGeom prst="rect">
              <a:avLst/>
            </a:prstGeom>
          </p:spPr>
          <p:txBody>
            <a:bodyPr wrap="none" rtlCol="0" anchor="ctr">
              <a:spAutoFit/>
            </a:bodyPr>
            <a:lstStyle/>
            <a:p>
              <a:pPr algn="ctr"/>
              <a:r>
                <a:rPr lang="en-US" sz="2400" b="1">
                  <a:solidFill>
                    <a:srgbClr val="00E296"/>
                  </a:solidFill>
                </a:rPr>
                <a:t>715%</a:t>
              </a:r>
              <a:endParaRPr lang="ru-RU" sz="2400" b="1">
                <a:solidFill>
                  <a:srgbClr val="00E296"/>
                </a:solidFill>
              </a:endParaRPr>
            </a:p>
          </p:txBody>
        </p:sp>
      </p:grpSp>
      <p:sp>
        <p:nvSpPr>
          <p:cNvPr id="15" name="Title 3">
            <a:extLst>
              <a:ext uri="{FF2B5EF4-FFF2-40B4-BE49-F238E27FC236}">
                <a16:creationId xmlns:a16="http://schemas.microsoft.com/office/drawing/2014/main" id="{A9D309DC-2583-4EF7-B424-22EB7BF2025E}"/>
              </a:ext>
            </a:extLst>
          </p:cNvPr>
          <p:cNvSpPr txBox="1">
            <a:spLocks/>
          </p:cNvSpPr>
          <p:nvPr/>
        </p:nvSpPr>
        <p:spPr>
          <a:xfrm>
            <a:off x="406801" y="3410473"/>
            <a:ext cx="2773680" cy="215444"/>
          </a:xfrm>
          <a:prstGeom prst="rect">
            <a:avLst/>
          </a:prstGeom>
        </p:spPr>
        <p:txBody>
          <a:bodyPr vert="horz" wrap="square" lIns="0" tIns="0" rIns="0" bIns="0" rtlCol="0" anchor="t">
            <a:spAutoFit/>
          </a:bodyPr>
          <a:lstStyle>
            <a:lvl1pPr algn="l" defTabSz="686030" rtl="0" eaLnBrk="1" latinLnBrk="0" hangingPunct="1">
              <a:lnSpc>
                <a:spcPct val="100000"/>
              </a:lnSpc>
              <a:spcBef>
                <a:spcPct val="0"/>
              </a:spcBef>
              <a:buNone/>
              <a:defRPr lang="en-US" sz="3600" b="0" kern="1200" cap="none" spc="0" baseline="0" dirty="0" smtClean="0">
                <a:ln w="3175">
                  <a:noFill/>
                </a:ln>
                <a:solidFill>
                  <a:srgbClr val="00B336"/>
                </a:solidFill>
                <a:effectLst/>
                <a:latin typeface="+mj-lt"/>
                <a:ea typeface="+mn-ea"/>
                <a:cs typeface="Arial" charset="0"/>
              </a:defRPr>
            </a:lvl1pPr>
          </a:lstStyle>
          <a:p>
            <a:pPr algn="ctr"/>
            <a:r>
              <a:rPr lang="en-US" sz="1400" dirty="0">
                <a:solidFill>
                  <a:srgbClr val="00E296"/>
                </a:solidFill>
                <a:latin typeface="+mn-lt"/>
                <a:cs typeface="Arial"/>
              </a:rPr>
              <a:t>Cloud </a:t>
            </a:r>
            <a:r>
              <a:rPr lang="en-US" sz="1400">
                <a:solidFill>
                  <a:srgbClr val="00E296"/>
                </a:solidFill>
                <a:latin typeface="+mn-lt"/>
                <a:cs typeface="Arial"/>
              </a:rPr>
              <a:t>service growth</a:t>
            </a:r>
          </a:p>
        </p:txBody>
      </p:sp>
      <p:sp>
        <p:nvSpPr>
          <p:cNvPr id="16" name="Title 3">
            <a:extLst>
              <a:ext uri="{FF2B5EF4-FFF2-40B4-BE49-F238E27FC236}">
                <a16:creationId xmlns:a16="http://schemas.microsoft.com/office/drawing/2014/main" id="{EF35174B-0998-4628-87B5-2C1B5ED77F9D}"/>
              </a:ext>
            </a:extLst>
          </p:cNvPr>
          <p:cNvSpPr txBox="1">
            <a:spLocks/>
          </p:cNvSpPr>
          <p:nvPr/>
        </p:nvSpPr>
        <p:spPr>
          <a:xfrm>
            <a:off x="5806498" y="3388806"/>
            <a:ext cx="2773680" cy="215444"/>
          </a:xfrm>
          <a:prstGeom prst="rect">
            <a:avLst/>
          </a:prstGeom>
        </p:spPr>
        <p:txBody>
          <a:bodyPr vert="horz" wrap="square" lIns="0" tIns="0" rIns="0" bIns="0" rtlCol="0" anchor="t">
            <a:spAutoFit/>
          </a:bodyPr>
          <a:lstStyle>
            <a:lvl1pPr algn="l" defTabSz="686030" rtl="0" eaLnBrk="1" latinLnBrk="0" hangingPunct="1">
              <a:lnSpc>
                <a:spcPct val="100000"/>
              </a:lnSpc>
              <a:spcBef>
                <a:spcPct val="0"/>
              </a:spcBef>
              <a:buNone/>
              <a:defRPr lang="en-US" sz="3600" b="0" kern="1200" cap="none" spc="0" baseline="0" dirty="0" smtClean="0">
                <a:ln w="3175">
                  <a:noFill/>
                </a:ln>
                <a:solidFill>
                  <a:srgbClr val="00B336"/>
                </a:solidFill>
                <a:effectLst/>
                <a:latin typeface="+mj-lt"/>
                <a:ea typeface="+mn-ea"/>
                <a:cs typeface="Arial" charset="0"/>
              </a:defRPr>
            </a:lvl1pPr>
          </a:lstStyle>
          <a:p>
            <a:pPr algn="ctr"/>
            <a:r>
              <a:rPr lang="en-US" sz="1400" dirty="0">
                <a:solidFill>
                  <a:srgbClr val="00E296"/>
                </a:solidFill>
                <a:latin typeface="+mn-lt"/>
                <a:cs typeface="Arial"/>
              </a:rPr>
              <a:t>Increase in </a:t>
            </a:r>
            <a:r>
              <a:rPr lang="en-US" sz="1400">
                <a:solidFill>
                  <a:srgbClr val="00E296"/>
                </a:solidFill>
                <a:latin typeface="+mn-lt"/>
                <a:cs typeface="Arial"/>
              </a:rPr>
              <a:t>ransomware</a:t>
            </a:r>
            <a:endParaRPr lang="en-US" sz="1400">
              <a:solidFill>
                <a:srgbClr val="00E296"/>
              </a:solidFill>
              <a:latin typeface="+mn-lt"/>
            </a:endParaRPr>
          </a:p>
        </p:txBody>
      </p:sp>
      <p:sp>
        <p:nvSpPr>
          <p:cNvPr id="17" name="TextBox 16">
            <a:extLst>
              <a:ext uri="{FF2B5EF4-FFF2-40B4-BE49-F238E27FC236}">
                <a16:creationId xmlns:a16="http://schemas.microsoft.com/office/drawing/2014/main" id="{34EE1878-7F43-41C2-A6D0-6C5B2BA9373B}"/>
              </a:ext>
            </a:extLst>
          </p:cNvPr>
          <p:cNvSpPr txBox="1"/>
          <p:nvPr/>
        </p:nvSpPr>
        <p:spPr>
          <a:xfrm>
            <a:off x="362383" y="4331515"/>
            <a:ext cx="4990234" cy="207749"/>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700" dirty="0">
                <a:solidFill>
                  <a:schemeClr val="bg1"/>
                </a:solidFill>
              </a:rPr>
              <a:t>* Veeam 2021 Data Protection Trends Report</a:t>
            </a:r>
            <a:r>
              <a:rPr lang="en-US" dirty="0">
                <a:solidFill>
                  <a:schemeClr val="bg1"/>
                </a:solidFill>
              </a:rPr>
              <a:t> </a:t>
            </a:r>
          </a:p>
        </p:txBody>
      </p:sp>
    </p:spTree>
    <p:extLst>
      <p:ext uri="{BB962C8B-B14F-4D97-AF65-F5344CB8AC3E}">
        <p14:creationId xmlns:p14="http://schemas.microsoft.com/office/powerpoint/2010/main" val="905484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500"/>
                                        <p:tgtEl>
                                          <p:spTgt spid="9"/>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1500"/>
                                        <p:tgtEl>
                                          <p:spTgt spid="12"/>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6000"/>
                            </p:stCondLst>
                            <p:childTnLst>
                              <p:par>
                                <p:cTn id="29" presetID="10" presetClass="entr" presetSubtype="0" fill="hold" grpId="0" nodeType="after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5" grpId="0"/>
      <p:bldP spid="16" grpId="0"/>
    </p:bldLst>
  </p:timing>
</p:sld>
</file>

<file path=ppt/theme/theme1.xml><?xml version="1.0" encoding="utf-8"?>
<a:theme xmlns:a="http://schemas.openxmlformats.org/drawingml/2006/main" name="1_Key slides">
  <a:themeElements>
    <a:clrScheme name="Default color palette">
      <a:dk1>
        <a:srgbClr val="000000"/>
      </a:dk1>
      <a:lt1>
        <a:srgbClr val="FFFFFF"/>
      </a:lt1>
      <a:dk2>
        <a:srgbClr val="003738"/>
      </a:dk2>
      <a:lt2>
        <a:srgbClr val="FFFFFF"/>
      </a:lt2>
      <a:accent1>
        <a:srgbClr val="93EB20"/>
      </a:accent1>
      <a:accent2>
        <a:srgbClr val="00E296"/>
      </a:accent2>
      <a:accent3>
        <a:srgbClr val="FFC000"/>
      </a:accent3>
      <a:accent4>
        <a:srgbClr val="288782"/>
      </a:accent4>
      <a:accent5>
        <a:srgbClr val="159F98"/>
      </a:accent5>
      <a:accent6>
        <a:srgbClr val="00B492"/>
      </a:accent6>
      <a:hlink>
        <a:srgbClr val="93EB20"/>
      </a:hlink>
      <a:folHlink>
        <a:srgbClr val="288782"/>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00E296"/>
          </a:solid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rgbClr val="00E296"/>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2000" dirty="0" err="1" smtClean="0">
            <a:solidFill>
              <a:schemeClr val="bg1"/>
            </a:solidFill>
            <a:latin typeface="+mn-lt"/>
          </a:defRPr>
        </a:defPPr>
      </a:lstStyle>
    </a:txDef>
  </a:objectDefaults>
  <a:extraClrSchemeLst/>
  <a:extLst>
    <a:ext uri="{05A4C25C-085E-4340-85A3-A5531E510DB2}">
      <thm15:themeFamily xmlns:thm15="http://schemas.microsoft.com/office/thememl/2012/main" name="Veeam_Corporate_Template_16x9" id="{6CBA38E1-9802-4898-A09B-5BF7DE522045}" vid="{9C3FAA57-619B-429C-93BE-F76CBA5F5F1C}"/>
    </a:ext>
  </a:extLst>
</a:theme>
</file>

<file path=ppt/theme/theme2.xml><?xml version="1.0" encoding="utf-8"?>
<a:theme xmlns:a="http://schemas.openxmlformats.org/drawingml/2006/main" name="5_General slides">
  <a:themeElements>
    <a:clrScheme name="Default color palette">
      <a:dk1>
        <a:srgbClr val="000000"/>
      </a:dk1>
      <a:lt1>
        <a:srgbClr val="FFFFFF"/>
      </a:lt1>
      <a:dk2>
        <a:srgbClr val="003738"/>
      </a:dk2>
      <a:lt2>
        <a:srgbClr val="FFFFFF"/>
      </a:lt2>
      <a:accent1>
        <a:srgbClr val="93EB20"/>
      </a:accent1>
      <a:accent2>
        <a:srgbClr val="00E296"/>
      </a:accent2>
      <a:accent3>
        <a:srgbClr val="FFC000"/>
      </a:accent3>
      <a:accent4>
        <a:srgbClr val="288782"/>
      </a:accent4>
      <a:accent5>
        <a:srgbClr val="159F98"/>
      </a:accent5>
      <a:accent6>
        <a:srgbClr val="00B492"/>
      </a:accent6>
      <a:hlink>
        <a:srgbClr val="93EB20"/>
      </a:hlink>
      <a:folHlink>
        <a:srgbClr val="288782"/>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00E296"/>
          </a:solid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rgbClr val="00E296"/>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2000" dirty="0" err="1" smtClean="0">
            <a:solidFill>
              <a:schemeClr val="bg1"/>
            </a:solidFill>
            <a:latin typeface="+mn-lt"/>
          </a:defRPr>
        </a:defPPr>
      </a:lstStyle>
    </a:txDef>
  </a:objectDefaults>
  <a:extraClrSchemeLst/>
  <a:extLst>
    <a:ext uri="{05A4C25C-085E-4340-85A3-A5531E510DB2}">
      <thm15:themeFamily xmlns:thm15="http://schemas.microsoft.com/office/thememl/2012/main" name="Veeam_Corporate_Template_16x9" id="{6CBA38E1-9802-4898-A09B-5BF7DE522045}" vid="{857F141E-2C10-42D3-8F02-882F5C66D3AB}"/>
    </a:ext>
  </a:extLst>
</a:theme>
</file>

<file path=ppt/theme/theme3.xml><?xml version="1.0" encoding="utf-8"?>
<a:theme xmlns:a="http://schemas.openxmlformats.org/drawingml/2006/main" name="Slides with photo">
  <a:themeElements>
    <a:clrScheme name="Default color palette">
      <a:dk1>
        <a:srgbClr val="000000"/>
      </a:dk1>
      <a:lt1>
        <a:srgbClr val="FFFFFF"/>
      </a:lt1>
      <a:dk2>
        <a:srgbClr val="003738"/>
      </a:dk2>
      <a:lt2>
        <a:srgbClr val="FFFFFF"/>
      </a:lt2>
      <a:accent1>
        <a:srgbClr val="93EB20"/>
      </a:accent1>
      <a:accent2>
        <a:srgbClr val="00E296"/>
      </a:accent2>
      <a:accent3>
        <a:srgbClr val="FFC000"/>
      </a:accent3>
      <a:accent4>
        <a:srgbClr val="288782"/>
      </a:accent4>
      <a:accent5>
        <a:srgbClr val="159F98"/>
      </a:accent5>
      <a:accent6>
        <a:srgbClr val="00B492"/>
      </a:accent6>
      <a:hlink>
        <a:srgbClr val="93EB20"/>
      </a:hlink>
      <a:folHlink>
        <a:srgbClr val="288782"/>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00E296"/>
          </a:solid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rgbClr val="00E296"/>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2000" dirty="0" err="1" smtClean="0">
            <a:solidFill>
              <a:schemeClr val="bg1"/>
            </a:solidFill>
            <a:latin typeface="+mn-lt"/>
          </a:defRPr>
        </a:defPPr>
      </a:lstStyle>
    </a:txDef>
  </a:objectDefaults>
  <a:extraClrSchemeLst/>
  <a:extLst>
    <a:ext uri="{05A4C25C-085E-4340-85A3-A5531E510DB2}">
      <thm15:themeFamily xmlns:thm15="http://schemas.microsoft.com/office/thememl/2012/main" name="Veeam_Corporate_Template_16x9" id="{6CBA38E1-9802-4898-A09B-5BF7DE522045}" vid="{9C3FAA57-619B-429C-93BE-F76CBA5F5F1C}"/>
    </a:ext>
  </a:extLst>
</a:theme>
</file>

<file path=ppt/theme/theme4.xml><?xml version="1.0" encoding="utf-8"?>
<a:theme xmlns:a="http://schemas.openxmlformats.org/drawingml/2006/main" name="Content  slides">
  <a:themeElements>
    <a:clrScheme name="Default color palette">
      <a:dk1>
        <a:srgbClr val="000000"/>
      </a:dk1>
      <a:lt1>
        <a:srgbClr val="FFFFFF"/>
      </a:lt1>
      <a:dk2>
        <a:srgbClr val="003738"/>
      </a:dk2>
      <a:lt2>
        <a:srgbClr val="FFFFFF"/>
      </a:lt2>
      <a:accent1>
        <a:srgbClr val="93EB20"/>
      </a:accent1>
      <a:accent2>
        <a:srgbClr val="00E296"/>
      </a:accent2>
      <a:accent3>
        <a:srgbClr val="FFC000"/>
      </a:accent3>
      <a:accent4>
        <a:srgbClr val="288782"/>
      </a:accent4>
      <a:accent5>
        <a:srgbClr val="159F98"/>
      </a:accent5>
      <a:accent6>
        <a:srgbClr val="00B492"/>
      </a:accent6>
      <a:hlink>
        <a:srgbClr val="93EB20"/>
      </a:hlink>
      <a:folHlink>
        <a:srgbClr val="288782"/>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00E296"/>
          </a:solid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rgbClr val="00E296"/>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2000" dirty="0" err="1" smtClean="0">
            <a:solidFill>
              <a:schemeClr val="bg1"/>
            </a:solidFill>
            <a:latin typeface="+mn-lt"/>
          </a:defRPr>
        </a:defPPr>
      </a:lstStyle>
    </a:txDef>
  </a:objectDefaults>
  <a:extraClrSchemeLst/>
  <a:extLst>
    <a:ext uri="{05A4C25C-085E-4340-85A3-A5531E510DB2}">
      <thm15:themeFamily xmlns:thm15="http://schemas.microsoft.com/office/thememl/2012/main" name="Veeam_Corporate_Template_16x9" id="{6CBA38E1-9802-4898-A09B-5BF7DE522045}" vid="{857F141E-2C10-42D3-8F02-882F5C66D3AB}"/>
    </a:ext>
  </a:extLst>
</a:theme>
</file>

<file path=ppt/theme/theme5.xml><?xml version="1.0" encoding="utf-8"?>
<a:theme xmlns:a="http://schemas.openxmlformats.org/drawingml/2006/main" name="1_Content  slides">
  <a:themeElements>
    <a:clrScheme name="Default color palette">
      <a:dk1>
        <a:srgbClr val="000000"/>
      </a:dk1>
      <a:lt1>
        <a:srgbClr val="FFFFFF"/>
      </a:lt1>
      <a:dk2>
        <a:srgbClr val="003738"/>
      </a:dk2>
      <a:lt2>
        <a:srgbClr val="FFFFFF"/>
      </a:lt2>
      <a:accent1>
        <a:srgbClr val="93EB20"/>
      </a:accent1>
      <a:accent2>
        <a:srgbClr val="00E296"/>
      </a:accent2>
      <a:accent3>
        <a:srgbClr val="FFC000"/>
      </a:accent3>
      <a:accent4>
        <a:srgbClr val="288782"/>
      </a:accent4>
      <a:accent5>
        <a:srgbClr val="159F98"/>
      </a:accent5>
      <a:accent6>
        <a:srgbClr val="00B492"/>
      </a:accent6>
      <a:hlink>
        <a:srgbClr val="93EB20"/>
      </a:hlink>
      <a:folHlink>
        <a:srgbClr val="288782"/>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00E296"/>
          </a:solid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rgbClr val="00E296"/>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2000" dirty="0" err="1" smtClean="0">
            <a:solidFill>
              <a:schemeClr val="bg1"/>
            </a:solidFill>
            <a:latin typeface="+mn-lt"/>
          </a:defRPr>
        </a:defPPr>
      </a:lstStyle>
    </a:txDef>
  </a:objectDefaults>
  <a:extraClrSchemeLst/>
  <a:extLst>
    <a:ext uri="{05A4C25C-085E-4340-85A3-A5531E510DB2}">
      <thm15:themeFamily xmlns:thm15="http://schemas.microsoft.com/office/thememl/2012/main" name="Veeam_Corporate_Template_16x9" id="{6CBA38E1-9802-4898-A09B-5BF7DE522045}" vid="{857F141E-2C10-42D3-8F02-882F5C66D3A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5712B20355F848BF301A7827C3A9AD" ma:contentTypeVersion="12" ma:contentTypeDescription="Create a new document." ma:contentTypeScope="" ma:versionID="e48b976b4f94ecf2d62ac5ee19c139ea">
  <xsd:schema xmlns:xsd="http://www.w3.org/2001/XMLSchema" xmlns:xs="http://www.w3.org/2001/XMLSchema" xmlns:p="http://schemas.microsoft.com/office/2006/metadata/properties" xmlns:ns3="f38a4c88-5745-4051-988c-88a6b7189991" xmlns:ns4="9255ae4c-d3be-42a9-9532-efbe5984a5e8" targetNamespace="http://schemas.microsoft.com/office/2006/metadata/properties" ma:root="true" ma:fieldsID="1a0d4b1db3729ccf7cc46e7f763f2f6b" ns3:_="" ns4:_="">
    <xsd:import namespace="f38a4c88-5745-4051-988c-88a6b7189991"/>
    <xsd:import namespace="9255ae4c-d3be-42a9-9532-efbe5984a5e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8a4c88-5745-4051-988c-88a6b7189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5ae4c-d3be-42a9-9532-efbe5984a5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D9305-F2A6-4227-837C-B4043BC74ECC}">
  <ds:schemaRefs>
    <ds:schemaRef ds:uri="http://schemas.microsoft.com/sharepoint/v3/contenttype/forms"/>
  </ds:schemaRefs>
</ds:datastoreItem>
</file>

<file path=customXml/itemProps2.xml><?xml version="1.0" encoding="utf-8"?>
<ds:datastoreItem xmlns:ds="http://schemas.openxmlformats.org/officeDocument/2006/customXml" ds:itemID="{27E82473-8FC3-4BCB-A4C8-6746C8A44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8a4c88-5745-4051-988c-88a6b7189991"/>
    <ds:schemaRef ds:uri="9255ae4c-d3be-42a9-9532-efbe5984a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C39AA7-EB4B-4889-9FB7-D13BB39487BC}">
  <ds:schemaRefs>
    <ds:schemaRef ds:uri="http://purl.org/dc/dcmitype/"/>
    <ds:schemaRef ds:uri="http://purl.org/dc/terms/"/>
    <ds:schemaRef ds:uri="f38a4c88-5745-4051-988c-88a6b7189991"/>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9255ae4c-d3be-42a9-9532-efbe5984a5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33024</TotalTime>
  <Words>4752</Words>
  <Application>Microsoft Office PowerPoint</Application>
  <PresentationFormat>On-screen Show (16:9)</PresentationFormat>
  <Paragraphs>417</Paragraphs>
  <Slides>27</Slides>
  <Notes>23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27</vt:i4>
      </vt:variant>
    </vt:vector>
  </HeadingPairs>
  <TitlesOfParts>
    <vt:vector size="35" baseType="lpstr">
      <vt:lpstr>Arial</vt:lpstr>
      <vt:lpstr>Calibri</vt:lpstr>
      <vt:lpstr>Tahoma</vt:lpstr>
      <vt:lpstr>1_Key slides</vt:lpstr>
      <vt:lpstr>5_General slides</vt:lpstr>
      <vt:lpstr>Slides with photo</vt:lpstr>
      <vt:lpstr>Content  slides</vt:lpstr>
      <vt:lpstr>1_Content  slides</vt:lpstr>
      <vt:lpstr>PowerPoint Presentation</vt:lpstr>
      <vt:lpstr>PowerPoint Presentation</vt:lpstr>
      <vt:lpstr>IDC Semi-Annual Software Tracker: Data Replication &amp; Protection</vt:lpstr>
      <vt:lpstr>IDC Semi-Annual Software Tracker: Data Replication &amp; Protection</vt:lpstr>
      <vt:lpstr>IDC Semi-Annual Software Tracker: Data Replication &amp; Protection</vt:lpstr>
      <vt:lpstr>Veeam named a Leader for the 6th time!</vt:lpstr>
      <vt:lpstr>PowerPoint Presentation</vt:lpstr>
      <vt:lpstr>1,000,000</vt:lpstr>
      <vt:lpstr>How the IT landscape has changed </vt:lpstr>
      <vt:lpstr>The reality of legacy backup in today’s world</vt:lpstr>
      <vt:lpstr>Why change backup solutions in 2022</vt:lpstr>
      <vt:lpstr>Moving forward with Digital Transformation</vt:lpstr>
      <vt:lpstr>PowerPoint Presentation</vt:lpstr>
      <vt:lpstr>Modern Data Protection  Characteristics &amp; best practices</vt:lpstr>
      <vt:lpstr>Modern Data Protection  Characteristics &amp; best practices</vt:lpstr>
      <vt:lpstr>Modern Data Protection  Characteristics &amp; best practices</vt:lpstr>
      <vt:lpstr>Modern Data Protection  Characteristics &amp; best practices</vt:lpstr>
      <vt:lpstr>Modern Data Protection  Characteristics &amp; best practices</vt:lpstr>
      <vt:lpstr>Modern Data Protection  Characteristics &amp; best practices</vt:lpstr>
      <vt:lpstr>Modern Data Protection  Characteristics &amp; best practices</vt:lpstr>
      <vt:lpstr>Modern Data Protection  Characteristics &amp; best practices</vt:lpstr>
      <vt:lpstr>Modern Data Protection  Characteristics &amp; best practices</vt:lpstr>
      <vt:lpstr>Modern Data Protection  Characteristics &amp; best practices</vt:lpstr>
      <vt:lpstr>PowerPoint Presentation</vt:lpstr>
      <vt:lpstr>Modern Data Protection  Characteristics &amp; best practices</vt:lpstr>
      <vt:lpstr>Modern Data Protection  Characteristics &amp; best practices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Rachinskaya</dc:creator>
  <cp:lastModifiedBy>Denisa Gilmeanu</cp:lastModifiedBy>
  <cp:revision>416</cp:revision>
  <cp:lastPrinted>2017-05-13T15:11:09Z</cp:lastPrinted>
  <dcterms:created xsi:type="dcterms:W3CDTF">2018-09-26T10:35:07Z</dcterms:created>
  <dcterms:modified xsi:type="dcterms:W3CDTF">2022-11-01T21:47:12Z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CMWhitepaperType">
    <vt:lpwstr/>
  </property>
  <property fmtid="{D5CDD505-2E9C-101B-9397-08002B2CF9AE}" pid="3" name="ECMLanguage">
    <vt:lpwstr>3;#English|07f96b39-8f94-4216-97e6-b78eba3c58e1</vt:lpwstr>
  </property>
  <property fmtid="{D5CDD505-2E9C-101B-9397-08002B2CF9AE}" pid="4" name="i74269a7de984593b031d34cb385df95">
    <vt:lpwstr/>
  </property>
  <property fmtid="{D5CDD505-2E9C-101B-9397-08002B2CF9AE}" pid="5" name="ECMMarketAnalysisType">
    <vt:lpwstr/>
  </property>
  <property fmtid="{D5CDD505-2E9C-101B-9397-08002B2CF9AE}" pid="6" name="ECMVertical">
    <vt:lpwstr/>
  </property>
  <property fmtid="{D5CDD505-2E9C-101B-9397-08002B2CF9AE}" pid="7" name="ECMPartnerCustomer">
    <vt:lpwstr>54;#Customer|6123597a-1913-44dc-9924-b5c9eb8e9234</vt:lpwstr>
  </property>
  <property fmtid="{D5CDD505-2E9C-101B-9397-08002B2CF9AE}" pid="8" name="m5ad6e19f9e2479e8c23350beb1070d4">
    <vt:lpwstr/>
  </property>
  <property fmtid="{D5CDD505-2E9C-101B-9397-08002B2CF9AE}" pid="9" name="TaxKeyword">
    <vt:lpwstr/>
  </property>
  <property fmtid="{D5CDD505-2E9C-101B-9397-08002B2CF9AE}" pid="10" name="pf314b354fff4d4aa1f45915919fefca">
    <vt:lpwstr/>
  </property>
  <property fmtid="{D5CDD505-2E9C-101B-9397-08002B2CF9AE}" pid="11" name="ECMUIType">
    <vt:lpwstr/>
  </property>
  <property fmtid="{D5CDD505-2E9C-101B-9397-08002B2CF9AE}" pid="12" name="ECMPrintGraphicsSubject">
    <vt:lpwstr/>
  </property>
  <property fmtid="{D5CDD505-2E9C-101B-9397-08002B2CF9AE}" pid="13" name="neb7c065c857415f9da8b13e76c99072">
    <vt:lpwstr>Presentations|de4c0233-fbe6-422a-80a4-179d0996851d</vt:lpwstr>
  </property>
  <property fmtid="{D5CDD505-2E9C-101B-9397-08002B2CF9AE}" pid="14" name="ECMAlliances">
    <vt:lpwstr>263;#All Solutions|c9767bc9-9e10-4aa9-8cdd-5882c5154d8e</vt:lpwstr>
  </property>
  <property fmtid="{D5CDD505-2E9C-101B-9397-08002B2CF9AE}" pid="15" name="ECMHypervisor">
    <vt:lpwstr/>
  </property>
  <property fmtid="{D5CDD505-2E9C-101B-9397-08002B2CF9AE}" pid="16" name="j34c59180bf04b139f26e4d7d5575b31">
    <vt:lpwstr/>
  </property>
  <property fmtid="{D5CDD505-2E9C-101B-9397-08002B2CF9AE}" pid="17" name="ECMDesignResourcesSubject">
    <vt:lpwstr/>
  </property>
  <property fmtid="{D5CDD505-2E9C-101B-9397-08002B2CF9AE}" pid="18" name="LikesCount">
    <vt:i4>1</vt:i4>
  </property>
  <property fmtid="{D5CDD505-2E9C-101B-9397-08002B2CF9AE}" pid="19" name="e6ef8ae30fac436c9569166a91d4fc76">
    <vt:lpwstr/>
  </property>
  <property fmtid="{D5CDD505-2E9C-101B-9397-08002B2CF9AE}" pid="20" name="ECMCallScriptType">
    <vt:lpwstr/>
  </property>
  <property fmtid="{D5CDD505-2E9C-101B-9397-08002B2CF9AE}" pid="21" name="ECMMarketingStage">
    <vt:lpwstr/>
  </property>
  <property fmtid="{D5CDD505-2E9C-101B-9397-08002B2CF9AE}" pid="22" name="ContentTypeId">
    <vt:lpwstr>0x010100F05712B20355F848BF301A7827C3A9AD</vt:lpwstr>
  </property>
  <property fmtid="{D5CDD505-2E9C-101B-9397-08002B2CF9AE}" pid="23" name="oed54f3a74e34a46ae004ab2cb3bf7e8">
    <vt:lpwstr/>
  </property>
  <property fmtid="{D5CDD505-2E9C-101B-9397-08002B2CF9AE}" pid="24" name="ECMPresentationsGraphicsSubject">
    <vt:lpwstr>238;#Documentation|c2d16c76-e873-4401-a322-baf22aa78fcd;#239;#Campaign|844b0e98-48d0-4ab4-8824-d30f597ac69c;#240;#Event|882cd065-e920-4da8-bd24-2f3a4430f981;#251;#Exhibition|933cf78d-aff3-4ec9-8a0b-8bdb50cf5d67;#255;#Sales Enablement|fee4eaef-77df-455f-8b</vt:lpwstr>
  </property>
  <property fmtid="{D5CDD505-2E9C-101B-9397-08002B2CF9AE}" pid="25" name="o5f5e85b64a34e65ad33464cb6c0b918">
    <vt:lpwstr>Documentation|c2d16c76-e873-4401-a322-baf22aa78fcd;Campaign|844b0e98-48d0-4ab4-8824-d30f597ac69c;Event|882cd065-e920-4da8-bd24-2f3a4430f981;Exhibition|933cf78d-aff3-4ec9-8a0b-8bdb50cf5d67;Sales Enablement|fee4eaef-77df-455f-8b12-efecfc4effc0</vt:lpwstr>
  </property>
  <property fmtid="{D5CDD505-2E9C-101B-9397-08002B2CF9AE}" pid="26" name="ECMInternalExternal">
    <vt:lpwstr>110;#Internal (Veeam)|70588c4f-df11-4018-95c2-d32a8f0632bb</vt:lpwstr>
  </property>
  <property fmtid="{D5CDD505-2E9C-101B-9397-08002B2CF9AE}" pid="27" name="ECMGraphicsType">
    <vt:lpwstr/>
  </property>
  <property fmtid="{D5CDD505-2E9C-101B-9397-08002B2CF9AE}" pid="28" name="TaxKeywordTaxHTField">
    <vt:lpwstr/>
  </property>
  <property fmtid="{D5CDD505-2E9C-101B-9397-08002B2CF9AE}" pid="29" name="ECMParentDoc">
    <vt:lpwstr>, </vt:lpwstr>
  </property>
  <property fmtid="{D5CDD505-2E9C-101B-9397-08002B2CF9AE}" pid="30" name="Disposition_x0020_Type">
    <vt:lpwstr/>
  </property>
  <property fmtid="{D5CDD505-2E9C-101B-9397-08002B2CF9AE}" pid="31" name="ECMProduct">
    <vt:lpwstr>259;#N/A|b72144cb-7888-4a2d-81fa-9da212a1619f</vt:lpwstr>
  </property>
  <property fmtid="{D5CDD505-2E9C-101B-9397-08002B2CF9AE}" pid="32" name="ECMStageOfSale">
    <vt:lpwstr>52;#1-Qualify|47022983-abe8-463e-ae6c-9db6a793a786;#63;#2-Identify|bcea8331-d022-4da7-b580-3c5d590c963a;#111;#3-Propose|0c3124ce-1c63-4040-a928-5205805e9eba;#112;#4-Validate Solution|922b3c00-814f-4f2c-b49f-ec9519d895e1;#193;#5-Close|1b26a1e7-5c6e-4170-87</vt:lpwstr>
  </property>
  <property fmtid="{D5CDD505-2E9C-101B-9397-08002B2CF9AE}" pid="33" name="pff748c0bd734496b79ea7ae06c0e132">
    <vt:lpwstr/>
  </property>
  <property fmtid="{D5CDD505-2E9C-101B-9397-08002B2CF9AE}" pid="34" name="f8c6466bdf284165b502514ef0960a93">
    <vt:lpwstr/>
  </property>
  <property fmtid="{D5CDD505-2E9C-101B-9397-08002B2CF9AE}" pid="35" name="ECMVendor">
    <vt:lpwstr/>
  </property>
  <property fmtid="{D5CDD505-2E9C-101B-9397-08002B2CF9AE}" pid="36" name="pd774d1a8be446d397f375a0336488e0">
    <vt:lpwstr/>
  </property>
  <property fmtid="{D5CDD505-2E9C-101B-9397-08002B2CF9AE}" pid="37" name="ECMDisposition">
    <vt:lpwstr/>
  </property>
  <property fmtid="{D5CDD505-2E9C-101B-9397-08002B2CF9AE}" pid="38" name="Link to veeam.com">
    <vt:lpwstr>, </vt:lpwstr>
  </property>
  <property fmtid="{D5CDD505-2E9C-101B-9397-08002B2CF9AE}" pid="39" name="ECMRegion">
    <vt:lpwstr>37;#Global|56018d5f-5315-4f9a-8407-54d0e761a94a</vt:lpwstr>
  </property>
  <property fmtid="{D5CDD505-2E9C-101B-9397-08002B2CF9AE}" pid="40" name="ECMPrintGraphicsType">
    <vt:lpwstr/>
  </property>
  <property fmtid="{D5CDD505-2E9C-101B-9397-08002B2CF9AE}" pid="41" name="ECMWebGraphicsType">
    <vt:lpwstr/>
  </property>
  <property fmtid="{D5CDD505-2E9C-101B-9397-08002B2CF9AE}" pid="42" name="Disposition Type">
    <vt:lpwstr/>
  </property>
  <property fmtid="{D5CDD505-2E9C-101B-9397-08002B2CF9AE}" pid="43" name="ECMIndustrySegment">
    <vt:lpwstr/>
  </property>
  <property fmtid="{D5CDD505-2E9C-101B-9397-08002B2CF9AE}" pid="44" name="d72d41b6328346bbac04a2cb37c4c885">
    <vt:lpwstr/>
  </property>
  <property fmtid="{D5CDD505-2E9C-101B-9397-08002B2CF9AE}" pid="45" name="pdff2c3639cc4f0fac7d1b55534dac16">
    <vt:lpwstr/>
  </property>
  <property fmtid="{D5CDD505-2E9C-101B-9397-08002B2CF9AE}" pid="46" name="ECMCampaignName">
    <vt:lpwstr/>
  </property>
  <property fmtid="{D5CDD505-2E9C-101B-9397-08002B2CF9AE}" pid="47" name="ECMPresentationsGraphicsType">
    <vt:lpwstr>249;#Template|5cf4d992-6a87-462f-98f4-455ae2039662</vt:lpwstr>
  </property>
  <property fmtid="{D5CDD505-2E9C-101B-9397-08002B2CF9AE}" pid="48" name="je6b2c9d664e4a95a3790782edc82042">
    <vt:lpwstr/>
  </property>
  <property fmtid="{D5CDD505-2E9C-101B-9397-08002B2CF9AE}" pid="49" name="ECMCompetitiveType">
    <vt:lpwstr/>
  </property>
  <property fmtid="{D5CDD505-2E9C-101B-9397-08002B2CF9AE}" pid="50" name="Link to Campaign in SF">
    <vt:lpwstr>, </vt:lpwstr>
  </property>
  <property fmtid="{D5CDD505-2E9C-101B-9397-08002B2CF9AE}" pid="51" name="ebe0cd54f2cc46259de1b1d3aff537a0">
    <vt:lpwstr/>
  </property>
  <property fmtid="{D5CDD505-2E9C-101B-9397-08002B2CF9AE}" pid="52" name="ECMTargetedBuyerPerson">
    <vt:lpwstr/>
  </property>
  <property fmtid="{D5CDD505-2E9C-101B-9397-08002B2CF9AE}" pid="53" name="ECMBroadNarrowAudience">
    <vt:lpwstr/>
  </property>
  <property fmtid="{D5CDD505-2E9C-101B-9397-08002B2CF9AE}" pid="54" name="ECMGuidelinesType">
    <vt:lpwstr/>
  </property>
  <property fmtid="{D5CDD505-2E9C-101B-9397-08002B2CF9AE}" pid="55" name="eaa3a7d15bed42669d645562376fe50b">
    <vt:lpwstr/>
  </property>
  <property fmtid="{D5CDD505-2E9C-101B-9397-08002B2CF9AE}" pid="56" name="c1e74be1eae249c58b0d9b737e0870a5">
    <vt:lpwstr/>
  </property>
  <property fmtid="{D5CDD505-2E9C-101B-9397-08002B2CF9AE}" pid="57" name="p0cfc8a4168949819f0998e437ec9051">
    <vt:lpwstr/>
  </property>
  <property fmtid="{D5CDD505-2E9C-101B-9397-08002B2CF9AE}" pid="58" name="n3287bb41ba64452b2830fcc408704c9">
    <vt:lpwstr/>
  </property>
  <property fmtid="{D5CDD505-2E9C-101B-9397-08002B2CF9AE}" pid="59" name="m439c7bec22e426ab1454bd2998b8711">
    <vt:lpwstr/>
  </property>
  <property fmtid="{D5CDD505-2E9C-101B-9397-08002B2CF9AE}" pid="60" name="ECMApplicationRecovery">
    <vt:lpwstr/>
  </property>
  <property fmtid="{D5CDD505-2E9C-101B-9397-08002B2CF9AE}" pid="61" name="ECMCheatSheetType">
    <vt:lpwstr/>
  </property>
  <property fmtid="{D5CDD505-2E9C-101B-9397-08002B2CF9AE}" pid="62" name="ECMAudience">
    <vt:lpwstr>171;#ALL|ad0e3522-d098-49cb-9fa5-82217f4767c5</vt:lpwstr>
  </property>
  <property fmtid="{D5CDD505-2E9C-101B-9397-08002B2CF9AE}" pid="63" name="ECMUISubject">
    <vt:lpwstr/>
  </property>
  <property fmtid="{D5CDD505-2E9C-101B-9397-08002B2CF9AE}" pid="64" name="jd36fb717478479e835e22d281dd20a3">
    <vt:lpwstr/>
  </property>
  <property fmtid="{D5CDD505-2E9C-101B-9397-08002B2CF9AE}" pid="65" name="Link to ProPartner">
    <vt:lpwstr>, </vt:lpwstr>
  </property>
  <property fmtid="{D5CDD505-2E9C-101B-9397-08002B2CF9AE}" pid="66" name="becc5d3b2da9439b90dc674b28110750">
    <vt:lpwstr/>
  </property>
  <property fmtid="{D5CDD505-2E9C-101B-9397-08002B2CF9AE}" pid="67" name="i69dcc2a6214460aa01b1136dd585917">
    <vt:lpwstr/>
  </property>
  <property fmtid="{D5CDD505-2E9C-101B-9397-08002B2CF9AE}" pid="68" name="ECMProductPresentationType">
    <vt:lpwstr/>
  </property>
  <property fmtid="{D5CDD505-2E9C-101B-9397-08002B2CF9AE}" pid="69" name="dc0d93916a9e4e28a485206eb207dc70">
    <vt:lpwstr>Template|5cf4d992-6a87-462f-98f4-455ae2039662</vt:lpwstr>
  </property>
  <property fmtid="{D5CDD505-2E9C-101B-9397-08002B2CF9AE}" pid="70" name="o85c8aad9a314074a476b64376f3fceb">
    <vt:lpwstr/>
  </property>
  <property fmtid="{D5CDD505-2E9C-101B-9397-08002B2CF9AE}" pid="71" name="ECMProductVerion">
    <vt:lpwstr>151;#N/A|13c94ca0-6b62-49d8-bd25-c160e52d2f21</vt:lpwstr>
  </property>
  <property fmtid="{D5CDD505-2E9C-101B-9397-08002B2CF9AE}" pid="72" name="ECMGuidelinesDesignSubject">
    <vt:lpwstr>179;#Presentations|de4c0233-fbe6-422a-80a4-179d0996851d</vt:lpwstr>
  </property>
  <property fmtid="{D5CDD505-2E9C-101B-9397-08002B2CF9AE}" pid="73" name="ECMDesignResourcesType">
    <vt:lpwstr/>
  </property>
  <property fmtid="{D5CDD505-2E9C-101B-9397-08002B2CF9AE}" pid="74" name="ECMWebGraphicsSubject">
    <vt:lpwstr/>
  </property>
  <property fmtid="{D5CDD505-2E9C-101B-9397-08002B2CF9AE}" pid="75" name="_dlc_DocIdItemGuid">
    <vt:lpwstr>1ac20b7d-ec00-4dbe-aef2-b76d891967eb</vt:lpwstr>
  </property>
  <property fmtid="{D5CDD505-2E9C-101B-9397-08002B2CF9AE}" pid="76" name="ECMDatasheetType">
    <vt:lpwstr/>
  </property>
  <property fmtid="{D5CDD505-2E9C-101B-9397-08002B2CF9AE}" pid="77" name="ECMEvent">
    <vt:lpwstr/>
  </property>
  <property fmtid="{D5CDD505-2E9C-101B-9397-08002B2CF9AE}" pid="78" name="ECMCompetitiveProduct">
    <vt:lpwstr/>
  </property>
  <property fmtid="{D5CDD505-2E9C-101B-9397-08002B2CF9AE}" pid="79" name="k3d1248032604096bf36963f0f8276f3">
    <vt:lpwstr/>
  </property>
  <property fmtid="{D5CDD505-2E9C-101B-9397-08002B2CF9AE}" pid="80" name="LikedBy">
    <vt:lpwstr>2;#i:0#.w|amust\eborisova</vt:lpwstr>
  </property>
  <property fmtid="{D5CDD505-2E9C-101B-9397-08002B2CF9AE}" pid="81" name="c07b6a7c25d340ec8c290ead2d7d00b1">
    <vt:lpwstr/>
  </property>
  <property fmtid="{D5CDD505-2E9C-101B-9397-08002B2CF9AE}" pid="82" name="k2148110fdb94449a6b87b8849495725">
    <vt:lpwstr/>
  </property>
  <property fmtid="{D5CDD505-2E9C-101B-9397-08002B2CF9AE}" pid="83" name="ECMFlyerType">
    <vt:lpwstr/>
  </property>
  <property fmtid="{D5CDD505-2E9C-101B-9397-08002B2CF9AE}" pid="84" name="ECMWebinarType">
    <vt:lpwstr/>
  </property>
  <property fmtid="{D5CDD505-2E9C-101B-9397-08002B2CF9AE}" pid="85" name="o86f45d8573047a98345fda25e79eb23">
    <vt:lpwstr/>
  </property>
  <property fmtid="{D5CDD505-2E9C-101B-9397-08002B2CF9AE}" pid="86" name="b3717f551f6a4808b617198e71622fc9">
    <vt:lpwstr/>
  </property>
  <property fmtid="{D5CDD505-2E9C-101B-9397-08002B2CF9AE}" pid="87" name="ECMPlaybookType">
    <vt:lpwstr/>
  </property>
  <property fmtid="{D5CDD505-2E9C-101B-9397-08002B2CF9AE}" pid="88" name="ECMFAQType">
    <vt:lpwstr/>
  </property>
</Properties>
</file>