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2" r:id="rId3"/>
    <p:sldId id="273" r:id="rId4"/>
    <p:sldId id="265" r:id="rId5"/>
    <p:sldId id="284" r:id="rId6"/>
    <p:sldId id="275" r:id="rId7"/>
    <p:sldId id="285" r:id="rId8"/>
    <p:sldId id="279" r:id="rId9"/>
    <p:sldId id="288" r:id="rId10"/>
    <p:sldId id="257" r:id="rId1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483"/>
    <a:srgbClr val="00AEEF"/>
    <a:srgbClr val="0F151A"/>
    <a:srgbClr val="090C0D"/>
    <a:srgbClr val="0A1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56AEA-D895-4C69-95AB-97076EE2BBF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D36D89-A4EB-4DBD-B84C-FBDC3661CBFB}">
      <dgm:prSet/>
      <dgm:spPr>
        <a:solidFill>
          <a:srgbClr val="215483"/>
        </a:solidFill>
      </dgm:spPr>
      <dgm:t>
        <a:bodyPr/>
        <a:lstStyle/>
        <a:p>
          <a:pPr rtl="0"/>
          <a:r>
            <a:rPr lang="en-US" dirty="0" smtClean="0"/>
            <a:t>JW Marriott Grand Hotel</a:t>
          </a:r>
          <a:endParaRPr lang="en-US" dirty="0"/>
        </a:p>
      </dgm:t>
    </dgm:pt>
    <dgm:pt modelId="{0AE7D1DD-3ED3-4F80-9B8C-243BF961D8B4}" type="parTrans" cxnId="{F4E6C4B7-208F-458B-8150-DFF849EC10F0}">
      <dgm:prSet/>
      <dgm:spPr/>
      <dgm:t>
        <a:bodyPr/>
        <a:lstStyle/>
        <a:p>
          <a:endParaRPr lang="en-US"/>
        </a:p>
      </dgm:t>
    </dgm:pt>
    <dgm:pt modelId="{C8A6C295-5BB5-48F1-B6B9-CB9AD82B86C3}" type="sibTrans" cxnId="{F4E6C4B7-208F-458B-8150-DFF849EC10F0}">
      <dgm:prSet/>
      <dgm:spPr/>
      <dgm:t>
        <a:bodyPr/>
        <a:lstStyle/>
        <a:p>
          <a:endParaRPr lang="en-US"/>
        </a:p>
      </dgm:t>
    </dgm:pt>
    <dgm:pt modelId="{531CC279-EC4E-4CE7-887F-58920C058CEB}">
      <dgm:prSet custT="1"/>
      <dgm:spPr>
        <a:solidFill>
          <a:srgbClr val="215483"/>
        </a:solidFill>
      </dgm:spPr>
      <dgm:t>
        <a:bodyPr/>
        <a:lstStyle/>
        <a:p>
          <a:pPr rtl="0"/>
          <a:r>
            <a:rPr lang="en-US" sz="1800" dirty="0" err="1" smtClean="0"/>
            <a:t>Bucuresti</a:t>
          </a:r>
          <a:r>
            <a:rPr lang="en-US" sz="1800" dirty="0" smtClean="0"/>
            <a:t>, 25 </a:t>
          </a:r>
          <a:r>
            <a:rPr lang="en-US" sz="1800" dirty="0" err="1" smtClean="0"/>
            <a:t>octombrie</a:t>
          </a:r>
          <a:r>
            <a:rPr lang="en-US" sz="1800" dirty="0" smtClean="0"/>
            <a:t> 2023</a:t>
          </a:r>
          <a:endParaRPr lang="en-US" sz="1800" dirty="0"/>
        </a:p>
      </dgm:t>
    </dgm:pt>
    <dgm:pt modelId="{96955838-AE72-457A-B1A1-D2BA608830D4}" type="parTrans" cxnId="{1549E84F-5A71-47B2-8501-C64E094D933B}">
      <dgm:prSet/>
      <dgm:spPr/>
      <dgm:t>
        <a:bodyPr/>
        <a:lstStyle/>
        <a:p>
          <a:endParaRPr lang="en-US"/>
        </a:p>
      </dgm:t>
    </dgm:pt>
    <dgm:pt modelId="{B30FC513-B914-49EE-A1F6-997D535D84CC}" type="sibTrans" cxnId="{1549E84F-5A71-47B2-8501-C64E094D933B}">
      <dgm:prSet/>
      <dgm:spPr/>
      <dgm:t>
        <a:bodyPr/>
        <a:lstStyle/>
        <a:p>
          <a:endParaRPr lang="en-US"/>
        </a:p>
      </dgm:t>
    </dgm:pt>
    <dgm:pt modelId="{15367E26-3C43-44CF-B050-5788C39E3F35}">
      <dgm:prSet custT="1"/>
      <dgm:spPr>
        <a:solidFill>
          <a:srgbClr val="215483"/>
        </a:solidFill>
        <a:ln>
          <a:solidFill>
            <a:schemeClr val="bg1"/>
          </a:solidFill>
        </a:ln>
      </dgm:spPr>
      <dgm:t>
        <a:bodyPr/>
        <a:lstStyle/>
        <a:p>
          <a:pPr algn="r" rtl="0"/>
          <a:r>
            <a:rPr lang="en-US" sz="1800" dirty="0" smtClean="0"/>
            <a:t>Eduard Pughin, Maguay</a:t>
          </a:r>
          <a:endParaRPr lang="en-US" sz="1800" dirty="0"/>
        </a:p>
      </dgm:t>
    </dgm:pt>
    <dgm:pt modelId="{50438FD0-276B-4B2A-B286-A3C3BF308B3A}" type="parTrans" cxnId="{1DD1B179-1CB8-4F96-B0AE-91F6EC0EC7AE}">
      <dgm:prSet/>
      <dgm:spPr/>
      <dgm:t>
        <a:bodyPr/>
        <a:lstStyle/>
        <a:p>
          <a:endParaRPr lang="en-US"/>
        </a:p>
      </dgm:t>
    </dgm:pt>
    <dgm:pt modelId="{E6A9975E-6C7D-4770-8613-B271466FB538}" type="sibTrans" cxnId="{1DD1B179-1CB8-4F96-B0AE-91F6EC0EC7AE}">
      <dgm:prSet/>
      <dgm:spPr/>
      <dgm:t>
        <a:bodyPr/>
        <a:lstStyle/>
        <a:p>
          <a:endParaRPr lang="en-US"/>
        </a:p>
      </dgm:t>
    </dgm:pt>
    <dgm:pt modelId="{B0406F68-49EE-4FB5-9858-ACF0E85628D3}" type="pres">
      <dgm:prSet presAssocID="{03656AEA-D895-4C69-95AB-97076EE2BB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D0806A-9E9F-480E-8825-23711AEB2F68}" type="pres">
      <dgm:prSet presAssocID="{00D36D89-A4EB-4DBD-B84C-FBDC3661CBFB}" presName="node" presStyleLbl="node1" presStyleIdx="0" presStyleCnt="3" custScaleX="151703" custLinFactNeighborX="-18343" custLinFactNeighborY="31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B2F0C-A573-4908-A860-A8CF7BA5145B}" type="pres">
      <dgm:prSet presAssocID="{C8A6C295-5BB5-48F1-B6B9-CB9AD82B86C3}" presName="sibTrans" presStyleCnt="0"/>
      <dgm:spPr/>
    </dgm:pt>
    <dgm:pt modelId="{ECA06195-A864-47A9-9E2F-3A8D0341E4F1}" type="pres">
      <dgm:prSet presAssocID="{531CC279-EC4E-4CE7-887F-58920C058CEB}" presName="node" presStyleLbl="node1" presStyleIdx="1" presStyleCnt="3" custScaleX="136637" custLinFactNeighborX="5080" custLinFactNeighborY="7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94C0C-5F6D-40A7-9532-0A3E3A794CC5}" type="pres">
      <dgm:prSet presAssocID="{B30FC513-B914-49EE-A1F6-997D535D84CC}" presName="sibTrans" presStyleCnt="0"/>
      <dgm:spPr/>
    </dgm:pt>
    <dgm:pt modelId="{8DF0D112-5B7F-4913-896C-E0FF4A709F5E}" type="pres">
      <dgm:prSet presAssocID="{15367E26-3C43-44CF-B050-5788C39E3F35}" presName="node" presStyleLbl="node1" presStyleIdx="2" presStyleCnt="3" custScaleX="133080" custScaleY="84796" custLinFactNeighborX="32726" custLinFactNeighborY="-20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7DBE30-9DA9-493A-BD63-EA7C5E5A4765}" type="presOf" srcId="{15367E26-3C43-44CF-B050-5788C39E3F35}" destId="{8DF0D112-5B7F-4913-896C-E0FF4A709F5E}" srcOrd="0" destOrd="0" presId="urn:microsoft.com/office/officeart/2005/8/layout/default"/>
    <dgm:cxn modelId="{F4E6C4B7-208F-458B-8150-DFF849EC10F0}" srcId="{03656AEA-D895-4C69-95AB-97076EE2BBFD}" destId="{00D36D89-A4EB-4DBD-B84C-FBDC3661CBFB}" srcOrd="0" destOrd="0" parTransId="{0AE7D1DD-3ED3-4F80-9B8C-243BF961D8B4}" sibTransId="{C8A6C295-5BB5-48F1-B6B9-CB9AD82B86C3}"/>
    <dgm:cxn modelId="{4F54DBE8-8B5E-4494-A7E1-8F2334D1C7DA}" type="presOf" srcId="{00D36D89-A4EB-4DBD-B84C-FBDC3661CBFB}" destId="{11D0806A-9E9F-480E-8825-23711AEB2F68}" srcOrd="0" destOrd="0" presId="urn:microsoft.com/office/officeart/2005/8/layout/default"/>
    <dgm:cxn modelId="{1549E84F-5A71-47B2-8501-C64E094D933B}" srcId="{03656AEA-D895-4C69-95AB-97076EE2BBFD}" destId="{531CC279-EC4E-4CE7-887F-58920C058CEB}" srcOrd="1" destOrd="0" parTransId="{96955838-AE72-457A-B1A1-D2BA608830D4}" sibTransId="{B30FC513-B914-49EE-A1F6-997D535D84CC}"/>
    <dgm:cxn modelId="{DD6A5F05-A7DB-498F-AB72-EF2756098CBE}" type="presOf" srcId="{03656AEA-D895-4C69-95AB-97076EE2BBFD}" destId="{B0406F68-49EE-4FB5-9858-ACF0E85628D3}" srcOrd="0" destOrd="0" presId="urn:microsoft.com/office/officeart/2005/8/layout/default"/>
    <dgm:cxn modelId="{1DD1B179-1CB8-4F96-B0AE-91F6EC0EC7AE}" srcId="{03656AEA-D895-4C69-95AB-97076EE2BBFD}" destId="{15367E26-3C43-44CF-B050-5788C39E3F35}" srcOrd="2" destOrd="0" parTransId="{50438FD0-276B-4B2A-B286-A3C3BF308B3A}" sibTransId="{E6A9975E-6C7D-4770-8613-B271466FB538}"/>
    <dgm:cxn modelId="{05FAA527-3C31-49B6-A4C0-B3AA5DCCBABE}" type="presOf" srcId="{531CC279-EC4E-4CE7-887F-58920C058CEB}" destId="{ECA06195-A864-47A9-9E2F-3A8D0341E4F1}" srcOrd="0" destOrd="0" presId="urn:microsoft.com/office/officeart/2005/8/layout/default"/>
    <dgm:cxn modelId="{9FA472A9-E8A8-4ECF-B825-FAE00D0A5413}" type="presParOf" srcId="{B0406F68-49EE-4FB5-9858-ACF0E85628D3}" destId="{11D0806A-9E9F-480E-8825-23711AEB2F68}" srcOrd="0" destOrd="0" presId="urn:microsoft.com/office/officeart/2005/8/layout/default"/>
    <dgm:cxn modelId="{625EBC17-C7C3-42F9-91DE-2BFEF9E67F84}" type="presParOf" srcId="{B0406F68-49EE-4FB5-9858-ACF0E85628D3}" destId="{227B2F0C-A573-4908-A860-A8CF7BA5145B}" srcOrd="1" destOrd="0" presId="urn:microsoft.com/office/officeart/2005/8/layout/default"/>
    <dgm:cxn modelId="{64F32DA2-D60F-42B9-A732-F1DD6F5B9785}" type="presParOf" srcId="{B0406F68-49EE-4FB5-9858-ACF0E85628D3}" destId="{ECA06195-A864-47A9-9E2F-3A8D0341E4F1}" srcOrd="2" destOrd="0" presId="urn:microsoft.com/office/officeart/2005/8/layout/default"/>
    <dgm:cxn modelId="{B4F6E775-6FBC-4279-8E53-536A150E8F91}" type="presParOf" srcId="{B0406F68-49EE-4FB5-9858-ACF0E85628D3}" destId="{97194C0C-5F6D-40A7-9532-0A3E3A794CC5}" srcOrd="3" destOrd="0" presId="urn:microsoft.com/office/officeart/2005/8/layout/default"/>
    <dgm:cxn modelId="{88AECC21-9CEA-4AA9-B4F4-9BB9D843DBED}" type="presParOf" srcId="{B0406F68-49EE-4FB5-9858-ACF0E85628D3}" destId="{8DF0D112-5B7F-4913-896C-E0FF4A709F5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0806A-9E9F-480E-8825-23711AEB2F68}">
      <dsp:nvSpPr>
        <dsp:cNvPr id="0" name=""/>
        <dsp:cNvSpPr/>
      </dsp:nvSpPr>
      <dsp:spPr>
        <a:xfrm>
          <a:off x="139592" y="296487"/>
          <a:ext cx="2372109" cy="938192"/>
        </a:xfrm>
        <a:prstGeom prst="rect">
          <a:avLst/>
        </a:prstGeom>
        <a:solidFill>
          <a:srgbClr val="2154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JW Marriott Grand Hotel</a:t>
          </a:r>
          <a:endParaRPr lang="en-US" sz="2600" kern="1200" dirty="0"/>
        </a:p>
      </dsp:txBody>
      <dsp:txXfrm>
        <a:off x="139592" y="296487"/>
        <a:ext cx="2372109" cy="938192"/>
      </dsp:txXfrm>
    </dsp:sp>
    <dsp:sp modelId="{ECA06195-A864-47A9-9E2F-3A8D0341E4F1}">
      <dsp:nvSpPr>
        <dsp:cNvPr id="0" name=""/>
        <dsp:cNvSpPr/>
      </dsp:nvSpPr>
      <dsp:spPr>
        <a:xfrm>
          <a:off x="623637" y="1164940"/>
          <a:ext cx="2136529" cy="938192"/>
        </a:xfrm>
        <a:prstGeom prst="rect">
          <a:avLst/>
        </a:prstGeom>
        <a:solidFill>
          <a:srgbClr val="2154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Bucuresti</a:t>
          </a:r>
          <a:r>
            <a:rPr lang="en-US" sz="1800" kern="1200" dirty="0" smtClean="0"/>
            <a:t>, 25 </a:t>
          </a:r>
          <a:r>
            <a:rPr lang="en-US" sz="1800" kern="1200" dirty="0" err="1" smtClean="0"/>
            <a:t>octombrie</a:t>
          </a:r>
          <a:r>
            <a:rPr lang="en-US" sz="1800" kern="1200" dirty="0" smtClean="0"/>
            <a:t> 2023</a:t>
          </a:r>
          <a:endParaRPr lang="en-US" sz="1800" kern="1200" dirty="0"/>
        </a:p>
      </dsp:txBody>
      <dsp:txXfrm>
        <a:off x="623637" y="1164940"/>
        <a:ext cx="2136529" cy="938192"/>
      </dsp:txXfrm>
    </dsp:sp>
    <dsp:sp modelId="{8DF0D112-5B7F-4913-896C-E0FF4A709F5E}">
      <dsp:nvSpPr>
        <dsp:cNvPr id="0" name=""/>
        <dsp:cNvSpPr/>
      </dsp:nvSpPr>
      <dsp:spPr>
        <a:xfrm>
          <a:off x="1083734" y="1998671"/>
          <a:ext cx="2080910" cy="795549"/>
        </a:xfrm>
        <a:prstGeom prst="rect">
          <a:avLst/>
        </a:prstGeom>
        <a:solidFill>
          <a:srgbClr val="215483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Eduard Pughin, Maguay</a:t>
          </a:r>
          <a:endParaRPr lang="en-US" sz="1800" kern="1200" dirty="0"/>
        </a:p>
      </dsp:txBody>
      <dsp:txXfrm>
        <a:off x="1083734" y="1998671"/>
        <a:ext cx="2080910" cy="795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25.10.2023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1862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25.10.2023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639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25.10.2023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3110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25.10.2023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8458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25.10.2023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9101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25.10.2023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674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25.10.2023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307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25.10.2023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2620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25.10.2023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090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25.10.2023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573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04D2-EEBE-4D82-9701-D4F27D280657}" type="datetimeFigureOut">
              <a:rPr lang="ro-RO" smtClean="0"/>
              <a:t>25.10.2023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8038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104D2-EEBE-4D82-9701-D4F27D280657}" type="datetimeFigureOut">
              <a:rPr lang="ro-RO" smtClean="0"/>
              <a:t>25.10.2023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63F54-1AF3-4277-B903-F900EE3D66B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23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059513-5DE0-F350-4FBD-89403377D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174" y="623454"/>
            <a:ext cx="9007826" cy="5320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8" y="855384"/>
            <a:ext cx="5733295" cy="1372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35125404"/>
              </p:ext>
            </p:extLst>
          </p:nvPr>
        </p:nvGraphicFramePr>
        <p:xfrm>
          <a:off x="91438" y="2459740"/>
          <a:ext cx="3224937" cy="2984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86051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24000" y="4592638"/>
            <a:ext cx="9144000" cy="1655762"/>
          </a:xfrm>
        </p:spPr>
        <p:txBody>
          <a:bodyPr>
            <a:normAutofit lnSpcReduction="10000"/>
          </a:bodyPr>
          <a:lstStyle/>
          <a:p>
            <a:endParaRPr lang="ro-RO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o-R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 mulțumesc!</a:t>
            </a:r>
          </a:p>
          <a:p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Eduard PUGHIN</a:t>
            </a:r>
            <a:endParaRPr lang="ro-RO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5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86B2AF-88CF-B772-197E-015BCCFF29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836" y="738553"/>
            <a:ext cx="5925164" cy="5416541"/>
          </a:xfrm>
          <a:prstGeom prst="rect">
            <a:avLst/>
          </a:prstGeom>
        </p:spPr>
      </p:pic>
      <p:sp>
        <p:nvSpPr>
          <p:cNvPr id="3" name="Content Placeholder 4"/>
          <p:cNvSpPr>
            <a:spLocks noGrp="1"/>
          </p:cNvSpPr>
          <p:nvPr>
            <p:ph idx="1"/>
          </p:nvPr>
        </p:nvSpPr>
        <p:spPr>
          <a:xfrm>
            <a:off x="230065" y="1246868"/>
            <a:ext cx="6036771" cy="127652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constructor de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sisteme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roman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o-R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stații de lucru și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ro-R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desktop, mobile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dedicate,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ro-R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toate sub brand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30064" y="2755807"/>
            <a:ext cx="6036771" cy="151715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softEdge rad="31750"/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Integrator de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proiecte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complexe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portofoliu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proiecte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referin</a:t>
            </a:r>
            <a:r>
              <a:rPr lang="ro-R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ță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implementate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ro-R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ional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Arhitect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hardware </a:t>
            </a:r>
            <a:r>
              <a:rPr lang="ro-R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software, compute, storage,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</a:t>
            </a:r>
            <a:r>
              <a:rPr lang="ro-R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cybersecurity.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30064" y="4635984"/>
            <a:ext cx="6036771" cy="917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Dezvoltator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software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Servicii de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dezvoltare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software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</a:t>
            </a:r>
            <a:r>
              <a:rPr lang="ro-RO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software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dezvoltate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4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EA333CC-3C93-7731-AA61-9485F2BDF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268" y="1063229"/>
            <a:ext cx="2141099" cy="20443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2F9CE0-C652-AF8B-7496-923F61C58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3618" y="1150887"/>
            <a:ext cx="2042884" cy="19767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AFD12A-5799-A81A-FCB7-63DB87DFF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909" y="4155933"/>
            <a:ext cx="1931815" cy="1753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99315F-3FA3-158E-875C-8E4D8E755E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3618" y="4173691"/>
            <a:ext cx="2085262" cy="17360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18065" y="3393235"/>
            <a:ext cx="462318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548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Integrator de </a:t>
            </a:r>
            <a:r>
              <a:rPr lang="en-US" sz="2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548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sisteme</a:t>
            </a:r>
            <a:r>
              <a:rPr lang="en-US" sz="2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548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548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informatice</a:t>
            </a:r>
            <a:endParaRPr lang="en-US" sz="2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21548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230065" y="1246868"/>
            <a:ext cx="6036771" cy="127652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constructor de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sisteme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roman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o-R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stații de lucru și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ro-R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desktop, mobile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dedicate,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ro-R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toate sub brand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230064" y="2755807"/>
            <a:ext cx="6036771" cy="151715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softEdge rad="31750"/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Integrator de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proiecte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complexe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portofoliu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proiecte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referin</a:t>
            </a:r>
            <a:r>
              <a:rPr lang="ro-R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ță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implementate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ro-R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ional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Arhitect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hardware </a:t>
            </a:r>
            <a:r>
              <a:rPr lang="ro-R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software, compute, storage,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</a:t>
            </a:r>
            <a:r>
              <a:rPr lang="ro-R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cybersecurity.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230064" y="4635984"/>
            <a:ext cx="6036771" cy="917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Dezvoltator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software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Servicii de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dezvoltare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software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</a:t>
            </a:r>
            <a:r>
              <a:rPr lang="ro-RO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software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dezvoltate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259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5835" y="2019993"/>
            <a:ext cx="11452590" cy="383360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Maguay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actualmente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dintre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companiile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IT&amp;C de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frunte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acumulând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de ani de </a:t>
            </a:r>
            <a:r>
              <a:rPr lang="ro-RO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experiență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success pe pia</a:t>
            </a:r>
            <a:r>
              <a:rPr lang="ro-RO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rom</a:t>
            </a:r>
            <a:r>
              <a:rPr lang="ro-RO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neasc</a:t>
            </a:r>
            <a:r>
              <a:rPr lang="ro-RO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Grupul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Maguay, </a:t>
            </a:r>
            <a:r>
              <a:rPr lang="ro-RO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o-RO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afaceri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estimata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aproximativ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milioane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proiecte – sisteme informatice de referinta 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implementate la nivel </a:t>
            </a:r>
            <a:r>
              <a:rPr 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ro-RO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ional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</a:t>
            </a:r>
            <a:r>
              <a:rPr lang="ro-RO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 – 15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o-RO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o-RO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acoperire națională</a:t>
            </a:r>
            <a:endParaRPr lang="ro-RO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64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54253" y="181158"/>
            <a:ext cx="4941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o-RO" sz="2800" b="1" dirty="0">
                <a:solidFill>
                  <a:srgbClr val="0A1971"/>
                </a:solidFill>
                <a:cs typeface="Arial" panose="020B0604020202020204" pitchFamily="34" charset="0"/>
              </a:rPr>
              <a:t>Proiecte de </a:t>
            </a:r>
            <a:r>
              <a:rPr lang="ro-RO" sz="2800" b="1" dirty="0" smtClean="0">
                <a:solidFill>
                  <a:srgbClr val="0A1971"/>
                </a:solidFill>
                <a:cs typeface="Arial" panose="020B0604020202020204" pitchFamily="34" charset="0"/>
              </a:rPr>
              <a:t>referinta</a:t>
            </a:r>
            <a:endParaRPr lang="ro-RO" sz="2800" b="1" dirty="0">
              <a:solidFill>
                <a:srgbClr val="0A1971"/>
              </a:solidFill>
              <a:cs typeface="Arial" panose="020B0604020202020204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18893" y="1882532"/>
            <a:ext cx="6514169" cy="2578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Maguay a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participat</a:t>
            </a:r>
            <a:r>
              <a:rPr lang="ro-RO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, în calitate de asociat, 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la </a:t>
            </a:r>
            <a:r>
              <a:rPr lang="ro-RO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implementa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rea</a:t>
            </a:r>
            <a:r>
              <a:rPr lang="ro-RO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recent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finalizata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a </a:t>
            </a:r>
            <a:r>
              <a:rPr lang="ro-RO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„Sistemul</a:t>
            </a:r>
            <a:r>
              <a:rPr lang="en-US" sz="16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ui</a:t>
            </a:r>
            <a:r>
              <a:rPr lang="ro-RO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informatic integrat de emitere și gestiune a pașaportului electronic, pașaportului diplomatic și de serviciu și a titlurilor de călătorie în oficiile posturilor consulare (e-Pass)”</a:t>
            </a:r>
            <a:r>
              <a:rPr lang="ro-RO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.  </a:t>
            </a:r>
            <a:endParaRPr lang="en-US" sz="16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Sistemul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informatic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eficientizeaza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activitatea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consulara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prestata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în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favoarea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cetățenilor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români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din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străinătate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caracterizata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printr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-o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creștere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continuă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a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numărului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de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solicitari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de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servicii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consulare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(multiple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și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diversificate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).</a:t>
            </a:r>
            <a:endParaRPr lang="en-US" sz="16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Sistemul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ofera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servicii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care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gestionează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evenimentele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de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viață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(Life Events)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și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le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aduce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la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nivelul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4 de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sofisticare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permițând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eficientizarea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și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modernizarea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activitatii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de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emitere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și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gestiune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a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documentelor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de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călătorie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o-RO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3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253" y="1399526"/>
            <a:ext cx="5160333" cy="2901275"/>
          </a:xfrm>
          <a:prstGeom prst="rect">
            <a:avLst/>
          </a:prstGeom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318893" y="4647550"/>
            <a:ext cx="11576933" cy="15537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o-RO" sz="2100" dirty="0" smtClean="0">
                <a:solidFill>
                  <a:srgbClr val="002060"/>
                </a:solidFill>
                <a:cs typeface="Arial" panose="020B0604020202020204" pitchFamily="34" charset="0"/>
              </a:rPr>
              <a:t>Maguay, </a:t>
            </a:r>
            <a:r>
              <a:rPr lang="ro-RO" sz="2100" dirty="0">
                <a:solidFill>
                  <a:srgbClr val="002060"/>
                </a:solidFill>
                <a:cs typeface="Arial" panose="020B0604020202020204" pitchFamily="34" charset="0"/>
              </a:rPr>
              <a:t>în calitate de lider de asociere, </a:t>
            </a:r>
            <a:r>
              <a:rPr lang="en-US" sz="2100" dirty="0" smtClean="0">
                <a:solidFill>
                  <a:srgbClr val="002060"/>
                </a:solidFill>
                <a:cs typeface="Arial" panose="020B0604020202020204" pitchFamily="34" charset="0"/>
              </a:rPr>
              <a:t>a </a:t>
            </a:r>
            <a:r>
              <a:rPr lang="en-US" sz="21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condus</a:t>
            </a:r>
            <a:r>
              <a:rPr lang="en-US" sz="21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o-RO" sz="2100" dirty="0" smtClean="0">
                <a:solidFill>
                  <a:srgbClr val="002060"/>
                </a:solidFill>
                <a:cs typeface="Arial" panose="020B0604020202020204" pitchFamily="34" charset="0"/>
              </a:rPr>
              <a:t>implement</a:t>
            </a:r>
            <a:r>
              <a:rPr lang="en-US" sz="2100" dirty="0" smtClean="0">
                <a:solidFill>
                  <a:srgbClr val="002060"/>
                </a:solidFill>
                <a:cs typeface="Arial" panose="020B0604020202020204" pitchFamily="34" charset="0"/>
              </a:rPr>
              <a:t>area</a:t>
            </a:r>
            <a:r>
              <a:rPr lang="ro-RO" sz="2100" dirty="0" smtClean="0">
                <a:solidFill>
                  <a:srgbClr val="002060"/>
                </a:solidFill>
                <a:cs typeface="Arial" panose="020B0604020202020204" pitchFamily="34" charset="0"/>
              </a:rPr>
              <a:t> contractul</a:t>
            </a:r>
            <a:r>
              <a:rPr lang="en-US" sz="21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ui</a:t>
            </a:r>
            <a:r>
              <a:rPr lang="ro-RO" sz="21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o-RO" sz="2100" dirty="0">
                <a:solidFill>
                  <a:srgbClr val="002060"/>
                </a:solidFill>
                <a:cs typeface="Arial" panose="020B0604020202020204" pitchFamily="34" charset="0"/>
              </a:rPr>
              <a:t>de furnizare hardware TIC și alte dispozitive aferente, incluzând servicii de configurare și punere în funcțiune, servicii de dezvoltare software pentru proiectul </a:t>
            </a:r>
            <a:r>
              <a:rPr lang="ro-RO" sz="2100" b="1" dirty="0">
                <a:solidFill>
                  <a:srgbClr val="002060"/>
                </a:solidFill>
                <a:cs typeface="Arial" panose="020B0604020202020204" pitchFamily="34" charset="0"/>
              </a:rPr>
              <a:t>“Sistem integrat de alertare personalizată și actualizare permanentă a indicatorilor de risc pentru destinațiile de călătorie ale cetățenilor”</a:t>
            </a:r>
            <a:r>
              <a:rPr lang="ro-RO" sz="2100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100" dirty="0">
                <a:solidFill>
                  <a:srgbClr val="002060"/>
                </a:solidFill>
                <a:cs typeface="Arial" panose="020B0604020202020204" pitchFamily="34" charset="0"/>
              </a:rPr>
              <a:t>Cu </a:t>
            </a:r>
            <a:r>
              <a:rPr lang="en-US" sz="2100" dirty="0" err="1">
                <a:solidFill>
                  <a:srgbClr val="002060"/>
                </a:solidFill>
                <a:cs typeface="Arial" panose="020B0604020202020204" pitchFamily="34" charset="0"/>
              </a:rPr>
              <a:t>ajutorul</a:t>
            </a:r>
            <a:r>
              <a:rPr lang="en-US" sz="21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Arial" panose="020B0604020202020204" pitchFamily="34" charset="0"/>
              </a:rPr>
              <a:t>platformei</a:t>
            </a:r>
            <a:r>
              <a:rPr lang="en-US" sz="2100" dirty="0">
                <a:solidFill>
                  <a:srgbClr val="002060"/>
                </a:solidFill>
                <a:cs typeface="Arial" panose="020B0604020202020204" pitchFamily="34" charset="0"/>
              </a:rPr>
              <a:t> vor putea fi </a:t>
            </a:r>
            <a:r>
              <a:rPr lang="en-US" sz="2100" dirty="0" err="1">
                <a:solidFill>
                  <a:srgbClr val="002060"/>
                </a:solidFill>
                <a:cs typeface="Arial" panose="020B0604020202020204" pitchFamily="34" charset="0"/>
              </a:rPr>
              <a:t>obținute</a:t>
            </a:r>
            <a:r>
              <a:rPr lang="en-US" sz="21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Arial" panose="020B0604020202020204" pitchFamily="34" charset="0"/>
              </a:rPr>
              <a:t>informații</a:t>
            </a:r>
            <a:r>
              <a:rPr lang="en-US" sz="21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Arial" panose="020B0604020202020204" pitchFamily="34" charset="0"/>
              </a:rPr>
              <a:t>în</a:t>
            </a:r>
            <a:r>
              <a:rPr lang="en-US" sz="21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Arial" panose="020B0604020202020204" pitchFamily="34" charset="0"/>
              </a:rPr>
              <a:t>timp</a:t>
            </a:r>
            <a:r>
              <a:rPr lang="en-US" sz="2100" dirty="0">
                <a:solidFill>
                  <a:srgbClr val="002060"/>
                </a:solidFill>
                <a:cs typeface="Arial" panose="020B0604020202020204" pitchFamily="34" charset="0"/>
              </a:rPr>
              <a:t> real despre </a:t>
            </a:r>
            <a:r>
              <a:rPr lang="en-US" sz="2100" dirty="0" err="1">
                <a:solidFill>
                  <a:srgbClr val="002060"/>
                </a:solidFill>
                <a:cs typeface="Arial" panose="020B0604020202020204" pitchFamily="34" charset="0"/>
              </a:rPr>
              <a:t>alertele</a:t>
            </a:r>
            <a:r>
              <a:rPr lang="en-US" sz="21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2060"/>
                </a:solidFill>
                <a:cs typeface="Arial" panose="020B0604020202020204" pitchFamily="34" charset="0"/>
              </a:rPr>
              <a:t>condițiile</a:t>
            </a:r>
            <a:r>
              <a:rPr lang="en-US" sz="2100" dirty="0">
                <a:solidFill>
                  <a:srgbClr val="002060"/>
                </a:solidFill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002060"/>
                </a:solidFill>
                <a:cs typeface="Arial" panose="020B0604020202020204" pitchFamily="34" charset="0"/>
              </a:rPr>
              <a:t>călătorie</a:t>
            </a:r>
            <a:r>
              <a:rPr lang="en-US" sz="21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2060"/>
                </a:solidFill>
                <a:cs typeface="Arial" panose="020B0604020202020204" pitchFamily="34" charset="0"/>
              </a:rPr>
              <a:t>regimul</a:t>
            </a:r>
            <a:r>
              <a:rPr lang="en-US" sz="2100" dirty="0">
                <a:solidFill>
                  <a:srgbClr val="002060"/>
                </a:solidFill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002060"/>
                </a:solidFill>
                <a:cs typeface="Arial" panose="020B0604020202020204" pitchFamily="34" charset="0"/>
              </a:rPr>
              <a:t>vize</a:t>
            </a:r>
            <a:r>
              <a:rPr lang="en-US" sz="21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dar</a:t>
            </a:r>
            <a:r>
              <a:rPr lang="en-US" sz="21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și</a:t>
            </a:r>
            <a:r>
              <a:rPr lang="en-US" sz="21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Arial" panose="020B0604020202020204" pitchFamily="34" charset="0"/>
              </a:rPr>
              <a:t>informații</a:t>
            </a:r>
            <a:r>
              <a:rPr lang="en-US" sz="2100" dirty="0">
                <a:solidFill>
                  <a:srgbClr val="002060"/>
                </a:solidFill>
                <a:cs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002060"/>
                </a:solidFill>
                <a:cs typeface="Arial" panose="020B0604020202020204" pitchFamily="34" charset="0"/>
              </a:rPr>
              <a:t>interes</a:t>
            </a:r>
            <a:r>
              <a:rPr lang="en-US" sz="2100" dirty="0">
                <a:solidFill>
                  <a:srgbClr val="002060"/>
                </a:solidFill>
                <a:cs typeface="Arial" panose="020B0604020202020204" pitchFamily="34" charset="0"/>
              </a:rPr>
              <a:t> public </a:t>
            </a:r>
            <a:r>
              <a:rPr lang="en-US" sz="2100" dirty="0" err="1">
                <a:solidFill>
                  <a:srgbClr val="002060"/>
                </a:solidFill>
                <a:cs typeface="Arial" panose="020B0604020202020204" pitchFamily="34" charset="0"/>
              </a:rPr>
              <a:t>în</a:t>
            </a:r>
            <a:r>
              <a:rPr lang="en-US" sz="21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Arial" panose="020B0604020202020204" pitchFamily="34" charset="0"/>
              </a:rPr>
              <a:t>timp</a:t>
            </a:r>
            <a:r>
              <a:rPr lang="en-US" sz="2100" dirty="0">
                <a:solidFill>
                  <a:srgbClr val="002060"/>
                </a:solidFill>
                <a:cs typeface="Arial" panose="020B0604020202020204" pitchFamily="34" charset="0"/>
              </a:rPr>
              <a:t> real, </a:t>
            </a:r>
            <a:r>
              <a:rPr lang="en-US" sz="2100" dirty="0" err="1">
                <a:solidFill>
                  <a:srgbClr val="002060"/>
                </a:solidFill>
                <a:cs typeface="Arial" panose="020B0604020202020204" pitchFamily="34" charset="0"/>
              </a:rPr>
              <a:t>prin</a:t>
            </a:r>
            <a:r>
              <a:rPr lang="en-US" sz="21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Arial" panose="020B0604020202020204" pitchFamily="34" charset="0"/>
              </a:rPr>
              <a:t>mijloace</a:t>
            </a:r>
            <a:r>
              <a:rPr lang="en-US" sz="21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Arial" panose="020B0604020202020204" pitchFamily="34" charset="0"/>
              </a:rPr>
              <a:t>electronice</a:t>
            </a:r>
            <a:r>
              <a:rPr lang="en-US" sz="21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Arial" panose="020B0604020202020204" pitchFamily="34" charset="0"/>
              </a:rPr>
              <a:t>complet</a:t>
            </a:r>
            <a:r>
              <a:rPr lang="en-US" sz="21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Arial" panose="020B0604020202020204" pitchFamily="34" charset="0"/>
              </a:rPr>
              <a:t>tranzacționale</a:t>
            </a:r>
            <a:r>
              <a:rPr lang="en-US" sz="2100" dirty="0">
                <a:solidFill>
                  <a:srgbClr val="002060"/>
                </a:solidFill>
                <a:cs typeface="Arial" panose="020B0604020202020204" pitchFamily="34" charset="0"/>
              </a:rPr>
              <a:t> (</a:t>
            </a:r>
            <a:r>
              <a:rPr lang="en-US" sz="2100" dirty="0" err="1">
                <a:solidFill>
                  <a:srgbClr val="002060"/>
                </a:solidFill>
                <a:cs typeface="Arial" panose="020B0604020202020204" pitchFamily="34" charset="0"/>
              </a:rPr>
              <a:t>sofisticare</a:t>
            </a:r>
            <a:r>
              <a:rPr lang="en-US" sz="21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Arial" panose="020B0604020202020204" pitchFamily="34" charset="0"/>
              </a:rPr>
              <a:t>nivel</a:t>
            </a:r>
            <a:r>
              <a:rPr lang="en-US" sz="2100" dirty="0">
                <a:solidFill>
                  <a:srgbClr val="002060"/>
                </a:solidFill>
                <a:cs typeface="Arial" panose="020B0604020202020204" pitchFamily="34" charset="0"/>
              </a:rPr>
              <a:t> 5) (</a:t>
            </a:r>
            <a:r>
              <a:rPr lang="en-US" sz="2100" dirty="0" err="1">
                <a:solidFill>
                  <a:srgbClr val="002060"/>
                </a:solidFill>
                <a:cs typeface="Arial" panose="020B0604020202020204" pitchFamily="34" charset="0"/>
              </a:rPr>
              <a:t>cetățean</a:t>
            </a:r>
            <a:r>
              <a:rPr lang="en-US" sz="21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en-US" sz="21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administrație</a:t>
            </a:r>
            <a:r>
              <a:rPr lang="en-US" sz="21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Arial" panose="020B0604020202020204" pitchFamily="34" charset="0"/>
              </a:rPr>
              <a:t>publică</a:t>
            </a:r>
            <a:r>
              <a:rPr lang="en-US" sz="21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2060"/>
                </a:solidFill>
                <a:cs typeface="Arial" panose="020B0604020202020204" pitchFamily="34" charset="0"/>
              </a:rPr>
              <a:t>administrație</a:t>
            </a:r>
            <a:r>
              <a:rPr lang="en-US" sz="21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cs typeface="Arial" panose="020B0604020202020204" pitchFamily="34" charset="0"/>
              </a:rPr>
              <a:t>publică</a:t>
            </a:r>
            <a:r>
              <a:rPr lang="en-US" sz="2100" dirty="0">
                <a:solidFill>
                  <a:srgbClr val="002060"/>
                </a:solidFill>
                <a:cs typeface="Arial" panose="020B0604020202020204" pitchFamily="34" charset="0"/>
              </a:rPr>
              <a:t> – </a:t>
            </a:r>
            <a:r>
              <a:rPr lang="en-US" sz="21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cetățean</a:t>
            </a:r>
            <a:r>
              <a:rPr lang="en-US" sz="2100" dirty="0" smtClean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  <a:endParaRPr lang="ro-RO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300" dirty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3165153" y="1229201"/>
            <a:ext cx="3257085" cy="559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o-RO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Ministerul Afacerilor Externe</a:t>
            </a:r>
            <a:endParaRPr lang="en-US" sz="18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o-RO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14550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38" y="1621835"/>
            <a:ext cx="3421223" cy="45616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6858" y="1433999"/>
            <a:ext cx="82739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Centrul</a:t>
            </a:r>
            <a:r>
              <a:rPr 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National de </a:t>
            </a:r>
            <a:r>
              <a:rPr lang="en-US" sz="1600" b="1" dirty="0" err="1">
                <a:solidFill>
                  <a:srgbClr val="002060"/>
                </a:solidFill>
                <a:cs typeface="Arial" panose="020B0604020202020204" pitchFamily="34" charset="0"/>
              </a:rPr>
              <a:t>Cartografie</a:t>
            </a:r>
            <a:r>
              <a:rPr 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a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implementat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anul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2022 un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proiect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incluzând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realizarea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ortofotoplanuri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și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asigurarea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automatizării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proceselor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recepţie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gestiune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stocare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și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diseminare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a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datelor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pentru 150 de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unităţi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administrativ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teritoriale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din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mediul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urban (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municipiul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București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și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orașe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municipii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și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municipii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reşedinţă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de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judeţ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). </a:t>
            </a:r>
          </a:p>
          <a:p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Maguay 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a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furnizat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infrastructura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hardware catre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partenerul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Integraph</a:t>
            </a:r>
            <a:r>
              <a:rPr 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Computer Services 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(Datacenter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bazat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pe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servere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Maguay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eXpertserver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si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software-defined-storage Maguay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PowerStor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de mare capacitate,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soluții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de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conectivitate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și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comunicații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convergente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LAN - 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SAN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).</a:t>
            </a:r>
          </a:p>
          <a:p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Pe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perioada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implementarii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, am pus la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dispozitia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Intergraph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un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sistem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de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calcul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de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inalta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performanta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construit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pe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8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acceleratoare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GPU </a:t>
            </a:r>
            <a:r>
              <a:rPr lang="en-US" sz="16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Nvidia</a:t>
            </a:r>
            <a:r>
              <a:rPr 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A100 Tensor Core GPU 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(dual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procesor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AMD 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ROME 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7662, 1.28TB 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RAM, 8x A100 80GB NVIDIA DELTA HGX 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GPU)</a:t>
            </a:r>
            <a:endParaRPr lang="en-US" sz="16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2398" y="4067562"/>
            <a:ext cx="84983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Casa </a:t>
            </a:r>
            <a:r>
              <a:rPr lang="en-US" sz="1600" b="1" dirty="0" err="1">
                <a:solidFill>
                  <a:srgbClr val="002060"/>
                </a:solidFill>
                <a:cs typeface="Arial" panose="020B0604020202020204" pitchFamily="34" charset="0"/>
              </a:rPr>
              <a:t>Națională</a:t>
            </a:r>
            <a:r>
              <a:rPr 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solidFill>
                  <a:srgbClr val="002060"/>
                </a:solidFill>
                <a:cs typeface="Arial" panose="020B0604020202020204" pitchFamily="34" charset="0"/>
              </a:rPr>
              <a:t>Pensii</a:t>
            </a:r>
            <a:r>
              <a:rPr 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cs typeface="Arial" panose="020B0604020202020204" pitchFamily="34" charset="0"/>
              </a:rPr>
              <a:t>Publice</a:t>
            </a:r>
            <a:endParaRPr lang="en-US" sz="16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Maguay a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implementat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sistemul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EESSI (Electronic Exchange of Social Security Information –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sistemul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informatic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pentru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schimbul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electronic al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informațiilor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privind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sectoarele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securitate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socială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în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principalele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patru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instituții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competente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din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România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: Casa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Națională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Pensii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Publice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Agenția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Națională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pentru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Plăți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și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Inspecție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Socială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Agenția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Națională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pentru</a:t>
            </a:r>
          </a:p>
          <a:p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Ocuparea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Forței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Muncă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și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Casa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Națională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Asigurări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de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Sănătate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Sistemul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este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utilizat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atât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structurile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centrale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cât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și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de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structurile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teritoriale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din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județe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ale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fiecărei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instituții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În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cadrul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proiectului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au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fost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furnizate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servere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Maguay </a:t>
            </a:r>
            <a:r>
              <a:rPr lang="pt-BR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eXpertServer</a:t>
            </a:r>
            <a:r>
              <a:rPr lang="pt-BR" sz="1600" dirty="0">
                <a:solidFill>
                  <a:srgbClr val="002060"/>
                </a:solidFill>
                <a:cs typeface="Arial" panose="020B0604020202020204" pitchFamily="34" charset="0"/>
              </a:rPr>
              <a:t>, echipamente de stocare </a:t>
            </a:r>
            <a:r>
              <a:rPr lang="pt-BR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HPE, </a:t>
            </a:r>
            <a:r>
              <a:rPr lang="pt-BR" sz="1600" dirty="0">
                <a:solidFill>
                  <a:srgbClr val="002060"/>
                </a:solidFill>
                <a:cs typeface="Arial" panose="020B0604020202020204" pitchFamily="34" charset="0"/>
              </a:rPr>
              <a:t>echipamente de securitate Fortinet, dar și serviciile de realizare a arhitecturii</a:t>
            </a:r>
          </a:p>
          <a:p>
            <a:r>
              <a:rPr lang="it-IT" sz="1600" dirty="0">
                <a:solidFill>
                  <a:srgbClr val="002060"/>
                </a:solidFill>
                <a:cs typeface="Arial" panose="020B0604020202020204" pitchFamily="34" charset="0"/>
              </a:rPr>
              <a:t>sistemului, implementarea software-ului specific și, în final, predarea la cheie a proiectului.</a:t>
            </a:r>
            <a:endParaRPr lang="en-US" sz="16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4253" y="181158"/>
            <a:ext cx="4941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o-RO" sz="2800" b="1" dirty="0">
                <a:solidFill>
                  <a:srgbClr val="0A1971"/>
                </a:solidFill>
                <a:cs typeface="Arial" panose="020B0604020202020204" pitchFamily="34" charset="0"/>
              </a:rPr>
              <a:t>Proiecte de </a:t>
            </a:r>
            <a:r>
              <a:rPr lang="ro-RO" sz="2800" b="1" dirty="0" smtClean="0">
                <a:solidFill>
                  <a:srgbClr val="0A1971"/>
                </a:solidFill>
                <a:cs typeface="Arial" panose="020B0604020202020204" pitchFamily="34" charset="0"/>
              </a:rPr>
              <a:t>referinta</a:t>
            </a:r>
            <a:endParaRPr lang="ro-RO" sz="2800" b="1" dirty="0">
              <a:solidFill>
                <a:srgbClr val="0A197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50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54253" y="181158"/>
            <a:ext cx="4941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o-RO" sz="2800" b="1" dirty="0">
                <a:solidFill>
                  <a:srgbClr val="0A1971"/>
                </a:solidFill>
                <a:cs typeface="Arial" panose="020B0604020202020204" pitchFamily="34" charset="0"/>
              </a:rPr>
              <a:t>Proiecte de referinta </a:t>
            </a:r>
            <a:r>
              <a:rPr lang="en-US" sz="2800" b="1" dirty="0" smtClean="0">
                <a:solidFill>
                  <a:srgbClr val="0A1971"/>
                </a:solidFill>
                <a:cs typeface="Arial" panose="020B0604020202020204" pitchFamily="34" charset="0"/>
              </a:rPr>
              <a:t>in </a:t>
            </a:r>
            <a:r>
              <a:rPr lang="en-US" sz="2800" b="1" dirty="0" err="1" smtClean="0">
                <a:solidFill>
                  <a:srgbClr val="0A1971"/>
                </a:solidFill>
                <a:cs typeface="Arial" panose="020B0604020202020204" pitchFamily="34" charset="0"/>
              </a:rPr>
              <a:t>implementare</a:t>
            </a:r>
            <a:endParaRPr lang="ro-RO" sz="2800" b="1" dirty="0">
              <a:solidFill>
                <a:srgbClr val="0A1971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822" y="5044698"/>
            <a:ext cx="119841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dirty="0">
                <a:solidFill>
                  <a:srgbClr val="002060"/>
                </a:solidFill>
                <a:cs typeface="Arial" panose="020B0604020202020204" pitchFamily="34" charset="0"/>
              </a:rPr>
              <a:t>Ministerul Muncii și Solidarității Sociale</a:t>
            </a:r>
          </a:p>
          <a:p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În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anul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2023 Maguay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derulează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proiectul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de livrare,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punere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în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funcțiune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a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echipamentelor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necesare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dotării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unităților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administrativ-teritoriale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și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a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structurilor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subordonate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Ministerului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în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cadrul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proiectului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“HUB de Servicii MMPS - SII MMPS”,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livrând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în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fiecare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dintre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cele 3300 de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sedii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ale 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acestora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din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toată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țară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complete de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calcul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incluzand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computere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desktop 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Maguay </a:t>
            </a:r>
            <a:r>
              <a:rPr lang="en-US" sz="16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OfficePower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Echipamentele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sunt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destinate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preluării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informațiilor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referitoare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la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beneficiile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asistență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socială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și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a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serviciilor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sociale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acordate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s-ES" sz="1600" dirty="0">
                <a:solidFill>
                  <a:srgbClr val="002060"/>
                </a:solidFill>
                <a:cs typeface="Arial" panose="020B0604020202020204" pitchFamily="34" charset="0"/>
              </a:rPr>
              <a:t>dar </a:t>
            </a:r>
            <a:r>
              <a:rPr lang="es-ES" sz="1600" dirty="0" err="1">
                <a:solidFill>
                  <a:srgbClr val="002060"/>
                </a:solidFill>
                <a:cs typeface="Arial" panose="020B0604020202020204" pitchFamily="34" charset="0"/>
              </a:rPr>
              <a:t>și</a:t>
            </a:r>
            <a:r>
              <a:rPr lang="es-E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002060"/>
                </a:solidFill>
                <a:cs typeface="Arial" panose="020B0604020202020204" pitchFamily="34" charset="0"/>
              </a:rPr>
              <a:t>pentru</a:t>
            </a:r>
            <a:r>
              <a:rPr lang="es-E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002060"/>
                </a:solidFill>
                <a:cs typeface="Arial" panose="020B0604020202020204" pitchFamily="34" charset="0"/>
              </a:rPr>
              <a:t>accesarea</a:t>
            </a:r>
            <a:r>
              <a:rPr lang="es-E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002060"/>
                </a:solidFill>
                <a:cs typeface="Arial" panose="020B0604020202020204" pitchFamily="34" charset="0"/>
              </a:rPr>
              <a:t>serviciilor</a:t>
            </a:r>
            <a:r>
              <a:rPr lang="es-E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002060"/>
                </a:solidFill>
                <a:cs typeface="Arial" panose="020B0604020202020204" pitchFamily="34" charset="0"/>
              </a:rPr>
              <a:t>electronice</a:t>
            </a:r>
            <a:r>
              <a:rPr lang="es-E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002060"/>
                </a:solidFill>
                <a:cs typeface="Arial" panose="020B0604020202020204" pitchFamily="34" charset="0"/>
              </a:rPr>
              <a:t>furnizate</a:t>
            </a:r>
            <a:r>
              <a:rPr lang="es-ES" sz="1600" dirty="0">
                <a:solidFill>
                  <a:srgbClr val="002060"/>
                </a:solidFill>
                <a:cs typeface="Arial" panose="020B0604020202020204" pitchFamily="34" charset="0"/>
              </a:rPr>
              <a:t> de </a:t>
            </a:r>
            <a:r>
              <a:rPr lang="es-ES" sz="1600" dirty="0" err="1">
                <a:solidFill>
                  <a:srgbClr val="002060"/>
                </a:solidFill>
                <a:cs typeface="Arial" panose="020B0604020202020204" pitchFamily="34" charset="0"/>
              </a:rPr>
              <a:t>către</a:t>
            </a:r>
            <a:r>
              <a:rPr lang="es-E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002060"/>
                </a:solidFill>
                <a:cs typeface="Arial" panose="020B0604020202020204" pitchFamily="34" charset="0"/>
              </a:rPr>
              <a:t>Hub-ul</a:t>
            </a:r>
            <a:r>
              <a:rPr lang="es-ES" sz="1600" dirty="0">
                <a:solidFill>
                  <a:srgbClr val="002060"/>
                </a:solidFill>
                <a:cs typeface="Arial" panose="020B0604020202020204" pitchFamily="34" charset="0"/>
              </a:rPr>
              <a:t> de </a:t>
            </a:r>
            <a:r>
              <a:rPr lang="es-ES" sz="1600" dirty="0" err="1">
                <a:solidFill>
                  <a:srgbClr val="002060"/>
                </a:solidFill>
                <a:cs typeface="Arial" panose="020B0604020202020204" pitchFamily="34" charset="0"/>
              </a:rPr>
              <a:t>servicii</a:t>
            </a:r>
            <a:r>
              <a:rPr lang="es-ES" sz="1600" dirty="0">
                <a:solidFill>
                  <a:srgbClr val="002060"/>
                </a:solidFill>
                <a:cs typeface="Arial" panose="020B0604020202020204" pitchFamily="34" charset="0"/>
              </a:rPr>
              <a:t> al MMPS.</a:t>
            </a:r>
            <a:endParaRPr lang="en-US" sz="16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039" y="1135265"/>
            <a:ext cx="2558679" cy="3409950"/>
          </a:xfrm>
          <a:prstGeom prst="rect">
            <a:avLst/>
          </a:prstGeom>
        </p:spPr>
      </p:pic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63410" y="1189719"/>
            <a:ext cx="5708885" cy="348497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 err="1">
                <a:solidFill>
                  <a:srgbClr val="002060"/>
                </a:solidFill>
                <a:cs typeface="Arial" panose="020B0604020202020204" pitchFamily="34" charset="0"/>
              </a:rPr>
              <a:t>Ministerul</a:t>
            </a:r>
            <a:r>
              <a:rPr 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 S</a:t>
            </a:r>
            <a:r>
              <a:rPr lang="ro-RO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ănătății</a:t>
            </a:r>
            <a:r>
              <a:rPr 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en-US" sz="16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Sistem</a:t>
            </a:r>
            <a:r>
              <a:rPr 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cs typeface="Arial" panose="020B0604020202020204" pitchFamily="34" charset="0"/>
              </a:rPr>
              <a:t>Informatic</a:t>
            </a:r>
            <a:r>
              <a:rPr 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 pentru </a:t>
            </a:r>
            <a:r>
              <a:rPr lang="en-US" sz="1600" b="1" dirty="0" err="1">
                <a:solidFill>
                  <a:srgbClr val="002060"/>
                </a:solidFill>
                <a:cs typeface="Arial" panose="020B0604020202020204" pitchFamily="34" charset="0"/>
              </a:rPr>
              <a:t>Eviden</a:t>
            </a:r>
            <a:r>
              <a:rPr lang="ro-RO" sz="1600" b="1" dirty="0">
                <a:solidFill>
                  <a:srgbClr val="002060"/>
                </a:solidFill>
                <a:cs typeface="Arial" panose="020B0604020202020204" pitchFamily="34" charset="0"/>
              </a:rPr>
              <a:t>ța</a:t>
            </a:r>
            <a:r>
              <a:rPr 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 Clinic</a:t>
            </a:r>
            <a:r>
              <a:rPr lang="ro-RO" sz="1600" b="1" dirty="0">
                <a:solidFill>
                  <a:srgbClr val="002060"/>
                </a:solidFill>
                <a:cs typeface="Arial" panose="020B0604020202020204" pitchFamily="34" charset="0"/>
              </a:rPr>
              <a:t>ă</a:t>
            </a:r>
            <a:r>
              <a:rPr 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 a </a:t>
            </a:r>
            <a:r>
              <a:rPr lang="en-US" sz="1600" b="1" dirty="0" err="1">
                <a:solidFill>
                  <a:srgbClr val="002060"/>
                </a:solidFill>
                <a:cs typeface="Arial" panose="020B0604020202020204" pitchFamily="34" charset="0"/>
              </a:rPr>
              <a:t>secțiilor</a:t>
            </a:r>
            <a:r>
              <a:rPr 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A.T.I. 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Contractant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: Vodafone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România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SA</a:t>
            </a:r>
            <a:endParaRPr lang="en-US" sz="16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Maguay -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furnizor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al Vodafone, pentru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intreaga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infrastructura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- hardware &amp; 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software; Phoenix IT –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furnizor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al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aplicatiei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software </a:t>
            </a:r>
            <a:r>
              <a:rPr lang="en-US" sz="16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Asigno</a:t>
            </a:r>
            <a:endParaRPr lang="en-US" sz="16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19 </a:t>
            </a:r>
            <a:r>
              <a:rPr lang="ro-RO" sz="1600" dirty="0">
                <a:solidFill>
                  <a:srgbClr val="002060"/>
                </a:solidFill>
                <a:cs typeface="Arial" panose="020B0604020202020204" pitchFamily="34" charset="0"/>
              </a:rPr>
              <a:t>locații de </a:t>
            </a:r>
            <a:r>
              <a:rPr lang="ro-RO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implementare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ro-RO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Ministerul </a:t>
            </a:r>
            <a:r>
              <a:rPr lang="ro-RO" sz="1600" dirty="0">
                <a:solidFill>
                  <a:srgbClr val="002060"/>
                </a:solidFill>
                <a:cs typeface="Arial" panose="020B0604020202020204" pitchFamily="34" charset="0"/>
              </a:rPr>
              <a:t>Sănătății -  HUB </a:t>
            </a:r>
            <a:r>
              <a:rPr lang="ro-RO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MS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plus 18 s</a:t>
            </a:r>
            <a:r>
              <a:rPr lang="ro-RO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pitale de </a:t>
            </a:r>
            <a:r>
              <a:rPr lang="ro-RO" sz="1600" dirty="0">
                <a:solidFill>
                  <a:srgbClr val="002060"/>
                </a:solidFill>
                <a:cs typeface="Arial" panose="020B0604020202020204" pitchFamily="34" charset="0"/>
              </a:rPr>
              <a:t>adulți și </a:t>
            </a:r>
            <a:r>
              <a:rPr lang="ro-RO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copii </a:t>
            </a:r>
            <a:r>
              <a:rPr lang="ro-RO" sz="1600" dirty="0">
                <a:solidFill>
                  <a:srgbClr val="002060"/>
                </a:solidFill>
                <a:cs typeface="Arial" panose="020B0604020202020204" pitchFamily="34" charset="0"/>
              </a:rPr>
              <a:t>în care </a:t>
            </a:r>
            <a:r>
              <a:rPr lang="ro-RO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v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or</a:t>
            </a:r>
            <a:r>
              <a:rPr lang="ro-RO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o-RO" sz="1600" dirty="0">
                <a:solidFill>
                  <a:srgbClr val="002060"/>
                </a:solidFill>
                <a:cs typeface="Arial" panose="020B0604020202020204" pitchFamily="34" charset="0"/>
              </a:rPr>
              <a:t>rula </a:t>
            </a:r>
            <a:r>
              <a:rPr lang="ro-RO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aplicația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o-RO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QCare </a:t>
            </a:r>
            <a:r>
              <a:rPr lang="ro-RO" sz="1600" dirty="0">
                <a:solidFill>
                  <a:srgbClr val="002060"/>
                </a:solidFill>
                <a:cs typeface="Arial" panose="020B0604020202020204" pitchFamily="34" charset="0"/>
              </a:rPr>
              <a:t>specifică de ATI </a:t>
            </a:r>
            <a:r>
              <a:rPr lang="ro-RO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și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o-RO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bloc </a:t>
            </a:r>
            <a:r>
              <a:rPr lang="ro-RO" sz="1600" dirty="0">
                <a:solidFill>
                  <a:srgbClr val="002060"/>
                </a:solidFill>
                <a:cs typeface="Arial" panose="020B0604020202020204" pitchFamily="34" charset="0"/>
              </a:rPr>
              <a:t>operator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pe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baza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de date</a:t>
            </a:r>
            <a:r>
              <a:rPr 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Oracle Enterprise </a:t>
            </a:r>
            <a:r>
              <a:rPr lang="ro-RO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ro-RO" sz="1600" dirty="0">
                <a:solidFill>
                  <a:srgbClr val="002060"/>
                </a:solidFill>
                <a:cs typeface="Arial" panose="020B0604020202020204" pitchFamily="34" charset="0"/>
              </a:rPr>
              <a:t>în total 924 de paturi în saloane ATI și săli </a:t>
            </a:r>
            <a:r>
              <a:rPr lang="ro-RO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operație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o-RO" sz="1600" dirty="0">
                <a:solidFill>
                  <a:srgbClr val="002060"/>
                </a:solidFill>
                <a:cs typeface="Arial" panose="020B0604020202020204" pitchFamily="34" charset="0"/>
              </a:rPr>
              <a:t>incluse în </a:t>
            </a:r>
            <a:r>
              <a:rPr lang="ro-RO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proiect</a:t>
            </a:r>
            <a:endParaRPr lang="en-US" sz="16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Peste </a:t>
            </a:r>
            <a:r>
              <a:rPr 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150 de </a:t>
            </a:r>
            <a:r>
              <a:rPr lang="en-US" sz="16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servere</a:t>
            </a:r>
            <a:r>
              <a:rPr 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Maguay </a:t>
            </a:r>
            <a:r>
              <a:rPr lang="en-US" sz="16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eXpertServer</a:t>
            </a:r>
            <a:r>
              <a:rPr 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ce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compun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clustere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de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virtualizare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Vmware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si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Oracle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92" y="1160705"/>
            <a:ext cx="3200235" cy="3409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67" y="4416242"/>
            <a:ext cx="6667888" cy="67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90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99587F-11AC-8204-B9F6-AD6CF81B1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535" y="19686"/>
            <a:ext cx="9890334" cy="62358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365" y="76480"/>
            <a:ext cx="3396343" cy="879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" name="TextBox 3"/>
          <p:cNvSpPr txBox="1"/>
          <p:nvPr/>
        </p:nvSpPr>
        <p:spPr>
          <a:xfrm>
            <a:off x="1477670" y="1371814"/>
            <a:ext cx="7673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Informatic </a:t>
            </a:r>
            <a:r>
              <a:rPr lang="en-US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</a:t>
            </a:r>
            <a:r>
              <a:rPr lang="ro-RO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ța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Clinic</a:t>
            </a:r>
            <a:r>
              <a:rPr lang="ro-RO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secțiilor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A.T.I.”</a:t>
            </a:r>
            <a:endParaRPr lang="ro-RO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o-RO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615329-D7F5-CECE-CDCD-077E67EA5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4" y="330862"/>
            <a:ext cx="2585063" cy="46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52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54253" y="181158"/>
            <a:ext cx="4941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o-RO" sz="2800" b="1" dirty="0">
                <a:solidFill>
                  <a:srgbClr val="0A1971"/>
                </a:solidFill>
                <a:cs typeface="Arial" panose="020B0604020202020204" pitchFamily="34" charset="0"/>
              </a:rPr>
              <a:t>Proiecte de </a:t>
            </a:r>
            <a:r>
              <a:rPr lang="ro-RO" sz="2800" b="1" dirty="0" smtClean="0">
                <a:solidFill>
                  <a:srgbClr val="0A1971"/>
                </a:solidFill>
                <a:cs typeface="Arial" panose="020B0604020202020204" pitchFamily="34" charset="0"/>
              </a:rPr>
              <a:t>referinta</a:t>
            </a:r>
            <a:endParaRPr lang="ro-RO" sz="2800" b="1" dirty="0">
              <a:solidFill>
                <a:srgbClr val="0A197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858" y="1433999"/>
            <a:ext cx="82739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Centrul</a:t>
            </a:r>
            <a:r>
              <a:rPr 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National de </a:t>
            </a:r>
            <a:r>
              <a:rPr lang="en-US" sz="16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Cartografie</a:t>
            </a:r>
            <a:endParaRPr lang="en-US" sz="16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Pe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perioada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implementarii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proiectului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partenerul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nostrum </a:t>
            </a:r>
            <a:r>
              <a:rPr 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Intergraph Computer Systems 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a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beneficiat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de un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Sistem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High Performance Computing 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Maguay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bazat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pe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8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acceleratoare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GPU computing </a:t>
            </a:r>
            <a:r>
              <a:rPr lang="en-US" sz="1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Nvidia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 A100 Tensor Core HGX</a:t>
            </a:r>
            <a:endParaRPr lang="en-US" sz="16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48" y="3007544"/>
            <a:ext cx="3191320" cy="226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62448" y="5393031"/>
            <a:ext cx="4476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NVIDIA A100 TENSOR CORE GPU </a:t>
            </a:r>
            <a:r>
              <a:rPr lang="en-US" dirty="0">
                <a:solidFill>
                  <a:srgbClr val="002060"/>
                </a:solidFill>
              </a:rPr>
              <a:t>Unprecedented Acceleration at Every Scale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667" y="2743227"/>
            <a:ext cx="4003269" cy="3428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86" y="4361847"/>
            <a:ext cx="1126581" cy="824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09892" y="1819897"/>
            <a:ext cx="3279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Marcel </a:t>
            </a:r>
            <a:r>
              <a:rPr lang="en-US" sz="2000" dirty="0" err="1" smtClean="0">
                <a:solidFill>
                  <a:srgbClr val="002060"/>
                </a:solidFill>
              </a:rPr>
              <a:t>Foca</a:t>
            </a:r>
            <a:r>
              <a:rPr lang="en-US" sz="20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Director General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Intergraph Computer Systems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98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1036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Costel Mazilu</dc:creator>
  <cp:lastModifiedBy>Eduard Pughin</cp:lastModifiedBy>
  <cp:revision>65</cp:revision>
  <dcterms:created xsi:type="dcterms:W3CDTF">2016-10-04T08:22:02Z</dcterms:created>
  <dcterms:modified xsi:type="dcterms:W3CDTF">2023-10-25T04:56:56Z</dcterms:modified>
</cp:coreProperties>
</file>