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076138278" r:id="rId2"/>
    <p:sldId id="2147479820" r:id="rId3"/>
    <p:sldId id="2147480251" r:id="rId4"/>
    <p:sldId id="2147479878" r:id="rId5"/>
    <p:sldId id="2147480250" r:id="rId6"/>
    <p:sldId id="2147481169" r:id="rId7"/>
    <p:sldId id="2147481170" r:id="rId8"/>
    <p:sldId id="2147479242" r:id="rId9"/>
    <p:sldId id="2147479882" r:id="rId10"/>
    <p:sldId id="2147479925" r:id="rId11"/>
    <p:sldId id="2147480576" r:id="rId12"/>
    <p:sldId id="2147480245" r:id="rId13"/>
    <p:sldId id="2147480065" r:id="rId14"/>
    <p:sldId id="2147480064" r:id="rId15"/>
    <p:sldId id="2147480249" r:id="rId16"/>
    <p:sldId id="2147480527" r:id="rId17"/>
    <p:sldId id="2147480184" r:id="rId18"/>
    <p:sldId id="21474798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0108A3-8786-471F-A449-496E6A4CF31B}" v="7" dt="2023-10-23T14:28:05.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60"/>
  </p:normalViewPr>
  <p:slideViewPr>
    <p:cSldViewPr snapToGrid="0">
      <p:cViewPr varScale="1">
        <p:scale>
          <a:sx n="99" d="100"/>
          <a:sy n="99" d="100"/>
        </p:scale>
        <p:origin x="8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2:00:55.894"/>
    </inkml:context>
    <inkml:brush xml:id="br0">
      <inkml:brushProperty name="width" value="0.05" units="cm"/>
      <inkml:brushProperty name="height" value="0.05" units="cm"/>
      <inkml:brushProperty name="color" value="#FFFFFF"/>
    </inkml:brush>
  </inkml:definitions>
  <inkml:trace contextRef="#ctx0" brushRef="#br0">2619 1979 24575,'0'-7'0,"-6"-17"0,-18-35 0,-16-23 0,-31-43 0,-86-78 0,-95-57-3059,-63-16 3059,-61 4 0,-8 34 0,25 54 0,69 56-5771,80 49 5771,76 39 639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2:00:55.895"/>
    </inkml:context>
    <inkml:brush xml:id="br0">
      <inkml:brushProperty name="width" value="0.05" units="cm"/>
      <inkml:brushProperty name="height" value="0.05" units="cm"/>
      <inkml:brushProperty name="color" value="#FFFFFF"/>
    </inkml:brush>
  </inkml:definitions>
  <inkml:trace contextRef="#ctx0" brushRef="#br0">129 6 24575,'-3'2'0,"1"0"0,0 0 0,0-1 0,-1 1 0,1 0 0,0 0 0,0 0 0,0 1 0,1-1 0,-1 0 0,1 1 0,-2 3 0,-1 0 0,-11 17 0,3 0 0,0 1 0,3 0 0,-12 40 0,11-22 0,-7 84 0,16-56-1365,1-54-5461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2:00:55.896"/>
    </inkml:context>
    <inkml:brush xml:id="br0">
      <inkml:brushProperty name="width" value="0.05" units="cm"/>
      <inkml:brushProperty name="height" value="0.05" units="cm"/>
      <inkml:brushProperty name="color" value="#FFFFFF"/>
    </inkml:brush>
  </inkml:definitions>
  <inkml:trace contextRef="#ctx0" brushRef="#br0">670 208 24575,'-12'-10'0,"-29"-15"0,-17-5 0,-26-8 0,-15 3 0,-11 6 0,2 9 0,18 8 0,24 6-8191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7177EA-80AE-46A9-9DBC-1057FE94126A}"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A7751-2DED-4AA0-A505-7F34EB651774}" type="slidenum">
              <a:rPr lang="en-US" smtClean="0"/>
              <a:t>‹#›</a:t>
            </a:fld>
            <a:endParaRPr lang="en-US"/>
          </a:p>
        </p:txBody>
      </p:sp>
    </p:spTree>
    <p:extLst>
      <p:ext uri="{BB962C8B-B14F-4D97-AF65-F5344CB8AC3E}">
        <p14:creationId xmlns:p14="http://schemas.microsoft.com/office/powerpoint/2010/main" val="1834488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pilot.github.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Buna </a:t>
            </a:r>
            <a:r>
              <a:rPr lang="en-US" dirty="0" err="1"/>
              <a:t>dimineata</a:t>
            </a:r>
            <a:r>
              <a:rPr lang="en-US" dirty="0"/>
              <a:t> </a:t>
            </a:r>
            <a:r>
              <a:rPr lang="en-US" dirty="0" err="1"/>
              <a:t>si</a:t>
            </a:r>
            <a:r>
              <a:rPr lang="en-US" dirty="0"/>
              <a:t> bine v-am </a:t>
            </a:r>
            <a:r>
              <a:rPr lang="en-US" dirty="0" err="1"/>
              <a:t>gasit</a:t>
            </a:r>
            <a:endParaRPr lang="en-US" dirty="0"/>
          </a:p>
          <a:p>
            <a:r>
              <a:rPr lang="en-US" dirty="0"/>
              <a:t>Ma </a:t>
            </a:r>
            <a:r>
              <a:rPr lang="en-US" dirty="0" err="1"/>
              <a:t>bucur</a:t>
            </a:r>
            <a:r>
              <a:rPr lang="en-US" dirty="0"/>
              <a:t> </a:t>
            </a:r>
            <a:r>
              <a:rPr lang="en-US" dirty="0" err="1"/>
              <a:t>sa</a:t>
            </a:r>
            <a:r>
              <a:rPr lang="en-US" dirty="0"/>
              <a:t> </a:t>
            </a:r>
            <a:r>
              <a:rPr lang="en-US" dirty="0" err="1"/>
              <a:t>fiu</a:t>
            </a:r>
            <a:r>
              <a:rPr lang="en-US" dirty="0"/>
              <a:t> </a:t>
            </a:r>
            <a:r>
              <a:rPr lang="en-US" dirty="0" err="1"/>
              <a:t>alaturi</a:t>
            </a:r>
            <a:r>
              <a:rPr lang="en-US" dirty="0"/>
              <a:t> de </a:t>
            </a:r>
            <a:r>
              <a:rPr lang="en-US" dirty="0" err="1"/>
              <a:t>voi</a:t>
            </a:r>
            <a:r>
              <a:rPr lang="en-US" dirty="0"/>
              <a:t> </a:t>
            </a:r>
            <a:r>
              <a:rPr lang="en-US" dirty="0" err="1"/>
              <a:t>si</a:t>
            </a:r>
            <a:r>
              <a:rPr lang="en-US" dirty="0"/>
              <a:t> </a:t>
            </a:r>
            <a:r>
              <a:rPr lang="en-US" dirty="0" err="1"/>
              <a:t>sa</a:t>
            </a:r>
            <a:r>
              <a:rPr lang="en-US" dirty="0"/>
              <a:t> </a:t>
            </a:r>
            <a:r>
              <a:rPr lang="en-US" dirty="0" err="1"/>
              <a:t>discutam</a:t>
            </a:r>
            <a:r>
              <a:rPr lang="en-US" dirty="0"/>
              <a:t> </a:t>
            </a:r>
            <a:r>
              <a:rPr lang="en-US" dirty="0" err="1"/>
              <a:t>despre</a:t>
            </a:r>
            <a:r>
              <a:rPr lang="en-US" dirty="0"/>
              <a:t> </a:t>
            </a:r>
            <a:r>
              <a:rPr lang="en-US" dirty="0" err="1"/>
              <a:t>transofrmarea</a:t>
            </a:r>
            <a:r>
              <a:rPr lang="en-US" dirty="0"/>
              <a:t> </a:t>
            </a:r>
            <a:r>
              <a:rPr lang="en-US" dirty="0" err="1"/>
              <a:t>induscriei</a:t>
            </a:r>
            <a:r>
              <a:rPr lang="en-US" dirty="0"/>
              <a:t> de customer service. </a:t>
            </a:r>
            <a:r>
              <a:rPr lang="en-US" dirty="0" err="1"/>
              <a:t>Primul</a:t>
            </a:r>
            <a:r>
              <a:rPr lang="en-US" dirty="0"/>
              <a:t> meu job a </a:t>
            </a:r>
            <a:r>
              <a:rPr lang="en-US" dirty="0" err="1"/>
              <a:t>fost</a:t>
            </a:r>
            <a:r>
              <a:rPr lang="en-US" dirty="0"/>
              <a:t> </a:t>
            </a:r>
            <a:r>
              <a:rPr lang="en-US" dirty="0" err="1"/>
              <a:t>intr</a:t>
            </a:r>
            <a:r>
              <a:rPr lang="en-US" dirty="0"/>
              <a:t>-un call center. Pe </a:t>
            </a:r>
            <a:r>
              <a:rPr lang="en-US" dirty="0" err="1"/>
              <a:t>vremea</a:t>
            </a:r>
            <a:r>
              <a:rPr lang="en-US" dirty="0"/>
              <a:t> </a:t>
            </a:r>
            <a:r>
              <a:rPr lang="en-US" dirty="0" err="1"/>
              <a:t>aceea</a:t>
            </a:r>
            <a:r>
              <a:rPr lang="en-US" dirty="0"/>
              <a:t> ma </a:t>
            </a:r>
            <a:r>
              <a:rPr lang="en-US" dirty="0" err="1"/>
              <a:t>chema</a:t>
            </a:r>
            <a:r>
              <a:rPr lang="en-US" dirty="0"/>
              <a:t> Mark </a:t>
            </a:r>
            <a:r>
              <a:rPr lang="en-US" dirty="0" err="1"/>
              <a:t>si</a:t>
            </a:r>
            <a:r>
              <a:rPr lang="en-US" dirty="0"/>
              <a:t> </a:t>
            </a:r>
            <a:r>
              <a:rPr lang="en-US" dirty="0" err="1"/>
              <a:t>eram</a:t>
            </a:r>
            <a:r>
              <a:rPr lang="en-US" dirty="0"/>
              <a:t> din </a:t>
            </a:r>
            <a:r>
              <a:rPr lang="en-US" dirty="0" err="1"/>
              <a:t>Uk</a:t>
            </a:r>
            <a:r>
              <a:rPr lang="en-US" dirty="0"/>
              <a:t> </a:t>
            </a:r>
            <a:r>
              <a:rPr lang="en-US" dirty="0" err="1"/>
              <a:t>si</a:t>
            </a:r>
            <a:r>
              <a:rPr lang="en-US" dirty="0"/>
              <a:t> </a:t>
            </a:r>
            <a:r>
              <a:rPr lang="en-US" dirty="0" err="1"/>
              <a:t>faceam</a:t>
            </a:r>
            <a:r>
              <a:rPr lang="en-US" dirty="0"/>
              <a:t> </a:t>
            </a:r>
            <a:r>
              <a:rPr lang="en-US" dirty="0" err="1"/>
              <a:t>sondaje</a:t>
            </a:r>
            <a:r>
              <a:rPr lang="en-US" dirty="0"/>
              <a:t> </a:t>
            </a:r>
            <a:r>
              <a:rPr lang="en-US" dirty="0" err="1"/>
              <a:t>pentru</a:t>
            </a:r>
            <a:r>
              <a:rPr lang="en-US" dirty="0"/>
              <a:t> o </a:t>
            </a:r>
            <a:r>
              <a:rPr lang="en-US" dirty="0" err="1"/>
              <a:t>companie</a:t>
            </a:r>
            <a:r>
              <a:rPr lang="en-US" dirty="0"/>
              <a:t> auto in </a:t>
            </a:r>
            <a:r>
              <a:rPr lang="en-US" dirty="0" err="1"/>
              <a:t>intreaga</a:t>
            </a:r>
            <a:r>
              <a:rPr lang="en-US" dirty="0"/>
              <a:t> </a:t>
            </a:r>
            <a:r>
              <a:rPr lang="en-US" dirty="0" err="1"/>
              <a:t>lume</a:t>
            </a:r>
            <a:r>
              <a:rPr lang="en-US" dirty="0"/>
              <a:t>. </a:t>
            </a:r>
          </a:p>
          <a:p>
            <a:endParaRPr lang="en-US" dirty="0"/>
          </a:p>
          <a:p>
            <a:r>
              <a:rPr lang="en-US" dirty="0"/>
              <a:t>Cred ca </a:t>
            </a:r>
            <a:r>
              <a:rPr lang="en-US" dirty="0" err="1"/>
              <a:t>aceasta</a:t>
            </a:r>
            <a:r>
              <a:rPr lang="en-US" dirty="0"/>
              <a:t> </a:t>
            </a:r>
            <a:r>
              <a:rPr lang="en-US" dirty="0" err="1"/>
              <a:t>experienta</a:t>
            </a:r>
            <a:r>
              <a:rPr lang="en-US" dirty="0"/>
              <a:t> m-a </a:t>
            </a:r>
            <a:r>
              <a:rPr lang="en-US" dirty="0" err="1"/>
              <a:t>marcat</a:t>
            </a:r>
            <a:r>
              <a:rPr lang="en-US" dirty="0"/>
              <a:t> </a:t>
            </a:r>
            <a:r>
              <a:rPr lang="en-US" dirty="0" err="1"/>
              <a:t>profund</a:t>
            </a:r>
            <a:r>
              <a:rPr lang="en-US" dirty="0"/>
              <a:t>, </a:t>
            </a:r>
            <a:r>
              <a:rPr lang="en-US" dirty="0" err="1"/>
              <a:t>dand</a:t>
            </a:r>
            <a:r>
              <a:rPr lang="en-US" dirty="0"/>
              <a:t> un alt </a:t>
            </a:r>
            <a:r>
              <a:rPr lang="en-US" dirty="0" err="1"/>
              <a:t>sens</a:t>
            </a:r>
            <a:r>
              <a:rPr lang="en-US" dirty="0"/>
              <a:t> </a:t>
            </a:r>
            <a:r>
              <a:rPr lang="en-US" dirty="0" err="1"/>
              <a:t>interactiunilor</a:t>
            </a:r>
            <a:r>
              <a:rPr lang="en-US" dirty="0"/>
              <a:t> pe care le-am </a:t>
            </a:r>
            <a:r>
              <a:rPr lang="en-US" dirty="0" err="1"/>
              <a:t>avut</a:t>
            </a:r>
            <a:r>
              <a:rPr lang="en-US" dirty="0"/>
              <a:t> cu </a:t>
            </a:r>
            <a:r>
              <a:rPr lang="en-US" dirty="0" err="1"/>
              <a:t>clientii</a:t>
            </a:r>
            <a:r>
              <a:rPr lang="en-US" dirty="0"/>
              <a:t> de-a </a:t>
            </a:r>
            <a:r>
              <a:rPr lang="en-US" dirty="0" err="1"/>
              <a:t>lungul</a:t>
            </a:r>
            <a:r>
              <a:rPr lang="en-US" dirty="0"/>
              <a:t> </a:t>
            </a:r>
            <a:r>
              <a:rPr lang="en-US" dirty="0" err="1"/>
              <a:t>timpului</a:t>
            </a:r>
            <a:r>
              <a:rPr lang="en-US" dirty="0"/>
              <a:t>. Cred ca </a:t>
            </a:r>
            <a:r>
              <a:rPr lang="en-US" dirty="0" err="1"/>
              <a:t>inca</a:t>
            </a:r>
            <a:r>
              <a:rPr lang="en-US" dirty="0"/>
              <a:t> de </a:t>
            </a:r>
            <a:r>
              <a:rPr lang="en-US" dirty="0" err="1"/>
              <a:t>atunci</a:t>
            </a:r>
            <a:r>
              <a:rPr lang="en-US" dirty="0"/>
              <a:t> am </a:t>
            </a:r>
            <a:r>
              <a:rPr lang="en-US" dirty="0" err="1"/>
              <a:t>inteles</a:t>
            </a:r>
            <a:r>
              <a:rPr lang="en-US" dirty="0"/>
              <a:t> </a:t>
            </a:r>
            <a:r>
              <a:rPr lang="en-US" dirty="0" err="1"/>
              <a:t>ce</a:t>
            </a:r>
            <a:r>
              <a:rPr lang="en-US" dirty="0"/>
              <a:t> </a:t>
            </a:r>
            <a:r>
              <a:rPr lang="en-US" dirty="0" err="1"/>
              <a:t>inseamna</a:t>
            </a:r>
            <a:r>
              <a:rPr lang="en-US" dirty="0"/>
              <a:t> customer delight, cum </a:t>
            </a:r>
            <a:r>
              <a:rPr lang="en-US" dirty="0" err="1"/>
              <a:t>fiecare</a:t>
            </a:r>
            <a:r>
              <a:rPr lang="en-US" dirty="0"/>
              <a:t> </a:t>
            </a:r>
            <a:r>
              <a:rPr lang="en-US" dirty="0" err="1"/>
              <a:t>interactiune</a:t>
            </a:r>
            <a:r>
              <a:rPr lang="en-US" dirty="0"/>
              <a:t> fie ca </a:t>
            </a:r>
            <a:r>
              <a:rPr lang="en-US" dirty="0" err="1"/>
              <a:t>vorbim</a:t>
            </a:r>
            <a:r>
              <a:rPr lang="en-US" dirty="0"/>
              <a:t> de pre sales </a:t>
            </a:r>
            <a:r>
              <a:rPr lang="en-US" dirty="0" err="1"/>
              <a:t>sau</a:t>
            </a:r>
            <a:r>
              <a:rPr lang="en-US" dirty="0"/>
              <a:t> post sales </a:t>
            </a:r>
            <a:r>
              <a:rPr lang="en-US" dirty="0" err="1"/>
              <a:t>influenteaza</a:t>
            </a:r>
            <a:r>
              <a:rPr lang="en-US" dirty="0"/>
              <a:t> </a:t>
            </a:r>
            <a:r>
              <a:rPr lang="en-US" dirty="0" err="1"/>
              <a:t>perceptia</a:t>
            </a:r>
            <a:r>
              <a:rPr lang="en-US" dirty="0"/>
              <a:t> </a:t>
            </a:r>
            <a:r>
              <a:rPr lang="en-US" dirty="0" err="1"/>
              <a:t>asupra</a:t>
            </a:r>
            <a:r>
              <a:rPr lang="en-US" dirty="0"/>
              <a:t> </a:t>
            </a:r>
            <a:r>
              <a:rPr lang="en-US" dirty="0" err="1"/>
              <a:t>unei</a:t>
            </a:r>
            <a:r>
              <a:rPr lang="en-US" dirty="0"/>
              <a:t> </a:t>
            </a:r>
            <a:r>
              <a:rPr lang="en-US" dirty="0" err="1"/>
              <a:t>compani</a:t>
            </a:r>
            <a:r>
              <a:rPr lang="en-US" dirty="0"/>
              <a:t>, </a:t>
            </a:r>
            <a:r>
              <a:rPr lang="en-US" dirty="0" err="1"/>
              <a:t>poate</a:t>
            </a:r>
            <a:r>
              <a:rPr lang="en-US" dirty="0"/>
              <a:t> </a:t>
            </a:r>
            <a:r>
              <a:rPr lang="en-US" dirty="0" err="1"/>
              <a:t>sa</a:t>
            </a:r>
            <a:r>
              <a:rPr lang="en-US" dirty="0"/>
              <a:t> </a:t>
            </a:r>
            <a:r>
              <a:rPr lang="en-US" dirty="0" err="1"/>
              <a:t>creeze</a:t>
            </a:r>
            <a:r>
              <a:rPr lang="en-US" dirty="0"/>
              <a:t> </a:t>
            </a:r>
            <a:r>
              <a:rPr lang="en-US" dirty="0" err="1"/>
              <a:t>loialitate</a:t>
            </a:r>
            <a:r>
              <a:rPr lang="en-US" dirty="0"/>
              <a:t> </a:t>
            </a:r>
            <a:r>
              <a:rPr lang="en-US" dirty="0" err="1"/>
              <a:t>sau</a:t>
            </a:r>
            <a:r>
              <a:rPr lang="en-US" dirty="0"/>
              <a:t> din contra, </a:t>
            </a:r>
            <a:r>
              <a:rPr lang="en-US" dirty="0" err="1"/>
              <a:t>frustrare</a:t>
            </a:r>
            <a:r>
              <a:rPr lang="en-US" dirty="0"/>
              <a:t>.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201CA-281E-43C1-BB30-1DD2E148A372}"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10/24/2023 4:51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583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11900" cy="3549650"/>
          </a:xfrm>
        </p:spPr>
      </p:sp>
      <p:sp>
        <p:nvSpPr>
          <p:cNvPr id="3" name="Notes Placeholder 2"/>
          <p:cNvSpPr>
            <a:spLocks noGrp="1"/>
          </p:cNvSpPr>
          <p:nvPr>
            <p:ph type="body" idx="1"/>
          </p:nvPr>
        </p:nvSpPr>
        <p:spPr/>
        <p:txBody>
          <a:bodyPr/>
          <a:lstStyle/>
          <a:p>
            <a:pPr marL="0" indent="0">
              <a:lnSpc>
                <a:spcPct val="107000"/>
              </a:lnSpc>
              <a:spcAft>
                <a:spcPts val="800"/>
              </a:spcAft>
              <a:buFontTx/>
              <a:buNone/>
            </a:pPr>
            <a:r>
              <a:rPr lang="en-US" sz="1200" dirty="0"/>
              <a:t>Here are typical consideration points that we ask our customers to ask themselves.</a:t>
            </a:r>
          </a:p>
          <a:p>
            <a:pPr marL="0" indent="0">
              <a:lnSpc>
                <a:spcPct val="107000"/>
              </a:lnSpc>
              <a:spcAft>
                <a:spcPts val="800"/>
              </a:spcAft>
              <a:buFontTx/>
              <a:buNone/>
            </a:pPr>
            <a:endParaRPr lang="en-US" sz="1200" dirty="0"/>
          </a:p>
          <a:p>
            <a:pPr marL="0" indent="0">
              <a:lnSpc>
                <a:spcPct val="107000"/>
              </a:lnSpc>
              <a:spcAft>
                <a:spcPts val="800"/>
              </a:spcAft>
              <a:buFontTx/>
              <a:buNone/>
            </a:pPr>
            <a:r>
              <a:rPr lang="en-US" sz="1200" dirty="0"/>
              <a:t>If you have said yes to </a:t>
            </a:r>
            <a:r>
              <a:rPr lang="en-US" sz="1200" b="1" dirty="0"/>
              <a:t>all of the above</a:t>
            </a:r>
            <a:r>
              <a:rPr lang="en-US" sz="1200" dirty="0"/>
              <a:t>, then OpenAI may be the right cognitive service to go with. If you haven't checked yes to all of the above or due to any other factors we may come across when doing a deep dive on your use case, we have our other industry leading cognitive services which may cater better to the scenario that we are working with you on. We could also have situations where one of the other cog services may be needed as a complementary service with OpenAI for your particular scenario.</a:t>
            </a:r>
            <a:endParaRPr lang="en-CA"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endParaRPr lang="en-CA" dirty="0"/>
          </a:p>
        </p:txBody>
      </p:sp>
      <p:sp>
        <p:nvSpPr>
          <p:cNvPr id="4" name="Date Placeholder 3"/>
          <p:cNvSpPr>
            <a:spLocks noGrp="1"/>
          </p:cNvSpPr>
          <p:nvPr>
            <p:ph type="dt"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F448115E-4FC6-4502-A31B-6B55A38150DF}" type="datetime8">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10/24/2023 4:51 AM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Microsoft Office365</a:t>
            </a:r>
          </a:p>
        </p:txBody>
      </p:sp>
      <p:sp>
        <p:nvSpPr>
          <p:cNvPr id="7" name="Footer Placeholder 6"/>
          <p:cNvSpPr>
            <a:spLocks noGrp="1"/>
          </p:cNvSpPr>
          <p:nvPr>
            <p:ph type="ftr" sz="quarter" idx="13"/>
          </p:nvPr>
        </p:nvSpPr>
        <p:spPr/>
        <p:txBody>
          <a:bodyPr/>
          <a:lstStyle/>
          <a:p>
            <a:pPr marL="236550" marR="0" lvl="0" indent="0" algn="l" defTabSz="932929" rtl="0"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550" marR="0" lvl="0" indent="0" algn="l" defTabSz="932929" rtl="0"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886477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endParaRPr lang="en-US" sz="1800" dirty="0">
              <a:effectLst/>
              <a:latin typeface="Segoe UI" panose="020B0502040204020203" pitchFamily="34" charset="0"/>
              <a:ea typeface="Segoe UI" panose="020B0502040204020203" pitchFamily="34" charset="0"/>
              <a:cs typeface="Times New Roman" panose="02020603050405020304" pitchFamily="18" charset="0"/>
            </a:endParaRPr>
          </a:p>
          <a:p>
            <a:pPr marL="0" marR="0">
              <a:lnSpc>
                <a:spcPct val="105000"/>
              </a:lnSpc>
              <a:spcBef>
                <a:spcPts val="0"/>
              </a:spcBef>
              <a:spcAft>
                <a:spcPts val="800"/>
              </a:spcAft>
            </a:pPr>
            <a:r>
              <a:rPr lang="en-US" sz="1800" dirty="0">
                <a:effectLst/>
                <a:latin typeface="Segoe UI" panose="020B0502040204020203" pitchFamily="34" charset="0"/>
                <a:ea typeface="Segoe UI" panose="020B0502040204020203" pitchFamily="34" charset="0"/>
                <a:cs typeface="Times New Roman" panose="02020603050405020304" pitchFamily="18" charset="0"/>
              </a:rPr>
              <a:t>Azure OpenAI Service is Azure and comes with all the Azure data security and regulatory compliance that you have experienced with other Azure services</a:t>
            </a:r>
          </a:p>
          <a:p>
            <a:pPr marL="0" marR="0">
              <a:lnSpc>
                <a:spcPct val="105000"/>
              </a:lnSpc>
              <a:spcBef>
                <a:spcPts val="0"/>
              </a:spcBef>
              <a:spcAft>
                <a:spcPts val="800"/>
              </a:spcAft>
            </a:pPr>
            <a:endParaRPr lang="en-US" sz="1800" dirty="0">
              <a:effectLst/>
              <a:latin typeface="Segoe UI" panose="020B0502040204020203" pitchFamily="34" charset="0"/>
              <a:ea typeface="Segoe UI" panose="020B0502040204020203" pitchFamily="34" charset="0"/>
              <a:cs typeface="Times New Roman" panose="02020603050405020304" pitchFamily="18" charset="0"/>
            </a:endParaRPr>
          </a:p>
          <a:p>
            <a:pPr marL="0" marR="0">
              <a:lnSpc>
                <a:spcPct val="105000"/>
              </a:lnSpc>
              <a:spcBef>
                <a:spcPts val="0"/>
              </a:spcBef>
              <a:spcAft>
                <a:spcPts val="800"/>
              </a:spcAft>
            </a:pPr>
            <a:r>
              <a:rPr lang="en-US" sz="1800" dirty="0">
                <a:effectLst/>
                <a:latin typeface="Segoe UI" panose="020B0502040204020203" pitchFamily="34" charset="0"/>
                <a:ea typeface="Segoe UI" panose="020B0502040204020203" pitchFamily="34" charset="0"/>
                <a:cs typeface="Times New Roman" panose="02020603050405020304" pitchFamily="18" charset="0"/>
              </a:rPr>
              <a:t>First off, when we say your data is your data, all of the data you use or generate with Azure OpenAI Service is stored encrypted at rest in </a:t>
            </a:r>
            <a:r>
              <a:rPr lang="en-US" sz="1800" b="1" dirty="0">
                <a:effectLst/>
                <a:latin typeface="Segoe UI" panose="020B0502040204020203" pitchFamily="34" charset="0"/>
                <a:ea typeface="Segoe UI" panose="020B0502040204020203" pitchFamily="34" charset="0"/>
                <a:cs typeface="Times New Roman" panose="02020603050405020304" pitchFamily="18" charset="0"/>
              </a:rPr>
              <a:t>your organization’s</a:t>
            </a:r>
            <a:r>
              <a:rPr lang="en-US" sz="1800" dirty="0">
                <a:effectLst/>
                <a:latin typeface="Segoe UI" panose="020B0502040204020203" pitchFamily="34" charset="0"/>
                <a:ea typeface="Segoe UI" panose="020B0502040204020203" pitchFamily="34" charset="0"/>
                <a:cs typeface="Times New Roman" panose="02020603050405020304" pitchFamily="18" charset="0"/>
              </a:rPr>
              <a:t> Azure subscription.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dirty="0">
                <a:effectLst/>
                <a:latin typeface="Segoe UI" panose="020B0502040204020203" pitchFamily="34" charset="0"/>
                <a:ea typeface="Segoe UI" panose="020B0502040204020203" pitchFamily="34" charset="0"/>
                <a:cs typeface="Times New Roman" panose="02020603050405020304" pitchFamily="18" charset="0"/>
              </a:rPr>
              <a:t>The data is always under your control.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dirty="0">
                <a:effectLst/>
                <a:latin typeface="Segoe UI" panose="020B0502040204020203" pitchFamily="34" charset="0"/>
                <a:ea typeface="Segoe UI" panose="020B0502040204020203" pitchFamily="34" charset="0"/>
                <a:cs typeface="Times New Roman" panose="02020603050405020304" pitchFamily="18" charset="0"/>
              </a:rPr>
              <a:t>And when we say your data is not used to train models, we mean that your data is never used by OpenAI or Microsoft to train or improve any of the models.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dirty="0">
                <a:effectLst/>
                <a:latin typeface="Segoe UI" panose="020B0502040204020203" pitchFamily="34" charset="0"/>
                <a:ea typeface="Calibri" panose="020F0502020204030204" pitchFamily="34" charset="0"/>
                <a:cs typeface="Times New Roman" panose="02020603050405020304" pitchFamily="18" charset="0"/>
              </a:rPr>
              <a:t>And all of your data and your models are protected by the most comprehensive enterprise compliance and security controls in the industry.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dirty="0">
                <a:effectLst/>
                <a:latin typeface="Segoe UI" panose="020B0502040204020203" pitchFamily="34" charset="0"/>
                <a:ea typeface="Calibri" panose="020F0502020204030204" pitchFamily="34" charset="0"/>
                <a:cs typeface="Times New Roman" panose="02020603050405020304" pitchFamily="18" charset="0"/>
              </a:rPr>
              <a:t> </a:t>
            </a:r>
          </a:p>
          <a:p>
            <a:pPr marL="0" marR="0">
              <a:lnSpc>
                <a:spcPct val="105000"/>
              </a:lnSpc>
              <a:spcBef>
                <a:spcPts val="0"/>
              </a:spcBef>
              <a:spcAft>
                <a:spcPts val="800"/>
              </a:spcAft>
            </a:pPr>
            <a:r>
              <a:rPr lang="en-US" sz="1800" dirty="0">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707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err="1"/>
              <a:t>curand</a:t>
            </a:r>
            <a:r>
              <a:rPr lang="en-US" dirty="0"/>
              <a:t>, in GPT-4 </a:t>
            </a:r>
            <a:r>
              <a:rPr lang="en-US" dirty="0" err="1"/>
              <a:t>vor</a:t>
            </a:r>
            <a:r>
              <a:rPr lang="en-US" dirty="0"/>
              <a:t> fi </a:t>
            </a:r>
            <a:r>
              <a:rPr lang="en-US" dirty="0" err="1"/>
              <a:t>aduse</a:t>
            </a:r>
            <a:r>
              <a:rPr lang="en-US" dirty="0"/>
              <a:t> </a:t>
            </a:r>
            <a:r>
              <a:rPr lang="en-US" dirty="0" err="1"/>
              <a:t>functionalitati</a:t>
            </a:r>
            <a:r>
              <a:rPr lang="en-US" dirty="0"/>
              <a:t> </a:t>
            </a:r>
            <a:r>
              <a:rPr lang="en-US" dirty="0" err="1"/>
              <a:t>noi</a:t>
            </a:r>
            <a:r>
              <a:rPr lang="en-US" dirty="0"/>
              <a:t> – cum </a:t>
            </a:r>
            <a:r>
              <a:rPr lang="en-US" dirty="0" err="1"/>
              <a:t>ar</a:t>
            </a:r>
            <a:r>
              <a:rPr lang="en-US" dirty="0"/>
              <a:t> fi </a:t>
            </a:r>
            <a:r>
              <a:rPr lang="en-US" dirty="0" err="1"/>
              <a:t>descrierea</a:t>
            </a:r>
            <a:r>
              <a:rPr lang="en-US" dirty="0"/>
              <a:t> </a:t>
            </a:r>
            <a:r>
              <a:rPr lang="en-US" dirty="0" err="1"/>
              <a:t>unui</a:t>
            </a:r>
            <a:r>
              <a:rPr lang="en-US" dirty="0"/>
              <a:t> </a:t>
            </a:r>
            <a:r>
              <a:rPr lang="en-US" dirty="0" err="1"/>
              <a:t>obiect</a:t>
            </a:r>
            <a:r>
              <a:rPr lang="en-US" dirty="0"/>
              <a:t>.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10/24/2023 4:51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6462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latin typeface="Calibri" panose="020F0502020204030204" pitchFamily="34" charset="0"/>
                <a:ea typeface="Calibri" panose="020F0502020204030204" pitchFamily="34" charset="0"/>
                <a:cs typeface="Times New Roman" panose="02020603050405020304" pitchFamily="18" charset="0"/>
              </a:rPr>
              <a:t>OpenAI Dalle-2 model can seemingly create spectacular images from just text</a:t>
            </a:r>
            <a:endParaRPr lang="en-CA" dirty="0"/>
          </a:p>
        </p:txBody>
      </p:sp>
      <p:sp>
        <p:nvSpPr>
          <p:cNvPr id="4" name="Slide Number Placeholder 3"/>
          <p:cNvSpPr>
            <a:spLocks noGrp="1"/>
          </p:cNvSpPr>
          <p:nvPr>
            <p:ph type="sldNum" sz="quarter" idx="5"/>
          </p:nvPr>
        </p:nvSpPr>
        <p:spPr/>
        <p:txBody>
          <a:bodyPr/>
          <a:lstStyle/>
          <a:p>
            <a:pPr defTabSz="925464">
              <a:defRPr/>
            </a:pPr>
            <a:fld id="{CEF4B74F-669F-4E4A-A7CB-1122965B0DBC}" type="slidenum">
              <a:rPr lang="en-US">
                <a:solidFill>
                  <a:prstClr val="black"/>
                </a:solidFill>
                <a:latin typeface="Calibri" panose="020F0502020204030204"/>
              </a:rPr>
              <a:pPr defTabSz="92546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694493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208" indent="-289208">
              <a:buFontTx/>
              <a:buChar char="-"/>
            </a:pPr>
            <a:r>
              <a:rPr lang="en-US" sz="1800" dirty="0">
                <a:latin typeface="Calibri" panose="020F0502020204030204" pitchFamily="34" charset="0"/>
                <a:ea typeface="Calibri" panose="020F0502020204030204" pitchFamily="34" charset="0"/>
                <a:cs typeface="Times New Roman" panose="02020603050405020304" pitchFamily="18" charset="0"/>
              </a:rPr>
              <a:t>And even more recently, this a new multimodal generative model called NUWA Infiniti announced at our Microsoft Research, this model can also generate high-quality images just from text and can even predict the next frame to generate life like videos. </a:t>
            </a:r>
          </a:p>
          <a:p>
            <a:pPr marL="289208" indent="-289208">
              <a:buFontTx/>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89208" marR="0" lvl="0" indent="-289208" algn="l" defTabSz="914367" rtl="0" eaLnBrk="1" fontAlgn="auto" latinLnBrk="0" hangingPunct="1">
              <a:lnSpc>
                <a:spcPct val="90000"/>
              </a:lnSpc>
              <a:spcBef>
                <a:spcPts val="0"/>
              </a:spcBef>
              <a:spcAft>
                <a:spcPts val="333"/>
              </a:spcAft>
              <a:buClrTx/>
              <a:buSzTx/>
              <a:buFontTx/>
              <a:buChar char="-"/>
              <a:tabLst/>
              <a:defRPr/>
            </a:pPr>
            <a:r>
              <a:rPr lang="en-US" sz="1800" dirty="0">
                <a:effectLst/>
                <a:latin typeface="Segoe UI" panose="020B0502040204020203" pitchFamily="34" charset="0"/>
              </a:rPr>
              <a:t>Note: this is not currently available in Azure AI and this is more about thinking what the future might hold.</a:t>
            </a:r>
            <a:endParaRPr lang="en-US" sz="1800" dirty="0">
              <a:effectLst/>
              <a:latin typeface="Arial" panose="020B0604020202020204" pitchFamily="34" charset="0"/>
            </a:endParaRPr>
          </a:p>
          <a:p>
            <a:pPr marL="289208" indent="-289208">
              <a:buFontTx/>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25464">
              <a:defRPr/>
            </a:pPr>
            <a:fld id="{CEF4B74F-669F-4E4A-A7CB-1122965B0DBC}" type="slidenum">
              <a:rPr lang="en-US">
                <a:solidFill>
                  <a:prstClr val="black"/>
                </a:solidFill>
                <a:latin typeface="Calibri" panose="020F0502020204030204"/>
              </a:rPr>
              <a:pPr defTabSz="92546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88697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10/24/2023 4:51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5616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SI" dirty="0"/>
              <a:t>There is a lot of buzz in the recent month around OpenAI. To be honest, even as I person that works as an AI architect for many years, I was startled by recent developments, and it makes me think that we are really at the beginning of exponential explosion of AI. Today we want to discuss our Azure OpenAI service, how it can be useful to our customers and partners,we would like to show you a few quick demos, and at the end discuss how you can support the conversation around OpenAI.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063DC6-4B57-4249-97BB-2498BD3AD081}"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332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been at Microsoft for quite a while. </a:t>
            </a:r>
          </a:p>
          <a:p>
            <a:endParaRPr lang="en-US" dirty="0"/>
          </a:p>
          <a:p>
            <a:r>
              <a:rPr lang="en-US" dirty="0"/>
              <a:t>I have worked on some pretty hot areas over the years, but I have never seen anything catch the hearts, minds and wallets as OpenAI has. </a:t>
            </a:r>
          </a:p>
          <a:p>
            <a:endParaRPr lang="en-US" dirty="0"/>
          </a:p>
          <a:p>
            <a:r>
              <a:rPr lang="en-US" dirty="0"/>
              <a:t>The adoption curve is off the charts. </a:t>
            </a:r>
          </a:p>
          <a:p>
            <a:endParaRPr lang="en-US" dirty="0"/>
          </a:p>
          <a:p>
            <a:r>
              <a:rPr lang="en-US" dirty="0"/>
              <a:t>In fact, the product I run, Azure OpenAI Service is the fastest growing service in our company’s history</a:t>
            </a:r>
          </a:p>
          <a:p>
            <a:endParaRPr lang="en-US" dirty="0"/>
          </a:p>
          <a:p>
            <a:r>
              <a:rPr lang="en-US" dirty="0"/>
              <a:t>And, we have been around a </a:t>
            </a:r>
            <a:r>
              <a:rPr lang="en-US" dirty="0" err="1"/>
              <a:t>loooong</a:t>
            </a:r>
            <a:r>
              <a:rPr lang="en-US" dirty="0"/>
              <a:t> time, actually for 48 years. </a:t>
            </a:r>
          </a:p>
          <a:p>
            <a:endParaRPr lang="en-US" dirty="0"/>
          </a:p>
          <a:p>
            <a:r>
              <a:rPr lang="en-US" dirty="0"/>
              <a:t>So what’s driving the adoption, of OpenAI </a:t>
            </a:r>
          </a:p>
          <a:p>
            <a:endParaRPr lang="en-US" dirty="0"/>
          </a:p>
          <a:p>
            <a:r>
              <a:rPr lang="en-US" dirty="0"/>
              <a:t>Why did ChatGPT catch fire this past January and win the hearts and minds of people around the world? </a:t>
            </a:r>
          </a:p>
          <a:p>
            <a:endParaRPr lang="en-US" dirty="0"/>
          </a:p>
          <a:p>
            <a:r>
              <a:rPr lang="en-US" dirty="0"/>
              <a:t>CLICK</a:t>
            </a:r>
          </a:p>
          <a:p>
            <a:pPr marL="171450" indent="-171450" algn="l">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75854-2283-4E07-A836-4083819DE3C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5330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Azure Open AI sunt </a:t>
            </a:r>
            <a:r>
              <a:rPr lang="en-US" b="1" dirty="0" err="1"/>
              <a:t>cateva</a:t>
            </a:r>
            <a:r>
              <a:rPr lang="en-US" b="1" dirty="0"/>
              <a:t> </a:t>
            </a:r>
            <a:r>
              <a:rPr lang="en-US" b="1" dirty="0" err="1"/>
              <a:t>modele</a:t>
            </a:r>
            <a:r>
              <a:rPr lang="en-US" b="1" dirty="0"/>
              <a:t> </a:t>
            </a:r>
            <a:r>
              <a:rPr lang="en-US" b="1" dirty="0" err="1"/>
              <a:t>disponibile</a:t>
            </a:r>
            <a:r>
              <a:rPr lang="en-US" b="1" dirty="0"/>
              <a:t> in </a:t>
            </a:r>
            <a:r>
              <a:rPr lang="en-US" b="1" dirty="0" err="1"/>
              <a:t>momentul</a:t>
            </a:r>
            <a:r>
              <a:rPr lang="en-US" b="1" dirty="0"/>
              <a:t> de fata: GPT 3.5 </a:t>
            </a:r>
            <a:r>
              <a:rPr lang="en-US" b="1" dirty="0" err="1"/>
              <a:t>si</a:t>
            </a:r>
            <a:r>
              <a:rPr lang="en-US" b="1" dirty="0"/>
              <a:t> GPT 4 </a:t>
            </a:r>
            <a:r>
              <a:rPr lang="en-US" b="1" dirty="0" err="1"/>
              <a:t>pentru</a:t>
            </a:r>
            <a:r>
              <a:rPr lang="en-US" b="1" dirty="0"/>
              <a:t> zona de text, chat GPT </a:t>
            </a:r>
            <a:r>
              <a:rPr lang="en-US" b="1" dirty="0" err="1"/>
              <a:t>pentru</a:t>
            </a:r>
            <a:r>
              <a:rPr lang="en-US" b="1" dirty="0"/>
              <a:t> </a:t>
            </a:r>
            <a:r>
              <a:rPr lang="en-US" b="1" dirty="0" err="1"/>
              <a:t>partea</a:t>
            </a:r>
            <a:r>
              <a:rPr lang="en-US" b="1" dirty="0"/>
              <a:t> de </a:t>
            </a:r>
            <a:r>
              <a:rPr lang="en-US" b="1" dirty="0" err="1"/>
              <a:t>conversatii</a:t>
            </a:r>
            <a:r>
              <a:rPr lang="en-US" b="1" dirty="0"/>
              <a:t>, Codex </a:t>
            </a:r>
            <a:r>
              <a:rPr lang="en-US" b="1" dirty="0" err="1"/>
              <a:t>pentru</a:t>
            </a:r>
            <a:r>
              <a:rPr lang="en-US" b="1" dirty="0"/>
              <a:t> </a:t>
            </a:r>
            <a:r>
              <a:rPr lang="en-US" b="1" dirty="0" err="1"/>
              <a:t>scrierea</a:t>
            </a:r>
            <a:r>
              <a:rPr lang="en-US" b="1" dirty="0"/>
              <a:t> </a:t>
            </a:r>
            <a:r>
              <a:rPr lang="en-US" b="1" dirty="0" err="1"/>
              <a:t>si</a:t>
            </a:r>
            <a:r>
              <a:rPr lang="en-US" b="1" dirty="0"/>
              <a:t> </a:t>
            </a:r>
            <a:r>
              <a:rPr lang="en-US" b="1" dirty="0" err="1"/>
              <a:t>comentarea</a:t>
            </a:r>
            <a:r>
              <a:rPr lang="en-US" b="1" dirty="0"/>
              <a:t> de cod, Dalle-2 </a:t>
            </a:r>
            <a:r>
              <a:rPr lang="en-US" b="1" dirty="0" err="1"/>
              <a:t>pentru</a:t>
            </a:r>
            <a:r>
              <a:rPr lang="en-US" b="1" dirty="0"/>
              <a:t> zona de </a:t>
            </a:r>
            <a:r>
              <a:rPr lang="en-US" b="1" dirty="0" err="1"/>
              <a:t>imagini</a:t>
            </a:r>
            <a:r>
              <a:rPr lang="en-US" b="1" dirty="0"/>
              <a:t>.</a:t>
            </a:r>
          </a:p>
          <a:p>
            <a:endParaRPr lang="en-US" b="1" dirty="0"/>
          </a:p>
          <a:p>
            <a:r>
              <a:rPr lang="en-US" b="1" dirty="0"/>
              <a:t>The MSFT / OpenAI partnership and how we collaborate</a:t>
            </a:r>
          </a:p>
          <a:p>
            <a:pPr algn="l"/>
            <a:r>
              <a:rPr lang="en-US" b="0" i="0" dirty="0">
                <a:solidFill>
                  <a:srgbClr val="D1D5DB"/>
                </a:solidFill>
                <a:effectLst/>
                <a:latin typeface="Söhne"/>
              </a:rPr>
              <a:t>Microsoft has formed a partnership with OpenAI to collaborate on the development of artificial intelligence technologies. The partnership aims to accelerate the development of advanced AI systems and bring the benefits of AI to more people.</a:t>
            </a:r>
          </a:p>
          <a:p>
            <a:pPr algn="l"/>
            <a:r>
              <a:rPr lang="en-US" b="0" i="0" dirty="0">
                <a:solidFill>
                  <a:srgbClr val="D1D5DB"/>
                </a:solidFill>
                <a:effectLst/>
                <a:latin typeface="Söhne"/>
              </a:rPr>
              <a:t>As part of the partnership, Microsoft and OpenAI have agreed to work together on several key areas, including:</a:t>
            </a:r>
          </a:p>
          <a:p>
            <a:pPr algn="l">
              <a:buFont typeface="Arial" panose="020B0604020202020204" pitchFamily="34" charset="0"/>
              <a:buChar char="•"/>
            </a:pPr>
            <a:r>
              <a:rPr lang="en-US" b="0" i="0" dirty="0">
                <a:solidFill>
                  <a:srgbClr val="D1D5DB"/>
                </a:solidFill>
                <a:effectLst/>
                <a:latin typeface="Söhne"/>
              </a:rPr>
              <a:t>Developing AI technologies: The two companies will collaborate on the development of new AI models and algorithms, with a focus on natural language processing, computer vision, and other areas of AI.</a:t>
            </a:r>
          </a:p>
          <a:p>
            <a:pPr algn="l">
              <a:buFont typeface="Arial" panose="020B0604020202020204" pitchFamily="34" charset="0"/>
              <a:buChar char="•"/>
            </a:pPr>
            <a:r>
              <a:rPr lang="en-US" b="0" i="0" dirty="0">
                <a:solidFill>
                  <a:srgbClr val="D1D5DB"/>
                </a:solidFill>
                <a:effectLst/>
                <a:latin typeface="Söhne"/>
              </a:rPr>
              <a:t>Building an AI computing platform: Microsoft and OpenAI will work together to build a new AI computing platform that will allow developers to easily access and use advanced AI models and algorithms.</a:t>
            </a:r>
          </a:p>
          <a:p>
            <a:pPr algn="l">
              <a:buFont typeface="Arial" panose="020B0604020202020204" pitchFamily="34" charset="0"/>
              <a:buChar char="•"/>
            </a:pPr>
            <a:r>
              <a:rPr lang="en-US" b="0" i="0" dirty="0">
                <a:solidFill>
                  <a:srgbClr val="D1D5DB"/>
                </a:solidFill>
                <a:effectLst/>
                <a:latin typeface="Söhne"/>
              </a:rPr>
              <a:t>Advancing AI research: The two companies will also collaborate on a range of research projects aimed at advancing the state of the art in AI.</a:t>
            </a:r>
          </a:p>
          <a:p>
            <a:pPr algn="l">
              <a:buFont typeface="Arial" panose="020B0604020202020204" pitchFamily="34" charset="0"/>
              <a:buChar char="•"/>
            </a:pPr>
            <a:r>
              <a:rPr lang="en-US" b="0" i="0" dirty="0">
                <a:solidFill>
                  <a:srgbClr val="D1D5DB"/>
                </a:solidFill>
                <a:effectLst/>
                <a:latin typeface="Söhne"/>
              </a:rPr>
              <a:t>Making AI more accessible: The partnership aims to make AI more accessible to a wider range of developers and organizations, in order to bring the benefits of AI to more people.</a:t>
            </a:r>
          </a:p>
          <a:p>
            <a:pPr algn="l"/>
            <a:r>
              <a:rPr lang="en-US" b="0" i="0" dirty="0">
                <a:solidFill>
                  <a:srgbClr val="D1D5DB"/>
                </a:solidFill>
                <a:effectLst/>
                <a:latin typeface="Söhne"/>
              </a:rPr>
              <a:t>Microsoft has also announced it will use OpenAI's GPT-3 technology to add more capabilities to its products such as Cortana, Power Virtual Agents and Dynamics 365.</a:t>
            </a:r>
          </a:p>
          <a:p>
            <a:pPr algn="l"/>
            <a:r>
              <a:rPr lang="en-US" b="0" i="0" dirty="0">
                <a:solidFill>
                  <a:srgbClr val="D1D5DB"/>
                </a:solidFill>
                <a:effectLst/>
                <a:latin typeface="Söhne"/>
              </a:rPr>
              <a:t>Additionally, Microsoft has also made an investment in OpenAI, allowing the company to use Microsoft Azure as its preferred cloud platform, and allowing OpenAI to tap into the vast resources of Microsoft to accelerate its research. This partnership gives OpenAI the ability to scale its models and services on Azure and make them more widely available to customers.</a:t>
            </a:r>
          </a:p>
          <a:p>
            <a:pPr algn="l"/>
            <a:r>
              <a:rPr lang="en-US" b="0" i="0" dirty="0">
                <a:solidFill>
                  <a:srgbClr val="D1D5DB"/>
                </a:solidFill>
                <a:effectLst/>
                <a:latin typeface="Söhne"/>
              </a:rPr>
              <a:t>Overall, the partnership between Microsoft and OpenAI aims to accelerate the development and use of advanced AI technologies, with a focus on making AI more accessible to developers and organizations, in order to bring the benefits of AI to more people.</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10/24/2023 4:51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9607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0:notes"/>
          <p:cNvSpPr txBox="1">
            <a:spLocks noGrp="1"/>
          </p:cNvSpPr>
          <p:nvPr>
            <p:ph type="body" idx="1"/>
          </p:nvPr>
        </p:nvSpPr>
        <p:spPr>
          <a:xfrm>
            <a:off x="936414" y="4421823"/>
            <a:ext cx="5150273" cy="4189095"/>
          </a:xfrm>
          <a:prstGeom prst="rect">
            <a:avLst/>
          </a:prstGeom>
          <a:noFill/>
          <a:ln>
            <a:noFill/>
          </a:ln>
        </p:spPr>
        <p:txBody>
          <a:bodyPr spcFirstLastPara="1" wrap="square" lIns="93308" tIns="46641" rIns="93308" bIns="46641" anchor="t" anchorCtr="0">
            <a:noAutofit/>
          </a:bodyPr>
          <a:lstStyle/>
          <a:p>
            <a:endParaRPr lang="en-US" dirty="0"/>
          </a:p>
        </p:txBody>
      </p:sp>
      <p:sp>
        <p:nvSpPr>
          <p:cNvPr id="394" name="Google Shape;394;p2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9935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111111"/>
                </a:solidFill>
                <a:effectLst/>
                <a:latin typeface="Roboto" panose="02000000000000000000" pitchFamily="2" charset="0"/>
              </a:rPr>
              <a:t>Supercalculator</a:t>
            </a:r>
            <a:r>
              <a:rPr lang="en-US" b="0" i="0" dirty="0">
                <a:solidFill>
                  <a:srgbClr val="111111"/>
                </a:solidFill>
                <a:effectLst/>
                <a:latin typeface="Roboto" panose="02000000000000000000" pitchFamily="2" charset="0"/>
              </a:rPr>
              <a:t> </a:t>
            </a:r>
            <a:r>
              <a:rPr lang="en-US" b="0" i="0" dirty="0" err="1">
                <a:solidFill>
                  <a:srgbClr val="111111"/>
                </a:solidFill>
                <a:effectLst/>
                <a:latin typeface="Roboto" panose="02000000000000000000" pitchFamily="2" charset="0"/>
              </a:rPr>
              <a:t>dezvoltat</a:t>
            </a:r>
            <a:r>
              <a:rPr lang="en-US" b="0" i="0" dirty="0">
                <a:solidFill>
                  <a:srgbClr val="111111"/>
                </a:solidFill>
                <a:effectLst/>
                <a:latin typeface="Roboto" panose="02000000000000000000" pitchFamily="2" charset="0"/>
              </a:rPr>
              <a:t> de Microsoft </a:t>
            </a:r>
            <a:r>
              <a:rPr lang="en-US" b="0" i="0" dirty="0" err="1">
                <a:solidFill>
                  <a:srgbClr val="111111"/>
                </a:solidFill>
                <a:effectLst/>
                <a:latin typeface="Roboto" panose="02000000000000000000" pitchFamily="2" charset="0"/>
              </a:rPr>
              <a:t>pentru</a:t>
            </a:r>
            <a:r>
              <a:rPr lang="en-US" b="0" i="0" dirty="0">
                <a:solidFill>
                  <a:srgbClr val="111111"/>
                </a:solidFill>
                <a:effectLst/>
                <a:latin typeface="Roboto" panose="02000000000000000000" pitchFamily="2" charset="0"/>
              </a:rPr>
              <a:t> OpenAI </a:t>
            </a:r>
            <a:r>
              <a:rPr lang="en-US" b="0" i="0" dirty="0" err="1">
                <a:solidFill>
                  <a:srgbClr val="111111"/>
                </a:solidFill>
                <a:effectLst/>
                <a:latin typeface="Roboto" panose="02000000000000000000" pitchFamily="2" charset="0"/>
              </a:rPr>
              <a:t>este</a:t>
            </a:r>
            <a:r>
              <a:rPr lang="en-US" b="0" i="0" dirty="0">
                <a:solidFill>
                  <a:srgbClr val="111111"/>
                </a:solidFill>
                <a:effectLst/>
                <a:latin typeface="Roboto" panose="02000000000000000000" pitchFamily="2" charset="0"/>
              </a:rPr>
              <a:t> un </a:t>
            </a:r>
            <a:r>
              <a:rPr lang="en-US" b="0" i="0" dirty="0" err="1">
                <a:solidFill>
                  <a:srgbClr val="111111"/>
                </a:solidFill>
                <a:effectLst/>
                <a:latin typeface="Roboto" panose="02000000000000000000" pitchFamily="2" charset="0"/>
              </a:rPr>
              <a:t>singur</a:t>
            </a:r>
            <a:r>
              <a:rPr lang="en-US" b="0" i="0" dirty="0">
                <a:solidFill>
                  <a:srgbClr val="111111"/>
                </a:solidFill>
                <a:effectLst/>
                <a:latin typeface="Roboto" panose="02000000000000000000" pitchFamily="2" charset="0"/>
              </a:rPr>
              <a:t> </a:t>
            </a:r>
            <a:r>
              <a:rPr lang="en-US" b="0" i="0" dirty="0" err="1">
                <a:solidFill>
                  <a:srgbClr val="111111"/>
                </a:solidFill>
                <a:effectLst/>
                <a:latin typeface="Roboto" panose="02000000000000000000" pitchFamily="2" charset="0"/>
              </a:rPr>
              <a:t>sistem</a:t>
            </a:r>
            <a:r>
              <a:rPr lang="en-US" b="0" i="0" dirty="0">
                <a:solidFill>
                  <a:srgbClr val="111111"/>
                </a:solidFill>
                <a:effectLst/>
                <a:latin typeface="Roboto" panose="02000000000000000000" pitchFamily="2" charset="0"/>
              </a:rPr>
              <a:t> cu </a:t>
            </a:r>
            <a:r>
              <a:rPr lang="en-US" b="0" i="0" dirty="0" err="1">
                <a:solidFill>
                  <a:srgbClr val="111111"/>
                </a:solidFill>
                <a:effectLst/>
                <a:latin typeface="Roboto" panose="02000000000000000000" pitchFamily="2" charset="0"/>
              </a:rPr>
              <a:t>peste</a:t>
            </a:r>
            <a:r>
              <a:rPr lang="en-US" b="0" i="0" dirty="0">
                <a:solidFill>
                  <a:srgbClr val="111111"/>
                </a:solidFill>
                <a:effectLst/>
                <a:latin typeface="Roboto" panose="02000000000000000000" pitchFamily="2" charset="0"/>
              </a:rPr>
              <a:t> 285 mii de CPU cores, 10.000 GPU </a:t>
            </a:r>
            <a:r>
              <a:rPr lang="en-US" b="0" i="0" dirty="0" err="1">
                <a:solidFill>
                  <a:srgbClr val="111111"/>
                </a:solidFill>
                <a:effectLst/>
                <a:latin typeface="Roboto" panose="02000000000000000000" pitchFamily="2" charset="0"/>
              </a:rPr>
              <a:t>si</a:t>
            </a:r>
            <a:r>
              <a:rPr lang="en-US" b="0" i="0" dirty="0">
                <a:solidFill>
                  <a:srgbClr val="111111"/>
                </a:solidFill>
                <a:effectLst/>
                <a:latin typeface="Roboto" panose="02000000000000000000" pitchFamily="2" charset="0"/>
              </a:rPr>
              <a:t> </a:t>
            </a:r>
            <a:r>
              <a:rPr lang="en-US" b="0" i="0" dirty="0" err="1">
                <a:solidFill>
                  <a:srgbClr val="111111"/>
                </a:solidFill>
                <a:effectLst/>
                <a:latin typeface="Roboto" panose="02000000000000000000" pitchFamily="2" charset="0"/>
              </a:rPr>
              <a:t>conectivitate</a:t>
            </a:r>
            <a:r>
              <a:rPr lang="en-US" b="0" i="0" dirty="0">
                <a:solidFill>
                  <a:srgbClr val="111111"/>
                </a:solidFill>
                <a:effectLst/>
                <a:latin typeface="Roboto" panose="02000000000000000000" pitchFamily="2" charset="0"/>
              </a:rPr>
              <a:t> de 400 GB pe </a:t>
            </a:r>
            <a:r>
              <a:rPr lang="en-US" b="0" i="0" dirty="0" err="1">
                <a:solidFill>
                  <a:srgbClr val="111111"/>
                </a:solidFill>
                <a:effectLst/>
                <a:latin typeface="Roboto" panose="02000000000000000000" pitchFamily="2" charset="0"/>
              </a:rPr>
              <a:t>secunda</a:t>
            </a:r>
            <a:r>
              <a:rPr lang="en-US" b="0" i="0" dirty="0">
                <a:solidFill>
                  <a:srgbClr val="111111"/>
                </a:solidFill>
                <a:effectLst/>
                <a:latin typeface="Roboto" panose="02000000000000000000" pitchFamily="2" charset="0"/>
              </a:rPr>
              <a:t> </a:t>
            </a:r>
            <a:r>
              <a:rPr lang="en-US" b="0" i="0" dirty="0" err="1">
                <a:solidFill>
                  <a:srgbClr val="111111"/>
                </a:solidFill>
                <a:effectLst/>
                <a:latin typeface="Roboto" panose="02000000000000000000" pitchFamily="2" charset="0"/>
              </a:rPr>
              <a:t>pentru</a:t>
            </a:r>
            <a:r>
              <a:rPr lang="en-US" b="0" i="0" dirty="0">
                <a:solidFill>
                  <a:srgbClr val="111111"/>
                </a:solidFill>
                <a:effectLst/>
                <a:latin typeface="Roboto" panose="02000000000000000000" pitchFamily="2" charset="0"/>
              </a:rPr>
              <a:t> </a:t>
            </a:r>
            <a:r>
              <a:rPr lang="en-US" b="0" i="0" dirty="0" err="1">
                <a:solidFill>
                  <a:srgbClr val="111111"/>
                </a:solidFill>
                <a:effectLst/>
                <a:latin typeface="Roboto" panose="02000000000000000000" pitchFamily="2" charset="0"/>
              </a:rPr>
              <a:t>fiecare</a:t>
            </a:r>
            <a:r>
              <a:rPr lang="en-US" b="0" i="0" dirty="0">
                <a:solidFill>
                  <a:srgbClr val="111111"/>
                </a:solidFill>
                <a:effectLst/>
                <a:latin typeface="Roboto" panose="02000000000000000000" pitchFamily="2" charset="0"/>
              </a:rPr>
              <a:t> GPU server. </a:t>
            </a:r>
            <a:r>
              <a:rPr lang="en-US" b="0" i="0" dirty="0" err="1">
                <a:solidFill>
                  <a:srgbClr val="111111"/>
                </a:solidFill>
                <a:effectLst/>
                <a:latin typeface="Roboto" panose="02000000000000000000" pitchFamily="2" charset="0"/>
              </a:rPr>
              <a:t>Comparat</a:t>
            </a:r>
            <a:r>
              <a:rPr lang="en-US" b="0" i="0" dirty="0">
                <a:solidFill>
                  <a:srgbClr val="111111"/>
                </a:solidFill>
                <a:effectLst/>
                <a:latin typeface="Roboto" panose="02000000000000000000" pitchFamily="2" charset="0"/>
              </a:rPr>
              <a:t> cu </a:t>
            </a:r>
            <a:r>
              <a:rPr lang="en-US" b="0" i="0" dirty="0" err="1">
                <a:solidFill>
                  <a:srgbClr val="111111"/>
                </a:solidFill>
                <a:effectLst/>
                <a:latin typeface="Roboto" panose="02000000000000000000" pitchFamily="2" charset="0"/>
              </a:rPr>
              <a:t>alte</a:t>
            </a:r>
            <a:r>
              <a:rPr lang="en-US" b="0" i="0" dirty="0">
                <a:solidFill>
                  <a:srgbClr val="111111"/>
                </a:solidFill>
                <a:effectLst/>
                <a:latin typeface="Roboto" panose="02000000000000000000" pitchFamily="2" charset="0"/>
              </a:rPr>
              <a:t> super computer in </a:t>
            </a:r>
            <a:r>
              <a:rPr lang="en-US" b="0" i="0" dirty="0" err="1">
                <a:solidFill>
                  <a:srgbClr val="111111"/>
                </a:solidFill>
                <a:effectLst/>
                <a:latin typeface="Roboto" panose="02000000000000000000" pitchFamily="2" charset="0"/>
              </a:rPr>
              <a:t>lume</a:t>
            </a:r>
            <a:r>
              <a:rPr lang="en-US" b="0" i="0" dirty="0">
                <a:solidFill>
                  <a:srgbClr val="111111"/>
                </a:solidFill>
                <a:effectLst/>
                <a:latin typeface="Roboto" panose="02000000000000000000" pitchFamily="2" charset="0"/>
              </a:rPr>
              <a:t>, </a:t>
            </a:r>
            <a:r>
              <a:rPr lang="en-US" b="0" i="0" dirty="0" err="1">
                <a:solidFill>
                  <a:srgbClr val="111111"/>
                </a:solidFill>
                <a:effectLst/>
                <a:latin typeface="Roboto" panose="02000000000000000000" pitchFamily="2" charset="0"/>
              </a:rPr>
              <a:t>acesta</a:t>
            </a:r>
            <a:r>
              <a:rPr lang="en-US" b="0" i="0" dirty="0">
                <a:solidFill>
                  <a:srgbClr val="111111"/>
                </a:solidFill>
                <a:effectLst/>
                <a:latin typeface="Roboto" panose="02000000000000000000" pitchFamily="2" charset="0"/>
              </a:rPr>
              <a:t> </a:t>
            </a:r>
            <a:r>
              <a:rPr lang="en-US" b="0" i="0" dirty="0" err="1">
                <a:solidFill>
                  <a:srgbClr val="111111"/>
                </a:solidFill>
                <a:effectLst/>
                <a:latin typeface="Roboto" panose="02000000000000000000" pitchFamily="2" charset="0"/>
              </a:rPr>
              <a:t>este</a:t>
            </a:r>
            <a:r>
              <a:rPr lang="en-US" b="0" i="0" dirty="0">
                <a:solidFill>
                  <a:srgbClr val="111111"/>
                </a:solidFill>
                <a:effectLst/>
                <a:latin typeface="Roboto" panose="02000000000000000000" pitchFamily="2" charset="0"/>
              </a:rPr>
              <a:t> pe </a:t>
            </a:r>
            <a:r>
              <a:rPr lang="en-US" b="0" i="0" dirty="0" err="1">
                <a:solidFill>
                  <a:srgbClr val="111111"/>
                </a:solidFill>
                <a:effectLst/>
                <a:latin typeface="Roboto" panose="02000000000000000000" pitchFamily="2" charset="0"/>
              </a:rPr>
              <a:t>locul</a:t>
            </a:r>
            <a:r>
              <a:rPr lang="en-US" b="0" i="0" dirty="0">
                <a:solidFill>
                  <a:srgbClr val="111111"/>
                </a:solidFill>
                <a:effectLst/>
                <a:latin typeface="Roboto" panose="02000000000000000000" pitchFamily="2" charset="0"/>
              </a:rPr>
              <a:t> 5.</a:t>
            </a:r>
          </a:p>
          <a:p>
            <a:endParaRPr lang="en-US" b="0" i="0" dirty="0">
              <a:solidFill>
                <a:srgbClr val="111111"/>
              </a:solidFill>
              <a:effectLst/>
              <a:latin typeface="Roboto" panose="02000000000000000000" pitchFamily="2" charset="0"/>
            </a:endParaRPr>
          </a:p>
          <a:p>
            <a:r>
              <a:rPr lang="en-US" b="0" i="0" dirty="0">
                <a:solidFill>
                  <a:srgbClr val="111111"/>
                </a:solidFill>
                <a:effectLst/>
                <a:latin typeface="Roboto" panose="02000000000000000000" pitchFamily="2" charset="0"/>
              </a:rPr>
              <a:t>The supercomputer developed for OpenAI is a</a:t>
            </a:r>
            <a:r>
              <a:rPr lang="en-US" b="1" i="0" dirty="0">
                <a:solidFill>
                  <a:srgbClr val="111111"/>
                </a:solidFill>
                <a:effectLst/>
                <a:latin typeface="Roboto" panose="02000000000000000000" pitchFamily="2" charset="0"/>
              </a:rPr>
              <a:t> single system with more than 285,000 CPU cores, 10,000 GPUs and 400 gigabits per second of network connectivity for each GPU server</a:t>
            </a:r>
            <a:r>
              <a:rPr lang="en-US" b="0" i="0" dirty="0">
                <a:solidFill>
                  <a:srgbClr val="111111"/>
                </a:solidFill>
                <a:effectLst/>
                <a:latin typeface="Roboto" panose="02000000000000000000" pitchFamily="2" charset="0"/>
              </a:rPr>
              <a:t>. Compared with other machines listed on the TOP500 supercomputers in the world, it ranks in the top five, Microsoft says.</a:t>
            </a:r>
          </a:p>
          <a:p>
            <a:br>
              <a:rPr lang="en-US" dirty="0">
                <a:gradFill flip="none" rotWithShape="1">
                  <a:gsLst>
                    <a:gs pos="100000">
                      <a:srgbClr val="CD98D0"/>
                    </a:gs>
                    <a:gs pos="0">
                      <a:srgbClr val="8DC8E8"/>
                    </a:gs>
                  </a:gsLst>
                  <a:lin ang="2700000" scaled="1"/>
                  <a:tileRect/>
                </a:gradFill>
                <a:latin typeface="Segoe UI Semibold"/>
                <a:cs typeface="Segoe UI"/>
              </a:rPr>
            </a:br>
            <a:r>
              <a:rPr lang="en-US" dirty="0">
                <a:gradFill flip="none" rotWithShape="1">
                  <a:gsLst>
                    <a:gs pos="100000">
                      <a:srgbClr val="CD98D0"/>
                    </a:gs>
                    <a:gs pos="0">
                      <a:srgbClr val="8DC8E8"/>
                    </a:gs>
                  </a:gsLst>
                  <a:lin ang="2700000" scaled="1"/>
                  <a:tileRect/>
                </a:gradFill>
                <a:latin typeface="Segoe UI Semibold"/>
                <a:cs typeface="Segoe UI"/>
              </a:rPr>
              <a:t>Compared with other machines listed on the TOP500 supercomputers in the world, it ranks in the top five, Microsoft says.</a:t>
            </a:r>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072DC8-D49D-432C-9D46-A7718B5F54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10/24/2023 4:51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9243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Segoe UI" panose="020B0502040204020203" pitchFamily="34" charset="0"/>
                <a:ea typeface="Calibri" panose="020F0502020204030204" pitchFamily="34" charset="0"/>
                <a:cs typeface="Times New Roman" panose="02020603050405020304" pitchFamily="18" charset="0"/>
              </a:rPr>
              <a:t>With the Microsoft Cloud, we can help you power your AI transformation in three ways. </a:t>
            </a:r>
          </a:p>
          <a:p>
            <a:pPr marL="0" marR="0">
              <a:lnSpc>
                <a:spcPct val="107000"/>
              </a:lnSpc>
              <a:spcBef>
                <a:spcPts val="0"/>
              </a:spcBef>
              <a:spcAft>
                <a:spcPts val="800"/>
              </a:spcAft>
            </a:pPr>
            <a:endParaRPr lang="en-US" sz="1800" kern="100" dirty="0">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Segoe UI" panose="020B0502040204020203" pitchFamily="34" charset="0"/>
                <a:ea typeface="Calibri" panose="020F0502020204030204" pitchFamily="34" charset="0"/>
                <a:cs typeface="Times New Roman" panose="02020603050405020304" pitchFamily="18" charset="0"/>
              </a:rPr>
              <a:t>First, </a:t>
            </a:r>
            <a:r>
              <a:rPr lang="en-US" sz="1800" dirty="0">
                <a:effectLst/>
                <a:latin typeface="Segoe UI Semilight" panose="020B0402040204020203" pitchFamily="34" charset="0"/>
                <a:ea typeface="Calibri" panose="020F0502020204030204" pitchFamily="34" charset="0"/>
              </a:rPr>
              <a:t>we’ve built AI capabilities into the Microsoft Cloud solutions customers are already using today – helping everyone be more productive, more creative, more efficient, and more innovative. This is what we mean when we talk about a copilot for every Microsoft Cloud experience. </a:t>
            </a:r>
          </a:p>
          <a:p>
            <a:pPr marL="0" marR="0">
              <a:lnSpc>
                <a:spcPct val="107000"/>
              </a:lnSpc>
              <a:spcBef>
                <a:spcPts val="0"/>
              </a:spcBef>
              <a:spcAft>
                <a:spcPts val="800"/>
              </a:spcAft>
            </a:pPr>
            <a:endParaRPr lang="en-US" sz="1800" dirty="0">
              <a:effectLst/>
              <a:latin typeface="Segoe UI Semilight" panose="020B0402040204020203" pitchFamily="34" charset="0"/>
              <a:ea typeface="Calibri" panose="020F0502020204030204" pitchFamily="34" charset="0"/>
            </a:endParaRPr>
          </a:p>
          <a:p>
            <a:pPr marL="0" marR="0">
              <a:lnSpc>
                <a:spcPct val="107000"/>
              </a:lnSpc>
              <a:spcBef>
                <a:spcPts val="0"/>
              </a:spcBef>
              <a:spcAft>
                <a:spcPts val="800"/>
              </a:spcAft>
            </a:pPr>
            <a:r>
              <a:rPr lang="en-US" sz="1800" dirty="0">
                <a:effectLst/>
                <a:latin typeface="Segoe UI Semilight" panose="020B0402040204020203" pitchFamily="34" charset="0"/>
                <a:ea typeface="Calibri" panose="020F0502020204030204" pitchFamily="34" charset="0"/>
              </a:rPr>
              <a:t>Second, we’re making it easy for any organization to build their own copilot solutions using the same stack and AI services Microsoft used to build our own copilots. Two important messages to land as part of this conversation are the critical importance of data as the fuel for AI innovation, and the differentiation of Microsoft’s AI infrastructure. </a:t>
            </a:r>
          </a:p>
          <a:p>
            <a:pPr marL="0" marR="0">
              <a:lnSpc>
                <a:spcPct val="107000"/>
              </a:lnSpc>
              <a:spcBef>
                <a:spcPts val="0"/>
              </a:spcBef>
              <a:spcAft>
                <a:spcPts val="800"/>
              </a:spcAft>
            </a:pPr>
            <a:endParaRPr lang="en-US" sz="1800" dirty="0">
              <a:effectLst/>
              <a:latin typeface="Segoe UI Semilight" panose="020B0402040204020203" pitchFamily="34" charset="0"/>
              <a:ea typeface="Calibri" panose="020F0502020204030204" pitchFamily="34" charset="0"/>
            </a:endParaRPr>
          </a:p>
          <a:p>
            <a:pPr marL="0" marR="0">
              <a:lnSpc>
                <a:spcPct val="107000"/>
              </a:lnSpc>
              <a:spcBef>
                <a:spcPts val="0"/>
              </a:spcBef>
              <a:spcAft>
                <a:spcPts val="800"/>
              </a:spcAft>
            </a:pPr>
            <a:r>
              <a:rPr lang="en-US" sz="1800" dirty="0">
                <a:effectLst/>
                <a:latin typeface="Segoe UI Semilight" panose="020B0402040204020203" pitchFamily="34" charset="0"/>
                <a:ea typeface="Calibri" panose="020F0502020204030204" pitchFamily="34" charset="0"/>
              </a:rPr>
              <a:t>Third, we are prioritizing partnerships and open innovation across the AI landscape, because we believe that AI must be a global team sport. Our partner ecosystem can co-innovate with customers, helping them quickly realize value from their AI investments. </a:t>
            </a:r>
          </a:p>
          <a:p>
            <a:pPr marL="0" marR="0">
              <a:lnSpc>
                <a:spcPct val="107000"/>
              </a:lnSpc>
              <a:spcBef>
                <a:spcPts val="0"/>
              </a:spcBef>
              <a:spcAft>
                <a:spcPts val="800"/>
              </a:spcAft>
            </a:pPr>
            <a:endParaRPr lang="en-US" sz="1800" dirty="0">
              <a:effectLst/>
              <a:latin typeface="Segoe UI Semilight" panose="020B0402040204020203" pitchFamily="34" charset="0"/>
              <a:ea typeface="Calibri" panose="020F0502020204030204" pitchFamily="34" charset="0"/>
            </a:endParaRPr>
          </a:p>
          <a:p>
            <a:pPr marL="0" marR="0">
              <a:lnSpc>
                <a:spcPct val="107000"/>
              </a:lnSpc>
              <a:spcBef>
                <a:spcPts val="0"/>
              </a:spcBef>
              <a:spcAft>
                <a:spcPts val="800"/>
              </a:spcAft>
            </a:pPr>
            <a:r>
              <a:rPr lang="en-US" sz="1800" dirty="0">
                <a:effectLst/>
                <a:latin typeface="Segoe UI Semilight" panose="020B0402040204020203" pitchFamily="34" charset="0"/>
                <a:ea typeface="Calibri" panose="020F0502020204030204" pitchFamily="34" charset="0"/>
              </a:rPr>
              <a:t>And we’re doing all of this on a foundation of trust. Every organization needs to safeguard their business, their customers, and their data – particularly in this era of AI. T</a:t>
            </a:r>
            <a:r>
              <a:rPr lang="en-US" sz="1800" kern="0" dirty="0">
                <a:effectLst/>
                <a:latin typeface="Segoe UI Semilight" panose="020B0402040204020203" pitchFamily="34" charset="0"/>
                <a:ea typeface="Calibri" panose="020F0502020204030204" pitchFamily="34" charset="0"/>
              </a:rPr>
              <a:t>he Microsoft Cloud runs on trust, and we’re helping every organization build safety and responsibility into their AI journey from the very beginning. </a:t>
            </a:r>
            <a:endParaRPr lang="en-US" sz="1800" dirty="0">
              <a:effectLst/>
              <a:latin typeface="Segoe UI Semilight" panose="020B0402040204020203" pitchFamily="34" charset="0"/>
              <a:ea typeface="Calibri" panose="020F0502020204030204" pitchFamily="34" charset="0"/>
            </a:endParaRP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E663C-FB21-4ACD-B07A-790C2FB6D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84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dirty="0"/>
              <a:t>By embracing built-in AI in the tools you’re already using, you can </a:t>
            </a:r>
            <a:r>
              <a:rPr lang="en-US" sz="2800" u="none" dirty="0">
                <a:effectLst/>
              </a:rPr>
              <a:t>radically accelerate developer &amp; employee productivity, creativity, efficiency, and innovation across your entire business.</a:t>
            </a:r>
          </a:p>
          <a:p>
            <a:pPr rtl="0"/>
            <a:r>
              <a:rPr lang="en-US" sz="2800" u="none" dirty="0">
                <a:effectLst/>
              </a:rPr>
              <a:t> </a:t>
            </a:r>
          </a:p>
          <a:p>
            <a:pPr rtl="0"/>
            <a:r>
              <a:rPr lang="en-US" sz="2800" u="none" dirty="0">
                <a:effectLst/>
              </a:rPr>
              <a:t>Our first copilot solution, GitHub Copilot, became generally available in October 2022. Since then, we’ve been bringing this AI-assistant technology to every Microsoft Cloud experience. </a:t>
            </a:r>
          </a:p>
          <a:p>
            <a:pPr rtl="0"/>
            <a:r>
              <a:rPr lang="en-US" sz="2800" u="none" dirty="0">
                <a:effectLst/>
              </a:rPr>
              <a:t> </a:t>
            </a:r>
          </a:p>
          <a:p>
            <a:pPr rtl="0"/>
            <a:r>
              <a:rPr lang="en-US" sz="2800" u="none" dirty="0">
                <a:effectLst/>
              </a:rPr>
              <a:t>We’re empowering knowledge workers with Microsoft 365 Copilot within the apps employees use every day. </a:t>
            </a:r>
          </a:p>
          <a:p>
            <a:pPr rtl="0"/>
            <a:r>
              <a:rPr lang="en-US" sz="2800" u="none" dirty="0">
                <a:effectLst/>
              </a:rPr>
              <a:t> </a:t>
            </a:r>
          </a:p>
          <a:p>
            <a:pPr rtl="0"/>
            <a:r>
              <a:rPr lang="en-US" sz="2800" u="none" dirty="0">
                <a:effectLst/>
              </a:rPr>
              <a:t>We’re transforming business process with copilots designed for core business functions like sales, service, and more. </a:t>
            </a:r>
          </a:p>
          <a:p>
            <a:pPr rtl="0"/>
            <a:r>
              <a:rPr lang="en-US" sz="2800" u="none" dirty="0">
                <a:effectLst/>
              </a:rPr>
              <a:t> </a:t>
            </a:r>
          </a:p>
          <a:p>
            <a:pPr rtl="0"/>
            <a:r>
              <a:rPr lang="en-US" sz="2800" u="none" dirty="0">
                <a:effectLst/>
              </a:rPr>
              <a:t>We’re enabling anyone to create low-code and no-code solutions with Copilot in Power Platform. </a:t>
            </a:r>
          </a:p>
          <a:p>
            <a:pPr rtl="0"/>
            <a:r>
              <a:rPr lang="en-US" sz="2800" u="none" dirty="0">
                <a:effectLst/>
              </a:rPr>
              <a:t> </a:t>
            </a:r>
          </a:p>
          <a:p>
            <a:pPr rtl="0"/>
            <a:r>
              <a:rPr lang="en-US" sz="2800" u="none" dirty="0">
                <a:effectLst/>
              </a:rPr>
              <a:t>And we’re helping organizations defend at machine speed with Microsoft Security Copilot. </a:t>
            </a:r>
          </a:p>
          <a:p>
            <a:pPr rtl="0"/>
            <a:r>
              <a:rPr lang="en-US" sz="2800" u="none" dirty="0">
                <a:effectLst/>
              </a:rPr>
              <a:t> </a:t>
            </a:r>
          </a:p>
          <a:p>
            <a:pPr rtl="0"/>
            <a:r>
              <a:rPr lang="en-US" sz="2800" u="none" dirty="0">
                <a:effectLst/>
              </a:rPr>
              <a:t>These are just a few of the copilot solutions we’re bringing to market across the Microsoft Cloud. </a:t>
            </a:r>
            <a:r>
              <a:rPr lang="en-US" sz="1800" dirty="0"/>
              <a:t>Now, let’s take a closer look at some of these AI-powered experiences.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10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800" dirty="0">
              <a:solidFill>
                <a:srgbClr val="000000"/>
              </a:solidFill>
              <a:latin typeface="Calibri" panose="020F0502020204030204" pitchFamily="34" charset="0"/>
              <a:cs typeface="Calibri" panose="020F0502020204030204" pitchFamily="34" charset="0"/>
            </a:endParaRPr>
          </a:p>
          <a:p>
            <a:pPr algn="l" rtl="0" fontAlgn="base"/>
            <a:r>
              <a:rPr lang="en-US" sz="1800" b="0" i="0" dirty="0">
                <a:solidFill>
                  <a:srgbClr val="000000"/>
                </a:solidFill>
                <a:effectLst/>
                <a:latin typeface="Calibri"/>
                <a:cs typeface="Calibri"/>
              </a:rPr>
              <a:t>When we look at the Azure AI stack, you have the flexibility to start as high as you can, and go as low as you need.  </a:t>
            </a:r>
            <a:endParaRPr lang="en-US" b="0" i="0" dirty="0">
              <a:solidFill>
                <a:srgbClr val="000000"/>
              </a:solidFill>
              <a:effectLst/>
              <a:latin typeface="Calibri"/>
              <a:cs typeface="Calibri"/>
            </a:endParaRPr>
          </a:p>
          <a:p>
            <a:pPr fontAlgn="base">
              <a:buFont typeface="Arial" panose="020B0604020202020204" pitchFamily="34" charset="0"/>
              <a:buChar char="•"/>
            </a:pPr>
            <a:r>
              <a:rPr lang="en-US" sz="1800" dirty="0">
                <a:solidFill>
                  <a:srgbClr val="000000"/>
                </a:solidFill>
                <a:latin typeface="Calibri"/>
                <a:cs typeface="Calibri"/>
              </a:rPr>
              <a:t>At</a:t>
            </a:r>
            <a:r>
              <a:rPr lang="en-US" sz="1800" b="0" i="0" dirty="0">
                <a:solidFill>
                  <a:srgbClr val="000000"/>
                </a:solidFill>
                <a:effectLst/>
                <a:latin typeface="Calibri"/>
                <a:cs typeface="Calibri"/>
              </a:rPr>
              <a:t> the top, with</a:t>
            </a:r>
            <a:r>
              <a:rPr lang="en-US" sz="1800" dirty="0">
                <a:solidFill>
                  <a:srgbClr val="000000"/>
                </a:solidFill>
                <a:latin typeface="Calibri"/>
                <a:cs typeface="Calibri"/>
              </a:rPr>
              <a:t> </a:t>
            </a:r>
            <a:r>
              <a:rPr lang="en-US" sz="1800" b="0" i="0" dirty="0">
                <a:solidFill>
                  <a:srgbClr val="000000"/>
                </a:solidFill>
                <a:effectLst/>
                <a:latin typeface="Calibri"/>
                <a:cs typeface="Calibri"/>
              </a:rPr>
              <a:t>AI services, you can use specific applications</a:t>
            </a:r>
            <a:r>
              <a:rPr lang="en-US" sz="1800" dirty="0">
                <a:solidFill>
                  <a:srgbClr val="000000"/>
                </a:solidFill>
                <a:latin typeface="Calibri"/>
                <a:cs typeface="Calibri"/>
              </a:rPr>
              <a:t>, Search,</a:t>
            </a:r>
            <a:r>
              <a:rPr lang="en-US" sz="1800" b="0" i="0" dirty="0">
                <a:solidFill>
                  <a:srgbClr val="000000"/>
                </a:solidFill>
                <a:effectLst/>
                <a:latin typeface="Calibri"/>
                <a:cs typeface="Calibri"/>
              </a:rPr>
              <a:t> Bot Service</a:t>
            </a:r>
            <a:r>
              <a:rPr lang="en-US" sz="1800" dirty="0">
                <a:solidFill>
                  <a:srgbClr val="000000"/>
                </a:solidFill>
                <a:latin typeface="Calibri"/>
                <a:cs typeface="Calibri"/>
              </a:rPr>
              <a:t>, </a:t>
            </a:r>
            <a:r>
              <a:rPr lang="en-US" sz="1800" b="0" i="0" dirty="0">
                <a:solidFill>
                  <a:srgbClr val="000000"/>
                </a:solidFill>
                <a:effectLst/>
                <a:latin typeface="Calibri"/>
                <a:cs typeface="Calibri"/>
              </a:rPr>
              <a:t>Form Recognizer</a:t>
            </a:r>
            <a:r>
              <a:rPr lang="en-US" sz="1800" dirty="0">
                <a:solidFill>
                  <a:srgbClr val="000000"/>
                </a:solidFill>
                <a:latin typeface="Calibri"/>
                <a:cs typeface="Calibri"/>
              </a:rPr>
              <a:t> and </a:t>
            </a:r>
            <a:r>
              <a:rPr lang="en-US" sz="1800" b="0" i="0" dirty="0">
                <a:solidFill>
                  <a:srgbClr val="000000"/>
                </a:solidFill>
                <a:effectLst/>
                <a:latin typeface="Calibri"/>
                <a:cs typeface="Calibri"/>
              </a:rPr>
              <a:t>domain-specific pretrained models, including Azure OpenAI Service. </a:t>
            </a:r>
            <a:r>
              <a:rPr lang="en-US" sz="1800" dirty="0">
                <a:solidFill>
                  <a:srgbClr val="000000"/>
                </a:solidFill>
                <a:latin typeface="Calibri"/>
                <a:cs typeface="Calibri"/>
              </a:rPr>
              <a:t>These</a:t>
            </a:r>
            <a:r>
              <a:rPr lang="en-US" sz="1800" b="0" i="0" dirty="0">
                <a:solidFill>
                  <a:srgbClr val="000000"/>
                </a:solidFill>
                <a:effectLst/>
                <a:latin typeface="Calibri"/>
                <a:cs typeface="Calibri"/>
              </a:rPr>
              <a:t> are built on the foundation of Azure Machine Learning. As a user of </a:t>
            </a:r>
            <a:r>
              <a:rPr lang="en-US" sz="1800" dirty="0">
                <a:solidFill>
                  <a:srgbClr val="000000"/>
                </a:solidFill>
                <a:latin typeface="Calibri"/>
                <a:cs typeface="Calibri"/>
              </a:rPr>
              <a:t>AI services</a:t>
            </a:r>
            <a:r>
              <a:rPr lang="en-US" sz="1800" b="0" i="0" dirty="0">
                <a:solidFill>
                  <a:srgbClr val="000000"/>
                </a:solidFill>
                <a:effectLst/>
                <a:latin typeface="Calibri"/>
                <a:cs typeface="Calibri"/>
              </a:rPr>
              <a:t>, you don’t need to know that, but if you do want access to that foundational layer, you can get that by using Azure Machine Learning directly. </a:t>
            </a:r>
          </a:p>
          <a:p>
            <a:pPr algn="l" rtl="0" fontAlgn="base">
              <a:buFont typeface="Arial" panose="020B0604020202020204" pitchFamily="34" charset="0"/>
              <a:buChar char="•"/>
            </a:pPr>
            <a:r>
              <a:rPr lang="en-US" sz="1800" b="0" i="0" dirty="0">
                <a:solidFill>
                  <a:srgbClr val="000000"/>
                </a:solidFill>
                <a:effectLst/>
                <a:latin typeface="Calibri"/>
                <a:cs typeface="Calibri"/>
              </a:rPr>
              <a:t>Azure Machine Learning is a managed end-to-end machine learning platform for building, training, deploying, and operating machine learning models, responsibly, and securely, at scale. Those models can then be accessed by any application that wants to benefit from them. I highly recommend you watch the “Practical Deep-Dive into Machine Learning Techniques and </a:t>
            </a:r>
            <a:r>
              <a:rPr lang="en-US" sz="1800" b="0" i="0" dirty="0" err="1">
                <a:solidFill>
                  <a:srgbClr val="000000"/>
                </a:solidFill>
                <a:effectLst/>
                <a:latin typeface="Calibri"/>
                <a:cs typeface="Calibri"/>
              </a:rPr>
              <a:t>MLOps</a:t>
            </a:r>
            <a:r>
              <a:rPr lang="en-US" sz="1800" b="0" i="0" dirty="0">
                <a:solidFill>
                  <a:srgbClr val="000000"/>
                </a:solidFill>
                <a:effectLst/>
                <a:latin typeface="Calibri"/>
                <a:cs typeface="Calibri"/>
              </a:rPr>
              <a:t>” breakout, which will be broadcast tomorrow.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4F33-6B66-41CF-BE59-AF14614133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169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GitHub Copilot draws context from the code you’re working on and suggests whole lines or entire functions. As you type, it adapts to the way you write code to help you complete your work faster.</a:t>
            </a:r>
          </a:p>
          <a:p>
            <a:endParaRPr lang="en-US" dirty="0"/>
          </a:p>
          <a:p>
            <a:r>
              <a:rPr lang="en-US" dirty="0"/>
              <a:t>More information: </a:t>
            </a:r>
            <a:r>
              <a:rPr lang="en-US" dirty="0">
                <a:hlinkClick r:id="rId3"/>
              </a:rPr>
              <a:t>GitHub Copilot · Your AI pair programmer</a:t>
            </a:r>
            <a:endParaRPr lang="en-US" dirty="0"/>
          </a:p>
        </p:txBody>
      </p:sp>
      <p:sp>
        <p:nvSpPr>
          <p:cNvPr id="4" name="Header Placeholder 3"/>
          <p:cNvSpPr>
            <a:spLocks noGrp="1"/>
          </p:cNvSpPr>
          <p:nvPr>
            <p:ph type="hdr" sz="quarter"/>
          </p:nvPr>
        </p:nvSpPr>
        <p:spPr/>
        <p:txBody>
          <a:bodyPr/>
          <a:lstStyle/>
          <a:p>
            <a:pPr marL="0" marR="0" lvl="0" indent="0" algn="l" defTabSz="93320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73"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320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3203" rtl="0" eaLnBrk="1" fontAlgn="auto" latinLnBrk="0" hangingPunct="1">
                <a:lnSpc>
                  <a:spcPct val="100000"/>
                </a:lnSpc>
                <a:spcBef>
                  <a:spcPts val="0"/>
                </a:spcBef>
                <a:spcAft>
                  <a:spcPts val="0"/>
                </a:spcAft>
                <a:buClrTx/>
                <a:buSzTx/>
                <a:buFontTx/>
                <a:buNone/>
                <a:tabLst/>
                <a:defRPr/>
              </a:pPr>
              <a:t>10/24/2023 4:51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320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320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339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Azure Data All Hand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EE0C23-C0DD-6E4A-9E72-11CB6C3AA833}"/>
              </a:ext>
            </a:extLst>
          </p:cNvPr>
          <p:cNvSpPr/>
          <p:nvPr userDrawn="1"/>
        </p:nvSpPr>
        <p:spPr bwMode="auto">
          <a:xfrm>
            <a:off x="5326063" y="0"/>
            <a:ext cx="6865937"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371" y="377371"/>
            <a:ext cx="6103257" cy="6103257"/>
          </a:xfrm>
          <a:prstGeom prst="rect">
            <a:avLst/>
          </a:prstGeom>
        </p:spPr>
      </p:pic>
      <p:sp>
        <p:nvSpPr>
          <p:cNvPr id="3" name="Rectangle 2">
            <a:extLst>
              <a:ext uri="{FF2B5EF4-FFF2-40B4-BE49-F238E27FC236}">
                <a16:creationId xmlns:a16="http://schemas.microsoft.com/office/drawing/2014/main" id="{4696F784-A615-2F41-93AA-8064D970D771}"/>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34ABE124-0544-0C4D-9FCE-68AA16069F0C}"/>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449858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472912" y="3426023"/>
            <a:ext cx="4114800" cy="307777"/>
          </a:xfrm>
        </p:spPr>
        <p:txBody>
          <a:bodyPr lIns="0" tIns="0" rIns="0" bIns="0" anchor="t"/>
          <a:lstStyle>
            <a:lvl1pPr marL="0" indent="0">
              <a:lnSpc>
                <a:spcPct val="100000"/>
              </a:lnSpc>
              <a:spcBef>
                <a:spcPts val="0"/>
              </a:spcBef>
              <a:spcAft>
                <a:spcPts val="0"/>
              </a:spcAft>
              <a:buNone/>
              <a:defRPr sz="2000" b="1">
                <a:solidFill>
                  <a:schemeClr val="accent1">
                    <a:lumMod val="60000"/>
                    <a:lumOff val="40000"/>
                  </a:schemeClr>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6365802" y="3426023"/>
            <a:ext cx="4114800" cy="307777"/>
          </a:xfrm>
        </p:spPr>
        <p:txBody>
          <a:bodyPr lIns="0" tIns="0" rIns="0" bIns="0" anchor="t"/>
          <a:lstStyle>
            <a:lvl1pPr marL="0" indent="0">
              <a:lnSpc>
                <a:spcPct val="100000"/>
              </a:lnSpc>
              <a:spcBef>
                <a:spcPts val="0"/>
              </a:spcBef>
              <a:spcAft>
                <a:spcPts val="0"/>
              </a:spcAft>
              <a:buNone/>
              <a:defRPr lang="en-US" sz="2000" b="1" kern="1200" spc="0" baseline="0" dirty="0" smtClean="0">
                <a:solidFill>
                  <a:schemeClr val="accent1">
                    <a:lumMod val="60000"/>
                    <a:lumOff val="40000"/>
                  </a:schemeClr>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cxnSp>
        <p:nvCxnSpPr>
          <p:cNvPr id="6" name="Straight Connector 5">
            <a:extLst>
              <a:ext uri="{FF2B5EF4-FFF2-40B4-BE49-F238E27FC236}">
                <a16:creationId xmlns:a16="http://schemas.microsoft.com/office/drawing/2014/main" id="{FA389031-2CE9-4A70-A430-C8F96213FADC}"/>
              </a:ext>
            </a:extLst>
          </p:cNvPr>
          <p:cNvCxnSpPr>
            <a:cxnSpLocks/>
          </p:cNvCxnSpPr>
          <p:nvPr userDrawn="1"/>
        </p:nvCxnSpPr>
        <p:spPr>
          <a:xfrm>
            <a:off x="6365143"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5BDE99-1A49-4A19-A994-7E1476FD6679}"/>
              </a:ext>
            </a:extLst>
          </p:cNvPr>
          <p:cNvCxnSpPr>
            <a:cxnSpLocks/>
          </p:cNvCxnSpPr>
          <p:nvPr userDrawn="1"/>
        </p:nvCxnSpPr>
        <p:spPr>
          <a:xfrm>
            <a:off x="1472835"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1472912"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6360381"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1678855130"/>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36665" y="4649144"/>
            <a:ext cx="3200400" cy="307777"/>
          </a:xfrm>
        </p:spPr>
        <p:txBody>
          <a:bodyPr lIns="0" tIns="0" rIns="0" bIns="0" anchor="t"/>
          <a:lstStyle>
            <a:lvl1pPr marL="0" indent="0">
              <a:lnSpc>
                <a:spcPct val="100000"/>
              </a:lnSpc>
              <a:spcBef>
                <a:spcPts val="0"/>
              </a:spcBef>
              <a:spcAft>
                <a:spcPts val="0"/>
              </a:spcAft>
              <a:buNone/>
              <a:defRPr sz="2000" b="0">
                <a:solidFill>
                  <a:schemeClr val="accent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4490109"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smtClean="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0" name="Text Placeholder 4"/>
          <p:cNvSpPr>
            <a:spLocks noGrp="1"/>
          </p:cNvSpPr>
          <p:nvPr>
            <p:ph type="body" sz="quarter" idx="13" hasCustomPrompt="1"/>
          </p:nvPr>
        </p:nvSpPr>
        <p:spPr>
          <a:xfrm>
            <a:off x="8337204"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63666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4484688"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2" name="Text Placeholder 4">
            <a:extLst>
              <a:ext uri="{FF2B5EF4-FFF2-40B4-BE49-F238E27FC236}">
                <a16:creationId xmlns:a16="http://schemas.microsoft.com/office/drawing/2014/main" id="{EDA8271B-710A-4BBA-A75C-BB8089933C4C}"/>
              </a:ext>
            </a:extLst>
          </p:cNvPr>
          <p:cNvSpPr>
            <a:spLocks noGrp="1"/>
          </p:cNvSpPr>
          <p:nvPr>
            <p:ph type="body" sz="quarter" idx="17" hasCustomPrompt="1"/>
          </p:nvPr>
        </p:nvSpPr>
        <p:spPr>
          <a:xfrm>
            <a:off x="835493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 name="Title 1">
            <a:extLst>
              <a:ext uri="{FF2B5EF4-FFF2-40B4-BE49-F238E27FC236}">
                <a16:creationId xmlns:a16="http://schemas.microsoft.com/office/drawing/2014/main" id="{2F98A358-C4D8-41FD-B044-0DF65139CDCF}"/>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73111993"/>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ente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B3962-48CD-46D8-9505-931111379C69}"/>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31100165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entered with sub">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AD2F76-9A26-44BB-92FC-E2D3F11A63ED}"/>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rgbClr val="50E6FF"/>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14876958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43185"/>
          </a:xfrm>
        </p:spPr>
        <p:txBody>
          <a:bodyPr/>
          <a:lstStyle/>
          <a:p>
            <a:r>
              <a:rPr lang="en-US"/>
              <a:t>Click to edit Master title style</a:t>
            </a:r>
          </a:p>
        </p:txBody>
      </p:sp>
      <p:sp>
        <p:nvSpPr>
          <p:cNvPr id="4" name="Text Placeholder 3"/>
          <p:cNvSpPr>
            <a:spLocks noGrp="1"/>
          </p:cNvSpPr>
          <p:nvPr>
            <p:ph type="body" sz="quarter" idx="10"/>
          </p:nvPr>
        </p:nvSpPr>
        <p:spPr>
          <a:xfrm>
            <a:off x="588263"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9" name="Text Placeholder 3">
            <a:extLst>
              <a:ext uri="{FF2B5EF4-FFF2-40B4-BE49-F238E27FC236}">
                <a16:creationId xmlns:a16="http://schemas.microsoft.com/office/drawing/2014/main" id="{83A62D90-AA40-4029-8545-32ED1317327A}"/>
              </a:ext>
            </a:extLst>
          </p:cNvPr>
          <p:cNvSpPr>
            <a:spLocks noGrp="1"/>
          </p:cNvSpPr>
          <p:nvPr>
            <p:ph type="body" sz="quarter" idx="11"/>
          </p:nvPr>
        </p:nvSpPr>
        <p:spPr>
          <a:xfrm>
            <a:off x="43939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10" name="Text Placeholder 3">
            <a:extLst>
              <a:ext uri="{FF2B5EF4-FFF2-40B4-BE49-F238E27FC236}">
                <a16:creationId xmlns:a16="http://schemas.microsoft.com/office/drawing/2014/main" id="{92D2AC45-1C55-4CB8-AD4A-B3A4D616CD5A}"/>
              </a:ext>
            </a:extLst>
          </p:cNvPr>
          <p:cNvSpPr>
            <a:spLocks noGrp="1"/>
          </p:cNvSpPr>
          <p:nvPr>
            <p:ph type="body" sz="quarter" idx="12"/>
          </p:nvPr>
        </p:nvSpPr>
        <p:spPr>
          <a:xfrm>
            <a:off x="81996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Tree>
    <p:extLst>
      <p:ext uri="{BB962C8B-B14F-4D97-AF65-F5344CB8AC3E}">
        <p14:creationId xmlns:p14="http://schemas.microsoft.com/office/powerpoint/2010/main" val="14177727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ENTER TITLE">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E5E3A014-5A06-4F5B-A16D-FAE75F7C1A48}"/>
              </a:ext>
            </a:extLst>
          </p:cNvPr>
          <p:cNvSpPr>
            <a:spLocks noGrp="1"/>
          </p:cNvSpPr>
          <p:nvPr>
            <p:ph type="pic" sz="quarter" idx="13"/>
          </p:nvPr>
        </p:nvSpPr>
        <p:spPr>
          <a:xfrm>
            <a:off x="0" y="0"/>
            <a:ext cx="5951538" cy="6858000"/>
          </a:xfrm>
          <a:solidFill>
            <a:schemeClr val="tx1">
              <a:lumMod val="95000"/>
            </a:schemeClr>
          </a:solidFill>
        </p:spPr>
        <p:txBody>
          <a:bodyPr>
            <a:noAutofit/>
          </a:bodyPr>
          <a:lstStyle>
            <a:lvl1pPr>
              <a:defRPr>
                <a:solidFill>
                  <a:sysClr val="windowText" lastClr="000000"/>
                </a:solidFill>
              </a:defRPr>
            </a:lvl1pPr>
          </a:lstStyle>
          <a:p>
            <a:endParaRPr lang="en-US"/>
          </a:p>
        </p:txBody>
      </p:sp>
    </p:spTree>
    <p:extLst>
      <p:ext uri="{BB962C8B-B14F-4D97-AF65-F5344CB8AC3E}">
        <p14:creationId xmlns:p14="http://schemas.microsoft.com/office/powerpoint/2010/main" val="28163899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BDE36F-14B3-4AEA-BBE4-F2EE70EFF2E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FDD11CB-ED34-4B12-9625-610FCC21DBAC}"/>
              </a:ext>
            </a:extLst>
          </p:cNvPr>
          <p:cNvSpPr>
            <a:spLocks noGrp="1"/>
          </p:cNvSpPr>
          <p:nvPr>
            <p:ph type="ftr" sz="quarter" idx="11"/>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4891EFBA-AD95-4FFB-A16C-C724F65090FB}"/>
              </a:ext>
            </a:extLst>
          </p:cNvPr>
          <p:cNvSpPr>
            <a:spLocks noGrp="1"/>
          </p:cNvSpPr>
          <p:nvPr>
            <p:ph type="sldNum" sz="quarter" idx="12"/>
          </p:nvPr>
        </p:nvSpPr>
        <p:spPr/>
        <p:txBody>
          <a:bodyPr/>
          <a:lstStyle/>
          <a:p>
            <a:fld id="{92952735-9F7B-40AF-A7B3-40E1B5550C31}" type="slidenum">
              <a:rPr lang="en-US" smtClean="0"/>
              <a:pPr/>
              <a:t>‹#›</a:t>
            </a:fld>
            <a:endParaRPr lang="en-US"/>
          </a:p>
        </p:txBody>
      </p:sp>
    </p:spTree>
    <p:extLst>
      <p:ext uri="{BB962C8B-B14F-4D97-AF65-F5344CB8AC3E}">
        <p14:creationId xmlns:p14="http://schemas.microsoft.com/office/powerpoint/2010/main" val="8971184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0011759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SU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BB2D1D95-65AC-46A1-A67B-514678A8ACB5}"/>
              </a:ext>
            </a:extLst>
          </p:cNvPr>
          <p:cNvSpPr>
            <a:spLocks noGrp="1"/>
          </p:cNvSpPr>
          <p:nvPr>
            <p:ph type="body" sz="quarter" idx="10"/>
          </p:nvPr>
        </p:nvSpPr>
        <p:spPr>
          <a:xfrm>
            <a:off x="588963" y="949325"/>
            <a:ext cx="11014075" cy="369332"/>
          </a:xfrm>
        </p:spPr>
        <p:txBody>
          <a:bodyPr/>
          <a:lstStyle>
            <a:lvl1pPr algn="ctr">
              <a:defRPr lang="en-US" sz="2400" kern="1200" spc="0" baseline="0">
                <a:solidFill>
                  <a:schemeClr val="accent1">
                    <a:lumMod val="60000"/>
                    <a:lumOff val="40000"/>
                  </a:schemeClr>
                </a:solidFill>
                <a:latin typeface="+mn-lt"/>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06731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40734049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
        <p:nvSpPr>
          <p:cNvPr id="4" name="Text Placeholder 3">
            <a:extLst>
              <a:ext uri="{FF2B5EF4-FFF2-40B4-BE49-F238E27FC236}">
                <a16:creationId xmlns:a16="http://schemas.microsoft.com/office/drawing/2014/main" id="{075102F9-2CFB-46BF-BC3C-A96703DD75C1}"/>
              </a:ext>
            </a:extLst>
          </p:cNvPr>
          <p:cNvSpPr>
            <a:spLocks noGrp="1"/>
          </p:cNvSpPr>
          <p:nvPr>
            <p:ph type="body" sz="quarter" idx="10"/>
          </p:nvPr>
        </p:nvSpPr>
        <p:spPr>
          <a:xfrm>
            <a:off x="585216" y="2481810"/>
            <a:ext cx="4200525" cy="369332"/>
          </a:xfrm>
        </p:spPr>
        <p:txBody>
          <a:bodyPr/>
          <a:lstStyle>
            <a:lvl1pPr>
              <a:defRPr b="1"/>
            </a:lvl1pPr>
          </a:lstStyle>
          <a:p>
            <a:pPr lvl="0"/>
            <a:r>
              <a:rPr lang="en-US"/>
              <a:t>Click to edit</a:t>
            </a:r>
          </a:p>
        </p:txBody>
      </p:sp>
    </p:spTree>
    <p:extLst>
      <p:ext uri="{BB962C8B-B14F-4D97-AF65-F5344CB8AC3E}">
        <p14:creationId xmlns:p14="http://schemas.microsoft.com/office/powerpoint/2010/main" val="21417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2E6A9-8BB7-4D0C-9F11-C2A94F8EF6F0}"/>
              </a:ext>
            </a:extLst>
          </p:cNvPr>
          <p:cNvSpPr>
            <a:spLocks noGrp="1"/>
          </p:cNvSpPr>
          <p:nvPr>
            <p:ph type="title"/>
          </p:nvPr>
        </p:nvSpPr>
        <p:spPr>
          <a:xfrm>
            <a:off x="588264" y="1767391"/>
            <a:ext cx="3305006" cy="1661609"/>
          </a:xfrm>
        </p:spPr>
        <p:txBody>
          <a:bodyPr anchor="b"/>
          <a:lstStyle/>
          <a:p>
            <a:r>
              <a:rPr lang="en-US"/>
              <a:t>Click to edit Master title style</a:t>
            </a:r>
          </a:p>
        </p:txBody>
      </p:sp>
      <p:grpSp>
        <p:nvGrpSpPr>
          <p:cNvPr id="3" name="Group 2">
            <a:extLst>
              <a:ext uri="{FF2B5EF4-FFF2-40B4-BE49-F238E27FC236}">
                <a16:creationId xmlns:a16="http://schemas.microsoft.com/office/drawing/2014/main" id="{B06F904A-417A-4F29-9186-8A901AE92182}"/>
              </a:ext>
            </a:extLst>
          </p:cNvPr>
          <p:cNvGrpSpPr/>
          <p:nvPr userDrawn="1"/>
        </p:nvGrpSpPr>
        <p:grpSpPr>
          <a:xfrm>
            <a:off x="5088577" y="780703"/>
            <a:ext cx="6956010" cy="5296594"/>
            <a:chOff x="3681202" y="82368"/>
            <a:chExt cx="8642455" cy="6728530"/>
          </a:xfrm>
        </p:grpSpPr>
        <p:pic>
          <p:nvPicPr>
            <p:cNvPr id="6" name="Picture 5">
              <a:extLst>
                <a:ext uri="{FF2B5EF4-FFF2-40B4-BE49-F238E27FC236}">
                  <a16:creationId xmlns:a16="http://schemas.microsoft.com/office/drawing/2014/main" id="{A69FB3C6-BF59-446A-A978-046CE2FD593D}"/>
                </a:ext>
              </a:extLst>
            </p:cNvPr>
            <p:cNvPicPr>
              <a:picLocks noChangeAspect="1"/>
            </p:cNvPicPr>
            <p:nvPr userDrawn="1"/>
          </p:nvPicPr>
          <p:blipFill>
            <a:blip r:embed="rId2"/>
            <a:stretch>
              <a:fillRect/>
            </a:stretch>
          </p:blipFill>
          <p:spPr>
            <a:xfrm>
              <a:off x="4490300" y="5629923"/>
              <a:ext cx="1165434" cy="554430"/>
            </a:xfrm>
            <a:prstGeom prst="rect">
              <a:avLst/>
            </a:prstGeom>
          </p:spPr>
        </p:pic>
        <p:pic>
          <p:nvPicPr>
            <p:cNvPr id="5" name="Picture 4">
              <a:extLst>
                <a:ext uri="{FF2B5EF4-FFF2-40B4-BE49-F238E27FC236}">
                  <a16:creationId xmlns:a16="http://schemas.microsoft.com/office/drawing/2014/main" id="{5C280BE7-BFD7-45F7-964C-0BFA8186B9BB}"/>
                </a:ext>
              </a:extLst>
            </p:cNvPr>
            <p:cNvPicPr>
              <a:picLocks noChangeAspect="1"/>
            </p:cNvPicPr>
            <p:nvPr userDrawn="1"/>
          </p:nvPicPr>
          <p:blipFill rotWithShape="1">
            <a:blip r:embed="rId3"/>
            <a:srcRect r="1211"/>
            <a:stretch/>
          </p:blipFill>
          <p:spPr>
            <a:xfrm>
              <a:off x="4487805" y="806451"/>
              <a:ext cx="7240369" cy="5232861"/>
            </a:xfrm>
            <a:prstGeom prst="rect">
              <a:avLst/>
            </a:prstGeom>
          </p:spPr>
        </p:pic>
        <p:sp>
          <p:nvSpPr>
            <p:cNvPr id="7" name="Rectangle 6">
              <a:extLst>
                <a:ext uri="{FF2B5EF4-FFF2-40B4-BE49-F238E27FC236}">
                  <a16:creationId xmlns:a16="http://schemas.microsoft.com/office/drawing/2014/main" id="{69C7691F-35D0-4E3C-90D4-0956DD813FED}"/>
                </a:ext>
              </a:extLst>
            </p:cNvPr>
            <p:cNvSpPr/>
            <p:nvPr userDrawn="1"/>
          </p:nvSpPr>
          <p:spPr bwMode="auto">
            <a:xfrm>
              <a:off x="5625630" y="5976273"/>
              <a:ext cx="6102544" cy="2080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descr="A screenshot of a computer screen&#10;&#10;Description automatically generated">
              <a:extLst>
                <a:ext uri="{FF2B5EF4-FFF2-40B4-BE49-F238E27FC236}">
                  <a16:creationId xmlns:a16="http://schemas.microsoft.com/office/drawing/2014/main" id="{3F4B856B-435C-44B1-ADF1-49553E3DA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3" r="28506"/>
            <a:stretch/>
          </p:blipFill>
          <p:spPr>
            <a:xfrm>
              <a:off x="3681202" y="82368"/>
              <a:ext cx="6938672" cy="6728530"/>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id="{5726B699-D961-4831-A842-B56F129865C4}"/>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79459" r="1"/>
            <a:stretch/>
          </p:blipFill>
          <p:spPr>
            <a:xfrm>
              <a:off x="10379243" y="82368"/>
              <a:ext cx="1944414" cy="6728530"/>
            </a:xfrm>
            <a:prstGeom prst="rect">
              <a:avLst/>
            </a:prstGeom>
          </p:spPr>
        </p:pic>
      </p:grpSp>
    </p:spTree>
    <p:extLst>
      <p:ext uri="{BB962C8B-B14F-4D97-AF65-F5344CB8AC3E}">
        <p14:creationId xmlns:p14="http://schemas.microsoft.com/office/powerpoint/2010/main" val="267184098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3816">
          <p15:clr>
            <a:srgbClr val="5ACBF0"/>
          </p15:clr>
        </p15:guide>
        <p15:guide id="30" orient="horz" pos="384">
          <p15:clr>
            <a:srgbClr val="5ACBF0"/>
          </p15:clr>
        </p15:guide>
        <p15:guide id="31" pos="2832">
          <p15:clr>
            <a:srgbClr val="FBAE40"/>
          </p15:clr>
        </p15:guide>
        <p15:guide id="32" pos="73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74183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65760" y="409302"/>
            <a:ext cx="11390811" cy="670562"/>
          </a:xfrm>
        </p:spPr>
        <p:txBody>
          <a:bodyPr>
            <a:noAutofit/>
          </a:bodyPr>
          <a:lstStyle>
            <a:lvl1pPr marL="0" indent="0" algn="l">
              <a:buNone/>
              <a:defRPr sz="4000" b="1" i="0" spc="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 goes here</a:t>
            </a:r>
          </a:p>
        </p:txBody>
      </p:sp>
      <p:sp>
        <p:nvSpPr>
          <p:cNvPr id="8" name="Text Placeholder 3">
            <a:extLst>
              <a:ext uri="{FF2B5EF4-FFF2-40B4-BE49-F238E27FC236}">
                <a16:creationId xmlns:a16="http://schemas.microsoft.com/office/drawing/2014/main" id="{399B133C-4C10-6645-86DA-1C2FAC40C9C0}"/>
              </a:ext>
            </a:extLst>
          </p:cNvPr>
          <p:cNvSpPr>
            <a:spLocks noGrp="1"/>
          </p:cNvSpPr>
          <p:nvPr>
            <p:ph type="body" sz="quarter" idx="10" hasCustomPrompt="1"/>
          </p:nvPr>
        </p:nvSpPr>
        <p:spPr>
          <a:xfrm>
            <a:off x="365760" y="1990654"/>
            <a:ext cx="11390811" cy="4166306"/>
          </a:xfrm>
        </p:spPr>
        <p:txBody>
          <a:bodyPr>
            <a:norm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goes here</a:t>
            </a:r>
          </a:p>
        </p:txBody>
      </p:sp>
      <p:sp>
        <p:nvSpPr>
          <p:cNvPr id="9" name="Text Placeholder 3">
            <a:extLst>
              <a:ext uri="{FF2B5EF4-FFF2-40B4-BE49-F238E27FC236}">
                <a16:creationId xmlns:a16="http://schemas.microsoft.com/office/drawing/2014/main" id="{F4EF1F14-E210-5E4E-AD6C-FBD6DF26FEB7}"/>
              </a:ext>
            </a:extLst>
          </p:cNvPr>
          <p:cNvSpPr>
            <a:spLocks noGrp="1"/>
          </p:cNvSpPr>
          <p:nvPr>
            <p:ph type="body" sz="quarter" idx="11" hasCustomPrompt="1"/>
          </p:nvPr>
        </p:nvSpPr>
        <p:spPr>
          <a:xfrm>
            <a:off x="365760" y="1543324"/>
            <a:ext cx="11390811" cy="409484"/>
          </a:xfrm>
        </p:spPr>
        <p:txBody>
          <a:bodyPr>
            <a:normAutofit/>
          </a:bodyPr>
          <a:lstStyle>
            <a:lvl1pPr marL="0" indent="0">
              <a:buNone/>
              <a:defRPr sz="2000" b="1" i="0">
                <a:solidFill>
                  <a:schemeClr val="accent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goes here</a:t>
            </a:r>
          </a:p>
        </p:txBody>
      </p:sp>
      <p:pic>
        <p:nvPicPr>
          <p:cNvPr id="10" name="Picture 9">
            <a:extLst>
              <a:ext uri="{FF2B5EF4-FFF2-40B4-BE49-F238E27FC236}">
                <a16:creationId xmlns:a16="http://schemas.microsoft.com/office/drawing/2014/main" id="{785F4A40-189E-E241-84B7-DFBC61D586AD}"/>
              </a:ext>
            </a:extLst>
          </p:cNvPr>
          <p:cNvPicPr>
            <a:picLocks noChangeAspect="1"/>
          </p:cNvPicPr>
          <p:nvPr userDrawn="1"/>
        </p:nvPicPr>
        <p:blipFill>
          <a:blip r:embed="rId2"/>
          <a:stretch>
            <a:fillRect/>
          </a:stretch>
        </p:blipFill>
        <p:spPr>
          <a:xfrm>
            <a:off x="10582275" y="6346520"/>
            <a:ext cx="1517649" cy="501497"/>
          </a:xfrm>
          <a:prstGeom prst="rect">
            <a:avLst/>
          </a:prstGeom>
        </p:spPr>
      </p:pic>
    </p:spTree>
    <p:extLst>
      <p:ext uri="{BB962C8B-B14F-4D97-AF65-F5344CB8AC3E}">
        <p14:creationId xmlns:p14="http://schemas.microsoft.com/office/powerpoint/2010/main" val="366438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F18-9BD3-49EC-8393-12EF9F3B421A}"/>
              </a:ext>
            </a:extLst>
          </p:cNvPr>
          <p:cNvSpPr>
            <a:spLocks noGrp="1"/>
          </p:cNvSpPr>
          <p:nvPr>
            <p:ph type="title"/>
          </p:nvPr>
        </p:nvSpPr>
        <p:spPr>
          <a:xfrm>
            <a:off x="588263" y="2484468"/>
            <a:ext cx="4644137" cy="870272"/>
          </a:xfrm>
        </p:spPr>
        <p:txBody>
          <a:bodyPr anchor="b"/>
          <a:lstStyle>
            <a:lvl1pPr algn="l">
              <a:defRPr>
                <a:solidFill>
                  <a:schemeClr val="tx2"/>
                </a:solidFill>
              </a:defRPr>
            </a:lvl1pPr>
          </a:lstStyle>
          <a:p>
            <a:r>
              <a:rPr lang="en-US"/>
              <a:t>Click to edit Master</a:t>
            </a:r>
          </a:p>
        </p:txBody>
      </p:sp>
    </p:spTree>
    <p:extLst>
      <p:ext uri="{BB962C8B-B14F-4D97-AF65-F5344CB8AC3E}">
        <p14:creationId xmlns:p14="http://schemas.microsoft.com/office/powerpoint/2010/main" val="74606215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769229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3AC9CB-06CD-4B58-8D0B-6DCBC1C5D500}"/>
              </a:ext>
            </a:extLst>
          </p:cNvPr>
          <p:cNvPicPr>
            <a:picLocks noChangeAspect="1"/>
          </p:cNvPicPr>
          <p:nvPr userDrawn="1"/>
        </p:nvPicPr>
        <p:blipFill>
          <a:blip r:embed="rId3">
            <a:alphaModFix amt="15000"/>
          </a:blip>
          <a:stretch>
            <a:fillRect/>
          </a:stretch>
        </p:blipFill>
        <p:spPr>
          <a:xfrm>
            <a:off x="-12700" y="0"/>
            <a:ext cx="12192000" cy="6857999"/>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2826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 Main Hero">
    <p:bg>
      <p:bgRef idx="1001">
        <a:schemeClr val="bg1"/>
      </p:bgRef>
    </p:bg>
    <p:spTree>
      <p:nvGrpSpPr>
        <p:cNvPr id="1" name=""/>
        <p:cNvGrpSpPr/>
        <p:nvPr/>
      </p:nvGrpSpPr>
      <p:grpSpPr>
        <a:xfrm>
          <a:off x="0" y="0"/>
          <a:ext cx="0" cy="0"/>
          <a:chOff x="0" y="0"/>
          <a:chExt cx="0" cy="0"/>
        </a:xfrm>
      </p:grpSpPr>
      <p:pic>
        <p:nvPicPr>
          <p:cNvPr id="3" name="Picture 2" descr="A picture containing scene, laser, outdoor object, night sky&#10;&#10;Description automatically generated">
            <a:extLst>
              <a:ext uri="{FF2B5EF4-FFF2-40B4-BE49-F238E27FC236}">
                <a16:creationId xmlns:a16="http://schemas.microsoft.com/office/drawing/2014/main" id="{8572B204-BCCE-7ECF-F80E-C2E2E2E280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179559"/>
            <a:ext cx="4412673" cy="1354217"/>
          </a:xfrm>
          <a:noFill/>
        </p:spPr>
        <p:txBody>
          <a:bodyPr wrap="square" lIns="0" tIns="0" rIns="0" bIns="0" anchor="b" anchorCtr="0">
            <a:spAutoFit/>
          </a:bodyPr>
          <a:lstStyle>
            <a:lvl1pPr>
              <a:defRPr lang="en-US" sz="4400" kern="1200" dirty="0">
                <a:gradFill>
                  <a:gsLst>
                    <a:gs pos="0">
                      <a:srgbClr val="50E6FF"/>
                    </a:gs>
                    <a:gs pos="100000">
                      <a:srgbClr val="D59DFF"/>
                    </a:gs>
                  </a:gsLst>
                  <a:lin ang="2400000" scaled="0"/>
                </a:gra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790417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 Alt Hero">
    <p:bg>
      <p:bgRef idx="1001">
        <a:schemeClr val="bg1"/>
      </p:bgRef>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CF38CEC7-687A-AE7F-7A5B-D1D636881A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179559"/>
            <a:ext cx="4412673" cy="1354217"/>
          </a:xfrm>
          <a:noFill/>
        </p:spPr>
        <p:txBody>
          <a:bodyPr wrap="square" lIns="0" tIns="0" rIns="0" bIns="0" anchor="b" anchorCtr="0">
            <a:spAutoFit/>
          </a:bodyPr>
          <a:lstStyle>
            <a:lvl1pPr>
              <a:defRPr lang="en-US" sz="4400" kern="1200" dirty="0">
                <a:gradFill>
                  <a:gsLst>
                    <a:gs pos="0">
                      <a:srgbClr val="50E6FF"/>
                    </a:gs>
                    <a:gs pos="100000">
                      <a:srgbClr val="D59DFF"/>
                    </a:gs>
                  </a:gsLst>
                  <a:lin ang="2400000" scaled="0"/>
                </a:gra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191107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6626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Left">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B476AC-15C7-4A6E-9874-4133EDCA7D53}"/>
              </a:ext>
            </a:extLst>
          </p:cNvPr>
          <p:cNvSpPr>
            <a:spLocks noGrp="1"/>
          </p:cNvSpPr>
          <p:nvPr>
            <p:ph type="title"/>
          </p:nvPr>
        </p:nvSpPr>
        <p:spPr>
          <a:xfrm>
            <a:off x="588263" y="2145944"/>
            <a:ext cx="5190442" cy="553998"/>
          </a:xfrm>
        </p:spPr>
        <p:txBody>
          <a:bodyPr anchor="b"/>
          <a:lstStyle>
            <a:lvl1pPr>
              <a:defRPr>
                <a:solidFill>
                  <a:schemeClr val="tx1"/>
                </a:solidFill>
              </a:defRPr>
            </a:lvl1pPr>
          </a:lstStyle>
          <a:p>
            <a:r>
              <a:rPr lang="en-US"/>
              <a:t>Click to edit Master</a:t>
            </a:r>
          </a:p>
        </p:txBody>
      </p:sp>
      <p:sp>
        <p:nvSpPr>
          <p:cNvPr id="6" name="Text Placeholder 3">
            <a:extLst>
              <a:ext uri="{FF2B5EF4-FFF2-40B4-BE49-F238E27FC236}">
                <a16:creationId xmlns:a16="http://schemas.microsoft.com/office/drawing/2014/main" id="{A97EC52B-AED8-4515-B7B5-DBD9684F1A80}"/>
              </a:ext>
            </a:extLst>
          </p:cNvPr>
          <p:cNvSpPr>
            <a:spLocks noGrp="1"/>
          </p:cNvSpPr>
          <p:nvPr>
            <p:ph type="body" sz="quarter" idx="11"/>
          </p:nvPr>
        </p:nvSpPr>
        <p:spPr>
          <a:xfrm>
            <a:off x="588262" y="2811443"/>
            <a:ext cx="5507733" cy="1852815"/>
          </a:xfrm>
        </p:spPr>
        <p:txBody>
          <a:bodyPr anchor="t"/>
          <a:lstStyle>
            <a:lvl1pPr marL="0" indent="0" algn="l" defTabSz="114300">
              <a:spcBef>
                <a:spcPts val="1800"/>
              </a:spcBef>
              <a:spcAft>
                <a:spcPts val="1200"/>
              </a:spcAft>
              <a:buNone/>
              <a:defRPr sz="2400">
                <a:solidFill>
                  <a:schemeClr val="accent2"/>
                </a:solidFill>
                <a:latin typeface="+mj-lt"/>
              </a:defRPr>
            </a:lvl1pPr>
            <a:lvl2pPr marL="0" indent="0" algn="l" defTabSz="114300">
              <a:spcAft>
                <a:spcPts val="600"/>
              </a:spcAft>
              <a:buClr>
                <a:schemeClr val="accent1"/>
              </a:buClr>
              <a:buFont typeface="Arial" panose="020B0604020202020204" pitchFamily="34" charset="0"/>
              <a:buNone/>
              <a:defRPr sz="1600"/>
            </a:lvl2pPr>
            <a:lvl3pPr marL="0" indent="0" algn="l" defTabSz="114300">
              <a:spcAft>
                <a:spcPts val="600"/>
              </a:spcAft>
              <a:buClr>
                <a:schemeClr val="accent1"/>
              </a:buClr>
              <a:buFont typeface="Arial" panose="020B0604020202020204" pitchFamily="34" charset="0"/>
              <a:buNone/>
              <a:defRPr sz="1800" b="1"/>
            </a:lvl3pPr>
            <a:lvl4pPr marL="0" indent="0" algn="l" defTabSz="114300">
              <a:spcAft>
                <a:spcPts val="0"/>
              </a:spcAft>
              <a:buClr>
                <a:schemeClr val="accent1"/>
              </a:buClr>
              <a:buFont typeface="Arial" panose="020B0604020202020204" pitchFamily="34" charset="0"/>
              <a:buNone/>
              <a:defRPr sz="1600" b="1"/>
            </a:lvl4pPr>
            <a:lvl5pPr marL="0" indent="0" algn="l" defTabSz="114300">
              <a:spcBef>
                <a:spcPts val="0"/>
              </a:spcBef>
              <a:spcAft>
                <a:spcPts val="600"/>
              </a:spcAft>
              <a:buClr>
                <a:schemeClr val="accent1"/>
              </a:buClr>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4C696FF2-87D3-4F28-9DB1-7EA67BD86224}"/>
              </a:ext>
            </a:extLst>
          </p:cNvPr>
          <p:cNvCxnSpPr>
            <a:cxnSpLocks/>
          </p:cNvCxnSpPr>
          <p:nvPr userDrawn="1"/>
        </p:nvCxnSpPr>
        <p:spPr>
          <a:xfrm>
            <a:off x="6583181" y="771994"/>
            <a:ext cx="0" cy="5090390"/>
          </a:xfrm>
          <a:prstGeom prst="line">
            <a:avLst/>
          </a:prstGeom>
          <a:noFill/>
          <a:ln w="3175">
            <a:solidFill>
              <a:schemeClr val="accent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5076988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guide id="8"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13375647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259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660238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E09CA30-1D13-4021-BE81-6A72FEAF7A8E}"/>
              </a:ext>
            </a:extLst>
          </p:cNvPr>
          <p:cNvSpPr>
            <a:spLocks noGrp="1"/>
          </p:cNvSpPr>
          <p:nvPr>
            <p:ph type="body" sz="quarter" idx="11"/>
          </p:nvPr>
        </p:nvSpPr>
        <p:spPr>
          <a:xfrm>
            <a:off x="584200" y="3429000"/>
            <a:ext cx="4043371" cy="1501950"/>
          </a:xfrm>
        </p:spPr>
        <p:txBody>
          <a:bodyPr/>
          <a:lstStyle>
            <a:lvl1pPr>
              <a:defRPr sz="2000">
                <a:solidFill>
                  <a:schemeClr val="accent2"/>
                </a:solidFill>
              </a:defRPr>
            </a:lvl1pPr>
            <a:lvl2pPr>
              <a:defRPr sz="1600">
                <a:solidFill>
                  <a:schemeClr val="accent2"/>
                </a:solidFill>
              </a:defRPr>
            </a:lvl2pPr>
            <a:lvl3pPr>
              <a:defRPr sz="1200">
                <a:solidFill>
                  <a:schemeClr val="accent2"/>
                </a:solidFill>
              </a:defRPr>
            </a:lvl3pPr>
            <a:lvl4pPr>
              <a:defRPr sz="1100">
                <a:solidFill>
                  <a:schemeClr val="accent2"/>
                </a:solidFill>
              </a:defRPr>
            </a:lvl4pPr>
            <a:lvl5pPr>
              <a:defRPr sz="11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55AC74-6616-2D39-56B3-39F4AF6F6EA7}"/>
              </a:ext>
            </a:extLst>
          </p:cNvPr>
          <p:cNvSpPr>
            <a:spLocks noGrp="1"/>
          </p:cNvSpPr>
          <p:nvPr>
            <p:ph type="body" sz="quarter" idx="12"/>
          </p:nvPr>
        </p:nvSpPr>
        <p:spPr>
          <a:xfrm>
            <a:off x="6096000" y="922565"/>
            <a:ext cx="5507736" cy="1987010"/>
          </a:xfrm>
        </p:spPr>
        <p:txBody>
          <a:bodyPr/>
          <a:lstStyle>
            <a:lvl1pPr>
              <a:defRPr sz="2400">
                <a:solidFill>
                  <a:schemeClr val="accent2"/>
                </a:solidFill>
              </a:defRPr>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9E072F35-F29F-7350-ABFA-8808C32DC9DF}"/>
              </a:ext>
            </a:extLst>
          </p:cNvPr>
          <p:cNvSpPr>
            <a:spLocks noGrp="1"/>
          </p:cNvSpPr>
          <p:nvPr>
            <p:ph type="title"/>
          </p:nvPr>
        </p:nvSpPr>
        <p:spPr>
          <a:xfrm>
            <a:off x="588263" y="2369855"/>
            <a:ext cx="4131221" cy="984885"/>
          </a:xfrm>
        </p:spPr>
        <p:txBody>
          <a:bodyPr anchor="b"/>
          <a:lstStyle>
            <a:lvl1pPr algn="l">
              <a:defRPr/>
            </a:lvl1pPr>
          </a:lstStyle>
          <a:p>
            <a:r>
              <a:rPr lang="en-US"/>
              <a:t>Click to edit Master title style</a:t>
            </a:r>
          </a:p>
        </p:txBody>
      </p:sp>
    </p:spTree>
    <p:extLst>
      <p:ext uri="{BB962C8B-B14F-4D97-AF65-F5344CB8AC3E}">
        <p14:creationId xmlns:p14="http://schemas.microsoft.com/office/powerpoint/2010/main" val="29417835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l">
              <a:defRPr sz="3200">
                <a:gradFill>
                  <a:gsLst>
                    <a:gs pos="1250">
                      <a:schemeClr val="tx1"/>
                    </a:gs>
                    <a:gs pos="100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9E991D1E-EC9D-4FEC-B3BC-3B5D8E709C09}"/>
              </a:ext>
            </a:extLst>
          </p:cNvPr>
          <p:cNvSpPr>
            <a:spLocks noGrp="1"/>
          </p:cNvSpPr>
          <p:nvPr>
            <p:ph type="body" sz="quarter" idx="10"/>
          </p:nvPr>
        </p:nvSpPr>
        <p:spPr>
          <a:xfrm>
            <a:off x="587374" y="1116013"/>
            <a:ext cx="11018519" cy="1680460"/>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5778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422C2B03-43CA-4BF4-BC32-6E07148FA02C}"/>
              </a:ext>
            </a:extLst>
          </p:cNvPr>
          <p:cNvSpPr>
            <a:spLocks noGrp="1"/>
          </p:cNvSpPr>
          <p:nvPr>
            <p:ph type="body" sz="quarter" idx="12"/>
          </p:nvPr>
        </p:nvSpPr>
        <p:spPr>
          <a:xfrm>
            <a:off x="584200"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E709800F-452D-44A9-8F7F-451378BB6A6E}"/>
              </a:ext>
            </a:extLst>
          </p:cNvPr>
          <p:cNvSpPr>
            <a:spLocks noGrp="1"/>
          </p:cNvSpPr>
          <p:nvPr>
            <p:ph type="body" sz="quarter" idx="13"/>
          </p:nvPr>
        </p:nvSpPr>
        <p:spPr>
          <a:xfrm>
            <a:off x="4451381"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D042B71B-5A92-420B-875F-26A43F5DC128}"/>
              </a:ext>
            </a:extLst>
          </p:cNvPr>
          <p:cNvSpPr>
            <a:spLocks noGrp="1"/>
          </p:cNvSpPr>
          <p:nvPr>
            <p:ph type="body" sz="quarter" idx="14"/>
          </p:nvPr>
        </p:nvSpPr>
        <p:spPr>
          <a:xfrm>
            <a:off x="8318562"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1836BB9-5CD8-4C82-B170-72C69426F0D3}"/>
              </a:ext>
            </a:extLst>
          </p:cNvPr>
          <p:cNvSpPr>
            <a:spLocks noGrp="1"/>
          </p:cNvSpPr>
          <p:nvPr>
            <p:ph type="title"/>
          </p:nvPr>
        </p:nvSpPr>
        <p:spPr>
          <a:xfrm>
            <a:off x="588263" y="457200"/>
            <a:ext cx="11018520" cy="430887"/>
          </a:xfrm>
        </p:spPr>
        <p:txBody>
          <a:bodyPr/>
          <a:lstStyle>
            <a:lvl1pPr algn="ctr">
              <a:defRPr sz="2800">
                <a:gradFill>
                  <a:gsLst>
                    <a:gs pos="1250">
                      <a:schemeClr val="tx1"/>
                    </a:gs>
                    <a:gs pos="100000">
                      <a:schemeClr val="tx1"/>
                    </a:gs>
                  </a:gsLst>
                  <a:lin ang="5400000" scaled="0"/>
                </a:gradFill>
              </a:defRPr>
            </a:lvl1pPr>
          </a:lstStyle>
          <a:p>
            <a:r>
              <a:rPr lang="en-US"/>
              <a:t>Click to edit Master title style</a:t>
            </a:r>
          </a:p>
        </p:txBody>
      </p:sp>
      <p:sp>
        <p:nvSpPr>
          <p:cNvPr id="9" name="Text Placeholder 6">
            <a:extLst>
              <a:ext uri="{FF2B5EF4-FFF2-40B4-BE49-F238E27FC236}">
                <a16:creationId xmlns:a16="http://schemas.microsoft.com/office/drawing/2014/main" id="{A3CE8927-E3C1-420C-AB86-B08B02BA791B}"/>
              </a:ext>
            </a:extLst>
          </p:cNvPr>
          <p:cNvSpPr>
            <a:spLocks noGrp="1"/>
          </p:cNvSpPr>
          <p:nvPr>
            <p:ph type="body" sz="quarter" idx="11"/>
          </p:nvPr>
        </p:nvSpPr>
        <p:spPr>
          <a:xfrm>
            <a:off x="581595" y="1399095"/>
            <a:ext cx="11025188" cy="369332"/>
          </a:xfrm>
        </p:spPr>
        <p:txBody>
          <a:bodyPr/>
          <a:lstStyle>
            <a:lvl1pPr marL="0" indent="0" algn="ctr">
              <a:buNone/>
              <a:defRPr sz="2400">
                <a:solidFill>
                  <a:schemeClr val="accent2"/>
                </a:solidFill>
                <a:latin typeface="+mn-lt"/>
              </a:defRPr>
            </a:lvl1pPr>
          </a:lstStyle>
          <a:p>
            <a:pPr lvl="0"/>
            <a:r>
              <a:rPr lang="en-US"/>
              <a:t>Edit Master text styles</a:t>
            </a:r>
          </a:p>
        </p:txBody>
      </p:sp>
    </p:spTree>
    <p:extLst>
      <p:ext uri="{BB962C8B-B14F-4D97-AF65-F5344CB8AC3E}">
        <p14:creationId xmlns:p14="http://schemas.microsoft.com/office/powerpoint/2010/main" val="4182360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34797049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583406" y="2496065"/>
            <a:ext cx="5512594" cy="1538883"/>
          </a:xfrm>
        </p:spPr>
        <p:txBody>
          <a:bodyPr/>
          <a:lstStyle>
            <a:lvl1pPr>
              <a:defRPr sz="2000">
                <a:solidFill>
                  <a:schemeClr val="accent2"/>
                </a:solidFill>
              </a:defRPr>
            </a:lvl1pPr>
            <a:lvl2pPr>
              <a:spcBef>
                <a:spcPts val="600"/>
              </a:spcBef>
              <a:defRPr sz="1400"/>
            </a:lvl2pPr>
            <a:lvl3pPr>
              <a:spcBef>
                <a:spcPts val="600"/>
              </a:spcBef>
              <a:defRPr sz="1200"/>
            </a:lvl3pPr>
            <a:lvl4pPr>
              <a:defRPr sz="1100"/>
            </a:lvl4pPr>
            <a:lvl5pPr marL="285750" indent="-166688">
              <a:buClr>
                <a:schemeClr val="accent2"/>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5C43E074-CEFD-4548-8A6D-7AC3ECA84EC6}"/>
              </a:ext>
            </a:extLst>
          </p:cNvPr>
          <p:cNvSpPr>
            <a:spLocks noGrp="1"/>
          </p:cNvSpPr>
          <p:nvPr>
            <p:ph type="title"/>
          </p:nvPr>
        </p:nvSpPr>
        <p:spPr/>
        <p:txBody>
          <a:bodyPr/>
          <a:lstStyle>
            <a:lvl1pPr algn="ctr">
              <a:defRPr/>
            </a:lvl1pPr>
          </a:lstStyle>
          <a:p>
            <a:r>
              <a:rPr lang="en-US"/>
              <a:t>Click to edit Master title style</a:t>
            </a:r>
          </a:p>
        </p:txBody>
      </p:sp>
      <p:sp>
        <p:nvSpPr>
          <p:cNvPr id="9" name="Text Placeholder 6">
            <a:extLst>
              <a:ext uri="{FF2B5EF4-FFF2-40B4-BE49-F238E27FC236}">
                <a16:creationId xmlns:a16="http://schemas.microsoft.com/office/drawing/2014/main" id="{FCEBB4CD-DCE2-479D-8069-308FA7F51E74}"/>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4434227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1111423"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CFB6410D-867A-4626-A44F-DD2F3BD59D60}"/>
              </a:ext>
            </a:extLst>
          </p:cNvPr>
          <p:cNvSpPr>
            <a:spLocks noGrp="1"/>
          </p:cNvSpPr>
          <p:nvPr>
            <p:ph type="body" sz="quarter" idx="13"/>
          </p:nvPr>
        </p:nvSpPr>
        <p:spPr>
          <a:xfrm>
            <a:off x="4819012"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8813D5C7-268F-4DD1-99C1-E4F4C9BBB888}"/>
              </a:ext>
            </a:extLst>
          </p:cNvPr>
          <p:cNvSpPr>
            <a:spLocks noGrp="1"/>
          </p:cNvSpPr>
          <p:nvPr>
            <p:ph type="body" sz="quarter" idx="14"/>
          </p:nvPr>
        </p:nvSpPr>
        <p:spPr>
          <a:xfrm>
            <a:off x="8526600"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66E13DF-83A9-4462-A8E2-E76CF322D52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11939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hree column photo">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1750876693"/>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53888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Footer Placeholder 2">
            <a:extLst>
              <a:ext uri="{FF2B5EF4-FFF2-40B4-BE49-F238E27FC236}">
                <a16:creationId xmlns:a16="http://schemas.microsoft.com/office/drawing/2014/main" id="{0453F453-1A3F-4CC4-84B7-ECD03B42904D}"/>
              </a:ext>
            </a:extLst>
          </p:cNvPr>
          <p:cNvSpPr txBox="1">
            <a:spLocks/>
          </p:cNvSpPr>
          <p:nvPr userDrawn="1"/>
        </p:nvSpPr>
        <p:spPr>
          <a:xfrm>
            <a:off x="3392565" y="7081358"/>
            <a:ext cx="5279136" cy="138499"/>
          </a:xfrm>
          <a:prstGeom prst="rect">
            <a:avLst/>
          </a:prstGeom>
          <a:noFill/>
        </p:spPr>
        <p:txBody>
          <a:bodyPr wrap="square" lIns="0" tIns="0" rIns="0" bIns="0" rtlCol="0" anchor="ctr">
            <a:spAutoFit/>
          </a:bodyPr>
          <a:lstStyle>
            <a:defPPr>
              <a:defRPr lang="en-US"/>
            </a:defPPr>
            <a:lvl1pPr algn="ctr">
              <a:defRPr sz="1200">
                <a:gradFill>
                  <a:gsLst>
                    <a:gs pos="2917">
                      <a:schemeClr val="tx1">
                        <a:alpha val="25000"/>
                      </a:schemeClr>
                    </a:gs>
                    <a:gs pos="30000">
                      <a:schemeClr val="tx1">
                        <a:alpha val="25000"/>
                      </a:schemeClr>
                    </a:gs>
                  </a:gsLst>
                  <a:lin ang="5400000" scaled="0"/>
                </a:gra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00"/>
              <a:t>MICROSOFT CONFIDENTIAL – NON-DISCLOSURE AGREEMENT REQUIRED</a:t>
            </a:r>
          </a:p>
        </p:txBody>
      </p:sp>
    </p:spTree>
    <p:extLst>
      <p:ext uri="{BB962C8B-B14F-4D97-AF65-F5344CB8AC3E}">
        <p14:creationId xmlns:p14="http://schemas.microsoft.com/office/powerpoint/2010/main" val="388760634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ransition>
    <p:fade/>
  </p:transition>
  <p:hf sldNum="0" hd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4.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3.png"/><Relationship Id="rId2" Type="http://schemas.openxmlformats.org/officeDocument/2006/relationships/notesSlide" Target="../notesSlides/notesSlide10.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3.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40.png"/><Relationship Id="rId10" Type="http://schemas.openxmlformats.org/officeDocument/2006/relationships/image" Target="../media/image58.svg"/><Relationship Id="rId19" Type="http://schemas.openxmlformats.org/officeDocument/2006/relationships/image" Target="../media/image44.pn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1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media" Target="../media/media2.mp4"/><Relationship Id="rId7" Type="http://schemas.openxmlformats.org/officeDocument/2006/relationships/image" Target="../media/image7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4.xml"/><Relationship Id="rId11" Type="http://schemas.openxmlformats.org/officeDocument/2006/relationships/image" Target="../media/image3.emf"/><Relationship Id="rId5" Type="http://schemas.openxmlformats.org/officeDocument/2006/relationships/slideLayout" Target="../slideLayouts/slideLayout28.xml"/><Relationship Id="rId10" Type="http://schemas.openxmlformats.org/officeDocument/2006/relationships/image" Target="../media/image81.png"/><Relationship Id="rId4" Type="http://schemas.openxmlformats.org/officeDocument/2006/relationships/video" Target="../media/media2.mp4"/><Relationship Id="rId9" Type="http://schemas.openxmlformats.org/officeDocument/2006/relationships/image" Target="../media/image8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openxmlformats.org/officeDocument/2006/relationships/image" Target="../media/image113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112.png"/><Relationship Id="rId5" Type="http://schemas.openxmlformats.org/officeDocument/2006/relationships/customXml" Target="../ink/ink2.xml"/><Relationship Id="rId4" Type="http://schemas.openxmlformats.org/officeDocument/2006/relationships/image" Target="../media/image11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svg"/><Relationship Id="rId2" Type="http://schemas.openxmlformats.org/officeDocument/2006/relationships/notesSlide" Target="../notesSlides/notesSlide8.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svg"/><Relationship Id="rId10" Type="http://schemas.openxmlformats.org/officeDocument/2006/relationships/image" Target="../media/image36.svg"/><Relationship Id="rId19" Type="http://schemas.openxmlformats.org/officeDocument/2006/relationships/image" Target="../media/image45.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sv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5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1B96FA5-F798-8F34-A1BB-19A9EBFED92F}"/>
              </a:ext>
            </a:extLst>
          </p:cNvPr>
          <p:cNvSpPr>
            <a:spLocks noGrp="1"/>
          </p:cNvSpPr>
          <p:nvPr>
            <p:ph type="body" sz="quarter" idx="12"/>
          </p:nvPr>
        </p:nvSpPr>
        <p:spPr>
          <a:xfrm>
            <a:off x="486028" y="5552153"/>
            <a:ext cx="3325327" cy="615553"/>
          </a:xfrm>
        </p:spPr>
        <p:txBody>
          <a:bodyPr/>
          <a:lstStyle/>
          <a:p>
            <a:r>
              <a:rPr lang="en-US" sz="2000"/>
              <a:t>Azure is the best destination for data in the era of AI</a:t>
            </a:r>
            <a:endParaRPr lang="en-CA" sz="2000"/>
          </a:p>
        </p:txBody>
      </p:sp>
    </p:spTree>
    <p:extLst>
      <p:ext uri="{BB962C8B-B14F-4D97-AF65-F5344CB8AC3E}">
        <p14:creationId xmlns:p14="http://schemas.microsoft.com/office/powerpoint/2010/main" val="2182683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100"/>
                                  </p:stCondLst>
                                  <p:childTnLst>
                                    <p:animMotion origin="layout" path="M -4.79167E-6 -2.59259E-6 L -4.79167E-6 0.03542 " pathEditMode="relative" rAng="0" ptsTypes="AA">
                                      <p:cBhvr>
                                        <p:cTn id="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
            <a:extLst>
              <a:ext uri="{FF2B5EF4-FFF2-40B4-BE49-F238E27FC236}">
                <a16:creationId xmlns:a16="http://schemas.microsoft.com/office/drawing/2014/main" id="{179F4192-69E2-3436-DF2D-3F2B5846FD9F}"/>
              </a:ext>
              <a:ext uri="{C183D7F6-B498-43B3-948B-1728B52AA6E4}">
                <adec:decorative xmlns:adec="http://schemas.microsoft.com/office/drawing/2017/decorative" val="1"/>
              </a:ext>
            </a:extLst>
          </p:cNvPr>
          <p:cNvSpPr>
            <a:spLocks noChangeArrowheads="1"/>
          </p:cNvSpPr>
          <p:nvPr/>
        </p:nvSpPr>
        <p:spPr bwMode="auto">
          <a:xfrm>
            <a:off x="588963" y="4894671"/>
            <a:ext cx="11017250" cy="1216916"/>
          </a:xfrm>
          <a:prstGeom prst="roundRect">
            <a:avLst>
              <a:gd name="adj" fmla="val 9800"/>
            </a:avLst>
          </a:prstGeom>
          <a:solidFill>
            <a:schemeClr val="accent1">
              <a:lumMod val="20000"/>
              <a:lumOff val="80000"/>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defTabSz="932449" fontAlgn="base">
              <a:spcBef>
                <a:spcPct val="0"/>
              </a:spcBef>
              <a:spcAft>
                <a:spcPts val="1200"/>
              </a:spcAft>
            </a:pPr>
            <a:endParaRPr lang="en-US" b="1">
              <a:solidFill>
                <a:schemeClr val="accent1"/>
              </a:solidFill>
              <a:cs typeface="Segoe UI" pitchFamily="34" charset="0"/>
            </a:endParaRPr>
          </a:p>
        </p:txBody>
      </p:sp>
      <p:sp>
        <p:nvSpPr>
          <p:cNvPr id="32" name="Oval 31">
            <a:extLst>
              <a:ext uri="{FF2B5EF4-FFF2-40B4-BE49-F238E27FC236}">
                <a16:creationId xmlns:a16="http://schemas.microsoft.com/office/drawing/2014/main" id="{E659074B-ACF1-8365-27B7-10DC64DB2EC9}"/>
              </a:ext>
              <a:ext uri="{C183D7F6-B498-43B3-948B-1728B52AA6E4}">
                <adec:decorative xmlns:adec="http://schemas.microsoft.com/office/drawing/2017/decorative" val="1"/>
              </a:ext>
            </a:extLst>
          </p:cNvPr>
          <p:cNvSpPr/>
          <p:nvPr/>
        </p:nvSpPr>
        <p:spPr>
          <a:xfrm>
            <a:off x="1372728" y="5062659"/>
            <a:ext cx="510871" cy="513273"/>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60"/>
            <a:endParaRPr lang="en-US" sz="4400">
              <a:solidFill>
                <a:schemeClr val="tx1"/>
              </a:solidFill>
              <a:latin typeface="Segoe UI Semibold" panose="020B0702040204020203" pitchFamily="34" charset="0"/>
              <a:cs typeface="Segoe UI Semibold" panose="020B0702040204020203" pitchFamily="34" charset="0"/>
            </a:endParaRPr>
          </a:p>
        </p:txBody>
      </p:sp>
      <p:sp>
        <p:nvSpPr>
          <p:cNvPr id="36" name="Oval 35">
            <a:extLst>
              <a:ext uri="{FF2B5EF4-FFF2-40B4-BE49-F238E27FC236}">
                <a16:creationId xmlns:a16="http://schemas.microsoft.com/office/drawing/2014/main" id="{A67EE07F-7C34-96BC-A632-348725204886}"/>
              </a:ext>
              <a:ext uri="{C183D7F6-B498-43B3-948B-1728B52AA6E4}">
                <adec:decorative xmlns:adec="http://schemas.microsoft.com/office/drawing/2017/decorative" val="1"/>
              </a:ext>
            </a:extLst>
          </p:cNvPr>
          <p:cNvSpPr/>
          <p:nvPr/>
        </p:nvSpPr>
        <p:spPr>
          <a:xfrm>
            <a:off x="3414497" y="5062659"/>
            <a:ext cx="510871" cy="513273"/>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60"/>
            <a:endParaRPr lang="en-US" sz="4400">
              <a:solidFill>
                <a:schemeClr val="tx1"/>
              </a:solidFill>
              <a:latin typeface="Segoe UI Semibold" panose="020B0702040204020203" pitchFamily="34" charset="0"/>
              <a:cs typeface="Segoe UI Semibold" panose="020B0702040204020203" pitchFamily="34" charset="0"/>
            </a:endParaRPr>
          </a:p>
        </p:txBody>
      </p:sp>
      <p:sp>
        <p:nvSpPr>
          <p:cNvPr id="48" name="Oval 47">
            <a:extLst>
              <a:ext uri="{FF2B5EF4-FFF2-40B4-BE49-F238E27FC236}">
                <a16:creationId xmlns:a16="http://schemas.microsoft.com/office/drawing/2014/main" id="{3C2F08AF-7BC3-264A-C2F1-0EA240689898}"/>
              </a:ext>
              <a:ext uri="{C183D7F6-B498-43B3-948B-1728B52AA6E4}">
                <adec:decorative xmlns:adec="http://schemas.microsoft.com/office/drawing/2017/decorative" val="1"/>
              </a:ext>
            </a:extLst>
          </p:cNvPr>
          <p:cNvSpPr/>
          <p:nvPr/>
        </p:nvSpPr>
        <p:spPr>
          <a:xfrm>
            <a:off x="8269811" y="5062659"/>
            <a:ext cx="510871" cy="513273"/>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60"/>
            <a:endParaRPr lang="en-US" sz="4400">
              <a:solidFill>
                <a:schemeClr val="tx1"/>
              </a:solidFill>
              <a:latin typeface="Segoe UI Semibold" panose="020B0702040204020203" pitchFamily="34" charset="0"/>
              <a:cs typeface="Segoe UI Semibold" panose="020B0702040204020203" pitchFamily="34" charset="0"/>
            </a:endParaRPr>
          </a:p>
        </p:txBody>
      </p:sp>
      <p:sp>
        <p:nvSpPr>
          <p:cNvPr id="51" name="Oval 50">
            <a:extLst>
              <a:ext uri="{FF2B5EF4-FFF2-40B4-BE49-F238E27FC236}">
                <a16:creationId xmlns:a16="http://schemas.microsoft.com/office/drawing/2014/main" id="{C46E60BD-6545-AFF2-CED8-2DD221A1E223}"/>
              </a:ext>
              <a:ext uri="{C183D7F6-B498-43B3-948B-1728B52AA6E4}">
                <adec:decorative xmlns:adec="http://schemas.microsoft.com/office/drawing/2017/decorative" val="1"/>
              </a:ext>
            </a:extLst>
          </p:cNvPr>
          <p:cNvSpPr/>
          <p:nvPr/>
        </p:nvSpPr>
        <p:spPr>
          <a:xfrm>
            <a:off x="10311579" y="5062659"/>
            <a:ext cx="510871" cy="513273"/>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60"/>
            <a:endParaRPr lang="en-US" sz="4400">
              <a:solidFill>
                <a:schemeClr val="tx1"/>
              </a:solidFill>
              <a:latin typeface="Segoe UI Semibold" panose="020B0702040204020203" pitchFamily="34" charset="0"/>
              <a:cs typeface="Segoe UI Semibold" panose="020B0702040204020203" pitchFamily="34" charset="0"/>
            </a:endParaRPr>
          </a:p>
        </p:txBody>
      </p:sp>
      <p:sp>
        <p:nvSpPr>
          <p:cNvPr id="26" name="Title 25">
            <a:extLst>
              <a:ext uri="{FF2B5EF4-FFF2-40B4-BE49-F238E27FC236}">
                <a16:creationId xmlns:a16="http://schemas.microsoft.com/office/drawing/2014/main" id="{FE6818A8-77CC-C5D7-3333-6CC403F44398}"/>
              </a:ext>
            </a:extLst>
          </p:cNvPr>
          <p:cNvSpPr>
            <a:spLocks noGrp="1"/>
          </p:cNvSpPr>
          <p:nvPr>
            <p:ph type="title"/>
          </p:nvPr>
        </p:nvSpPr>
        <p:spPr>
          <a:xfrm>
            <a:off x="588963" y="457200"/>
            <a:ext cx="11017250" cy="554038"/>
          </a:xfrm>
        </p:spPr>
        <p:txBody>
          <a:bodyPr/>
          <a:lstStyle/>
          <a:p>
            <a:r>
              <a:rPr lang="en-US" noProof="0"/>
              <a:t>Azure OpenAI Service </a:t>
            </a:r>
            <a:endParaRPr lang="en-IN"/>
          </a:p>
        </p:txBody>
      </p:sp>
      <p:sp>
        <p:nvSpPr>
          <p:cNvPr id="1036" name="Rectangle: Rounded Corners 1035">
            <a:extLst>
              <a:ext uri="{FF2B5EF4-FFF2-40B4-BE49-F238E27FC236}">
                <a16:creationId xmlns:a16="http://schemas.microsoft.com/office/drawing/2014/main" id="{9214BAB1-979D-0313-C6C2-ABBC25D0058C}"/>
              </a:ext>
              <a:ext uri="{C183D7F6-B498-43B3-948B-1728B52AA6E4}">
                <adec:decorative xmlns:adec="http://schemas.microsoft.com/office/drawing/2017/decorative" val="1"/>
              </a:ext>
            </a:extLst>
          </p:cNvPr>
          <p:cNvSpPr/>
          <p:nvPr/>
        </p:nvSpPr>
        <p:spPr bwMode="auto">
          <a:xfrm>
            <a:off x="588963" y="1275228"/>
            <a:ext cx="11017250" cy="3427400"/>
          </a:xfrm>
          <a:prstGeom prst="roundRect">
            <a:avLst>
              <a:gd name="adj" fmla="val 3247"/>
            </a:avLst>
          </a:prstGeom>
          <a:solidFill>
            <a:schemeClr val="bg1"/>
          </a:solidFill>
          <a:ln>
            <a:no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1" i="0" u="none" strike="noStrike" kern="1200" cap="none" spc="0" normalizeH="0" baseline="0" noProof="0">
              <a:ln>
                <a:noFill/>
              </a:ln>
              <a:solidFill>
                <a:schemeClr val="accent1"/>
              </a:solidFill>
              <a:effectLst/>
              <a:uLnTx/>
              <a:uFillTx/>
              <a:ea typeface="+mn-ea"/>
              <a:cs typeface="Segoe UI" panose="020B0502040204020203" pitchFamily="34" charset="0"/>
            </a:endParaRPr>
          </a:p>
        </p:txBody>
      </p:sp>
      <p:sp>
        <p:nvSpPr>
          <p:cNvPr id="1042" name="Oval 1041">
            <a:extLst>
              <a:ext uri="{FF2B5EF4-FFF2-40B4-BE49-F238E27FC236}">
                <a16:creationId xmlns:a16="http://schemas.microsoft.com/office/drawing/2014/main" id="{CFDE8091-BF65-3F32-9C9D-C6754D83D9DC}"/>
              </a:ext>
              <a:ext uri="{C183D7F6-B498-43B3-948B-1728B52AA6E4}">
                <adec:decorative xmlns:adec="http://schemas.microsoft.com/office/drawing/2017/decorative" val="1"/>
              </a:ext>
            </a:extLst>
          </p:cNvPr>
          <p:cNvSpPr/>
          <p:nvPr/>
        </p:nvSpPr>
        <p:spPr>
          <a:xfrm>
            <a:off x="728705" y="1787243"/>
            <a:ext cx="361562" cy="363262"/>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60"/>
            <a:endParaRPr lang="en-US" sz="4400">
              <a:solidFill>
                <a:schemeClr val="tx1"/>
              </a:solidFill>
              <a:latin typeface="Segoe UI Semibold" panose="020B0702040204020203" pitchFamily="34" charset="0"/>
              <a:cs typeface="Segoe UI Semibold" panose="020B0702040204020203" pitchFamily="34" charset="0"/>
            </a:endParaRPr>
          </a:p>
        </p:txBody>
      </p:sp>
      <p:sp>
        <p:nvSpPr>
          <p:cNvPr id="1046" name="Oval 1045">
            <a:extLst>
              <a:ext uri="{FF2B5EF4-FFF2-40B4-BE49-F238E27FC236}">
                <a16:creationId xmlns:a16="http://schemas.microsoft.com/office/drawing/2014/main" id="{0BDACB9C-2455-5B9E-7161-D763AC518985}"/>
              </a:ext>
              <a:ext uri="{C183D7F6-B498-43B3-948B-1728B52AA6E4}">
                <adec:decorative xmlns:adec="http://schemas.microsoft.com/office/drawing/2017/decorative" val="1"/>
              </a:ext>
            </a:extLst>
          </p:cNvPr>
          <p:cNvSpPr/>
          <p:nvPr/>
        </p:nvSpPr>
        <p:spPr>
          <a:xfrm>
            <a:off x="728705" y="2393493"/>
            <a:ext cx="361562" cy="363262"/>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60"/>
            <a:endParaRPr lang="en-US" sz="4400">
              <a:solidFill>
                <a:schemeClr val="tx1"/>
              </a:solidFill>
              <a:latin typeface="Segoe UI Semibold" panose="020B0702040204020203" pitchFamily="34" charset="0"/>
              <a:cs typeface="Segoe UI Semibold" panose="020B0702040204020203" pitchFamily="34" charset="0"/>
            </a:endParaRPr>
          </a:p>
        </p:txBody>
      </p:sp>
      <p:sp>
        <p:nvSpPr>
          <p:cNvPr id="1048" name="Oval 1047">
            <a:extLst>
              <a:ext uri="{FF2B5EF4-FFF2-40B4-BE49-F238E27FC236}">
                <a16:creationId xmlns:a16="http://schemas.microsoft.com/office/drawing/2014/main" id="{352DD35E-92E2-2471-6DB9-31F8557A6957}"/>
              </a:ext>
              <a:ext uri="{C183D7F6-B498-43B3-948B-1728B52AA6E4}">
                <adec:decorative xmlns:adec="http://schemas.microsoft.com/office/drawing/2017/decorative" val="1"/>
              </a:ext>
            </a:extLst>
          </p:cNvPr>
          <p:cNvSpPr/>
          <p:nvPr/>
        </p:nvSpPr>
        <p:spPr>
          <a:xfrm>
            <a:off x="728705" y="2999743"/>
            <a:ext cx="361562" cy="363262"/>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60"/>
            <a:endParaRPr lang="en-US" sz="4400">
              <a:solidFill>
                <a:schemeClr val="tx1"/>
              </a:solidFill>
              <a:latin typeface="Segoe UI Semibold" panose="020B0702040204020203" pitchFamily="34" charset="0"/>
              <a:cs typeface="Segoe UI Semibold" panose="020B0702040204020203" pitchFamily="34" charset="0"/>
            </a:endParaRPr>
          </a:p>
        </p:txBody>
      </p:sp>
      <p:sp>
        <p:nvSpPr>
          <p:cNvPr id="1051" name="Oval 1050">
            <a:extLst>
              <a:ext uri="{FF2B5EF4-FFF2-40B4-BE49-F238E27FC236}">
                <a16:creationId xmlns:a16="http://schemas.microsoft.com/office/drawing/2014/main" id="{E42DFBF6-B8C5-5622-53AD-2A91B8ACC137}"/>
              </a:ext>
              <a:ext uri="{C183D7F6-B498-43B3-948B-1728B52AA6E4}">
                <adec:decorative xmlns:adec="http://schemas.microsoft.com/office/drawing/2017/decorative" val="1"/>
              </a:ext>
            </a:extLst>
          </p:cNvPr>
          <p:cNvSpPr/>
          <p:nvPr/>
        </p:nvSpPr>
        <p:spPr>
          <a:xfrm>
            <a:off x="728705" y="3605993"/>
            <a:ext cx="361562" cy="363262"/>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60"/>
            <a:endParaRPr lang="en-US" sz="4400">
              <a:solidFill>
                <a:schemeClr val="tx1"/>
              </a:solidFill>
              <a:latin typeface="Segoe UI Semibold" panose="020B0702040204020203" pitchFamily="34" charset="0"/>
              <a:cs typeface="Segoe UI Semibold" panose="020B0702040204020203" pitchFamily="34" charset="0"/>
            </a:endParaRPr>
          </a:p>
        </p:txBody>
      </p:sp>
      <p:sp>
        <p:nvSpPr>
          <p:cNvPr id="1052" name="Oval 1051">
            <a:extLst>
              <a:ext uri="{FF2B5EF4-FFF2-40B4-BE49-F238E27FC236}">
                <a16:creationId xmlns:a16="http://schemas.microsoft.com/office/drawing/2014/main" id="{D990BA07-5652-F55C-14BE-6FE746C98DBE}"/>
              </a:ext>
              <a:ext uri="{C183D7F6-B498-43B3-948B-1728B52AA6E4}">
                <adec:decorative xmlns:adec="http://schemas.microsoft.com/office/drawing/2017/decorative" val="1"/>
              </a:ext>
            </a:extLst>
          </p:cNvPr>
          <p:cNvSpPr/>
          <p:nvPr/>
        </p:nvSpPr>
        <p:spPr>
          <a:xfrm>
            <a:off x="728705" y="4212242"/>
            <a:ext cx="361562" cy="363262"/>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60"/>
            <a:endParaRPr lang="en-US" sz="4400">
              <a:solidFill>
                <a:schemeClr val="tx1"/>
              </a:solidFill>
              <a:latin typeface="Segoe UI Semibold" panose="020B0702040204020203" pitchFamily="34" charset="0"/>
              <a:cs typeface="Segoe UI Semibold" panose="020B0702040204020203" pitchFamily="34" charset="0"/>
            </a:endParaRPr>
          </a:p>
        </p:txBody>
      </p:sp>
      <p:sp>
        <p:nvSpPr>
          <p:cNvPr id="1053" name="Frame 1052">
            <a:extLst>
              <a:ext uri="{FF2B5EF4-FFF2-40B4-BE49-F238E27FC236}">
                <a16:creationId xmlns:a16="http://schemas.microsoft.com/office/drawing/2014/main" id="{F5FAD3AA-9561-5DE7-3203-8521D100EE87}"/>
              </a:ext>
              <a:ext uri="{C183D7F6-B498-43B3-948B-1728B52AA6E4}">
                <adec:decorative xmlns:adec="http://schemas.microsoft.com/office/drawing/2017/decorative" val="1"/>
              </a:ext>
            </a:extLst>
          </p:cNvPr>
          <p:cNvSpPr>
            <a:spLocks/>
          </p:cNvSpPr>
          <p:nvPr/>
        </p:nvSpPr>
        <p:spPr>
          <a:xfrm>
            <a:off x="1498267" y="1808013"/>
            <a:ext cx="320214" cy="321720"/>
          </a:xfrm>
          <a:prstGeom prst="frame">
            <a:avLst>
              <a:gd name="adj1" fmla="val 9074"/>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AU" sz="1000" b="0" i="0" u="none" strike="noStrike" kern="1200" cap="none" spc="0" normalizeH="0" baseline="0" noProof="0">
              <a:ln>
                <a:noFill/>
              </a:ln>
              <a:solidFill>
                <a:schemeClr val="tx1"/>
              </a:solidFill>
              <a:effectLst/>
              <a:uLnTx/>
              <a:uFillTx/>
              <a:ea typeface="Roboto Mono" panose="00000009000000000000" pitchFamily="49" charset="0"/>
              <a:cs typeface="Segoe UI" pitchFamily="34" charset="0"/>
            </a:endParaRPr>
          </a:p>
        </p:txBody>
      </p:sp>
      <p:sp>
        <p:nvSpPr>
          <p:cNvPr id="1059" name="Frame 1058">
            <a:extLst>
              <a:ext uri="{FF2B5EF4-FFF2-40B4-BE49-F238E27FC236}">
                <a16:creationId xmlns:a16="http://schemas.microsoft.com/office/drawing/2014/main" id="{182082A6-5BF4-B6C4-0CF4-54C9332D5BE0}"/>
              </a:ext>
              <a:ext uri="{C183D7F6-B498-43B3-948B-1728B52AA6E4}">
                <adec:decorative xmlns:adec="http://schemas.microsoft.com/office/drawing/2017/decorative" val="1"/>
              </a:ext>
            </a:extLst>
          </p:cNvPr>
          <p:cNvSpPr>
            <a:spLocks/>
          </p:cNvSpPr>
          <p:nvPr/>
        </p:nvSpPr>
        <p:spPr>
          <a:xfrm>
            <a:off x="1498267" y="2414264"/>
            <a:ext cx="320214" cy="321720"/>
          </a:xfrm>
          <a:prstGeom prst="frame">
            <a:avLst>
              <a:gd name="adj1" fmla="val 9074"/>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AU" sz="1000" b="0" i="0" u="none" strike="noStrike" kern="1200" cap="none" spc="0" normalizeH="0" baseline="0" noProof="0">
              <a:ln>
                <a:noFill/>
              </a:ln>
              <a:solidFill>
                <a:schemeClr val="tx1"/>
              </a:solidFill>
              <a:effectLst/>
              <a:uLnTx/>
              <a:uFillTx/>
              <a:ea typeface="Roboto Mono" panose="00000009000000000000" pitchFamily="49" charset="0"/>
              <a:cs typeface="Segoe UI" pitchFamily="34" charset="0"/>
            </a:endParaRPr>
          </a:p>
        </p:txBody>
      </p:sp>
      <p:sp>
        <p:nvSpPr>
          <p:cNvPr id="1062" name="Frame 1061">
            <a:extLst>
              <a:ext uri="{FF2B5EF4-FFF2-40B4-BE49-F238E27FC236}">
                <a16:creationId xmlns:a16="http://schemas.microsoft.com/office/drawing/2014/main" id="{AA8C7C80-B83A-54DA-6CEC-797EC6A53AE6}"/>
              </a:ext>
              <a:ext uri="{C183D7F6-B498-43B3-948B-1728B52AA6E4}">
                <adec:decorative xmlns:adec="http://schemas.microsoft.com/office/drawing/2017/decorative" val="1"/>
              </a:ext>
            </a:extLst>
          </p:cNvPr>
          <p:cNvSpPr>
            <a:spLocks/>
          </p:cNvSpPr>
          <p:nvPr/>
        </p:nvSpPr>
        <p:spPr>
          <a:xfrm>
            <a:off x="1498267" y="3020514"/>
            <a:ext cx="320214" cy="321720"/>
          </a:xfrm>
          <a:prstGeom prst="frame">
            <a:avLst>
              <a:gd name="adj1" fmla="val 9074"/>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AU" sz="1000" b="0" i="0" u="none" strike="noStrike" kern="1200" cap="none" spc="0" normalizeH="0" baseline="0" noProof="0">
              <a:ln>
                <a:noFill/>
              </a:ln>
              <a:solidFill>
                <a:schemeClr val="tx1"/>
              </a:solidFill>
              <a:effectLst/>
              <a:uLnTx/>
              <a:uFillTx/>
              <a:ea typeface="Roboto Mono" panose="00000009000000000000" pitchFamily="49" charset="0"/>
              <a:cs typeface="Segoe UI" pitchFamily="34" charset="0"/>
            </a:endParaRPr>
          </a:p>
        </p:txBody>
      </p:sp>
      <p:sp>
        <p:nvSpPr>
          <p:cNvPr id="1064" name="Frame 1063">
            <a:extLst>
              <a:ext uri="{FF2B5EF4-FFF2-40B4-BE49-F238E27FC236}">
                <a16:creationId xmlns:a16="http://schemas.microsoft.com/office/drawing/2014/main" id="{24AF93C6-E1E1-2A1A-FAC4-41D8130F3C4F}"/>
              </a:ext>
              <a:ext uri="{C183D7F6-B498-43B3-948B-1728B52AA6E4}">
                <adec:decorative xmlns:adec="http://schemas.microsoft.com/office/drawing/2017/decorative" val="1"/>
              </a:ext>
            </a:extLst>
          </p:cNvPr>
          <p:cNvSpPr>
            <a:spLocks/>
          </p:cNvSpPr>
          <p:nvPr/>
        </p:nvSpPr>
        <p:spPr>
          <a:xfrm>
            <a:off x="1498267" y="3626764"/>
            <a:ext cx="320214" cy="321720"/>
          </a:xfrm>
          <a:prstGeom prst="frame">
            <a:avLst>
              <a:gd name="adj1" fmla="val 9074"/>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AU" sz="1000" b="0" i="0" u="none" strike="noStrike" kern="1200" cap="none" spc="0" normalizeH="0" baseline="0" noProof="0">
              <a:ln>
                <a:noFill/>
              </a:ln>
              <a:solidFill>
                <a:schemeClr val="tx1"/>
              </a:solidFill>
              <a:effectLst/>
              <a:uLnTx/>
              <a:uFillTx/>
              <a:ea typeface="Roboto Mono" panose="00000009000000000000" pitchFamily="49" charset="0"/>
              <a:cs typeface="Segoe UI" pitchFamily="34" charset="0"/>
            </a:endParaRPr>
          </a:p>
        </p:txBody>
      </p:sp>
      <p:sp>
        <p:nvSpPr>
          <p:cNvPr id="1065" name="Frame 1064">
            <a:extLst>
              <a:ext uri="{FF2B5EF4-FFF2-40B4-BE49-F238E27FC236}">
                <a16:creationId xmlns:a16="http://schemas.microsoft.com/office/drawing/2014/main" id="{23329F80-C867-46F9-2A5B-4439499437A0}"/>
              </a:ext>
              <a:ext uri="{C183D7F6-B498-43B3-948B-1728B52AA6E4}">
                <adec:decorative xmlns:adec="http://schemas.microsoft.com/office/drawing/2017/decorative" val="1"/>
              </a:ext>
            </a:extLst>
          </p:cNvPr>
          <p:cNvSpPr>
            <a:spLocks/>
          </p:cNvSpPr>
          <p:nvPr/>
        </p:nvSpPr>
        <p:spPr>
          <a:xfrm>
            <a:off x="1498267" y="4233013"/>
            <a:ext cx="320214" cy="321720"/>
          </a:xfrm>
          <a:prstGeom prst="frame">
            <a:avLst>
              <a:gd name="adj1" fmla="val 9074"/>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AU" sz="1000" b="0" i="0" u="none" strike="noStrike" kern="1200" cap="none" spc="0" normalizeH="0" baseline="0" noProof="0">
              <a:ln>
                <a:noFill/>
              </a:ln>
              <a:solidFill>
                <a:schemeClr val="tx1"/>
              </a:solidFill>
              <a:effectLst/>
              <a:uLnTx/>
              <a:uFillTx/>
              <a:ea typeface="Roboto Mono" panose="00000009000000000000" pitchFamily="49" charset="0"/>
              <a:cs typeface="Segoe UI" pitchFamily="34" charset="0"/>
            </a:endParaRPr>
          </a:p>
        </p:txBody>
      </p:sp>
      <p:cxnSp>
        <p:nvCxnSpPr>
          <p:cNvPr id="1070" name="Straight Connector 1069">
            <a:extLst>
              <a:ext uri="{FF2B5EF4-FFF2-40B4-BE49-F238E27FC236}">
                <a16:creationId xmlns:a16="http://schemas.microsoft.com/office/drawing/2014/main" id="{E5BCFC4C-0F1B-DE58-9CDE-782C259133DA}"/>
              </a:ext>
              <a:ext uri="{C183D7F6-B498-43B3-948B-1728B52AA6E4}">
                <adec:decorative xmlns:adec="http://schemas.microsoft.com/office/drawing/2017/decorative" val="1"/>
              </a:ext>
            </a:extLst>
          </p:cNvPr>
          <p:cNvCxnSpPr>
            <a:cxnSpLocks/>
          </p:cNvCxnSpPr>
          <p:nvPr/>
        </p:nvCxnSpPr>
        <p:spPr>
          <a:xfrm>
            <a:off x="2266064" y="2271999"/>
            <a:ext cx="8931049" cy="0"/>
          </a:xfrm>
          <a:prstGeom prst="line">
            <a:avLst/>
          </a:prstGeom>
          <a:ln w="1270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64631E76-2FDB-E1E4-B211-94B436C0D5EC}"/>
              </a:ext>
              <a:ext uri="{C183D7F6-B498-43B3-948B-1728B52AA6E4}">
                <adec:decorative xmlns:adec="http://schemas.microsoft.com/office/drawing/2017/decorative" val="1"/>
              </a:ext>
            </a:extLst>
          </p:cNvPr>
          <p:cNvCxnSpPr>
            <a:cxnSpLocks/>
          </p:cNvCxnSpPr>
          <p:nvPr/>
        </p:nvCxnSpPr>
        <p:spPr>
          <a:xfrm>
            <a:off x="2266064" y="2878249"/>
            <a:ext cx="8931049" cy="0"/>
          </a:xfrm>
          <a:prstGeom prst="line">
            <a:avLst/>
          </a:prstGeom>
          <a:ln w="1270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4901E2D1-9870-EEC5-5A13-D8D3CE4B39A9}"/>
              </a:ext>
              <a:ext uri="{C183D7F6-B498-43B3-948B-1728B52AA6E4}">
                <adec:decorative xmlns:adec="http://schemas.microsoft.com/office/drawing/2017/decorative" val="1"/>
              </a:ext>
            </a:extLst>
          </p:cNvPr>
          <p:cNvCxnSpPr>
            <a:cxnSpLocks/>
          </p:cNvCxnSpPr>
          <p:nvPr/>
        </p:nvCxnSpPr>
        <p:spPr>
          <a:xfrm>
            <a:off x="2266064" y="3484499"/>
            <a:ext cx="8931049" cy="0"/>
          </a:xfrm>
          <a:prstGeom prst="line">
            <a:avLst/>
          </a:prstGeom>
          <a:ln w="1270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73" name="Straight Connector 1072">
            <a:extLst>
              <a:ext uri="{FF2B5EF4-FFF2-40B4-BE49-F238E27FC236}">
                <a16:creationId xmlns:a16="http://schemas.microsoft.com/office/drawing/2014/main" id="{DF4AE933-FF87-697A-F04C-0744BA1FB056}"/>
              </a:ext>
              <a:ext uri="{C183D7F6-B498-43B3-948B-1728B52AA6E4}">
                <adec:decorative xmlns:adec="http://schemas.microsoft.com/office/drawing/2017/decorative" val="1"/>
              </a:ext>
            </a:extLst>
          </p:cNvPr>
          <p:cNvCxnSpPr>
            <a:cxnSpLocks/>
          </p:cNvCxnSpPr>
          <p:nvPr/>
        </p:nvCxnSpPr>
        <p:spPr>
          <a:xfrm>
            <a:off x="2266064" y="4090749"/>
            <a:ext cx="8931049" cy="0"/>
          </a:xfrm>
          <a:prstGeom prst="line">
            <a:avLst/>
          </a:prstGeom>
          <a:ln w="1270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ADE49D0-F7F0-428D-BD38-7F2D1F480FEB}"/>
              </a:ext>
            </a:extLst>
          </p:cNvPr>
          <p:cNvSpPr txBox="1"/>
          <p:nvPr/>
        </p:nvSpPr>
        <p:spPr>
          <a:xfrm>
            <a:off x="728705" y="1351428"/>
            <a:ext cx="1740559" cy="276999"/>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chemeClr val="accent1"/>
                </a:solidFill>
                <a:effectLst/>
                <a:uLnTx/>
                <a:uFillTx/>
                <a:ea typeface="+mn-ea"/>
                <a:cs typeface="Segoe UI" panose="020B0502040204020203" pitchFamily="34" charset="0"/>
              </a:rPr>
              <a:t>Considerations</a:t>
            </a:r>
          </a:p>
        </p:txBody>
      </p:sp>
      <p:pic>
        <p:nvPicPr>
          <p:cNvPr id="1055" name="Graphic 1054" descr="Icon of a drive train">
            <a:extLst>
              <a:ext uri="{FF2B5EF4-FFF2-40B4-BE49-F238E27FC236}">
                <a16:creationId xmlns:a16="http://schemas.microsoft.com/office/drawing/2014/main" id="{01688601-C6A2-CA69-AB04-F68F82AA8D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186" y="1854574"/>
            <a:ext cx="228600" cy="228600"/>
          </a:xfrm>
          <a:prstGeom prst="rect">
            <a:avLst/>
          </a:prstGeom>
        </p:spPr>
      </p:pic>
      <p:pic>
        <p:nvPicPr>
          <p:cNvPr id="1077" name="Graphic 1076">
            <a:extLst>
              <a:ext uri="{FF2B5EF4-FFF2-40B4-BE49-F238E27FC236}">
                <a16:creationId xmlns:a16="http://schemas.microsoft.com/office/drawing/2014/main" id="{7ECC4EEC-9FD8-4F71-CCAA-7DEE841D822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55417" y="1865916"/>
            <a:ext cx="205914" cy="205914"/>
          </a:xfrm>
          <a:prstGeom prst="rect">
            <a:avLst/>
          </a:prstGeom>
        </p:spPr>
      </p:pic>
      <p:sp>
        <p:nvSpPr>
          <p:cNvPr id="1105" name="Rectangle 1104">
            <a:extLst>
              <a:ext uri="{FF2B5EF4-FFF2-40B4-BE49-F238E27FC236}">
                <a16:creationId xmlns:a16="http://schemas.microsoft.com/office/drawing/2014/main" id="{A4F2EEA1-E191-0158-65FD-6D810DC8B4D1}"/>
              </a:ext>
            </a:extLst>
          </p:cNvPr>
          <p:cNvSpPr>
            <a:spLocks/>
          </p:cNvSpPr>
          <p:nvPr/>
        </p:nvSpPr>
        <p:spPr bwMode="auto">
          <a:xfrm>
            <a:off x="2266064" y="1753430"/>
            <a:ext cx="8931049" cy="4308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tx1"/>
                </a:solidFill>
                <a:effectLst/>
                <a:uLnTx/>
                <a:uFillTx/>
                <a:ea typeface="+mn-ea"/>
                <a:cs typeface="Segoe UI" panose="020B0502040204020203" pitchFamily="34" charset="0"/>
              </a:rPr>
              <a:t>I need a general-purpose model that can handle multiple tasks</a:t>
            </a:r>
            <a:r>
              <a:rPr kumimoji="0" lang="en-US" sz="1400" b="0" i="0" u="none" strike="noStrike" kern="1200" cap="none" spc="0" normalizeH="0" noProof="0">
                <a:ln>
                  <a:noFill/>
                </a:ln>
                <a:solidFill>
                  <a:schemeClr val="tx1"/>
                </a:solidFill>
                <a:effectLst/>
                <a:uLnTx/>
                <a:uFillTx/>
                <a:ea typeface="+mn-ea"/>
                <a:cs typeface="Segoe UI" panose="020B0502040204020203" pitchFamily="34" charset="0"/>
              </a:rPr>
              <a:t> </a:t>
            </a:r>
            <a:r>
              <a:rPr kumimoji="0" lang="en-US" sz="1400" b="0" i="0" u="none" strike="noStrike" kern="1200" cap="none" spc="0" normalizeH="0" baseline="0" noProof="0">
                <a:ln>
                  <a:noFill/>
                </a:ln>
                <a:solidFill>
                  <a:schemeClr val="tx1"/>
                </a:solidFill>
                <a:effectLst/>
                <a:uLnTx/>
                <a:uFillTx/>
                <a:ea typeface="+mn-ea"/>
                <a:cs typeface="Segoe UI" panose="020B0502040204020203" pitchFamily="34" charset="0"/>
              </a:rPr>
              <a:t>e.g., </a:t>
            </a:r>
            <a:r>
              <a:rPr kumimoji="0" lang="en-US" sz="1400" b="0" i="0" u="none" strike="noStrike" kern="1200" cap="none" spc="0" normalizeH="0" baseline="0" noProof="0" err="1">
                <a:ln>
                  <a:noFill/>
                </a:ln>
                <a:solidFill>
                  <a:schemeClr val="tx1"/>
                </a:solidFill>
                <a:effectLst/>
                <a:uLnTx/>
                <a:uFillTx/>
                <a:ea typeface="+mn-ea"/>
                <a:cs typeface="Segoe UI" panose="020B0502040204020203" pitchFamily="34" charset="0"/>
              </a:rPr>
              <a:t>translation+entity</a:t>
            </a:r>
            <a:r>
              <a:rPr kumimoji="0" lang="en-US" sz="1400" b="0" i="0" u="none" strike="noStrike" kern="1200" cap="none" spc="0" normalizeH="0" baseline="0" noProof="0">
                <a:ln>
                  <a:noFill/>
                </a:ln>
                <a:solidFill>
                  <a:schemeClr val="tx1"/>
                </a:solidFill>
                <a:effectLst/>
                <a:uLnTx/>
                <a:uFillTx/>
                <a:ea typeface="+mn-ea"/>
                <a:cs typeface="Segoe UI" panose="020B0502040204020203" pitchFamily="34" charset="0"/>
              </a:rPr>
              <a:t> </a:t>
            </a:r>
            <a:r>
              <a:rPr kumimoji="0" lang="en-US" sz="1400" b="0" i="0" u="none" strike="noStrike" kern="1200" cap="none" spc="0" normalizeH="0" baseline="0" noProof="0" err="1">
                <a:ln>
                  <a:noFill/>
                </a:ln>
                <a:solidFill>
                  <a:schemeClr val="tx1"/>
                </a:solidFill>
                <a:effectLst/>
                <a:uLnTx/>
                <a:uFillTx/>
                <a:ea typeface="+mn-ea"/>
                <a:cs typeface="Segoe UI" panose="020B0502040204020203" pitchFamily="34" charset="0"/>
              </a:rPr>
              <a:t>recognition+sentiment</a:t>
            </a:r>
            <a:r>
              <a:rPr kumimoji="0" lang="en-US" sz="1400" b="0" i="0" u="none" strike="noStrike" kern="1200" cap="none" spc="0" normalizeH="0" baseline="0" noProof="0">
                <a:ln>
                  <a:noFill/>
                </a:ln>
                <a:solidFill>
                  <a:schemeClr val="tx1"/>
                </a:solidFill>
                <a:effectLst/>
                <a:uLnTx/>
                <a:uFillTx/>
                <a:ea typeface="+mn-ea"/>
                <a:cs typeface="Segoe UI" panose="020B0502040204020203" pitchFamily="34" charset="0"/>
              </a:rPr>
              <a:t> analysis </a:t>
            </a:r>
          </a:p>
        </p:txBody>
      </p:sp>
      <p:pic>
        <p:nvPicPr>
          <p:cNvPr id="1157" name="Graphic 1156" descr="Icon of two persons with a gear">
            <a:extLst>
              <a:ext uri="{FF2B5EF4-FFF2-40B4-BE49-F238E27FC236}">
                <a16:creationId xmlns:a16="http://schemas.microsoft.com/office/drawing/2014/main" id="{809124DB-16FC-9575-F2F2-6FEB5927E8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5186" y="2460824"/>
            <a:ext cx="228600" cy="228600"/>
          </a:xfrm>
          <a:prstGeom prst="rect">
            <a:avLst/>
          </a:prstGeom>
        </p:spPr>
      </p:pic>
      <p:pic>
        <p:nvPicPr>
          <p:cNvPr id="1168" name="Graphic 1167">
            <a:extLst>
              <a:ext uri="{FF2B5EF4-FFF2-40B4-BE49-F238E27FC236}">
                <a16:creationId xmlns:a16="http://schemas.microsoft.com/office/drawing/2014/main" id="{E0F0FD09-2375-4A75-0227-33F556FD51C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55417" y="2472167"/>
            <a:ext cx="205914" cy="205914"/>
          </a:xfrm>
          <a:prstGeom prst="rect">
            <a:avLst/>
          </a:prstGeom>
        </p:spPr>
      </p:pic>
      <p:sp>
        <p:nvSpPr>
          <p:cNvPr id="1192" name="Rectangle 1191">
            <a:extLst>
              <a:ext uri="{FF2B5EF4-FFF2-40B4-BE49-F238E27FC236}">
                <a16:creationId xmlns:a16="http://schemas.microsoft.com/office/drawing/2014/main" id="{62D9C092-3CC7-E334-7E5E-9B8F6EB3911F}"/>
              </a:ext>
            </a:extLst>
          </p:cNvPr>
          <p:cNvSpPr>
            <a:spLocks/>
          </p:cNvSpPr>
          <p:nvPr/>
        </p:nvSpPr>
        <p:spPr bwMode="auto">
          <a:xfrm>
            <a:off x="2266064" y="2373062"/>
            <a:ext cx="8931048" cy="4308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tx1"/>
                </a:solidFill>
                <a:effectLst/>
                <a:uLnTx/>
                <a:uFillTx/>
                <a:ea typeface="+mn-ea"/>
                <a:cs typeface="Segoe UI" panose="020B0502040204020203" pitchFamily="34" charset="0"/>
              </a:rPr>
              <a:t>I need to generate human-like content, whilst preserving data privacy and security</a:t>
            </a:r>
            <a:r>
              <a:rPr kumimoji="0" lang="en-US" sz="1400" b="0" i="0" u="none" strike="noStrike" kern="1200" cap="none" spc="0" normalizeH="0" noProof="0">
                <a:ln>
                  <a:noFill/>
                </a:ln>
                <a:solidFill>
                  <a:schemeClr val="tx1"/>
                </a:solidFill>
                <a:effectLst/>
                <a:uLnTx/>
                <a:uFillTx/>
                <a:ea typeface="+mn-ea"/>
                <a:cs typeface="Segoe UI" panose="020B0502040204020203" pitchFamily="34" charset="0"/>
              </a:rPr>
              <a:t> </a:t>
            </a:r>
            <a:r>
              <a:rPr kumimoji="0" lang="en-US" sz="1400" b="0" i="0" u="none" strike="noStrike" kern="1200" cap="none" spc="0" normalizeH="0" baseline="0" noProof="0">
                <a:ln>
                  <a:noFill/>
                </a:ln>
                <a:solidFill>
                  <a:schemeClr val="tx1"/>
                </a:solidFill>
                <a:effectLst/>
                <a:uLnTx/>
                <a:uFillTx/>
                <a:ea typeface="+mn-ea"/>
                <a:cs typeface="Segoe UI" panose="020B0502040204020203" pitchFamily="34" charset="0"/>
              </a:rPr>
              <a:t>e.g., abstractive summarization, content writing, paraphrasing, code</a:t>
            </a:r>
          </a:p>
        </p:txBody>
      </p:sp>
      <p:pic>
        <p:nvPicPr>
          <p:cNvPr id="1218" name="Graphic 1217" descr="Icon of a calendar with a clock">
            <a:extLst>
              <a:ext uri="{FF2B5EF4-FFF2-40B4-BE49-F238E27FC236}">
                <a16:creationId xmlns:a16="http://schemas.microsoft.com/office/drawing/2014/main" id="{ED5D5C03-8508-82BF-F654-BAE29C92C6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5186" y="3067074"/>
            <a:ext cx="228600" cy="228600"/>
          </a:xfrm>
          <a:prstGeom prst="rect">
            <a:avLst/>
          </a:prstGeom>
        </p:spPr>
      </p:pic>
      <p:pic>
        <p:nvPicPr>
          <p:cNvPr id="1228" name="Graphic 1227">
            <a:extLst>
              <a:ext uri="{FF2B5EF4-FFF2-40B4-BE49-F238E27FC236}">
                <a16:creationId xmlns:a16="http://schemas.microsoft.com/office/drawing/2014/main" id="{B0A07E94-C149-7E83-2DA4-1C9794F3174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55417" y="3078417"/>
            <a:ext cx="205914" cy="205914"/>
          </a:xfrm>
          <a:prstGeom prst="rect">
            <a:avLst/>
          </a:prstGeom>
        </p:spPr>
      </p:pic>
      <p:sp>
        <p:nvSpPr>
          <p:cNvPr id="1248" name="Rectangle 1247">
            <a:extLst>
              <a:ext uri="{FF2B5EF4-FFF2-40B4-BE49-F238E27FC236}">
                <a16:creationId xmlns:a16="http://schemas.microsoft.com/office/drawing/2014/main" id="{4810C9FB-B80D-309C-4D95-9092ED8250C2}"/>
              </a:ext>
            </a:extLst>
          </p:cNvPr>
          <p:cNvSpPr>
            <a:spLocks/>
          </p:cNvSpPr>
          <p:nvPr/>
        </p:nvSpPr>
        <p:spPr bwMode="auto">
          <a:xfrm>
            <a:off x="2266064" y="3094266"/>
            <a:ext cx="8931048"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tx1"/>
                </a:solidFill>
                <a:effectLst/>
                <a:uLnTx/>
                <a:uFillTx/>
                <a:ea typeface="+mn-ea"/>
                <a:cs typeface="Segoe UI" panose="020B0502040204020203" pitchFamily="34" charset="0"/>
              </a:rPr>
              <a:t>I need rapid prototyping and quick time to market for many use cases</a:t>
            </a:r>
          </a:p>
        </p:txBody>
      </p:sp>
      <p:pic>
        <p:nvPicPr>
          <p:cNvPr id="1271" name="Graphic 1270" descr="Icon of a hexagon with a two curved arrows inside a circle">
            <a:extLst>
              <a:ext uri="{FF2B5EF4-FFF2-40B4-BE49-F238E27FC236}">
                <a16:creationId xmlns:a16="http://schemas.microsoft.com/office/drawing/2014/main" id="{6F06C6D6-DF4A-973E-3A1E-60A1B7ED6C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5186" y="3673324"/>
            <a:ext cx="228600" cy="228600"/>
          </a:xfrm>
          <a:prstGeom prst="rect">
            <a:avLst/>
          </a:prstGeom>
        </p:spPr>
      </p:pic>
      <p:pic>
        <p:nvPicPr>
          <p:cNvPr id="1279" name="Graphic 1278">
            <a:extLst>
              <a:ext uri="{FF2B5EF4-FFF2-40B4-BE49-F238E27FC236}">
                <a16:creationId xmlns:a16="http://schemas.microsoft.com/office/drawing/2014/main" id="{4B828A88-B750-CE0F-23AA-241E41B4DC0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55417" y="3684667"/>
            <a:ext cx="205914" cy="205914"/>
          </a:xfrm>
          <a:prstGeom prst="rect">
            <a:avLst/>
          </a:prstGeom>
        </p:spPr>
      </p:pic>
      <p:sp>
        <p:nvSpPr>
          <p:cNvPr id="1295" name="Rectangle 1294">
            <a:extLst>
              <a:ext uri="{FF2B5EF4-FFF2-40B4-BE49-F238E27FC236}">
                <a16:creationId xmlns:a16="http://schemas.microsoft.com/office/drawing/2014/main" id="{B44D8E26-F78A-5F60-AEF0-2B4CB2FA1E6E}"/>
              </a:ext>
            </a:extLst>
          </p:cNvPr>
          <p:cNvSpPr>
            <a:spLocks/>
          </p:cNvSpPr>
          <p:nvPr/>
        </p:nvSpPr>
        <p:spPr bwMode="auto">
          <a:xfrm>
            <a:off x="2266064" y="3695393"/>
            <a:ext cx="8931049"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tx1"/>
                </a:solidFill>
                <a:effectLst/>
                <a:uLnTx/>
                <a:uFillTx/>
                <a:ea typeface="+mn-ea"/>
                <a:cs typeface="Segoe UI" panose="020B0502040204020203" pitchFamily="34" charset="0"/>
              </a:rPr>
              <a:t>I want a model that can be customized without training or prompt</a:t>
            </a:r>
            <a:r>
              <a:rPr kumimoji="0" lang="en-US" sz="1400" b="0" i="0" u="none" strike="noStrike" kern="1200" cap="none" spc="0" normalizeH="0" noProof="0">
                <a:ln>
                  <a:noFill/>
                </a:ln>
                <a:solidFill>
                  <a:schemeClr val="tx1"/>
                </a:solidFill>
                <a:effectLst/>
                <a:uLnTx/>
                <a:uFillTx/>
                <a:ea typeface="+mn-ea"/>
                <a:cs typeface="Segoe UI" panose="020B0502040204020203" pitchFamily="34" charset="0"/>
              </a:rPr>
              <a:t> engineering</a:t>
            </a:r>
            <a:endParaRPr kumimoji="0" lang="en-US" sz="1400" b="0" i="0" u="none" strike="noStrike" kern="1200" cap="none" spc="0" normalizeH="0" baseline="0" noProof="0">
              <a:ln>
                <a:noFill/>
              </a:ln>
              <a:solidFill>
                <a:schemeClr val="tx1"/>
              </a:solidFill>
              <a:effectLst/>
              <a:uLnTx/>
              <a:uFillTx/>
              <a:ea typeface="+mn-ea"/>
              <a:cs typeface="Segoe UI" panose="020B0502040204020203" pitchFamily="34" charset="0"/>
            </a:endParaRPr>
          </a:p>
        </p:txBody>
      </p:sp>
      <p:pic>
        <p:nvPicPr>
          <p:cNvPr id="1313" name="Graphic 1312" descr="Icon of three dots connected together">
            <a:extLst>
              <a:ext uri="{FF2B5EF4-FFF2-40B4-BE49-F238E27FC236}">
                <a16:creationId xmlns:a16="http://schemas.microsoft.com/office/drawing/2014/main" id="{6255BB64-8A40-2627-6C7E-E53ACF5F40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5186" y="4279573"/>
            <a:ext cx="228600" cy="228600"/>
          </a:xfrm>
          <a:prstGeom prst="rect">
            <a:avLst/>
          </a:prstGeom>
        </p:spPr>
      </p:pic>
      <p:pic>
        <p:nvPicPr>
          <p:cNvPr id="1321" name="Graphic 1320">
            <a:extLst>
              <a:ext uri="{FF2B5EF4-FFF2-40B4-BE49-F238E27FC236}">
                <a16:creationId xmlns:a16="http://schemas.microsoft.com/office/drawing/2014/main" id="{9EBA432E-F1BD-6F9A-B3A8-2311CA724A1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55417" y="4290916"/>
            <a:ext cx="205914" cy="205914"/>
          </a:xfrm>
          <a:prstGeom prst="rect">
            <a:avLst/>
          </a:prstGeom>
        </p:spPr>
      </p:pic>
      <p:sp>
        <p:nvSpPr>
          <p:cNvPr id="1333" name="Rectangle 1332">
            <a:extLst>
              <a:ext uri="{FF2B5EF4-FFF2-40B4-BE49-F238E27FC236}">
                <a16:creationId xmlns:a16="http://schemas.microsoft.com/office/drawing/2014/main" id="{D672F360-CEDF-6E33-9D57-0F8F022F7412}"/>
              </a:ext>
            </a:extLst>
          </p:cNvPr>
          <p:cNvSpPr>
            <a:spLocks/>
          </p:cNvSpPr>
          <p:nvPr/>
        </p:nvSpPr>
        <p:spPr bwMode="auto">
          <a:xfrm>
            <a:off x="2266064" y="4286151"/>
            <a:ext cx="8931048"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tx1"/>
                </a:solidFill>
                <a:effectLst/>
                <a:uLnTx/>
                <a:uFillTx/>
                <a:ea typeface="+mn-ea"/>
                <a:cs typeface="Segoe UI" panose="020B0502040204020203" pitchFamily="34" charset="0"/>
              </a:rPr>
              <a:t>I want to explore multimodal solutions/use cases</a:t>
            </a:r>
          </a:p>
        </p:txBody>
      </p:sp>
      <p:sp>
        <p:nvSpPr>
          <p:cNvPr id="1344" name="Graphic 201" descr="Icon of an eye">
            <a:extLst>
              <a:ext uri="{FF2B5EF4-FFF2-40B4-BE49-F238E27FC236}">
                <a16:creationId xmlns:a16="http://schemas.microsoft.com/office/drawing/2014/main" id="{AD609DD9-5003-D17A-39A7-74F8C3F59E7F}"/>
              </a:ext>
              <a:ext uri="{C183D7F6-B498-43B3-948B-1728B52AA6E4}">
                <adec:decorative xmlns:adec="http://schemas.microsoft.com/office/drawing/2017/decorative" val="0"/>
              </a:ext>
            </a:extLst>
          </p:cNvPr>
          <p:cNvSpPr>
            <a:spLocks/>
          </p:cNvSpPr>
          <p:nvPr/>
        </p:nvSpPr>
        <p:spPr>
          <a:xfrm>
            <a:off x="1451254" y="5207000"/>
            <a:ext cx="353818" cy="209350"/>
          </a:xfrm>
          <a:custGeom>
            <a:avLst/>
            <a:gdLst>
              <a:gd name="connsiteX0" fmla="*/ 92587 w 185205"/>
              <a:gd name="connsiteY0" fmla="*/ 33385 h 109585"/>
              <a:gd name="connsiteX1" fmla="*/ 130687 w 185205"/>
              <a:gd name="connsiteY1" fmla="*/ 71485 h 109585"/>
              <a:gd name="connsiteX2" fmla="*/ 92587 w 185205"/>
              <a:gd name="connsiteY2" fmla="*/ 109585 h 109585"/>
              <a:gd name="connsiteX3" fmla="*/ 54487 w 185205"/>
              <a:gd name="connsiteY3" fmla="*/ 71485 h 109585"/>
              <a:gd name="connsiteX4" fmla="*/ 92587 w 185205"/>
              <a:gd name="connsiteY4" fmla="*/ 33385 h 109585"/>
              <a:gd name="connsiteX5" fmla="*/ 92587 w 185205"/>
              <a:gd name="connsiteY5" fmla="*/ 0 h 109585"/>
              <a:gd name="connsiteX6" fmla="*/ 184989 w 185205"/>
              <a:gd name="connsiteY6" fmla="*/ 72047 h 109585"/>
              <a:gd name="connsiteX7" fmla="*/ 179798 w 185205"/>
              <a:gd name="connsiteY7" fmla="*/ 80715 h 109585"/>
              <a:gd name="connsiteX8" fmla="*/ 171130 w 185205"/>
              <a:gd name="connsiteY8" fmla="*/ 75524 h 109585"/>
              <a:gd name="connsiteX9" fmla="*/ 72825 w 185205"/>
              <a:gd name="connsiteY9" fmla="*/ 16742 h 109585"/>
              <a:gd name="connsiteX10" fmla="*/ 14034 w 185205"/>
              <a:gd name="connsiteY10" fmla="*/ 75562 h 109585"/>
              <a:gd name="connsiteX11" fmla="*/ 5256 w 185205"/>
              <a:gd name="connsiteY11" fmla="*/ 80562 h 109585"/>
              <a:gd name="connsiteX12" fmla="*/ 176 w 185205"/>
              <a:gd name="connsiteY12" fmla="*/ 72104 h 109585"/>
              <a:gd name="connsiteX13" fmla="*/ 92587 w 185205"/>
              <a:gd name="connsiteY13" fmla="*/ 0 h 1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205" h="109585">
                <a:moveTo>
                  <a:pt x="92587" y="33385"/>
                </a:moveTo>
                <a:cubicBezTo>
                  <a:pt x="113629" y="33385"/>
                  <a:pt x="130687" y="50443"/>
                  <a:pt x="130687" y="71485"/>
                </a:cubicBezTo>
                <a:cubicBezTo>
                  <a:pt x="130687" y="92527"/>
                  <a:pt x="113629" y="109585"/>
                  <a:pt x="92587" y="109585"/>
                </a:cubicBezTo>
                <a:cubicBezTo>
                  <a:pt x="71545" y="109585"/>
                  <a:pt x="54487" y="92527"/>
                  <a:pt x="54487" y="71485"/>
                </a:cubicBezTo>
                <a:cubicBezTo>
                  <a:pt x="54487" y="50443"/>
                  <a:pt x="71545" y="33385"/>
                  <a:pt x="92587" y="33385"/>
                </a:cubicBezTo>
                <a:close/>
                <a:moveTo>
                  <a:pt x="92587" y="0"/>
                </a:moveTo>
                <a:cubicBezTo>
                  <a:pt x="136526" y="0"/>
                  <a:pt x="174464" y="30004"/>
                  <a:pt x="184989" y="72047"/>
                </a:cubicBezTo>
                <a:cubicBezTo>
                  <a:pt x="185949" y="75874"/>
                  <a:pt x="183625" y="79755"/>
                  <a:pt x="179798" y="80715"/>
                </a:cubicBezTo>
                <a:cubicBezTo>
                  <a:pt x="175971" y="81675"/>
                  <a:pt x="172090" y="79351"/>
                  <a:pt x="171130" y="75524"/>
                </a:cubicBezTo>
                <a:cubicBezTo>
                  <a:pt x="160217" y="32146"/>
                  <a:pt x="116203" y="5828"/>
                  <a:pt x="72825" y="16742"/>
                </a:cubicBezTo>
                <a:cubicBezTo>
                  <a:pt x="43890" y="24023"/>
                  <a:pt x="21301" y="46623"/>
                  <a:pt x="14034" y="75562"/>
                </a:cubicBezTo>
                <a:cubicBezTo>
                  <a:pt x="12991" y="79367"/>
                  <a:pt x="9061" y="81605"/>
                  <a:pt x="5256" y="80562"/>
                </a:cubicBezTo>
                <a:cubicBezTo>
                  <a:pt x="1575" y="79553"/>
                  <a:pt x="-662" y="75828"/>
                  <a:pt x="176" y="72104"/>
                </a:cubicBezTo>
                <a:cubicBezTo>
                  <a:pt x="10803" y="29724"/>
                  <a:pt x="48894" y="3"/>
                  <a:pt x="92587" y="0"/>
                </a:cubicBezTo>
                <a:close/>
              </a:path>
            </a:pathLst>
          </a:custGeom>
          <a:solidFill>
            <a:schemeClr val="accent1"/>
          </a:solidFill>
          <a:ln w="9525" cap="flat">
            <a:noFill/>
            <a:prstDash val="solid"/>
            <a:miter/>
          </a:ln>
        </p:spPr>
        <p:txBody>
          <a:bodyPr rtlCol="0" anchor="ctr"/>
          <a:lstStyle/>
          <a:p>
            <a:endParaRPr lang="en-US"/>
          </a:p>
        </p:txBody>
      </p:sp>
      <p:sp>
        <p:nvSpPr>
          <p:cNvPr id="1349" name="TextBox 1348">
            <a:extLst>
              <a:ext uri="{FF2B5EF4-FFF2-40B4-BE49-F238E27FC236}">
                <a16:creationId xmlns:a16="http://schemas.microsoft.com/office/drawing/2014/main" id="{FD572C36-4A4F-3F59-FB0F-4DB18890C090}"/>
              </a:ext>
            </a:extLst>
          </p:cNvPr>
          <p:cNvSpPr txBox="1"/>
          <p:nvPr/>
        </p:nvSpPr>
        <p:spPr>
          <a:xfrm>
            <a:off x="1163292" y="5753501"/>
            <a:ext cx="929742" cy="246221"/>
          </a:xfrm>
          <a:prstGeom prst="rect">
            <a:avLst/>
          </a:prstGeom>
          <a:noFill/>
        </p:spPr>
        <p:txBody>
          <a:bodyPr wrap="non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600" b="1" i="0" u="none" strike="noStrike" kern="0" cap="none" spc="0" normalizeH="0" baseline="0" noProof="0">
                <a:ln>
                  <a:noFill/>
                </a:ln>
                <a:effectLst/>
                <a:uLnTx/>
                <a:uFillTx/>
                <a:ea typeface="+mn-ea"/>
                <a:cs typeface="+mn-cs"/>
              </a:rPr>
              <a:t>Vision</a:t>
            </a:r>
          </a:p>
        </p:txBody>
      </p:sp>
      <p:pic>
        <p:nvPicPr>
          <p:cNvPr id="1362" name="Graphic 1361" descr="Icon of a chat bubble">
            <a:extLst>
              <a:ext uri="{FF2B5EF4-FFF2-40B4-BE49-F238E27FC236}">
                <a16:creationId xmlns:a16="http://schemas.microsoft.com/office/drawing/2014/main" id="{7FE66E0F-C442-A83D-D0B3-16071118FD6D}"/>
              </a:ext>
              <a:ext uri="{C183D7F6-B498-43B3-948B-1728B52AA6E4}">
                <adec:decorative xmlns:adec="http://schemas.microsoft.com/office/drawing/2017/decorative" val="0"/>
              </a:ext>
            </a:extLst>
          </p:cNvPr>
          <p:cNvPicPr>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79729" y="5118100"/>
            <a:ext cx="380406" cy="380406"/>
          </a:xfrm>
          <a:prstGeom prst="rect">
            <a:avLst/>
          </a:prstGeom>
        </p:spPr>
      </p:pic>
      <p:sp>
        <p:nvSpPr>
          <p:cNvPr id="1366" name="TextBox 1365">
            <a:extLst>
              <a:ext uri="{FF2B5EF4-FFF2-40B4-BE49-F238E27FC236}">
                <a16:creationId xmlns:a16="http://schemas.microsoft.com/office/drawing/2014/main" id="{A6B57267-3421-411C-6009-C4AB502FE49E}"/>
              </a:ext>
            </a:extLst>
          </p:cNvPr>
          <p:cNvSpPr txBox="1"/>
          <p:nvPr/>
        </p:nvSpPr>
        <p:spPr>
          <a:xfrm>
            <a:off x="3205061" y="5753501"/>
            <a:ext cx="929742" cy="246221"/>
          </a:xfrm>
          <a:prstGeom prst="rect">
            <a:avLst/>
          </a:prstGeom>
          <a:noFill/>
        </p:spPr>
        <p:txBody>
          <a:bodyPr wrap="non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600" b="1" i="0" u="none" strike="noStrike" kern="0" cap="none" spc="0" normalizeH="0" baseline="0" noProof="0">
                <a:ln>
                  <a:noFill/>
                </a:ln>
                <a:effectLst/>
                <a:uLnTx/>
                <a:uFillTx/>
                <a:ea typeface="+mn-ea"/>
                <a:cs typeface="+mn-cs"/>
              </a:rPr>
              <a:t>Speech</a:t>
            </a:r>
          </a:p>
        </p:txBody>
      </p:sp>
      <p:sp>
        <p:nvSpPr>
          <p:cNvPr id="1372" name="TextBox 1371">
            <a:extLst>
              <a:ext uri="{FF2B5EF4-FFF2-40B4-BE49-F238E27FC236}">
                <a16:creationId xmlns:a16="http://schemas.microsoft.com/office/drawing/2014/main" id="{F9010162-69BE-7FFA-2FF8-32467D45B020}"/>
              </a:ext>
            </a:extLst>
          </p:cNvPr>
          <p:cNvSpPr txBox="1"/>
          <p:nvPr/>
        </p:nvSpPr>
        <p:spPr>
          <a:xfrm>
            <a:off x="5246830" y="4987963"/>
            <a:ext cx="1701518" cy="1030331"/>
          </a:xfrm>
          <a:prstGeom prst="roundRect">
            <a:avLst>
              <a:gd name="adj" fmla="val 10001"/>
            </a:avLst>
          </a:prstGeom>
          <a:solidFill>
            <a:schemeClr val="accent1"/>
          </a:solidFill>
        </p:spPr>
        <p:txBody>
          <a:bodyPr wrap="non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ea typeface="+mn-ea"/>
                <a:cs typeface="+mn-cs"/>
              </a:rPr>
              <a:t>Azure </a:t>
            </a:r>
            <a:br>
              <a:rPr kumimoji="0" lang="en-US" sz="1200" b="1" i="0" u="none" strike="noStrike" kern="0" cap="none" spc="0" normalizeH="0" baseline="0" noProof="0">
                <a:ln>
                  <a:noFill/>
                </a:ln>
                <a:solidFill>
                  <a:schemeClr val="bg1"/>
                </a:solidFill>
                <a:effectLst/>
                <a:uLnTx/>
                <a:uFillTx/>
                <a:ea typeface="+mn-ea"/>
                <a:cs typeface="+mn-cs"/>
              </a:rPr>
            </a:br>
            <a:r>
              <a:rPr kumimoji="0" lang="en-US" sz="1200" b="1" i="0" u="none" strike="noStrike" kern="0" cap="none" spc="0" normalizeH="0" baseline="0" noProof="0">
                <a:ln>
                  <a:noFill/>
                </a:ln>
                <a:solidFill>
                  <a:schemeClr val="bg1"/>
                </a:solidFill>
                <a:effectLst/>
                <a:uLnTx/>
                <a:uFillTx/>
                <a:ea typeface="+mn-ea"/>
                <a:cs typeface="+mn-cs"/>
              </a:rPr>
              <a:t>OpenAI </a:t>
            </a:r>
          </a:p>
          <a:p>
            <a:pPr marL="0" marR="0" lvl="0" indent="0" algn="ctr" defTabSz="914400" rtl="0" eaLnBrk="1" fontAlgn="auto" latinLnBrk="0" hangingPunct="1">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ea typeface="+mn-ea"/>
                <a:cs typeface="+mn-cs"/>
              </a:rPr>
              <a:t>Service</a:t>
            </a:r>
          </a:p>
        </p:txBody>
      </p:sp>
      <p:pic>
        <p:nvPicPr>
          <p:cNvPr id="1381" name="Graphic 1380" descr="Icon of a letter A with a letter in another language">
            <a:extLst>
              <a:ext uri="{FF2B5EF4-FFF2-40B4-BE49-F238E27FC236}">
                <a16:creationId xmlns:a16="http://schemas.microsoft.com/office/drawing/2014/main" id="{94E74AB6-859D-03EF-477E-67CC5406D6A9}"/>
              </a:ext>
              <a:ext uri="{C183D7F6-B498-43B3-948B-1728B52AA6E4}">
                <adec:decorative xmlns:adec="http://schemas.microsoft.com/office/drawing/2017/decorative" val="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387551" y="5181600"/>
            <a:ext cx="275390" cy="275390"/>
          </a:xfrm>
          <a:prstGeom prst="rect">
            <a:avLst/>
          </a:prstGeom>
        </p:spPr>
      </p:pic>
      <p:sp>
        <p:nvSpPr>
          <p:cNvPr id="1383" name="TextBox 1382">
            <a:extLst>
              <a:ext uri="{FF2B5EF4-FFF2-40B4-BE49-F238E27FC236}">
                <a16:creationId xmlns:a16="http://schemas.microsoft.com/office/drawing/2014/main" id="{0EE6A372-6863-6A3F-EF8C-AB11F0B52B90}"/>
              </a:ext>
            </a:extLst>
          </p:cNvPr>
          <p:cNvSpPr txBox="1"/>
          <p:nvPr/>
        </p:nvSpPr>
        <p:spPr>
          <a:xfrm>
            <a:off x="8060375" y="5753501"/>
            <a:ext cx="929742" cy="246221"/>
          </a:xfrm>
          <a:prstGeom prst="rect">
            <a:avLst/>
          </a:prstGeom>
          <a:noFill/>
        </p:spPr>
        <p:txBody>
          <a:bodyPr wrap="non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600" b="1" i="0" u="none" strike="noStrike" kern="0" cap="none" spc="0" normalizeH="0" baseline="0" noProof="0">
                <a:ln>
                  <a:noFill/>
                </a:ln>
                <a:effectLst/>
                <a:uLnTx/>
                <a:uFillTx/>
                <a:ea typeface="+mn-ea"/>
                <a:cs typeface="+mn-cs"/>
              </a:rPr>
              <a:t>Language</a:t>
            </a:r>
          </a:p>
        </p:txBody>
      </p:sp>
      <p:pic>
        <p:nvPicPr>
          <p:cNvPr id="1389" name="Graphic 1388" descr="An icon of a thumbs up">
            <a:extLst>
              <a:ext uri="{FF2B5EF4-FFF2-40B4-BE49-F238E27FC236}">
                <a16:creationId xmlns:a16="http://schemas.microsoft.com/office/drawing/2014/main" id="{E8B5E6FF-E0B0-83A7-570C-936D13712A34}"/>
              </a:ext>
              <a:ext uri="{C183D7F6-B498-43B3-948B-1728B52AA6E4}">
                <adec:decorative xmlns:adec="http://schemas.microsoft.com/office/drawing/2017/decorative" val="0"/>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396198" y="5143500"/>
            <a:ext cx="341632" cy="341632"/>
          </a:xfrm>
          <a:prstGeom prst="rect">
            <a:avLst/>
          </a:prstGeom>
        </p:spPr>
      </p:pic>
      <p:sp>
        <p:nvSpPr>
          <p:cNvPr id="1390" name="TextBox 1389">
            <a:extLst>
              <a:ext uri="{FF2B5EF4-FFF2-40B4-BE49-F238E27FC236}">
                <a16:creationId xmlns:a16="http://schemas.microsoft.com/office/drawing/2014/main" id="{19DFA598-C329-7258-D00A-5E12B109171D}"/>
              </a:ext>
            </a:extLst>
          </p:cNvPr>
          <p:cNvSpPr txBox="1"/>
          <p:nvPr/>
        </p:nvSpPr>
        <p:spPr>
          <a:xfrm>
            <a:off x="10102143" y="5753501"/>
            <a:ext cx="929742" cy="246221"/>
          </a:xfrm>
          <a:prstGeom prst="rect">
            <a:avLst/>
          </a:prstGeom>
          <a:noFill/>
        </p:spPr>
        <p:txBody>
          <a:bodyPr wrap="non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600" b="1" i="0" u="none" strike="noStrike" kern="0" cap="none" spc="0" normalizeH="0" baseline="0" noProof="0">
                <a:ln>
                  <a:noFill/>
                </a:ln>
                <a:effectLst/>
                <a:uLnTx/>
                <a:uFillTx/>
                <a:ea typeface="+mn-ea"/>
                <a:cs typeface="+mn-cs"/>
              </a:rPr>
              <a:t>Decision</a:t>
            </a:r>
          </a:p>
        </p:txBody>
      </p:sp>
      <p:sp>
        <p:nvSpPr>
          <p:cNvPr id="1392" name="TextBox 1391">
            <a:extLst>
              <a:ext uri="{FF2B5EF4-FFF2-40B4-BE49-F238E27FC236}">
                <a16:creationId xmlns:a16="http://schemas.microsoft.com/office/drawing/2014/main" id="{9D51B0D6-A04E-7320-EE81-BF3A7582EC60}"/>
              </a:ext>
            </a:extLst>
          </p:cNvPr>
          <p:cNvSpPr txBox="1"/>
          <p:nvPr/>
        </p:nvSpPr>
        <p:spPr>
          <a:xfrm>
            <a:off x="4675505" y="6228477"/>
            <a:ext cx="2990216" cy="276999"/>
          </a:xfrm>
          <a:prstGeom prst="rect">
            <a:avLst/>
          </a:prstGeom>
          <a:noFill/>
        </p:spPr>
        <p:txBody>
          <a:bodyPr wrap="square" lIns="0" tIns="0" rIns="0" bIns="0">
            <a:sp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t>Azure AI Cognitive Services</a:t>
            </a:r>
          </a:p>
        </p:txBody>
      </p:sp>
    </p:spTree>
    <p:extLst>
      <p:ext uri="{BB962C8B-B14F-4D97-AF65-F5344CB8AC3E}">
        <p14:creationId xmlns:p14="http://schemas.microsoft.com/office/powerpoint/2010/main" val="4179085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42" presetClass="path" presetSubtype="0" decel="100000" fill="hold" grpId="1" nodeType="withEffect">
                                  <p:stCondLst>
                                    <p:cond delay="0"/>
                                  </p:stCondLst>
                                  <p:childTnLst>
                                    <p:animMotion origin="layout" path="M -2.08333E-7 -4.44444E-6 L -2.08333E-7 0.01806 " pathEditMode="relative" rAng="0" ptsTypes="AA">
                                      <p:cBhvr>
                                        <p:cTn id="9" dur="500" spd="-100000" fill="hold"/>
                                        <p:tgtEl>
                                          <p:spTgt spid="26"/>
                                        </p:tgtEl>
                                        <p:attrNameLst>
                                          <p:attrName>ppt_x</p:attrName>
                                          <p:attrName>ppt_y</p:attrName>
                                        </p:attrNameLst>
                                      </p:cBhvr>
                                      <p:rCtr x="0" y="903"/>
                                    </p:animMotion>
                                  </p:childTnLst>
                                </p:cTn>
                              </p:par>
                              <p:par>
                                <p:cTn id="10" presetID="10"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par>
                                <p:cTn id="13" presetID="42" presetClass="path" presetSubtype="0" decel="100000" fill="hold" grpId="1" nodeType="withEffect">
                                  <p:stCondLst>
                                    <p:cond delay="0"/>
                                  </p:stCondLst>
                                  <p:childTnLst>
                                    <p:animMotion origin="layout" path="M -2.08333E-7 -4.44444E-6 L -2.08333E-7 0.01806 " pathEditMode="relative" rAng="0" ptsTypes="AA">
                                      <p:cBhvr>
                                        <p:cTn id="14" dur="500" spd="-100000" fill="hold"/>
                                        <p:tgtEl>
                                          <p:spTgt spid="55"/>
                                        </p:tgtEl>
                                        <p:attrNameLst>
                                          <p:attrName>ppt_x</p:attrName>
                                          <p:attrName>ppt_y</p:attrName>
                                        </p:attrNameLst>
                                      </p:cBhvr>
                                      <p:rCtr x="0" y="903"/>
                                    </p:animMotion>
                                  </p:childTnLst>
                                </p:cTn>
                              </p:par>
                              <p:par>
                                <p:cTn id="15" presetID="10" presetClass="entr" presetSubtype="0" fill="hold" grpId="0" nodeType="with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fade">
                                      <p:cBhvr>
                                        <p:cTn id="17" dur="500"/>
                                        <p:tgtEl>
                                          <p:spTgt spid="1036"/>
                                        </p:tgtEl>
                                      </p:cBhvr>
                                    </p:animEffect>
                                  </p:childTnLst>
                                </p:cTn>
                              </p:par>
                              <p:par>
                                <p:cTn id="18" presetID="42" presetClass="path" presetSubtype="0" decel="100000" fill="hold" grpId="1" nodeType="withEffect">
                                  <p:stCondLst>
                                    <p:cond delay="0"/>
                                  </p:stCondLst>
                                  <p:childTnLst>
                                    <p:animMotion origin="layout" path="M -2.08333E-7 -4.44444E-6 L -2.08333E-7 0.01806 " pathEditMode="relative" rAng="0" ptsTypes="AA">
                                      <p:cBhvr>
                                        <p:cTn id="19" dur="500" spd="-100000" fill="hold"/>
                                        <p:tgtEl>
                                          <p:spTgt spid="1036"/>
                                        </p:tgtEl>
                                        <p:attrNameLst>
                                          <p:attrName>ppt_x</p:attrName>
                                          <p:attrName>ppt_y</p:attrName>
                                        </p:attrNameLst>
                                      </p:cBhvr>
                                      <p:rCtr x="0" y="903"/>
                                    </p:animMotion>
                                  </p:childTnLst>
                                </p:cTn>
                              </p:par>
                              <p:par>
                                <p:cTn id="20" presetID="10" presetClass="entr" presetSubtype="0" fill="hold" grpId="0" nodeType="withEffect">
                                  <p:stCondLst>
                                    <p:cond delay="500"/>
                                  </p:stCondLst>
                                  <p:childTnLst>
                                    <p:set>
                                      <p:cBhvr>
                                        <p:cTn id="21" dur="1" fill="hold">
                                          <p:stCondLst>
                                            <p:cond delay="0"/>
                                          </p:stCondLst>
                                        </p:cTn>
                                        <p:tgtEl>
                                          <p:spTgt spid="1042"/>
                                        </p:tgtEl>
                                        <p:attrNameLst>
                                          <p:attrName>style.visibility</p:attrName>
                                        </p:attrNameLst>
                                      </p:cBhvr>
                                      <p:to>
                                        <p:strVal val="visible"/>
                                      </p:to>
                                    </p:set>
                                    <p:animEffect transition="in" filter="fade">
                                      <p:cBhvr>
                                        <p:cTn id="22" dur="500"/>
                                        <p:tgtEl>
                                          <p:spTgt spid="1042"/>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046"/>
                                        </p:tgtEl>
                                        <p:attrNameLst>
                                          <p:attrName>style.visibility</p:attrName>
                                        </p:attrNameLst>
                                      </p:cBhvr>
                                      <p:to>
                                        <p:strVal val="visible"/>
                                      </p:to>
                                    </p:set>
                                    <p:animEffect transition="in" filter="fade">
                                      <p:cBhvr>
                                        <p:cTn id="25" dur="500"/>
                                        <p:tgtEl>
                                          <p:spTgt spid="1046"/>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048"/>
                                        </p:tgtEl>
                                        <p:attrNameLst>
                                          <p:attrName>style.visibility</p:attrName>
                                        </p:attrNameLst>
                                      </p:cBhvr>
                                      <p:to>
                                        <p:strVal val="visible"/>
                                      </p:to>
                                    </p:set>
                                    <p:animEffect transition="in" filter="fade">
                                      <p:cBhvr>
                                        <p:cTn id="28" dur="500"/>
                                        <p:tgtEl>
                                          <p:spTgt spid="1048"/>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051"/>
                                        </p:tgtEl>
                                        <p:attrNameLst>
                                          <p:attrName>style.visibility</p:attrName>
                                        </p:attrNameLst>
                                      </p:cBhvr>
                                      <p:to>
                                        <p:strVal val="visible"/>
                                      </p:to>
                                    </p:set>
                                    <p:animEffect transition="in" filter="fade">
                                      <p:cBhvr>
                                        <p:cTn id="31" dur="500"/>
                                        <p:tgtEl>
                                          <p:spTgt spid="1051"/>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052"/>
                                        </p:tgtEl>
                                        <p:attrNameLst>
                                          <p:attrName>style.visibility</p:attrName>
                                        </p:attrNameLst>
                                      </p:cBhvr>
                                      <p:to>
                                        <p:strVal val="visible"/>
                                      </p:to>
                                    </p:set>
                                    <p:animEffect transition="in" filter="fade">
                                      <p:cBhvr>
                                        <p:cTn id="34" dur="500"/>
                                        <p:tgtEl>
                                          <p:spTgt spid="1052"/>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053"/>
                                        </p:tgtEl>
                                        <p:attrNameLst>
                                          <p:attrName>style.visibility</p:attrName>
                                        </p:attrNameLst>
                                      </p:cBhvr>
                                      <p:to>
                                        <p:strVal val="visible"/>
                                      </p:to>
                                    </p:set>
                                    <p:animEffect transition="in" filter="fade">
                                      <p:cBhvr>
                                        <p:cTn id="37" dur="500"/>
                                        <p:tgtEl>
                                          <p:spTgt spid="1053"/>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059"/>
                                        </p:tgtEl>
                                        <p:attrNameLst>
                                          <p:attrName>style.visibility</p:attrName>
                                        </p:attrNameLst>
                                      </p:cBhvr>
                                      <p:to>
                                        <p:strVal val="visible"/>
                                      </p:to>
                                    </p:set>
                                    <p:animEffect transition="in" filter="fade">
                                      <p:cBhvr>
                                        <p:cTn id="40" dur="500"/>
                                        <p:tgtEl>
                                          <p:spTgt spid="1059"/>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062"/>
                                        </p:tgtEl>
                                        <p:attrNameLst>
                                          <p:attrName>style.visibility</p:attrName>
                                        </p:attrNameLst>
                                      </p:cBhvr>
                                      <p:to>
                                        <p:strVal val="visible"/>
                                      </p:to>
                                    </p:set>
                                    <p:animEffect transition="in" filter="fade">
                                      <p:cBhvr>
                                        <p:cTn id="43" dur="500"/>
                                        <p:tgtEl>
                                          <p:spTgt spid="1062"/>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064"/>
                                        </p:tgtEl>
                                        <p:attrNameLst>
                                          <p:attrName>style.visibility</p:attrName>
                                        </p:attrNameLst>
                                      </p:cBhvr>
                                      <p:to>
                                        <p:strVal val="visible"/>
                                      </p:to>
                                    </p:set>
                                    <p:animEffect transition="in" filter="fade">
                                      <p:cBhvr>
                                        <p:cTn id="46" dur="500"/>
                                        <p:tgtEl>
                                          <p:spTgt spid="1064"/>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1065"/>
                                        </p:tgtEl>
                                        <p:attrNameLst>
                                          <p:attrName>style.visibility</p:attrName>
                                        </p:attrNameLst>
                                      </p:cBhvr>
                                      <p:to>
                                        <p:strVal val="visible"/>
                                      </p:to>
                                    </p:set>
                                    <p:animEffect transition="in" filter="fade">
                                      <p:cBhvr>
                                        <p:cTn id="49" dur="500"/>
                                        <p:tgtEl>
                                          <p:spTgt spid="1065"/>
                                        </p:tgtEl>
                                      </p:cBhvr>
                                    </p:animEffect>
                                  </p:childTnLst>
                                </p:cTn>
                              </p:par>
                              <p:par>
                                <p:cTn id="50" presetID="10" presetClass="entr" presetSubtype="0" fill="hold" nodeType="withEffect">
                                  <p:stCondLst>
                                    <p:cond delay="500"/>
                                  </p:stCondLst>
                                  <p:childTnLst>
                                    <p:set>
                                      <p:cBhvr>
                                        <p:cTn id="51" dur="1" fill="hold">
                                          <p:stCondLst>
                                            <p:cond delay="0"/>
                                          </p:stCondLst>
                                        </p:cTn>
                                        <p:tgtEl>
                                          <p:spTgt spid="1070"/>
                                        </p:tgtEl>
                                        <p:attrNameLst>
                                          <p:attrName>style.visibility</p:attrName>
                                        </p:attrNameLst>
                                      </p:cBhvr>
                                      <p:to>
                                        <p:strVal val="visible"/>
                                      </p:to>
                                    </p:set>
                                    <p:animEffect transition="in" filter="fade">
                                      <p:cBhvr>
                                        <p:cTn id="52" dur="500"/>
                                        <p:tgtEl>
                                          <p:spTgt spid="1070"/>
                                        </p:tgtEl>
                                      </p:cBhvr>
                                    </p:animEffect>
                                  </p:childTnLst>
                                </p:cTn>
                              </p:par>
                              <p:par>
                                <p:cTn id="53" presetID="10" presetClass="entr" presetSubtype="0" fill="hold" nodeType="withEffect">
                                  <p:stCondLst>
                                    <p:cond delay="500"/>
                                  </p:stCondLst>
                                  <p:childTnLst>
                                    <p:set>
                                      <p:cBhvr>
                                        <p:cTn id="54" dur="1" fill="hold">
                                          <p:stCondLst>
                                            <p:cond delay="0"/>
                                          </p:stCondLst>
                                        </p:cTn>
                                        <p:tgtEl>
                                          <p:spTgt spid="1071"/>
                                        </p:tgtEl>
                                        <p:attrNameLst>
                                          <p:attrName>style.visibility</p:attrName>
                                        </p:attrNameLst>
                                      </p:cBhvr>
                                      <p:to>
                                        <p:strVal val="visible"/>
                                      </p:to>
                                    </p:set>
                                    <p:animEffect transition="in" filter="fade">
                                      <p:cBhvr>
                                        <p:cTn id="55" dur="500"/>
                                        <p:tgtEl>
                                          <p:spTgt spid="1071"/>
                                        </p:tgtEl>
                                      </p:cBhvr>
                                    </p:animEffect>
                                  </p:childTnLst>
                                </p:cTn>
                              </p:par>
                              <p:par>
                                <p:cTn id="56" presetID="10" presetClass="entr" presetSubtype="0" fill="hold" nodeType="withEffect">
                                  <p:stCondLst>
                                    <p:cond delay="500"/>
                                  </p:stCondLst>
                                  <p:childTnLst>
                                    <p:set>
                                      <p:cBhvr>
                                        <p:cTn id="57" dur="1" fill="hold">
                                          <p:stCondLst>
                                            <p:cond delay="0"/>
                                          </p:stCondLst>
                                        </p:cTn>
                                        <p:tgtEl>
                                          <p:spTgt spid="1072"/>
                                        </p:tgtEl>
                                        <p:attrNameLst>
                                          <p:attrName>style.visibility</p:attrName>
                                        </p:attrNameLst>
                                      </p:cBhvr>
                                      <p:to>
                                        <p:strVal val="visible"/>
                                      </p:to>
                                    </p:set>
                                    <p:animEffect transition="in" filter="fade">
                                      <p:cBhvr>
                                        <p:cTn id="58" dur="500"/>
                                        <p:tgtEl>
                                          <p:spTgt spid="1072"/>
                                        </p:tgtEl>
                                      </p:cBhvr>
                                    </p:animEffect>
                                  </p:childTnLst>
                                </p:cTn>
                              </p:par>
                              <p:par>
                                <p:cTn id="59" presetID="10" presetClass="entr" presetSubtype="0" fill="hold" nodeType="withEffect">
                                  <p:stCondLst>
                                    <p:cond delay="500"/>
                                  </p:stCondLst>
                                  <p:childTnLst>
                                    <p:set>
                                      <p:cBhvr>
                                        <p:cTn id="60" dur="1" fill="hold">
                                          <p:stCondLst>
                                            <p:cond delay="0"/>
                                          </p:stCondLst>
                                        </p:cTn>
                                        <p:tgtEl>
                                          <p:spTgt spid="1073"/>
                                        </p:tgtEl>
                                        <p:attrNameLst>
                                          <p:attrName>style.visibility</p:attrName>
                                        </p:attrNameLst>
                                      </p:cBhvr>
                                      <p:to>
                                        <p:strVal val="visible"/>
                                      </p:to>
                                    </p:set>
                                    <p:animEffect transition="in" filter="fade">
                                      <p:cBhvr>
                                        <p:cTn id="61" dur="500"/>
                                        <p:tgtEl>
                                          <p:spTgt spid="1073"/>
                                        </p:tgtEl>
                                      </p:cBhvr>
                                    </p:animEffect>
                                  </p:childTnLst>
                                </p:cTn>
                              </p:par>
                              <p:par>
                                <p:cTn id="62" presetID="10" presetClass="entr" presetSubtype="0" fill="hold" nodeType="withEffect">
                                  <p:stCondLst>
                                    <p:cond delay="500"/>
                                  </p:stCondLst>
                                  <p:childTnLst>
                                    <p:set>
                                      <p:cBhvr>
                                        <p:cTn id="63" dur="1" fill="hold">
                                          <p:stCondLst>
                                            <p:cond delay="0"/>
                                          </p:stCondLst>
                                        </p:cTn>
                                        <p:tgtEl>
                                          <p:spTgt spid="1055"/>
                                        </p:tgtEl>
                                        <p:attrNameLst>
                                          <p:attrName>style.visibility</p:attrName>
                                        </p:attrNameLst>
                                      </p:cBhvr>
                                      <p:to>
                                        <p:strVal val="visible"/>
                                      </p:to>
                                    </p:set>
                                    <p:animEffect transition="in" filter="fade">
                                      <p:cBhvr>
                                        <p:cTn id="64" dur="500"/>
                                        <p:tgtEl>
                                          <p:spTgt spid="1055"/>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1105"/>
                                        </p:tgtEl>
                                        <p:attrNameLst>
                                          <p:attrName>style.visibility</p:attrName>
                                        </p:attrNameLst>
                                      </p:cBhvr>
                                      <p:to>
                                        <p:strVal val="visible"/>
                                      </p:to>
                                    </p:set>
                                    <p:animEffect transition="in" filter="fade">
                                      <p:cBhvr>
                                        <p:cTn id="67" dur="500"/>
                                        <p:tgtEl>
                                          <p:spTgt spid="1105"/>
                                        </p:tgtEl>
                                      </p:cBhvr>
                                    </p:animEffect>
                                  </p:childTnLst>
                                </p:cTn>
                              </p:par>
                              <p:par>
                                <p:cTn id="68" presetID="10" presetClass="entr" presetSubtype="0" fill="hold" nodeType="withEffect">
                                  <p:stCondLst>
                                    <p:cond delay="500"/>
                                  </p:stCondLst>
                                  <p:childTnLst>
                                    <p:set>
                                      <p:cBhvr>
                                        <p:cTn id="69" dur="1" fill="hold">
                                          <p:stCondLst>
                                            <p:cond delay="0"/>
                                          </p:stCondLst>
                                        </p:cTn>
                                        <p:tgtEl>
                                          <p:spTgt spid="1157"/>
                                        </p:tgtEl>
                                        <p:attrNameLst>
                                          <p:attrName>style.visibility</p:attrName>
                                        </p:attrNameLst>
                                      </p:cBhvr>
                                      <p:to>
                                        <p:strVal val="visible"/>
                                      </p:to>
                                    </p:set>
                                    <p:animEffect transition="in" filter="fade">
                                      <p:cBhvr>
                                        <p:cTn id="70" dur="500"/>
                                        <p:tgtEl>
                                          <p:spTgt spid="1157"/>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1192"/>
                                        </p:tgtEl>
                                        <p:attrNameLst>
                                          <p:attrName>style.visibility</p:attrName>
                                        </p:attrNameLst>
                                      </p:cBhvr>
                                      <p:to>
                                        <p:strVal val="visible"/>
                                      </p:to>
                                    </p:set>
                                    <p:animEffect transition="in" filter="fade">
                                      <p:cBhvr>
                                        <p:cTn id="73" dur="500"/>
                                        <p:tgtEl>
                                          <p:spTgt spid="1192"/>
                                        </p:tgtEl>
                                      </p:cBhvr>
                                    </p:animEffect>
                                  </p:childTnLst>
                                </p:cTn>
                              </p:par>
                              <p:par>
                                <p:cTn id="74" presetID="10" presetClass="entr" presetSubtype="0" fill="hold" nodeType="withEffect">
                                  <p:stCondLst>
                                    <p:cond delay="500"/>
                                  </p:stCondLst>
                                  <p:childTnLst>
                                    <p:set>
                                      <p:cBhvr>
                                        <p:cTn id="75" dur="1" fill="hold">
                                          <p:stCondLst>
                                            <p:cond delay="0"/>
                                          </p:stCondLst>
                                        </p:cTn>
                                        <p:tgtEl>
                                          <p:spTgt spid="1218"/>
                                        </p:tgtEl>
                                        <p:attrNameLst>
                                          <p:attrName>style.visibility</p:attrName>
                                        </p:attrNameLst>
                                      </p:cBhvr>
                                      <p:to>
                                        <p:strVal val="visible"/>
                                      </p:to>
                                    </p:set>
                                    <p:animEffect transition="in" filter="fade">
                                      <p:cBhvr>
                                        <p:cTn id="76" dur="500"/>
                                        <p:tgtEl>
                                          <p:spTgt spid="1218"/>
                                        </p:tgtEl>
                                      </p:cBhvr>
                                    </p:animEffect>
                                  </p:childTnLst>
                                </p:cTn>
                              </p:par>
                              <p:par>
                                <p:cTn id="77" presetID="10" presetClass="entr" presetSubtype="0" fill="hold" grpId="0" nodeType="withEffect">
                                  <p:stCondLst>
                                    <p:cond delay="500"/>
                                  </p:stCondLst>
                                  <p:childTnLst>
                                    <p:set>
                                      <p:cBhvr>
                                        <p:cTn id="78" dur="1" fill="hold">
                                          <p:stCondLst>
                                            <p:cond delay="0"/>
                                          </p:stCondLst>
                                        </p:cTn>
                                        <p:tgtEl>
                                          <p:spTgt spid="1248"/>
                                        </p:tgtEl>
                                        <p:attrNameLst>
                                          <p:attrName>style.visibility</p:attrName>
                                        </p:attrNameLst>
                                      </p:cBhvr>
                                      <p:to>
                                        <p:strVal val="visible"/>
                                      </p:to>
                                    </p:set>
                                    <p:animEffect transition="in" filter="fade">
                                      <p:cBhvr>
                                        <p:cTn id="79" dur="500"/>
                                        <p:tgtEl>
                                          <p:spTgt spid="1248"/>
                                        </p:tgtEl>
                                      </p:cBhvr>
                                    </p:animEffect>
                                  </p:childTnLst>
                                </p:cTn>
                              </p:par>
                              <p:par>
                                <p:cTn id="80" presetID="10" presetClass="entr" presetSubtype="0" fill="hold" nodeType="withEffect">
                                  <p:stCondLst>
                                    <p:cond delay="500"/>
                                  </p:stCondLst>
                                  <p:childTnLst>
                                    <p:set>
                                      <p:cBhvr>
                                        <p:cTn id="81" dur="1" fill="hold">
                                          <p:stCondLst>
                                            <p:cond delay="0"/>
                                          </p:stCondLst>
                                        </p:cTn>
                                        <p:tgtEl>
                                          <p:spTgt spid="1271"/>
                                        </p:tgtEl>
                                        <p:attrNameLst>
                                          <p:attrName>style.visibility</p:attrName>
                                        </p:attrNameLst>
                                      </p:cBhvr>
                                      <p:to>
                                        <p:strVal val="visible"/>
                                      </p:to>
                                    </p:set>
                                    <p:animEffect transition="in" filter="fade">
                                      <p:cBhvr>
                                        <p:cTn id="82" dur="500"/>
                                        <p:tgtEl>
                                          <p:spTgt spid="1271"/>
                                        </p:tgtEl>
                                      </p:cBhvr>
                                    </p:animEffect>
                                  </p:childTnLst>
                                </p:cTn>
                              </p:par>
                              <p:par>
                                <p:cTn id="83" presetID="10" presetClass="entr" presetSubtype="0" fill="hold" grpId="0" nodeType="withEffect">
                                  <p:stCondLst>
                                    <p:cond delay="500"/>
                                  </p:stCondLst>
                                  <p:childTnLst>
                                    <p:set>
                                      <p:cBhvr>
                                        <p:cTn id="84" dur="1" fill="hold">
                                          <p:stCondLst>
                                            <p:cond delay="0"/>
                                          </p:stCondLst>
                                        </p:cTn>
                                        <p:tgtEl>
                                          <p:spTgt spid="1295"/>
                                        </p:tgtEl>
                                        <p:attrNameLst>
                                          <p:attrName>style.visibility</p:attrName>
                                        </p:attrNameLst>
                                      </p:cBhvr>
                                      <p:to>
                                        <p:strVal val="visible"/>
                                      </p:to>
                                    </p:set>
                                    <p:animEffect transition="in" filter="fade">
                                      <p:cBhvr>
                                        <p:cTn id="85" dur="500"/>
                                        <p:tgtEl>
                                          <p:spTgt spid="1295"/>
                                        </p:tgtEl>
                                      </p:cBhvr>
                                    </p:animEffect>
                                  </p:childTnLst>
                                </p:cTn>
                              </p:par>
                              <p:par>
                                <p:cTn id="86" presetID="10" presetClass="entr" presetSubtype="0" fill="hold" nodeType="withEffect">
                                  <p:stCondLst>
                                    <p:cond delay="500"/>
                                  </p:stCondLst>
                                  <p:childTnLst>
                                    <p:set>
                                      <p:cBhvr>
                                        <p:cTn id="87" dur="1" fill="hold">
                                          <p:stCondLst>
                                            <p:cond delay="0"/>
                                          </p:stCondLst>
                                        </p:cTn>
                                        <p:tgtEl>
                                          <p:spTgt spid="1313"/>
                                        </p:tgtEl>
                                        <p:attrNameLst>
                                          <p:attrName>style.visibility</p:attrName>
                                        </p:attrNameLst>
                                      </p:cBhvr>
                                      <p:to>
                                        <p:strVal val="visible"/>
                                      </p:to>
                                    </p:set>
                                    <p:animEffect transition="in" filter="fade">
                                      <p:cBhvr>
                                        <p:cTn id="88" dur="500"/>
                                        <p:tgtEl>
                                          <p:spTgt spid="1313"/>
                                        </p:tgtEl>
                                      </p:cBhvr>
                                    </p:animEffect>
                                  </p:childTnLst>
                                </p:cTn>
                              </p:par>
                              <p:par>
                                <p:cTn id="89" presetID="10" presetClass="entr" presetSubtype="0" fill="hold" grpId="0" nodeType="withEffect">
                                  <p:stCondLst>
                                    <p:cond delay="500"/>
                                  </p:stCondLst>
                                  <p:childTnLst>
                                    <p:set>
                                      <p:cBhvr>
                                        <p:cTn id="90" dur="1" fill="hold">
                                          <p:stCondLst>
                                            <p:cond delay="0"/>
                                          </p:stCondLst>
                                        </p:cTn>
                                        <p:tgtEl>
                                          <p:spTgt spid="1333"/>
                                        </p:tgtEl>
                                        <p:attrNameLst>
                                          <p:attrName>style.visibility</p:attrName>
                                        </p:attrNameLst>
                                      </p:cBhvr>
                                      <p:to>
                                        <p:strVal val="visible"/>
                                      </p:to>
                                    </p:set>
                                    <p:animEffect transition="in" filter="fade">
                                      <p:cBhvr>
                                        <p:cTn id="91" dur="500"/>
                                        <p:tgtEl>
                                          <p:spTgt spid="13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077"/>
                                        </p:tgtEl>
                                        <p:attrNameLst>
                                          <p:attrName>style.visibility</p:attrName>
                                        </p:attrNameLst>
                                      </p:cBhvr>
                                      <p:to>
                                        <p:strVal val="visible"/>
                                      </p:to>
                                    </p:set>
                                    <p:animEffect transition="in" filter="fade">
                                      <p:cBhvr>
                                        <p:cTn id="96" dur="500"/>
                                        <p:tgtEl>
                                          <p:spTgt spid="1077"/>
                                        </p:tgtEl>
                                      </p:cBhvr>
                                    </p:animEffect>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1168"/>
                                        </p:tgtEl>
                                        <p:attrNameLst>
                                          <p:attrName>style.visibility</p:attrName>
                                        </p:attrNameLst>
                                      </p:cBhvr>
                                      <p:to>
                                        <p:strVal val="visible"/>
                                      </p:to>
                                    </p:set>
                                    <p:animEffect transition="in" filter="fade">
                                      <p:cBhvr>
                                        <p:cTn id="100" dur="500"/>
                                        <p:tgtEl>
                                          <p:spTgt spid="1168"/>
                                        </p:tgtEl>
                                      </p:cBhvr>
                                    </p:animEffect>
                                  </p:childTnLst>
                                </p:cTn>
                              </p:par>
                            </p:childTnLst>
                          </p:cTn>
                        </p:par>
                        <p:par>
                          <p:cTn id="101" fill="hold">
                            <p:stCondLst>
                              <p:cond delay="1000"/>
                            </p:stCondLst>
                            <p:childTnLst>
                              <p:par>
                                <p:cTn id="102" presetID="10" presetClass="entr" presetSubtype="0" fill="hold" nodeType="afterEffect">
                                  <p:stCondLst>
                                    <p:cond delay="0"/>
                                  </p:stCondLst>
                                  <p:childTnLst>
                                    <p:set>
                                      <p:cBhvr>
                                        <p:cTn id="103" dur="1" fill="hold">
                                          <p:stCondLst>
                                            <p:cond delay="0"/>
                                          </p:stCondLst>
                                        </p:cTn>
                                        <p:tgtEl>
                                          <p:spTgt spid="1228"/>
                                        </p:tgtEl>
                                        <p:attrNameLst>
                                          <p:attrName>style.visibility</p:attrName>
                                        </p:attrNameLst>
                                      </p:cBhvr>
                                      <p:to>
                                        <p:strVal val="visible"/>
                                      </p:to>
                                    </p:set>
                                    <p:animEffect transition="in" filter="fade">
                                      <p:cBhvr>
                                        <p:cTn id="104" dur="500"/>
                                        <p:tgtEl>
                                          <p:spTgt spid="1228"/>
                                        </p:tgtEl>
                                      </p:cBhvr>
                                    </p:animEffect>
                                  </p:childTnLst>
                                </p:cTn>
                              </p:par>
                            </p:childTnLst>
                          </p:cTn>
                        </p:par>
                        <p:par>
                          <p:cTn id="105" fill="hold">
                            <p:stCondLst>
                              <p:cond delay="1500"/>
                            </p:stCondLst>
                            <p:childTnLst>
                              <p:par>
                                <p:cTn id="106" presetID="10" presetClass="entr" presetSubtype="0" fill="hold" nodeType="afterEffect">
                                  <p:stCondLst>
                                    <p:cond delay="0"/>
                                  </p:stCondLst>
                                  <p:childTnLst>
                                    <p:set>
                                      <p:cBhvr>
                                        <p:cTn id="107" dur="1" fill="hold">
                                          <p:stCondLst>
                                            <p:cond delay="0"/>
                                          </p:stCondLst>
                                        </p:cTn>
                                        <p:tgtEl>
                                          <p:spTgt spid="1279"/>
                                        </p:tgtEl>
                                        <p:attrNameLst>
                                          <p:attrName>style.visibility</p:attrName>
                                        </p:attrNameLst>
                                      </p:cBhvr>
                                      <p:to>
                                        <p:strVal val="visible"/>
                                      </p:to>
                                    </p:set>
                                    <p:animEffect transition="in" filter="fade">
                                      <p:cBhvr>
                                        <p:cTn id="108" dur="500"/>
                                        <p:tgtEl>
                                          <p:spTgt spid="1279"/>
                                        </p:tgtEl>
                                      </p:cBhvr>
                                    </p:animEffect>
                                  </p:childTnLst>
                                </p:cTn>
                              </p:par>
                            </p:childTnLst>
                          </p:cTn>
                        </p:par>
                        <p:par>
                          <p:cTn id="109" fill="hold">
                            <p:stCondLst>
                              <p:cond delay="2000"/>
                            </p:stCondLst>
                            <p:childTnLst>
                              <p:par>
                                <p:cTn id="110" presetID="10" presetClass="entr" presetSubtype="0" fill="hold" nodeType="afterEffect">
                                  <p:stCondLst>
                                    <p:cond delay="0"/>
                                  </p:stCondLst>
                                  <p:childTnLst>
                                    <p:set>
                                      <p:cBhvr>
                                        <p:cTn id="111" dur="1" fill="hold">
                                          <p:stCondLst>
                                            <p:cond delay="0"/>
                                          </p:stCondLst>
                                        </p:cTn>
                                        <p:tgtEl>
                                          <p:spTgt spid="1321"/>
                                        </p:tgtEl>
                                        <p:attrNameLst>
                                          <p:attrName>style.visibility</p:attrName>
                                        </p:attrNameLst>
                                      </p:cBhvr>
                                      <p:to>
                                        <p:strVal val="visible"/>
                                      </p:to>
                                    </p:set>
                                    <p:animEffect transition="in" filter="fade">
                                      <p:cBhvr>
                                        <p:cTn id="112" dur="500"/>
                                        <p:tgtEl>
                                          <p:spTgt spid="1321"/>
                                        </p:tgtEl>
                                      </p:cBhvr>
                                    </p:animEffect>
                                  </p:childTnLst>
                                </p:cTn>
                              </p:par>
                            </p:childTnLst>
                          </p:cTn>
                        </p:par>
                        <p:par>
                          <p:cTn id="113" fill="hold">
                            <p:stCondLst>
                              <p:cond delay="2500"/>
                            </p:stCondLst>
                            <p:childTnLst>
                              <p:par>
                                <p:cTn id="114" presetID="10" presetClass="entr" presetSubtype="0" fill="hold" grpId="0" nodeType="afterEffect">
                                  <p:stCondLst>
                                    <p:cond delay="0"/>
                                  </p:stCondLst>
                                  <p:childTnLst>
                                    <p:set>
                                      <p:cBhvr>
                                        <p:cTn id="115" dur="1" fill="hold">
                                          <p:stCondLst>
                                            <p:cond delay="0"/>
                                          </p:stCondLst>
                                        </p:cTn>
                                        <p:tgtEl>
                                          <p:spTgt spid="1372"/>
                                        </p:tgtEl>
                                        <p:attrNameLst>
                                          <p:attrName>style.visibility</p:attrName>
                                        </p:attrNameLst>
                                      </p:cBhvr>
                                      <p:to>
                                        <p:strVal val="visible"/>
                                      </p:to>
                                    </p:set>
                                    <p:animEffect transition="in" filter="fade">
                                      <p:cBhvr>
                                        <p:cTn id="116" dur="500"/>
                                        <p:tgtEl>
                                          <p:spTgt spid="137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fade">
                                      <p:cBhvr>
                                        <p:cTn id="121" dur="500"/>
                                        <p:tgtEl>
                                          <p:spTgt spid="29"/>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fade">
                                      <p:cBhvr>
                                        <p:cTn id="124" dur="500"/>
                                        <p:tgtEl>
                                          <p:spTgt spid="3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fade">
                                      <p:cBhvr>
                                        <p:cTn id="127" dur="500"/>
                                        <p:tgtEl>
                                          <p:spTgt spid="3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fade">
                                      <p:cBhvr>
                                        <p:cTn id="130" dur="500"/>
                                        <p:tgtEl>
                                          <p:spTgt spid="4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51"/>
                                        </p:tgtEl>
                                        <p:attrNameLst>
                                          <p:attrName>style.visibility</p:attrName>
                                        </p:attrNameLst>
                                      </p:cBhvr>
                                      <p:to>
                                        <p:strVal val="visible"/>
                                      </p:to>
                                    </p:set>
                                    <p:animEffect transition="in" filter="fade">
                                      <p:cBhvr>
                                        <p:cTn id="133" dur="500"/>
                                        <p:tgtEl>
                                          <p:spTgt spid="5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344"/>
                                        </p:tgtEl>
                                        <p:attrNameLst>
                                          <p:attrName>style.visibility</p:attrName>
                                        </p:attrNameLst>
                                      </p:cBhvr>
                                      <p:to>
                                        <p:strVal val="visible"/>
                                      </p:to>
                                    </p:set>
                                    <p:animEffect transition="in" filter="fade">
                                      <p:cBhvr>
                                        <p:cTn id="136" dur="500"/>
                                        <p:tgtEl>
                                          <p:spTgt spid="1344"/>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349"/>
                                        </p:tgtEl>
                                        <p:attrNameLst>
                                          <p:attrName>style.visibility</p:attrName>
                                        </p:attrNameLst>
                                      </p:cBhvr>
                                      <p:to>
                                        <p:strVal val="visible"/>
                                      </p:to>
                                    </p:set>
                                    <p:animEffect transition="in" filter="fade">
                                      <p:cBhvr>
                                        <p:cTn id="139" dur="500"/>
                                        <p:tgtEl>
                                          <p:spTgt spid="1349"/>
                                        </p:tgtEl>
                                      </p:cBhvr>
                                    </p:animEffect>
                                  </p:childTnLst>
                                </p:cTn>
                              </p:par>
                              <p:par>
                                <p:cTn id="140" presetID="10" presetClass="entr" presetSubtype="0" fill="hold" nodeType="withEffect">
                                  <p:stCondLst>
                                    <p:cond delay="0"/>
                                  </p:stCondLst>
                                  <p:childTnLst>
                                    <p:set>
                                      <p:cBhvr>
                                        <p:cTn id="141" dur="1" fill="hold">
                                          <p:stCondLst>
                                            <p:cond delay="0"/>
                                          </p:stCondLst>
                                        </p:cTn>
                                        <p:tgtEl>
                                          <p:spTgt spid="1362"/>
                                        </p:tgtEl>
                                        <p:attrNameLst>
                                          <p:attrName>style.visibility</p:attrName>
                                        </p:attrNameLst>
                                      </p:cBhvr>
                                      <p:to>
                                        <p:strVal val="visible"/>
                                      </p:to>
                                    </p:set>
                                    <p:animEffect transition="in" filter="fade">
                                      <p:cBhvr>
                                        <p:cTn id="142" dur="500"/>
                                        <p:tgtEl>
                                          <p:spTgt spid="1362"/>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366"/>
                                        </p:tgtEl>
                                        <p:attrNameLst>
                                          <p:attrName>style.visibility</p:attrName>
                                        </p:attrNameLst>
                                      </p:cBhvr>
                                      <p:to>
                                        <p:strVal val="visible"/>
                                      </p:to>
                                    </p:set>
                                    <p:animEffect transition="in" filter="fade">
                                      <p:cBhvr>
                                        <p:cTn id="145" dur="500"/>
                                        <p:tgtEl>
                                          <p:spTgt spid="1366"/>
                                        </p:tgtEl>
                                      </p:cBhvr>
                                    </p:animEffect>
                                  </p:childTnLst>
                                </p:cTn>
                              </p:par>
                              <p:par>
                                <p:cTn id="146" presetID="10" presetClass="entr" presetSubtype="0" fill="hold" nodeType="withEffect">
                                  <p:stCondLst>
                                    <p:cond delay="0"/>
                                  </p:stCondLst>
                                  <p:childTnLst>
                                    <p:set>
                                      <p:cBhvr>
                                        <p:cTn id="147" dur="1" fill="hold">
                                          <p:stCondLst>
                                            <p:cond delay="0"/>
                                          </p:stCondLst>
                                        </p:cTn>
                                        <p:tgtEl>
                                          <p:spTgt spid="1381"/>
                                        </p:tgtEl>
                                        <p:attrNameLst>
                                          <p:attrName>style.visibility</p:attrName>
                                        </p:attrNameLst>
                                      </p:cBhvr>
                                      <p:to>
                                        <p:strVal val="visible"/>
                                      </p:to>
                                    </p:set>
                                    <p:animEffect transition="in" filter="fade">
                                      <p:cBhvr>
                                        <p:cTn id="148" dur="500"/>
                                        <p:tgtEl>
                                          <p:spTgt spid="1381"/>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383"/>
                                        </p:tgtEl>
                                        <p:attrNameLst>
                                          <p:attrName>style.visibility</p:attrName>
                                        </p:attrNameLst>
                                      </p:cBhvr>
                                      <p:to>
                                        <p:strVal val="visible"/>
                                      </p:to>
                                    </p:set>
                                    <p:animEffect transition="in" filter="fade">
                                      <p:cBhvr>
                                        <p:cTn id="151" dur="500"/>
                                        <p:tgtEl>
                                          <p:spTgt spid="1383"/>
                                        </p:tgtEl>
                                      </p:cBhvr>
                                    </p:animEffect>
                                  </p:childTnLst>
                                </p:cTn>
                              </p:par>
                              <p:par>
                                <p:cTn id="152" presetID="10" presetClass="entr" presetSubtype="0" fill="hold" nodeType="withEffect">
                                  <p:stCondLst>
                                    <p:cond delay="0"/>
                                  </p:stCondLst>
                                  <p:childTnLst>
                                    <p:set>
                                      <p:cBhvr>
                                        <p:cTn id="153" dur="1" fill="hold">
                                          <p:stCondLst>
                                            <p:cond delay="0"/>
                                          </p:stCondLst>
                                        </p:cTn>
                                        <p:tgtEl>
                                          <p:spTgt spid="1389"/>
                                        </p:tgtEl>
                                        <p:attrNameLst>
                                          <p:attrName>style.visibility</p:attrName>
                                        </p:attrNameLst>
                                      </p:cBhvr>
                                      <p:to>
                                        <p:strVal val="visible"/>
                                      </p:to>
                                    </p:set>
                                    <p:animEffect transition="in" filter="fade">
                                      <p:cBhvr>
                                        <p:cTn id="154" dur="500"/>
                                        <p:tgtEl>
                                          <p:spTgt spid="1389"/>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390"/>
                                        </p:tgtEl>
                                        <p:attrNameLst>
                                          <p:attrName>style.visibility</p:attrName>
                                        </p:attrNameLst>
                                      </p:cBhvr>
                                      <p:to>
                                        <p:strVal val="visible"/>
                                      </p:to>
                                    </p:set>
                                    <p:animEffect transition="in" filter="fade">
                                      <p:cBhvr>
                                        <p:cTn id="157" dur="500"/>
                                        <p:tgtEl>
                                          <p:spTgt spid="1390"/>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392"/>
                                        </p:tgtEl>
                                        <p:attrNameLst>
                                          <p:attrName>style.visibility</p:attrName>
                                        </p:attrNameLst>
                                      </p:cBhvr>
                                      <p:to>
                                        <p:strVal val="visible"/>
                                      </p:to>
                                    </p:set>
                                    <p:animEffect transition="in" filter="fade">
                                      <p:cBhvr>
                                        <p:cTn id="160" dur="500"/>
                                        <p:tgtEl>
                                          <p:spTgt spid="1392"/>
                                        </p:tgtEl>
                                      </p:cBhvr>
                                    </p:animEffect>
                                  </p:childTnLst>
                                </p:cTn>
                              </p:par>
                              <p:par>
                                <p:cTn id="161" presetID="10" presetClass="exit" presetSubtype="0" fill="hold" nodeType="withEffect">
                                  <p:stCondLst>
                                    <p:cond delay="0"/>
                                  </p:stCondLst>
                                  <p:childTnLst>
                                    <p:animEffect transition="out" filter="fade">
                                      <p:cBhvr>
                                        <p:cTn id="162" dur="500"/>
                                        <p:tgtEl>
                                          <p:spTgt spid="1077"/>
                                        </p:tgtEl>
                                      </p:cBhvr>
                                    </p:animEffect>
                                    <p:set>
                                      <p:cBhvr>
                                        <p:cTn id="163" dur="1" fill="hold">
                                          <p:stCondLst>
                                            <p:cond delay="499"/>
                                          </p:stCondLst>
                                        </p:cTn>
                                        <p:tgtEl>
                                          <p:spTgt spid="1077"/>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168"/>
                                        </p:tgtEl>
                                      </p:cBhvr>
                                    </p:animEffect>
                                    <p:set>
                                      <p:cBhvr>
                                        <p:cTn id="166" dur="1" fill="hold">
                                          <p:stCondLst>
                                            <p:cond delay="499"/>
                                          </p:stCondLst>
                                        </p:cTn>
                                        <p:tgtEl>
                                          <p:spTgt spid="1168"/>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228"/>
                                        </p:tgtEl>
                                      </p:cBhvr>
                                    </p:animEffect>
                                    <p:set>
                                      <p:cBhvr>
                                        <p:cTn id="169" dur="1" fill="hold">
                                          <p:stCondLst>
                                            <p:cond delay="499"/>
                                          </p:stCondLst>
                                        </p:cTn>
                                        <p:tgtEl>
                                          <p:spTgt spid="1228"/>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1279"/>
                                        </p:tgtEl>
                                      </p:cBhvr>
                                    </p:animEffect>
                                    <p:set>
                                      <p:cBhvr>
                                        <p:cTn id="172" dur="1" fill="hold">
                                          <p:stCondLst>
                                            <p:cond delay="499"/>
                                          </p:stCondLst>
                                        </p:cTn>
                                        <p:tgtEl>
                                          <p:spTgt spid="1279"/>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1321"/>
                                        </p:tgtEl>
                                      </p:cBhvr>
                                    </p:animEffect>
                                    <p:set>
                                      <p:cBhvr>
                                        <p:cTn id="175" dur="1" fill="hold">
                                          <p:stCondLst>
                                            <p:cond delay="499"/>
                                          </p:stCondLst>
                                        </p:cTn>
                                        <p:tgtEl>
                                          <p:spTgt spid="13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6" grpId="0" animBg="1"/>
      <p:bldP spid="48" grpId="0" animBg="1"/>
      <p:bldP spid="51" grpId="0" animBg="1"/>
      <p:bldP spid="26" grpId="0"/>
      <p:bldP spid="26" grpId="1"/>
      <p:bldP spid="1036" grpId="0" animBg="1"/>
      <p:bldP spid="1036" grpId="1" animBg="1"/>
      <p:bldP spid="1042" grpId="0" animBg="1"/>
      <p:bldP spid="1046" grpId="0" animBg="1"/>
      <p:bldP spid="1048" grpId="0" animBg="1"/>
      <p:bldP spid="1051" grpId="0" animBg="1"/>
      <p:bldP spid="1052" grpId="0" animBg="1"/>
      <p:bldP spid="1053" grpId="0" animBg="1"/>
      <p:bldP spid="1059" grpId="0" animBg="1"/>
      <p:bldP spid="1062" grpId="0" animBg="1"/>
      <p:bldP spid="1064" grpId="0" animBg="1"/>
      <p:bldP spid="1065" grpId="0" animBg="1"/>
      <p:bldP spid="55" grpId="0"/>
      <p:bldP spid="55" grpId="1"/>
      <p:bldP spid="1105" grpId="0"/>
      <p:bldP spid="1192" grpId="0"/>
      <p:bldP spid="1248" grpId="0"/>
      <p:bldP spid="1295" grpId="0"/>
      <p:bldP spid="1333" grpId="0"/>
      <p:bldP spid="1344" grpId="0" animBg="1"/>
      <p:bldP spid="1349" grpId="0"/>
      <p:bldP spid="1366" grpId="0"/>
      <p:bldP spid="1372" grpId="0" animBg="1"/>
      <p:bldP spid="1383" grpId="0"/>
      <p:bldP spid="1390" grpId="0"/>
      <p:bldP spid="13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DB06E361-420A-BC64-EA98-A3278A8939FF}"/>
              </a:ext>
              <a:ext uri="{C183D7F6-B498-43B3-948B-1728B52AA6E4}">
                <adec:decorative xmlns:adec="http://schemas.microsoft.com/office/drawing/2017/decorative" val="1"/>
              </a:ext>
            </a:extLst>
          </p:cNvPr>
          <p:cNvSpPr>
            <a:spLocks/>
          </p:cNvSpPr>
          <p:nvPr/>
        </p:nvSpPr>
        <p:spPr bwMode="auto">
          <a:xfrm>
            <a:off x="588963" y="2017713"/>
            <a:ext cx="11020425" cy="4250644"/>
          </a:xfrm>
          <a:prstGeom prst="roundRect">
            <a:avLst>
              <a:gd name="adj" fmla="val 3152"/>
            </a:avLst>
          </a:prstGeom>
          <a:solidFill>
            <a:schemeClr val="bg1"/>
          </a:solidFill>
          <a:ln>
            <a:no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10" name="Title 9">
            <a:extLst>
              <a:ext uri="{FF2B5EF4-FFF2-40B4-BE49-F238E27FC236}">
                <a16:creationId xmlns:a16="http://schemas.microsoft.com/office/drawing/2014/main" id="{63419729-D966-B392-6E73-404D7DAD6E53}"/>
              </a:ext>
            </a:extLst>
          </p:cNvPr>
          <p:cNvSpPr>
            <a:spLocks noGrp="1"/>
          </p:cNvSpPr>
          <p:nvPr>
            <p:ph type="title"/>
          </p:nvPr>
        </p:nvSpPr>
        <p:spPr>
          <a:xfrm>
            <a:off x="588263" y="457200"/>
            <a:ext cx="11018520" cy="553998"/>
          </a:xfrm>
        </p:spPr>
        <p:txBody>
          <a:bodyPr/>
          <a:lstStyle/>
          <a:p>
            <a:pPr lvl="0"/>
            <a:r>
              <a:rPr lang="en-CA" noProof="0"/>
              <a:t>Azure OpenAI Service – Microsoft Azure Cloud</a:t>
            </a:r>
          </a:p>
        </p:txBody>
      </p:sp>
      <p:sp>
        <p:nvSpPr>
          <p:cNvPr id="14" name="Title 14">
            <a:extLst>
              <a:ext uri="{FF2B5EF4-FFF2-40B4-BE49-F238E27FC236}">
                <a16:creationId xmlns:a16="http://schemas.microsoft.com/office/drawing/2014/main" id="{FB9FAD97-2A0C-8CAF-BA1E-22C8200B552C}"/>
              </a:ext>
            </a:extLst>
          </p:cNvPr>
          <p:cNvSpPr txBox="1">
            <a:spLocks/>
          </p:cNvSpPr>
          <p:nvPr/>
        </p:nvSpPr>
        <p:spPr>
          <a:xfrm>
            <a:off x="588963" y="1129622"/>
            <a:ext cx="3898541" cy="3323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797999" rtl="0" eaLnBrk="1" fontAlgn="base" latinLnBrk="0" hangingPunct="1">
              <a:lnSpc>
                <a:spcPct val="90000"/>
              </a:lnSpc>
              <a:spcBef>
                <a:spcPct val="0"/>
              </a:spcBef>
              <a:spcAft>
                <a:spcPct val="0"/>
              </a:spcAft>
              <a:buClrTx/>
              <a:buSzTx/>
              <a:buFontTx/>
              <a:buNone/>
              <a:tabLst>
                <a:tab pos="920876" algn="l"/>
              </a:tabLst>
              <a:defRPr/>
            </a:pPr>
            <a:r>
              <a:rPr kumimoji="0" lang="en-CA" sz="2400" b="0" i="0" u="none" strike="noStrike" kern="1200" cap="none" spc="-50" normalizeH="0" baseline="0" noProof="0">
                <a:ln>
                  <a:noFill/>
                </a:ln>
                <a:solidFill>
                  <a:srgbClr val="8661C5"/>
                </a:solidFill>
                <a:effectLst/>
                <a:uLnTx/>
                <a:uFillTx/>
                <a:latin typeface="Segoe UI Semibold"/>
                <a:ea typeface="+mn-ea"/>
                <a:cs typeface="Segoe UI Semibold" panose="020B0702040204020203" pitchFamily="34" charset="0"/>
              </a:rPr>
              <a:t>Runs on trust</a:t>
            </a:r>
          </a:p>
        </p:txBody>
      </p:sp>
      <p:sp>
        <p:nvSpPr>
          <p:cNvPr id="21" name="Rounded Rectangle 16">
            <a:extLst>
              <a:ext uri="{FF2B5EF4-FFF2-40B4-BE49-F238E27FC236}">
                <a16:creationId xmlns:a16="http://schemas.microsoft.com/office/drawing/2014/main" id="{7DBC9ECF-A13D-1749-038F-567D3781CF9D}"/>
              </a:ext>
            </a:extLst>
          </p:cNvPr>
          <p:cNvSpPr/>
          <p:nvPr/>
        </p:nvSpPr>
        <p:spPr bwMode="auto">
          <a:xfrm>
            <a:off x="775335" y="2190063"/>
            <a:ext cx="10647680" cy="1128603"/>
          </a:xfrm>
          <a:prstGeom prst="roundRect">
            <a:avLst>
              <a:gd name="adj" fmla="val 12000"/>
            </a:avLst>
          </a:prstGeom>
          <a:solidFill>
            <a:schemeClr val="accent1">
              <a:lumMod val="20000"/>
              <a:lumOff val="80000"/>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0" tIns="45720" rIns="88900" bIns="45720" numCol="1" spcCol="0" rtlCol="0" fromWordArt="0" anchor="ctr"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egoe UI Variable Display"/>
                <a:ea typeface="+mn-ea"/>
                <a:cs typeface="Segoe UI" pitchFamily="34" charset="0"/>
              </a:rPr>
              <a:t>Your data is </a:t>
            </a:r>
            <a:r>
              <a:rPr kumimoji="0" lang="en-US" sz="2400" b="1" i="0" u="none" strike="noStrike" kern="1200" cap="none" spc="0" normalizeH="0" baseline="0" noProof="0">
                <a:ln>
                  <a:noFill/>
                </a:ln>
                <a:solidFill>
                  <a:srgbClr val="8661C5"/>
                </a:solidFill>
                <a:effectLst/>
                <a:uLnTx/>
                <a:uFillTx/>
                <a:latin typeface="Segoe UI Variable Display"/>
                <a:ea typeface="+mn-ea"/>
                <a:cs typeface="Segoe UI" pitchFamily="34" charset="0"/>
              </a:rPr>
              <a:t>your</a:t>
            </a:r>
            <a:r>
              <a:rPr kumimoji="0" lang="en-US" sz="2400" b="1" i="0" u="none" strike="noStrike" kern="1200" cap="none" spc="0" normalizeH="0" baseline="0" noProof="0">
                <a:ln>
                  <a:noFill/>
                </a:ln>
                <a:solidFill>
                  <a:srgbClr val="000000"/>
                </a:solidFill>
                <a:effectLst/>
                <a:uLnTx/>
                <a:uFillTx/>
                <a:latin typeface="Segoe UI Variable Display"/>
                <a:ea typeface="+mn-ea"/>
                <a:cs typeface="Segoe UI" pitchFamily="34" charset="0"/>
              </a:rPr>
              <a:t> data</a:t>
            </a:r>
          </a:p>
        </p:txBody>
      </p:sp>
      <p:sp>
        <p:nvSpPr>
          <p:cNvPr id="15" name="Oval 14">
            <a:extLst>
              <a:ext uri="{FF2B5EF4-FFF2-40B4-BE49-F238E27FC236}">
                <a16:creationId xmlns:a16="http://schemas.microsoft.com/office/drawing/2014/main" id="{9AC123C7-8FBC-2E23-10D4-932BA30D000F}"/>
              </a:ext>
              <a:ext uri="{C183D7F6-B498-43B3-948B-1728B52AA6E4}">
                <adec:decorative xmlns:adec="http://schemas.microsoft.com/office/drawing/2017/decorative" val="1"/>
              </a:ext>
            </a:extLst>
          </p:cNvPr>
          <p:cNvSpPr/>
          <p:nvPr/>
        </p:nvSpPr>
        <p:spPr>
          <a:xfrm>
            <a:off x="1024843" y="2425670"/>
            <a:ext cx="654312" cy="657388"/>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pic>
        <p:nvPicPr>
          <p:cNvPr id="3" name="Graphic 2" descr="Icon of datas with a plus sign at the bottom right">
            <a:extLst>
              <a:ext uri="{FF2B5EF4-FFF2-40B4-BE49-F238E27FC236}">
                <a16:creationId xmlns:a16="http://schemas.microsoft.com/office/drawing/2014/main" id="{41D54192-8103-ACF9-3390-BB5E348B6D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1105" y="2563470"/>
            <a:ext cx="381788" cy="381788"/>
          </a:xfrm>
          <a:prstGeom prst="rect">
            <a:avLst/>
          </a:prstGeom>
        </p:spPr>
      </p:pic>
      <p:sp>
        <p:nvSpPr>
          <p:cNvPr id="20" name="Rounded Rectangle 16">
            <a:extLst>
              <a:ext uri="{FF2B5EF4-FFF2-40B4-BE49-F238E27FC236}">
                <a16:creationId xmlns:a16="http://schemas.microsoft.com/office/drawing/2014/main" id="{8EDAA48A-CD62-BA72-1BDE-9D58C9AA6557}"/>
              </a:ext>
            </a:extLst>
          </p:cNvPr>
          <p:cNvSpPr/>
          <p:nvPr/>
        </p:nvSpPr>
        <p:spPr bwMode="auto">
          <a:xfrm>
            <a:off x="775335" y="3568992"/>
            <a:ext cx="10647680" cy="1128603"/>
          </a:xfrm>
          <a:prstGeom prst="roundRect">
            <a:avLst>
              <a:gd name="adj" fmla="val 12000"/>
            </a:avLst>
          </a:prstGeom>
          <a:solidFill>
            <a:schemeClr val="accent1">
              <a:lumMod val="20000"/>
              <a:lumOff val="80000"/>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0" tIns="45720" rIns="88900" bIns="45720" numCol="1" spcCol="0" rtlCol="0" fromWordArt="0" anchor="ctr"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egoe UI Variable Display"/>
                <a:ea typeface="+mn-ea"/>
                <a:cs typeface="Segoe UI" pitchFamily="34" charset="0"/>
              </a:rPr>
              <a:t>Your data from any fine-tuning is </a:t>
            </a:r>
            <a:r>
              <a:rPr kumimoji="0" lang="en-US" sz="2400" b="1" i="0" u="none" strike="noStrike" kern="1200" cap="none" spc="0" normalizeH="0" baseline="0" noProof="0">
                <a:ln>
                  <a:noFill/>
                </a:ln>
                <a:solidFill>
                  <a:srgbClr val="8661C5"/>
                </a:solidFill>
                <a:effectLst/>
                <a:uLnTx/>
                <a:uFillTx/>
                <a:latin typeface="Segoe UI Variable Display"/>
                <a:ea typeface="+mn-ea"/>
                <a:cs typeface="Segoe UI" pitchFamily="34" charset="0"/>
              </a:rPr>
              <a:t>not</a:t>
            </a:r>
            <a:r>
              <a:rPr kumimoji="0" lang="en-US" sz="2400" b="1" i="0" u="none" strike="noStrike" kern="1200" cap="none" spc="0" normalizeH="0" baseline="0" noProof="0">
                <a:ln>
                  <a:noFill/>
                </a:ln>
                <a:solidFill>
                  <a:srgbClr val="000000"/>
                </a:solidFill>
                <a:effectLst/>
                <a:uLnTx/>
                <a:uFillTx/>
                <a:latin typeface="Segoe UI Variable Display"/>
                <a:ea typeface="+mn-ea"/>
                <a:cs typeface="Segoe UI" pitchFamily="34" charset="0"/>
              </a:rPr>
              <a:t> used to train </a:t>
            </a:r>
            <a:br>
              <a:rPr kumimoji="0" lang="en-US" sz="2400" b="1" i="0" u="none" strike="noStrike" kern="1200" cap="none" spc="0" normalizeH="0" baseline="0" noProof="0">
                <a:ln>
                  <a:noFill/>
                </a:ln>
                <a:solidFill>
                  <a:srgbClr val="000000"/>
                </a:solidFill>
                <a:effectLst/>
                <a:uLnTx/>
                <a:uFillTx/>
                <a:latin typeface="Segoe UI Variable Display"/>
                <a:ea typeface="+mn-ea"/>
                <a:cs typeface="Segoe UI" pitchFamily="34" charset="0"/>
              </a:rPr>
            </a:br>
            <a:r>
              <a:rPr kumimoji="0" lang="en-US" sz="2400" b="1" i="0" u="none" strike="noStrike" kern="1200" cap="none" spc="0" normalizeH="0" baseline="0" noProof="0">
                <a:ln>
                  <a:noFill/>
                </a:ln>
                <a:solidFill>
                  <a:srgbClr val="000000"/>
                </a:solidFill>
                <a:effectLst/>
                <a:uLnTx/>
                <a:uFillTx/>
                <a:latin typeface="Segoe UI Variable Display"/>
                <a:ea typeface="+mn-ea"/>
                <a:cs typeface="Segoe UI" pitchFamily="34" charset="0"/>
              </a:rPr>
              <a:t>OpenAI models</a:t>
            </a:r>
          </a:p>
        </p:txBody>
      </p:sp>
      <p:sp>
        <p:nvSpPr>
          <p:cNvPr id="24" name="Oval 23">
            <a:extLst>
              <a:ext uri="{FF2B5EF4-FFF2-40B4-BE49-F238E27FC236}">
                <a16:creationId xmlns:a16="http://schemas.microsoft.com/office/drawing/2014/main" id="{F5E93C34-ACB4-B2BF-8DD2-032AFB336B46}"/>
              </a:ext>
              <a:ext uri="{C183D7F6-B498-43B3-948B-1728B52AA6E4}">
                <adec:decorative xmlns:adec="http://schemas.microsoft.com/office/drawing/2017/decorative" val="1"/>
              </a:ext>
            </a:extLst>
          </p:cNvPr>
          <p:cNvSpPr/>
          <p:nvPr/>
        </p:nvSpPr>
        <p:spPr>
          <a:xfrm>
            <a:off x="1024843" y="3804599"/>
            <a:ext cx="654312" cy="657388"/>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pic>
        <p:nvPicPr>
          <p:cNvPr id="5" name="Graphic 4" descr="Icon of a network with a warning sign to the bottom right">
            <a:extLst>
              <a:ext uri="{FF2B5EF4-FFF2-40B4-BE49-F238E27FC236}">
                <a16:creationId xmlns:a16="http://schemas.microsoft.com/office/drawing/2014/main" id="{EC493401-C205-24BE-9D57-99105893A9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1105" y="3942399"/>
            <a:ext cx="381788" cy="381788"/>
          </a:xfrm>
          <a:prstGeom prst="rect">
            <a:avLst/>
          </a:prstGeom>
        </p:spPr>
      </p:pic>
      <p:sp>
        <p:nvSpPr>
          <p:cNvPr id="22" name="Rounded Rectangle 16">
            <a:extLst>
              <a:ext uri="{FF2B5EF4-FFF2-40B4-BE49-F238E27FC236}">
                <a16:creationId xmlns:a16="http://schemas.microsoft.com/office/drawing/2014/main" id="{0DD71844-1E54-CDAD-A091-4122D831EE75}"/>
              </a:ext>
            </a:extLst>
          </p:cNvPr>
          <p:cNvSpPr/>
          <p:nvPr/>
        </p:nvSpPr>
        <p:spPr bwMode="auto">
          <a:xfrm>
            <a:off x="775335" y="4947920"/>
            <a:ext cx="10647680" cy="1128603"/>
          </a:xfrm>
          <a:prstGeom prst="roundRect">
            <a:avLst>
              <a:gd name="adj" fmla="val 12000"/>
            </a:avLst>
          </a:prstGeom>
          <a:solidFill>
            <a:schemeClr val="accent1">
              <a:lumMod val="20000"/>
              <a:lumOff val="80000"/>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0" tIns="45720" rIns="88900" bIns="45720" numCol="1" spcCol="0" rtlCol="0" fromWordArt="0" anchor="ctr"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egoe UI Variable Display"/>
                <a:ea typeface="+mn-ea"/>
                <a:cs typeface="Segoe UI" pitchFamily="34" charset="0"/>
              </a:rPr>
              <a:t>Your data is </a:t>
            </a:r>
            <a:r>
              <a:rPr kumimoji="0" lang="en-US" sz="2400" b="1" i="0" u="none" strike="noStrike" kern="1200" cap="none" spc="0" normalizeH="0" baseline="0" noProof="0">
                <a:ln>
                  <a:noFill/>
                </a:ln>
                <a:solidFill>
                  <a:srgbClr val="8661C5"/>
                </a:solidFill>
                <a:effectLst/>
                <a:uLnTx/>
                <a:uFillTx/>
                <a:latin typeface="Segoe UI Variable Display"/>
                <a:ea typeface="+mn-ea"/>
                <a:cs typeface="Segoe UI" pitchFamily="34" charset="0"/>
              </a:rPr>
              <a:t>protected</a:t>
            </a:r>
            <a:r>
              <a:rPr kumimoji="0" lang="en-US" sz="2400" b="1" i="0" u="none" strike="noStrike" kern="1200" cap="none" spc="0" normalizeH="0" baseline="0" noProof="0">
                <a:ln>
                  <a:noFill/>
                </a:ln>
                <a:solidFill>
                  <a:srgbClr val="000000"/>
                </a:solidFill>
                <a:effectLst/>
                <a:uLnTx/>
                <a:uFillTx/>
                <a:latin typeface="Segoe UI Variable Display"/>
                <a:ea typeface="+mn-ea"/>
                <a:cs typeface="Segoe UI" pitchFamily="34" charset="0"/>
              </a:rPr>
              <a:t> by Azure enterprise compliance and security controls</a:t>
            </a:r>
          </a:p>
        </p:txBody>
      </p:sp>
      <p:sp>
        <p:nvSpPr>
          <p:cNvPr id="27" name="Oval 26">
            <a:extLst>
              <a:ext uri="{FF2B5EF4-FFF2-40B4-BE49-F238E27FC236}">
                <a16:creationId xmlns:a16="http://schemas.microsoft.com/office/drawing/2014/main" id="{8437631B-55AF-96EC-8627-1B62D6DF6B99}"/>
              </a:ext>
              <a:ext uri="{C183D7F6-B498-43B3-948B-1728B52AA6E4}">
                <adec:decorative xmlns:adec="http://schemas.microsoft.com/office/drawing/2017/decorative" val="1"/>
              </a:ext>
            </a:extLst>
          </p:cNvPr>
          <p:cNvSpPr/>
          <p:nvPr/>
        </p:nvSpPr>
        <p:spPr>
          <a:xfrm>
            <a:off x="1024843" y="5183527"/>
            <a:ext cx="654312" cy="657388"/>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pic>
        <p:nvPicPr>
          <p:cNvPr id="7" name="Graphic 6" descr="Icon representing a Wifi network with a lock on the bottom left.">
            <a:extLst>
              <a:ext uri="{FF2B5EF4-FFF2-40B4-BE49-F238E27FC236}">
                <a16:creationId xmlns:a16="http://schemas.microsoft.com/office/drawing/2014/main" id="{714E82C1-04ED-057B-3189-3AB32BCEF7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1105" y="5321327"/>
            <a:ext cx="381788" cy="381788"/>
          </a:xfrm>
          <a:prstGeom prst="rect">
            <a:avLst/>
          </a:prstGeom>
        </p:spPr>
      </p:pic>
    </p:spTree>
    <p:extLst>
      <p:ext uri="{BB962C8B-B14F-4D97-AF65-F5344CB8AC3E}">
        <p14:creationId xmlns:p14="http://schemas.microsoft.com/office/powerpoint/2010/main" val="2165620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303106-FFF2-1A30-1FD0-728E8F8285DF}"/>
              </a:ext>
            </a:extLst>
          </p:cNvPr>
          <p:cNvSpPr>
            <a:spLocks noGrp="1"/>
          </p:cNvSpPr>
          <p:nvPr>
            <p:ph type="title"/>
          </p:nvPr>
        </p:nvSpPr>
        <p:spPr>
          <a:xfrm>
            <a:off x="588263" y="457200"/>
            <a:ext cx="11018520" cy="492443"/>
          </a:xfrm>
        </p:spPr>
        <p:txBody>
          <a:bodyPr/>
          <a:lstStyle/>
          <a:p>
            <a:r>
              <a:rPr lang="en-US" sz="3200" dirty="0">
                <a:solidFill>
                  <a:schemeClr val="accent1"/>
                </a:solidFill>
              </a:rPr>
              <a:t>|</a:t>
            </a:r>
            <a:r>
              <a:rPr lang="en-US" sz="3200" dirty="0"/>
              <a:t> Coming soon: GPT-4 Vision Capabilities</a:t>
            </a:r>
          </a:p>
        </p:txBody>
      </p:sp>
      <p:pic>
        <p:nvPicPr>
          <p:cNvPr id="30" name="Picture 29">
            <a:extLst>
              <a:ext uri="{FF2B5EF4-FFF2-40B4-BE49-F238E27FC236}">
                <a16:creationId xmlns:a16="http://schemas.microsoft.com/office/drawing/2014/main" id="{C246404E-CFD9-51F3-358F-D1A516389460}"/>
              </a:ext>
            </a:extLst>
          </p:cNvPr>
          <p:cNvPicPr>
            <a:picLocks noChangeAspect="1"/>
          </p:cNvPicPr>
          <p:nvPr/>
        </p:nvPicPr>
        <p:blipFill>
          <a:blip r:embed="rId3"/>
          <a:stretch>
            <a:fillRect/>
          </a:stretch>
        </p:blipFill>
        <p:spPr>
          <a:xfrm>
            <a:off x="588263" y="1443954"/>
            <a:ext cx="10952096" cy="5160426"/>
          </a:xfrm>
          <a:prstGeom prst="rect">
            <a:avLst/>
          </a:prstGeom>
        </p:spPr>
      </p:pic>
    </p:spTree>
    <p:extLst>
      <p:ext uri="{BB962C8B-B14F-4D97-AF65-F5344CB8AC3E}">
        <p14:creationId xmlns:p14="http://schemas.microsoft.com/office/powerpoint/2010/main" val="80290382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ECE1D6EE-5C7D-B51C-E4F0-3ABD1E6092A1}"/>
              </a:ext>
              <a:ext uri="{C183D7F6-B498-43B3-948B-1728B52AA6E4}">
                <adec:decorative xmlns:adec="http://schemas.microsoft.com/office/drawing/2017/decorative" val="1"/>
              </a:ext>
            </a:extLst>
          </p:cNvPr>
          <p:cNvPicPr>
            <a:picLocks noChangeAspect="1" noChangeArrowheads="1"/>
          </p:cNvPicPr>
          <p:nvPr/>
        </p:nvPicPr>
        <p:blipFill rotWithShape="1">
          <a:blip r:embed="rId3">
            <a:alphaModFix amt="23000"/>
            <a:extLst>
              <a:ext uri="{28A0092B-C50C-407E-A947-70E740481C1C}">
                <a14:useLocalDpi xmlns:a14="http://schemas.microsoft.com/office/drawing/2010/main" val="0"/>
              </a:ext>
            </a:extLst>
          </a:blip>
          <a:srcRect l="18423" r="20158"/>
          <a:stretch/>
        </p:blipFill>
        <p:spPr bwMode="auto">
          <a:xfrm>
            <a:off x="0" y="-17707"/>
            <a:ext cx="12192000" cy="68934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4">
            <a:extLst>
              <a:ext uri="{FF2B5EF4-FFF2-40B4-BE49-F238E27FC236}">
                <a16:creationId xmlns:a16="http://schemas.microsoft.com/office/drawing/2014/main" id="{BB0ACE3D-D9B9-B69A-3809-B97A202851D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551" y="3712342"/>
            <a:ext cx="2462258" cy="24622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16">
            <a:extLst>
              <a:ext uri="{FF2B5EF4-FFF2-40B4-BE49-F238E27FC236}">
                <a16:creationId xmlns:a16="http://schemas.microsoft.com/office/drawing/2014/main" id="{F85F9550-0284-A3BD-5EED-65CB2964E90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5159" y="3712342"/>
            <a:ext cx="2462258" cy="24622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18">
            <a:extLst>
              <a:ext uri="{FF2B5EF4-FFF2-40B4-BE49-F238E27FC236}">
                <a16:creationId xmlns:a16="http://schemas.microsoft.com/office/drawing/2014/main" id="{1653F2C5-6BFC-C207-CA1C-4C7C893733DE}"/>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6355" y="3712342"/>
            <a:ext cx="2462258" cy="24622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Title 21">
            <a:extLst>
              <a:ext uri="{FF2B5EF4-FFF2-40B4-BE49-F238E27FC236}">
                <a16:creationId xmlns:a16="http://schemas.microsoft.com/office/drawing/2014/main" id="{9D39C096-2D83-78AF-A807-C158DFC1FC56}"/>
              </a:ext>
            </a:extLst>
          </p:cNvPr>
          <p:cNvSpPr>
            <a:spLocks noGrp="1"/>
          </p:cNvSpPr>
          <p:nvPr>
            <p:ph type="title" idx="4294967295"/>
          </p:nvPr>
        </p:nvSpPr>
        <p:spPr>
          <a:xfrm>
            <a:off x="588263" y="-1107996"/>
            <a:ext cx="11018520" cy="1107996"/>
          </a:xfrm>
        </p:spPr>
        <p:txBody>
          <a:bodyPr vert="horz" wrap="square" lIns="0" tIns="0" rIns="0" bIns="0" rtlCol="0" anchor="b">
            <a:spAutoFit/>
          </a:bodyPr>
          <a:lstStyle/>
          <a:p>
            <a:r>
              <a:rPr lang="en-US"/>
              <a:t>DALL E 2</a:t>
            </a:r>
            <a:br>
              <a:rPr lang="en-US"/>
            </a:br>
            <a:endParaRPr lang="en-US"/>
          </a:p>
        </p:txBody>
      </p:sp>
      <p:pic>
        <p:nvPicPr>
          <p:cNvPr id="20" name="Picture 2" descr="OpenAI">
            <a:extLst>
              <a:ext uri="{FF2B5EF4-FFF2-40B4-BE49-F238E27FC236}">
                <a16:creationId xmlns:a16="http://schemas.microsoft.com/office/drawing/2014/main" id="{2B2DDAC2-E7FA-8075-160F-CDA9C9C5E12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88263" y="685547"/>
            <a:ext cx="1768939" cy="12244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ALL-E 2">
            <a:extLst>
              <a:ext uri="{FF2B5EF4-FFF2-40B4-BE49-F238E27FC236}">
                <a16:creationId xmlns:a16="http://schemas.microsoft.com/office/drawing/2014/main" id="{32F8A3C4-FE67-5B07-DCB3-BDCA15C0487B}"/>
              </a:ext>
            </a:extLst>
          </p:cNvPr>
          <p:cNvPicPr>
            <a:picLocks noChangeAspect="1"/>
          </p:cNvPicPr>
          <p:nvPr/>
        </p:nvPicPr>
        <p:blipFill>
          <a:blip r:embed="rId9">
            <a:clrChange>
              <a:clrFrom>
                <a:srgbClr val="000000"/>
              </a:clrFrom>
              <a:clrTo>
                <a:srgbClr val="000000">
                  <a:alpha val="0"/>
                </a:srgbClr>
              </a:clrTo>
            </a:clrChange>
          </a:blip>
          <a:stretch>
            <a:fillRect/>
          </a:stretch>
        </p:blipFill>
        <p:spPr>
          <a:xfrm>
            <a:off x="744496" y="1910001"/>
            <a:ext cx="1476386" cy="438153"/>
          </a:xfrm>
          <a:prstGeom prst="rect">
            <a:avLst/>
          </a:prstGeom>
        </p:spPr>
      </p:pic>
      <p:sp>
        <p:nvSpPr>
          <p:cNvPr id="5" name="TextBox 4">
            <a:extLst>
              <a:ext uri="{FF2B5EF4-FFF2-40B4-BE49-F238E27FC236}">
                <a16:creationId xmlns:a16="http://schemas.microsoft.com/office/drawing/2014/main" id="{20E70777-1530-FC46-E9AA-9976DD104B5B}"/>
              </a:ext>
            </a:extLst>
          </p:cNvPr>
          <p:cNvSpPr txBox="1"/>
          <p:nvPr/>
        </p:nvSpPr>
        <p:spPr>
          <a:xfrm>
            <a:off x="492760" y="2844225"/>
            <a:ext cx="329184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FFFFFF"/>
                </a:solidFill>
                <a:effectLst/>
                <a:uLnTx/>
                <a:uFillTx/>
                <a:ea typeface="+mn-ea"/>
                <a:cs typeface="+mn-cs"/>
              </a:rPr>
              <a:t>An astronaut riding a horse in a photorealistic style</a:t>
            </a:r>
          </a:p>
        </p:txBody>
      </p:sp>
      <p:sp>
        <p:nvSpPr>
          <p:cNvPr id="9" name="TextBox 8">
            <a:extLst>
              <a:ext uri="{FF2B5EF4-FFF2-40B4-BE49-F238E27FC236}">
                <a16:creationId xmlns:a16="http://schemas.microsoft.com/office/drawing/2014/main" id="{DB2FE0C4-7185-ACEB-A363-013513AC4AA5}"/>
              </a:ext>
            </a:extLst>
          </p:cNvPr>
          <p:cNvSpPr txBox="1"/>
          <p:nvPr/>
        </p:nvSpPr>
        <p:spPr>
          <a:xfrm>
            <a:off x="4524907" y="2844225"/>
            <a:ext cx="314515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FFFFFF"/>
                </a:solidFill>
                <a:effectLst/>
                <a:uLnTx/>
                <a:uFillTx/>
                <a:ea typeface="+mn-ea"/>
                <a:cs typeface="+mn-cs"/>
              </a:rPr>
              <a:t>Teddy bear working on new AI research on the moon in 1980</a:t>
            </a:r>
          </a:p>
        </p:txBody>
      </p:sp>
      <p:sp>
        <p:nvSpPr>
          <p:cNvPr id="7" name="TextBox 6">
            <a:extLst>
              <a:ext uri="{FF2B5EF4-FFF2-40B4-BE49-F238E27FC236}">
                <a16:creationId xmlns:a16="http://schemas.microsoft.com/office/drawing/2014/main" id="{B67CF301-FE4F-D6F0-CF28-EBBDBA27BC30}"/>
              </a:ext>
            </a:extLst>
          </p:cNvPr>
          <p:cNvSpPr txBox="1"/>
          <p:nvPr/>
        </p:nvSpPr>
        <p:spPr>
          <a:xfrm>
            <a:off x="8479376" y="2844225"/>
            <a:ext cx="315382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FFFFFF"/>
                </a:solidFill>
                <a:effectLst/>
                <a:uLnTx/>
                <a:uFillTx/>
                <a:ea typeface="+mn-ea"/>
                <a:cs typeface="+mn-cs"/>
              </a:rPr>
              <a:t>A bowl of soup that looks like a monster knitted out of wool</a:t>
            </a:r>
          </a:p>
        </p:txBody>
      </p:sp>
      <p:sp>
        <p:nvSpPr>
          <p:cNvPr id="3" name="Rectangle 2">
            <a:extLst>
              <a:ext uri="{FF2B5EF4-FFF2-40B4-BE49-F238E27FC236}">
                <a16:creationId xmlns:a16="http://schemas.microsoft.com/office/drawing/2014/main" id="{3D14BFBE-EC20-B52C-690A-DC029934DE66}"/>
              </a:ext>
              <a:ext uri="{C183D7F6-B498-43B3-948B-1728B52AA6E4}">
                <adec:decorative xmlns:adec="http://schemas.microsoft.com/office/drawing/2017/decorative" val="1"/>
              </a:ext>
            </a:extLst>
          </p:cNvPr>
          <p:cNvSpPr/>
          <p:nvPr/>
        </p:nvSpPr>
        <p:spPr bwMode="auto">
          <a:xfrm>
            <a:off x="946456" y="483476"/>
            <a:ext cx="1072466" cy="79878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2081150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9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4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4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9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40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C2DEE60-BF49-B320-408B-8B3784668795}"/>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4634" y="1464566"/>
            <a:ext cx="3899649" cy="2339789"/>
          </a:xfrm>
          <a:prstGeom prst="rect">
            <a:avLst/>
          </a:prstGeom>
          <a:noFill/>
          <a:extLst>
            <a:ext uri="{909E8E84-426E-40DD-AFC4-6F175D3DCCD1}">
              <a14:hiddenFill xmlns:a14="http://schemas.microsoft.com/office/drawing/2010/main">
                <a:solidFill>
                  <a:srgbClr val="FFFFFF"/>
                </a:solidFill>
              </a14:hiddenFill>
            </a:ext>
          </a:extLst>
        </p:spPr>
      </p:pic>
      <p:pic>
        <p:nvPicPr>
          <p:cNvPr id="3" name="1.ca845c5f">
            <a:hlinkClick r:id="" action="ppaction://media"/>
            <a:extLst>
              <a:ext uri="{FF2B5EF4-FFF2-40B4-BE49-F238E27FC236}">
                <a16:creationId xmlns:a16="http://schemas.microsoft.com/office/drawing/2014/main" id="{50A86F2F-85B4-D88D-B9DE-C77CB2AB15CB}"/>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724282" y="1464565"/>
            <a:ext cx="3899649" cy="2339790"/>
          </a:xfrm>
          <a:prstGeom prst="rect">
            <a:avLst/>
          </a:prstGeom>
        </p:spPr>
      </p:pic>
      <p:pic>
        <p:nvPicPr>
          <p:cNvPr id="3076" name="Picture 4">
            <a:extLst>
              <a:ext uri="{FF2B5EF4-FFF2-40B4-BE49-F238E27FC236}">
                <a16:creationId xmlns:a16="http://schemas.microsoft.com/office/drawing/2014/main" id="{7D7D7194-4B7A-B635-760C-FADF2380C641}"/>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4631" y="3900374"/>
            <a:ext cx="3899651" cy="2339790"/>
          </a:xfrm>
          <a:prstGeom prst="rect">
            <a:avLst/>
          </a:prstGeom>
          <a:noFill/>
          <a:extLst>
            <a:ext uri="{909E8E84-426E-40DD-AFC4-6F175D3DCCD1}">
              <a14:hiddenFill xmlns:a14="http://schemas.microsoft.com/office/drawing/2010/main">
                <a:solidFill>
                  <a:srgbClr val="FFFFFF"/>
                </a:solidFill>
              </a14:hiddenFill>
            </a:ext>
          </a:extLst>
        </p:spPr>
      </p:pic>
      <p:pic>
        <p:nvPicPr>
          <p:cNvPr id="4" name="3.5db8a8d8">
            <a:hlinkClick r:id="" action="ppaction://media"/>
            <a:extLst>
              <a:ext uri="{FF2B5EF4-FFF2-40B4-BE49-F238E27FC236}">
                <a16:creationId xmlns:a16="http://schemas.microsoft.com/office/drawing/2014/main" id="{BFBB8E4E-1552-AC7C-9342-E269AABC1D0B}"/>
              </a:ext>
              <a:ext uri="{C183D7F6-B498-43B3-948B-1728B52AA6E4}">
                <adec:decorative xmlns:adec="http://schemas.microsoft.com/office/drawing/2017/decorative" val="1"/>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7724279" y="3900374"/>
            <a:ext cx="3899650" cy="2339790"/>
          </a:xfrm>
          <a:prstGeom prst="rect">
            <a:avLst/>
          </a:prstGeom>
        </p:spPr>
      </p:pic>
      <p:sp>
        <p:nvSpPr>
          <p:cNvPr id="13" name="Title 12">
            <a:extLst>
              <a:ext uri="{FF2B5EF4-FFF2-40B4-BE49-F238E27FC236}">
                <a16:creationId xmlns:a16="http://schemas.microsoft.com/office/drawing/2014/main" id="{19E5D9E7-1C14-321C-521C-FB14B63A22BE}"/>
              </a:ext>
            </a:extLst>
          </p:cNvPr>
          <p:cNvSpPr txBox="1">
            <a:spLocks noGrp="1"/>
          </p:cNvSpPr>
          <p:nvPr>
            <p:ph type="title" idx="4294967295"/>
          </p:nvPr>
        </p:nvSpPr>
        <p:spPr>
          <a:xfrm>
            <a:off x="584200" y="1099669"/>
            <a:ext cx="3567527"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schemeClr val="tx1"/>
                </a:solidFill>
                <a:effectLst/>
                <a:uLnTx/>
                <a:uFillTx/>
                <a:latin typeface="+mj-lt"/>
                <a:ea typeface="+mn-ea"/>
                <a:cs typeface="+mn-cs"/>
              </a:rPr>
              <a:t>NUWA </a:t>
            </a:r>
            <a:r>
              <a:rPr kumimoji="0" lang="en-CA" sz="2400" b="0" i="0" u="none" strike="noStrike" kern="1200" cap="none" spc="0" normalizeH="0" baseline="0" noProof="0">
                <a:ln>
                  <a:noFill/>
                </a:ln>
                <a:solidFill>
                  <a:schemeClr val="accent1"/>
                </a:solidFill>
                <a:effectLst/>
                <a:uLnTx/>
                <a:uFillTx/>
                <a:latin typeface="+mj-lt"/>
                <a:ea typeface="+mn-ea"/>
                <a:cs typeface="+mn-cs"/>
              </a:rPr>
              <a:t>|</a:t>
            </a:r>
            <a:r>
              <a:rPr kumimoji="0" lang="en-CA" sz="2400" b="0" i="0" u="none" strike="noStrike" kern="1200" cap="none" spc="0" normalizeH="0" baseline="0" noProof="0">
                <a:ln>
                  <a:noFill/>
                </a:ln>
                <a:solidFill>
                  <a:schemeClr val="tx1"/>
                </a:solidFill>
                <a:effectLst/>
                <a:uLnTx/>
                <a:uFillTx/>
                <a:latin typeface="+mj-lt"/>
                <a:ea typeface="+mn-ea"/>
                <a:cs typeface="+mn-cs"/>
              </a:rPr>
              <a:t> Infinity</a:t>
            </a:r>
          </a:p>
        </p:txBody>
      </p:sp>
      <p:pic>
        <p:nvPicPr>
          <p:cNvPr id="5" name="MS logo white - EMF" descr="Microsoft">
            <a:extLst>
              <a:ext uri="{FF2B5EF4-FFF2-40B4-BE49-F238E27FC236}">
                <a16:creationId xmlns:a16="http://schemas.microsoft.com/office/drawing/2014/main" id="{D03022D7-3AAE-9586-EB18-D5A72B8BFB8B}"/>
              </a:ext>
            </a:extLst>
          </p:cNvPr>
          <p:cNvPicPr>
            <a:picLocks noChangeAspect="1"/>
          </p:cNvPicPr>
          <p:nvPr/>
        </p:nvPicPr>
        <p:blipFill>
          <a:blip r:embed="rId11"/>
          <a:stretch>
            <a:fillRect/>
          </a:stretch>
        </p:blipFill>
        <p:spPr bwMode="black">
          <a:xfrm>
            <a:off x="584200" y="585788"/>
            <a:ext cx="1366245" cy="292608"/>
          </a:xfrm>
          <a:prstGeom prst="rect">
            <a:avLst/>
          </a:prstGeom>
        </p:spPr>
      </p:pic>
      <p:sp>
        <p:nvSpPr>
          <p:cNvPr id="6" name="TextBox 5">
            <a:extLst>
              <a:ext uri="{FF2B5EF4-FFF2-40B4-BE49-F238E27FC236}">
                <a16:creationId xmlns:a16="http://schemas.microsoft.com/office/drawing/2014/main" id="{D8BA6649-E1F6-3A2E-30F2-3DE2792D385C}"/>
              </a:ext>
            </a:extLst>
          </p:cNvPr>
          <p:cNvSpPr txBox="1"/>
          <p:nvPr/>
        </p:nvSpPr>
        <p:spPr>
          <a:xfrm>
            <a:off x="3990695" y="763989"/>
            <a:ext cx="356752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chemeClr val="accent1"/>
                </a:solidFill>
                <a:effectLst/>
                <a:uLnTx/>
                <a:uFillTx/>
                <a:latin typeface="+mj-lt"/>
                <a:ea typeface="+mn-ea"/>
                <a:cs typeface="+mn-cs"/>
              </a:rPr>
              <a:t>Text to image</a:t>
            </a:r>
          </a:p>
        </p:txBody>
      </p:sp>
      <p:sp>
        <p:nvSpPr>
          <p:cNvPr id="9" name="TextBox 8">
            <a:extLst>
              <a:ext uri="{FF2B5EF4-FFF2-40B4-BE49-F238E27FC236}">
                <a16:creationId xmlns:a16="http://schemas.microsoft.com/office/drawing/2014/main" id="{DC68929D-AA4D-CBED-7FEC-23F57E081825}"/>
              </a:ext>
            </a:extLst>
          </p:cNvPr>
          <p:cNvSpPr txBox="1"/>
          <p:nvPr/>
        </p:nvSpPr>
        <p:spPr>
          <a:xfrm>
            <a:off x="1527175" y="2172795"/>
            <a:ext cx="2038110"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FFFFFF"/>
                </a:solidFill>
                <a:effectLst/>
                <a:uLnTx/>
                <a:uFillTx/>
                <a:ea typeface="+mn-ea"/>
                <a:cs typeface="+mn-cs"/>
              </a:rPr>
              <a:t>A cloudy morning on the beach with the tide coming in</a:t>
            </a:r>
          </a:p>
        </p:txBody>
      </p:sp>
      <p:sp>
        <p:nvSpPr>
          <p:cNvPr id="10" name="TextBox 9">
            <a:extLst>
              <a:ext uri="{FF2B5EF4-FFF2-40B4-BE49-F238E27FC236}">
                <a16:creationId xmlns:a16="http://schemas.microsoft.com/office/drawing/2014/main" id="{FEAFD419-96BB-5C9F-08E5-C4A683793D04}"/>
              </a:ext>
            </a:extLst>
          </p:cNvPr>
          <p:cNvSpPr txBox="1"/>
          <p:nvPr/>
        </p:nvSpPr>
        <p:spPr>
          <a:xfrm>
            <a:off x="1527175" y="4747104"/>
            <a:ext cx="2038110"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FFFFFF"/>
                </a:solidFill>
                <a:effectLst/>
                <a:uLnTx/>
                <a:uFillTx/>
                <a:ea typeface="+mn-ea"/>
                <a:cs typeface="+mn-cs"/>
              </a:rPr>
              <a:t>Mountains </a:t>
            </a:r>
            <a:br>
              <a:rPr kumimoji="0" lang="en-CA" sz="1800" b="0" i="0" u="none" strike="noStrike" kern="1200" cap="none" spc="0" normalizeH="0" baseline="0" noProof="0">
                <a:ln>
                  <a:noFill/>
                </a:ln>
                <a:solidFill>
                  <a:srgbClr val="FFFFFF"/>
                </a:solidFill>
                <a:effectLst/>
                <a:uLnTx/>
                <a:uFillTx/>
                <a:ea typeface="+mn-ea"/>
                <a:cs typeface="+mn-cs"/>
              </a:rPr>
            </a:br>
            <a:r>
              <a:rPr kumimoji="0" lang="en-CA" sz="1800" b="0" i="0" u="none" strike="noStrike" kern="1200" cap="none" spc="0" normalizeH="0" baseline="0" noProof="0">
                <a:ln>
                  <a:noFill/>
                </a:ln>
                <a:solidFill>
                  <a:srgbClr val="FFFFFF"/>
                </a:solidFill>
                <a:effectLst/>
                <a:uLnTx/>
                <a:uFillTx/>
                <a:ea typeface="+mn-ea"/>
                <a:cs typeface="+mn-cs"/>
              </a:rPr>
              <a:t>with clouds </a:t>
            </a:r>
          </a:p>
        </p:txBody>
      </p:sp>
      <p:sp>
        <p:nvSpPr>
          <p:cNvPr id="15" name="TextBox 14">
            <a:extLst>
              <a:ext uri="{FF2B5EF4-FFF2-40B4-BE49-F238E27FC236}">
                <a16:creationId xmlns:a16="http://schemas.microsoft.com/office/drawing/2014/main" id="{675A9068-3916-99F7-6CE5-1F55A89156B3}"/>
              </a:ext>
            </a:extLst>
          </p:cNvPr>
          <p:cNvSpPr txBox="1"/>
          <p:nvPr/>
        </p:nvSpPr>
        <p:spPr>
          <a:xfrm>
            <a:off x="7890343" y="763989"/>
            <a:ext cx="356752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chemeClr val="accent1"/>
                </a:solidFill>
                <a:effectLst/>
                <a:uLnTx/>
                <a:uFillTx/>
                <a:latin typeface="+mj-lt"/>
                <a:ea typeface="+mn-ea"/>
                <a:cs typeface="+mn-cs"/>
              </a:rPr>
              <a:t>Image to video</a:t>
            </a:r>
          </a:p>
        </p:txBody>
      </p:sp>
    </p:spTree>
    <p:extLst>
      <p:ext uri="{BB962C8B-B14F-4D97-AF65-F5344CB8AC3E}">
        <p14:creationId xmlns:p14="http://schemas.microsoft.com/office/powerpoint/2010/main" val="2775240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5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 presetClass="mediacall" presetSubtype="0" fill="hold" nodeType="withEffect">
                                  <p:stCondLst>
                                    <p:cond delay="0"/>
                                  </p:stCondLst>
                                  <p:childTnLst>
                                    <p:cmd type="call" cmd="playFrom(0.0)">
                                      <p:cBhvr>
                                        <p:cTn id="34" dur="3200" fill="hold"/>
                                        <p:tgtEl>
                                          <p:spTgt spid="3"/>
                                        </p:tgtEl>
                                      </p:cBhvr>
                                    </p:cmd>
                                  </p:childTnLst>
                                </p:cTn>
                              </p:par>
                              <p:par>
                                <p:cTn id="35" presetID="10" presetClass="entr" presetSubtype="0"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 presetClass="mediacall" presetSubtype="0" fill="hold" nodeType="withEffect">
                                  <p:stCondLst>
                                    <p:cond delay="500"/>
                                  </p:stCondLst>
                                  <p:childTnLst>
                                    <p:cmd type="call" cmd="playFrom(0.0)">
                                      <p:cBhvr>
                                        <p:cTn id="39" dur="3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3"/>
                </p:tgtEl>
              </p:cMediaNode>
            </p:video>
            <p:video>
              <p:cMediaNode vol="80000">
                <p:cTn id="41" repeatCount="indefinite" fill="hold" display="0">
                  <p:stCondLst>
                    <p:cond delay="indefinite"/>
                  </p:stCondLst>
                </p:cTn>
                <p:tgtEl>
                  <p:spTgt spid="4"/>
                </p:tgtEl>
              </p:cMediaNode>
            </p:video>
          </p:childTnLst>
        </p:cTn>
      </p:par>
    </p:tnLst>
    <p:bldLst>
      <p:bldP spid="6" grpId="0"/>
      <p:bldP spid="9" grpId="0"/>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303106-FFF2-1A30-1FD0-728E8F8285DF}"/>
              </a:ext>
            </a:extLst>
          </p:cNvPr>
          <p:cNvSpPr>
            <a:spLocks noGrp="1"/>
          </p:cNvSpPr>
          <p:nvPr>
            <p:ph type="title"/>
          </p:nvPr>
        </p:nvSpPr>
        <p:spPr>
          <a:xfrm>
            <a:off x="588263" y="441016"/>
            <a:ext cx="11018520" cy="984885"/>
          </a:xfrm>
        </p:spPr>
        <p:txBody>
          <a:bodyPr/>
          <a:lstStyle/>
          <a:p>
            <a:r>
              <a:rPr lang="en-US" sz="3200" dirty="0">
                <a:solidFill>
                  <a:schemeClr val="accent1"/>
                </a:solidFill>
              </a:rPr>
              <a:t>|</a:t>
            </a:r>
            <a:r>
              <a:rPr lang="en-US" sz="3200" dirty="0"/>
              <a:t> Azure OpenAI Top Capabilities and Use Cases</a:t>
            </a:r>
            <a:br>
              <a:rPr lang="en-US" sz="3200" dirty="0"/>
            </a:br>
            <a:endParaRPr lang="en-US" sz="3200" dirty="0"/>
          </a:p>
        </p:txBody>
      </p:sp>
      <p:cxnSp>
        <p:nvCxnSpPr>
          <p:cNvPr id="3" name="Straight Connector 2">
            <a:extLst>
              <a:ext uri="{FF2B5EF4-FFF2-40B4-BE49-F238E27FC236}">
                <a16:creationId xmlns:a16="http://schemas.microsoft.com/office/drawing/2014/main" id="{D7D9C782-FD68-2909-93A1-8606AAE3A1E2}"/>
              </a:ext>
              <a:ext uri="{C183D7F6-B498-43B3-948B-1728B52AA6E4}">
                <adec:decorative xmlns:adec="http://schemas.microsoft.com/office/drawing/2017/decorative" val="1"/>
              </a:ext>
            </a:extLst>
          </p:cNvPr>
          <p:cNvCxnSpPr>
            <a:cxnSpLocks/>
          </p:cNvCxnSpPr>
          <p:nvPr/>
        </p:nvCxnSpPr>
        <p:spPr>
          <a:xfrm>
            <a:off x="9007079" y="1846263"/>
            <a:ext cx="0" cy="2587157"/>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0704699-A926-AB29-6496-97EF08A59528}"/>
              </a:ext>
              <a:ext uri="{C183D7F6-B498-43B3-948B-1728B52AA6E4}">
                <adec:decorative xmlns:adec="http://schemas.microsoft.com/office/drawing/2017/decorative" val="1"/>
              </a:ext>
            </a:extLst>
          </p:cNvPr>
          <p:cNvCxnSpPr>
            <a:cxnSpLocks/>
          </p:cNvCxnSpPr>
          <p:nvPr/>
        </p:nvCxnSpPr>
        <p:spPr>
          <a:xfrm>
            <a:off x="6102811" y="2017105"/>
            <a:ext cx="0" cy="2653558"/>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4E69CA4-48FD-2A0C-3358-6EB9EB10E959}"/>
              </a:ext>
              <a:ext uri="{C183D7F6-B498-43B3-948B-1728B52AA6E4}">
                <adec:decorative xmlns:adec="http://schemas.microsoft.com/office/drawing/2017/decorative" val="1"/>
              </a:ext>
            </a:extLst>
          </p:cNvPr>
          <p:cNvCxnSpPr>
            <a:cxnSpLocks/>
          </p:cNvCxnSpPr>
          <p:nvPr/>
        </p:nvCxnSpPr>
        <p:spPr>
          <a:xfrm>
            <a:off x="3198543" y="1846263"/>
            <a:ext cx="0" cy="2587157"/>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06F4547-32F8-7847-D102-CAF74E432B08}"/>
              </a:ext>
              <a:ext uri="{C183D7F6-B498-43B3-948B-1728B52AA6E4}">
                <adec:decorative xmlns:adec="http://schemas.microsoft.com/office/drawing/2017/decorative" val="1"/>
              </a:ext>
            </a:extLst>
          </p:cNvPr>
          <p:cNvCxnSpPr>
            <a:cxnSpLocks/>
          </p:cNvCxnSpPr>
          <p:nvPr/>
        </p:nvCxnSpPr>
        <p:spPr>
          <a:xfrm>
            <a:off x="601916" y="4935354"/>
            <a:ext cx="11018520" cy="0"/>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 name="Group 7" descr="Content Generation">
            <a:extLst>
              <a:ext uri="{FF2B5EF4-FFF2-40B4-BE49-F238E27FC236}">
                <a16:creationId xmlns:a16="http://schemas.microsoft.com/office/drawing/2014/main" id="{617A646A-E217-0A64-1C3C-95C9417FB5C5}"/>
              </a:ext>
            </a:extLst>
          </p:cNvPr>
          <p:cNvGrpSpPr/>
          <p:nvPr/>
        </p:nvGrpSpPr>
        <p:grpSpPr>
          <a:xfrm>
            <a:off x="585354" y="1542665"/>
            <a:ext cx="1824026" cy="584775"/>
            <a:chOff x="585354" y="1410467"/>
            <a:chExt cx="1824026" cy="584775"/>
          </a:xfrm>
        </p:grpSpPr>
        <p:sp>
          <p:nvSpPr>
            <p:cNvPr id="9" name="TextBox 8">
              <a:extLst>
                <a:ext uri="{FF2B5EF4-FFF2-40B4-BE49-F238E27FC236}">
                  <a16:creationId xmlns:a16="http://schemas.microsoft.com/office/drawing/2014/main" id="{1CD25E84-356B-084B-6FE6-516A9A8C67EC}"/>
                </a:ext>
              </a:extLst>
            </p:cNvPr>
            <p:cNvSpPr txBox="1"/>
            <p:nvPr/>
          </p:nvSpPr>
          <p:spPr>
            <a:xfrm>
              <a:off x="1276928" y="1410467"/>
              <a:ext cx="1132452" cy="584775"/>
            </a:xfrm>
            <a:prstGeom prst="rect">
              <a:avLst/>
            </a:prstGeom>
            <a:noFill/>
          </p:spPr>
          <p:txBody>
            <a:bodyPr wrap="square" lIns="0">
              <a:spAutoFit/>
            </a:bodyPr>
            <a:lstStyle/>
            <a:p>
              <a:pPr marL="0" marR="0" lvl="1" indent="0" algn="l" defTabSz="914102" rtl="0" eaLnBrk="1" fontAlgn="base" latinLnBrk="0" hangingPunct="1">
                <a:lnSpc>
                  <a:spcPct val="100000"/>
                </a:lnSpc>
                <a:spcBef>
                  <a:spcPts val="0"/>
                </a:spcBef>
                <a:spcAft>
                  <a:spcPct val="0"/>
                </a:spcAft>
                <a:buClrTx/>
                <a:buSzPct val="90000"/>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Content generation</a:t>
              </a:r>
            </a:p>
          </p:txBody>
        </p:sp>
        <p:sp>
          <p:nvSpPr>
            <p:cNvPr id="10" name="Graphic 22">
              <a:extLst>
                <a:ext uri="{FF2B5EF4-FFF2-40B4-BE49-F238E27FC236}">
                  <a16:creationId xmlns:a16="http://schemas.microsoft.com/office/drawing/2014/main" id="{65ACB812-DD28-0D55-2EB6-CABC9B36610E}"/>
                </a:ext>
              </a:extLst>
            </p:cNvPr>
            <p:cNvSpPr/>
            <p:nvPr/>
          </p:nvSpPr>
          <p:spPr>
            <a:xfrm>
              <a:off x="585354" y="1471535"/>
              <a:ext cx="408884" cy="421646"/>
            </a:xfrm>
            <a:custGeom>
              <a:avLst/>
              <a:gdLst>
                <a:gd name="connsiteX0" fmla="*/ 132313 w 190499"/>
                <a:gd name="connsiteY0" fmla="*/ 9985 h 196445"/>
                <a:gd name="connsiteX1" fmla="*/ 180517 w 190499"/>
                <a:gd name="connsiteY1" fmla="*/ 9983 h 196445"/>
                <a:gd name="connsiteX2" fmla="*/ 180518 w 190499"/>
                <a:gd name="connsiteY2" fmla="*/ 58184 h 196445"/>
                <a:gd name="connsiteX3" fmla="*/ 172022 w 190499"/>
                <a:gd name="connsiteY3" fmla="*/ 66681 h 196445"/>
                <a:gd name="connsiteX4" fmla="*/ 123820 w 190499"/>
                <a:gd name="connsiteY4" fmla="*/ 18478 h 196445"/>
                <a:gd name="connsiteX5" fmla="*/ 132313 w 190499"/>
                <a:gd name="connsiteY5" fmla="*/ 9985 h 196445"/>
                <a:gd name="connsiteX6" fmla="*/ 113718 w 190499"/>
                <a:gd name="connsiteY6" fmla="*/ 28581 h 196445"/>
                <a:gd name="connsiteX7" fmla="*/ 18488 w 190499"/>
                <a:gd name="connsiteY7" fmla="*/ 123822 h 196445"/>
                <a:gd name="connsiteX8" fmla="*/ 10630 w 190499"/>
                <a:gd name="connsiteY8" fmla="*/ 137886 h 196445"/>
                <a:gd name="connsiteX9" fmla="*/ 194 w 190499"/>
                <a:gd name="connsiteY9" fmla="*/ 181715 h 196445"/>
                <a:gd name="connsiteX10" fmla="*/ 2092 w 190499"/>
                <a:gd name="connsiteY10" fmla="*/ 188421 h 196445"/>
                <a:gd name="connsiteX11" fmla="*/ 8799 w 190499"/>
                <a:gd name="connsiteY11" fmla="*/ 190319 h 196445"/>
                <a:gd name="connsiteX12" fmla="*/ 52625 w 190499"/>
                <a:gd name="connsiteY12" fmla="*/ 179884 h 196445"/>
                <a:gd name="connsiteX13" fmla="*/ 66693 w 190499"/>
                <a:gd name="connsiteY13" fmla="*/ 172023 h 196445"/>
                <a:gd name="connsiteX14" fmla="*/ 77657 w 190499"/>
                <a:gd name="connsiteY14" fmla="*/ 161058 h 196445"/>
                <a:gd name="connsiteX15" fmla="*/ 76200 w 190499"/>
                <a:gd name="connsiteY15" fmla="*/ 147644 h 196445"/>
                <a:gd name="connsiteX16" fmla="*/ 138112 w 190499"/>
                <a:gd name="connsiteY16" fmla="*/ 85731 h 196445"/>
                <a:gd name="connsiteX17" fmla="*/ 151519 w 190499"/>
                <a:gd name="connsiteY17" fmla="*/ 87187 h 196445"/>
                <a:gd name="connsiteX18" fmla="*/ 161920 w 190499"/>
                <a:gd name="connsiteY18" fmla="*/ 76784 h 196445"/>
                <a:gd name="connsiteX19" fmla="*/ 113718 w 190499"/>
                <a:gd name="connsiteY19" fmla="*/ 28581 h 196445"/>
                <a:gd name="connsiteX20" fmla="*/ 107415 w 190499"/>
                <a:gd name="connsiteY20" fmla="*/ 114077 h 196445"/>
                <a:gd name="connsiteX21" fmla="*/ 93688 w 190499"/>
                <a:gd name="connsiteY21" fmla="*/ 137853 h 196445"/>
                <a:gd name="connsiteX22" fmla="*/ 88123 w 190499"/>
                <a:gd name="connsiteY22" fmla="*/ 139229 h 196445"/>
                <a:gd name="connsiteX23" fmla="*/ 87474 w 190499"/>
                <a:gd name="connsiteY23" fmla="*/ 147647 h 196445"/>
                <a:gd name="connsiteX24" fmla="*/ 88184 w 190499"/>
                <a:gd name="connsiteY24" fmla="*/ 156442 h 196445"/>
                <a:gd name="connsiteX25" fmla="*/ 93322 w 190499"/>
                <a:gd name="connsiteY25" fmla="*/ 157679 h 196445"/>
                <a:gd name="connsiteX26" fmla="*/ 107133 w 190499"/>
                <a:gd name="connsiteY26" fmla="*/ 181592 h 196445"/>
                <a:gd name="connsiteX27" fmla="*/ 105359 w 190499"/>
                <a:gd name="connsiteY27" fmla="*/ 187605 h 196445"/>
                <a:gd name="connsiteX28" fmla="*/ 119496 w 190499"/>
                <a:gd name="connsiteY28" fmla="*/ 196382 h 196445"/>
                <a:gd name="connsiteX29" fmla="*/ 124195 w 190499"/>
                <a:gd name="connsiteY29" fmla="*/ 191442 h 196445"/>
                <a:gd name="connsiteX30" fmla="*/ 151808 w 190499"/>
                <a:gd name="connsiteY30" fmla="*/ 191446 h 196445"/>
                <a:gd name="connsiteX31" fmla="*/ 156559 w 190499"/>
                <a:gd name="connsiteY31" fmla="*/ 196445 h 196445"/>
                <a:gd name="connsiteX32" fmla="*/ 170682 w 190499"/>
                <a:gd name="connsiteY32" fmla="*/ 187750 h 196445"/>
                <a:gd name="connsiteX33" fmla="*/ 168796 w 190499"/>
                <a:gd name="connsiteY33" fmla="*/ 181216 h 196445"/>
                <a:gd name="connsiteX34" fmla="*/ 182524 w 190499"/>
                <a:gd name="connsiteY34" fmla="*/ 157440 h 196445"/>
                <a:gd name="connsiteX35" fmla="*/ 188084 w 190499"/>
                <a:gd name="connsiteY35" fmla="*/ 156064 h 196445"/>
                <a:gd name="connsiteX36" fmla="*/ 188733 w 190499"/>
                <a:gd name="connsiteY36" fmla="*/ 147647 h 196445"/>
                <a:gd name="connsiteX37" fmla="*/ 188023 w 190499"/>
                <a:gd name="connsiteY37" fmla="*/ 138849 h 196445"/>
                <a:gd name="connsiteX38" fmla="*/ 182889 w 190499"/>
                <a:gd name="connsiteY38" fmla="*/ 137613 h 196445"/>
                <a:gd name="connsiteX39" fmla="*/ 169078 w 190499"/>
                <a:gd name="connsiteY39" fmla="*/ 113700 h 196445"/>
                <a:gd name="connsiteX40" fmla="*/ 170851 w 190499"/>
                <a:gd name="connsiteY40" fmla="*/ 107692 h 196445"/>
                <a:gd name="connsiteX41" fmla="*/ 156714 w 190499"/>
                <a:gd name="connsiteY41" fmla="*/ 98912 h 196445"/>
                <a:gd name="connsiteX42" fmla="*/ 152017 w 190499"/>
                <a:gd name="connsiteY42" fmla="*/ 103851 h 196445"/>
                <a:gd name="connsiteX43" fmla="*/ 124403 w 190499"/>
                <a:gd name="connsiteY43" fmla="*/ 103846 h 196445"/>
                <a:gd name="connsiteX44" fmla="*/ 119652 w 190499"/>
                <a:gd name="connsiteY44" fmla="*/ 98847 h 196445"/>
                <a:gd name="connsiteX45" fmla="*/ 105528 w 190499"/>
                <a:gd name="connsiteY45" fmla="*/ 107541 h 196445"/>
                <a:gd name="connsiteX46" fmla="*/ 107415 w 190499"/>
                <a:gd name="connsiteY46" fmla="*/ 114077 h 196445"/>
                <a:gd name="connsiteX47" fmla="*/ 138104 w 190499"/>
                <a:gd name="connsiteY47" fmla="*/ 161934 h 196445"/>
                <a:gd name="connsiteX48" fmla="*/ 124296 w 190499"/>
                <a:gd name="connsiteY48" fmla="*/ 147647 h 196445"/>
                <a:gd name="connsiteX49" fmla="*/ 138104 w 190499"/>
                <a:gd name="connsiteY49" fmla="*/ 133359 h 196445"/>
                <a:gd name="connsiteX50" fmla="*/ 151911 w 190499"/>
                <a:gd name="connsiteY50" fmla="*/ 147647 h 196445"/>
                <a:gd name="connsiteX51" fmla="*/ 138104 w 190499"/>
                <a:gd name="connsiteY51" fmla="*/ 161934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499" h="196445">
                  <a:moveTo>
                    <a:pt x="132313" y="9985"/>
                  </a:moveTo>
                  <a:cubicBezTo>
                    <a:pt x="145623" y="-3328"/>
                    <a:pt x="167205" y="-3328"/>
                    <a:pt x="180517" y="9983"/>
                  </a:cubicBezTo>
                  <a:cubicBezTo>
                    <a:pt x="193827" y="23293"/>
                    <a:pt x="193827" y="44874"/>
                    <a:pt x="180518" y="58184"/>
                  </a:cubicBezTo>
                  <a:lnTo>
                    <a:pt x="172022" y="66681"/>
                  </a:lnTo>
                  <a:lnTo>
                    <a:pt x="123820" y="18478"/>
                  </a:lnTo>
                  <a:lnTo>
                    <a:pt x="132313" y="9985"/>
                  </a:lnTo>
                  <a:close/>
                  <a:moveTo>
                    <a:pt x="113718" y="28581"/>
                  </a:moveTo>
                  <a:lnTo>
                    <a:pt x="18488" y="123822"/>
                  </a:lnTo>
                  <a:cubicBezTo>
                    <a:pt x="14618" y="127693"/>
                    <a:pt x="11898" y="132562"/>
                    <a:pt x="10630" y="137886"/>
                  </a:cubicBezTo>
                  <a:lnTo>
                    <a:pt x="194" y="181715"/>
                  </a:lnTo>
                  <a:cubicBezTo>
                    <a:pt x="-380" y="184128"/>
                    <a:pt x="338" y="186667"/>
                    <a:pt x="2092" y="188421"/>
                  </a:cubicBezTo>
                  <a:cubicBezTo>
                    <a:pt x="3847" y="190176"/>
                    <a:pt x="6385" y="190894"/>
                    <a:pt x="8799" y="190319"/>
                  </a:cubicBezTo>
                  <a:lnTo>
                    <a:pt x="52625" y="179884"/>
                  </a:lnTo>
                  <a:cubicBezTo>
                    <a:pt x="57952" y="178616"/>
                    <a:pt x="62822" y="175895"/>
                    <a:pt x="66693" y="172023"/>
                  </a:cubicBezTo>
                  <a:lnTo>
                    <a:pt x="77657" y="161058"/>
                  </a:lnTo>
                  <a:cubicBezTo>
                    <a:pt x="76703" y="156738"/>
                    <a:pt x="76200" y="152250"/>
                    <a:pt x="76200" y="147644"/>
                  </a:cubicBezTo>
                  <a:cubicBezTo>
                    <a:pt x="76200" y="113450"/>
                    <a:pt x="103919" y="85731"/>
                    <a:pt x="138112" y="85731"/>
                  </a:cubicBezTo>
                  <a:cubicBezTo>
                    <a:pt x="142716" y="85731"/>
                    <a:pt x="147202" y="86233"/>
                    <a:pt x="151519" y="87187"/>
                  </a:cubicBezTo>
                  <a:lnTo>
                    <a:pt x="161920" y="76784"/>
                  </a:lnTo>
                  <a:lnTo>
                    <a:pt x="113718" y="28581"/>
                  </a:lnTo>
                  <a:close/>
                  <a:moveTo>
                    <a:pt x="107415" y="114077"/>
                  </a:moveTo>
                  <a:cubicBezTo>
                    <a:pt x="110414" y="124461"/>
                    <a:pt x="104181" y="135256"/>
                    <a:pt x="93688" y="137853"/>
                  </a:cubicBezTo>
                  <a:lnTo>
                    <a:pt x="88123" y="139229"/>
                  </a:lnTo>
                  <a:cubicBezTo>
                    <a:pt x="87696" y="141970"/>
                    <a:pt x="87474" y="144781"/>
                    <a:pt x="87474" y="147647"/>
                  </a:cubicBezTo>
                  <a:cubicBezTo>
                    <a:pt x="87474" y="150644"/>
                    <a:pt x="87717" y="153583"/>
                    <a:pt x="88184" y="156442"/>
                  </a:cubicBezTo>
                  <a:lnTo>
                    <a:pt x="93322" y="157679"/>
                  </a:lnTo>
                  <a:cubicBezTo>
                    <a:pt x="103920" y="160232"/>
                    <a:pt x="110219" y="171138"/>
                    <a:pt x="107133" y="181592"/>
                  </a:cubicBezTo>
                  <a:lnTo>
                    <a:pt x="105359" y="187605"/>
                  </a:lnTo>
                  <a:cubicBezTo>
                    <a:pt x="109542" y="191278"/>
                    <a:pt x="114309" y="194261"/>
                    <a:pt x="119496" y="196382"/>
                  </a:cubicBezTo>
                  <a:lnTo>
                    <a:pt x="124195" y="191442"/>
                  </a:lnTo>
                  <a:cubicBezTo>
                    <a:pt x="131705" y="183543"/>
                    <a:pt x="144300" y="183545"/>
                    <a:pt x="151808" y="191446"/>
                  </a:cubicBezTo>
                  <a:lnTo>
                    <a:pt x="156559" y="196445"/>
                  </a:lnTo>
                  <a:cubicBezTo>
                    <a:pt x="161735" y="194347"/>
                    <a:pt x="166498" y="191392"/>
                    <a:pt x="170682" y="187750"/>
                  </a:cubicBezTo>
                  <a:lnTo>
                    <a:pt x="168796" y="181216"/>
                  </a:lnTo>
                  <a:cubicBezTo>
                    <a:pt x="165798" y="170831"/>
                    <a:pt x="172031" y="160036"/>
                    <a:pt x="182524" y="157440"/>
                  </a:cubicBezTo>
                  <a:lnTo>
                    <a:pt x="188084" y="156064"/>
                  </a:lnTo>
                  <a:cubicBezTo>
                    <a:pt x="188511" y="153323"/>
                    <a:pt x="188733" y="150512"/>
                    <a:pt x="188733" y="147647"/>
                  </a:cubicBezTo>
                  <a:cubicBezTo>
                    <a:pt x="188733" y="144649"/>
                    <a:pt x="188490" y="141710"/>
                    <a:pt x="188023" y="138849"/>
                  </a:cubicBezTo>
                  <a:lnTo>
                    <a:pt x="182889" y="137613"/>
                  </a:lnTo>
                  <a:cubicBezTo>
                    <a:pt x="172292" y="135061"/>
                    <a:pt x="165993" y="124155"/>
                    <a:pt x="169078" y="113700"/>
                  </a:cubicBezTo>
                  <a:lnTo>
                    <a:pt x="170851" y="107692"/>
                  </a:lnTo>
                  <a:cubicBezTo>
                    <a:pt x="166668" y="104017"/>
                    <a:pt x="161901" y="101034"/>
                    <a:pt x="156714" y="98912"/>
                  </a:cubicBezTo>
                  <a:lnTo>
                    <a:pt x="152017" y="103851"/>
                  </a:lnTo>
                  <a:cubicBezTo>
                    <a:pt x="144507" y="111750"/>
                    <a:pt x="131912" y="111747"/>
                    <a:pt x="124403" y="103846"/>
                  </a:cubicBezTo>
                  <a:lnTo>
                    <a:pt x="119652" y="98847"/>
                  </a:lnTo>
                  <a:cubicBezTo>
                    <a:pt x="114475" y="100945"/>
                    <a:pt x="109713" y="103898"/>
                    <a:pt x="105528" y="107541"/>
                  </a:cubicBezTo>
                  <a:lnTo>
                    <a:pt x="107415" y="114077"/>
                  </a:lnTo>
                  <a:close/>
                  <a:moveTo>
                    <a:pt x="138104" y="161934"/>
                  </a:moveTo>
                  <a:cubicBezTo>
                    <a:pt x="130477" y="161934"/>
                    <a:pt x="124296" y="155537"/>
                    <a:pt x="124296" y="147647"/>
                  </a:cubicBezTo>
                  <a:cubicBezTo>
                    <a:pt x="124296" y="139756"/>
                    <a:pt x="130477" y="133359"/>
                    <a:pt x="138104" y="133359"/>
                  </a:cubicBezTo>
                  <a:cubicBezTo>
                    <a:pt x="145730" y="133359"/>
                    <a:pt x="151911" y="139756"/>
                    <a:pt x="151911" y="147647"/>
                  </a:cubicBezTo>
                  <a:cubicBezTo>
                    <a:pt x="151911" y="155537"/>
                    <a:pt x="145730" y="161934"/>
                    <a:pt x="138104" y="161934"/>
                  </a:cubicBezTo>
                  <a:close/>
                </a:path>
              </a:pathLst>
            </a:custGeom>
            <a:gradFill>
              <a:gsLst>
                <a:gs pos="26000">
                  <a:srgbClr val="8DC8E8"/>
                </a:gs>
                <a:gs pos="75000">
                  <a:srgbClr val="CD98CF"/>
                </a:gs>
              </a:gsLst>
              <a:lin ang="2700000" scaled="0"/>
            </a:gradFill>
            <a:ln w="19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 name="Rectangle: Rounded Corners 10">
            <a:extLst>
              <a:ext uri="{FF2B5EF4-FFF2-40B4-BE49-F238E27FC236}">
                <a16:creationId xmlns:a16="http://schemas.microsoft.com/office/drawing/2014/main" id="{DDC14849-B77A-35DF-81A9-2FFA8737B5C0}"/>
              </a:ext>
            </a:extLst>
          </p:cNvPr>
          <p:cNvSpPr/>
          <p:nvPr/>
        </p:nvSpPr>
        <p:spPr bwMode="auto">
          <a:xfrm>
            <a:off x="598837" y="2404415"/>
            <a:ext cx="2295144" cy="54864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srgbClr val="FFFFFF"/>
                </a:solidFill>
                <a:effectLst/>
                <a:uLnTx/>
                <a:uFillTx/>
                <a:latin typeface="Segoe UI Semibold"/>
                <a:ea typeface="+mn-ea"/>
                <a:cs typeface="+mn-cs"/>
              </a:rPr>
              <a:t>Call center analytics: </a:t>
            </a:r>
            <a:r>
              <a:rPr kumimoji="0" lang="en-CA" sz="1100" b="0" i="0" u="none" strike="noStrike" kern="1200" cap="none" spc="0" normalizeH="0" baseline="0" noProof="0" dirty="0">
                <a:ln>
                  <a:noFill/>
                </a:ln>
                <a:solidFill>
                  <a:srgbClr val="FFFFFF"/>
                </a:solidFill>
                <a:effectLst/>
                <a:uLnTx/>
                <a:uFillTx/>
                <a:latin typeface="Segoe UI"/>
                <a:ea typeface="+mn-ea"/>
                <a:cs typeface="+mn-cs"/>
              </a:rPr>
              <a:t>automatically generate responses to customer inquiries</a:t>
            </a:r>
          </a:p>
        </p:txBody>
      </p:sp>
      <p:sp>
        <p:nvSpPr>
          <p:cNvPr id="12" name="Rectangle: Rounded Corners 11">
            <a:extLst>
              <a:ext uri="{FF2B5EF4-FFF2-40B4-BE49-F238E27FC236}">
                <a16:creationId xmlns:a16="http://schemas.microsoft.com/office/drawing/2014/main" id="{6E0BF207-2B35-D5E1-666F-CF9F606B1602}"/>
              </a:ext>
            </a:extLst>
          </p:cNvPr>
          <p:cNvSpPr/>
          <p:nvPr/>
        </p:nvSpPr>
        <p:spPr bwMode="auto">
          <a:xfrm>
            <a:off x="589312" y="3041217"/>
            <a:ext cx="2295144" cy="54864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dirty="0">
                <a:ln>
                  <a:noFill/>
                </a:ln>
                <a:solidFill>
                  <a:srgbClr val="FFFFFF"/>
                </a:solidFill>
                <a:effectLst/>
                <a:uLnTx/>
                <a:uFillTx/>
                <a:latin typeface="Segoe UI"/>
                <a:ea typeface="+mn-ea"/>
                <a:cs typeface="+mn-cs"/>
              </a:rPr>
              <a:t>Generate personalized UI for your website</a:t>
            </a:r>
          </a:p>
        </p:txBody>
      </p:sp>
      <p:grpSp>
        <p:nvGrpSpPr>
          <p:cNvPr id="13" name="Group 12" descr="Summarization">
            <a:extLst>
              <a:ext uri="{FF2B5EF4-FFF2-40B4-BE49-F238E27FC236}">
                <a16:creationId xmlns:a16="http://schemas.microsoft.com/office/drawing/2014/main" id="{8F651370-A558-C555-344F-9FFD983C8BF8}"/>
              </a:ext>
            </a:extLst>
          </p:cNvPr>
          <p:cNvGrpSpPr/>
          <p:nvPr/>
        </p:nvGrpSpPr>
        <p:grpSpPr>
          <a:xfrm>
            <a:off x="3492173" y="1575313"/>
            <a:ext cx="2116315" cy="417419"/>
            <a:chOff x="4224675" y="1360715"/>
            <a:chExt cx="2116315" cy="417419"/>
          </a:xfrm>
        </p:grpSpPr>
        <p:sp>
          <p:nvSpPr>
            <p:cNvPr id="14" name="TextBox 13">
              <a:extLst>
                <a:ext uri="{FF2B5EF4-FFF2-40B4-BE49-F238E27FC236}">
                  <a16:creationId xmlns:a16="http://schemas.microsoft.com/office/drawing/2014/main" id="{90F6E556-CF44-4C8A-9869-ED8D8CEA15C8}"/>
                </a:ext>
              </a:extLst>
            </p:cNvPr>
            <p:cNvSpPr txBox="1"/>
            <p:nvPr/>
          </p:nvSpPr>
          <p:spPr>
            <a:xfrm>
              <a:off x="4737259" y="1415399"/>
              <a:ext cx="1603731" cy="313932"/>
            </a:xfrm>
            <a:prstGeom prst="rect">
              <a:avLst/>
            </a:prstGeom>
            <a:noFill/>
          </p:spPr>
          <p:txBody>
            <a:bodyPr wrap="square" lIns="0">
              <a:spAutoFit/>
            </a:bodyPr>
            <a:lstStyle/>
            <a:p>
              <a:pPr marL="0" marR="0" lvl="1" indent="0" algn="l" defTabSz="914102" rtl="0" eaLnBrk="1" fontAlgn="base" latinLnBrk="0" hangingPunct="1">
                <a:lnSpc>
                  <a:spcPct val="90000"/>
                </a:lnSpc>
                <a:spcBef>
                  <a:spcPts val="0"/>
                </a:spcBef>
                <a:spcAft>
                  <a:spcPct val="0"/>
                </a:spcAft>
                <a:buClrTx/>
                <a:buSzPct val="90000"/>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Summarization</a:t>
              </a:r>
            </a:p>
          </p:txBody>
        </p:sp>
        <p:sp>
          <p:nvSpPr>
            <p:cNvPr id="15" name="Graphic 98">
              <a:extLst>
                <a:ext uri="{FF2B5EF4-FFF2-40B4-BE49-F238E27FC236}">
                  <a16:creationId xmlns:a16="http://schemas.microsoft.com/office/drawing/2014/main" id="{EDF95295-91C7-1324-38A7-74A97CDAD708}"/>
                </a:ext>
              </a:extLst>
            </p:cNvPr>
            <p:cNvSpPr/>
            <p:nvPr/>
          </p:nvSpPr>
          <p:spPr>
            <a:xfrm>
              <a:off x="4224675" y="1360715"/>
              <a:ext cx="413447" cy="417419"/>
            </a:xfrm>
            <a:custGeom>
              <a:avLst/>
              <a:gdLst>
                <a:gd name="connsiteX0" fmla="*/ 50006 w 171450"/>
                <a:gd name="connsiteY0" fmla="*/ 66675 h 171450"/>
                <a:gd name="connsiteX1" fmla="*/ 42863 w 171450"/>
                <a:gd name="connsiteY1" fmla="*/ 73819 h 171450"/>
                <a:gd name="connsiteX2" fmla="*/ 50006 w 171450"/>
                <a:gd name="connsiteY2" fmla="*/ 80963 h 171450"/>
                <a:gd name="connsiteX3" fmla="*/ 57150 w 171450"/>
                <a:gd name="connsiteY3" fmla="*/ 73819 h 171450"/>
                <a:gd name="connsiteX4" fmla="*/ 50006 w 171450"/>
                <a:gd name="connsiteY4" fmla="*/ 66675 h 171450"/>
                <a:gd name="connsiteX5" fmla="*/ 42863 w 171450"/>
                <a:gd name="connsiteY5" fmla="*/ 126206 h 171450"/>
                <a:gd name="connsiteX6" fmla="*/ 50006 w 171450"/>
                <a:gd name="connsiteY6" fmla="*/ 119063 h 171450"/>
                <a:gd name="connsiteX7" fmla="*/ 57150 w 171450"/>
                <a:gd name="connsiteY7" fmla="*/ 126206 h 171450"/>
                <a:gd name="connsiteX8" fmla="*/ 50006 w 171450"/>
                <a:gd name="connsiteY8" fmla="*/ 133350 h 171450"/>
                <a:gd name="connsiteX9" fmla="*/ 42863 w 171450"/>
                <a:gd name="connsiteY9" fmla="*/ 126206 h 171450"/>
                <a:gd name="connsiteX10" fmla="*/ 0 w 171450"/>
                <a:gd name="connsiteY10" fmla="*/ 30956 h 171450"/>
                <a:gd name="connsiteX11" fmla="*/ 30956 w 171450"/>
                <a:gd name="connsiteY11" fmla="*/ 0 h 171450"/>
                <a:gd name="connsiteX12" fmla="*/ 140494 w 171450"/>
                <a:gd name="connsiteY12" fmla="*/ 0 h 171450"/>
                <a:gd name="connsiteX13" fmla="*/ 171450 w 171450"/>
                <a:gd name="connsiteY13" fmla="*/ 30956 h 171450"/>
                <a:gd name="connsiteX14" fmla="*/ 171450 w 171450"/>
                <a:gd name="connsiteY14" fmla="*/ 140494 h 171450"/>
                <a:gd name="connsiteX15" fmla="*/ 140494 w 171450"/>
                <a:gd name="connsiteY15" fmla="*/ 171450 h 171450"/>
                <a:gd name="connsiteX16" fmla="*/ 30956 w 171450"/>
                <a:gd name="connsiteY16" fmla="*/ 171450 h 171450"/>
                <a:gd name="connsiteX17" fmla="*/ 0 w 171450"/>
                <a:gd name="connsiteY17" fmla="*/ 140494 h 171450"/>
                <a:gd name="connsiteX18" fmla="*/ 0 w 171450"/>
                <a:gd name="connsiteY18" fmla="*/ 30956 h 171450"/>
                <a:gd name="connsiteX19" fmla="*/ 28575 w 171450"/>
                <a:gd name="connsiteY19" fmla="*/ 73819 h 171450"/>
                <a:gd name="connsiteX20" fmla="*/ 50006 w 171450"/>
                <a:gd name="connsiteY20" fmla="*/ 95250 h 171450"/>
                <a:gd name="connsiteX21" fmla="*/ 71438 w 171450"/>
                <a:gd name="connsiteY21" fmla="*/ 73819 h 171450"/>
                <a:gd name="connsiteX22" fmla="*/ 50006 w 171450"/>
                <a:gd name="connsiteY22" fmla="*/ 52388 h 171450"/>
                <a:gd name="connsiteX23" fmla="*/ 28575 w 171450"/>
                <a:gd name="connsiteY23" fmla="*/ 73819 h 171450"/>
                <a:gd name="connsiteX24" fmla="*/ 50006 w 171450"/>
                <a:gd name="connsiteY24" fmla="*/ 104775 h 171450"/>
                <a:gd name="connsiteX25" fmla="*/ 28575 w 171450"/>
                <a:gd name="connsiteY25" fmla="*/ 126206 h 171450"/>
                <a:gd name="connsiteX26" fmla="*/ 50006 w 171450"/>
                <a:gd name="connsiteY26" fmla="*/ 147638 h 171450"/>
                <a:gd name="connsiteX27" fmla="*/ 71438 w 171450"/>
                <a:gd name="connsiteY27" fmla="*/ 126206 h 171450"/>
                <a:gd name="connsiteX28" fmla="*/ 50006 w 171450"/>
                <a:gd name="connsiteY28" fmla="*/ 104775 h 171450"/>
                <a:gd name="connsiteX29" fmla="*/ 85725 w 171450"/>
                <a:gd name="connsiteY29" fmla="*/ 73819 h 171450"/>
                <a:gd name="connsiteX30" fmla="*/ 92869 w 171450"/>
                <a:gd name="connsiteY30" fmla="*/ 80963 h 171450"/>
                <a:gd name="connsiteX31" fmla="*/ 135731 w 171450"/>
                <a:gd name="connsiteY31" fmla="*/ 80963 h 171450"/>
                <a:gd name="connsiteX32" fmla="*/ 142875 w 171450"/>
                <a:gd name="connsiteY32" fmla="*/ 73819 h 171450"/>
                <a:gd name="connsiteX33" fmla="*/ 135731 w 171450"/>
                <a:gd name="connsiteY33" fmla="*/ 66675 h 171450"/>
                <a:gd name="connsiteX34" fmla="*/ 92869 w 171450"/>
                <a:gd name="connsiteY34" fmla="*/ 66675 h 171450"/>
                <a:gd name="connsiteX35" fmla="*/ 85725 w 171450"/>
                <a:gd name="connsiteY35" fmla="*/ 73819 h 171450"/>
                <a:gd name="connsiteX36" fmla="*/ 92869 w 171450"/>
                <a:gd name="connsiteY36" fmla="*/ 119063 h 171450"/>
                <a:gd name="connsiteX37" fmla="*/ 85725 w 171450"/>
                <a:gd name="connsiteY37" fmla="*/ 126206 h 171450"/>
                <a:gd name="connsiteX38" fmla="*/ 92869 w 171450"/>
                <a:gd name="connsiteY38" fmla="*/ 133350 h 171450"/>
                <a:gd name="connsiteX39" fmla="*/ 135731 w 171450"/>
                <a:gd name="connsiteY39" fmla="*/ 133350 h 171450"/>
                <a:gd name="connsiteX40" fmla="*/ 142875 w 171450"/>
                <a:gd name="connsiteY40" fmla="*/ 126206 h 171450"/>
                <a:gd name="connsiteX41" fmla="*/ 135731 w 171450"/>
                <a:gd name="connsiteY41" fmla="*/ 119063 h 171450"/>
                <a:gd name="connsiteX42" fmla="*/ 92869 w 171450"/>
                <a:gd name="connsiteY42" fmla="*/ 119063 h 171450"/>
                <a:gd name="connsiteX43" fmla="*/ 28575 w 171450"/>
                <a:gd name="connsiteY43" fmla="*/ 30956 h 171450"/>
                <a:gd name="connsiteX44" fmla="*/ 35719 w 171450"/>
                <a:gd name="connsiteY44" fmla="*/ 38100 h 171450"/>
                <a:gd name="connsiteX45" fmla="*/ 135731 w 171450"/>
                <a:gd name="connsiteY45" fmla="*/ 38100 h 171450"/>
                <a:gd name="connsiteX46" fmla="*/ 142875 w 171450"/>
                <a:gd name="connsiteY46" fmla="*/ 30956 h 171450"/>
                <a:gd name="connsiteX47" fmla="*/ 135731 w 171450"/>
                <a:gd name="connsiteY47" fmla="*/ 23813 h 171450"/>
                <a:gd name="connsiteX48" fmla="*/ 35719 w 171450"/>
                <a:gd name="connsiteY48" fmla="*/ 23813 h 171450"/>
                <a:gd name="connsiteX49" fmla="*/ 28575 w 171450"/>
                <a:gd name="connsiteY49" fmla="*/ 3095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1450" h="171450">
                  <a:moveTo>
                    <a:pt x="50006" y="66675"/>
                  </a:moveTo>
                  <a:cubicBezTo>
                    <a:pt x="46061" y="66675"/>
                    <a:pt x="42863" y="69874"/>
                    <a:pt x="42863" y="73819"/>
                  </a:cubicBezTo>
                  <a:cubicBezTo>
                    <a:pt x="42863" y="77764"/>
                    <a:pt x="46061" y="80963"/>
                    <a:pt x="50006" y="80963"/>
                  </a:cubicBezTo>
                  <a:cubicBezTo>
                    <a:pt x="53952" y="80963"/>
                    <a:pt x="57150" y="77764"/>
                    <a:pt x="57150" y="73819"/>
                  </a:cubicBezTo>
                  <a:cubicBezTo>
                    <a:pt x="57150" y="69874"/>
                    <a:pt x="53952" y="66675"/>
                    <a:pt x="50006" y="66675"/>
                  </a:cubicBezTo>
                  <a:close/>
                  <a:moveTo>
                    <a:pt x="42863" y="126206"/>
                  </a:moveTo>
                  <a:cubicBezTo>
                    <a:pt x="42863" y="122261"/>
                    <a:pt x="46061" y="119063"/>
                    <a:pt x="50006" y="119063"/>
                  </a:cubicBezTo>
                  <a:cubicBezTo>
                    <a:pt x="53952" y="119063"/>
                    <a:pt x="57150" y="122261"/>
                    <a:pt x="57150" y="126206"/>
                  </a:cubicBezTo>
                  <a:cubicBezTo>
                    <a:pt x="57150" y="130152"/>
                    <a:pt x="53952" y="133350"/>
                    <a:pt x="50006" y="133350"/>
                  </a:cubicBezTo>
                  <a:cubicBezTo>
                    <a:pt x="46061" y="133350"/>
                    <a:pt x="42863" y="130152"/>
                    <a:pt x="42863" y="126206"/>
                  </a:cubicBezTo>
                  <a:close/>
                  <a:moveTo>
                    <a:pt x="0" y="30956"/>
                  </a:moveTo>
                  <a:cubicBezTo>
                    <a:pt x="0" y="13860"/>
                    <a:pt x="13860" y="0"/>
                    <a:pt x="30956" y="0"/>
                  </a:cubicBezTo>
                  <a:lnTo>
                    <a:pt x="140494" y="0"/>
                  </a:lnTo>
                  <a:cubicBezTo>
                    <a:pt x="157590" y="0"/>
                    <a:pt x="171450" y="13860"/>
                    <a:pt x="171450" y="30956"/>
                  </a:cubicBezTo>
                  <a:lnTo>
                    <a:pt x="171450" y="140494"/>
                  </a:lnTo>
                  <a:cubicBezTo>
                    <a:pt x="171450" y="157590"/>
                    <a:pt x="157590" y="171450"/>
                    <a:pt x="140494" y="171450"/>
                  </a:cubicBezTo>
                  <a:lnTo>
                    <a:pt x="30956" y="171450"/>
                  </a:lnTo>
                  <a:cubicBezTo>
                    <a:pt x="13860" y="171450"/>
                    <a:pt x="0" y="157590"/>
                    <a:pt x="0" y="140494"/>
                  </a:cubicBezTo>
                  <a:lnTo>
                    <a:pt x="0" y="30956"/>
                  </a:lnTo>
                  <a:close/>
                  <a:moveTo>
                    <a:pt x="28575" y="73819"/>
                  </a:moveTo>
                  <a:cubicBezTo>
                    <a:pt x="28575" y="85655"/>
                    <a:pt x="38170" y="95250"/>
                    <a:pt x="50006" y="95250"/>
                  </a:cubicBezTo>
                  <a:cubicBezTo>
                    <a:pt x="61842" y="95250"/>
                    <a:pt x="71438" y="85655"/>
                    <a:pt x="71438" y="73819"/>
                  </a:cubicBezTo>
                  <a:cubicBezTo>
                    <a:pt x="71438" y="61983"/>
                    <a:pt x="61842" y="52388"/>
                    <a:pt x="50006" y="52388"/>
                  </a:cubicBezTo>
                  <a:cubicBezTo>
                    <a:pt x="38170" y="52388"/>
                    <a:pt x="28575" y="61983"/>
                    <a:pt x="28575" y="73819"/>
                  </a:cubicBezTo>
                  <a:close/>
                  <a:moveTo>
                    <a:pt x="50006" y="104775"/>
                  </a:moveTo>
                  <a:cubicBezTo>
                    <a:pt x="38170" y="104775"/>
                    <a:pt x="28575" y="114370"/>
                    <a:pt x="28575" y="126206"/>
                  </a:cubicBezTo>
                  <a:cubicBezTo>
                    <a:pt x="28575" y="138042"/>
                    <a:pt x="38170" y="147638"/>
                    <a:pt x="50006" y="147638"/>
                  </a:cubicBezTo>
                  <a:cubicBezTo>
                    <a:pt x="61842" y="147638"/>
                    <a:pt x="71438" y="138042"/>
                    <a:pt x="71438" y="126206"/>
                  </a:cubicBezTo>
                  <a:cubicBezTo>
                    <a:pt x="71438" y="114370"/>
                    <a:pt x="61842" y="104775"/>
                    <a:pt x="50006" y="104775"/>
                  </a:cubicBezTo>
                  <a:close/>
                  <a:moveTo>
                    <a:pt x="85725" y="73819"/>
                  </a:moveTo>
                  <a:cubicBezTo>
                    <a:pt x="85725" y="77764"/>
                    <a:pt x="88924" y="80963"/>
                    <a:pt x="92869" y="80963"/>
                  </a:cubicBezTo>
                  <a:lnTo>
                    <a:pt x="135731" y="80963"/>
                  </a:lnTo>
                  <a:cubicBezTo>
                    <a:pt x="139677" y="80963"/>
                    <a:pt x="142875" y="77764"/>
                    <a:pt x="142875" y="73819"/>
                  </a:cubicBezTo>
                  <a:cubicBezTo>
                    <a:pt x="142875" y="69874"/>
                    <a:pt x="139677" y="66675"/>
                    <a:pt x="135731" y="66675"/>
                  </a:cubicBezTo>
                  <a:lnTo>
                    <a:pt x="92869" y="66675"/>
                  </a:lnTo>
                  <a:cubicBezTo>
                    <a:pt x="88924" y="66675"/>
                    <a:pt x="85725" y="69874"/>
                    <a:pt x="85725" y="73819"/>
                  </a:cubicBezTo>
                  <a:close/>
                  <a:moveTo>
                    <a:pt x="92869" y="119063"/>
                  </a:moveTo>
                  <a:cubicBezTo>
                    <a:pt x="88924" y="119063"/>
                    <a:pt x="85725" y="122261"/>
                    <a:pt x="85725" y="126206"/>
                  </a:cubicBezTo>
                  <a:cubicBezTo>
                    <a:pt x="85725" y="130152"/>
                    <a:pt x="88924" y="133350"/>
                    <a:pt x="92869" y="133350"/>
                  </a:cubicBezTo>
                  <a:lnTo>
                    <a:pt x="135731" y="133350"/>
                  </a:lnTo>
                  <a:cubicBezTo>
                    <a:pt x="139677" y="133350"/>
                    <a:pt x="142875" y="130152"/>
                    <a:pt x="142875" y="126206"/>
                  </a:cubicBezTo>
                  <a:cubicBezTo>
                    <a:pt x="142875" y="122261"/>
                    <a:pt x="139677" y="119063"/>
                    <a:pt x="135731" y="119063"/>
                  </a:cubicBezTo>
                  <a:lnTo>
                    <a:pt x="92869" y="119063"/>
                  </a:lnTo>
                  <a:close/>
                  <a:moveTo>
                    <a:pt x="28575" y="30956"/>
                  </a:moveTo>
                  <a:cubicBezTo>
                    <a:pt x="28575" y="34902"/>
                    <a:pt x="31773" y="38100"/>
                    <a:pt x="35719" y="38100"/>
                  </a:cubicBezTo>
                  <a:lnTo>
                    <a:pt x="135731" y="38100"/>
                  </a:lnTo>
                  <a:cubicBezTo>
                    <a:pt x="139677" y="38100"/>
                    <a:pt x="142875" y="34902"/>
                    <a:pt x="142875" y="30956"/>
                  </a:cubicBezTo>
                  <a:cubicBezTo>
                    <a:pt x="142875" y="27011"/>
                    <a:pt x="139677" y="23813"/>
                    <a:pt x="135731" y="23813"/>
                  </a:cubicBezTo>
                  <a:lnTo>
                    <a:pt x="35719" y="23813"/>
                  </a:lnTo>
                  <a:cubicBezTo>
                    <a:pt x="31773" y="23813"/>
                    <a:pt x="28575" y="27011"/>
                    <a:pt x="28575" y="30956"/>
                  </a:cubicBezTo>
                  <a:close/>
                </a:path>
              </a:pathLst>
            </a:custGeom>
            <a:gradFill>
              <a:gsLst>
                <a:gs pos="26000">
                  <a:srgbClr val="8DC8E8"/>
                </a:gs>
                <a:gs pos="75000">
                  <a:srgbClr val="CD98CF"/>
                </a:gs>
              </a:gsLst>
              <a:lin ang="2700000" scaled="0"/>
            </a:gradFill>
            <a:ln w="19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6" name="Rectangle: Rounded Corners 15">
            <a:extLst>
              <a:ext uri="{FF2B5EF4-FFF2-40B4-BE49-F238E27FC236}">
                <a16:creationId xmlns:a16="http://schemas.microsoft.com/office/drawing/2014/main" id="{7763444E-7E6E-2660-8240-55B51B16810C}"/>
              </a:ext>
            </a:extLst>
          </p:cNvPr>
          <p:cNvSpPr/>
          <p:nvPr/>
        </p:nvSpPr>
        <p:spPr bwMode="auto">
          <a:xfrm>
            <a:off x="3503105" y="2404415"/>
            <a:ext cx="2295144" cy="54864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srgbClr val="FFFFFF"/>
                </a:solidFill>
                <a:effectLst/>
                <a:uLnTx/>
                <a:uFillTx/>
                <a:latin typeface="Segoe UI Semibold"/>
                <a:ea typeface="+mn-ea"/>
                <a:cs typeface="+mn-cs"/>
              </a:rPr>
              <a:t>Call center analytics: </a:t>
            </a:r>
            <a:r>
              <a:rPr kumimoji="0" lang="en-CA" sz="1100" b="0" i="0" u="none" strike="noStrike" kern="1200" cap="none" spc="0" normalizeH="0" baseline="0" noProof="0" dirty="0">
                <a:ln>
                  <a:noFill/>
                </a:ln>
                <a:solidFill>
                  <a:srgbClr val="FFFFFF"/>
                </a:solidFill>
                <a:effectLst/>
                <a:uLnTx/>
                <a:uFillTx/>
                <a:latin typeface="Segoe UI"/>
                <a:ea typeface="+mn-ea"/>
                <a:cs typeface="+mn-cs"/>
              </a:rPr>
              <a:t>summary of customer support conversation logs</a:t>
            </a:r>
          </a:p>
        </p:txBody>
      </p:sp>
      <p:sp>
        <p:nvSpPr>
          <p:cNvPr id="17" name="Rectangle: Rounded Corners 16">
            <a:extLst>
              <a:ext uri="{FF2B5EF4-FFF2-40B4-BE49-F238E27FC236}">
                <a16:creationId xmlns:a16="http://schemas.microsoft.com/office/drawing/2014/main" id="{83D71DF5-6E29-0094-74DE-C08F2D2EDE91}"/>
              </a:ext>
            </a:extLst>
          </p:cNvPr>
          <p:cNvSpPr/>
          <p:nvPr/>
        </p:nvSpPr>
        <p:spPr bwMode="auto">
          <a:xfrm>
            <a:off x="3314572" y="3041217"/>
            <a:ext cx="2659508" cy="54864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srgbClr val="FFFFFF"/>
                </a:solidFill>
                <a:effectLst/>
                <a:uLnTx/>
                <a:uFillTx/>
                <a:latin typeface="Segoe UI Semibold"/>
                <a:ea typeface="+mn-ea"/>
                <a:cs typeface="+mn-cs"/>
              </a:rPr>
              <a:t>Subject matter expert document: </a:t>
            </a:r>
            <a:r>
              <a:rPr kumimoji="0" lang="en-CA" sz="1100" b="0" i="0" u="none" strike="noStrike" kern="1200" cap="none" spc="0" normalizeH="0" baseline="0" noProof="0" dirty="0">
                <a:ln>
                  <a:noFill/>
                </a:ln>
                <a:solidFill>
                  <a:srgbClr val="FFFFFF"/>
                </a:solidFill>
                <a:effectLst/>
                <a:uLnTx/>
                <a:uFillTx/>
                <a:latin typeface="Segoe UI"/>
                <a:ea typeface="+mn-ea"/>
                <a:cs typeface="+mn-cs"/>
              </a:rPr>
              <a:t>summarization (e.</a:t>
            </a:r>
            <a:r>
              <a:rPr lang="en-CA" sz="1100" noProof="0" dirty="0">
                <a:solidFill>
                  <a:srgbClr val="FFFFFF"/>
                </a:solidFill>
                <a:latin typeface="Segoe UI"/>
              </a:rPr>
              <a:t>g.</a:t>
            </a:r>
            <a:r>
              <a:rPr kumimoji="0" lang="en-CA" sz="1100" b="0" i="0" u="none" strike="noStrike" kern="1200" cap="none" spc="0" normalizeH="0" baseline="0" noProof="0" dirty="0">
                <a:ln>
                  <a:noFill/>
                </a:ln>
                <a:solidFill>
                  <a:srgbClr val="FFFFFF"/>
                </a:solidFill>
                <a:effectLst/>
                <a:uLnTx/>
                <a:uFillTx/>
                <a:latin typeface="Segoe UI"/>
                <a:ea typeface="+mn-ea"/>
                <a:cs typeface="+mn-cs"/>
              </a:rPr>
              <a:t> Financial reporting, analyst articles)</a:t>
            </a:r>
          </a:p>
        </p:txBody>
      </p:sp>
      <p:sp>
        <p:nvSpPr>
          <p:cNvPr id="18" name="Rectangle: Rounded Corners 17">
            <a:extLst>
              <a:ext uri="{FF2B5EF4-FFF2-40B4-BE49-F238E27FC236}">
                <a16:creationId xmlns:a16="http://schemas.microsoft.com/office/drawing/2014/main" id="{023AE5D0-E3F8-D310-BED8-0C713FB8238F}"/>
              </a:ext>
            </a:extLst>
          </p:cNvPr>
          <p:cNvSpPr/>
          <p:nvPr/>
        </p:nvSpPr>
        <p:spPr bwMode="auto">
          <a:xfrm>
            <a:off x="3496754" y="3678018"/>
            <a:ext cx="2295144" cy="54864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dirty="0">
                <a:ln>
                  <a:noFill/>
                </a:ln>
                <a:solidFill>
                  <a:srgbClr val="FFFFFF"/>
                </a:solidFill>
                <a:effectLst/>
                <a:uLnTx/>
                <a:uFillTx/>
                <a:latin typeface="Segoe UI"/>
                <a:ea typeface="+mn-ea"/>
                <a:cs typeface="+mn-cs"/>
              </a:rPr>
              <a:t>Social media trends summarization</a:t>
            </a:r>
          </a:p>
        </p:txBody>
      </p:sp>
      <p:grpSp>
        <p:nvGrpSpPr>
          <p:cNvPr id="19" name="Group 137" descr="Code Generation">
            <a:extLst>
              <a:ext uri="{FF2B5EF4-FFF2-40B4-BE49-F238E27FC236}">
                <a16:creationId xmlns:a16="http://schemas.microsoft.com/office/drawing/2014/main" id="{572CBED1-C50D-3634-C8F2-6AC852A0F411}"/>
              </a:ext>
            </a:extLst>
          </p:cNvPr>
          <p:cNvGrpSpPr/>
          <p:nvPr/>
        </p:nvGrpSpPr>
        <p:grpSpPr>
          <a:xfrm>
            <a:off x="6507270" y="1504651"/>
            <a:ext cx="2132012" cy="535531"/>
            <a:chOff x="6507270" y="1386313"/>
            <a:chExt cx="2132012" cy="535531"/>
          </a:xfrm>
        </p:grpSpPr>
        <p:sp>
          <p:nvSpPr>
            <p:cNvPr id="20" name="TextBox 19">
              <a:extLst>
                <a:ext uri="{FF2B5EF4-FFF2-40B4-BE49-F238E27FC236}">
                  <a16:creationId xmlns:a16="http://schemas.microsoft.com/office/drawing/2014/main" id="{A669FAF2-6B24-2017-0F16-486D4A1275D6}"/>
                </a:ext>
              </a:extLst>
            </p:cNvPr>
            <p:cNvSpPr txBox="1"/>
            <p:nvPr/>
          </p:nvSpPr>
          <p:spPr>
            <a:xfrm>
              <a:off x="7215808" y="1386313"/>
              <a:ext cx="1423474" cy="535531"/>
            </a:xfrm>
            <a:prstGeom prst="rect">
              <a:avLst/>
            </a:prstGeom>
            <a:noFill/>
          </p:spPr>
          <p:txBody>
            <a:bodyPr wrap="square" lIns="0">
              <a:spAutoFit/>
            </a:bodyPr>
            <a:lstStyle/>
            <a:p>
              <a:pPr marL="0" marR="0" lvl="1" indent="0" algn="l" defTabSz="914102" rtl="0" eaLnBrk="1" fontAlgn="base" latinLnBrk="0" hangingPunct="1">
                <a:lnSpc>
                  <a:spcPct val="90000"/>
                </a:lnSpc>
                <a:spcBef>
                  <a:spcPts val="0"/>
                </a:spcBef>
                <a:spcAft>
                  <a:spcPct val="0"/>
                </a:spcAft>
                <a:buClrTx/>
                <a:buSzPct val="90000"/>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Code</a:t>
              </a:r>
            </a:p>
            <a:p>
              <a:pPr marL="0" marR="0" lvl="1" indent="0" algn="l" defTabSz="914102" rtl="0" eaLnBrk="1" fontAlgn="base" latinLnBrk="0" hangingPunct="1">
                <a:lnSpc>
                  <a:spcPct val="90000"/>
                </a:lnSpc>
                <a:spcBef>
                  <a:spcPts val="0"/>
                </a:spcBef>
                <a:spcAft>
                  <a:spcPct val="0"/>
                </a:spcAft>
                <a:buClrTx/>
                <a:buSzPct val="90000"/>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generation</a:t>
              </a:r>
            </a:p>
          </p:txBody>
        </p:sp>
        <p:sp>
          <p:nvSpPr>
            <p:cNvPr id="21" name="Graphic 260">
              <a:extLst>
                <a:ext uri="{FF2B5EF4-FFF2-40B4-BE49-F238E27FC236}">
                  <a16:creationId xmlns:a16="http://schemas.microsoft.com/office/drawing/2014/main" id="{FF29546D-C44B-4D0B-8C00-475F00815785}"/>
                </a:ext>
              </a:extLst>
            </p:cNvPr>
            <p:cNvSpPr>
              <a:spLocks noChangeAspect="1"/>
            </p:cNvSpPr>
            <p:nvPr/>
          </p:nvSpPr>
          <p:spPr>
            <a:xfrm>
              <a:off x="6507270" y="1436688"/>
              <a:ext cx="457200" cy="457200"/>
            </a:xfrm>
            <a:custGeom>
              <a:avLst/>
              <a:gdLst>
                <a:gd name="connsiteX0" fmla="*/ 0 w 365760"/>
                <a:gd name="connsiteY0" fmla="*/ 182880 h 365760"/>
                <a:gd name="connsiteX1" fmla="*/ 182880 w 365760"/>
                <a:gd name="connsiteY1" fmla="*/ 0 h 365760"/>
                <a:gd name="connsiteX2" fmla="*/ 365760 w 365760"/>
                <a:gd name="connsiteY2" fmla="*/ 182880 h 365760"/>
                <a:gd name="connsiteX3" fmla="*/ 182880 w 365760"/>
                <a:gd name="connsiteY3" fmla="*/ 365760 h 365760"/>
                <a:gd name="connsiteX4" fmla="*/ 0 w 365760"/>
                <a:gd name="connsiteY4" fmla="*/ 182880 h 365760"/>
                <a:gd name="connsiteX5" fmla="*/ 227642 w 365760"/>
                <a:gd name="connsiteY5" fmla="*/ 96021 h 365760"/>
                <a:gd name="connsiteX6" fmla="*/ 221751 w 365760"/>
                <a:gd name="connsiteY6" fmla="*/ 80968 h 365760"/>
                <a:gd name="connsiteX7" fmla="*/ 206698 w 365760"/>
                <a:gd name="connsiteY7" fmla="*/ 86859 h 365760"/>
                <a:gd name="connsiteX8" fmla="*/ 126688 w 365760"/>
                <a:gd name="connsiteY8" fmla="*/ 269739 h 365760"/>
                <a:gd name="connsiteX9" fmla="*/ 132579 w 365760"/>
                <a:gd name="connsiteY9" fmla="*/ 284792 h 365760"/>
                <a:gd name="connsiteX10" fmla="*/ 147632 w 365760"/>
                <a:gd name="connsiteY10" fmla="*/ 278901 h 365760"/>
                <a:gd name="connsiteX11" fmla="*/ 227642 w 365760"/>
                <a:gd name="connsiteY11" fmla="*/ 96021 h 365760"/>
                <a:gd name="connsiteX12" fmla="*/ 110952 w 365760"/>
                <a:gd name="connsiteY12" fmla="*/ 129078 h 365760"/>
                <a:gd name="connsiteX13" fmla="*/ 94788 w 365760"/>
                <a:gd name="connsiteY13" fmla="*/ 129078 h 365760"/>
                <a:gd name="connsiteX14" fmla="*/ 49068 w 365760"/>
                <a:gd name="connsiteY14" fmla="*/ 174798 h 365760"/>
                <a:gd name="connsiteX15" fmla="*/ 49068 w 365760"/>
                <a:gd name="connsiteY15" fmla="*/ 190963 h 365760"/>
                <a:gd name="connsiteX16" fmla="*/ 94788 w 365760"/>
                <a:gd name="connsiteY16" fmla="*/ 236683 h 365760"/>
                <a:gd name="connsiteX17" fmla="*/ 110952 w 365760"/>
                <a:gd name="connsiteY17" fmla="*/ 236683 h 365760"/>
                <a:gd name="connsiteX18" fmla="*/ 110952 w 365760"/>
                <a:gd name="connsiteY18" fmla="*/ 220517 h 365760"/>
                <a:gd name="connsiteX19" fmla="*/ 73315 w 365760"/>
                <a:gd name="connsiteY19" fmla="*/ 182880 h 365760"/>
                <a:gd name="connsiteX20" fmla="*/ 110952 w 365760"/>
                <a:gd name="connsiteY20" fmla="*/ 145242 h 365760"/>
                <a:gd name="connsiteX21" fmla="*/ 110952 w 365760"/>
                <a:gd name="connsiteY21" fmla="*/ 129078 h 365760"/>
                <a:gd name="connsiteX22" fmla="*/ 254807 w 365760"/>
                <a:gd name="connsiteY22" fmla="*/ 145242 h 365760"/>
                <a:gd name="connsiteX23" fmla="*/ 292446 w 365760"/>
                <a:gd name="connsiteY23" fmla="*/ 182880 h 365760"/>
                <a:gd name="connsiteX24" fmla="*/ 254807 w 365760"/>
                <a:gd name="connsiteY24" fmla="*/ 220517 h 365760"/>
                <a:gd name="connsiteX25" fmla="*/ 254807 w 365760"/>
                <a:gd name="connsiteY25" fmla="*/ 236683 h 365760"/>
                <a:gd name="connsiteX26" fmla="*/ 270973 w 365760"/>
                <a:gd name="connsiteY26" fmla="*/ 236683 h 365760"/>
                <a:gd name="connsiteX27" fmla="*/ 316693 w 365760"/>
                <a:gd name="connsiteY27" fmla="*/ 190963 h 365760"/>
                <a:gd name="connsiteX28" fmla="*/ 316693 w 365760"/>
                <a:gd name="connsiteY28" fmla="*/ 174798 h 365760"/>
                <a:gd name="connsiteX29" fmla="*/ 270973 w 365760"/>
                <a:gd name="connsiteY29" fmla="*/ 129078 h 365760"/>
                <a:gd name="connsiteX30" fmla="*/ 254807 w 365760"/>
                <a:gd name="connsiteY30" fmla="*/ 129078 h 365760"/>
                <a:gd name="connsiteX31" fmla="*/ 254807 w 365760"/>
                <a:gd name="connsiteY31" fmla="*/ 145242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5760" h="365760">
                  <a:moveTo>
                    <a:pt x="0" y="182880"/>
                  </a:moveTo>
                  <a:cubicBezTo>
                    <a:pt x="0" y="81878"/>
                    <a:pt x="81878" y="0"/>
                    <a:pt x="182880" y="0"/>
                  </a:cubicBezTo>
                  <a:cubicBezTo>
                    <a:pt x="283882" y="0"/>
                    <a:pt x="365760" y="81878"/>
                    <a:pt x="365760" y="182880"/>
                  </a:cubicBezTo>
                  <a:cubicBezTo>
                    <a:pt x="365760" y="283882"/>
                    <a:pt x="283882" y="365760"/>
                    <a:pt x="182880" y="365760"/>
                  </a:cubicBezTo>
                  <a:cubicBezTo>
                    <a:pt x="81878" y="365760"/>
                    <a:pt x="0" y="283882"/>
                    <a:pt x="0" y="182880"/>
                  </a:cubicBezTo>
                  <a:close/>
                  <a:moveTo>
                    <a:pt x="227642" y="96021"/>
                  </a:moveTo>
                  <a:cubicBezTo>
                    <a:pt x="230173" y="90238"/>
                    <a:pt x="227535" y="83498"/>
                    <a:pt x="221751" y="80968"/>
                  </a:cubicBezTo>
                  <a:cubicBezTo>
                    <a:pt x="215968" y="78438"/>
                    <a:pt x="209228" y="81075"/>
                    <a:pt x="206698" y="86859"/>
                  </a:cubicBezTo>
                  <a:lnTo>
                    <a:pt x="126688" y="269739"/>
                  </a:lnTo>
                  <a:cubicBezTo>
                    <a:pt x="124158" y="275522"/>
                    <a:pt x="126795" y="282262"/>
                    <a:pt x="132579" y="284792"/>
                  </a:cubicBezTo>
                  <a:cubicBezTo>
                    <a:pt x="138362" y="287323"/>
                    <a:pt x="145102" y="284685"/>
                    <a:pt x="147632" y="278901"/>
                  </a:cubicBezTo>
                  <a:lnTo>
                    <a:pt x="227642" y="96021"/>
                  </a:lnTo>
                  <a:close/>
                  <a:moveTo>
                    <a:pt x="110952" y="129078"/>
                  </a:moveTo>
                  <a:cubicBezTo>
                    <a:pt x="106489" y="124614"/>
                    <a:pt x="99251" y="124614"/>
                    <a:pt x="94788" y="129078"/>
                  </a:cubicBezTo>
                  <a:lnTo>
                    <a:pt x="49068" y="174798"/>
                  </a:lnTo>
                  <a:cubicBezTo>
                    <a:pt x="44604" y="179262"/>
                    <a:pt x="44604" y="186499"/>
                    <a:pt x="49068" y="190963"/>
                  </a:cubicBezTo>
                  <a:lnTo>
                    <a:pt x="94788" y="236683"/>
                  </a:lnTo>
                  <a:cubicBezTo>
                    <a:pt x="99251" y="241146"/>
                    <a:pt x="106489" y="241146"/>
                    <a:pt x="110952" y="236683"/>
                  </a:cubicBezTo>
                  <a:cubicBezTo>
                    <a:pt x="115416" y="232219"/>
                    <a:pt x="115416" y="224981"/>
                    <a:pt x="110952" y="220517"/>
                  </a:cubicBezTo>
                  <a:lnTo>
                    <a:pt x="73315" y="182880"/>
                  </a:lnTo>
                  <a:lnTo>
                    <a:pt x="110952" y="145242"/>
                  </a:lnTo>
                  <a:cubicBezTo>
                    <a:pt x="115416" y="140779"/>
                    <a:pt x="115416" y="133542"/>
                    <a:pt x="110952" y="129078"/>
                  </a:cubicBezTo>
                  <a:close/>
                  <a:moveTo>
                    <a:pt x="254807" y="145242"/>
                  </a:moveTo>
                  <a:lnTo>
                    <a:pt x="292446" y="182880"/>
                  </a:lnTo>
                  <a:lnTo>
                    <a:pt x="254807" y="220517"/>
                  </a:lnTo>
                  <a:cubicBezTo>
                    <a:pt x="250344" y="224981"/>
                    <a:pt x="250344" y="232219"/>
                    <a:pt x="254807" y="236683"/>
                  </a:cubicBezTo>
                  <a:cubicBezTo>
                    <a:pt x="259271" y="241146"/>
                    <a:pt x="266509" y="241146"/>
                    <a:pt x="270973" y="236683"/>
                  </a:cubicBezTo>
                  <a:lnTo>
                    <a:pt x="316693" y="190963"/>
                  </a:lnTo>
                  <a:cubicBezTo>
                    <a:pt x="321156" y="186499"/>
                    <a:pt x="321156" y="179262"/>
                    <a:pt x="316693" y="174798"/>
                  </a:cubicBezTo>
                  <a:lnTo>
                    <a:pt x="270973" y="129078"/>
                  </a:lnTo>
                  <a:cubicBezTo>
                    <a:pt x="266509" y="124614"/>
                    <a:pt x="259271" y="124614"/>
                    <a:pt x="254807" y="129078"/>
                  </a:cubicBezTo>
                  <a:cubicBezTo>
                    <a:pt x="250344" y="133542"/>
                    <a:pt x="250344" y="140779"/>
                    <a:pt x="254807" y="145242"/>
                  </a:cubicBezTo>
                  <a:close/>
                </a:path>
              </a:pathLst>
            </a:custGeom>
            <a:gradFill>
              <a:gsLst>
                <a:gs pos="26000">
                  <a:srgbClr val="8DC8E8"/>
                </a:gs>
                <a:gs pos="75000">
                  <a:srgbClr val="CD98CF"/>
                </a:gs>
              </a:gsLst>
              <a:lin ang="2700000" scaled="0"/>
            </a:gradFill>
            <a:ln w="19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2" name="Rectangle: Rounded Corners 21">
            <a:extLst>
              <a:ext uri="{FF2B5EF4-FFF2-40B4-BE49-F238E27FC236}">
                <a16:creationId xmlns:a16="http://schemas.microsoft.com/office/drawing/2014/main" id="{1443C5DC-4B6C-5E82-3733-8B0BD2CA3285}"/>
              </a:ext>
            </a:extLst>
          </p:cNvPr>
          <p:cNvSpPr/>
          <p:nvPr/>
        </p:nvSpPr>
        <p:spPr bwMode="auto">
          <a:xfrm>
            <a:off x="6407373" y="2404415"/>
            <a:ext cx="2295144" cy="54864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UI"/>
                <a:ea typeface="+mn-ea"/>
                <a:cs typeface="+mn-cs"/>
              </a:rPr>
              <a:t>Convert natural language to SQL (or vice versa) for telemetry data</a:t>
            </a:r>
          </a:p>
        </p:txBody>
      </p:sp>
      <p:sp>
        <p:nvSpPr>
          <p:cNvPr id="23" name="Rectangle: Rounded Corners 22">
            <a:extLst>
              <a:ext uri="{FF2B5EF4-FFF2-40B4-BE49-F238E27FC236}">
                <a16:creationId xmlns:a16="http://schemas.microsoft.com/office/drawing/2014/main" id="{D61E042C-9D64-0F76-C19E-3640645C8D4B}"/>
              </a:ext>
            </a:extLst>
          </p:cNvPr>
          <p:cNvSpPr/>
          <p:nvPr/>
        </p:nvSpPr>
        <p:spPr bwMode="auto">
          <a:xfrm>
            <a:off x="6404196" y="3041217"/>
            <a:ext cx="2295144" cy="54864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UI"/>
                <a:ea typeface="+mn-ea"/>
                <a:cs typeface="+mn-cs"/>
              </a:rPr>
              <a:t>Convert natural language to query proprietary data models</a:t>
            </a:r>
          </a:p>
        </p:txBody>
      </p:sp>
      <p:sp>
        <p:nvSpPr>
          <p:cNvPr id="24" name="Rectangle: Rounded Corners 23">
            <a:extLst>
              <a:ext uri="{FF2B5EF4-FFF2-40B4-BE49-F238E27FC236}">
                <a16:creationId xmlns:a16="http://schemas.microsoft.com/office/drawing/2014/main" id="{BDB87C60-7CD8-6425-F7CE-2F25F21178B9}"/>
              </a:ext>
            </a:extLst>
          </p:cNvPr>
          <p:cNvSpPr/>
          <p:nvPr/>
        </p:nvSpPr>
        <p:spPr bwMode="auto">
          <a:xfrm>
            <a:off x="6404196" y="3618309"/>
            <a:ext cx="2295144" cy="54864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UI"/>
                <a:ea typeface="+mn-ea"/>
                <a:cs typeface="+mn-cs"/>
              </a:rPr>
              <a:t>Code documentation</a:t>
            </a:r>
          </a:p>
        </p:txBody>
      </p:sp>
      <p:grpSp>
        <p:nvGrpSpPr>
          <p:cNvPr id="25" name="Group 24" descr="Semantic Search">
            <a:extLst>
              <a:ext uri="{FF2B5EF4-FFF2-40B4-BE49-F238E27FC236}">
                <a16:creationId xmlns:a16="http://schemas.microsoft.com/office/drawing/2014/main" id="{A1CFCF23-8EA5-4472-8A00-3A8E96A6E55C}"/>
              </a:ext>
            </a:extLst>
          </p:cNvPr>
          <p:cNvGrpSpPr/>
          <p:nvPr/>
        </p:nvGrpSpPr>
        <p:grpSpPr>
          <a:xfrm>
            <a:off x="9552195" y="1548210"/>
            <a:ext cx="2210032" cy="535531"/>
            <a:chOff x="9552195" y="1407452"/>
            <a:chExt cx="2210032" cy="535531"/>
          </a:xfrm>
        </p:grpSpPr>
        <p:sp>
          <p:nvSpPr>
            <p:cNvPr id="26" name="Graphic 15">
              <a:extLst>
                <a:ext uri="{FF2B5EF4-FFF2-40B4-BE49-F238E27FC236}">
                  <a16:creationId xmlns:a16="http://schemas.microsoft.com/office/drawing/2014/main" id="{203BD1BE-FF6E-3FCE-C4D6-02B980D9F00A}"/>
                </a:ext>
              </a:extLst>
            </p:cNvPr>
            <p:cNvSpPr/>
            <p:nvPr/>
          </p:nvSpPr>
          <p:spPr>
            <a:xfrm>
              <a:off x="9552195" y="1463527"/>
              <a:ext cx="484810" cy="415549"/>
            </a:xfrm>
            <a:custGeom>
              <a:avLst/>
              <a:gdLst>
                <a:gd name="connsiteX0" fmla="*/ 9525 w 200025"/>
                <a:gd name="connsiteY0" fmla="*/ 26194 h 171449"/>
                <a:gd name="connsiteX1" fmla="*/ 35719 w 200025"/>
                <a:gd name="connsiteY1" fmla="*/ 0 h 171449"/>
                <a:gd name="connsiteX2" fmla="*/ 173831 w 200025"/>
                <a:gd name="connsiteY2" fmla="*/ 0 h 171449"/>
                <a:gd name="connsiteX3" fmla="*/ 200025 w 200025"/>
                <a:gd name="connsiteY3" fmla="*/ 26194 h 171449"/>
                <a:gd name="connsiteX4" fmla="*/ 200025 w 200025"/>
                <a:gd name="connsiteY4" fmla="*/ 126206 h 171449"/>
                <a:gd name="connsiteX5" fmla="*/ 173831 w 200025"/>
                <a:gd name="connsiteY5" fmla="*/ 152400 h 171449"/>
                <a:gd name="connsiteX6" fmla="*/ 109298 w 200025"/>
                <a:gd name="connsiteY6" fmla="*/ 152400 h 171449"/>
                <a:gd name="connsiteX7" fmla="*/ 89776 w 200025"/>
                <a:gd name="connsiteY7" fmla="*/ 132878 h 171449"/>
                <a:gd name="connsiteX8" fmla="*/ 95250 w 200025"/>
                <a:gd name="connsiteY8" fmla="*/ 109538 h 171449"/>
                <a:gd name="connsiteX9" fmla="*/ 135731 w 200025"/>
                <a:gd name="connsiteY9" fmla="*/ 109538 h 171449"/>
                <a:gd name="connsiteX10" fmla="*/ 142875 w 200025"/>
                <a:gd name="connsiteY10" fmla="*/ 102394 h 171449"/>
                <a:gd name="connsiteX11" fmla="*/ 135731 w 200025"/>
                <a:gd name="connsiteY11" fmla="*/ 95250 h 171449"/>
                <a:gd name="connsiteX12" fmla="*/ 93278 w 200025"/>
                <a:gd name="connsiteY12" fmla="*/ 95250 h 171449"/>
                <a:gd name="connsiteX13" fmla="*/ 86778 w 200025"/>
                <a:gd name="connsiteY13" fmla="*/ 80963 h 171449"/>
                <a:gd name="connsiteX14" fmla="*/ 154781 w 200025"/>
                <a:gd name="connsiteY14" fmla="*/ 80963 h 171449"/>
                <a:gd name="connsiteX15" fmla="*/ 161925 w 200025"/>
                <a:gd name="connsiteY15" fmla="*/ 73819 h 171449"/>
                <a:gd name="connsiteX16" fmla="*/ 154781 w 200025"/>
                <a:gd name="connsiteY16" fmla="*/ 66675 h 171449"/>
                <a:gd name="connsiteX17" fmla="*/ 72991 w 200025"/>
                <a:gd name="connsiteY17" fmla="*/ 66675 h 171449"/>
                <a:gd name="connsiteX18" fmla="*/ 42863 w 200025"/>
                <a:gd name="connsiteY18" fmla="*/ 57150 h 171449"/>
                <a:gd name="connsiteX19" fmla="*/ 9525 w 200025"/>
                <a:gd name="connsiteY19" fmla="*/ 69125 h 171449"/>
                <a:gd name="connsiteX20" fmla="*/ 9525 w 200025"/>
                <a:gd name="connsiteY20" fmla="*/ 26194 h 171449"/>
                <a:gd name="connsiteX21" fmla="*/ 54769 w 200025"/>
                <a:gd name="connsiteY21" fmla="*/ 38100 h 171449"/>
                <a:gd name="connsiteX22" fmla="*/ 47625 w 200025"/>
                <a:gd name="connsiteY22" fmla="*/ 45244 h 171449"/>
                <a:gd name="connsiteX23" fmla="*/ 54769 w 200025"/>
                <a:gd name="connsiteY23" fmla="*/ 52388 h 171449"/>
                <a:gd name="connsiteX24" fmla="*/ 116681 w 200025"/>
                <a:gd name="connsiteY24" fmla="*/ 52388 h 171449"/>
                <a:gd name="connsiteX25" fmla="*/ 123825 w 200025"/>
                <a:gd name="connsiteY25" fmla="*/ 45244 h 171449"/>
                <a:gd name="connsiteX26" fmla="*/ 116681 w 200025"/>
                <a:gd name="connsiteY26" fmla="*/ 38100 h 171449"/>
                <a:gd name="connsiteX27" fmla="*/ 54769 w 200025"/>
                <a:gd name="connsiteY27" fmla="*/ 38100 h 171449"/>
                <a:gd name="connsiteX28" fmla="*/ 42863 w 200025"/>
                <a:gd name="connsiteY28" fmla="*/ 152400 h 171449"/>
                <a:gd name="connsiteX29" fmla="*/ 67698 w 200025"/>
                <a:gd name="connsiteY29" fmla="*/ 144476 h 171449"/>
                <a:gd name="connsiteX30" fmla="*/ 92580 w 200025"/>
                <a:gd name="connsiteY30" fmla="*/ 169357 h 171449"/>
                <a:gd name="connsiteX31" fmla="*/ 102682 w 200025"/>
                <a:gd name="connsiteY31" fmla="*/ 169357 h 171449"/>
                <a:gd name="connsiteX32" fmla="*/ 102682 w 200025"/>
                <a:gd name="connsiteY32" fmla="*/ 159255 h 171449"/>
                <a:gd name="connsiteX33" fmla="*/ 77801 w 200025"/>
                <a:gd name="connsiteY33" fmla="*/ 134373 h 171449"/>
                <a:gd name="connsiteX34" fmla="*/ 85725 w 200025"/>
                <a:gd name="connsiteY34" fmla="*/ 109538 h 171449"/>
                <a:gd name="connsiteX35" fmla="*/ 42863 w 200025"/>
                <a:gd name="connsiteY35" fmla="*/ 66675 h 171449"/>
                <a:gd name="connsiteX36" fmla="*/ 0 w 200025"/>
                <a:gd name="connsiteY36" fmla="*/ 109538 h 171449"/>
                <a:gd name="connsiteX37" fmla="*/ 42863 w 200025"/>
                <a:gd name="connsiteY37" fmla="*/ 152400 h 171449"/>
                <a:gd name="connsiteX38" fmla="*/ 42863 w 200025"/>
                <a:gd name="connsiteY38" fmla="*/ 138113 h 171449"/>
                <a:gd name="connsiteX39" fmla="*/ 14288 w 200025"/>
                <a:gd name="connsiteY39" fmla="*/ 109538 h 171449"/>
                <a:gd name="connsiteX40" fmla="*/ 42863 w 200025"/>
                <a:gd name="connsiteY40" fmla="*/ 80963 h 171449"/>
                <a:gd name="connsiteX41" fmla="*/ 71438 w 200025"/>
                <a:gd name="connsiteY41" fmla="*/ 109538 h 171449"/>
                <a:gd name="connsiteX42" fmla="*/ 42863 w 200025"/>
                <a:gd name="connsiteY42" fmla="*/ 138113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0025" h="171449">
                  <a:moveTo>
                    <a:pt x="9525" y="26194"/>
                  </a:moveTo>
                  <a:cubicBezTo>
                    <a:pt x="9525" y="11727"/>
                    <a:pt x="21252" y="0"/>
                    <a:pt x="35719" y="0"/>
                  </a:cubicBezTo>
                  <a:lnTo>
                    <a:pt x="173831" y="0"/>
                  </a:lnTo>
                  <a:cubicBezTo>
                    <a:pt x="188298" y="0"/>
                    <a:pt x="200025" y="11727"/>
                    <a:pt x="200025" y="26194"/>
                  </a:cubicBezTo>
                  <a:lnTo>
                    <a:pt x="200025" y="126206"/>
                  </a:lnTo>
                  <a:cubicBezTo>
                    <a:pt x="200025" y="140673"/>
                    <a:pt x="188298" y="152400"/>
                    <a:pt x="173831" y="152400"/>
                  </a:cubicBezTo>
                  <a:lnTo>
                    <a:pt x="109298" y="152400"/>
                  </a:lnTo>
                  <a:lnTo>
                    <a:pt x="89776" y="132878"/>
                  </a:lnTo>
                  <a:cubicBezTo>
                    <a:pt x="93279" y="125850"/>
                    <a:pt x="95250" y="117924"/>
                    <a:pt x="95250" y="109538"/>
                  </a:cubicBezTo>
                  <a:lnTo>
                    <a:pt x="135731" y="109538"/>
                  </a:lnTo>
                  <a:cubicBezTo>
                    <a:pt x="139677" y="109538"/>
                    <a:pt x="142875" y="106339"/>
                    <a:pt x="142875" y="102394"/>
                  </a:cubicBezTo>
                  <a:cubicBezTo>
                    <a:pt x="142875" y="98449"/>
                    <a:pt x="139677" y="95250"/>
                    <a:pt x="135731" y="95250"/>
                  </a:cubicBezTo>
                  <a:lnTo>
                    <a:pt x="93278" y="95250"/>
                  </a:lnTo>
                  <a:cubicBezTo>
                    <a:pt x="91829" y="90125"/>
                    <a:pt x="89619" y="85319"/>
                    <a:pt x="86778" y="80963"/>
                  </a:cubicBezTo>
                  <a:lnTo>
                    <a:pt x="154781" y="80963"/>
                  </a:lnTo>
                  <a:cubicBezTo>
                    <a:pt x="158727" y="80963"/>
                    <a:pt x="161925" y="77764"/>
                    <a:pt x="161925" y="73819"/>
                  </a:cubicBezTo>
                  <a:cubicBezTo>
                    <a:pt x="161925" y="69874"/>
                    <a:pt x="158727" y="66675"/>
                    <a:pt x="154781" y="66675"/>
                  </a:cubicBezTo>
                  <a:lnTo>
                    <a:pt x="72991" y="66675"/>
                  </a:lnTo>
                  <a:cubicBezTo>
                    <a:pt x="64469" y="60674"/>
                    <a:pt x="54077" y="57150"/>
                    <a:pt x="42863" y="57150"/>
                  </a:cubicBezTo>
                  <a:cubicBezTo>
                    <a:pt x="30198" y="57150"/>
                    <a:pt x="18583" y="61644"/>
                    <a:pt x="9525" y="69125"/>
                  </a:cubicBezTo>
                  <a:lnTo>
                    <a:pt x="9525" y="26194"/>
                  </a:lnTo>
                  <a:close/>
                  <a:moveTo>
                    <a:pt x="54769" y="38100"/>
                  </a:moveTo>
                  <a:cubicBezTo>
                    <a:pt x="50823" y="38100"/>
                    <a:pt x="47625" y="41298"/>
                    <a:pt x="47625" y="45244"/>
                  </a:cubicBezTo>
                  <a:cubicBezTo>
                    <a:pt x="47625" y="49189"/>
                    <a:pt x="50823" y="52388"/>
                    <a:pt x="54769" y="52388"/>
                  </a:cubicBezTo>
                  <a:lnTo>
                    <a:pt x="116681" y="52388"/>
                  </a:lnTo>
                  <a:cubicBezTo>
                    <a:pt x="120627" y="52388"/>
                    <a:pt x="123825" y="49189"/>
                    <a:pt x="123825" y="45244"/>
                  </a:cubicBezTo>
                  <a:cubicBezTo>
                    <a:pt x="123825" y="41298"/>
                    <a:pt x="120627" y="38100"/>
                    <a:pt x="116681" y="38100"/>
                  </a:cubicBezTo>
                  <a:lnTo>
                    <a:pt x="54769" y="38100"/>
                  </a:lnTo>
                  <a:close/>
                  <a:moveTo>
                    <a:pt x="42863" y="152400"/>
                  </a:moveTo>
                  <a:cubicBezTo>
                    <a:pt x="52120" y="152400"/>
                    <a:pt x="60691" y="149465"/>
                    <a:pt x="67698" y="144476"/>
                  </a:cubicBezTo>
                  <a:lnTo>
                    <a:pt x="92580" y="169357"/>
                  </a:lnTo>
                  <a:cubicBezTo>
                    <a:pt x="95370" y="172147"/>
                    <a:pt x="99892" y="172147"/>
                    <a:pt x="102682" y="169357"/>
                  </a:cubicBezTo>
                  <a:cubicBezTo>
                    <a:pt x="105472" y="166567"/>
                    <a:pt x="105472" y="162045"/>
                    <a:pt x="102682" y="159255"/>
                  </a:cubicBezTo>
                  <a:lnTo>
                    <a:pt x="77801" y="134373"/>
                  </a:lnTo>
                  <a:cubicBezTo>
                    <a:pt x="82790" y="127366"/>
                    <a:pt x="85725" y="118795"/>
                    <a:pt x="85725" y="109538"/>
                  </a:cubicBezTo>
                  <a:cubicBezTo>
                    <a:pt x="85725" y="85865"/>
                    <a:pt x="66535" y="66675"/>
                    <a:pt x="42863" y="66675"/>
                  </a:cubicBezTo>
                  <a:cubicBezTo>
                    <a:pt x="19190" y="66675"/>
                    <a:pt x="0" y="85865"/>
                    <a:pt x="0" y="109538"/>
                  </a:cubicBezTo>
                  <a:cubicBezTo>
                    <a:pt x="0" y="133210"/>
                    <a:pt x="19190" y="152400"/>
                    <a:pt x="42863" y="152400"/>
                  </a:cubicBezTo>
                  <a:close/>
                  <a:moveTo>
                    <a:pt x="42863" y="138113"/>
                  </a:moveTo>
                  <a:cubicBezTo>
                    <a:pt x="27081" y="138113"/>
                    <a:pt x="14288" y="125319"/>
                    <a:pt x="14288" y="109538"/>
                  </a:cubicBezTo>
                  <a:cubicBezTo>
                    <a:pt x="14288" y="93756"/>
                    <a:pt x="27081" y="80963"/>
                    <a:pt x="42863" y="80963"/>
                  </a:cubicBezTo>
                  <a:cubicBezTo>
                    <a:pt x="58644" y="80963"/>
                    <a:pt x="71438" y="93756"/>
                    <a:pt x="71438" y="109538"/>
                  </a:cubicBezTo>
                  <a:cubicBezTo>
                    <a:pt x="71438" y="125319"/>
                    <a:pt x="58644" y="138113"/>
                    <a:pt x="42863" y="138113"/>
                  </a:cubicBezTo>
                  <a:close/>
                </a:path>
              </a:pathLst>
            </a:custGeom>
            <a:gradFill>
              <a:gsLst>
                <a:gs pos="26000">
                  <a:srgbClr val="8DC8E8"/>
                </a:gs>
                <a:gs pos="75000">
                  <a:srgbClr val="CD98CF"/>
                </a:gs>
              </a:gsLst>
              <a:lin ang="2700000" scaled="0"/>
            </a:gradFill>
            <a:ln w="19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230BA792-60E7-4E79-7AD3-A8A556DAE4CA}"/>
                </a:ext>
              </a:extLst>
            </p:cNvPr>
            <p:cNvSpPr txBox="1"/>
            <p:nvPr/>
          </p:nvSpPr>
          <p:spPr>
            <a:xfrm>
              <a:off x="10254933" y="1407452"/>
              <a:ext cx="1507294" cy="535531"/>
            </a:xfrm>
            <a:prstGeom prst="rect">
              <a:avLst/>
            </a:prstGeom>
            <a:noFill/>
          </p:spPr>
          <p:txBody>
            <a:bodyPr wrap="square" lIns="0">
              <a:spAutoFit/>
            </a:bodyPr>
            <a:lstStyle/>
            <a:p>
              <a:pPr marL="0" marR="0" lvl="1" indent="0" algn="l" defTabSz="914102" rtl="0" eaLnBrk="1" fontAlgn="base" latinLnBrk="0" hangingPunct="1">
                <a:lnSpc>
                  <a:spcPct val="90000"/>
                </a:lnSpc>
                <a:spcBef>
                  <a:spcPts val="0"/>
                </a:spcBef>
                <a:spcAft>
                  <a:spcPct val="0"/>
                </a:spcAft>
                <a:buClrTx/>
                <a:buSzPct val="90000"/>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Semantic search</a:t>
              </a:r>
            </a:p>
          </p:txBody>
        </p:sp>
      </p:grpSp>
      <p:sp>
        <p:nvSpPr>
          <p:cNvPr id="28" name="Rectangle: Rounded Corners 27">
            <a:extLst>
              <a:ext uri="{FF2B5EF4-FFF2-40B4-BE49-F238E27FC236}">
                <a16:creationId xmlns:a16="http://schemas.microsoft.com/office/drawing/2014/main" id="{27D3DBC4-AF33-3F06-DF1B-66609BAAEC8D}"/>
              </a:ext>
            </a:extLst>
          </p:cNvPr>
          <p:cNvSpPr/>
          <p:nvPr/>
        </p:nvSpPr>
        <p:spPr bwMode="auto">
          <a:xfrm>
            <a:off x="9311639" y="2404415"/>
            <a:ext cx="2295144" cy="54864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UI"/>
                <a:ea typeface="+mn-ea"/>
                <a:cs typeface="+mn-cs"/>
              </a:rPr>
              <a:t>Search reviews for a specific product/service</a:t>
            </a:r>
          </a:p>
        </p:txBody>
      </p:sp>
      <p:sp>
        <p:nvSpPr>
          <p:cNvPr id="29" name="Rectangle: Rounded Corners 28">
            <a:extLst>
              <a:ext uri="{FF2B5EF4-FFF2-40B4-BE49-F238E27FC236}">
                <a16:creationId xmlns:a16="http://schemas.microsoft.com/office/drawing/2014/main" id="{87615218-33ED-1204-2C99-FA92D20A6483}"/>
              </a:ext>
            </a:extLst>
          </p:cNvPr>
          <p:cNvSpPr/>
          <p:nvPr/>
        </p:nvSpPr>
        <p:spPr bwMode="auto">
          <a:xfrm>
            <a:off x="9311639" y="3041217"/>
            <a:ext cx="2295144" cy="54864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Segoe UI"/>
                <a:ea typeface="+mn-ea"/>
                <a:cs typeface="+mn-cs"/>
              </a:rPr>
              <a:t>Information discovery and knowledge mining</a:t>
            </a:r>
          </a:p>
        </p:txBody>
      </p:sp>
      <p:sp>
        <p:nvSpPr>
          <p:cNvPr id="31" name="TextBox 30">
            <a:extLst>
              <a:ext uri="{FF2B5EF4-FFF2-40B4-BE49-F238E27FC236}">
                <a16:creationId xmlns:a16="http://schemas.microsoft.com/office/drawing/2014/main" id="{139BB94D-A809-58F5-EF35-C54126932ECE}"/>
              </a:ext>
            </a:extLst>
          </p:cNvPr>
          <p:cNvSpPr txBox="1"/>
          <p:nvPr/>
        </p:nvSpPr>
        <p:spPr>
          <a:xfrm>
            <a:off x="3492178" y="4804065"/>
            <a:ext cx="5220981" cy="332399"/>
          </a:xfrm>
          <a:prstGeom prst="rect">
            <a:avLst/>
          </a:prstGeom>
          <a:solidFill>
            <a:schemeClr val="bg1"/>
          </a:solidFill>
        </p:spPr>
        <p:txBody>
          <a:bodyPr wrap="none" lIns="91440" tIns="0" rIns="91440" bIns="0" rtlCol="0">
            <a:spAutoFit/>
          </a:bodyPr>
          <a:lstStyle/>
          <a:p>
            <a:pPr marL="0" marR="0" lvl="0" indent="0" algn="l" defTabSz="797999" rtl="0" eaLnBrk="1" fontAlgn="base" latinLnBrk="0" hangingPunct="1">
              <a:lnSpc>
                <a:spcPct val="90000"/>
              </a:lnSpc>
              <a:spcBef>
                <a:spcPts val="1200"/>
              </a:spcBef>
              <a:spcAft>
                <a:spcPct val="0"/>
              </a:spcAft>
              <a:buClrTx/>
              <a:buSzTx/>
              <a:buFontTx/>
              <a:buNone/>
              <a:tabLst>
                <a:tab pos="920876" algn="l"/>
              </a:tabLst>
              <a:defRPr/>
            </a:pPr>
            <a:r>
              <a:rPr kumimoji="0" lang="en-US" sz="2400" b="1" i="0" u="none" strike="noStrike" kern="1200" cap="none" spc="-50" normalizeH="0" baseline="0" noProof="0">
                <a:ln w="3175">
                  <a:noFill/>
                </a:ln>
                <a:gradFill>
                  <a:gsLst>
                    <a:gs pos="0">
                      <a:srgbClr val="8DC8E8"/>
                    </a:gs>
                    <a:gs pos="100000">
                      <a:srgbClr val="CD98CF"/>
                    </a:gs>
                  </a:gsLst>
                  <a:lin ang="2700000" scaled="0"/>
                </a:gradFill>
                <a:effectLst/>
                <a:uLnTx/>
                <a:uFillTx/>
                <a:latin typeface="Segoe UI Semibold"/>
                <a:ea typeface="+mn-ea"/>
                <a:cs typeface="Segoe UI"/>
              </a:rPr>
              <a:t>Examples of multiple model use cases</a:t>
            </a:r>
          </a:p>
        </p:txBody>
      </p:sp>
      <p:sp>
        <p:nvSpPr>
          <p:cNvPr id="32" name="Rectangle 31">
            <a:extLst>
              <a:ext uri="{FF2B5EF4-FFF2-40B4-BE49-F238E27FC236}">
                <a16:creationId xmlns:a16="http://schemas.microsoft.com/office/drawing/2014/main" id="{3000EE74-7649-D720-C4B6-5B24B78E0394}"/>
              </a:ext>
            </a:extLst>
          </p:cNvPr>
          <p:cNvSpPr/>
          <p:nvPr/>
        </p:nvSpPr>
        <p:spPr bwMode="auto">
          <a:xfrm>
            <a:off x="601916" y="5250669"/>
            <a:ext cx="11018520" cy="340293"/>
          </a:xfrm>
          <a:prstGeom prst="rect">
            <a:avLst/>
          </a:prstGeom>
          <a:solidFill>
            <a:schemeClr val="bg1">
              <a:lumMod val="95000"/>
            </a:schemeClr>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srgbClr val="FFFFFF"/>
                </a:solidFill>
                <a:effectLst/>
                <a:uLnTx/>
                <a:uFillTx/>
                <a:latin typeface="Segoe UI Semibold"/>
                <a:ea typeface="+mn-ea"/>
                <a:cs typeface="+mn-cs"/>
              </a:rPr>
              <a:t>End to end call center analytics: </a:t>
            </a:r>
            <a:r>
              <a:rPr kumimoji="0" lang="en-CA" sz="1200" b="0" i="0" u="none" strike="noStrike" kern="1200" cap="none" spc="0" normalizeH="0" baseline="0" noProof="0" dirty="0">
                <a:ln>
                  <a:noFill/>
                </a:ln>
                <a:solidFill>
                  <a:srgbClr val="FFFFFF"/>
                </a:solidFill>
                <a:effectLst/>
                <a:uLnTx/>
                <a:uFillTx/>
                <a:latin typeface="Segoe UI"/>
                <a:ea typeface="+mn-ea"/>
                <a:cs typeface="+mn-cs"/>
              </a:rPr>
              <a:t>classification, sentiment, entity extraction, summarization and email generation</a:t>
            </a:r>
          </a:p>
        </p:txBody>
      </p:sp>
      <p:sp>
        <p:nvSpPr>
          <p:cNvPr id="33" name="Rectangle 32">
            <a:extLst>
              <a:ext uri="{FF2B5EF4-FFF2-40B4-BE49-F238E27FC236}">
                <a16:creationId xmlns:a16="http://schemas.microsoft.com/office/drawing/2014/main" id="{C358CEA8-0E00-868E-453C-D232E7DD3B8F}"/>
              </a:ext>
            </a:extLst>
          </p:cNvPr>
          <p:cNvSpPr/>
          <p:nvPr/>
        </p:nvSpPr>
        <p:spPr bwMode="auto">
          <a:xfrm>
            <a:off x="601916" y="5697456"/>
            <a:ext cx="11018520" cy="340293"/>
          </a:xfrm>
          <a:prstGeom prst="rect">
            <a:avLst/>
          </a:prstGeom>
          <a:solidFill>
            <a:schemeClr val="bg1">
              <a:lumMod val="95000"/>
            </a:schemeClr>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srgbClr val="FFFFFF"/>
                </a:solidFill>
                <a:effectLst/>
                <a:uLnTx/>
                <a:uFillTx/>
                <a:latin typeface="Segoe UI Semibold"/>
                <a:ea typeface="+mn-ea"/>
                <a:cs typeface="+mn-cs"/>
              </a:rPr>
              <a:t>Customer 360: </a:t>
            </a:r>
            <a:r>
              <a:rPr kumimoji="0" lang="en-CA" sz="1200" b="0" i="0" u="none" strike="noStrike" kern="1200" cap="none" spc="0" normalizeH="0" baseline="0" noProof="0" dirty="0">
                <a:ln>
                  <a:noFill/>
                </a:ln>
                <a:solidFill>
                  <a:srgbClr val="FFFFFF"/>
                </a:solidFill>
                <a:effectLst/>
                <a:uLnTx/>
                <a:uFillTx/>
                <a:latin typeface="Segoe UI"/>
                <a:ea typeface="+mn-ea"/>
                <a:cs typeface="+mn-cs"/>
              </a:rPr>
              <a:t>hyper-personalisation using timely summarization of customer queries &amp; trends, search, and content generation</a:t>
            </a:r>
          </a:p>
        </p:txBody>
      </p:sp>
      <p:sp>
        <p:nvSpPr>
          <p:cNvPr id="35" name="Rectangle 34">
            <a:extLst>
              <a:ext uri="{FF2B5EF4-FFF2-40B4-BE49-F238E27FC236}">
                <a16:creationId xmlns:a16="http://schemas.microsoft.com/office/drawing/2014/main" id="{57E172C2-0117-250C-6030-8C719FBB1A45}"/>
              </a:ext>
            </a:extLst>
          </p:cNvPr>
          <p:cNvSpPr/>
          <p:nvPr/>
        </p:nvSpPr>
        <p:spPr bwMode="auto">
          <a:xfrm>
            <a:off x="601916" y="6144244"/>
            <a:ext cx="11018520" cy="340293"/>
          </a:xfrm>
          <a:prstGeom prst="rect">
            <a:avLst/>
          </a:prstGeom>
          <a:solidFill>
            <a:schemeClr val="bg1">
              <a:lumMod val="95000"/>
            </a:schemeClr>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srgbClr val="FFFFFF"/>
                </a:solidFill>
                <a:effectLst/>
                <a:uLnTx/>
                <a:uFillTx/>
                <a:latin typeface="Segoe UI Semibold"/>
                <a:ea typeface="+mn-ea"/>
                <a:cs typeface="+mn-cs"/>
              </a:rPr>
              <a:t>Business process automation: </a:t>
            </a:r>
            <a:r>
              <a:rPr kumimoji="0" lang="en-CA" sz="1200" b="0" i="0" u="none" strike="noStrike" kern="1200" cap="none" spc="0" normalizeH="0" baseline="0" noProof="0" dirty="0">
                <a:ln>
                  <a:noFill/>
                </a:ln>
                <a:solidFill>
                  <a:srgbClr val="FFFFFF"/>
                </a:solidFill>
                <a:effectLst/>
                <a:uLnTx/>
                <a:uFillTx/>
                <a:latin typeface="Segoe UI"/>
                <a:ea typeface="+mn-ea"/>
                <a:cs typeface="+mn-cs"/>
              </a:rPr>
              <a:t>search through structured &amp; unstructured documentation, generate code to query data models, content generation</a:t>
            </a:r>
          </a:p>
        </p:txBody>
      </p:sp>
      <p:sp>
        <p:nvSpPr>
          <p:cNvPr id="36" name="Rectangle: Rounded Corners 35">
            <a:extLst>
              <a:ext uri="{FF2B5EF4-FFF2-40B4-BE49-F238E27FC236}">
                <a16:creationId xmlns:a16="http://schemas.microsoft.com/office/drawing/2014/main" id="{94AF5574-D016-6FBD-BA5E-3F950808EE6F}"/>
              </a:ext>
            </a:extLst>
          </p:cNvPr>
          <p:cNvSpPr/>
          <p:nvPr/>
        </p:nvSpPr>
        <p:spPr bwMode="auto">
          <a:xfrm>
            <a:off x="614970" y="3589857"/>
            <a:ext cx="2295144" cy="54864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dirty="0">
                <a:ln>
                  <a:noFill/>
                </a:ln>
                <a:solidFill>
                  <a:srgbClr val="FFFFFF"/>
                </a:solidFill>
                <a:effectLst/>
                <a:uLnTx/>
                <a:uFillTx/>
                <a:latin typeface="Segoe UI"/>
                <a:ea typeface="+mn-ea"/>
                <a:cs typeface="+mn-cs"/>
              </a:rPr>
              <a:t>Generate marketing content</a:t>
            </a:r>
            <a:r>
              <a:rPr kumimoji="0" lang="en-CA" sz="1100" b="0" i="0" u="none" strike="noStrike" kern="1200" cap="none" spc="0" normalizeH="0" noProof="0" dirty="0">
                <a:ln>
                  <a:noFill/>
                </a:ln>
                <a:solidFill>
                  <a:srgbClr val="FFFFFF"/>
                </a:solidFill>
                <a:effectLst/>
                <a:uLnTx/>
                <a:uFillTx/>
                <a:latin typeface="Segoe UI"/>
                <a:ea typeface="+mn-ea"/>
                <a:cs typeface="+mn-cs"/>
              </a:rPr>
              <a:t> (images / SEO / blog posts)</a:t>
            </a:r>
            <a:endParaRPr kumimoji="0" lang="en-CA"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1484237E-ED4C-2C96-D8FF-B118606ACF04}"/>
              </a:ext>
            </a:extLst>
          </p:cNvPr>
          <p:cNvSpPr/>
          <p:nvPr/>
        </p:nvSpPr>
        <p:spPr bwMode="auto">
          <a:xfrm>
            <a:off x="640628" y="4083181"/>
            <a:ext cx="2295144" cy="752215"/>
          </a:xfrm>
          <a:prstGeom prst="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000" b="0" i="0" u="none" strike="noStrike" kern="1200" cap="none" spc="0" normalizeH="0" baseline="0" noProof="0" dirty="0">
                <a:ln>
                  <a:noFill/>
                </a:ln>
                <a:solidFill>
                  <a:srgbClr val="FFFFFF"/>
                </a:solidFill>
                <a:effectLst/>
                <a:uLnTx/>
                <a:uFillTx/>
                <a:latin typeface="Segoe UI"/>
                <a:ea typeface="+mn-ea"/>
                <a:cs typeface="+mn-cs"/>
              </a:rPr>
              <a:t>Generate automated follow-on emails to customers based on call details</a:t>
            </a:r>
          </a:p>
        </p:txBody>
      </p:sp>
      <p:sp>
        <p:nvSpPr>
          <p:cNvPr id="34" name="Rectangle 33">
            <a:extLst>
              <a:ext uri="{FF2B5EF4-FFF2-40B4-BE49-F238E27FC236}">
                <a16:creationId xmlns:a16="http://schemas.microsoft.com/office/drawing/2014/main" id="{4E4AB067-9484-73B3-33DE-4A2B7B753F02}"/>
              </a:ext>
            </a:extLst>
          </p:cNvPr>
          <p:cNvSpPr/>
          <p:nvPr/>
        </p:nvSpPr>
        <p:spPr bwMode="auto">
          <a:xfrm>
            <a:off x="9328304" y="3716268"/>
            <a:ext cx="2295144" cy="752215"/>
          </a:xfrm>
          <a:prstGeom prst="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Segoe UI"/>
                <a:ea typeface="+mn-ea"/>
                <a:cs typeface="+mn-cs"/>
              </a:rPr>
              <a:t>Search and retrieve knowledge </a:t>
            </a:r>
            <a:br>
              <a:rPr kumimoji="0" lang="en-US" sz="1000" b="0" i="0" u="none" strike="noStrike" kern="1200" cap="none" spc="0" normalizeH="0" baseline="0" noProof="0" dirty="0">
                <a:ln>
                  <a:noFill/>
                </a:ln>
                <a:solidFill>
                  <a:srgbClr val="FFFFFF"/>
                </a:solidFill>
                <a:effectLst/>
                <a:uLnTx/>
                <a:uFillTx/>
                <a:latin typeface="Segoe UI"/>
                <a:ea typeface="+mn-ea"/>
                <a:cs typeface="+mn-cs"/>
              </a:rPr>
            </a:br>
            <a:r>
              <a:rPr kumimoji="0" lang="en-US" sz="1000" b="0" i="0" u="none" strike="noStrike" kern="1200" cap="none" spc="0" normalizeH="0" baseline="0" noProof="0" dirty="0">
                <a:ln>
                  <a:noFill/>
                </a:ln>
                <a:solidFill>
                  <a:srgbClr val="FFFFFF"/>
                </a:solidFill>
                <a:effectLst/>
                <a:uLnTx/>
                <a:uFillTx/>
                <a:latin typeface="Segoe UI"/>
                <a:ea typeface="+mn-ea"/>
                <a:cs typeface="+mn-cs"/>
              </a:rPr>
              <a:t>base information in contextualized natural language</a:t>
            </a:r>
          </a:p>
        </p:txBody>
      </p:sp>
    </p:spTree>
    <p:extLst>
      <p:ext uri="{BB962C8B-B14F-4D97-AF65-F5344CB8AC3E}">
        <p14:creationId xmlns:p14="http://schemas.microsoft.com/office/powerpoint/2010/main" val="2462758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6"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6" presetClass="entr" presetSubtype="16"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circle(in)">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6" presetClass="entr" presetSubtype="16" fill="hold"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circle(in)">
                                      <p:cBhvr>
                                        <p:cTn id="68" dur="500"/>
                                        <p:tgtEl>
                                          <p:spTgt spid="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childTnLst>
                                </p:cTn>
                              </p:par>
                              <p:par>
                                <p:cTn id="78" presetID="10" presetClass="entr" presetSubtype="0"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ppt_x"/>
                                          </p:val>
                                        </p:tav>
                                        <p:tav tm="100000">
                                          <p:val>
                                            <p:strVal val="#ppt_x"/>
                                          </p:val>
                                        </p:tav>
                                      </p:tavLst>
                                    </p:anim>
                                    <p:anim calcmode="lin" valueType="num">
                                      <p:cBhvr additive="base">
                                        <p:cTn id="86" dur="500" fill="hold"/>
                                        <p:tgtEl>
                                          <p:spTgt spid="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par>
                          <p:cTn id="91" fill="hold">
                            <p:stCondLst>
                              <p:cond delay="500"/>
                            </p:stCondLst>
                            <p:childTnLst>
                              <p:par>
                                <p:cTn id="92" presetID="2" presetClass="entr" presetSubtype="4" fill="hold" grpId="0" nodeType="afterEffect">
                                  <p:stCondLst>
                                    <p:cond delay="0"/>
                                  </p:stCondLst>
                                  <p:childTnLst>
                                    <p:set>
                                      <p:cBhvr>
                                        <p:cTn id="93" dur="1" fill="hold">
                                          <p:stCondLst>
                                            <p:cond delay="0"/>
                                          </p:stCondLst>
                                        </p:cTn>
                                        <p:tgtEl>
                                          <p:spTgt spid="32"/>
                                        </p:tgtEl>
                                        <p:attrNameLst>
                                          <p:attrName>style.visibility</p:attrName>
                                        </p:attrNameLst>
                                      </p:cBhvr>
                                      <p:to>
                                        <p:strVal val="visible"/>
                                      </p:to>
                                    </p:set>
                                    <p:anim calcmode="lin" valueType="num">
                                      <p:cBhvr additive="base">
                                        <p:cTn id="94" dur="500" fill="hold"/>
                                        <p:tgtEl>
                                          <p:spTgt spid="32"/>
                                        </p:tgtEl>
                                        <p:attrNameLst>
                                          <p:attrName>ppt_x</p:attrName>
                                        </p:attrNameLst>
                                      </p:cBhvr>
                                      <p:tavLst>
                                        <p:tav tm="0">
                                          <p:val>
                                            <p:strVal val="#ppt_x"/>
                                          </p:val>
                                        </p:tav>
                                        <p:tav tm="100000">
                                          <p:val>
                                            <p:strVal val="#ppt_x"/>
                                          </p:val>
                                        </p:tav>
                                      </p:tavLst>
                                    </p:anim>
                                    <p:anim calcmode="lin" valueType="num">
                                      <p:cBhvr additive="base">
                                        <p:cTn id="95" dur="500" fill="hold"/>
                                        <p:tgtEl>
                                          <p:spTgt spid="32"/>
                                        </p:tgtEl>
                                        <p:attrNameLst>
                                          <p:attrName>ppt_y</p:attrName>
                                        </p:attrNameLst>
                                      </p:cBhvr>
                                      <p:tavLst>
                                        <p:tav tm="0">
                                          <p:val>
                                            <p:strVal val="1+#ppt_h/2"/>
                                          </p:val>
                                        </p:tav>
                                        <p:tav tm="100000">
                                          <p:val>
                                            <p:strVal val="#ppt_y"/>
                                          </p:val>
                                        </p:tav>
                                      </p:tavLst>
                                    </p:anim>
                                  </p:childTnLst>
                                </p:cTn>
                              </p:par>
                            </p:childTnLst>
                          </p:cTn>
                        </p:par>
                        <p:par>
                          <p:cTn id="96" fill="hold">
                            <p:stCondLst>
                              <p:cond delay="1000"/>
                            </p:stCondLst>
                            <p:childTnLst>
                              <p:par>
                                <p:cTn id="97" presetID="2" presetClass="entr" presetSubtype="4" fill="hold" grpId="0" nodeType="afterEffect">
                                  <p:stCondLst>
                                    <p:cond delay="0"/>
                                  </p:stCondLst>
                                  <p:childTnLst>
                                    <p:set>
                                      <p:cBhvr>
                                        <p:cTn id="98" dur="1" fill="hold">
                                          <p:stCondLst>
                                            <p:cond delay="0"/>
                                          </p:stCondLst>
                                        </p:cTn>
                                        <p:tgtEl>
                                          <p:spTgt spid="33"/>
                                        </p:tgtEl>
                                        <p:attrNameLst>
                                          <p:attrName>style.visibility</p:attrName>
                                        </p:attrNameLst>
                                      </p:cBhvr>
                                      <p:to>
                                        <p:strVal val="visible"/>
                                      </p:to>
                                    </p:set>
                                    <p:anim calcmode="lin" valueType="num">
                                      <p:cBhvr additive="base">
                                        <p:cTn id="99" dur="500" fill="hold"/>
                                        <p:tgtEl>
                                          <p:spTgt spid="33"/>
                                        </p:tgtEl>
                                        <p:attrNameLst>
                                          <p:attrName>ppt_x</p:attrName>
                                        </p:attrNameLst>
                                      </p:cBhvr>
                                      <p:tavLst>
                                        <p:tav tm="0">
                                          <p:val>
                                            <p:strVal val="#ppt_x"/>
                                          </p:val>
                                        </p:tav>
                                        <p:tav tm="100000">
                                          <p:val>
                                            <p:strVal val="#ppt_x"/>
                                          </p:val>
                                        </p:tav>
                                      </p:tavLst>
                                    </p:anim>
                                    <p:anim calcmode="lin" valueType="num">
                                      <p:cBhvr additive="base">
                                        <p:cTn id="100" dur="500" fill="hold"/>
                                        <p:tgtEl>
                                          <p:spTgt spid="33"/>
                                        </p:tgtEl>
                                        <p:attrNameLst>
                                          <p:attrName>ppt_y</p:attrName>
                                        </p:attrNameLst>
                                      </p:cBhvr>
                                      <p:tavLst>
                                        <p:tav tm="0">
                                          <p:val>
                                            <p:strVal val="1+#ppt_h/2"/>
                                          </p:val>
                                        </p:tav>
                                        <p:tav tm="100000">
                                          <p:val>
                                            <p:strVal val="#ppt_y"/>
                                          </p:val>
                                        </p:tav>
                                      </p:tavLst>
                                    </p:anim>
                                  </p:childTnLst>
                                </p:cTn>
                              </p:par>
                            </p:childTnLst>
                          </p:cTn>
                        </p:par>
                        <p:par>
                          <p:cTn id="101" fill="hold">
                            <p:stCondLst>
                              <p:cond delay="1500"/>
                            </p:stCondLst>
                            <p:childTnLst>
                              <p:par>
                                <p:cTn id="102" presetID="2" presetClass="entr" presetSubtype="4" fill="hold" grpId="0" nodeType="afterEffect">
                                  <p:stCondLst>
                                    <p:cond delay="0"/>
                                  </p:stCondLst>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ppt_x"/>
                                          </p:val>
                                        </p:tav>
                                        <p:tav tm="100000">
                                          <p:val>
                                            <p:strVal val="#ppt_x"/>
                                          </p:val>
                                        </p:tav>
                                      </p:tavLst>
                                    </p:anim>
                                    <p:anim calcmode="lin" valueType="num">
                                      <p:cBhvr additive="base">
                                        <p:cTn id="10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P spid="18" grpId="0" animBg="1"/>
      <p:bldP spid="22" grpId="0" animBg="1"/>
      <p:bldP spid="23" grpId="0" animBg="1"/>
      <p:bldP spid="24" grpId="0" animBg="1"/>
      <p:bldP spid="28" grpId="0" animBg="1"/>
      <p:bldP spid="29" grpId="0" animBg="1"/>
      <p:bldP spid="31" grpId="0" animBg="1"/>
      <p:bldP spid="32" grpId="0" animBg="1"/>
      <p:bldP spid="33" grpId="0" animBg="1"/>
      <p:bldP spid="35" grpId="0" animBg="1"/>
      <p:bldP spid="36" grpId="0" animBg="1"/>
      <p:bldP spid="2"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096518-9819-2B3F-FD73-770C5CD877C5}"/>
              </a:ext>
            </a:extLst>
          </p:cNvPr>
          <p:cNvPicPr>
            <a:picLocks noChangeAspect="1"/>
          </p:cNvPicPr>
          <p:nvPr/>
        </p:nvPicPr>
        <p:blipFill>
          <a:blip r:embed="rId2"/>
          <a:stretch>
            <a:fillRect/>
          </a:stretch>
        </p:blipFill>
        <p:spPr>
          <a:xfrm>
            <a:off x="0" y="0"/>
            <a:ext cx="12192000" cy="6819696"/>
          </a:xfrm>
          <a:prstGeom prst="rect">
            <a:avLst/>
          </a:prstGeom>
        </p:spPr>
      </p:pic>
    </p:spTree>
    <p:extLst>
      <p:ext uri="{BB962C8B-B14F-4D97-AF65-F5344CB8AC3E}">
        <p14:creationId xmlns:p14="http://schemas.microsoft.com/office/powerpoint/2010/main" val="376589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D06361-7927-84C2-8404-6C143D643E9E}"/>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23852184-E48E-4E2F-EB5B-E83EE7AECD58}"/>
              </a:ext>
            </a:extLst>
          </p:cNvPr>
          <p:cNvSpPr>
            <a:spLocks noGrp="1"/>
          </p:cNvSpPr>
          <p:nvPr>
            <p:ph type="body" sz="quarter" idx="12"/>
          </p:nvPr>
        </p:nvSpPr>
        <p:spPr/>
        <p:txBody>
          <a:bodyPr/>
          <a:lstStyle/>
          <a:p>
            <a:endParaRPr lang="en-US"/>
          </a:p>
        </p:txBody>
      </p:sp>
      <p:sp>
        <p:nvSpPr>
          <p:cNvPr id="4" name="Title 3">
            <a:extLst>
              <a:ext uri="{FF2B5EF4-FFF2-40B4-BE49-F238E27FC236}">
                <a16:creationId xmlns:a16="http://schemas.microsoft.com/office/drawing/2014/main" id="{902A1216-60A4-0D3D-C349-23C1C989F9E7}"/>
              </a:ext>
            </a:extLst>
          </p:cNvPr>
          <p:cNvSpPr>
            <a:spLocks noGrp="1"/>
          </p:cNvSpPr>
          <p:nvPr>
            <p:ph type="title"/>
          </p:nvPr>
        </p:nvSpPr>
        <p:spPr/>
        <p:txBody>
          <a:bodyPr/>
          <a:lstStyle/>
          <a:p>
            <a:endParaRPr lang="en-US"/>
          </a:p>
        </p:txBody>
      </p:sp>
      <p:pic>
        <p:nvPicPr>
          <p:cNvPr id="5" name="Introducing Microsoft 365 Copilot _ Your Copilot for Work (1080p)">
            <a:hlinkClick r:id="" action="ppaction://media"/>
            <a:extLst>
              <a:ext uri="{FF2B5EF4-FFF2-40B4-BE49-F238E27FC236}">
                <a16:creationId xmlns:a16="http://schemas.microsoft.com/office/drawing/2014/main" id="{93C9EE6F-5180-6F88-16EA-59315E0263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37352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E5B06CF4-1B89-CF37-A85F-DDE40C532EB8}"/>
              </a:ext>
              <a:ext uri="{C183D7F6-B498-43B3-948B-1728B52AA6E4}">
                <adec:decorative xmlns:adec="http://schemas.microsoft.com/office/drawing/2017/decorative" val="1"/>
              </a:ext>
            </a:extLst>
          </p:cNvPr>
          <p:cNvCxnSpPr>
            <a:cxnSpLocks/>
          </p:cNvCxnSpPr>
          <p:nvPr/>
        </p:nvCxnSpPr>
        <p:spPr>
          <a:xfrm flipV="1">
            <a:off x="1653252" y="2331894"/>
            <a:ext cx="0" cy="3514129"/>
          </a:xfrm>
          <a:prstGeom prst="straightConnector1">
            <a:avLst/>
          </a:prstGeom>
          <a:ln w="19050">
            <a:solidFill>
              <a:srgbClr val="73737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96D920C8-51AC-EAA9-3730-FA04FA893E74}"/>
              </a:ext>
              <a:ext uri="{C183D7F6-B498-43B3-948B-1728B52AA6E4}">
                <adec:decorative xmlns:adec="http://schemas.microsoft.com/office/drawing/2017/decorative" val="1"/>
              </a:ext>
            </a:extLst>
          </p:cNvPr>
          <p:cNvCxnSpPr>
            <a:cxnSpLocks/>
          </p:cNvCxnSpPr>
          <p:nvPr/>
        </p:nvCxnSpPr>
        <p:spPr>
          <a:xfrm>
            <a:off x="1653252" y="5846022"/>
            <a:ext cx="8690706" cy="0"/>
          </a:xfrm>
          <a:prstGeom prst="straightConnector1">
            <a:avLst/>
          </a:prstGeom>
          <a:ln w="19050">
            <a:solidFill>
              <a:srgbClr val="737373"/>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68D13E9-DF01-51FA-0F45-32FA68C9AC4F}"/>
              </a:ext>
            </a:extLst>
          </p:cNvPr>
          <p:cNvSpPr txBox="1"/>
          <p:nvPr/>
        </p:nvSpPr>
        <p:spPr>
          <a:xfrm rot="16200000">
            <a:off x="567800" y="3965848"/>
            <a:ext cx="1727808" cy="24622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mn-ea"/>
                <a:cs typeface="+mn-cs"/>
              </a:rPr>
              <a:t>What AI can do</a:t>
            </a:r>
          </a:p>
        </p:txBody>
      </p:sp>
      <p:sp>
        <p:nvSpPr>
          <p:cNvPr id="5" name="TextBox 4">
            <a:extLst>
              <a:ext uri="{FF2B5EF4-FFF2-40B4-BE49-F238E27FC236}">
                <a16:creationId xmlns:a16="http://schemas.microsoft.com/office/drawing/2014/main" id="{696937C9-CE99-6EFE-5BD6-E4E08A8CE1B4}"/>
              </a:ext>
            </a:extLst>
          </p:cNvPr>
          <p:cNvSpPr txBox="1"/>
          <p:nvPr/>
        </p:nvSpPr>
        <p:spPr>
          <a:xfrm>
            <a:off x="4916692" y="5941959"/>
            <a:ext cx="2154936" cy="24622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mn-ea"/>
                <a:cs typeface="+mn-cs"/>
              </a:rPr>
              <a:t>Time</a:t>
            </a:r>
          </a:p>
        </p:txBody>
      </p:sp>
      <p:sp>
        <p:nvSpPr>
          <p:cNvPr id="12" name="Freeform: Shape 11">
            <a:extLst>
              <a:ext uri="{FF2B5EF4-FFF2-40B4-BE49-F238E27FC236}">
                <a16:creationId xmlns:a16="http://schemas.microsoft.com/office/drawing/2014/main" id="{C93CDAF9-A0BC-9E12-0763-0BD87EE659F7}"/>
              </a:ext>
            </a:extLst>
          </p:cNvPr>
          <p:cNvSpPr/>
          <p:nvPr/>
        </p:nvSpPr>
        <p:spPr bwMode="auto">
          <a:xfrm>
            <a:off x="1920394" y="2406844"/>
            <a:ext cx="7959437" cy="3168130"/>
          </a:xfrm>
          <a:custGeom>
            <a:avLst/>
            <a:gdLst>
              <a:gd name="connsiteX0" fmla="*/ 0 w 7959437"/>
              <a:gd name="connsiteY0" fmla="*/ 2369127 h 2378421"/>
              <a:gd name="connsiteX1" fmla="*/ 6068291 w 7959437"/>
              <a:gd name="connsiteY1" fmla="*/ 2015837 h 2378421"/>
              <a:gd name="connsiteX2" fmla="*/ 7959437 w 7959437"/>
              <a:gd name="connsiteY2" fmla="*/ 0 h 2378421"/>
            </a:gdLst>
            <a:ahLst/>
            <a:cxnLst>
              <a:cxn ang="0">
                <a:pos x="connsiteX0" y="connsiteY0"/>
              </a:cxn>
              <a:cxn ang="0">
                <a:pos x="connsiteX1" y="connsiteY1"/>
              </a:cxn>
              <a:cxn ang="0">
                <a:pos x="connsiteX2" y="connsiteY2"/>
              </a:cxn>
            </a:cxnLst>
            <a:rect l="l" t="t" r="r" b="b"/>
            <a:pathLst>
              <a:path w="7959437" h="2378421">
                <a:moveTo>
                  <a:pt x="0" y="2369127"/>
                </a:moveTo>
                <a:cubicBezTo>
                  <a:pt x="2370859" y="2389909"/>
                  <a:pt x="4741718" y="2410691"/>
                  <a:pt x="6068291" y="2015837"/>
                </a:cubicBezTo>
                <a:cubicBezTo>
                  <a:pt x="7394864" y="1620983"/>
                  <a:pt x="7677150" y="810491"/>
                  <a:pt x="7959437" y="0"/>
                </a:cubicBezTo>
              </a:path>
            </a:pathLst>
          </a:custGeom>
          <a:noFill/>
          <a:ln w="381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CC087E88-9734-6C78-6A18-20C00675C3EE}"/>
              </a:ext>
            </a:extLst>
          </p:cNvPr>
          <p:cNvSpPr txBox="1"/>
          <p:nvPr/>
        </p:nvSpPr>
        <p:spPr>
          <a:xfrm>
            <a:off x="9379433" y="5065886"/>
            <a:ext cx="187978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gradFill>
                  <a:gsLst>
                    <a:gs pos="2917">
                      <a:srgbClr val="FFFFFF"/>
                    </a:gs>
                    <a:gs pos="30000">
                      <a:srgbClr val="FFFFFF"/>
                    </a:gs>
                  </a:gsLst>
                  <a:lin ang="5400000" scaled="0"/>
                </a:gradFill>
                <a:effectLst/>
                <a:uLnTx/>
                <a:uFillTx/>
                <a:latin typeface="Bradley Hand ITC" panose="03070402050302030203" pitchFamily="66" charset="0"/>
                <a:ea typeface="+mn-ea"/>
                <a:cs typeface="+mn-cs"/>
              </a:rPr>
              <a:t>We are here</a:t>
            </a:r>
          </a:p>
        </p:txBody>
      </p:sp>
      <p:grpSp>
        <p:nvGrpSpPr>
          <p:cNvPr id="14" name="Group 13">
            <a:extLst>
              <a:ext uri="{FF2B5EF4-FFF2-40B4-BE49-F238E27FC236}">
                <a16:creationId xmlns:a16="http://schemas.microsoft.com/office/drawing/2014/main" id="{52F73F90-E48C-9222-4EC6-BB4F09F9E549}"/>
              </a:ext>
            </a:extLst>
          </p:cNvPr>
          <p:cNvGrpSpPr/>
          <p:nvPr/>
        </p:nvGrpSpPr>
        <p:grpSpPr>
          <a:xfrm rot="12263747" flipH="1">
            <a:off x="9339206" y="4036196"/>
            <a:ext cx="988672" cy="712706"/>
            <a:chOff x="1576320" y="2558297"/>
            <a:chExt cx="1314720" cy="1117800"/>
          </a:xfrm>
        </p:grpSpPr>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E2756789-C930-1B25-9949-DBE241D0EDBE}"/>
                    </a:ext>
                  </a:extLst>
                </p14:cNvPr>
                <p14:cNvContentPartPr/>
                <p14:nvPr/>
              </p14:nvContentPartPr>
              <p14:xfrm>
                <a:off x="1637160" y="2558297"/>
                <a:ext cx="1253880" cy="1117080"/>
              </p14:xfrm>
            </p:contentPart>
          </mc:Choice>
          <mc:Fallback xmlns="">
            <p:pic>
              <p:nvPicPr>
                <p:cNvPr id="15" name="Ink 14">
                  <a:extLst>
                    <a:ext uri="{FF2B5EF4-FFF2-40B4-BE49-F238E27FC236}">
                      <a16:creationId xmlns:a16="http://schemas.microsoft.com/office/drawing/2014/main" id="{E2756789-C930-1B25-9949-DBE241D0EDBE}"/>
                    </a:ext>
                  </a:extLst>
                </p:cNvPr>
                <p:cNvPicPr/>
                <p:nvPr/>
              </p:nvPicPr>
              <p:blipFill>
                <a:blip r:embed="rId4"/>
                <a:stretch>
                  <a:fillRect/>
                </a:stretch>
              </p:blipFill>
              <p:spPr>
                <a:xfrm>
                  <a:off x="1625191" y="2544178"/>
                  <a:ext cx="1277339" cy="114475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A8CA7F60-0848-DDE9-ACEF-FA4C7601788E}"/>
                    </a:ext>
                  </a:extLst>
                </p14:cNvPr>
                <p14:cNvContentPartPr/>
                <p14:nvPr/>
              </p14:nvContentPartPr>
              <p14:xfrm>
                <a:off x="1576320" y="3422297"/>
                <a:ext cx="61920" cy="253800"/>
              </p14:xfrm>
            </p:contentPart>
          </mc:Choice>
          <mc:Fallback xmlns="">
            <p:pic>
              <p:nvPicPr>
                <p:cNvPr id="16" name="Ink 15">
                  <a:extLst>
                    <a:ext uri="{FF2B5EF4-FFF2-40B4-BE49-F238E27FC236}">
                      <a16:creationId xmlns:a16="http://schemas.microsoft.com/office/drawing/2014/main" id="{A8CA7F60-0848-DDE9-ACEF-FA4C7601788E}"/>
                    </a:ext>
                  </a:extLst>
                </p:cNvPr>
                <p:cNvPicPr/>
                <p:nvPr/>
              </p:nvPicPr>
              <p:blipFill>
                <a:blip r:embed="rId6"/>
                <a:stretch>
                  <a:fillRect/>
                </a:stretch>
              </p:blipFill>
              <p:spPr>
                <a:xfrm>
                  <a:off x="1564320" y="3408197"/>
                  <a:ext cx="85440" cy="2814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756EF440-2D32-CC58-E0F1-C538A83B88EB}"/>
                    </a:ext>
                  </a:extLst>
                </p14:cNvPr>
                <p14:cNvContentPartPr/>
                <p14:nvPr/>
              </p14:nvContentPartPr>
              <p14:xfrm>
                <a:off x="1628160" y="3550097"/>
                <a:ext cx="320400" cy="116280"/>
              </p14:xfrm>
            </p:contentPart>
          </mc:Choice>
          <mc:Fallback xmlns="">
            <p:pic>
              <p:nvPicPr>
                <p:cNvPr id="17" name="Ink 16">
                  <a:extLst>
                    <a:ext uri="{FF2B5EF4-FFF2-40B4-BE49-F238E27FC236}">
                      <a16:creationId xmlns:a16="http://schemas.microsoft.com/office/drawing/2014/main" id="{756EF440-2D32-CC58-E0F1-C538A83B88EB}"/>
                    </a:ext>
                  </a:extLst>
                </p:cNvPr>
                <p:cNvPicPr/>
                <p:nvPr/>
              </p:nvPicPr>
              <p:blipFill>
                <a:blip r:embed="rId8"/>
                <a:stretch>
                  <a:fillRect/>
                </a:stretch>
              </p:blipFill>
              <p:spPr>
                <a:xfrm>
                  <a:off x="1616187" y="3535985"/>
                  <a:ext cx="343867" cy="143939"/>
                </a:xfrm>
                <a:prstGeom prst="rect">
                  <a:avLst/>
                </a:prstGeom>
              </p:spPr>
            </p:pic>
          </mc:Fallback>
        </mc:AlternateContent>
      </p:grpSp>
      <p:sp>
        <p:nvSpPr>
          <p:cNvPr id="6" name="Oval 5">
            <a:extLst>
              <a:ext uri="{FF2B5EF4-FFF2-40B4-BE49-F238E27FC236}">
                <a16:creationId xmlns:a16="http://schemas.microsoft.com/office/drawing/2014/main" id="{A939D53B-E27E-1525-CBAE-D952B52FBF9C}"/>
              </a:ext>
            </a:extLst>
          </p:cNvPr>
          <p:cNvSpPr/>
          <p:nvPr/>
        </p:nvSpPr>
        <p:spPr bwMode="auto">
          <a:xfrm>
            <a:off x="9379433" y="3527604"/>
            <a:ext cx="218898" cy="210923"/>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4F33C7E9-7431-95D0-5E3A-602FF69F2FD5}"/>
              </a:ext>
            </a:extLst>
          </p:cNvPr>
          <p:cNvSpPr txBox="1"/>
          <p:nvPr/>
        </p:nvSpPr>
        <p:spPr>
          <a:xfrm>
            <a:off x="2515265" y="1169779"/>
            <a:ext cx="7527654" cy="18466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4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“AI will not replace people, but the people who use AI will replace those who don’t.” </a:t>
            </a:r>
          </a:p>
        </p:txBody>
      </p:sp>
    </p:spTree>
    <p:extLst>
      <p:ext uri="{BB962C8B-B14F-4D97-AF65-F5344CB8AC3E}">
        <p14:creationId xmlns:p14="http://schemas.microsoft.com/office/powerpoint/2010/main" val="192676295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a:extLst>
              <a:ext uri="{FF2B5EF4-FFF2-40B4-BE49-F238E27FC236}">
                <a16:creationId xmlns:a16="http://schemas.microsoft.com/office/drawing/2014/main" id="{972E117B-CB76-E78D-5011-7A6F3879DD56}"/>
              </a:ext>
              <a:ext uri="{C183D7F6-B498-43B3-948B-1728B52AA6E4}">
                <adec:decorative xmlns:adec="http://schemas.microsoft.com/office/drawing/2017/decorative" val="0"/>
              </a:ext>
            </a:extLst>
          </p:cNvPr>
          <p:cNvSpPr txBox="1">
            <a:spLocks noGrp="1"/>
          </p:cNvSpPr>
          <p:nvPr>
            <p:ph type="title" idx="4294967295"/>
          </p:nvPr>
        </p:nvSpPr>
        <p:spPr>
          <a:xfrm>
            <a:off x="498698" y="-1013494"/>
            <a:ext cx="11025188" cy="8309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3200" b="1" i="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32742" rtl="0" eaLnBrk="1" fontAlgn="auto" latinLnBrk="0" hangingPunct="1">
              <a:lnSpc>
                <a:spcPct val="90000"/>
              </a:lnSpc>
              <a:spcBef>
                <a:spcPct val="20000"/>
              </a:spcBef>
              <a:spcAft>
                <a:spcPts val="0"/>
              </a:spcAft>
              <a:buClrTx/>
              <a:buSzPct val="90000"/>
              <a:buFontTx/>
              <a:buNone/>
              <a:tabLst/>
              <a:defRPr/>
            </a:pPr>
            <a:r>
              <a:rPr kumimoji="0" lang="en-IN" sz="6000" b="1" i="0" u="none" strike="noStrike" kern="1200" cap="none" spc="-50" normalizeH="0" baseline="0" noProof="0">
                <a:ln w="3175">
                  <a:noFill/>
                </a:ln>
                <a:solidFill>
                  <a:srgbClr val="ECECEC"/>
                </a:solidFill>
                <a:effectLst/>
                <a:uLnTx/>
                <a:uFillTx/>
                <a:latin typeface="+mj-lt"/>
                <a:ea typeface="+mn-ea"/>
                <a:cs typeface="Segoe UI" panose="020B0502040204020203" pitchFamily="34" charset="0"/>
              </a:rPr>
              <a:t>Generative AI is here</a:t>
            </a:r>
          </a:p>
        </p:txBody>
      </p:sp>
      <p:sp>
        <p:nvSpPr>
          <p:cNvPr id="27" name="Rounded Rectangle 16">
            <a:extLst>
              <a:ext uri="{FF2B5EF4-FFF2-40B4-BE49-F238E27FC236}">
                <a16:creationId xmlns:a16="http://schemas.microsoft.com/office/drawing/2014/main" id="{DAC29C42-958B-F63D-11FD-CD1297FF71E4}"/>
              </a:ext>
              <a:ext uri="{C183D7F6-B498-43B3-948B-1728B52AA6E4}">
                <adec:decorative xmlns:adec="http://schemas.microsoft.com/office/drawing/2017/decorative" val="1"/>
              </a:ext>
            </a:extLst>
          </p:cNvPr>
          <p:cNvSpPr>
            <a:spLocks/>
          </p:cNvSpPr>
          <p:nvPr/>
        </p:nvSpPr>
        <p:spPr bwMode="auto">
          <a:xfrm>
            <a:off x="101602" y="520700"/>
            <a:ext cx="11988798" cy="5816600"/>
          </a:xfrm>
          <a:prstGeom prst="roundRect">
            <a:avLst>
              <a:gd name="adj" fmla="val 1624"/>
            </a:avLst>
          </a:prstGeom>
          <a:solidFill>
            <a:schemeClr val="bg1"/>
          </a:solidFill>
          <a:ln>
            <a:no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grpSp>
        <p:nvGrpSpPr>
          <p:cNvPr id="6" name="Group 5" descr="List of Newspaper headlines showing the release of OpenAI Models and Microsoft's announcements.&#10;">
            <a:extLst>
              <a:ext uri="{FF2B5EF4-FFF2-40B4-BE49-F238E27FC236}">
                <a16:creationId xmlns:a16="http://schemas.microsoft.com/office/drawing/2014/main" id="{4CA74599-78C5-4F13-02F3-E1E96BD6F4A4}"/>
              </a:ext>
            </a:extLst>
          </p:cNvPr>
          <p:cNvGrpSpPr/>
          <p:nvPr/>
        </p:nvGrpSpPr>
        <p:grpSpPr>
          <a:xfrm>
            <a:off x="235376" y="685800"/>
            <a:ext cx="5775917" cy="5486400"/>
            <a:chOff x="5673039" y="470719"/>
            <a:chExt cx="5890548" cy="5595286"/>
          </a:xfrm>
        </p:grpSpPr>
        <p:pic>
          <p:nvPicPr>
            <p:cNvPr id="7" name="Picture 6">
              <a:extLst>
                <a:ext uri="{FF2B5EF4-FFF2-40B4-BE49-F238E27FC236}">
                  <a16:creationId xmlns:a16="http://schemas.microsoft.com/office/drawing/2014/main" id="{AC994EC4-7E00-701C-2743-C7F0C8DA5A72}"/>
                </a:ext>
              </a:extLst>
            </p:cNvPr>
            <p:cNvPicPr>
              <a:picLocks noChangeAspect="1"/>
            </p:cNvPicPr>
            <p:nvPr/>
          </p:nvPicPr>
          <p:blipFill rotWithShape="1">
            <a:blip r:embed="rId3"/>
            <a:srcRect b="-12408"/>
            <a:stretch/>
          </p:blipFill>
          <p:spPr>
            <a:xfrm>
              <a:off x="5673041" y="3636893"/>
              <a:ext cx="2937792" cy="1657161"/>
            </a:xfrm>
            <a:prstGeom prst="roundRect">
              <a:avLst>
                <a:gd name="adj" fmla="val 4313"/>
              </a:avLst>
            </a:prstGeom>
            <a:solidFill>
              <a:srgbClr val="182954"/>
            </a:solidFill>
            <a:ln>
              <a:solidFill>
                <a:schemeClr val="bg1">
                  <a:lumMod val="75000"/>
                  <a:lumOff val="25000"/>
                </a:schemeClr>
              </a:solidFill>
            </a:ln>
          </p:spPr>
        </p:pic>
        <p:pic>
          <p:nvPicPr>
            <p:cNvPr id="9" name="Picture 8" descr="Text&#10;&#10;Description automatically generated with medium confidence">
              <a:extLst>
                <a:ext uri="{FF2B5EF4-FFF2-40B4-BE49-F238E27FC236}">
                  <a16:creationId xmlns:a16="http://schemas.microsoft.com/office/drawing/2014/main" id="{200D859D-0C4E-C7B5-0725-D1A6E85C0385}"/>
                </a:ext>
              </a:extLst>
            </p:cNvPr>
            <p:cNvPicPr>
              <a:picLocks noChangeAspect="1"/>
            </p:cNvPicPr>
            <p:nvPr/>
          </p:nvPicPr>
          <p:blipFill rotWithShape="1">
            <a:blip r:embed="rId4">
              <a:extLst>
                <a:ext uri="{28A0092B-C50C-407E-A947-70E740481C1C}">
                  <a14:useLocalDpi xmlns:a14="http://schemas.microsoft.com/office/drawing/2010/main" val="0"/>
                </a:ext>
              </a:extLst>
            </a:blip>
            <a:srcRect b="11865"/>
            <a:stretch/>
          </p:blipFill>
          <p:spPr>
            <a:xfrm>
              <a:off x="5673039" y="2423177"/>
              <a:ext cx="2908749" cy="1048995"/>
            </a:xfrm>
            <a:prstGeom prst="roundRect">
              <a:avLst>
                <a:gd name="adj" fmla="val 4313"/>
              </a:avLst>
            </a:prstGeom>
            <a:ln>
              <a:solidFill>
                <a:schemeClr val="bg1">
                  <a:lumMod val="75000"/>
                  <a:lumOff val="25000"/>
                </a:schemeClr>
              </a:solidFill>
            </a:ln>
          </p:spPr>
        </p:pic>
        <p:pic>
          <p:nvPicPr>
            <p:cNvPr id="10" name="Picture 9" descr="Text&#10;&#10;Description automatically generated with medium confidence">
              <a:extLst>
                <a:ext uri="{FF2B5EF4-FFF2-40B4-BE49-F238E27FC236}">
                  <a16:creationId xmlns:a16="http://schemas.microsoft.com/office/drawing/2014/main" id="{3A8283BA-8121-AEA0-2A07-A6171CBD04E3}"/>
                </a:ext>
              </a:extLst>
            </p:cNvPr>
            <p:cNvPicPr>
              <a:picLocks noChangeAspect="1"/>
            </p:cNvPicPr>
            <p:nvPr/>
          </p:nvPicPr>
          <p:blipFill rotWithShape="1">
            <a:blip r:embed="rId5">
              <a:extLst>
                <a:ext uri="{28A0092B-C50C-407E-A947-70E740481C1C}">
                  <a14:useLocalDpi xmlns:a14="http://schemas.microsoft.com/office/drawing/2010/main" val="0"/>
                </a:ext>
              </a:extLst>
            </a:blip>
            <a:srcRect l="3149" t="2574" r="3789" b="1517"/>
            <a:stretch/>
          </p:blipFill>
          <p:spPr>
            <a:xfrm>
              <a:off x="8787916" y="470719"/>
              <a:ext cx="2768742" cy="834888"/>
            </a:xfrm>
            <a:prstGeom prst="roundRect">
              <a:avLst>
                <a:gd name="adj" fmla="val 7513"/>
              </a:avLst>
            </a:prstGeom>
            <a:solidFill>
              <a:schemeClr val="tx1"/>
            </a:solidFill>
            <a:ln>
              <a:solidFill>
                <a:schemeClr val="bg1">
                  <a:lumMod val="75000"/>
                  <a:lumOff val="25000"/>
                </a:schemeClr>
              </a:solidFill>
            </a:ln>
          </p:spPr>
        </p:pic>
        <p:pic>
          <p:nvPicPr>
            <p:cNvPr id="12" name="Picture 11">
              <a:extLst>
                <a:ext uri="{FF2B5EF4-FFF2-40B4-BE49-F238E27FC236}">
                  <a16:creationId xmlns:a16="http://schemas.microsoft.com/office/drawing/2014/main" id="{43338F1F-B051-7761-FDA5-A92314F92901}"/>
                </a:ext>
              </a:extLst>
            </p:cNvPr>
            <p:cNvPicPr>
              <a:picLocks noChangeAspect="1"/>
            </p:cNvPicPr>
            <p:nvPr/>
          </p:nvPicPr>
          <p:blipFill rotWithShape="1">
            <a:blip r:embed="rId6"/>
            <a:srcRect b="-2625"/>
            <a:stretch/>
          </p:blipFill>
          <p:spPr>
            <a:xfrm>
              <a:off x="8787915" y="3539795"/>
              <a:ext cx="2768742" cy="1590160"/>
            </a:xfrm>
            <a:prstGeom prst="roundRect">
              <a:avLst>
                <a:gd name="adj" fmla="val 4313"/>
              </a:avLst>
            </a:prstGeom>
            <a:solidFill>
              <a:schemeClr val="tx1"/>
            </a:solidFill>
            <a:ln>
              <a:solidFill>
                <a:schemeClr val="bg1">
                  <a:lumMod val="75000"/>
                  <a:lumOff val="25000"/>
                </a:schemeClr>
              </a:solidFill>
            </a:ln>
          </p:spPr>
        </p:pic>
        <p:sp>
          <p:nvSpPr>
            <p:cNvPr id="13" name="Rectangle 12">
              <a:extLst>
                <a:ext uri="{FF2B5EF4-FFF2-40B4-BE49-F238E27FC236}">
                  <a16:creationId xmlns:a16="http://schemas.microsoft.com/office/drawing/2014/main" id="{D351DA97-516E-B615-9B9B-2E6B016E1FB6}"/>
                </a:ext>
              </a:extLst>
            </p:cNvPr>
            <p:cNvSpPr/>
            <p:nvPr/>
          </p:nvSpPr>
          <p:spPr bwMode="auto">
            <a:xfrm>
              <a:off x="10925175" y="3779137"/>
              <a:ext cx="631483" cy="2997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pic>
          <p:nvPicPr>
            <p:cNvPr id="15" name="Picture 14">
              <a:extLst>
                <a:ext uri="{FF2B5EF4-FFF2-40B4-BE49-F238E27FC236}">
                  <a16:creationId xmlns:a16="http://schemas.microsoft.com/office/drawing/2014/main" id="{D9B51A7A-C1E0-A144-6E94-EB7A3EE47DB6}"/>
                </a:ext>
              </a:extLst>
            </p:cNvPr>
            <p:cNvPicPr>
              <a:picLocks noChangeAspect="1"/>
            </p:cNvPicPr>
            <p:nvPr/>
          </p:nvPicPr>
          <p:blipFill rotWithShape="1">
            <a:blip r:embed="rId7"/>
            <a:srcRect t="2601" r="16" b="-6056"/>
            <a:stretch/>
          </p:blipFill>
          <p:spPr>
            <a:xfrm>
              <a:off x="5673040" y="601295"/>
              <a:ext cx="2937324" cy="1657161"/>
            </a:xfrm>
            <a:prstGeom prst="roundRect">
              <a:avLst>
                <a:gd name="adj" fmla="val 4313"/>
              </a:avLst>
            </a:prstGeom>
            <a:solidFill>
              <a:schemeClr val="tx1"/>
            </a:solidFill>
            <a:ln>
              <a:solidFill>
                <a:schemeClr val="bg1">
                  <a:lumMod val="75000"/>
                  <a:lumOff val="25000"/>
                </a:schemeClr>
              </a:solidFill>
            </a:ln>
          </p:spPr>
        </p:pic>
        <p:sp>
          <p:nvSpPr>
            <p:cNvPr id="16" name="Rectangle 15">
              <a:extLst>
                <a:ext uri="{FF2B5EF4-FFF2-40B4-BE49-F238E27FC236}">
                  <a16:creationId xmlns:a16="http://schemas.microsoft.com/office/drawing/2014/main" id="{9AB18A11-8BE8-6A19-1410-BE18C660394B}"/>
                </a:ext>
              </a:extLst>
            </p:cNvPr>
            <p:cNvSpPr/>
            <p:nvPr/>
          </p:nvSpPr>
          <p:spPr bwMode="auto">
            <a:xfrm>
              <a:off x="7950306" y="1758713"/>
              <a:ext cx="631483" cy="2997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pic>
          <p:nvPicPr>
            <p:cNvPr id="18" name="Picture 17">
              <a:extLst>
                <a:ext uri="{FF2B5EF4-FFF2-40B4-BE49-F238E27FC236}">
                  <a16:creationId xmlns:a16="http://schemas.microsoft.com/office/drawing/2014/main" id="{0667F00F-8538-4F29-8B88-24C54A2D65F1}"/>
                </a:ext>
              </a:extLst>
            </p:cNvPr>
            <p:cNvPicPr>
              <a:picLocks noChangeAspect="1"/>
            </p:cNvPicPr>
            <p:nvPr/>
          </p:nvPicPr>
          <p:blipFill rotWithShape="1">
            <a:blip r:embed="rId8"/>
            <a:srcRect b="-5579"/>
            <a:stretch/>
          </p:blipFill>
          <p:spPr>
            <a:xfrm>
              <a:off x="8813896" y="1390447"/>
              <a:ext cx="2749691" cy="1971160"/>
            </a:xfrm>
            <a:prstGeom prst="roundRect">
              <a:avLst>
                <a:gd name="adj" fmla="val 4313"/>
              </a:avLst>
            </a:prstGeom>
            <a:solidFill>
              <a:schemeClr val="tx1"/>
            </a:solidFill>
            <a:ln>
              <a:solidFill>
                <a:schemeClr val="bg1">
                  <a:lumMod val="75000"/>
                  <a:lumOff val="25000"/>
                </a:schemeClr>
              </a:solidFill>
            </a:ln>
          </p:spPr>
        </p:pic>
        <p:pic>
          <p:nvPicPr>
            <p:cNvPr id="19" name="Picture 18">
              <a:extLst>
                <a:ext uri="{FF2B5EF4-FFF2-40B4-BE49-F238E27FC236}">
                  <a16:creationId xmlns:a16="http://schemas.microsoft.com/office/drawing/2014/main" id="{0EA81957-0416-1A7B-8786-D590C62D0CBD}"/>
                </a:ext>
              </a:extLst>
            </p:cNvPr>
            <p:cNvPicPr>
              <a:picLocks noChangeAspect="1"/>
            </p:cNvPicPr>
            <p:nvPr/>
          </p:nvPicPr>
          <p:blipFill>
            <a:blip r:embed="rId9"/>
            <a:stretch>
              <a:fillRect/>
            </a:stretch>
          </p:blipFill>
          <p:spPr>
            <a:xfrm>
              <a:off x="5673039" y="5394135"/>
              <a:ext cx="2937325" cy="671870"/>
            </a:xfrm>
            <a:prstGeom prst="roundRect">
              <a:avLst>
                <a:gd name="adj" fmla="val 4313"/>
              </a:avLst>
            </a:prstGeom>
            <a:solidFill>
              <a:srgbClr val="182954"/>
            </a:solidFill>
            <a:ln>
              <a:solidFill>
                <a:schemeClr val="bg1">
                  <a:lumMod val="75000"/>
                  <a:lumOff val="25000"/>
                </a:schemeClr>
              </a:solidFill>
            </a:ln>
          </p:spPr>
        </p:pic>
        <p:pic>
          <p:nvPicPr>
            <p:cNvPr id="20" name="Picture 19">
              <a:extLst>
                <a:ext uri="{FF2B5EF4-FFF2-40B4-BE49-F238E27FC236}">
                  <a16:creationId xmlns:a16="http://schemas.microsoft.com/office/drawing/2014/main" id="{E26E875D-CD23-6525-FF7A-C05A3DDCFA38}"/>
                </a:ext>
              </a:extLst>
            </p:cNvPr>
            <p:cNvPicPr>
              <a:picLocks noChangeAspect="1"/>
            </p:cNvPicPr>
            <p:nvPr/>
          </p:nvPicPr>
          <p:blipFill>
            <a:blip r:embed="rId10"/>
            <a:stretch>
              <a:fillRect/>
            </a:stretch>
          </p:blipFill>
          <p:spPr>
            <a:xfrm>
              <a:off x="8787915" y="5308144"/>
              <a:ext cx="2775671" cy="757861"/>
            </a:xfrm>
            <a:prstGeom prst="roundRect">
              <a:avLst>
                <a:gd name="adj" fmla="val 4313"/>
              </a:avLst>
            </a:prstGeom>
            <a:solidFill>
              <a:srgbClr val="182954"/>
            </a:solidFill>
            <a:ln>
              <a:solidFill>
                <a:schemeClr val="bg1">
                  <a:lumMod val="75000"/>
                  <a:lumOff val="25000"/>
                </a:schemeClr>
              </a:solidFill>
            </a:ln>
          </p:spPr>
        </p:pic>
      </p:grpSp>
      <p:sp>
        <p:nvSpPr>
          <p:cNvPr id="25" name="Rectangle 24">
            <a:extLst>
              <a:ext uri="{FF2B5EF4-FFF2-40B4-BE49-F238E27FC236}">
                <a16:creationId xmlns:a16="http://schemas.microsoft.com/office/drawing/2014/main" id="{35C6EB5A-86B6-610C-006A-A0B1D6F0CB0B}"/>
              </a:ext>
              <a:ext uri="{C183D7F6-B498-43B3-948B-1728B52AA6E4}">
                <adec:decorative xmlns:adec="http://schemas.microsoft.com/office/drawing/2017/decorative" val="1"/>
              </a:ext>
            </a:extLst>
          </p:cNvPr>
          <p:cNvSpPr/>
          <p:nvPr/>
        </p:nvSpPr>
        <p:spPr bwMode="auto">
          <a:xfrm>
            <a:off x="0" y="520700"/>
            <a:ext cx="11437257" cy="5816600"/>
          </a:xfrm>
          <a:prstGeom prst="rect">
            <a:avLst/>
          </a:prstGeom>
          <a:gradFill flip="none" rotWithShape="1">
            <a:gsLst>
              <a:gs pos="25000">
                <a:schemeClr val="bg1">
                  <a:alpha val="9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3" name="Title 2">
            <a:extLst>
              <a:ext uri="{FF2B5EF4-FFF2-40B4-BE49-F238E27FC236}">
                <a16:creationId xmlns:a16="http://schemas.microsoft.com/office/drawing/2014/main" id="{401D98F9-61B0-09F3-494B-3F6FE3E8C39E}"/>
              </a:ext>
            </a:extLst>
          </p:cNvPr>
          <p:cNvSpPr txBox="1">
            <a:spLocks/>
          </p:cNvSpPr>
          <p:nvPr/>
        </p:nvSpPr>
        <p:spPr>
          <a:xfrm>
            <a:off x="584200" y="2598004"/>
            <a:ext cx="3913073" cy="166199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defRPr sz="32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32742" rtl="0" eaLnBrk="1" fontAlgn="auto" latinLnBrk="0" hangingPunct="1">
              <a:lnSpc>
                <a:spcPct val="90000"/>
              </a:lnSpc>
              <a:spcBef>
                <a:spcPct val="20000"/>
              </a:spcBef>
              <a:spcAft>
                <a:spcPts val="0"/>
              </a:spcAft>
              <a:buClrTx/>
              <a:buSzPct val="90000"/>
              <a:buFontTx/>
              <a:buNone/>
              <a:tabLst/>
              <a:defRPr/>
            </a:pPr>
            <a:r>
              <a:rPr kumimoji="0" lang="en-US" sz="6000" b="1" i="0" u="none" strike="noStrike" kern="1200" cap="none" spc="-50" normalizeH="0" baseline="0" noProof="0" dirty="0">
                <a:ln w="3175">
                  <a:noFill/>
                </a:ln>
                <a:solidFill>
                  <a:schemeClr val="tx1"/>
                </a:solidFill>
                <a:effectLst/>
                <a:uLnTx/>
                <a:uFillTx/>
                <a:latin typeface="Segoe UI Variable Display"/>
                <a:ea typeface="+mj-lt"/>
                <a:cs typeface="Segoe UI" panose="020B0502040204020203" pitchFamily="34" charset="0"/>
              </a:rPr>
              <a:t>Generative AI is here</a:t>
            </a:r>
          </a:p>
        </p:txBody>
      </p:sp>
      <p:grpSp>
        <p:nvGrpSpPr>
          <p:cNvPr id="4" name="Group 3" descr="A screencapture of Newspaper Headlines involving CHatGPT.">
            <a:extLst>
              <a:ext uri="{FF2B5EF4-FFF2-40B4-BE49-F238E27FC236}">
                <a16:creationId xmlns:a16="http://schemas.microsoft.com/office/drawing/2014/main" id="{C09BD1F0-9010-C286-402F-E0848539B16F}"/>
              </a:ext>
            </a:extLst>
          </p:cNvPr>
          <p:cNvGrpSpPr/>
          <p:nvPr/>
        </p:nvGrpSpPr>
        <p:grpSpPr>
          <a:xfrm>
            <a:off x="6187504" y="717655"/>
            <a:ext cx="5769122" cy="5422690"/>
            <a:chOff x="5838947" y="893212"/>
            <a:chExt cx="5486796" cy="5157318"/>
          </a:xfrm>
        </p:grpSpPr>
        <p:pic>
          <p:nvPicPr>
            <p:cNvPr id="5" name="Picture 4">
              <a:extLst>
                <a:ext uri="{FF2B5EF4-FFF2-40B4-BE49-F238E27FC236}">
                  <a16:creationId xmlns:a16="http://schemas.microsoft.com/office/drawing/2014/main" id="{8F9E0A35-BA53-E339-3348-9BC0DE5D0DB4}"/>
                </a:ext>
              </a:extLst>
            </p:cNvPr>
            <p:cNvPicPr>
              <a:picLocks noChangeAspect="1"/>
            </p:cNvPicPr>
            <p:nvPr/>
          </p:nvPicPr>
          <p:blipFill rotWithShape="1">
            <a:blip r:embed="rId11">
              <a:extLst>
                <a:ext uri="{28A0092B-C50C-407E-A947-70E740481C1C}">
                  <a14:useLocalDpi xmlns:a14="http://schemas.microsoft.com/office/drawing/2010/main" val="0"/>
                </a:ext>
              </a:extLst>
            </a:blip>
            <a:srcRect l="-2176" t="2927" r="461" b="1211"/>
            <a:stretch/>
          </p:blipFill>
          <p:spPr>
            <a:xfrm>
              <a:off x="5838947" y="3188675"/>
              <a:ext cx="2739652" cy="1493266"/>
            </a:xfrm>
            <a:prstGeom prst="roundRect">
              <a:avLst>
                <a:gd name="adj" fmla="val 4313"/>
              </a:avLst>
            </a:prstGeom>
            <a:solidFill>
              <a:schemeClr val="tx1"/>
            </a:solidFill>
            <a:ln>
              <a:solidFill>
                <a:schemeClr val="bg1">
                  <a:lumMod val="75000"/>
                  <a:lumOff val="25000"/>
                </a:schemeClr>
              </a:solidFill>
            </a:ln>
          </p:spPr>
        </p:pic>
        <p:pic>
          <p:nvPicPr>
            <p:cNvPr id="11" name="Picture 10">
              <a:extLst>
                <a:ext uri="{FF2B5EF4-FFF2-40B4-BE49-F238E27FC236}">
                  <a16:creationId xmlns:a16="http://schemas.microsoft.com/office/drawing/2014/main" id="{EBED4166-128F-8241-7635-A2A37E6180EE}"/>
                </a:ext>
              </a:extLst>
            </p:cNvPr>
            <p:cNvPicPr>
              <a:picLocks noChangeAspect="1"/>
            </p:cNvPicPr>
            <p:nvPr/>
          </p:nvPicPr>
          <p:blipFill>
            <a:blip r:embed="rId12">
              <a:extLst>
                <a:ext uri="{28A0092B-C50C-407E-A947-70E740481C1C}">
                  <a14:useLocalDpi xmlns:a14="http://schemas.microsoft.com/office/drawing/2010/main" val="0"/>
                </a:ext>
              </a:extLst>
            </a:blip>
            <a:srcRect t="2207" b="2207"/>
            <a:stretch/>
          </p:blipFill>
          <p:spPr>
            <a:xfrm>
              <a:off x="5838947" y="4863229"/>
              <a:ext cx="2752065" cy="1187301"/>
            </a:xfrm>
            <a:prstGeom prst="roundRect">
              <a:avLst>
                <a:gd name="adj" fmla="val 4313"/>
              </a:avLst>
            </a:prstGeom>
            <a:solidFill>
              <a:schemeClr val="tx1"/>
            </a:solidFill>
            <a:ln>
              <a:solidFill>
                <a:schemeClr val="bg1">
                  <a:lumMod val="75000"/>
                  <a:lumOff val="25000"/>
                </a:schemeClr>
              </a:solidFill>
            </a:ln>
          </p:spPr>
        </p:pic>
        <p:pic>
          <p:nvPicPr>
            <p:cNvPr id="14" name="Picture 13">
              <a:extLst>
                <a:ext uri="{FF2B5EF4-FFF2-40B4-BE49-F238E27FC236}">
                  <a16:creationId xmlns:a16="http://schemas.microsoft.com/office/drawing/2014/main" id="{6262E8D2-7E97-C39E-B403-00A81AE247E6}"/>
                </a:ext>
              </a:extLst>
            </p:cNvPr>
            <p:cNvPicPr>
              <a:picLocks noChangeAspect="1"/>
            </p:cNvPicPr>
            <p:nvPr/>
          </p:nvPicPr>
          <p:blipFill rotWithShape="1">
            <a:blip r:embed="rId13">
              <a:extLst>
                <a:ext uri="{28A0092B-C50C-407E-A947-70E740481C1C}">
                  <a14:useLocalDpi xmlns:a14="http://schemas.microsoft.com/office/drawing/2010/main" val="0"/>
                </a:ext>
              </a:extLst>
            </a:blip>
            <a:srcRect l="209" r="6277"/>
            <a:stretch/>
          </p:blipFill>
          <p:spPr>
            <a:xfrm>
              <a:off x="5838947" y="893212"/>
              <a:ext cx="2739652" cy="2114175"/>
            </a:xfrm>
            <a:prstGeom prst="roundRect">
              <a:avLst>
                <a:gd name="adj" fmla="val 4313"/>
              </a:avLst>
            </a:prstGeom>
            <a:solidFill>
              <a:srgbClr val="101010"/>
            </a:solidFill>
            <a:ln>
              <a:solidFill>
                <a:schemeClr val="bg1">
                  <a:lumMod val="75000"/>
                  <a:lumOff val="25000"/>
                </a:schemeClr>
              </a:solidFill>
            </a:ln>
          </p:spPr>
        </p:pic>
        <p:grpSp>
          <p:nvGrpSpPr>
            <p:cNvPr id="2" name="Group 1">
              <a:extLst>
                <a:ext uri="{FF2B5EF4-FFF2-40B4-BE49-F238E27FC236}">
                  <a16:creationId xmlns:a16="http://schemas.microsoft.com/office/drawing/2014/main" id="{C13EF141-8BF0-0147-D5E0-C52723E0EB5E}"/>
                </a:ext>
              </a:extLst>
            </p:cNvPr>
            <p:cNvGrpSpPr/>
            <p:nvPr/>
          </p:nvGrpSpPr>
          <p:grpSpPr>
            <a:xfrm>
              <a:off x="8756663" y="893212"/>
              <a:ext cx="2569080" cy="5157318"/>
              <a:chOff x="8756662" y="205062"/>
              <a:chExt cx="2911877" cy="5845468"/>
            </a:xfrm>
          </p:grpSpPr>
          <p:pic>
            <p:nvPicPr>
              <p:cNvPr id="8" name="Picture 7">
                <a:extLst>
                  <a:ext uri="{FF2B5EF4-FFF2-40B4-BE49-F238E27FC236}">
                    <a16:creationId xmlns:a16="http://schemas.microsoft.com/office/drawing/2014/main" id="{FF3ACA7F-BC4A-824E-30F3-61C83A90BEDD}"/>
                  </a:ext>
                </a:extLst>
              </p:cNvPr>
              <p:cNvPicPr>
                <a:picLocks noChangeAspect="1"/>
              </p:cNvPicPr>
              <p:nvPr/>
            </p:nvPicPr>
            <p:blipFill>
              <a:blip r:embed="rId14">
                <a:extLst>
                  <a:ext uri="{28A0092B-C50C-407E-A947-70E740481C1C}">
                    <a14:useLocalDpi xmlns:a14="http://schemas.microsoft.com/office/drawing/2010/main" val="0"/>
                  </a:ext>
                </a:extLst>
              </a:blip>
              <a:srcRect t="162" b="162"/>
              <a:stretch/>
            </p:blipFill>
            <p:spPr>
              <a:xfrm>
                <a:off x="8756662" y="1578247"/>
                <a:ext cx="2911877" cy="2510240"/>
              </a:xfrm>
              <a:prstGeom prst="roundRect">
                <a:avLst>
                  <a:gd name="adj" fmla="val 4313"/>
                </a:avLst>
              </a:prstGeom>
              <a:ln>
                <a:solidFill>
                  <a:schemeClr val="bg1">
                    <a:lumMod val="75000"/>
                    <a:lumOff val="25000"/>
                  </a:schemeClr>
                </a:solidFill>
              </a:ln>
            </p:spPr>
          </p:pic>
          <p:pic>
            <p:nvPicPr>
              <p:cNvPr id="17" name="Picture 16">
                <a:extLst>
                  <a:ext uri="{FF2B5EF4-FFF2-40B4-BE49-F238E27FC236}">
                    <a16:creationId xmlns:a16="http://schemas.microsoft.com/office/drawing/2014/main" id="{AA98738F-D0E4-96B3-EA74-EA82B9FAA2AA}"/>
                  </a:ext>
                </a:extLst>
              </p:cNvPr>
              <p:cNvPicPr>
                <a:picLocks noChangeAspect="1"/>
              </p:cNvPicPr>
              <p:nvPr/>
            </p:nvPicPr>
            <p:blipFill rotWithShape="1">
              <a:blip r:embed="rId15">
                <a:extLst>
                  <a:ext uri="{28A0092B-C50C-407E-A947-70E740481C1C}">
                    <a14:useLocalDpi xmlns:a14="http://schemas.microsoft.com/office/drawing/2010/main" val="0"/>
                  </a:ext>
                </a:extLst>
              </a:blip>
              <a:srcRect t="-390" b="5848"/>
              <a:stretch/>
            </p:blipFill>
            <p:spPr>
              <a:xfrm>
                <a:off x="8762594" y="4270175"/>
                <a:ext cx="2905945" cy="1780355"/>
              </a:xfrm>
              <a:prstGeom prst="roundRect">
                <a:avLst>
                  <a:gd name="adj" fmla="val 4313"/>
                </a:avLst>
              </a:prstGeom>
              <a:ln>
                <a:solidFill>
                  <a:schemeClr val="bg1">
                    <a:lumMod val="75000"/>
                    <a:lumOff val="25000"/>
                  </a:schemeClr>
                </a:solidFill>
              </a:ln>
            </p:spPr>
          </p:pic>
          <p:pic>
            <p:nvPicPr>
              <p:cNvPr id="23" name="Picture 22" descr="Text&#10;&#10;Description automatically generated with medium confidence">
                <a:extLst>
                  <a:ext uri="{FF2B5EF4-FFF2-40B4-BE49-F238E27FC236}">
                    <a16:creationId xmlns:a16="http://schemas.microsoft.com/office/drawing/2014/main" id="{5C21D679-4DEB-F8B1-3CDC-829EFAADA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662" y="205062"/>
                <a:ext cx="2911877" cy="1191498"/>
              </a:xfrm>
              <a:prstGeom prst="roundRect">
                <a:avLst>
                  <a:gd name="adj" fmla="val 4313"/>
                </a:avLst>
              </a:prstGeom>
              <a:ln>
                <a:solidFill>
                  <a:schemeClr val="bg1">
                    <a:lumMod val="75000"/>
                    <a:lumOff val="25000"/>
                  </a:schemeClr>
                </a:solidFill>
              </a:ln>
            </p:spPr>
          </p:pic>
        </p:grpSp>
      </p:grpSp>
    </p:spTree>
    <p:extLst>
      <p:ext uri="{BB962C8B-B14F-4D97-AF65-F5344CB8AC3E}">
        <p14:creationId xmlns:p14="http://schemas.microsoft.com/office/powerpoint/2010/main" val="679095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33333E-6 0 L -3.333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42" presetClass="path" presetSubtype="0" decel="100000" fill="hold" grpId="1" nodeType="withEffect">
                                  <p:stCondLst>
                                    <p:cond delay="0"/>
                                  </p:stCondLst>
                                  <p:childTnLst>
                                    <p:animMotion origin="layout" path="M 1.25E-6 -2.96296E-6 L 1.25E-6 0.03542 " pathEditMode="relative" rAng="0" ptsTypes="AA">
                                      <p:cBhvr>
                                        <p:cTn id="14" dur="700" spd="-100000" fill="hold"/>
                                        <p:tgtEl>
                                          <p:spTgt spid="28"/>
                                        </p:tgtEl>
                                        <p:attrNameLst>
                                          <p:attrName>ppt_x</p:attrName>
                                          <p:attrName>ppt_y</p:attrName>
                                        </p:attrNameLst>
                                      </p:cBhvr>
                                      <p:rCtr x="0" y="1782"/>
                                    </p:animMotion>
                                  </p:childTnLst>
                                </p:cTn>
                              </p:par>
                              <p:par>
                                <p:cTn id="15" presetID="10" presetClass="entr" presetSubtype="0" fill="hold"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nodeType="withEffect">
                                  <p:stCondLst>
                                    <p:cond delay="200"/>
                                  </p:stCondLst>
                                  <p:childTnLst>
                                    <p:animMotion origin="layout" path="M 4.375E-6 0 L 4.375E-6 0.03542 " pathEditMode="relative" rAng="0" ptsTypes="AA">
                                      <p:cBhvr>
                                        <p:cTn id="1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 logo of OpenAI with there mission statement that reads ensure that artificial general intelligence (AGI) benefits humanity">
            <a:extLst>
              <a:ext uri="{FF2B5EF4-FFF2-40B4-BE49-F238E27FC236}">
                <a16:creationId xmlns:a16="http://schemas.microsoft.com/office/drawing/2014/main" id="{B689645D-2580-9AA5-C3C3-D57E267B16C2}"/>
              </a:ext>
            </a:extLst>
          </p:cNvPr>
          <p:cNvGrpSpPr/>
          <p:nvPr/>
        </p:nvGrpSpPr>
        <p:grpSpPr>
          <a:xfrm>
            <a:off x="1923513" y="1678569"/>
            <a:ext cx="3267809" cy="2067063"/>
            <a:chOff x="2203537" y="1713643"/>
            <a:chExt cx="3267809" cy="2067063"/>
          </a:xfrm>
        </p:grpSpPr>
        <p:pic>
          <p:nvPicPr>
            <p:cNvPr id="26" name="Picture 25" descr="Shape&#10;&#10;Description automatically generated with medium confidence">
              <a:extLst>
                <a:ext uri="{FF2B5EF4-FFF2-40B4-BE49-F238E27FC236}">
                  <a16:creationId xmlns:a16="http://schemas.microsoft.com/office/drawing/2014/main" id="{006F81B8-4FED-7689-E463-3F3E938EFDD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203537" y="1713643"/>
              <a:ext cx="3267809" cy="1143733"/>
            </a:xfrm>
            <a:prstGeom prst="rect">
              <a:avLst/>
            </a:prstGeom>
          </p:spPr>
        </p:pic>
        <p:sp>
          <p:nvSpPr>
            <p:cNvPr id="27" name="TextBox 26">
              <a:extLst>
                <a:ext uri="{FF2B5EF4-FFF2-40B4-BE49-F238E27FC236}">
                  <a16:creationId xmlns:a16="http://schemas.microsoft.com/office/drawing/2014/main" id="{3C0234F6-4232-AF1F-168F-D8CAEBAE438C}"/>
                </a:ext>
              </a:extLst>
            </p:cNvPr>
            <p:cNvSpPr txBox="1"/>
            <p:nvPr/>
          </p:nvSpPr>
          <p:spPr>
            <a:xfrm>
              <a:off x="2429465" y="2857376"/>
              <a:ext cx="2944604" cy="92333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Segoe UI "/>
                  <a:ea typeface="+mn-ea"/>
                  <a:cs typeface="+mn-cs"/>
                </a:rPr>
                <a:t>Ensure that artificial general intelligence (AGI) benefits humanity</a:t>
              </a:r>
              <a:endParaRPr kumimoji="0" lang="en-US" sz="1800" b="0" i="1" u="none" strike="noStrike" kern="1200" cap="none" spc="0" normalizeH="0" baseline="0" noProof="0">
                <a:ln>
                  <a:noFill/>
                </a:ln>
                <a:solidFill>
                  <a:srgbClr val="FFFFFF"/>
                </a:solidFill>
                <a:effectLst/>
                <a:uLnTx/>
                <a:uFillTx/>
                <a:latin typeface="Segoe UI"/>
                <a:ea typeface="+mn-ea"/>
                <a:cs typeface="+mn-cs"/>
              </a:endParaRPr>
            </a:p>
          </p:txBody>
        </p:sp>
      </p:grpSp>
      <p:grpSp>
        <p:nvGrpSpPr>
          <p:cNvPr id="3" name="Group 2" descr="A logo of Microsoft with the mission statement that reads empower every person and organization on the planet to achieve more">
            <a:extLst>
              <a:ext uri="{FF2B5EF4-FFF2-40B4-BE49-F238E27FC236}">
                <a16:creationId xmlns:a16="http://schemas.microsoft.com/office/drawing/2014/main" id="{CE6AB521-78F6-F7C7-5A7A-9F7983E6AB11}"/>
              </a:ext>
            </a:extLst>
          </p:cNvPr>
          <p:cNvGrpSpPr/>
          <p:nvPr/>
        </p:nvGrpSpPr>
        <p:grpSpPr>
          <a:xfrm>
            <a:off x="6537470" y="1450114"/>
            <a:ext cx="3931955" cy="2376363"/>
            <a:chOff x="6117102" y="1475679"/>
            <a:chExt cx="3931955" cy="2376363"/>
          </a:xfrm>
        </p:grpSpPr>
        <p:pic>
          <p:nvPicPr>
            <p:cNvPr id="8" name="Picture 7" descr="Logo&#10;&#10;Description automatically generated">
              <a:extLst>
                <a:ext uri="{FF2B5EF4-FFF2-40B4-BE49-F238E27FC236}">
                  <a16:creationId xmlns:a16="http://schemas.microsoft.com/office/drawing/2014/main" id="{E320C0D6-6CA4-BE4A-B41E-E699035B5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7102" y="1475679"/>
              <a:ext cx="3931955" cy="1762331"/>
            </a:xfrm>
            <a:prstGeom prst="rect">
              <a:avLst/>
            </a:prstGeom>
          </p:spPr>
        </p:pic>
        <p:sp>
          <p:nvSpPr>
            <p:cNvPr id="12" name="TextBox 11">
              <a:extLst>
                <a:ext uri="{FF2B5EF4-FFF2-40B4-BE49-F238E27FC236}">
                  <a16:creationId xmlns:a16="http://schemas.microsoft.com/office/drawing/2014/main" id="{D47A16DF-83D1-764F-EB1D-903ADFCCD694}"/>
                </a:ext>
              </a:extLst>
            </p:cNvPr>
            <p:cNvSpPr txBox="1"/>
            <p:nvPr/>
          </p:nvSpPr>
          <p:spPr>
            <a:xfrm>
              <a:off x="6610777" y="2928712"/>
              <a:ext cx="2944604" cy="92333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Segoe UI "/>
                  <a:ea typeface="+mn-ea"/>
                  <a:cs typeface="+mn-cs"/>
                </a:rPr>
                <a:t>Empower every person and organization on the planet to achieve more</a:t>
              </a:r>
              <a:endParaRPr kumimoji="0" lang="en-US" sz="1800" b="0" i="1" u="none" strike="noStrike" kern="1200" cap="none" spc="0" normalizeH="0" baseline="0" noProof="0">
                <a:ln>
                  <a:noFill/>
                </a:ln>
                <a:solidFill>
                  <a:srgbClr val="FFFFFF"/>
                </a:solidFill>
                <a:effectLst/>
                <a:uLnTx/>
                <a:uFillTx/>
                <a:latin typeface="Segoe UI"/>
                <a:ea typeface="+mn-ea"/>
                <a:cs typeface="+mn-cs"/>
              </a:endParaRPr>
            </a:p>
          </p:txBody>
        </p:sp>
      </p:grpSp>
      <p:sp>
        <p:nvSpPr>
          <p:cNvPr id="4" name="Cross 3">
            <a:extLst>
              <a:ext uri="{FF2B5EF4-FFF2-40B4-BE49-F238E27FC236}">
                <a16:creationId xmlns:a16="http://schemas.microsoft.com/office/drawing/2014/main" id="{A8CDC92E-B2D3-CC09-BD18-6B2393876A39}"/>
              </a:ext>
              <a:ext uri="{C183D7F6-B498-43B3-948B-1728B52AA6E4}">
                <adec:decorative xmlns:adec="http://schemas.microsoft.com/office/drawing/2017/decorative" val="1"/>
              </a:ext>
            </a:extLst>
          </p:cNvPr>
          <p:cNvSpPr/>
          <p:nvPr/>
        </p:nvSpPr>
        <p:spPr bwMode="auto">
          <a:xfrm>
            <a:off x="5829317" y="2811228"/>
            <a:ext cx="486383" cy="491941"/>
          </a:xfrm>
          <a:prstGeom prst="plus">
            <a:avLst>
              <a:gd name="adj" fmla="val 37000"/>
            </a:avLst>
          </a:prstGeom>
          <a:gradFill>
            <a:gsLst>
              <a:gs pos="0">
                <a:srgbClr val="8DC8E8"/>
              </a:gs>
              <a:gs pos="100000">
                <a:srgbClr val="CD98CF"/>
              </a:gs>
            </a:gsLst>
            <a:lin ang="2700000" scaled="0"/>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err="1">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sp>
        <p:nvSpPr>
          <p:cNvPr id="13" name="Title 12">
            <a:extLst>
              <a:ext uri="{FF2B5EF4-FFF2-40B4-BE49-F238E27FC236}">
                <a16:creationId xmlns:a16="http://schemas.microsoft.com/office/drawing/2014/main" id="{565723D1-39AF-CF7E-BA07-26C868B75534}"/>
              </a:ext>
              <a:ext uri="{C183D7F6-B498-43B3-948B-1728B52AA6E4}">
                <adec:decorative xmlns:adec="http://schemas.microsoft.com/office/drawing/2017/decorative" val="1"/>
              </a:ext>
            </a:extLst>
          </p:cNvPr>
          <p:cNvSpPr>
            <a:spLocks noGrp="1"/>
          </p:cNvSpPr>
          <p:nvPr>
            <p:ph type="title"/>
          </p:nvPr>
        </p:nvSpPr>
        <p:spPr>
          <a:xfrm>
            <a:off x="588263" y="-492443"/>
            <a:ext cx="11018520" cy="492443"/>
          </a:xfrm>
        </p:spPr>
        <p:txBody>
          <a:bodyPr vert="horz" wrap="square" lIns="0" tIns="0" rIns="0" bIns="0" rtlCol="0" anchor="b">
            <a:spAutoFit/>
          </a:bodyPr>
          <a:lstStyle/>
          <a:p>
            <a:r>
              <a:rPr lang="en-US"/>
              <a:t>Microsoft and OpenAI partnership</a:t>
            </a:r>
          </a:p>
        </p:txBody>
      </p:sp>
      <p:sp>
        <p:nvSpPr>
          <p:cNvPr id="15" name="Rectangle: Rounded Corners 14">
            <a:extLst>
              <a:ext uri="{FF2B5EF4-FFF2-40B4-BE49-F238E27FC236}">
                <a16:creationId xmlns:a16="http://schemas.microsoft.com/office/drawing/2014/main" id="{FED287EA-B3F6-4403-06FE-63E2C19173A5}"/>
              </a:ext>
              <a:ext uri="{C183D7F6-B498-43B3-948B-1728B52AA6E4}">
                <adec:decorative xmlns:adec="http://schemas.microsoft.com/office/drawing/2017/decorative" val="0"/>
              </a:ext>
            </a:extLst>
          </p:cNvPr>
          <p:cNvSpPr/>
          <p:nvPr/>
        </p:nvSpPr>
        <p:spPr bwMode="auto">
          <a:xfrm>
            <a:off x="666087" y="5236061"/>
            <a:ext cx="2177696" cy="494400"/>
          </a:xfrm>
          <a:prstGeom prst="roundRect">
            <a:avLst>
              <a:gd name="adj" fmla="val 7485"/>
            </a:avLst>
          </a:prstGeom>
          <a:solidFill>
            <a:schemeClr val="bg1">
              <a:lumMod val="85000"/>
              <a:lumOff val="15000"/>
            </a:schemeClr>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t>GPT-3.5 and GPT-4</a:t>
            </a:r>
          </a:p>
        </p:txBody>
      </p:sp>
      <p:grpSp>
        <p:nvGrpSpPr>
          <p:cNvPr id="28" name="Group 27" descr="Response&#10;We serve up smiles with every scoop!">
            <a:extLst>
              <a:ext uri="{FF2B5EF4-FFF2-40B4-BE49-F238E27FC236}">
                <a16:creationId xmlns:a16="http://schemas.microsoft.com/office/drawing/2014/main" id="{D4775974-FFA3-C9FF-269F-E1919CD14D77}"/>
              </a:ext>
            </a:extLst>
          </p:cNvPr>
          <p:cNvGrpSpPr/>
          <p:nvPr/>
        </p:nvGrpSpPr>
        <p:grpSpPr>
          <a:xfrm>
            <a:off x="666087" y="5753972"/>
            <a:ext cx="2177696" cy="494400"/>
            <a:chOff x="581593" y="3254043"/>
            <a:chExt cx="3635565" cy="885137"/>
          </a:xfrm>
        </p:grpSpPr>
        <p:sp>
          <p:nvSpPr>
            <p:cNvPr id="29" name="Rounded Rectangle 13">
              <a:extLst>
                <a:ext uri="{FF2B5EF4-FFF2-40B4-BE49-F238E27FC236}">
                  <a16:creationId xmlns:a16="http://schemas.microsoft.com/office/drawing/2014/main" id="{F22BA346-3BE1-4BEC-A0CD-0386569B4E51}"/>
                </a:ext>
              </a:extLst>
            </p:cNvPr>
            <p:cNvSpPr/>
            <p:nvPr/>
          </p:nvSpPr>
          <p:spPr bwMode="auto">
            <a:xfrm>
              <a:off x="581593" y="3254043"/>
              <a:ext cx="3635565" cy="885137"/>
            </a:xfrm>
            <a:prstGeom prst="roundRect">
              <a:avLst>
                <a:gd name="adj" fmla="val 3153"/>
              </a:avLst>
            </a:prstGeom>
            <a:solidFill>
              <a:schemeClr val="bg1"/>
            </a:solidFill>
            <a:ln w="19050">
              <a:gradFill>
                <a:gsLst>
                  <a:gs pos="0">
                    <a:srgbClr val="8EC8E8"/>
                  </a:gs>
                  <a:gs pos="100000">
                    <a:srgbClr val="CD9AD0"/>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0" name="Text Placeholder 4">
              <a:extLst>
                <a:ext uri="{FF2B5EF4-FFF2-40B4-BE49-F238E27FC236}">
                  <a16:creationId xmlns:a16="http://schemas.microsoft.com/office/drawing/2014/main" id="{BA3D1A61-F9E3-7406-4A14-DB5079E24BD9}"/>
                </a:ext>
              </a:extLst>
            </p:cNvPr>
            <p:cNvSpPr txBox="1">
              <a:spLocks/>
            </p:cNvSpPr>
            <p:nvPr/>
          </p:nvSpPr>
          <p:spPr>
            <a:xfrm>
              <a:off x="819971" y="3470912"/>
              <a:ext cx="3397187" cy="385715"/>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Text</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sp>
        <p:nvSpPr>
          <p:cNvPr id="23" name="Rectangle: Rounded Corners 22">
            <a:extLst>
              <a:ext uri="{FF2B5EF4-FFF2-40B4-BE49-F238E27FC236}">
                <a16:creationId xmlns:a16="http://schemas.microsoft.com/office/drawing/2014/main" id="{459227D1-8BE8-C6B5-F3B7-04C142A29B4E}"/>
              </a:ext>
              <a:ext uri="{C183D7F6-B498-43B3-948B-1728B52AA6E4}">
                <adec:decorative xmlns:adec="http://schemas.microsoft.com/office/drawing/2017/decorative" val="0"/>
              </a:ext>
            </a:extLst>
          </p:cNvPr>
          <p:cNvSpPr/>
          <p:nvPr/>
        </p:nvSpPr>
        <p:spPr bwMode="auto">
          <a:xfrm>
            <a:off x="3529620" y="5258212"/>
            <a:ext cx="2177696" cy="494400"/>
          </a:xfrm>
          <a:prstGeom prst="roundRect">
            <a:avLst>
              <a:gd name="adj" fmla="val 7485"/>
            </a:avLst>
          </a:prstGeom>
          <a:solidFill>
            <a:schemeClr val="bg1">
              <a:lumMod val="85000"/>
              <a:lumOff val="15000"/>
            </a:schemeClr>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err="1">
                <a:ln>
                  <a:noFill/>
                </a:ln>
                <a:solidFill>
                  <a:srgbClr val="FFFFFF"/>
                </a:solidFill>
                <a:effectLst/>
                <a:uLnTx/>
                <a:uFillTx/>
                <a:latin typeface="Segoe UI Semibold"/>
                <a:ea typeface="+mn-ea"/>
                <a:cs typeface="Segoe UI" pitchFamily="34" charset="0"/>
              </a:rPr>
              <a:t>ChatGPT</a:t>
            </a: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grpSp>
        <p:nvGrpSpPr>
          <p:cNvPr id="31" name="Group 30" descr="Response&#10;We serve up smiles with every scoop!">
            <a:extLst>
              <a:ext uri="{FF2B5EF4-FFF2-40B4-BE49-F238E27FC236}">
                <a16:creationId xmlns:a16="http://schemas.microsoft.com/office/drawing/2014/main" id="{9B34218E-D9CE-289C-B70E-80F399C27A57}"/>
              </a:ext>
            </a:extLst>
          </p:cNvPr>
          <p:cNvGrpSpPr/>
          <p:nvPr/>
        </p:nvGrpSpPr>
        <p:grpSpPr>
          <a:xfrm>
            <a:off x="3529620" y="5780722"/>
            <a:ext cx="2177696" cy="494400"/>
            <a:chOff x="581593" y="3254043"/>
            <a:chExt cx="3635565" cy="885137"/>
          </a:xfrm>
        </p:grpSpPr>
        <p:sp>
          <p:nvSpPr>
            <p:cNvPr id="32" name="Rounded Rectangle 13">
              <a:extLst>
                <a:ext uri="{FF2B5EF4-FFF2-40B4-BE49-F238E27FC236}">
                  <a16:creationId xmlns:a16="http://schemas.microsoft.com/office/drawing/2014/main" id="{39E2AED1-534A-619F-D23C-BFAE9ACFE61C}"/>
                </a:ext>
              </a:extLst>
            </p:cNvPr>
            <p:cNvSpPr/>
            <p:nvPr/>
          </p:nvSpPr>
          <p:spPr bwMode="auto">
            <a:xfrm>
              <a:off x="581593" y="3254043"/>
              <a:ext cx="3635565" cy="885137"/>
            </a:xfrm>
            <a:prstGeom prst="roundRect">
              <a:avLst>
                <a:gd name="adj" fmla="val 3153"/>
              </a:avLst>
            </a:prstGeom>
            <a:solidFill>
              <a:schemeClr val="bg1"/>
            </a:solidFill>
            <a:ln w="19050">
              <a:gradFill>
                <a:gsLst>
                  <a:gs pos="0">
                    <a:srgbClr val="8EC8E8"/>
                  </a:gs>
                  <a:gs pos="100000">
                    <a:srgbClr val="CD9AD0"/>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3" name="Text Placeholder 4">
              <a:extLst>
                <a:ext uri="{FF2B5EF4-FFF2-40B4-BE49-F238E27FC236}">
                  <a16:creationId xmlns:a16="http://schemas.microsoft.com/office/drawing/2014/main" id="{965706E7-ADF9-967E-B6D6-8E3D2BEF73C6}"/>
                </a:ext>
              </a:extLst>
            </p:cNvPr>
            <p:cNvSpPr txBox="1">
              <a:spLocks/>
            </p:cNvSpPr>
            <p:nvPr/>
          </p:nvSpPr>
          <p:spPr>
            <a:xfrm>
              <a:off x="819971" y="3470912"/>
              <a:ext cx="3397187" cy="385715"/>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Conversation</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sp>
        <p:nvSpPr>
          <p:cNvPr id="24" name="Rectangle: Rounded Corners 23">
            <a:extLst>
              <a:ext uri="{FF2B5EF4-FFF2-40B4-BE49-F238E27FC236}">
                <a16:creationId xmlns:a16="http://schemas.microsoft.com/office/drawing/2014/main" id="{B4E4CE37-EB6C-5BD5-56CC-44B8E76DCCC9}"/>
              </a:ext>
              <a:ext uri="{C183D7F6-B498-43B3-948B-1728B52AA6E4}">
                <adec:decorative xmlns:adec="http://schemas.microsoft.com/office/drawing/2017/decorative" val="0"/>
              </a:ext>
            </a:extLst>
          </p:cNvPr>
          <p:cNvSpPr/>
          <p:nvPr/>
        </p:nvSpPr>
        <p:spPr bwMode="auto">
          <a:xfrm>
            <a:off x="6565554" y="5258212"/>
            <a:ext cx="2177696" cy="494400"/>
          </a:xfrm>
          <a:prstGeom prst="roundRect">
            <a:avLst>
              <a:gd name="adj" fmla="val 6173"/>
            </a:avLst>
          </a:prstGeom>
          <a:solidFill>
            <a:schemeClr val="bg1">
              <a:lumMod val="85000"/>
              <a:lumOff val="15000"/>
            </a:schemeClr>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t>Codex</a:t>
            </a:r>
          </a:p>
        </p:txBody>
      </p:sp>
      <p:grpSp>
        <p:nvGrpSpPr>
          <p:cNvPr id="34" name="Group 33" descr="Response&#10;We serve up smiles with every scoop!">
            <a:extLst>
              <a:ext uri="{FF2B5EF4-FFF2-40B4-BE49-F238E27FC236}">
                <a16:creationId xmlns:a16="http://schemas.microsoft.com/office/drawing/2014/main" id="{095F388E-89E6-C0DB-B5C1-D01659F6DCD6}"/>
              </a:ext>
            </a:extLst>
          </p:cNvPr>
          <p:cNvGrpSpPr/>
          <p:nvPr/>
        </p:nvGrpSpPr>
        <p:grpSpPr>
          <a:xfrm>
            <a:off x="6565554" y="5780722"/>
            <a:ext cx="2177696" cy="494400"/>
            <a:chOff x="581593" y="3254043"/>
            <a:chExt cx="3635565" cy="885137"/>
          </a:xfrm>
        </p:grpSpPr>
        <p:sp>
          <p:nvSpPr>
            <p:cNvPr id="35" name="Rounded Rectangle 13">
              <a:extLst>
                <a:ext uri="{FF2B5EF4-FFF2-40B4-BE49-F238E27FC236}">
                  <a16:creationId xmlns:a16="http://schemas.microsoft.com/office/drawing/2014/main" id="{C7E3279D-DE02-57EF-C0B7-C9ADFD3E2B84}"/>
                </a:ext>
              </a:extLst>
            </p:cNvPr>
            <p:cNvSpPr/>
            <p:nvPr/>
          </p:nvSpPr>
          <p:spPr bwMode="auto">
            <a:xfrm>
              <a:off x="581593" y="3254043"/>
              <a:ext cx="3635565" cy="885137"/>
            </a:xfrm>
            <a:prstGeom prst="roundRect">
              <a:avLst>
                <a:gd name="adj" fmla="val 3153"/>
              </a:avLst>
            </a:prstGeom>
            <a:solidFill>
              <a:schemeClr val="bg1"/>
            </a:solidFill>
            <a:ln w="19050">
              <a:gradFill>
                <a:gsLst>
                  <a:gs pos="0">
                    <a:srgbClr val="8EC8E8"/>
                  </a:gs>
                  <a:gs pos="100000">
                    <a:srgbClr val="CD9AD0"/>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6" name="Text Placeholder 4">
              <a:extLst>
                <a:ext uri="{FF2B5EF4-FFF2-40B4-BE49-F238E27FC236}">
                  <a16:creationId xmlns:a16="http://schemas.microsoft.com/office/drawing/2014/main" id="{8CBFF1CB-048D-0EF2-E1D2-9B85BB279C19}"/>
                </a:ext>
              </a:extLst>
            </p:cNvPr>
            <p:cNvSpPr txBox="1">
              <a:spLocks/>
            </p:cNvSpPr>
            <p:nvPr/>
          </p:nvSpPr>
          <p:spPr>
            <a:xfrm>
              <a:off x="819971" y="3470912"/>
              <a:ext cx="3397187" cy="385715"/>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Code</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sp>
        <p:nvSpPr>
          <p:cNvPr id="25" name="Rectangle: Rounded Corners 24">
            <a:extLst>
              <a:ext uri="{FF2B5EF4-FFF2-40B4-BE49-F238E27FC236}">
                <a16:creationId xmlns:a16="http://schemas.microsoft.com/office/drawing/2014/main" id="{A4399BDD-11BF-BE23-B79E-F24D339FF687}"/>
              </a:ext>
              <a:ext uri="{C183D7F6-B498-43B3-948B-1728B52AA6E4}">
                <adec:decorative xmlns:adec="http://schemas.microsoft.com/office/drawing/2017/decorative" val="0"/>
              </a:ext>
            </a:extLst>
          </p:cNvPr>
          <p:cNvSpPr/>
          <p:nvPr/>
        </p:nvSpPr>
        <p:spPr bwMode="auto">
          <a:xfrm>
            <a:off x="9429087" y="5286322"/>
            <a:ext cx="2177696" cy="494400"/>
          </a:xfrm>
          <a:prstGeom prst="roundRect">
            <a:avLst>
              <a:gd name="adj" fmla="val 7485"/>
            </a:avLst>
          </a:prstGeom>
          <a:solidFill>
            <a:schemeClr val="bg1">
              <a:lumMod val="85000"/>
              <a:lumOff val="15000"/>
            </a:schemeClr>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t>DALL·E </a:t>
            </a:r>
            <a:r>
              <a:rPr lang="en-US" sz="1600">
                <a:solidFill>
                  <a:srgbClr val="FFFFFF"/>
                </a:solidFill>
                <a:latin typeface="Segoe UI Semibold"/>
                <a:cs typeface="Segoe UI" pitchFamily="34" charset="0"/>
              </a:rPr>
              <a:t>2</a:t>
            </a: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grpSp>
        <p:nvGrpSpPr>
          <p:cNvPr id="37" name="Group 36" descr="Response&#10;We serve up smiles with every scoop!">
            <a:extLst>
              <a:ext uri="{FF2B5EF4-FFF2-40B4-BE49-F238E27FC236}">
                <a16:creationId xmlns:a16="http://schemas.microsoft.com/office/drawing/2014/main" id="{1F62FA3B-DA27-23BA-ADF0-6419CF81FAF0}"/>
              </a:ext>
            </a:extLst>
          </p:cNvPr>
          <p:cNvGrpSpPr/>
          <p:nvPr/>
        </p:nvGrpSpPr>
        <p:grpSpPr>
          <a:xfrm>
            <a:off x="9429087" y="5780722"/>
            <a:ext cx="2177696" cy="494400"/>
            <a:chOff x="581593" y="3254043"/>
            <a:chExt cx="3635565" cy="885137"/>
          </a:xfrm>
        </p:grpSpPr>
        <p:sp>
          <p:nvSpPr>
            <p:cNvPr id="38" name="Rounded Rectangle 13">
              <a:extLst>
                <a:ext uri="{FF2B5EF4-FFF2-40B4-BE49-F238E27FC236}">
                  <a16:creationId xmlns:a16="http://schemas.microsoft.com/office/drawing/2014/main" id="{95860C23-CB9C-8EA7-9348-60F46AE99DA8}"/>
                </a:ext>
              </a:extLst>
            </p:cNvPr>
            <p:cNvSpPr/>
            <p:nvPr/>
          </p:nvSpPr>
          <p:spPr bwMode="auto">
            <a:xfrm>
              <a:off x="581593" y="3254043"/>
              <a:ext cx="3635565" cy="885137"/>
            </a:xfrm>
            <a:prstGeom prst="roundRect">
              <a:avLst>
                <a:gd name="adj" fmla="val 3153"/>
              </a:avLst>
            </a:prstGeom>
            <a:solidFill>
              <a:schemeClr val="bg1"/>
            </a:solidFill>
            <a:ln w="19050">
              <a:gradFill>
                <a:gsLst>
                  <a:gs pos="0">
                    <a:srgbClr val="8EC8E8"/>
                  </a:gs>
                  <a:gs pos="100000">
                    <a:srgbClr val="CD9AD0"/>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Text Placeholder 4">
              <a:extLst>
                <a:ext uri="{FF2B5EF4-FFF2-40B4-BE49-F238E27FC236}">
                  <a16:creationId xmlns:a16="http://schemas.microsoft.com/office/drawing/2014/main" id="{7383A148-F558-316E-B677-1764681EEC67}"/>
                </a:ext>
              </a:extLst>
            </p:cNvPr>
            <p:cNvSpPr txBox="1">
              <a:spLocks/>
            </p:cNvSpPr>
            <p:nvPr/>
          </p:nvSpPr>
          <p:spPr>
            <a:xfrm>
              <a:off x="819971" y="3470912"/>
              <a:ext cx="3397187" cy="385715"/>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Images</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cxnSp>
        <p:nvCxnSpPr>
          <p:cNvPr id="40" name="Straight Connector 39">
            <a:extLst>
              <a:ext uri="{FF2B5EF4-FFF2-40B4-BE49-F238E27FC236}">
                <a16:creationId xmlns:a16="http://schemas.microsoft.com/office/drawing/2014/main" id="{A6BB111C-8099-0DE7-173F-693E8FC52A94}"/>
              </a:ext>
              <a:ext uri="{C183D7F6-B498-43B3-948B-1728B52AA6E4}">
                <adec:decorative xmlns:adec="http://schemas.microsoft.com/office/drawing/2017/decorative" val="1"/>
              </a:ext>
            </a:extLst>
          </p:cNvPr>
          <p:cNvCxnSpPr/>
          <p:nvPr/>
        </p:nvCxnSpPr>
        <p:spPr>
          <a:xfrm>
            <a:off x="3822970" y="4448285"/>
            <a:ext cx="4546059"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1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27" name="Title 93">
            <a:extLst>
              <a:ext uri="{FF2B5EF4-FFF2-40B4-BE49-F238E27FC236}">
                <a16:creationId xmlns:a16="http://schemas.microsoft.com/office/drawing/2014/main" id="{4685C948-06A7-4610-9EA8-9FC0880AEB68}"/>
              </a:ext>
              <a:ext uri="{C183D7F6-B498-43B3-948B-1728B52AA6E4}">
                <adec:decorative xmlns:adec="http://schemas.microsoft.com/office/drawing/2017/decorative" val="0"/>
              </a:ext>
            </a:extLst>
          </p:cNvPr>
          <p:cNvSpPr txBox="1">
            <a:spLocks noGrp="1"/>
          </p:cNvSpPr>
          <p:nvPr>
            <p:ph type="title"/>
          </p:nvPr>
        </p:nvSpPr>
        <p:spPr>
          <a:xfrm>
            <a:off x="588263" y="361950"/>
            <a:ext cx="11018520" cy="553998"/>
          </a:xfr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r>
              <a:rPr lang="en-US" noProof="0"/>
              <a:t>Azure OpenAI Service</a:t>
            </a:r>
            <a:endParaRPr lang="en-US" noProof="0">
              <a:solidFill>
                <a:schemeClr val="accent1"/>
              </a:solidFill>
            </a:endParaRPr>
          </a:p>
        </p:txBody>
      </p:sp>
      <p:sp>
        <p:nvSpPr>
          <p:cNvPr id="12" name="Text Placeholder 2">
            <a:extLst>
              <a:ext uri="{FF2B5EF4-FFF2-40B4-BE49-F238E27FC236}">
                <a16:creationId xmlns:a16="http://schemas.microsoft.com/office/drawing/2014/main" id="{6624931E-FB9A-2404-C00A-E62AD8B32729}"/>
              </a:ext>
            </a:extLst>
          </p:cNvPr>
          <p:cNvSpPr txBox="1">
            <a:spLocks/>
          </p:cNvSpPr>
          <p:nvPr/>
        </p:nvSpPr>
        <p:spPr>
          <a:xfrm>
            <a:off x="583406" y="848283"/>
            <a:ext cx="11025188" cy="36933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gradFill flip="none" rotWithShape="1">
                  <a:gsLst>
                    <a:gs pos="0">
                      <a:srgbClr val="CD9AD0"/>
                    </a:gs>
                    <a:gs pos="100000">
                      <a:srgbClr val="8EC8E8"/>
                    </a:gs>
                  </a:gsLst>
                  <a:lin ang="10800000" scaled="1"/>
                  <a:tileRect/>
                </a:gradFill>
                <a:effectLst/>
                <a:uLnTx/>
                <a:uFillTx/>
                <a:latin typeface="Segoe UI Semibold"/>
                <a:ea typeface="+mn-ea"/>
                <a:cs typeface="Segoe UI" panose="020B0502040204020203" pitchFamily="34" charset="0"/>
              </a:rPr>
              <a:t>Capabilities</a:t>
            </a:r>
          </a:p>
        </p:txBody>
      </p:sp>
      <p:sp>
        <p:nvSpPr>
          <p:cNvPr id="5" name="TextBox 4">
            <a:extLst>
              <a:ext uri="{FF2B5EF4-FFF2-40B4-BE49-F238E27FC236}">
                <a16:creationId xmlns:a16="http://schemas.microsoft.com/office/drawing/2014/main" id="{BF3F21E2-EBEB-F053-FD56-54B84F0E0DC5}"/>
              </a:ext>
              <a:ext uri="{C183D7F6-B498-43B3-948B-1728B52AA6E4}">
                <adec:decorative xmlns:adec="http://schemas.microsoft.com/office/drawing/2017/decorative" val="0"/>
              </a:ext>
            </a:extLst>
          </p:cNvPr>
          <p:cNvSpPr txBox="1"/>
          <p:nvPr/>
        </p:nvSpPr>
        <p:spPr>
          <a:xfrm>
            <a:off x="5725959" y="1781354"/>
            <a:ext cx="1915524"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Creative Ideation</a:t>
            </a:r>
          </a:p>
        </p:txBody>
      </p:sp>
      <p:sp>
        <p:nvSpPr>
          <p:cNvPr id="9" name="TextBox 8">
            <a:extLst>
              <a:ext uri="{FF2B5EF4-FFF2-40B4-BE49-F238E27FC236}">
                <a16:creationId xmlns:a16="http://schemas.microsoft.com/office/drawing/2014/main" id="{23391DD5-95C5-0F57-55BD-C5B282AE29BB}"/>
              </a:ext>
              <a:ext uri="{C183D7F6-B498-43B3-948B-1728B52AA6E4}">
                <adec:decorative xmlns:adec="http://schemas.microsoft.com/office/drawing/2017/decorative" val="0"/>
              </a:ext>
            </a:extLst>
          </p:cNvPr>
          <p:cNvSpPr txBox="1"/>
          <p:nvPr/>
        </p:nvSpPr>
        <p:spPr>
          <a:xfrm>
            <a:off x="8100323" y="1629899"/>
            <a:ext cx="1911485"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Subject Research</a:t>
            </a:r>
          </a:p>
        </p:txBody>
      </p:sp>
      <p:sp>
        <p:nvSpPr>
          <p:cNvPr id="10" name="TextBox 9">
            <a:extLst>
              <a:ext uri="{FF2B5EF4-FFF2-40B4-BE49-F238E27FC236}">
                <a16:creationId xmlns:a16="http://schemas.microsoft.com/office/drawing/2014/main" id="{427D1B4D-A99A-B1E7-DD95-3CBA8124B7CF}"/>
              </a:ext>
              <a:ext uri="{C183D7F6-B498-43B3-948B-1728B52AA6E4}">
                <adec:decorative xmlns:adec="http://schemas.microsoft.com/office/drawing/2017/decorative" val="0"/>
              </a:ext>
            </a:extLst>
          </p:cNvPr>
          <p:cNvSpPr txBox="1"/>
          <p:nvPr/>
        </p:nvSpPr>
        <p:spPr>
          <a:xfrm>
            <a:off x="506971" y="2328178"/>
            <a:ext cx="1569340"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Essay outlines</a:t>
            </a:r>
          </a:p>
        </p:txBody>
      </p:sp>
      <p:sp>
        <p:nvSpPr>
          <p:cNvPr id="53" name="TextBox 52">
            <a:extLst>
              <a:ext uri="{FF2B5EF4-FFF2-40B4-BE49-F238E27FC236}">
                <a16:creationId xmlns:a16="http://schemas.microsoft.com/office/drawing/2014/main" id="{7056E64A-6F37-9335-9523-FDDDB3C8C537}"/>
              </a:ext>
              <a:ext uri="{C183D7F6-B498-43B3-948B-1728B52AA6E4}">
                <adec:decorative xmlns:adec="http://schemas.microsoft.com/office/drawing/2017/decorative" val="0"/>
              </a:ext>
            </a:extLst>
          </p:cNvPr>
          <p:cNvSpPr txBox="1"/>
          <p:nvPr/>
        </p:nvSpPr>
        <p:spPr>
          <a:xfrm>
            <a:off x="3062249" y="2343331"/>
            <a:ext cx="2059859"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Extracting insights</a:t>
            </a:r>
          </a:p>
        </p:txBody>
      </p:sp>
      <p:sp>
        <p:nvSpPr>
          <p:cNvPr id="57" name="TextBox 56">
            <a:extLst>
              <a:ext uri="{FF2B5EF4-FFF2-40B4-BE49-F238E27FC236}">
                <a16:creationId xmlns:a16="http://schemas.microsoft.com/office/drawing/2014/main" id="{7A1D5164-E9C8-E04D-87C2-8BD71278ED1C}"/>
              </a:ext>
              <a:ext uri="{C183D7F6-B498-43B3-948B-1728B52AA6E4}">
                <adec:decorative xmlns:adec="http://schemas.microsoft.com/office/drawing/2017/decorative" val="0"/>
              </a:ext>
            </a:extLst>
          </p:cNvPr>
          <p:cNvSpPr txBox="1"/>
          <p:nvPr/>
        </p:nvSpPr>
        <p:spPr>
          <a:xfrm>
            <a:off x="8742616" y="2421019"/>
            <a:ext cx="1830437"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Semantic search</a:t>
            </a:r>
          </a:p>
        </p:txBody>
      </p:sp>
      <p:sp>
        <p:nvSpPr>
          <p:cNvPr id="48" name="TextBox 47">
            <a:extLst>
              <a:ext uri="{FF2B5EF4-FFF2-40B4-BE49-F238E27FC236}">
                <a16:creationId xmlns:a16="http://schemas.microsoft.com/office/drawing/2014/main" id="{5249C160-1B43-DB65-44AF-36CA1599E64D}"/>
              </a:ext>
              <a:ext uri="{C183D7F6-B498-43B3-948B-1728B52AA6E4}">
                <adec:decorative xmlns:adec="http://schemas.microsoft.com/office/drawing/2017/decorative" val="0"/>
              </a:ext>
            </a:extLst>
          </p:cNvPr>
          <p:cNvSpPr txBox="1"/>
          <p:nvPr/>
        </p:nvSpPr>
        <p:spPr>
          <a:xfrm>
            <a:off x="1258640" y="3061789"/>
            <a:ext cx="1974515"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Summarizing text</a:t>
            </a:r>
          </a:p>
        </p:txBody>
      </p:sp>
      <p:sp>
        <p:nvSpPr>
          <p:cNvPr id="59" name="TextBox 58">
            <a:extLst>
              <a:ext uri="{FF2B5EF4-FFF2-40B4-BE49-F238E27FC236}">
                <a16:creationId xmlns:a16="http://schemas.microsoft.com/office/drawing/2014/main" id="{3F015018-2E0D-3595-5CEF-59C6836F5BA7}"/>
              </a:ext>
              <a:ext uri="{C183D7F6-B498-43B3-948B-1728B52AA6E4}">
                <adec:decorative xmlns:adec="http://schemas.microsoft.com/office/drawing/2017/decorative" val="0"/>
              </a:ext>
            </a:extLst>
          </p:cNvPr>
          <p:cNvSpPr txBox="1"/>
          <p:nvPr/>
        </p:nvSpPr>
        <p:spPr>
          <a:xfrm>
            <a:off x="5682863" y="3048000"/>
            <a:ext cx="1896353"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Code generation</a:t>
            </a:r>
          </a:p>
        </p:txBody>
      </p:sp>
      <p:sp>
        <p:nvSpPr>
          <p:cNvPr id="56" name="TextBox 55">
            <a:extLst>
              <a:ext uri="{FF2B5EF4-FFF2-40B4-BE49-F238E27FC236}">
                <a16:creationId xmlns:a16="http://schemas.microsoft.com/office/drawing/2014/main" id="{D8908CD7-455F-6DD1-AAF5-51980D40AC91}"/>
              </a:ext>
              <a:ext uri="{C183D7F6-B498-43B3-948B-1728B52AA6E4}">
                <adec:decorative xmlns:adec="http://schemas.microsoft.com/office/drawing/2017/decorative" val="0"/>
              </a:ext>
            </a:extLst>
          </p:cNvPr>
          <p:cNvSpPr txBox="1"/>
          <p:nvPr/>
        </p:nvSpPr>
        <p:spPr>
          <a:xfrm>
            <a:off x="8281943" y="3416445"/>
            <a:ext cx="1562928"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Dialog agents</a:t>
            </a:r>
          </a:p>
        </p:txBody>
      </p:sp>
      <p:sp>
        <p:nvSpPr>
          <p:cNvPr id="7" name="TextBox 6">
            <a:extLst>
              <a:ext uri="{FF2B5EF4-FFF2-40B4-BE49-F238E27FC236}">
                <a16:creationId xmlns:a16="http://schemas.microsoft.com/office/drawing/2014/main" id="{8686D26E-17A4-23FE-D611-B6A4B341533B}"/>
              </a:ext>
              <a:ext uri="{C183D7F6-B498-43B3-948B-1728B52AA6E4}">
                <adec:decorative xmlns:adec="http://schemas.microsoft.com/office/drawing/2017/decorative" val="0"/>
              </a:ext>
            </a:extLst>
          </p:cNvPr>
          <p:cNvSpPr txBox="1"/>
          <p:nvPr/>
        </p:nvSpPr>
        <p:spPr>
          <a:xfrm>
            <a:off x="471202" y="4042397"/>
            <a:ext cx="1926168"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Virtual Assistants</a:t>
            </a:r>
          </a:p>
        </p:txBody>
      </p:sp>
      <p:sp>
        <p:nvSpPr>
          <p:cNvPr id="42" name="TextBox 41">
            <a:extLst>
              <a:ext uri="{FF2B5EF4-FFF2-40B4-BE49-F238E27FC236}">
                <a16:creationId xmlns:a16="http://schemas.microsoft.com/office/drawing/2014/main" id="{ECD70523-3877-A553-4F3B-59F4EF14664D}"/>
              </a:ext>
              <a:ext uri="{C183D7F6-B498-43B3-948B-1728B52AA6E4}">
                <adec:decorative xmlns:adec="http://schemas.microsoft.com/office/drawing/2017/decorative" val="0"/>
              </a:ext>
            </a:extLst>
          </p:cNvPr>
          <p:cNvSpPr txBox="1"/>
          <p:nvPr/>
        </p:nvSpPr>
        <p:spPr>
          <a:xfrm>
            <a:off x="3262119" y="3913036"/>
            <a:ext cx="2403030"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Language Translation</a:t>
            </a:r>
          </a:p>
        </p:txBody>
      </p:sp>
      <p:sp>
        <p:nvSpPr>
          <p:cNvPr id="58" name="TextBox 57">
            <a:extLst>
              <a:ext uri="{FF2B5EF4-FFF2-40B4-BE49-F238E27FC236}">
                <a16:creationId xmlns:a16="http://schemas.microsoft.com/office/drawing/2014/main" id="{957B8230-D666-9867-DF4D-8C41F2F38928}"/>
              </a:ext>
              <a:ext uri="{C183D7F6-B498-43B3-948B-1728B52AA6E4}">
                <adec:decorative xmlns:adec="http://schemas.microsoft.com/office/drawing/2017/decorative" val="0"/>
              </a:ext>
            </a:extLst>
          </p:cNvPr>
          <p:cNvSpPr txBox="1"/>
          <p:nvPr/>
        </p:nvSpPr>
        <p:spPr>
          <a:xfrm>
            <a:off x="8844216" y="3996072"/>
            <a:ext cx="2042226"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Writing assistance</a:t>
            </a:r>
          </a:p>
        </p:txBody>
      </p:sp>
      <p:sp>
        <p:nvSpPr>
          <p:cNvPr id="54" name="TextBox 53">
            <a:extLst>
              <a:ext uri="{FF2B5EF4-FFF2-40B4-BE49-F238E27FC236}">
                <a16:creationId xmlns:a16="http://schemas.microsoft.com/office/drawing/2014/main" id="{91BC8D92-7CA3-7184-15BE-E0B4071A9746}"/>
              </a:ext>
              <a:ext uri="{C183D7F6-B498-43B3-948B-1728B52AA6E4}">
                <adec:decorative xmlns:adec="http://schemas.microsoft.com/office/drawing/2017/decorative" val="0"/>
              </a:ext>
            </a:extLst>
          </p:cNvPr>
          <p:cNvSpPr txBox="1"/>
          <p:nvPr/>
        </p:nvSpPr>
        <p:spPr>
          <a:xfrm>
            <a:off x="2552734" y="4673745"/>
            <a:ext cx="1691682"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Classifying text</a:t>
            </a:r>
          </a:p>
        </p:txBody>
      </p:sp>
      <p:sp>
        <p:nvSpPr>
          <p:cNvPr id="55" name="TextBox 54">
            <a:extLst>
              <a:ext uri="{FF2B5EF4-FFF2-40B4-BE49-F238E27FC236}">
                <a16:creationId xmlns:a16="http://schemas.microsoft.com/office/drawing/2014/main" id="{FA1ED347-8325-4775-2956-D15565394E93}"/>
              </a:ext>
              <a:ext uri="{C183D7F6-B498-43B3-948B-1728B52AA6E4}">
                <adec:decorative xmlns:adec="http://schemas.microsoft.com/office/drawing/2017/decorative" val="0"/>
              </a:ext>
            </a:extLst>
          </p:cNvPr>
          <p:cNvSpPr txBox="1"/>
          <p:nvPr/>
        </p:nvSpPr>
        <p:spPr>
          <a:xfrm>
            <a:off x="6448176" y="4717349"/>
            <a:ext cx="2353529"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Answering questions</a:t>
            </a:r>
          </a:p>
        </p:txBody>
      </p:sp>
      <p:sp>
        <p:nvSpPr>
          <p:cNvPr id="11" name="TextBox 10">
            <a:extLst>
              <a:ext uri="{FF2B5EF4-FFF2-40B4-BE49-F238E27FC236}">
                <a16:creationId xmlns:a16="http://schemas.microsoft.com/office/drawing/2014/main" id="{6C4AA973-83F2-238C-9998-8B46E643794F}"/>
              </a:ext>
              <a:ext uri="{C183D7F6-B498-43B3-948B-1728B52AA6E4}">
                <adec:decorative xmlns:adec="http://schemas.microsoft.com/office/drawing/2017/decorative" val="0"/>
              </a:ext>
            </a:extLst>
          </p:cNvPr>
          <p:cNvSpPr txBox="1"/>
          <p:nvPr/>
        </p:nvSpPr>
        <p:spPr>
          <a:xfrm>
            <a:off x="9395816" y="4806642"/>
            <a:ext cx="1626984"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Poem creation</a:t>
            </a:r>
          </a:p>
        </p:txBody>
      </p:sp>
      <p:sp>
        <p:nvSpPr>
          <p:cNvPr id="2" name="TextBox 1">
            <a:extLst>
              <a:ext uri="{FF2B5EF4-FFF2-40B4-BE49-F238E27FC236}">
                <a16:creationId xmlns:a16="http://schemas.microsoft.com/office/drawing/2014/main" id="{D39B2C49-F613-765A-D78C-C7E206721433}"/>
              </a:ext>
              <a:ext uri="{C183D7F6-B498-43B3-948B-1728B52AA6E4}">
                <adec:decorative xmlns:adec="http://schemas.microsoft.com/office/drawing/2017/decorative" val="0"/>
              </a:ext>
            </a:extLst>
          </p:cNvPr>
          <p:cNvSpPr txBox="1"/>
          <p:nvPr/>
        </p:nvSpPr>
        <p:spPr>
          <a:xfrm>
            <a:off x="702140" y="5412543"/>
            <a:ext cx="2462021"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Comments from code</a:t>
            </a:r>
          </a:p>
        </p:txBody>
      </p:sp>
      <p:sp>
        <p:nvSpPr>
          <p:cNvPr id="4" name="TextBox 3">
            <a:extLst>
              <a:ext uri="{FF2B5EF4-FFF2-40B4-BE49-F238E27FC236}">
                <a16:creationId xmlns:a16="http://schemas.microsoft.com/office/drawing/2014/main" id="{7CFD4A92-9671-29B4-6F3B-9CD063BDD270}"/>
              </a:ext>
              <a:ext uri="{C183D7F6-B498-43B3-948B-1728B52AA6E4}">
                <adec:decorative xmlns:adec="http://schemas.microsoft.com/office/drawing/2017/decorative" val="0"/>
              </a:ext>
            </a:extLst>
          </p:cNvPr>
          <p:cNvSpPr txBox="1"/>
          <p:nvPr/>
        </p:nvSpPr>
        <p:spPr>
          <a:xfrm>
            <a:off x="4434138" y="5554741"/>
            <a:ext cx="1898981"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Code refactoring</a:t>
            </a:r>
          </a:p>
        </p:txBody>
      </p:sp>
      <p:sp>
        <p:nvSpPr>
          <p:cNvPr id="6" name="TextBox 5">
            <a:extLst>
              <a:ext uri="{FF2B5EF4-FFF2-40B4-BE49-F238E27FC236}">
                <a16:creationId xmlns:a16="http://schemas.microsoft.com/office/drawing/2014/main" id="{EF0DD873-119D-BF5D-7F97-A2149A799C6B}"/>
              </a:ext>
              <a:ext uri="{C183D7F6-B498-43B3-948B-1728B52AA6E4}">
                <adec:decorative xmlns:adec="http://schemas.microsoft.com/office/drawing/2017/decorative" val="0"/>
              </a:ext>
            </a:extLst>
          </p:cNvPr>
          <p:cNvSpPr txBox="1"/>
          <p:nvPr/>
        </p:nvSpPr>
        <p:spPr>
          <a:xfrm>
            <a:off x="8379512" y="5540158"/>
            <a:ext cx="2032608"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Image Generation</a:t>
            </a:r>
          </a:p>
        </p:txBody>
      </p:sp>
      <p:sp>
        <p:nvSpPr>
          <p:cNvPr id="62" name="Rectangle 61">
            <a:extLst>
              <a:ext uri="{FF2B5EF4-FFF2-40B4-BE49-F238E27FC236}">
                <a16:creationId xmlns:a16="http://schemas.microsoft.com/office/drawing/2014/main" id="{D9257036-685F-11C1-8D8E-FE77F5D43E0A}"/>
              </a:ext>
              <a:ext uri="{C183D7F6-B498-43B3-948B-1728B52AA6E4}">
                <adec:decorative xmlns:adec="http://schemas.microsoft.com/office/drawing/2017/decorative" val="1"/>
              </a:ext>
            </a:extLst>
          </p:cNvPr>
          <p:cNvSpPr/>
          <p:nvPr/>
        </p:nvSpPr>
        <p:spPr bwMode="auto">
          <a:xfrm>
            <a:off x="1" y="1300893"/>
            <a:ext cx="11985812" cy="5532061"/>
          </a:xfrm>
          <a:prstGeom prst="rect">
            <a:avLst/>
          </a:prstGeom>
          <a:solidFill>
            <a:schemeClr val="bg1">
              <a:alpha val="6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50" normalizeH="0" baseline="0" noProof="0">
              <a:ln w="3175">
                <a:noFill/>
              </a:ln>
              <a:gradFill flip="none" rotWithShape="1">
                <a:gsLst>
                  <a:gs pos="40000">
                    <a:srgbClr val="369AE7"/>
                  </a:gs>
                  <a:gs pos="20000">
                    <a:srgbClr val="0078D4"/>
                  </a:gs>
                  <a:gs pos="60000">
                    <a:srgbClr val="0078D4">
                      <a:lumMod val="45000"/>
                      <a:lumOff val="55000"/>
                    </a:srgbClr>
                  </a:gs>
                  <a:gs pos="80000">
                    <a:srgbClr val="0078D4">
                      <a:lumMod val="45000"/>
                      <a:lumOff val="55000"/>
                    </a:srgbClr>
                  </a:gs>
                  <a:gs pos="100000">
                    <a:prstClr val="white"/>
                  </a:gs>
                </a:gsLst>
                <a:lin ang="2700000" scaled="1"/>
                <a:tileRect/>
              </a:gradFill>
              <a:effectLst/>
              <a:uLnTx/>
              <a:uFillTx/>
              <a:latin typeface="Segoe UI Semibold"/>
              <a:ea typeface="+mn-ea"/>
              <a:cs typeface="Segoe UI" pitchFamily="34" charset="0"/>
            </a:endParaRPr>
          </a:p>
        </p:txBody>
      </p:sp>
      <p:sp>
        <p:nvSpPr>
          <p:cNvPr id="60" name="TextBox 59">
            <a:extLst>
              <a:ext uri="{FF2B5EF4-FFF2-40B4-BE49-F238E27FC236}">
                <a16:creationId xmlns:a16="http://schemas.microsoft.com/office/drawing/2014/main" id="{3C8C1148-B878-8C31-70B8-0ED4E741CF58}"/>
              </a:ext>
              <a:ext uri="{C183D7F6-B498-43B3-948B-1728B52AA6E4}">
                <adec:decorative xmlns:adec="http://schemas.microsoft.com/office/drawing/2017/decorative" val="0"/>
              </a:ext>
            </a:extLst>
          </p:cNvPr>
          <p:cNvSpPr txBox="1"/>
          <p:nvPr/>
        </p:nvSpPr>
        <p:spPr>
          <a:xfrm>
            <a:off x="277954" y="3392171"/>
            <a:ext cx="9566917" cy="498598"/>
          </a:xfrm>
          <a:prstGeom prst="rect">
            <a:avLst/>
          </a:prstGeom>
          <a:noFill/>
        </p:spPr>
        <p:txBody>
          <a:bodyPr wrap="square" lIns="0" tIns="0" rIns="0" bIns="0"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dirty="0">
                <a:ln>
                  <a:noFill/>
                </a:ln>
                <a:gradFill flip="none" rotWithShape="1">
                  <a:gsLst>
                    <a:gs pos="0">
                      <a:srgbClr val="CD9AD0"/>
                    </a:gs>
                    <a:gs pos="100000">
                      <a:srgbClr val="8EC8E8"/>
                    </a:gs>
                  </a:gsLst>
                  <a:lin ang="10800000" scaled="1"/>
                  <a:tileRect/>
                </a:gradFill>
                <a:effectLst/>
                <a:uLnTx/>
                <a:uFillTx/>
                <a:latin typeface="Segoe UI Semibold"/>
                <a:ea typeface="+mn-ea"/>
                <a:cs typeface="Segoe UI" panose="020B0502040204020203" pitchFamily="34" charset="0"/>
              </a:rPr>
              <a:t>Limitless generation with a few lines of input</a:t>
            </a:r>
          </a:p>
        </p:txBody>
      </p:sp>
    </p:spTree>
    <p:extLst>
      <p:ext uri="{BB962C8B-B14F-4D97-AF65-F5344CB8AC3E}">
        <p14:creationId xmlns:p14="http://schemas.microsoft.com/office/powerpoint/2010/main" val="3907994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path" presetSubtype="0" decel="100000" fill="hold" grpId="1" nodeType="withEffect">
                                  <p:stCondLst>
                                    <p:cond delay="0"/>
                                  </p:stCondLst>
                                  <p:childTnLst>
                                    <p:animMotion origin="layout" path="M 2.08333E-6 -3.33333E-6 L 2.08333E-6 0.01806 " pathEditMode="relative" rAng="0" ptsTypes="AA">
                                      <p:cBhvr>
                                        <p:cTn id="9" dur="500" spd="-100000" fill="hold"/>
                                        <p:tgtEl>
                                          <p:spTgt spid="27"/>
                                        </p:tgtEl>
                                        <p:attrNameLst>
                                          <p:attrName>ppt_x</p:attrName>
                                          <p:attrName>ppt_y</p:attrName>
                                        </p:attrNameLst>
                                      </p:cBhvr>
                                      <p:rCtr x="0" y="903"/>
                                    </p:animMotion>
                                  </p:childTnLst>
                                </p:cTn>
                              </p:par>
                              <p:par>
                                <p:cTn id="10" presetID="10" presetClass="entr" presetSubtype="0" fill="hold" grpId="0" nodeType="withEffect">
                                  <p:stCondLst>
                                    <p:cond delay="1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42" presetClass="path" presetSubtype="0" decel="100000" fill="hold" grpId="1" nodeType="withEffect">
                                  <p:stCondLst>
                                    <p:cond delay="100"/>
                                  </p:stCondLst>
                                  <p:childTnLst>
                                    <p:animMotion origin="layout" path="M 3.75E-6 -3.7037E-7 L 3.75E-6 0.01806 " pathEditMode="relative" rAng="0" ptsTypes="AA">
                                      <p:cBhvr>
                                        <p:cTn id="14" dur="500" spd="-100000" fill="hold"/>
                                        <p:tgtEl>
                                          <p:spTgt spid="12">
                                            <p:txEl>
                                              <p:pRg st="0" end="0"/>
                                            </p:txEl>
                                          </p:spTgt>
                                        </p:tgtEl>
                                        <p:attrNameLst>
                                          <p:attrName>ppt_x</p:attrName>
                                          <p:attrName>ppt_y</p:attrName>
                                        </p:attrNameLst>
                                      </p:cBhvr>
                                      <p:rCtr x="0" y="903"/>
                                    </p:animMotion>
                                  </p:childTnLst>
                                </p:cTn>
                              </p:par>
                              <p:par>
                                <p:cTn id="15" presetID="10" presetClass="entr" presetSubtype="0" fill="hold" grpId="1" nodeType="withEffect">
                                  <p:stCondLst>
                                    <p:cond delay="2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64" presetClass="path" presetSubtype="0" decel="100000" fill="hold" grpId="0" nodeType="withEffect">
                                  <p:stCondLst>
                                    <p:cond delay="0"/>
                                  </p:stCondLst>
                                  <p:childTnLst>
                                    <p:animMotion origin="layout" path="M 4.16667E-6 0.0493 L 4.16667E-6 7.40741E-7 " pathEditMode="relative" rAng="0" ptsTypes="AA">
                                      <p:cBhvr>
                                        <p:cTn id="19" dur="700" fill="hold"/>
                                        <p:tgtEl>
                                          <p:spTgt spid="42"/>
                                        </p:tgtEl>
                                        <p:attrNameLst>
                                          <p:attrName>ppt_x</p:attrName>
                                          <p:attrName>ppt_y</p:attrName>
                                        </p:attrNameLst>
                                      </p:cBhvr>
                                      <p:rCtr x="0" y="-2292"/>
                                    </p:animMotion>
                                  </p:childTnLst>
                                </p:cTn>
                              </p:par>
                              <p:par>
                                <p:cTn id="20" presetID="10" presetClass="entr" presetSubtype="0" fill="hold" grpId="1" nodeType="withEffect">
                                  <p:stCondLst>
                                    <p:cond delay="40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64" presetClass="path" presetSubtype="0" decel="100000" fill="hold" grpId="0" nodeType="withEffect">
                                  <p:stCondLst>
                                    <p:cond delay="200"/>
                                  </p:stCondLst>
                                  <p:childTnLst>
                                    <p:animMotion origin="layout" path="M 6.25E-7 0.04931 L 6.25E-7 -1.85185E-6 " pathEditMode="relative" rAng="0" ptsTypes="AA">
                                      <p:cBhvr>
                                        <p:cTn id="24" dur="700" fill="hold"/>
                                        <p:tgtEl>
                                          <p:spTgt spid="56"/>
                                        </p:tgtEl>
                                        <p:attrNameLst>
                                          <p:attrName>ppt_x</p:attrName>
                                          <p:attrName>ppt_y</p:attrName>
                                        </p:attrNameLst>
                                      </p:cBhvr>
                                      <p:rCtr x="0" y="-2477"/>
                                    </p:animMotion>
                                  </p:childTnLst>
                                </p:cTn>
                              </p:par>
                              <p:par>
                                <p:cTn id="25" presetID="10" presetClass="entr" presetSubtype="0" fill="hold" grpId="1" nodeType="withEffect">
                                  <p:stCondLst>
                                    <p:cond delay="60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64" presetClass="path" presetSubtype="0" decel="100000" fill="hold" grpId="0" nodeType="withEffect">
                                  <p:stCondLst>
                                    <p:cond delay="400"/>
                                  </p:stCondLst>
                                  <p:childTnLst>
                                    <p:animMotion origin="layout" path="M -2.08333E-7 0.04629 L -2.08333E-7 7.40741E-7 " pathEditMode="relative" rAng="0" ptsTypes="AA">
                                      <p:cBhvr>
                                        <p:cTn id="29" dur="700" fill="hold"/>
                                        <p:tgtEl>
                                          <p:spTgt spid="59"/>
                                        </p:tgtEl>
                                        <p:attrNameLst>
                                          <p:attrName>ppt_x</p:attrName>
                                          <p:attrName>ppt_y</p:attrName>
                                        </p:attrNameLst>
                                      </p:cBhvr>
                                      <p:rCtr x="0" y="-2384"/>
                                    </p:animMotion>
                                  </p:childTnLst>
                                </p:cTn>
                              </p:par>
                              <p:par>
                                <p:cTn id="30" presetID="10" presetClass="entr" presetSubtype="0" fill="hold" grpId="1" nodeType="withEffect">
                                  <p:stCondLst>
                                    <p:cond delay="80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par>
                                <p:cTn id="33" presetID="64" presetClass="path" presetSubtype="0" decel="100000" fill="hold" grpId="0" nodeType="withEffect">
                                  <p:stCondLst>
                                    <p:cond delay="600"/>
                                  </p:stCondLst>
                                  <p:childTnLst>
                                    <p:animMotion origin="layout" path="M -6.25E-7 0.04745 L -6.25E-7 -4.44444E-6 " pathEditMode="relative" rAng="0" ptsTypes="AA">
                                      <p:cBhvr>
                                        <p:cTn id="34" dur="700" fill="hold"/>
                                        <p:tgtEl>
                                          <p:spTgt spid="55"/>
                                        </p:tgtEl>
                                        <p:attrNameLst>
                                          <p:attrName>ppt_x</p:attrName>
                                          <p:attrName>ppt_y</p:attrName>
                                        </p:attrNameLst>
                                      </p:cBhvr>
                                      <p:rCtr x="0" y="-2222"/>
                                    </p:animMotion>
                                  </p:childTnLst>
                                </p:cTn>
                              </p:par>
                              <p:par>
                                <p:cTn id="35" presetID="10" presetClass="entr" presetSubtype="0" fill="hold" grpId="1" nodeType="withEffect">
                                  <p:stCondLst>
                                    <p:cond delay="100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64" presetClass="path" presetSubtype="0" decel="100000" fill="hold" grpId="0" nodeType="withEffect">
                                  <p:stCondLst>
                                    <p:cond delay="800"/>
                                  </p:stCondLst>
                                  <p:childTnLst>
                                    <p:animMotion origin="layout" path="M 3.95833E-6 0.04537 L 3.95833E-6 1.11111E-6 " pathEditMode="relative" rAng="0" ptsTypes="AA">
                                      <p:cBhvr>
                                        <p:cTn id="39" dur="700" fill="hold"/>
                                        <p:tgtEl>
                                          <p:spTgt spid="54"/>
                                        </p:tgtEl>
                                        <p:attrNameLst>
                                          <p:attrName>ppt_x</p:attrName>
                                          <p:attrName>ppt_y</p:attrName>
                                        </p:attrNameLst>
                                      </p:cBhvr>
                                      <p:rCtr x="0" y="-2407"/>
                                    </p:animMotion>
                                  </p:childTnLst>
                                </p:cTn>
                              </p:par>
                              <p:par>
                                <p:cTn id="40" presetID="10" presetClass="entr" presetSubtype="0" fill="hold" grpId="1" nodeType="withEffect">
                                  <p:stCondLst>
                                    <p:cond delay="12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64" presetClass="path" presetSubtype="0" decel="100000" fill="hold" grpId="0" nodeType="withEffect">
                                  <p:stCondLst>
                                    <p:cond delay="1000"/>
                                  </p:stCondLst>
                                  <p:childTnLst>
                                    <p:animMotion origin="layout" path="M 2.70833E-6 0.04445 L 2.70833E-6 2.96296E-6 " pathEditMode="relative" rAng="0" ptsTypes="AA">
                                      <p:cBhvr>
                                        <p:cTn id="44" dur="700" fill="hold"/>
                                        <p:tgtEl>
                                          <p:spTgt spid="57"/>
                                        </p:tgtEl>
                                        <p:attrNameLst>
                                          <p:attrName>ppt_x</p:attrName>
                                          <p:attrName>ppt_y</p:attrName>
                                        </p:attrNameLst>
                                      </p:cBhvr>
                                      <p:rCtr x="0" y="-2269"/>
                                    </p:animMotion>
                                  </p:childTnLst>
                                </p:cTn>
                              </p:par>
                              <p:par>
                                <p:cTn id="45" presetID="10" presetClass="entr" presetSubtype="0" fill="hold" grpId="1" nodeType="withEffect">
                                  <p:stCondLst>
                                    <p:cond delay="140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64" presetClass="path" presetSubtype="0" decel="100000" fill="hold" grpId="0" nodeType="withEffect">
                                  <p:stCondLst>
                                    <p:cond delay="1200"/>
                                  </p:stCondLst>
                                  <p:childTnLst>
                                    <p:animMotion origin="layout" path="M 2.91667E-6 0.05162 L 2.91667E-6 4.81481E-6 " pathEditMode="relative" rAng="0" ptsTypes="AA">
                                      <p:cBhvr>
                                        <p:cTn id="49" dur="700" fill="hold"/>
                                        <p:tgtEl>
                                          <p:spTgt spid="53"/>
                                        </p:tgtEl>
                                        <p:attrNameLst>
                                          <p:attrName>ppt_x</p:attrName>
                                          <p:attrName>ppt_y</p:attrName>
                                        </p:attrNameLst>
                                      </p:cBhvr>
                                      <p:rCtr x="0" y="-2778"/>
                                    </p:animMotion>
                                  </p:childTnLst>
                                </p:cTn>
                              </p:par>
                              <p:par>
                                <p:cTn id="50" presetID="10" presetClass="entr" presetSubtype="0" fill="hold" grpId="1" nodeType="withEffect">
                                  <p:stCondLst>
                                    <p:cond delay="160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64" presetClass="path" presetSubtype="0" decel="100000" fill="hold" grpId="0" nodeType="withEffect">
                                  <p:stCondLst>
                                    <p:cond delay="1400"/>
                                  </p:stCondLst>
                                  <p:childTnLst>
                                    <p:animMotion origin="layout" path="M -4.79167E-6 0.04931 L -4.79167E-6 -1.76725E-17 " pathEditMode="relative" rAng="0" ptsTypes="AA">
                                      <p:cBhvr>
                                        <p:cTn id="54" dur="700" fill="hold"/>
                                        <p:tgtEl>
                                          <p:spTgt spid="48"/>
                                        </p:tgtEl>
                                        <p:attrNameLst>
                                          <p:attrName>ppt_x</p:attrName>
                                          <p:attrName>ppt_y</p:attrName>
                                        </p:attrNameLst>
                                      </p:cBhvr>
                                      <p:rCtr x="0" y="-2477"/>
                                    </p:animMotion>
                                  </p:childTnLst>
                                </p:cTn>
                              </p:par>
                              <p:par>
                                <p:cTn id="55" presetID="10" presetClass="entr" presetSubtype="0" fill="hold" grpId="1" nodeType="withEffect">
                                  <p:stCondLst>
                                    <p:cond delay="180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par>
                                <p:cTn id="58" presetID="64" presetClass="path" presetSubtype="0" decel="100000" fill="hold" grpId="0" nodeType="withEffect">
                                  <p:stCondLst>
                                    <p:cond delay="1600"/>
                                  </p:stCondLst>
                                  <p:childTnLst>
                                    <p:animMotion origin="layout" path="M -8.33333E-7 0.04236 L -8.33333E-7 1.11111E-6 " pathEditMode="relative" rAng="0" ptsTypes="AA">
                                      <p:cBhvr>
                                        <p:cTn id="59" dur="700" fill="hold"/>
                                        <p:tgtEl>
                                          <p:spTgt spid="58"/>
                                        </p:tgtEl>
                                        <p:attrNameLst>
                                          <p:attrName>ppt_x</p:attrName>
                                          <p:attrName>ppt_y</p:attrName>
                                        </p:attrNameLst>
                                      </p:cBhvr>
                                      <p:rCtr x="0" y="-1991"/>
                                    </p:animMotion>
                                  </p:childTnLst>
                                </p:cTn>
                              </p:par>
                              <p:par>
                                <p:cTn id="60" presetID="10" presetClass="entr" presetSubtype="0" fill="hold" grpId="1" nodeType="withEffect">
                                  <p:stCondLst>
                                    <p:cond delay="160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64" presetClass="path" presetSubtype="0" decel="100000" fill="hold" grpId="0" nodeType="withEffect">
                                  <p:stCondLst>
                                    <p:cond delay="1600"/>
                                  </p:stCondLst>
                                  <p:childTnLst>
                                    <p:animMotion origin="layout" path="M -3.54167E-6 0.04537 L -3.54167E-6 -4.07407E-6 " pathEditMode="relative" rAng="0" ptsTypes="AA">
                                      <p:cBhvr>
                                        <p:cTn id="64" dur="700" fill="hold"/>
                                        <p:tgtEl>
                                          <p:spTgt spid="2"/>
                                        </p:tgtEl>
                                        <p:attrNameLst>
                                          <p:attrName>ppt_x</p:attrName>
                                          <p:attrName>ppt_y</p:attrName>
                                        </p:attrNameLst>
                                      </p:cBhvr>
                                      <p:rCtr x="0" y="-2269"/>
                                    </p:animMotion>
                                  </p:childTnLst>
                                </p:cTn>
                              </p:par>
                              <p:par>
                                <p:cTn id="65" presetID="10" presetClass="entr" presetSubtype="0" fill="hold" grpId="1" nodeType="withEffect">
                                  <p:stCondLst>
                                    <p:cond delay="160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par>
                                <p:cTn id="68" presetID="64" presetClass="path" presetSubtype="0" decel="100000" fill="hold" grpId="0" nodeType="withEffect">
                                  <p:stCondLst>
                                    <p:cond delay="1400"/>
                                  </p:stCondLst>
                                  <p:childTnLst>
                                    <p:animMotion origin="layout" path="M 3.54167E-6 0.04537 L 3.54167E-6 2.59259E-6 " pathEditMode="relative" rAng="0" ptsTypes="AA">
                                      <p:cBhvr>
                                        <p:cTn id="69" dur="700" fill="hold"/>
                                        <p:tgtEl>
                                          <p:spTgt spid="4"/>
                                        </p:tgtEl>
                                        <p:attrNameLst>
                                          <p:attrName>ppt_x</p:attrName>
                                          <p:attrName>ppt_y</p:attrName>
                                        </p:attrNameLst>
                                      </p:cBhvr>
                                      <p:rCtr x="0" y="-2269"/>
                                    </p:animMotion>
                                  </p:childTnLst>
                                </p:cTn>
                              </p:par>
                              <p:par>
                                <p:cTn id="70" presetID="10" presetClass="entr" presetSubtype="0" fill="hold" grpId="1" nodeType="withEffect">
                                  <p:stCondLst>
                                    <p:cond delay="140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500"/>
                                        <p:tgtEl>
                                          <p:spTgt spid="5"/>
                                        </p:tgtEl>
                                      </p:cBhvr>
                                    </p:animEffect>
                                  </p:childTnLst>
                                </p:cTn>
                              </p:par>
                              <p:par>
                                <p:cTn id="73" presetID="64" presetClass="path" presetSubtype="0" decel="100000" fill="hold" grpId="0" nodeType="withEffect">
                                  <p:stCondLst>
                                    <p:cond delay="1200"/>
                                  </p:stCondLst>
                                  <p:childTnLst>
                                    <p:animMotion origin="layout" path="M 2.91667E-6 0.04537 L 2.91667E-6 4.07407E-6 " pathEditMode="relative" rAng="0" ptsTypes="AA">
                                      <p:cBhvr>
                                        <p:cTn id="74" dur="700" fill="hold"/>
                                        <p:tgtEl>
                                          <p:spTgt spid="5"/>
                                        </p:tgtEl>
                                        <p:attrNameLst>
                                          <p:attrName>ppt_x</p:attrName>
                                          <p:attrName>ppt_y</p:attrName>
                                        </p:attrNameLst>
                                      </p:cBhvr>
                                      <p:rCtr x="0" y="-2269"/>
                                    </p:animMotion>
                                  </p:childTnLst>
                                </p:cTn>
                              </p:par>
                              <p:par>
                                <p:cTn id="75" presetID="10" presetClass="entr" presetSubtype="0" fill="hold" grpId="1" nodeType="withEffect">
                                  <p:stCondLst>
                                    <p:cond delay="140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500"/>
                                        <p:tgtEl>
                                          <p:spTgt spid="6"/>
                                        </p:tgtEl>
                                      </p:cBhvr>
                                    </p:animEffect>
                                  </p:childTnLst>
                                </p:cTn>
                              </p:par>
                              <p:par>
                                <p:cTn id="78" presetID="64" presetClass="path" presetSubtype="0" decel="100000" fill="hold" grpId="0" nodeType="withEffect">
                                  <p:stCondLst>
                                    <p:cond delay="1200"/>
                                  </p:stCondLst>
                                  <p:childTnLst>
                                    <p:animMotion origin="layout" path="M -2.91667E-6 0.04537 L -2.91667E-6 -4.07407E-6 " pathEditMode="relative" rAng="0" ptsTypes="AA">
                                      <p:cBhvr>
                                        <p:cTn id="79" dur="700" fill="hold"/>
                                        <p:tgtEl>
                                          <p:spTgt spid="6"/>
                                        </p:tgtEl>
                                        <p:attrNameLst>
                                          <p:attrName>ppt_x</p:attrName>
                                          <p:attrName>ppt_y</p:attrName>
                                        </p:attrNameLst>
                                      </p:cBhvr>
                                      <p:rCtr x="0" y="-2269"/>
                                    </p:animMotion>
                                  </p:childTnLst>
                                </p:cTn>
                              </p:par>
                              <p:par>
                                <p:cTn id="80" presetID="10" presetClass="entr" presetSubtype="0" fill="hold" grpId="1" nodeType="withEffect">
                                  <p:stCondLst>
                                    <p:cond delay="140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64" presetClass="path" presetSubtype="0" decel="100000" fill="hold" grpId="0" nodeType="withEffect">
                                  <p:stCondLst>
                                    <p:cond delay="1200"/>
                                  </p:stCondLst>
                                  <p:childTnLst>
                                    <p:animMotion origin="layout" path="M 1.875E-6 0.04537 L 1.875E-6 4.44444E-6 " pathEditMode="relative" rAng="0" ptsTypes="AA">
                                      <p:cBhvr>
                                        <p:cTn id="84" dur="700" fill="hold"/>
                                        <p:tgtEl>
                                          <p:spTgt spid="7"/>
                                        </p:tgtEl>
                                        <p:attrNameLst>
                                          <p:attrName>ppt_x</p:attrName>
                                          <p:attrName>ppt_y</p:attrName>
                                        </p:attrNameLst>
                                      </p:cBhvr>
                                      <p:rCtr x="0" y="-2269"/>
                                    </p:animMotion>
                                  </p:childTnLst>
                                </p:cTn>
                              </p:par>
                              <p:par>
                                <p:cTn id="85" presetID="10" presetClass="entr" presetSubtype="0" fill="hold" grpId="1" nodeType="withEffect">
                                  <p:stCondLst>
                                    <p:cond delay="120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64" presetClass="path" presetSubtype="0" decel="100000" fill="hold" grpId="0" nodeType="withEffect">
                                  <p:stCondLst>
                                    <p:cond delay="1000"/>
                                  </p:stCondLst>
                                  <p:childTnLst>
                                    <p:animMotion origin="layout" path="M 1.45833E-6 0.04537 L 1.45833E-6 4.81481E-6 " pathEditMode="relative" rAng="0" ptsTypes="AA">
                                      <p:cBhvr>
                                        <p:cTn id="89" dur="700" fill="hold"/>
                                        <p:tgtEl>
                                          <p:spTgt spid="9"/>
                                        </p:tgtEl>
                                        <p:attrNameLst>
                                          <p:attrName>ppt_x</p:attrName>
                                          <p:attrName>ppt_y</p:attrName>
                                        </p:attrNameLst>
                                      </p:cBhvr>
                                      <p:rCtr x="0" y="-2269"/>
                                    </p:animMotion>
                                  </p:childTnLst>
                                </p:cTn>
                              </p:par>
                              <p:par>
                                <p:cTn id="90" presetID="10" presetClass="entr" presetSubtype="0" fill="hold" grpId="1" nodeType="withEffect">
                                  <p:stCondLst>
                                    <p:cond delay="120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500"/>
                                        <p:tgtEl>
                                          <p:spTgt spid="10"/>
                                        </p:tgtEl>
                                      </p:cBhvr>
                                    </p:animEffect>
                                  </p:childTnLst>
                                </p:cTn>
                              </p:par>
                              <p:par>
                                <p:cTn id="93" presetID="64" presetClass="path" presetSubtype="0" decel="100000" fill="hold" grpId="0" nodeType="withEffect">
                                  <p:stCondLst>
                                    <p:cond delay="1000"/>
                                  </p:stCondLst>
                                  <p:childTnLst>
                                    <p:animMotion origin="layout" path="M 6.25E-7 0.04537 L 6.25E-7 4.44444E-6 " pathEditMode="relative" rAng="0" ptsTypes="AA">
                                      <p:cBhvr>
                                        <p:cTn id="94" dur="700" fill="hold"/>
                                        <p:tgtEl>
                                          <p:spTgt spid="10"/>
                                        </p:tgtEl>
                                        <p:attrNameLst>
                                          <p:attrName>ppt_x</p:attrName>
                                          <p:attrName>ppt_y</p:attrName>
                                        </p:attrNameLst>
                                      </p:cBhvr>
                                      <p:rCtr x="0" y="-2269"/>
                                    </p:animMotion>
                                  </p:childTnLst>
                                </p:cTn>
                              </p:par>
                              <p:par>
                                <p:cTn id="95" presetID="10" presetClass="entr" presetSubtype="0" fill="hold" grpId="1" nodeType="withEffect">
                                  <p:stCondLst>
                                    <p:cond delay="120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500"/>
                                        <p:tgtEl>
                                          <p:spTgt spid="11"/>
                                        </p:tgtEl>
                                      </p:cBhvr>
                                    </p:animEffect>
                                  </p:childTnLst>
                                </p:cTn>
                              </p:par>
                              <p:par>
                                <p:cTn id="98" presetID="64" presetClass="path" presetSubtype="0" decel="100000" fill="hold" grpId="0" nodeType="withEffect">
                                  <p:stCondLst>
                                    <p:cond delay="1000"/>
                                  </p:stCondLst>
                                  <p:childTnLst>
                                    <p:animMotion origin="layout" path="M 2.08333E-7 0.04537 L 2.08333E-7 3.7037E-7 " pathEditMode="relative" rAng="0" ptsTypes="AA">
                                      <p:cBhvr>
                                        <p:cTn id="99" dur="700" fill="hold"/>
                                        <p:tgtEl>
                                          <p:spTgt spid="11"/>
                                        </p:tgtEl>
                                        <p:attrNameLst>
                                          <p:attrName>ppt_x</p:attrName>
                                          <p:attrName>ppt_y</p:attrName>
                                        </p:attrNameLst>
                                      </p:cBhvr>
                                      <p:rCtr x="0" y="-2269"/>
                                    </p:animMotion>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62"/>
                                        </p:tgtEl>
                                        <p:attrNameLst>
                                          <p:attrName>style.visibility</p:attrName>
                                        </p:attrNameLst>
                                      </p:cBhvr>
                                      <p:to>
                                        <p:strVal val="visible"/>
                                      </p:to>
                                    </p:set>
                                    <p:animEffect transition="in" filter="fade">
                                      <p:cBhvr>
                                        <p:cTn id="104" dur="500"/>
                                        <p:tgtEl>
                                          <p:spTgt spid="62"/>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wipe(left)">
                                      <p:cBhvr>
                                        <p:cTn id="10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2" grpId="0" build="p"/>
      <p:bldP spid="12" grpId="1" build="p"/>
      <p:bldP spid="5" grpId="0"/>
      <p:bldP spid="5" grpId="1"/>
      <p:bldP spid="9" grpId="0"/>
      <p:bldP spid="9" grpId="1"/>
      <p:bldP spid="10" grpId="0"/>
      <p:bldP spid="10" grpId="1"/>
      <p:bldP spid="53" grpId="0"/>
      <p:bldP spid="53" grpId="1"/>
      <p:bldP spid="57" grpId="0"/>
      <p:bldP spid="57" grpId="1"/>
      <p:bldP spid="48" grpId="0"/>
      <p:bldP spid="48" grpId="1"/>
      <p:bldP spid="59" grpId="0"/>
      <p:bldP spid="59" grpId="1"/>
      <p:bldP spid="56" grpId="0"/>
      <p:bldP spid="56" grpId="1"/>
      <p:bldP spid="7" grpId="0"/>
      <p:bldP spid="7" grpId="1"/>
      <p:bldP spid="42" grpId="0"/>
      <p:bldP spid="42" grpId="1"/>
      <p:bldP spid="58" grpId="0"/>
      <p:bldP spid="58" grpId="1"/>
      <p:bldP spid="54" grpId="0"/>
      <p:bldP spid="54" grpId="1"/>
      <p:bldP spid="55" grpId="0"/>
      <p:bldP spid="55" grpId="1"/>
      <p:bldP spid="11" grpId="0"/>
      <p:bldP spid="11" grpId="1"/>
      <p:bldP spid="2" grpId="0"/>
      <p:bldP spid="2" grpId="1"/>
      <p:bldP spid="4" grpId="0"/>
      <p:bldP spid="4" grpId="1"/>
      <p:bldP spid="6" grpId="0"/>
      <p:bldP spid="6" grpId="1"/>
      <p:bldP spid="62" grpId="0" animBg="1"/>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2B1C892-9314-B7CB-94A7-C3434D1F6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561" y="1146708"/>
            <a:ext cx="8658698" cy="48693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040FEE-0A54-DCF0-AA11-481EDDEE36C6}"/>
              </a:ext>
            </a:extLst>
          </p:cNvPr>
          <p:cNvSpPr txBox="1"/>
          <p:nvPr/>
        </p:nvSpPr>
        <p:spPr>
          <a:xfrm>
            <a:off x="1630561" y="6176889"/>
            <a:ext cx="2275011" cy="369332"/>
          </a:xfrm>
          <a:prstGeom prst="rect">
            <a:avLst/>
          </a:prstGeom>
          <a:noFill/>
        </p:spPr>
        <p:txBody>
          <a:bodyPr wrap="square">
            <a:spAutoFit/>
          </a:bodyPr>
          <a:lstStyle/>
          <a:p>
            <a:r>
              <a:rPr lang="en-US" b="1" i="0" dirty="0">
                <a:effectLst/>
                <a:latin typeface="Roboto" panose="02000000000000000000" pitchFamily="2" charset="0"/>
              </a:rPr>
              <a:t>285,000 CPU cores</a:t>
            </a:r>
            <a:endParaRPr lang="en-US" dirty="0"/>
          </a:p>
        </p:txBody>
      </p:sp>
      <p:sp>
        <p:nvSpPr>
          <p:cNvPr id="6" name="TextBox 5">
            <a:extLst>
              <a:ext uri="{FF2B5EF4-FFF2-40B4-BE49-F238E27FC236}">
                <a16:creationId xmlns:a16="http://schemas.microsoft.com/office/drawing/2014/main" id="{E4806E23-310E-3C26-63F8-5DC8BA6FAEBD}"/>
              </a:ext>
            </a:extLst>
          </p:cNvPr>
          <p:cNvSpPr txBox="1"/>
          <p:nvPr/>
        </p:nvSpPr>
        <p:spPr>
          <a:xfrm>
            <a:off x="4049917" y="6176889"/>
            <a:ext cx="2275011" cy="369332"/>
          </a:xfrm>
          <a:prstGeom prst="rect">
            <a:avLst/>
          </a:prstGeom>
          <a:noFill/>
        </p:spPr>
        <p:txBody>
          <a:bodyPr wrap="square">
            <a:spAutoFit/>
          </a:bodyPr>
          <a:lstStyle/>
          <a:p>
            <a:r>
              <a:rPr lang="en-US" b="1" i="0" dirty="0">
                <a:effectLst/>
                <a:latin typeface="Roboto" panose="02000000000000000000" pitchFamily="2" charset="0"/>
              </a:rPr>
              <a:t>10,000 GPUs</a:t>
            </a:r>
            <a:endParaRPr lang="en-US" dirty="0"/>
          </a:p>
        </p:txBody>
      </p:sp>
      <p:sp>
        <p:nvSpPr>
          <p:cNvPr id="8" name="TextBox 7">
            <a:extLst>
              <a:ext uri="{FF2B5EF4-FFF2-40B4-BE49-F238E27FC236}">
                <a16:creationId xmlns:a16="http://schemas.microsoft.com/office/drawing/2014/main" id="{A2B78D87-0663-52F9-4E91-C67255767BBD}"/>
              </a:ext>
            </a:extLst>
          </p:cNvPr>
          <p:cNvSpPr txBox="1"/>
          <p:nvPr/>
        </p:nvSpPr>
        <p:spPr>
          <a:xfrm>
            <a:off x="5993493" y="6114593"/>
            <a:ext cx="5320270" cy="646331"/>
          </a:xfrm>
          <a:prstGeom prst="rect">
            <a:avLst/>
          </a:prstGeom>
          <a:noFill/>
        </p:spPr>
        <p:txBody>
          <a:bodyPr wrap="square">
            <a:spAutoFit/>
          </a:bodyPr>
          <a:lstStyle/>
          <a:p>
            <a:r>
              <a:rPr lang="en-US" b="1" i="0" dirty="0">
                <a:effectLst/>
                <a:latin typeface="Roboto" panose="02000000000000000000" pitchFamily="2" charset="0"/>
              </a:rPr>
              <a:t>400 gigabits per second of </a:t>
            </a:r>
            <a:br>
              <a:rPr lang="en-US" b="1" i="0" dirty="0">
                <a:effectLst/>
                <a:latin typeface="Roboto" panose="02000000000000000000" pitchFamily="2" charset="0"/>
              </a:rPr>
            </a:br>
            <a:r>
              <a:rPr lang="en-US" b="1" i="0" dirty="0">
                <a:effectLst/>
                <a:latin typeface="Roboto" panose="02000000000000000000" pitchFamily="2" charset="0"/>
              </a:rPr>
              <a:t>network connectivity for each GPU server</a:t>
            </a:r>
            <a:endParaRPr lang="en-US" dirty="0"/>
          </a:p>
        </p:txBody>
      </p:sp>
    </p:spTree>
    <p:extLst>
      <p:ext uri="{BB962C8B-B14F-4D97-AF65-F5344CB8AC3E}">
        <p14:creationId xmlns:p14="http://schemas.microsoft.com/office/powerpoint/2010/main" val="3024345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A5E2FEEE-7FC5-9C2D-1563-2A6D7A0ACE85}"/>
              </a:ext>
            </a:extLst>
          </p:cNvPr>
          <p:cNvSpPr>
            <a:spLocks noGrp="1"/>
          </p:cNvSpPr>
          <p:nvPr>
            <p:ph type="title"/>
          </p:nvPr>
        </p:nvSpPr>
        <p:spPr>
          <a:xfrm>
            <a:off x="588263" y="457200"/>
            <a:ext cx="11018520" cy="1107996"/>
          </a:xfrm>
        </p:spPr>
        <p:txBody>
          <a:bodyPr/>
          <a:lstStyle/>
          <a:p>
            <a:r>
              <a:rPr lang="en-US" noProof="0"/>
              <a:t>Power your </a:t>
            </a:r>
            <a:r>
              <a:rPr lang="en-US">
                <a:solidFill>
                  <a:schemeClr val="accent1"/>
                </a:solidFill>
              </a:rPr>
              <a:t>AI transformation </a:t>
            </a:r>
            <a:r>
              <a:rPr lang="en-US" noProof="0"/>
              <a:t>with the </a:t>
            </a:r>
            <a:br>
              <a:rPr lang="en-US" noProof="0"/>
            </a:br>
            <a:r>
              <a:rPr lang="en-US" noProof="0"/>
              <a:t>Microsoft Cloud</a:t>
            </a:r>
            <a:endParaRPr lang="en-IN"/>
          </a:p>
        </p:txBody>
      </p:sp>
      <p:sp>
        <p:nvSpPr>
          <p:cNvPr id="18" name="Rounded Rectangle 16">
            <a:extLst>
              <a:ext uri="{FF2B5EF4-FFF2-40B4-BE49-F238E27FC236}">
                <a16:creationId xmlns:a16="http://schemas.microsoft.com/office/drawing/2014/main" id="{0BE30341-BFAA-1BA1-EA82-259894C072DF}"/>
              </a:ext>
              <a:ext uri="{C183D7F6-B498-43B3-948B-1728B52AA6E4}">
                <adec:decorative xmlns:adec="http://schemas.microsoft.com/office/drawing/2017/decorative" val="1"/>
              </a:ext>
            </a:extLst>
          </p:cNvPr>
          <p:cNvSpPr>
            <a:spLocks/>
          </p:cNvSpPr>
          <p:nvPr/>
        </p:nvSpPr>
        <p:spPr bwMode="auto">
          <a:xfrm>
            <a:off x="588963" y="1967774"/>
            <a:ext cx="11020425" cy="3344456"/>
          </a:xfrm>
          <a:prstGeom prst="roundRect">
            <a:avLst>
              <a:gd name="adj" fmla="val 4975"/>
            </a:avLst>
          </a:prstGeom>
          <a:solidFill>
            <a:schemeClr val="bg1"/>
          </a:solidFill>
          <a:ln>
            <a:no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60"/>
            <a:endParaRPr lang="en-US" sz="4400">
              <a:solidFill>
                <a:schemeClr val="tx1"/>
              </a:solidFill>
              <a:cs typeface="Segoe UI Semibold" panose="020B0702040204020203" pitchFamily="34" charset="0"/>
            </a:endParaRPr>
          </a:p>
        </p:txBody>
      </p:sp>
      <p:sp>
        <p:nvSpPr>
          <p:cNvPr id="44" name="Rounded Rectangle 16">
            <a:extLst>
              <a:ext uri="{FF2B5EF4-FFF2-40B4-BE49-F238E27FC236}">
                <a16:creationId xmlns:a16="http://schemas.microsoft.com/office/drawing/2014/main" id="{89EF696F-4EE9-FED8-6745-F6D168FD50AC}"/>
              </a:ext>
            </a:extLst>
          </p:cNvPr>
          <p:cNvSpPr/>
          <p:nvPr/>
        </p:nvSpPr>
        <p:spPr bwMode="auto">
          <a:xfrm>
            <a:off x="1023880" y="2376399"/>
            <a:ext cx="3094275" cy="2527207"/>
          </a:xfrm>
          <a:prstGeom prst="roundRect">
            <a:avLst>
              <a:gd name="adj" fmla="val 4500"/>
            </a:avLst>
          </a:prstGeom>
          <a:solidFill>
            <a:schemeClr val="accent1">
              <a:lumMod val="20000"/>
              <a:lumOff val="80000"/>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defTabSz="932449" fontAlgn="base">
              <a:spcBef>
                <a:spcPct val="0"/>
              </a:spcBef>
              <a:spcAft>
                <a:spcPct val="0"/>
              </a:spcAft>
            </a:pPr>
            <a:r>
              <a:rPr lang="en-US" b="1">
                <a:solidFill>
                  <a:schemeClr val="tx1"/>
                </a:solidFill>
                <a:cs typeface="Segoe UI" pitchFamily="34" charset="0"/>
              </a:rPr>
              <a:t>Empower everyone with a copilot to rediscover the joy of work</a:t>
            </a:r>
          </a:p>
          <a:p>
            <a:pPr algn="ctr" defTabSz="932449" fontAlgn="base">
              <a:spcBef>
                <a:spcPct val="0"/>
              </a:spcBef>
              <a:spcAft>
                <a:spcPct val="0"/>
              </a:spcAft>
            </a:pPr>
            <a:endParaRPr lang="en-US" b="1">
              <a:solidFill>
                <a:schemeClr val="tx1"/>
              </a:solidFill>
              <a:cs typeface="Segoe UI" pitchFamily="34" charset="0"/>
            </a:endParaRPr>
          </a:p>
        </p:txBody>
      </p:sp>
      <p:sp>
        <p:nvSpPr>
          <p:cNvPr id="53" name="TextBox 52">
            <a:extLst>
              <a:ext uri="{FF2B5EF4-FFF2-40B4-BE49-F238E27FC236}">
                <a16:creationId xmlns:a16="http://schemas.microsoft.com/office/drawing/2014/main" id="{945B8528-EC4B-C0BB-6A6B-C219671BF375}"/>
              </a:ext>
            </a:extLst>
          </p:cNvPr>
          <p:cNvSpPr txBox="1"/>
          <p:nvPr/>
        </p:nvSpPr>
        <p:spPr>
          <a:xfrm>
            <a:off x="1175884" y="4153936"/>
            <a:ext cx="2790268" cy="492443"/>
          </a:xfrm>
          <a:prstGeom prst="rect">
            <a:avLst/>
          </a:prstGeom>
          <a:noFill/>
        </p:spPr>
        <p:txBody>
          <a:bodyPr wrap="square" lIns="0" tIns="0" rIns="0" bIns="0" rtlCol="0">
            <a:sp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chemeClr val="accent1"/>
                </a:solidFill>
                <a:effectLst/>
                <a:uLnTx/>
                <a:uFillTx/>
                <a:ea typeface="+mn-ea"/>
                <a:cs typeface="Segoe UI" panose="020B0502040204020203" pitchFamily="34" charset="0"/>
              </a:rPr>
              <a:t>Microsoft </a:t>
            </a:r>
            <a:br>
              <a:rPr kumimoji="0" lang="en-US" sz="1600" b="1" i="0" u="none" strike="noStrike" kern="0" cap="none" spc="0" normalizeH="0" baseline="0" noProof="0">
                <a:ln>
                  <a:noFill/>
                </a:ln>
                <a:solidFill>
                  <a:schemeClr val="accent1"/>
                </a:solidFill>
                <a:effectLst/>
                <a:uLnTx/>
                <a:uFillTx/>
                <a:ea typeface="+mn-ea"/>
                <a:cs typeface="Segoe UI" panose="020B0502040204020203" pitchFamily="34" charset="0"/>
              </a:rPr>
            </a:br>
            <a:r>
              <a:rPr kumimoji="0" lang="en-US" sz="1600" b="1" i="0" u="none" strike="noStrike" kern="0" cap="none" spc="0" normalizeH="0" baseline="0" noProof="0">
                <a:ln>
                  <a:noFill/>
                </a:ln>
                <a:solidFill>
                  <a:schemeClr val="accent1"/>
                </a:solidFill>
                <a:effectLst/>
                <a:uLnTx/>
                <a:uFillTx/>
                <a:ea typeface="+mn-ea"/>
                <a:cs typeface="Segoe UI" panose="020B0502040204020203" pitchFamily="34" charset="0"/>
              </a:rPr>
              <a:t>Copilots</a:t>
            </a:r>
          </a:p>
        </p:txBody>
      </p:sp>
      <p:sp>
        <p:nvSpPr>
          <p:cNvPr id="57" name="Rounded Rectangle 16">
            <a:extLst>
              <a:ext uri="{FF2B5EF4-FFF2-40B4-BE49-F238E27FC236}">
                <a16:creationId xmlns:a16="http://schemas.microsoft.com/office/drawing/2014/main" id="{18ABD931-23F5-4488-6B67-3C9B20642285}"/>
              </a:ext>
            </a:extLst>
          </p:cNvPr>
          <p:cNvSpPr/>
          <p:nvPr/>
        </p:nvSpPr>
        <p:spPr bwMode="auto">
          <a:xfrm>
            <a:off x="4552037" y="2376399"/>
            <a:ext cx="3094275" cy="2527207"/>
          </a:xfrm>
          <a:prstGeom prst="roundRect">
            <a:avLst>
              <a:gd name="adj" fmla="val 4500"/>
            </a:avLst>
          </a:prstGeom>
          <a:solidFill>
            <a:schemeClr val="accent1">
              <a:lumMod val="20000"/>
              <a:lumOff val="80000"/>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defTabSz="932449" fontAlgn="base">
              <a:spcBef>
                <a:spcPct val="0"/>
              </a:spcBef>
              <a:spcAft>
                <a:spcPct val="0"/>
              </a:spcAft>
            </a:pPr>
            <a:r>
              <a:rPr lang="en-US" b="1">
                <a:solidFill>
                  <a:schemeClr val="tx1"/>
                </a:solidFill>
                <a:cs typeface="Segoe UI" pitchFamily="34" charset="0"/>
              </a:rPr>
              <a:t>Build your own AI-powered apps to deliver transformational experiences</a:t>
            </a:r>
          </a:p>
          <a:p>
            <a:pPr algn="ctr" defTabSz="932449" fontAlgn="base">
              <a:spcBef>
                <a:spcPct val="0"/>
              </a:spcBef>
              <a:spcAft>
                <a:spcPct val="0"/>
              </a:spcAft>
            </a:pPr>
            <a:endParaRPr lang="en-US" b="1">
              <a:solidFill>
                <a:schemeClr val="tx1"/>
              </a:solidFill>
              <a:cs typeface="Segoe UI" pitchFamily="34" charset="0"/>
            </a:endParaRPr>
          </a:p>
        </p:txBody>
      </p:sp>
      <p:sp>
        <p:nvSpPr>
          <p:cNvPr id="63" name="TextBox 62">
            <a:extLst>
              <a:ext uri="{FF2B5EF4-FFF2-40B4-BE49-F238E27FC236}">
                <a16:creationId xmlns:a16="http://schemas.microsoft.com/office/drawing/2014/main" id="{35848393-7F99-953B-DA53-6106AF0C1460}"/>
              </a:ext>
            </a:extLst>
          </p:cNvPr>
          <p:cNvSpPr txBox="1"/>
          <p:nvPr/>
        </p:nvSpPr>
        <p:spPr>
          <a:xfrm>
            <a:off x="4704042" y="4153936"/>
            <a:ext cx="2790268" cy="492443"/>
          </a:xfrm>
          <a:prstGeom prst="rect">
            <a:avLst/>
          </a:prstGeom>
          <a:noFill/>
        </p:spPr>
        <p:txBody>
          <a:bodyPr wrap="square" lIns="0" tIns="0" rIns="0" bIns="0" rtlCol="0">
            <a:sp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chemeClr val="accent1"/>
                </a:solidFill>
                <a:effectLst/>
                <a:uLnTx/>
                <a:uFillTx/>
                <a:ea typeface="+mn-ea"/>
                <a:cs typeface="Segoe UI"/>
              </a:rPr>
              <a:t>Azure OpenAI</a:t>
            </a:r>
            <a:br>
              <a:rPr kumimoji="0" lang="en-US" sz="1600" b="1" i="0" u="none" strike="noStrike" kern="0" cap="none" spc="0" normalizeH="0" baseline="0" noProof="0">
                <a:ln>
                  <a:noFill/>
                </a:ln>
                <a:solidFill>
                  <a:schemeClr val="accent1"/>
                </a:solidFill>
                <a:effectLst/>
                <a:uLnTx/>
                <a:uFillTx/>
                <a:ea typeface="+mn-ea"/>
                <a:cs typeface="Segoe UI"/>
              </a:rPr>
            </a:br>
            <a:r>
              <a:rPr kumimoji="0" lang="en-US" sz="1600" b="1" i="0" u="none" strike="noStrike" kern="0" cap="none" spc="0" normalizeH="0" baseline="0" noProof="0">
                <a:ln>
                  <a:noFill/>
                </a:ln>
                <a:solidFill>
                  <a:schemeClr val="accent1"/>
                </a:solidFill>
                <a:effectLst/>
                <a:uLnTx/>
                <a:uFillTx/>
                <a:ea typeface="+mn-ea"/>
                <a:cs typeface="Segoe UI"/>
              </a:rPr>
              <a:t>Service</a:t>
            </a:r>
          </a:p>
        </p:txBody>
      </p:sp>
      <p:grpSp>
        <p:nvGrpSpPr>
          <p:cNvPr id="2" name="Group 1">
            <a:extLst>
              <a:ext uri="{FF2B5EF4-FFF2-40B4-BE49-F238E27FC236}">
                <a16:creationId xmlns:a16="http://schemas.microsoft.com/office/drawing/2014/main" id="{A3AD26FB-4758-0FF0-4155-627677C86043}"/>
              </a:ext>
            </a:extLst>
          </p:cNvPr>
          <p:cNvGrpSpPr/>
          <p:nvPr/>
        </p:nvGrpSpPr>
        <p:grpSpPr>
          <a:xfrm>
            <a:off x="8080195" y="2376399"/>
            <a:ext cx="3094275" cy="2527207"/>
            <a:chOff x="8080195" y="2376399"/>
            <a:chExt cx="3094275" cy="2527207"/>
          </a:xfrm>
        </p:grpSpPr>
        <p:sp>
          <p:nvSpPr>
            <p:cNvPr id="66" name="Rounded Rectangle 16">
              <a:extLst>
                <a:ext uri="{FF2B5EF4-FFF2-40B4-BE49-F238E27FC236}">
                  <a16:creationId xmlns:a16="http://schemas.microsoft.com/office/drawing/2014/main" id="{E5F369B3-18BA-C4A8-089A-AD2FE5D2BD04}"/>
                </a:ext>
              </a:extLst>
            </p:cNvPr>
            <p:cNvSpPr/>
            <p:nvPr/>
          </p:nvSpPr>
          <p:spPr bwMode="auto">
            <a:xfrm>
              <a:off x="8080195" y="2376399"/>
              <a:ext cx="3094275" cy="2527207"/>
            </a:xfrm>
            <a:prstGeom prst="roundRect">
              <a:avLst>
                <a:gd name="adj" fmla="val 4500"/>
              </a:avLst>
            </a:prstGeom>
            <a:solidFill>
              <a:schemeClr val="accent1">
                <a:lumMod val="20000"/>
                <a:lumOff val="80000"/>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defTabSz="932449" fontAlgn="base">
                <a:spcBef>
                  <a:spcPct val="0"/>
                </a:spcBef>
                <a:spcAft>
                  <a:spcPct val="0"/>
                </a:spcAft>
              </a:pPr>
              <a:r>
                <a:rPr lang="en-US" b="1">
                  <a:solidFill>
                    <a:schemeClr val="tx1"/>
                  </a:solidFill>
                  <a:cs typeface="Segoe UI" pitchFamily="34" charset="0"/>
                </a:rPr>
                <a:t>Grow your business with the most open and comprehensive generative AI ecosystem </a:t>
              </a:r>
            </a:p>
          </p:txBody>
        </p:sp>
        <p:sp>
          <p:nvSpPr>
            <p:cNvPr id="67" name="TextBox 66">
              <a:extLst>
                <a:ext uri="{FF2B5EF4-FFF2-40B4-BE49-F238E27FC236}">
                  <a16:creationId xmlns:a16="http://schemas.microsoft.com/office/drawing/2014/main" id="{C3EB07A1-9939-F050-779B-B65ED209AC6F}"/>
                </a:ext>
              </a:extLst>
            </p:cNvPr>
            <p:cNvSpPr txBox="1"/>
            <p:nvPr/>
          </p:nvSpPr>
          <p:spPr>
            <a:xfrm>
              <a:off x="8232199" y="4153936"/>
              <a:ext cx="2790268" cy="492443"/>
            </a:xfrm>
            <a:prstGeom prst="rect">
              <a:avLst/>
            </a:prstGeom>
            <a:noFill/>
          </p:spPr>
          <p:txBody>
            <a:bodyPr wrap="square" lIns="0" tIns="0" rIns="0" bIns="0" rtlCol="0" anchor="t">
              <a:sp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chemeClr val="accent1"/>
                  </a:solidFill>
                  <a:effectLst/>
                  <a:uLnTx/>
                  <a:uFillTx/>
                  <a:ea typeface="+mn-ea"/>
                  <a:cs typeface="Segoe UI"/>
                </a:rPr>
                <a:t>Azure OpenAI Service through Partners</a:t>
              </a:r>
            </a:p>
          </p:txBody>
        </p:sp>
      </p:grpSp>
      <p:grpSp>
        <p:nvGrpSpPr>
          <p:cNvPr id="3" name="Group 2">
            <a:extLst>
              <a:ext uri="{FF2B5EF4-FFF2-40B4-BE49-F238E27FC236}">
                <a16:creationId xmlns:a16="http://schemas.microsoft.com/office/drawing/2014/main" id="{438E0C2C-73C7-6EA1-D729-8973042FF5E7}"/>
              </a:ext>
            </a:extLst>
          </p:cNvPr>
          <p:cNvGrpSpPr/>
          <p:nvPr/>
        </p:nvGrpSpPr>
        <p:grpSpPr>
          <a:xfrm>
            <a:off x="588963" y="5582355"/>
            <a:ext cx="11020425" cy="276999"/>
            <a:chOff x="588963" y="5582355"/>
            <a:chExt cx="11020425" cy="276999"/>
          </a:xfrm>
        </p:grpSpPr>
        <p:cxnSp>
          <p:nvCxnSpPr>
            <p:cNvPr id="4" name="Straight Connector 3">
              <a:extLst>
                <a:ext uri="{FF2B5EF4-FFF2-40B4-BE49-F238E27FC236}">
                  <a16:creationId xmlns:a16="http://schemas.microsoft.com/office/drawing/2014/main" id="{BA88B59C-CCFB-743B-5DDC-5C2DC0DFF610}"/>
                </a:ext>
                <a:ext uri="{C183D7F6-B498-43B3-948B-1728B52AA6E4}">
                  <adec:decorative xmlns:adec="http://schemas.microsoft.com/office/drawing/2017/decorative" val="1"/>
                </a:ext>
              </a:extLst>
            </p:cNvPr>
            <p:cNvCxnSpPr>
              <a:cxnSpLocks/>
            </p:cNvCxnSpPr>
            <p:nvPr/>
          </p:nvCxnSpPr>
          <p:spPr>
            <a:xfrm>
              <a:off x="588963" y="5720854"/>
              <a:ext cx="11020425" cy="0"/>
            </a:xfrm>
            <a:prstGeom prst="line">
              <a:avLst/>
            </a:prstGeom>
            <a:noFill/>
            <a:ln w="25400" cap="rnd">
              <a:solidFill>
                <a:schemeClr val="accent1"/>
              </a:solidFill>
              <a:headEnd type="none" w="med" len="med"/>
              <a:tailEnd type="none" w="med" len="med"/>
            </a:ln>
            <a:effectLst>
              <a:outerShdw blurRad="190500" algn="ctr"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cxnSp>
        <p:sp>
          <p:nvSpPr>
            <p:cNvPr id="69" name="TextBox 68">
              <a:extLst>
                <a:ext uri="{FF2B5EF4-FFF2-40B4-BE49-F238E27FC236}">
                  <a16:creationId xmlns:a16="http://schemas.microsoft.com/office/drawing/2014/main" id="{CA613560-1619-53F7-2C92-DE6FE1CF1D72}"/>
                </a:ext>
              </a:extLst>
            </p:cNvPr>
            <p:cNvSpPr txBox="1"/>
            <p:nvPr/>
          </p:nvSpPr>
          <p:spPr>
            <a:xfrm>
              <a:off x="2241551" y="5582355"/>
              <a:ext cx="7708900" cy="276999"/>
            </a:xfrm>
            <a:prstGeom prst="rect">
              <a:avLst/>
            </a:prstGeom>
            <a:solidFill>
              <a:schemeClr val="bg1"/>
            </a:solidFill>
          </p:spPr>
          <p:txBody>
            <a:bodyPr wrap="square" lIns="0" tIns="0" rIns="0" bIns="0" rtlCol="0">
              <a:sp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chemeClr val="accent1"/>
                  </a:solidFill>
                  <a:effectLst/>
                  <a:uLnTx/>
                  <a:uFillTx/>
                  <a:ea typeface="+mn-ea"/>
                  <a:cs typeface="Segoe UI" panose="020B0502040204020203" pitchFamily="34" charset="0"/>
                </a:rPr>
                <a:t>Safeguard your business and data with the most trusted AI platform</a:t>
              </a:r>
            </a:p>
          </p:txBody>
        </p:sp>
      </p:grpSp>
    </p:spTree>
    <p:extLst>
      <p:ext uri="{BB962C8B-B14F-4D97-AF65-F5344CB8AC3E}">
        <p14:creationId xmlns:p14="http://schemas.microsoft.com/office/powerpoint/2010/main" val="319819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7" grpId="0" animBg="1"/>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48D76FDE-F109-B3EE-27DF-6EE9ED057E8B}"/>
              </a:ext>
            </a:extLst>
          </p:cNvPr>
          <p:cNvSpPr>
            <a:spLocks noGrp="1"/>
          </p:cNvSpPr>
          <p:nvPr>
            <p:ph type="title"/>
          </p:nvPr>
        </p:nvSpPr>
        <p:spPr>
          <a:xfrm>
            <a:off x="588263" y="751561"/>
            <a:ext cx="10321037" cy="492443"/>
          </a:xfrm>
        </p:spPr>
        <p:txBody>
          <a:bodyPr>
            <a:spAutoFit/>
          </a:bodyPr>
          <a:lstStyle/>
          <a:p>
            <a:r>
              <a:rPr lang="en-GB" sz="3200" noProof="0"/>
              <a:t>A copilot for every Microsoft Cloud experience</a:t>
            </a:r>
            <a:endParaRPr lang="en-IN" sz="3200"/>
          </a:p>
        </p:txBody>
      </p:sp>
      <p:sp>
        <p:nvSpPr>
          <p:cNvPr id="26" name="Rounded Rectangle 16">
            <a:extLst>
              <a:ext uri="{FF2B5EF4-FFF2-40B4-BE49-F238E27FC236}">
                <a16:creationId xmlns:a16="http://schemas.microsoft.com/office/drawing/2014/main" id="{8F8D6A91-59AA-55A2-EABE-8339AACB3681}"/>
              </a:ext>
              <a:ext uri="{C183D7F6-B498-43B3-948B-1728B52AA6E4}">
                <adec:decorative xmlns:adec="http://schemas.microsoft.com/office/drawing/2017/decorative" val="1"/>
              </a:ext>
            </a:extLst>
          </p:cNvPr>
          <p:cNvSpPr>
            <a:spLocks/>
          </p:cNvSpPr>
          <p:nvPr/>
        </p:nvSpPr>
        <p:spPr bwMode="auto">
          <a:xfrm>
            <a:off x="588963" y="1595437"/>
            <a:ext cx="11020425" cy="4673601"/>
          </a:xfrm>
          <a:prstGeom prst="roundRect">
            <a:avLst>
              <a:gd name="adj" fmla="val 2100"/>
            </a:avLst>
          </a:prstGeom>
          <a:solidFill>
            <a:schemeClr val="bg1"/>
          </a:solidFill>
          <a:ln>
            <a:no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60"/>
            <a:endParaRPr lang="en-US" sz="4400">
              <a:solidFill>
                <a:schemeClr val="tx1"/>
              </a:solidFill>
              <a:latin typeface="Segoe UI Semibold" panose="020B0702040204020203" pitchFamily="34" charset="0"/>
              <a:cs typeface="Segoe UI Semibold" panose="020B0702040204020203" pitchFamily="34" charset="0"/>
            </a:endParaRPr>
          </a:p>
        </p:txBody>
      </p:sp>
      <p:sp>
        <p:nvSpPr>
          <p:cNvPr id="27" name="Rectangle: Rounded Corners 4">
            <a:extLst>
              <a:ext uri="{FF2B5EF4-FFF2-40B4-BE49-F238E27FC236}">
                <a16:creationId xmlns:a16="http://schemas.microsoft.com/office/drawing/2014/main" id="{9CCB0CF5-E1C0-A9CA-C787-67409FE47B12}"/>
              </a:ext>
              <a:ext uri="{C183D7F6-B498-43B3-948B-1728B52AA6E4}">
                <adec:decorative xmlns:adec="http://schemas.microsoft.com/office/drawing/2017/decorative" val="1"/>
              </a:ext>
            </a:extLst>
          </p:cNvPr>
          <p:cNvSpPr/>
          <p:nvPr/>
        </p:nvSpPr>
        <p:spPr>
          <a:xfrm>
            <a:off x="863283" y="1869757"/>
            <a:ext cx="3306312" cy="1906984"/>
          </a:xfrm>
          <a:prstGeom prst="roundRect">
            <a:avLst>
              <a:gd name="adj" fmla="val 2723"/>
            </a:avLst>
          </a:prstGeom>
          <a:solidFill>
            <a:schemeClr val="accent1">
              <a:lumMod val="20000"/>
              <a:lumOff val="80000"/>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defTabSz="932449" fontAlgn="base">
              <a:spcBef>
                <a:spcPct val="0"/>
              </a:spcBef>
              <a:spcAft>
                <a:spcPts val="1200"/>
              </a:spcAft>
            </a:pPr>
            <a:r>
              <a:rPr lang="en-US" b="1">
                <a:solidFill>
                  <a:schemeClr val="accent1"/>
                </a:solidFill>
                <a:cs typeface="Segoe UI" pitchFamily="34" charset="0"/>
              </a:rPr>
              <a:t>Microsoft 365 Copilot</a:t>
            </a:r>
          </a:p>
          <a:p>
            <a:pPr algn="ctr" defTabSz="932449" fontAlgn="base">
              <a:spcBef>
                <a:spcPct val="0"/>
              </a:spcBef>
              <a:spcAft>
                <a:spcPts val="1200"/>
              </a:spcAft>
            </a:pPr>
            <a:r>
              <a:rPr kumimoji="0" lang="en-US" b="0" i="0" u="none" strike="noStrike" kern="1200" cap="none" normalizeH="0" baseline="0" noProof="0">
                <a:ln>
                  <a:noFill/>
                </a:ln>
                <a:solidFill>
                  <a:schemeClr val="tx1"/>
                </a:solidFill>
                <a:effectLst/>
                <a:uLnTx/>
                <a:uFillTx/>
                <a:ea typeface="+mn-ea"/>
                <a:cs typeface="+mn-cs"/>
              </a:rPr>
              <a:t>Empower everyone with </a:t>
            </a:r>
            <a:br>
              <a:rPr kumimoji="0" lang="en-US" b="0" i="0" u="none" strike="noStrike" kern="1200" cap="none" normalizeH="0" baseline="0" noProof="0">
                <a:ln>
                  <a:noFill/>
                </a:ln>
                <a:solidFill>
                  <a:schemeClr val="tx1"/>
                </a:solidFill>
                <a:effectLst/>
                <a:uLnTx/>
                <a:uFillTx/>
                <a:ea typeface="+mn-ea"/>
                <a:cs typeface="+mn-cs"/>
              </a:rPr>
            </a:br>
            <a:r>
              <a:rPr kumimoji="0" lang="en-US" b="0" i="0" u="none" strike="noStrike" kern="1200" cap="none" normalizeH="0" baseline="0" noProof="0">
                <a:ln>
                  <a:noFill/>
                </a:ln>
                <a:solidFill>
                  <a:schemeClr val="tx1"/>
                </a:solidFill>
                <a:effectLst/>
                <a:uLnTx/>
                <a:uFillTx/>
                <a:ea typeface="+mn-ea"/>
                <a:cs typeface="+mn-cs"/>
              </a:rPr>
              <a:t>a copilot that works alongside you</a:t>
            </a:r>
          </a:p>
          <a:p>
            <a:pPr algn="ctr" defTabSz="932449" fontAlgn="base">
              <a:spcBef>
                <a:spcPct val="0"/>
              </a:spcBef>
              <a:spcAft>
                <a:spcPts val="1200"/>
              </a:spcAft>
            </a:pPr>
            <a:endParaRPr lang="en-US" b="1">
              <a:solidFill>
                <a:schemeClr val="tx1"/>
              </a:solidFill>
              <a:cs typeface="Segoe UI" pitchFamily="34" charset="0"/>
            </a:endParaRPr>
          </a:p>
        </p:txBody>
      </p:sp>
      <p:sp>
        <p:nvSpPr>
          <p:cNvPr id="28" name="Rectangle: Rounded Corners 4">
            <a:extLst>
              <a:ext uri="{FF2B5EF4-FFF2-40B4-BE49-F238E27FC236}">
                <a16:creationId xmlns:a16="http://schemas.microsoft.com/office/drawing/2014/main" id="{20A9352A-2CAC-21C5-0A0D-2EA45858CD9B}"/>
              </a:ext>
              <a:ext uri="{C183D7F6-B498-43B3-948B-1728B52AA6E4}">
                <adec:decorative xmlns:adec="http://schemas.microsoft.com/office/drawing/2017/decorative" val="1"/>
              </a:ext>
            </a:extLst>
          </p:cNvPr>
          <p:cNvSpPr/>
          <p:nvPr/>
        </p:nvSpPr>
        <p:spPr>
          <a:xfrm>
            <a:off x="4446021" y="1869757"/>
            <a:ext cx="3306312" cy="1906984"/>
          </a:xfrm>
          <a:prstGeom prst="roundRect">
            <a:avLst>
              <a:gd name="adj" fmla="val 2723"/>
            </a:avLst>
          </a:prstGeom>
          <a:solidFill>
            <a:schemeClr val="accent1">
              <a:lumMod val="20000"/>
              <a:lumOff val="80000"/>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defTabSz="932449" fontAlgn="base">
              <a:spcBef>
                <a:spcPct val="0"/>
              </a:spcBef>
              <a:spcAft>
                <a:spcPts val="1200"/>
              </a:spcAft>
            </a:pPr>
            <a:r>
              <a:rPr lang="en-US" b="1">
                <a:solidFill>
                  <a:schemeClr val="accent1"/>
                </a:solidFill>
                <a:cs typeface="Segoe UI" pitchFamily="34" charset="0"/>
              </a:rPr>
              <a:t>Dynamics 365 Copilot</a:t>
            </a:r>
          </a:p>
          <a:p>
            <a:pPr algn="ctr" defTabSz="932449" fontAlgn="base">
              <a:spcBef>
                <a:spcPct val="0"/>
              </a:spcBef>
              <a:spcAft>
                <a:spcPts val="1200"/>
              </a:spcAft>
            </a:pPr>
            <a:r>
              <a:rPr lang="en-US">
                <a:solidFill>
                  <a:schemeClr val="tx1"/>
                </a:solidFill>
              </a:rPr>
              <a:t>Specialized copilots for every role and function </a:t>
            </a:r>
          </a:p>
        </p:txBody>
      </p:sp>
      <p:sp>
        <p:nvSpPr>
          <p:cNvPr id="42" name="Rectangle: Rounded Corners 4">
            <a:extLst>
              <a:ext uri="{FF2B5EF4-FFF2-40B4-BE49-F238E27FC236}">
                <a16:creationId xmlns:a16="http://schemas.microsoft.com/office/drawing/2014/main" id="{A3DFF103-CD95-108B-C5B5-0E50A8CBA638}"/>
              </a:ext>
              <a:ext uri="{C183D7F6-B498-43B3-948B-1728B52AA6E4}">
                <adec:decorative xmlns:adec="http://schemas.microsoft.com/office/drawing/2017/decorative" val="1"/>
              </a:ext>
            </a:extLst>
          </p:cNvPr>
          <p:cNvSpPr/>
          <p:nvPr/>
        </p:nvSpPr>
        <p:spPr>
          <a:xfrm>
            <a:off x="863283" y="4087734"/>
            <a:ext cx="3306312" cy="1906984"/>
          </a:xfrm>
          <a:prstGeom prst="roundRect">
            <a:avLst>
              <a:gd name="adj" fmla="val 2723"/>
            </a:avLst>
          </a:prstGeom>
          <a:solidFill>
            <a:schemeClr val="accent1">
              <a:lumMod val="20000"/>
              <a:lumOff val="80000"/>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defTabSz="932449" fontAlgn="base">
              <a:spcBef>
                <a:spcPct val="0"/>
              </a:spcBef>
              <a:spcAft>
                <a:spcPts val="1200"/>
              </a:spcAft>
            </a:pPr>
            <a:r>
              <a:rPr lang="en-US" b="1">
                <a:solidFill>
                  <a:schemeClr val="accent1"/>
                </a:solidFill>
                <a:cs typeface="Segoe UI" pitchFamily="34" charset="0"/>
              </a:rPr>
              <a:t>Microsoft Security Copilot</a:t>
            </a:r>
          </a:p>
          <a:p>
            <a:pPr algn="ctr" defTabSz="932449" fontAlgn="base">
              <a:spcBef>
                <a:spcPct val="0"/>
              </a:spcBef>
              <a:spcAft>
                <a:spcPts val="1200"/>
              </a:spcAft>
            </a:pPr>
            <a:r>
              <a:rPr lang="en-US">
                <a:solidFill>
                  <a:schemeClr val="tx1"/>
                </a:solidFill>
              </a:rPr>
              <a:t>Defend at machine </a:t>
            </a:r>
            <a:br>
              <a:rPr lang="en-US">
                <a:solidFill>
                  <a:schemeClr val="tx1"/>
                </a:solidFill>
              </a:rPr>
            </a:br>
            <a:r>
              <a:rPr lang="en-US">
                <a:solidFill>
                  <a:schemeClr val="tx1"/>
                </a:solidFill>
              </a:rPr>
              <a:t>speed with Microsoft Security Copilot</a:t>
            </a:r>
          </a:p>
        </p:txBody>
      </p:sp>
      <p:sp>
        <p:nvSpPr>
          <p:cNvPr id="43" name="Rectangle: Rounded Corners 4">
            <a:extLst>
              <a:ext uri="{FF2B5EF4-FFF2-40B4-BE49-F238E27FC236}">
                <a16:creationId xmlns:a16="http://schemas.microsoft.com/office/drawing/2014/main" id="{927322CC-AC5B-9556-9E36-9591649CC4F3}"/>
              </a:ext>
              <a:ext uri="{C183D7F6-B498-43B3-948B-1728B52AA6E4}">
                <adec:decorative xmlns:adec="http://schemas.microsoft.com/office/drawing/2017/decorative" val="1"/>
              </a:ext>
            </a:extLst>
          </p:cNvPr>
          <p:cNvSpPr/>
          <p:nvPr/>
        </p:nvSpPr>
        <p:spPr>
          <a:xfrm>
            <a:off x="4446021" y="4087734"/>
            <a:ext cx="3306312" cy="1906984"/>
          </a:xfrm>
          <a:prstGeom prst="roundRect">
            <a:avLst>
              <a:gd name="adj" fmla="val 2723"/>
            </a:avLst>
          </a:prstGeom>
          <a:solidFill>
            <a:schemeClr val="accent1">
              <a:lumMod val="20000"/>
              <a:lumOff val="80000"/>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defTabSz="932449" fontAlgn="base">
              <a:spcBef>
                <a:spcPct val="0"/>
              </a:spcBef>
              <a:spcAft>
                <a:spcPts val="1200"/>
              </a:spcAft>
            </a:pPr>
            <a:r>
              <a:rPr lang="en-US" b="1">
                <a:solidFill>
                  <a:schemeClr val="accent1"/>
                </a:solidFill>
                <a:cs typeface="Segoe UI" pitchFamily="34" charset="0"/>
              </a:rPr>
              <a:t>Windows Copilot</a:t>
            </a:r>
          </a:p>
          <a:p>
            <a:pPr algn="ctr" defTabSz="932449" fontAlgn="base">
              <a:spcBef>
                <a:spcPct val="0"/>
              </a:spcBef>
              <a:spcAft>
                <a:spcPts val="1200"/>
              </a:spcAft>
            </a:pPr>
            <a:r>
              <a:rPr lang="en-US">
                <a:solidFill>
                  <a:schemeClr val="tx1"/>
                </a:solidFill>
              </a:rPr>
              <a:t>The first centralized AI assistance on a platform</a:t>
            </a:r>
          </a:p>
        </p:txBody>
      </p:sp>
      <p:sp>
        <p:nvSpPr>
          <p:cNvPr id="29" name="Rectangle: Rounded Corners 4">
            <a:extLst>
              <a:ext uri="{FF2B5EF4-FFF2-40B4-BE49-F238E27FC236}">
                <a16:creationId xmlns:a16="http://schemas.microsoft.com/office/drawing/2014/main" id="{F27EB4F2-6EE3-5BF6-9106-2DF05A2ED169}"/>
              </a:ext>
              <a:ext uri="{C183D7F6-B498-43B3-948B-1728B52AA6E4}">
                <adec:decorative xmlns:adec="http://schemas.microsoft.com/office/drawing/2017/decorative" val="1"/>
              </a:ext>
            </a:extLst>
          </p:cNvPr>
          <p:cNvSpPr/>
          <p:nvPr/>
        </p:nvSpPr>
        <p:spPr>
          <a:xfrm>
            <a:off x="8028756" y="1869757"/>
            <a:ext cx="3306312" cy="1906984"/>
          </a:xfrm>
          <a:prstGeom prst="roundRect">
            <a:avLst>
              <a:gd name="adj" fmla="val 2723"/>
            </a:avLst>
          </a:prstGeom>
          <a:solidFill>
            <a:schemeClr val="accent1">
              <a:lumMod val="20000"/>
              <a:lumOff val="80000"/>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defTabSz="932449" fontAlgn="base">
              <a:spcBef>
                <a:spcPct val="0"/>
              </a:spcBef>
              <a:spcAft>
                <a:spcPts val="1200"/>
              </a:spcAft>
            </a:pPr>
            <a:r>
              <a:rPr lang="en-US" b="1">
                <a:solidFill>
                  <a:schemeClr val="accent1"/>
                </a:solidFill>
                <a:cs typeface="Segoe UI" pitchFamily="34" charset="0"/>
              </a:rPr>
              <a:t>Copilot in Power Platform</a:t>
            </a:r>
          </a:p>
          <a:p>
            <a:pPr algn="ctr" defTabSz="932449" fontAlgn="base">
              <a:spcBef>
                <a:spcPct val="0"/>
              </a:spcBef>
              <a:spcAft>
                <a:spcPts val="1200"/>
              </a:spcAft>
            </a:pPr>
            <a:r>
              <a:rPr lang="en-US">
                <a:solidFill>
                  <a:schemeClr val="tx1"/>
                </a:solidFill>
              </a:rPr>
              <a:t>Imagine it, describe it, and Power Platform builds it</a:t>
            </a:r>
          </a:p>
        </p:txBody>
      </p:sp>
      <p:sp>
        <p:nvSpPr>
          <p:cNvPr id="44" name="Rectangle: Rounded Corners 4">
            <a:extLst>
              <a:ext uri="{FF2B5EF4-FFF2-40B4-BE49-F238E27FC236}">
                <a16:creationId xmlns:a16="http://schemas.microsoft.com/office/drawing/2014/main" id="{0A49F7E2-7DD2-E364-7DE0-4D8092A34ED7}"/>
              </a:ext>
              <a:ext uri="{C183D7F6-B498-43B3-948B-1728B52AA6E4}">
                <adec:decorative xmlns:adec="http://schemas.microsoft.com/office/drawing/2017/decorative" val="1"/>
              </a:ext>
            </a:extLst>
          </p:cNvPr>
          <p:cNvSpPr/>
          <p:nvPr/>
        </p:nvSpPr>
        <p:spPr>
          <a:xfrm>
            <a:off x="8028756" y="4087734"/>
            <a:ext cx="3306312" cy="1906984"/>
          </a:xfrm>
          <a:prstGeom prst="roundRect">
            <a:avLst>
              <a:gd name="adj" fmla="val 2723"/>
            </a:avLst>
          </a:prstGeom>
          <a:solidFill>
            <a:schemeClr val="accent1">
              <a:lumMod val="20000"/>
              <a:lumOff val="80000"/>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defTabSz="932449" fontAlgn="base">
              <a:spcBef>
                <a:spcPct val="0"/>
              </a:spcBef>
              <a:spcAft>
                <a:spcPts val="1200"/>
              </a:spcAft>
            </a:pPr>
            <a:r>
              <a:rPr lang="en-US" b="1">
                <a:solidFill>
                  <a:schemeClr val="accent1"/>
                </a:solidFill>
                <a:cs typeface="Segoe UI" pitchFamily="34" charset="0"/>
              </a:rPr>
              <a:t>GitHub Copilot</a:t>
            </a:r>
          </a:p>
          <a:p>
            <a:pPr algn="ctr" defTabSz="932449" fontAlgn="base">
              <a:spcBef>
                <a:spcPct val="0"/>
              </a:spcBef>
              <a:spcAft>
                <a:spcPts val="1200"/>
              </a:spcAft>
            </a:pPr>
            <a:r>
              <a:rPr lang="en-US">
                <a:solidFill>
                  <a:schemeClr val="tx1"/>
                </a:solidFill>
              </a:rPr>
              <a:t>Increase developer productivity to accelerate innovation</a:t>
            </a:r>
          </a:p>
        </p:txBody>
      </p:sp>
    </p:spTree>
    <p:extLst>
      <p:ext uri="{BB962C8B-B14F-4D97-AF65-F5344CB8AC3E}">
        <p14:creationId xmlns:p14="http://schemas.microsoft.com/office/powerpoint/2010/main" val="11098960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2">
            <a:extLst>
              <a:ext uri="{FF2B5EF4-FFF2-40B4-BE49-F238E27FC236}">
                <a16:creationId xmlns:a16="http://schemas.microsoft.com/office/drawing/2014/main" id="{8B52C643-AF2C-55D8-C7ED-4CDEA0DCF48C}"/>
              </a:ext>
              <a:ext uri="{C183D7F6-B498-43B3-948B-1728B52AA6E4}">
                <adec:decorative xmlns:adec="http://schemas.microsoft.com/office/drawing/2017/decorative" val="1"/>
              </a:ext>
            </a:extLst>
          </p:cNvPr>
          <p:cNvSpPr>
            <a:spLocks noChangeArrowheads="1"/>
          </p:cNvSpPr>
          <p:nvPr/>
        </p:nvSpPr>
        <p:spPr bwMode="auto">
          <a:xfrm>
            <a:off x="588263" y="1400175"/>
            <a:ext cx="11018520" cy="4219575"/>
          </a:xfrm>
          <a:prstGeom prst="roundRect">
            <a:avLst>
              <a:gd name="adj" fmla="val 3870"/>
            </a:avLst>
          </a:prstGeom>
          <a:solidFill>
            <a:schemeClr val="bg1"/>
          </a:solidFill>
          <a:ln>
            <a:no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77" name="Freeform 2">
            <a:extLst>
              <a:ext uri="{FF2B5EF4-FFF2-40B4-BE49-F238E27FC236}">
                <a16:creationId xmlns:a16="http://schemas.microsoft.com/office/drawing/2014/main" id="{CF9E80ED-5B23-0C72-ADE7-4BBF704AB0DA}"/>
              </a:ext>
              <a:ext uri="{C183D7F6-B498-43B3-948B-1728B52AA6E4}">
                <adec:decorative xmlns:adec="http://schemas.microsoft.com/office/drawing/2017/decorative" val="1"/>
              </a:ext>
            </a:extLst>
          </p:cNvPr>
          <p:cNvSpPr>
            <a:spLocks noChangeArrowheads="1"/>
          </p:cNvSpPr>
          <p:nvPr/>
        </p:nvSpPr>
        <p:spPr bwMode="auto">
          <a:xfrm>
            <a:off x="588263" y="5819775"/>
            <a:ext cx="11018520" cy="566510"/>
          </a:xfrm>
          <a:prstGeom prst="roundRect">
            <a:avLst>
              <a:gd name="adj" fmla="val 50000"/>
            </a:avLst>
          </a:prstGeom>
          <a:solidFill>
            <a:schemeClr val="accent1"/>
          </a:solidFill>
          <a:ln>
            <a:noFill/>
          </a:ln>
          <a:effectLst/>
        </p:spPr>
        <p:txBody>
          <a:bodyPr wrap="square" lIns="0" tIns="18288" rIns="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w="3175">
                <a:noFill/>
              </a:ln>
              <a:effectLst/>
              <a:uLnTx/>
              <a:uFillTx/>
              <a:latin typeface="Segoe UI Semibold"/>
              <a:ea typeface="+mn-ea"/>
              <a:cs typeface="Segoe UI" pitchFamily="34" charset="0"/>
            </a:endParaRPr>
          </a:p>
        </p:txBody>
      </p:sp>
      <p:sp>
        <p:nvSpPr>
          <p:cNvPr id="79" name="Freeform 2">
            <a:extLst>
              <a:ext uri="{FF2B5EF4-FFF2-40B4-BE49-F238E27FC236}">
                <a16:creationId xmlns:a16="http://schemas.microsoft.com/office/drawing/2014/main" id="{0A7659A0-E73A-2304-46AC-1D6519A91B22}"/>
              </a:ext>
              <a:ext uri="{C183D7F6-B498-43B3-948B-1728B52AA6E4}">
                <adec:decorative xmlns:adec="http://schemas.microsoft.com/office/drawing/2017/decorative" val="1"/>
              </a:ext>
            </a:extLst>
          </p:cNvPr>
          <p:cNvSpPr>
            <a:spLocks noChangeArrowheads="1"/>
          </p:cNvSpPr>
          <p:nvPr/>
        </p:nvSpPr>
        <p:spPr bwMode="auto">
          <a:xfrm>
            <a:off x="710005" y="1513560"/>
            <a:ext cx="10775036" cy="2666845"/>
          </a:xfrm>
          <a:prstGeom prst="roundRect">
            <a:avLst>
              <a:gd name="adj" fmla="val 4014"/>
            </a:avLst>
          </a:prstGeom>
          <a:solidFill>
            <a:schemeClr val="bg1">
              <a:lumMod val="95000"/>
            </a:schemeClr>
          </a:solidFill>
          <a:ln>
            <a:noFill/>
          </a:ln>
          <a:effectLst/>
        </p:spPr>
        <p:txBody>
          <a:bodyPr wrap="square" lIns="0" tIns="18288" rIns="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w="3175">
                <a:noFill/>
              </a:ln>
              <a:effectLst/>
              <a:uLnTx/>
              <a:uFillTx/>
              <a:latin typeface="Segoe UI Semibold"/>
              <a:ea typeface="+mn-ea"/>
              <a:cs typeface="Segoe UI" pitchFamily="34" charset="0"/>
            </a:endParaRPr>
          </a:p>
        </p:txBody>
      </p:sp>
      <p:cxnSp>
        <p:nvCxnSpPr>
          <p:cNvPr id="81" name="Straight Connector 80">
            <a:extLst>
              <a:ext uri="{FF2B5EF4-FFF2-40B4-BE49-F238E27FC236}">
                <a16:creationId xmlns:a16="http://schemas.microsoft.com/office/drawing/2014/main" id="{0D7DE3F1-FA55-9B4C-A174-1B05A4BAB964}"/>
              </a:ext>
              <a:ext uri="{C183D7F6-B498-43B3-948B-1728B52AA6E4}">
                <adec:decorative xmlns:adec="http://schemas.microsoft.com/office/drawing/2017/decorative" val="1"/>
              </a:ext>
            </a:extLst>
          </p:cNvPr>
          <p:cNvCxnSpPr>
            <a:cxnSpLocks/>
          </p:cNvCxnSpPr>
          <p:nvPr/>
        </p:nvCxnSpPr>
        <p:spPr>
          <a:xfrm>
            <a:off x="1421201" y="1828763"/>
            <a:ext cx="9349599" cy="0"/>
          </a:xfrm>
          <a:prstGeom prst="line">
            <a:avLst/>
          </a:prstGeom>
          <a:ln w="12700">
            <a:solidFill>
              <a:schemeClr val="tx2"/>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5" name="Title 74">
            <a:extLst>
              <a:ext uri="{FF2B5EF4-FFF2-40B4-BE49-F238E27FC236}">
                <a16:creationId xmlns:a16="http://schemas.microsoft.com/office/drawing/2014/main" id="{612EEE86-BC35-AA11-0414-B0E779ED1883}"/>
              </a:ext>
            </a:extLst>
          </p:cNvPr>
          <p:cNvSpPr>
            <a:spLocks noGrp="1"/>
          </p:cNvSpPr>
          <p:nvPr>
            <p:ph type="title"/>
          </p:nvPr>
        </p:nvSpPr>
        <p:spPr>
          <a:xfrm>
            <a:off x="588263" y="457200"/>
            <a:ext cx="11018520" cy="492443"/>
          </a:xfrm>
        </p:spPr>
        <p:txBody>
          <a:bodyPr/>
          <a:lstStyle/>
          <a:p>
            <a:r>
              <a:rPr lang="en-US">
                <a:solidFill>
                  <a:schemeClr val="tx1"/>
                </a:solidFill>
              </a:rPr>
              <a:t>Azure AI</a:t>
            </a:r>
          </a:p>
        </p:txBody>
      </p:sp>
      <p:sp>
        <p:nvSpPr>
          <p:cNvPr id="102" name="Oval 101">
            <a:extLst>
              <a:ext uri="{FF2B5EF4-FFF2-40B4-BE49-F238E27FC236}">
                <a16:creationId xmlns:a16="http://schemas.microsoft.com/office/drawing/2014/main" id="{D64AD9FD-E843-A83D-AE91-78EF3E28546B}"/>
              </a:ext>
              <a:ext uri="{C183D7F6-B498-43B3-948B-1728B52AA6E4}">
                <adec:decorative xmlns:adec="http://schemas.microsoft.com/office/drawing/2017/decorative" val="1"/>
              </a:ext>
            </a:extLst>
          </p:cNvPr>
          <p:cNvSpPr/>
          <p:nvPr/>
        </p:nvSpPr>
        <p:spPr bwMode="auto">
          <a:xfrm>
            <a:off x="1459422" y="2133902"/>
            <a:ext cx="485600" cy="481744"/>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08" name="Oval 107">
            <a:extLst>
              <a:ext uri="{FF2B5EF4-FFF2-40B4-BE49-F238E27FC236}">
                <a16:creationId xmlns:a16="http://schemas.microsoft.com/office/drawing/2014/main" id="{0E3990F3-E6CE-77A7-923A-784E22363007}"/>
              </a:ext>
              <a:ext uri="{C183D7F6-B498-43B3-948B-1728B52AA6E4}">
                <adec:decorative xmlns:adec="http://schemas.microsoft.com/office/drawing/2017/decorative" val="1"/>
              </a:ext>
            </a:extLst>
          </p:cNvPr>
          <p:cNvSpPr/>
          <p:nvPr/>
        </p:nvSpPr>
        <p:spPr bwMode="auto">
          <a:xfrm>
            <a:off x="3399813" y="2133902"/>
            <a:ext cx="485600" cy="481744"/>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09" name="Oval 108">
            <a:extLst>
              <a:ext uri="{FF2B5EF4-FFF2-40B4-BE49-F238E27FC236}">
                <a16:creationId xmlns:a16="http://schemas.microsoft.com/office/drawing/2014/main" id="{77B5B7F4-F54C-287B-2DCA-5590F54B605C}"/>
              </a:ext>
              <a:ext uri="{C183D7F6-B498-43B3-948B-1728B52AA6E4}">
                <adec:decorative xmlns:adec="http://schemas.microsoft.com/office/drawing/2017/decorative" val="1"/>
              </a:ext>
            </a:extLst>
          </p:cNvPr>
          <p:cNvSpPr/>
          <p:nvPr/>
        </p:nvSpPr>
        <p:spPr bwMode="auto">
          <a:xfrm>
            <a:off x="5157324" y="2133902"/>
            <a:ext cx="485600" cy="481744"/>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12" name="Oval 111">
            <a:extLst>
              <a:ext uri="{FF2B5EF4-FFF2-40B4-BE49-F238E27FC236}">
                <a16:creationId xmlns:a16="http://schemas.microsoft.com/office/drawing/2014/main" id="{08A98C44-B926-33FF-0619-0723BFE1B191}"/>
              </a:ext>
              <a:ext uri="{C183D7F6-B498-43B3-948B-1728B52AA6E4}">
                <adec:decorative xmlns:adec="http://schemas.microsoft.com/office/drawing/2017/decorative" val="1"/>
              </a:ext>
            </a:extLst>
          </p:cNvPr>
          <p:cNvSpPr/>
          <p:nvPr/>
        </p:nvSpPr>
        <p:spPr bwMode="auto">
          <a:xfrm>
            <a:off x="6914835" y="2133902"/>
            <a:ext cx="485600" cy="481744"/>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21" name="Oval 120">
            <a:extLst>
              <a:ext uri="{FF2B5EF4-FFF2-40B4-BE49-F238E27FC236}">
                <a16:creationId xmlns:a16="http://schemas.microsoft.com/office/drawing/2014/main" id="{519F715E-E3F6-0C59-2984-37EF246322C9}"/>
              </a:ext>
              <a:ext uri="{C183D7F6-B498-43B3-948B-1728B52AA6E4}">
                <adec:decorative xmlns:adec="http://schemas.microsoft.com/office/drawing/2017/decorative" val="1"/>
              </a:ext>
            </a:extLst>
          </p:cNvPr>
          <p:cNvSpPr/>
          <p:nvPr/>
        </p:nvSpPr>
        <p:spPr bwMode="auto">
          <a:xfrm>
            <a:off x="8672346" y="2133902"/>
            <a:ext cx="485600" cy="481744"/>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22" name="Oval 121">
            <a:extLst>
              <a:ext uri="{FF2B5EF4-FFF2-40B4-BE49-F238E27FC236}">
                <a16:creationId xmlns:a16="http://schemas.microsoft.com/office/drawing/2014/main" id="{13D50D2D-1194-03D1-9685-50EE6601DD69}"/>
              </a:ext>
              <a:ext uri="{C183D7F6-B498-43B3-948B-1728B52AA6E4}">
                <adec:decorative xmlns:adec="http://schemas.microsoft.com/office/drawing/2017/decorative" val="1"/>
              </a:ext>
            </a:extLst>
          </p:cNvPr>
          <p:cNvSpPr/>
          <p:nvPr/>
        </p:nvSpPr>
        <p:spPr bwMode="auto">
          <a:xfrm>
            <a:off x="10429858" y="2133902"/>
            <a:ext cx="485600" cy="481744"/>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23" name="Oval 122">
            <a:extLst>
              <a:ext uri="{FF2B5EF4-FFF2-40B4-BE49-F238E27FC236}">
                <a16:creationId xmlns:a16="http://schemas.microsoft.com/office/drawing/2014/main" id="{DB65DC16-5136-FF0A-D80C-9A6CD023098C}"/>
              </a:ext>
              <a:ext uri="{C183D7F6-B498-43B3-948B-1728B52AA6E4}">
                <adec:decorative xmlns:adec="http://schemas.microsoft.com/office/drawing/2017/decorative" val="1"/>
              </a:ext>
            </a:extLst>
          </p:cNvPr>
          <p:cNvSpPr/>
          <p:nvPr/>
        </p:nvSpPr>
        <p:spPr bwMode="auto">
          <a:xfrm>
            <a:off x="1763973" y="3190591"/>
            <a:ext cx="485600" cy="481744"/>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24" name="Oval 123">
            <a:extLst>
              <a:ext uri="{FF2B5EF4-FFF2-40B4-BE49-F238E27FC236}">
                <a16:creationId xmlns:a16="http://schemas.microsoft.com/office/drawing/2014/main" id="{C97335BC-EF7C-C967-FC46-4187B6268A4C}"/>
              </a:ext>
              <a:ext uri="{C183D7F6-B498-43B3-948B-1728B52AA6E4}">
                <adec:decorative xmlns:adec="http://schemas.microsoft.com/office/drawing/2017/decorative" val="1"/>
              </a:ext>
            </a:extLst>
          </p:cNvPr>
          <p:cNvSpPr/>
          <p:nvPr/>
        </p:nvSpPr>
        <p:spPr bwMode="auto">
          <a:xfrm>
            <a:off x="3671427" y="3190591"/>
            <a:ext cx="485600" cy="481744"/>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25" name="Oval 124">
            <a:extLst>
              <a:ext uri="{FF2B5EF4-FFF2-40B4-BE49-F238E27FC236}">
                <a16:creationId xmlns:a16="http://schemas.microsoft.com/office/drawing/2014/main" id="{9CFC4B41-6E20-3791-9B3A-4B60EB59142D}"/>
              </a:ext>
              <a:ext uri="{C183D7F6-B498-43B3-948B-1728B52AA6E4}">
                <adec:decorative xmlns:adec="http://schemas.microsoft.com/office/drawing/2017/decorative" val="1"/>
              </a:ext>
            </a:extLst>
          </p:cNvPr>
          <p:cNvSpPr/>
          <p:nvPr/>
        </p:nvSpPr>
        <p:spPr bwMode="auto">
          <a:xfrm>
            <a:off x="5578881" y="3190591"/>
            <a:ext cx="485600" cy="481744"/>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26" name="Oval 125">
            <a:extLst>
              <a:ext uri="{FF2B5EF4-FFF2-40B4-BE49-F238E27FC236}">
                <a16:creationId xmlns:a16="http://schemas.microsoft.com/office/drawing/2014/main" id="{BDD335EE-BC9F-BBCB-3FB3-A15A6AD9A413}"/>
              </a:ext>
              <a:ext uri="{C183D7F6-B498-43B3-948B-1728B52AA6E4}">
                <adec:decorative xmlns:adec="http://schemas.microsoft.com/office/drawing/2017/decorative" val="1"/>
              </a:ext>
            </a:extLst>
          </p:cNvPr>
          <p:cNvSpPr/>
          <p:nvPr/>
        </p:nvSpPr>
        <p:spPr bwMode="auto">
          <a:xfrm>
            <a:off x="7486335" y="3190591"/>
            <a:ext cx="485600" cy="481744"/>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45312" name="Oval 45311">
            <a:extLst>
              <a:ext uri="{FF2B5EF4-FFF2-40B4-BE49-F238E27FC236}">
                <a16:creationId xmlns:a16="http://schemas.microsoft.com/office/drawing/2014/main" id="{7336A596-89B5-FDE2-4B31-3C88C82F41F4}"/>
              </a:ext>
              <a:ext uri="{C183D7F6-B498-43B3-948B-1728B52AA6E4}">
                <adec:decorative xmlns:adec="http://schemas.microsoft.com/office/drawing/2017/decorative" val="1"/>
              </a:ext>
            </a:extLst>
          </p:cNvPr>
          <p:cNvSpPr/>
          <p:nvPr/>
        </p:nvSpPr>
        <p:spPr bwMode="auto">
          <a:xfrm>
            <a:off x="9668108" y="3190591"/>
            <a:ext cx="485600" cy="481744"/>
          </a:xfrm>
          <a:prstGeom prst="ellipse">
            <a:avLst/>
          </a:prstGeom>
          <a:solidFill>
            <a:schemeClr val="bg1"/>
          </a:solidFill>
          <a:ln>
            <a:solidFill>
              <a:schemeClr val="accent1"/>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45313" name="Rounded Rectangle 16">
            <a:extLst>
              <a:ext uri="{FF2B5EF4-FFF2-40B4-BE49-F238E27FC236}">
                <a16:creationId xmlns:a16="http://schemas.microsoft.com/office/drawing/2014/main" id="{896BF518-193A-A050-18BE-3C921FB2B471}"/>
              </a:ext>
              <a:ext uri="{C183D7F6-B498-43B3-948B-1728B52AA6E4}">
                <adec:decorative xmlns:adec="http://schemas.microsoft.com/office/drawing/2017/decorative" val="1"/>
              </a:ext>
            </a:extLst>
          </p:cNvPr>
          <p:cNvSpPr>
            <a:spLocks/>
          </p:cNvSpPr>
          <p:nvPr/>
        </p:nvSpPr>
        <p:spPr bwMode="auto">
          <a:xfrm>
            <a:off x="713310" y="4287265"/>
            <a:ext cx="10771732" cy="214316"/>
          </a:xfrm>
          <a:custGeom>
            <a:avLst/>
            <a:gdLst>
              <a:gd name="connsiteX0" fmla="*/ 0 w 11020425"/>
              <a:gd name="connsiteY0" fmla="*/ 204701 h 508170"/>
              <a:gd name="connsiteX1" fmla="*/ 204701 w 11020425"/>
              <a:gd name="connsiteY1" fmla="*/ 0 h 508170"/>
              <a:gd name="connsiteX2" fmla="*/ 10815724 w 11020425"/>
              <a:gd name="connsiteY2" fmla="*/ 0 h 508170"/>
              <a:gd name="connsiteX3" fmla="*/ 11020425 w 11020425"/>
              <a:gd name="connsiteY3" fmla="*/ 204701 h 508170"/>
              <a:gd name="connsiteX4" fmla="*/ 11020425 w 11020425"/>
              <a:gd name="connsiteY4" fmla="*/ 303469 h 508170"/>
              <a:gd name="connsiteX5" fmla="*/ 10815724 w 11020425"/>
              <a:gd name="connsiteY5" fmla="*/ 508170 h 508170"/>
              <a:gd name="connsiteX6" fmla="*/ 204701 w 11020425"/>
              <a:gd name="connsiteY6" fmla="*/ 508170 h 508170"/>
              <a:gd name="connsiteX7" fmla="*/ 0 w 11020425"/>
              <a:gd name="connsiteY7" fmla="*/ 303469 h 508170"/>
              <a:gd name="connsiteX8" fmla="*/ 0 w 11020425"/>
              <a:gd name="connsiteY8" fmla="*/ 204701 h 508170"/>
              <a:gd name="connsiteX0" fmla="*/ 10815724 w 11020425"/>
              <a:gd name="connsiteY0" fmla="*/ 0 h 508170"/>
              <a:gd name="connsiteX1" fmla="*/ 11020425 w 11020425"/>
              <a:gd name="connsiteY1" fmla="*/ 204701 h 508170"/>
              <a:gd name="connsiteX2" fmla="*/ 11020425 w 11020425"/>
              <a:gd name="connsiteY2" fmla="*/ 303469 h 508170"/>
              <a:gd name="connsiteX3" fmla="*/ 10815724 w 11020425"/>
              <a:gd name="connsiteY3" fmla="*/ 508170 h 508170"/>
              <a:gd name="connsiteX4" fmla="*/ 204701 w 11020425"/>
              <a:gd name="connsiteY4" fmla="*/ 508170 h 508170"/>
              <a:gd name="connsiteX5" fmla="*/ 0 w 11020425"/>
              <a:gd name="connsiteY5" fmla="*/ 303469 h 508170"/>
              <a:gd name="connsiteX6" fmla="*/ 0 w 11020425"/>
              <a:gd name="connsiteY6" fmla="*/ 204701 h 508170"/>
              <a:gd name="connsiteX7" fmla="*/ 204701 w 11020425"/>
              <a:gd name="connsiteY7" fmla="*/ 0 h 508170"/>
              <a:gd name="connsiteX8" fmla="*/ 10907164 w 11020425"/>
              <a:gd name="connsiteY8" fmla="*/ 91440 h 508170"/>
              <a:gd name="connsiteX0" fmla="*/ 10815724 w 11020425"/>
              <a:gd name="connsiteY0" fmla="*/ 0 h 508170"/>
              <a:gd name="connsiteX1" fmla="*/ 11020425 w 11020425"/>
              <a:gd name="connsiteY1" fmla="*/ 204701 h 508170"/>
              <a:gd name="connsiteX2" fmla="*/ 11020425 w 11020425"/>
              <a:gd name="connsiteY2" fmla="*/ 303469 h 508170"/>
              <a:gd name="connsiteX3" fmla="*/ 10815724 w 11020425"/>
              <a:gd name="connsiteY3" fmla="*/ 508170 h 508170"/>
              <a:gd name="connsiteX4" fmla="*/ 204701 w 11020425"/>
              <a:gd name="connsiteY4" fmla="*/ 508170 h 508170"/>
              <a:gd name="connsiteX5" fmla="*/ 0 w 11020425"/>
              <a:gd name="connsiteY5" fmla="*/ 303469 h 508170"/>
              <a:gd name="connsiteX6" fmla="*/ 0 w 11020425"/>
              <a:gd name="connsiteY6" fmla="*/ 204701 h 508170"/>
              <a:gd name="connsiteX7" fmla="*/ 204701 w 11020425"/>
              <a:gd name="connsiteY7" fmla="*/ 0 h 508170"/>
              <a:gd name="connsiteX0" fmla="*/ 11020425 w 11020425"/>
              <a:gd name="connsiteY0" fmla="*/ 204701 h 508170"/>
              <a:gd name="connsiteX1" fmla="*/ 11020425 w 11020425"/>
              <a:gd name="connsiteY1" fmla="*/ 303469 h 508170"/>
              <a:gd name="connsiteX2" fmla="*/ 10815724 w 11020425"/>
              <a:gd name="connsiteY2" fmla="*/ 508170 h 508170"/>
              <a:gd name="connsiteX3" fmla="*/ 204701 w 11020425"/>
              <a:gd name="connsiteY3" fmla="*/ 508170 h 508170"/>
              <a:gd name="connsiteX4" fmla="*/ 0 w 11020425"/>
              <a:gd name="connsiteY4" fmla="*/ 303469 h 508170"/>
              <a:gd name="connsiteX5" fmla="*/ 0 w 11020425"/>
              <a:gd name="connsiteY5" fmla="*/ 204701 h 508170"/>
              <a:gd name="connsiteX6" fmla="*/ 204701 w 11020425"/>
              <a:gd name="connsiteY6" fmla="*/ 0 h 508170"/>
              <a:gd name="connsiteX0" fmla="*/ 11020425 w 11020425"/>
              <a:gd name="connsiteY0" fmla="*/ 0 h 303469"/>
              <a:gd name="connsiteX1" fmla="*/ 11020425 w 11020425"/>
              <a:gd name="connsiteY1" fmla="*/ 98768 h 303469"/>
              <a:gd name="connsiteX2" fmla="*/ 10815724 w 11020425"/>
              <a:gd name="connsiteY2" fmla="*/ 303469 h 303469"/>
              <a:gd name="connsiteX3" fmla="*/ 204701 w 11020425"/>
              <a:gd name="connsiteY3" fmla="*/ 303469 h 303469"/>
              <a:gd name="connsiteX4" fmla="*/ 0 w 11020425"/>
              <a:gd name="connsiteY4" fmla="*/ 98768 h 303469"/>
              <a:gd name="connsiteX5" fmla="*/ 0 w 11020425"/>
              <a:gd name="connsiteY5" fmla="*/ 0 h 30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20425" h="303469">
                <a:moveTo>
                  <a:pt x="11020425" y="0"/>
                </a:moveTo>
                <a:lnTo>
                  <a:pt x="11020425" y="98768"/>
                </a:lnTo>
                <a:cubicBezTo>
                  <a:pt x="11020425" y="211821"/>
                  <a:pt x="10928777" y="303469"/>
                  <a:pt x="10815724" y="303469"/>
                </a:cubicBezTo>
                <a:lnTo>
                  <a:pt x="204701" y="303469"/>
                </a:lnTo>
                <a:cubicBezTo>
                  <a:pt x="91648" y="303469"/>
                  <a:pt x="0" y="211821"/>
                  <a:pt x="0" y="98768"/>
                </a:cubicBezTo>
                <a:lnTo>
                  <a:pt x="0" y="0"/>
                </a:lnTo>
              </a:path>
            </a:pathLst>
          </a:cu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endParaRPr>
          </a:p>
        </p:txBody>
      </p:sp>
      <p:sp>
        <p:nvSpPr>
          <p:cNvPr id="3" name="Text Placeholder 45218">
            <a:extLst>
              <a:ext uri="{FF2B5EF4-FFF2-40B4-BE49-F238E27FC236}">
                <a16:creationId xmlns:a16="http://schemas.microsoft.com/office/drawing/2014/main" id="{3D6AEDA7-C7EE-9AF1-72A9-A3356C2DF390}"/>
              </a:ext>
            </a:extLst>
          </p:cNvPr>
          <p:cNvSpPr txBox="1">
            <a:spLocks/>
          </p:cNvSpPr>
          <p:nvPr/>
        </p:nvSpPr>
        <p:spPr>
          <a:xfrm>
            <a:off x="5367338" y="1690264"/>
            <a:ext cx="1460370" cy="276999"/>
          </a:xfrm>
          <a:prstGeom prst="rect">
            <a:avLst/>
          </a:prstGeom>
          <a:solidFill>
            <a:schemeClr val="bg1">
              <a:lumMod val="95000"/>
            </a:schemeClr>
          </a:solidFill>
        </p:spPr>
        <p:txBody>
          <a:bodyPr vert="horz" wrap="square" lIns="0" tIns="0" rIns="0" bIns="0" rtlCol="0" anchor="ctr">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kumimoji="0" lang="en-US" sz="2400" b="0" i="0" u="none" strike="noStrike" kern="1200" cap="none" spc="0" normalizeH="0" baseline="0" dirty="0">
                <a:ln>
                  <a:noFill/>
                </a:ln>
                <a:solidFill>
                  <a:schemeClr val="accent2">
                    <a:lumMod val="60000"/>
                    <a:lumOff val="40000"/>
                  </a:schemeClr>
                </a:solidFill>
                <a:effectLst/>
                <a:uLnTx/>
                <a:uFillTx/>
                <a:latin typeface="Segoe UI Semibold"/>
                <a:ea typeface="+mn-ea"/>
                <a:cs typeface="+mn-cs"/>
              </a:defRPr>
            </a:lvl1pPr>
            <a:lvl2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1400" kern="1200" spc="0" baseline="0">
                <a:solidFill>
                  <a:schemeClr val="tx1"/>
                </a:solidFill>
                <a:latin typeface="+mn-lt"/>
                <a:ea typeface="+mn-ea"/>
                <a:cs typeface="Segoe UI Light" panose="020B0502040204020203" pitchFamily="34" charset="0"/>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050" kern="1200" cap="all" spc="100" baseline="0">
                <a:solidFill>
                  <a:schemeClr val="accent2"/>
                </a:solidFill>
                <a:latin typeface="+mn-lt"/>
                <a:ea typeface="+mn-ea"/>
                <a:cs typeface="Segoe UI Light" panose="020B0502040204020203" pitchFamily="34" charset="0"/>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050" kern="1200" spc="0" baseline="0">
                <a:solidFill>
                  <a:schemeClr val="accent2"/>
                </a:solidFill>
                <a:latin typeface="+mn-lt"/>
                <a:ea typeface="+mn-ea"/>
                <a:cs typeface="Segoe UI Light" panose="020B0502040204020203" pitchFamily="34" charset="0"/>
              </a:defRPr>
            </a:lvl5pPr>
            <a:lvl6pPr marL="0" indent="0" algn="l" defTabSz="932742" rtl="0" eaLnBrk="1" latinLnBrk="0" hangingPunct="1">
              <a:spcBef>
                <a:spcPts val="0"/>
              </a:spcBef>
              <a:spcAft>
                <a:spcPts val="600"/>
              </a:spcAft>
              <a:buFont typeface="Arial" pitchFamily="34" charset="0"/>
              <a:buNone/>
              <a:defRPr sz="1400" b="1" kern="1200">
                <a:solidFill>
                  <a:schemeClr val="tx1"/>
                </a:solidFill>
                <a:latin typeface="+mn-lt"/>
                <a:ea typeface="+mn-ea"/>
                <a:cs typeface="Segoe UI Light" panose="020B0502040204020203" pitchFamily="34" charset="0"/>
              </a:defRPr>
            </a:lvl6pPr>
            <a:lvl7pPr marL="0" indent="0" algn="l" defTabSz="932742" rtl="0" eaLnBrk="1" latinLnBrk="0" hangingPunct="1">
              <a:spcBef>
                <a:spcPts val="0"/>
              </a:spcBef>
              <a:spcAft>
                <a:spcPts val="600"/>
              </a:spcAft>
              <a:buFont typeface="Arial" pitchFamily="34" charset="0"/>
              <a:buNone/>
              <a:defRPr sz="1400" kern="1200">
                <a:solidFill>
                  <a:schemeClr val="accent2"/>
                </a:solidFill>
                <a:latin typeface="+mn-lt"/>
                <a:ea typeface="+mn-ea"/>
                <a:cs typeface="Segoe UI Light" panose="020B0502040204020203" pitchFamily="34" charset="0"/>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chemeClr val="tx1"/>
                </a:solidFill>
                <a:effectLst/>
                <a:uLnTx/>
                <a:uFillTx/>
                <a:latin typeface="Segoe UI Variable Display"/>
                <a:ea typeface="+mn-ea"/>
                <a:cs typeface="+mn-cs"/>
              </a:rPr>
              <a:t>AI services</a:t>
            </a:r>
          </a:p>
        </p:txBody>
      </p:sp>
      <p:pic>
        <p:nvPicPr>
          <p:cNvPr id="30" name="Graphic 29">
            <a:extLst>
              <a:ext uri="{FF2B5EF4-FFF2-40B4-BE49-F238E27FC236}">
                <a16:creationId xmlns:a16="http://schemas.microsoft.com/office/drawing/2014/main" id="{390654FA-685A-6451-0A48-595D6530DC3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4870" y="2257422"/>
            <a:ext cx="234704" cy="234704"/>
          </a:xfrm>
          <a:prstGeom prst="rect">
            <a:avLst/>
          </a:prstGeom>
        </p:spPr>
      </p:pic>
      <p:sp>
        <p:nvSpPr>
          <p:cNvPr id="45740" name="Text Placeholder 45206">
            <a:extLst>
              <a:ext uri="{FF2B5EF4-FFF2-40B4-BE49-F238E27FC236}">
                <a16:creationId xmlns:a16="http://schemas.microsoft.com/office/drawing/2014/main" id="{C64C5432-3584-C89C-3CD9-74E454952791}"/>
              </a:ext>
            </a:extLst>
          </p:cNvPr>
          <p:cNvSpPr txBox="1">
            <a:spLocks/>
          </p:cNvSpPr>
          <p:nvPr/>
        </p:nvSpPr>
        <p:spPr>
          <a:xfrm>
            <a:off x="879262" y="2748609"/>
            <a:ext cx="1645920" cy="184666"/>
          </a:xfrm>
          <a:prstGeom prst="rect">
            <a:avLst/>
          </a:prstGeom>
        </p:spPr>
        <p:txBody>
          <a:bodyPr vert="horz" wrap="square" lIns="0" tIns="0" rIns="0" bIns="0" rtlCol="0" anchor="ctr">
            <a:spAutoFit/>
          </a:bodyPr>
          <a:lstStyle>
            <a:lvl1pPr marL="228600" marR="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Variable Display" pitchFamily="2" charset="0"/>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effectLst/>
                <a:uLnTx/>
                <a:uFillTx/>
                <a:latin typeface="Segoe UI Variable Display"/>
                <a:ea typeface="+mn-ea"/>
                <a:cs typeface="Segoe UI" panose="020B0502040204020203" pitchFamily="34" charset="0"/>
              </a:rPr>
              <a:t>Document Intelligence</a:t>
            </a:r>
          </a:p>
        </p:txBody>
      </p:sp>
      <p:pic>
        <p:nvPicPr>
          <p:cNvPr id="70" name="Graphic 69">
            <a:extLst>
              <a:ext uri="{FF2B5EF4-FFF2-40B4-BE49-F238E27FC236}">
                <a16:creationId xmlns:a16="http://schemas.microsoft.com/office/drawing/2014/main" id="{7675E3A2-0E60-4786-5F94-4FCF11FB0C0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90452" y="2222613"/>
            <a:ext cx="304322" cy="304322"/>
          </a:xfrm>
          <a:prstGeom prst="rect">
            <a:avLst/>
          </a:prstGeom>
        </p:spPr>
      </p:pic>
      <p:sp>
        <p:nvSpPr>
          <p:cNvPr id="99" name="Text Placeholder 45207">
            <a:extLst>
              <a:ext uri="{FF2B5EF4-FFF2-40B4-BE49-F238E27FC236}">
                <a16:creationId xmlns:a16="http://schemas.microsoft.com/office/drawing/2014/main" id="{D77AD28D-9BD3-9F2B-2852-A25CF5EDB668}"/>
              </a:ext>
            </a:extLst>
          </p:cNvPr>
          <p:cNvSpPr txBox="1">
            <a:spLocks/>
          </p:cNvSpPr>
          <p:nvPr/>
        </p:nvSpPr>
        <p:spPr>
          <a:xfrm>
            <a:off x="3002533" y="2748609"/>
            <a:ext cx="1280160" cy="184666"/>
          </a:xfrm>
          <a:prstGeom prst="rect">
            <a:avLst/>
          </a:prstGeom>
        </p:spPr>
        <p:txBody>
          <a:bodyPr vert="horz" wrap="square" lIns="0" tIns="0" rIns="0" bIns="0" rtlCol="0" anchor="ctr">
            <a:spAutoFit/>
          </a:bodyPr>
          <a:lstStyle>
            <a:lvl1pPr marL="228600" marR="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Variable Display" pitchFamily="2" charset="0"/>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effectLst/>
                <a:uLnTx/>
                <a:uFillTx/>
                <a:latin typeface="Segoe UI Variable Display"/>
                <a:ea typeface="+mn-ea"/>
                <a:cs typeface="Segoe UI" panose="020B0502040204020203" pitchFamily="34" charset="0"/>
              </a:rPr>
              <a:t>Cognitive Search</a:t>
            </a:r>
          </a:p>
        </p:txBody>
      </p:sp>
      <p:pic>
        <p:nvPicPr>
          <p:cNvPr id="45764" name="Graphic 45763">
            <a:extLst>
              <a:ext uri="{FF2B5EF4-FFF2-40B4-BE49-F238E27FC236}">
                <a16:creationId xmlns:a16="http://schemas.microsoft.com/office/drawing/2014/main" id="{0ECCB17E-660B-3A8D-6376-F35327DFFC3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3470" y="2228120"/>
            <a:ext cx="293308" cy="293308"/>
          </a:xfrm>
          <a:prstGeom prst="rect">
            <a:avLst/>
          </a:prstGeom>
        </p:spPr>
      </p:pic>
      <p:sp>
        <p:nvSpPr>
          <p:cNvPr id="45787" name="Text Placeholder 45208">
            <a:extLst>
              <a:ext uri="{FF2B5EF4-FFF2-40B4-BE49-F238E27FC236}">
                <a16:creationId xmlns:a16="http://schemas.microsoft.com/office/drawing/2014/main" id="{0A847ED5-73D6-697E-2DC5-ED5DA9432D2E}"/>
              </a:ext>
            </a:extLst>
          </p:cNvPr>
          <p:cNvSpPr txBox="1">
            <a:spLocks/>
          </p:cNvSpPr>
          <p:nvPr/>
        </p:nvSpPr>
        <p:spPr>
          <a:xfrm>
            <a:off x="4760044" y="2748609"/>
            <a:ext cx="1280160" cy="184666"/>
          </a:xfrm>
          <a:prstGeom prst="rect">
            <a:avLst/>
          </a:prstGeom>
        </p:spPr>
        <p:txBody>
          <a:bodyPr vert="horz" wrap="square" lIns="0" tIns="0" rIns="0" bIns="0" rtlCol="0" anchor="ctr">
            <a:spAutoFit/>
          </a:bodyPr>
          <a:lstStyle>
            <a:lvl1pPr marL="228600" marR="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Variable Display" pitchFamily="2" charset="0"/>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effectLst/>
                <a:uLnTx/>
                <a:uFillTx/>
                <a:latin typeface="Segoe UI Variable Display"/>
                <a:ea typeface="+mn-ea"/>
                <a:cs typeface="Segoe UI" panose="020B0502040204020203" pitchFamily="34" charset="0"/>
              </a:rPr>
              <a:t>Bot Service</a:t>
            </a:r>
          </a:p>
        </p:txBody>
      </p:sp>
      <p:pic>
        <p:nvPicPr>
          <p:cNvPr id="45809" name="Graphic 45808">
            <a:extLst>
              <a:ext uri="{FF2B5EF4-FFF2-40B4-BE49-F238E27FC236}">
                <a16:creationId xmlns:a16="http://schemas.microsoft.com/office/drawing/2014/main" id="{F1C3BFF8-0058-A2A7-512B-60954B0FC48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34088" y="2251227"/>
            <a:ext cx="247094" cy="247094"/>
          </a:xfrm>
          <a:prstGeom prst="rect">
            <a:avLst/>
          </a:prstGeom>
        </p:spPr>
      </p:pic>
      <p:sp>
        <p:nvSpPr>
          <p:cNvPr id="45320" name="Text Placeholder 45209">
            <a:extLst>
              <a:ext uri="{FF2B5EF4-FFF2-40B4-BE49-F238E27FC236}">
                <a16:creationId xmlns:a16="http://schemas.microsoft.com/office/drawing/2014/main" id="{9B2B18A7-4557-4822-DE70-126E196C7B39}"/>
              </a:ext>
            </a:extLst>
          </p:cNvPr>
          <p:cNvSpPr txBox="1">
            <a:spLocks/>
          </p:cNvSpPr>
          <p:nvPr/>
        </p:nvSpPr>
        <p:spPr>
          <a:xfrm>
            <a:off x="6517555" y="2748609"/>
            <a:ext cx="1280160" cy="184666"/>
          </a:xfrm>
          <a:prstGeom prst="rect">
            <a:avLst/>
          </a:prstGeom>
        </p:spPr>
        <p:txBody>
          <a:bodyPr vert="horz" wrap="square" lIns="0" tIns="0" rIns="0" bIns="0" rtlCol="0" anchor="ctr">
            <a:spAutoFit/>
          </a:bodyPr>
          <a:lstStyle>
            <a:lvl1pPr marL="228600" marR="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Variable Display" pitchFamily="2" charset="0"/>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effectLst/>
                <a:uLnTx/>
                <a:uFillTx/>
                <a:latin typeface="Segoe UI Variable Display"/>
                <a:ea typeface="+mn-ea"/>
                <a:cs typeface="Segoe UI" panose="020B0502040204020203" pitchFamily="34" charset="0"/>
              </a:rPr>
              <a:t>Video Indexer</a:t>
            </a:r>
          </a:p>
        </p:txBody>
      </p:sp>
      <p:pic>
        <p:nvPicPr>
          <p:cNvPr id="45339" name="Graphic 45338">
            <a:extLst>
              <a:ext uri="{FF2B5EF4-FFF2-40B4-BE49-F238E27FC236}">
                <a16:creationId xmlns:a16="http://schemas.microsoft.com/office/drawing/2014/main" id="{94D229DE-B5FA-82EF-22E2-F79E673CDB7B}"/>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84939" y="2244567"/>
            <a:ext cx="260414" cy="260414"/>
          </a:xfrm>
          <a:prstGeom prst="rect">
            <a:avLst/>
          </a:prstGeom>
        </p:spPr>
      </p:pic>
      <p:sp>
        <p:nvSpPr>
          <p:cNvPr id="45357" name="Text Placeholder 45210">
            <a:extLst>
              <a:ext uri="{FF2B5EF4-FFF2-40B4-BE49-F238E27FC236}">
                <a16:creationId xmlns:a16="http://schemas.microsoft.com/office/drawing/2014/main" id="{6D2A5F9D-C01D-8096-D83A-E4C8B5C57F75}"/>
              </a:ext>
            </a:extLst>
          </p:cNvPr>
          <p:cNvSpPr txBox="1">
            <a:spLocks/>
          </p:cNvSpPr>
          <p:nvPr/>
        </p:nvSpPr>
        <p:spPr>
          <a:xfrm>
            <a:off x="8275066" y="2748609"/>
            <a:ext cx="1280160" cy="184666"/>
          </a:xfrm>
          <a:prstGeom prst="rect">
            <a:avLst/>
          </a:prstGeom>
        </p:spPr>
        <p:txBody>
          <a:bodyPr vert="horz" wrap="square" lIns="0" tIns="0" rIns="0" bIns="0" rtlCol="0" anchor="ctr">
            <a:spAutoFit/>
          </a:bodyPr>
          <a:lstStyle>
            <a:lvl1pPr marL="228600" marR="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Variable Display" pitchFamily="2" charset="0"/>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effectLst/>
                <a:uLnTx/>
                <a:uFillTx/>
                <a:latin typeface="Segoe UI Variable Display"/>
                <a:ea typeface="+mn-ea"/>
                <a:cs typeface="Segoe UI" panose="020B0502040204020203" pitchFamily="34" charset="0"/>
              </a:rPr>
              <a:t>Metrics Advisor</a:t>
            </a:r>
          </a:p>
        </p:txBody>
      </p:sp>
      <p:pic>
        <p:nvPicPr>
          <p:cNvPr id="45374" name="Picture 45373">
            <a:extLst>
              <a:ext uri="{FF2B5EF4-FFF2-40B4-BE49-F238E27FC236}">
                <a16:creationId xmlns:a16="http://schemas.microsoft.com/office/drawing/2014/main" id="{4C456C07-53B4-BE44-E4DF-A30526A05276}"/>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87338" y="2189454"/>
            <a:ext cx="370640" cy="370640"/>
          </a:xfrm>
          <a:prstGeom prst="rect">
            <a:avLst/>
          </a:prstGeom>
        </p:spPr>
      </p:pic>
      <p:sp>
        <p:nvSpPr>
          <p:cNvPr id="45839" name="Text Placeholder 45211">
            <a:extLst>
              <a:ext uri="{FF2B5EF4-FFF2-40B4-BE49-F238E27FC236}">
                <a16:creationId xmlns:a16="http://schemas.microsoft.com/office/drawing/2014/main" id="{50E0E36C-0717-92D2-0D4B-084E148D2675}"/>
              </a:ext>
            </a:extLst>
          </p:cNvPr>
          <p:cNvSpPr txBox="1">
            <a:spLocks/>
          </p:cNvSpPr>
          <p:nvPr/>
        </p:nvSpPr>
        <p:spPr>
          <a:xfrm>
            <a:off x="10032578" y="2748609"/>
            <a:ext cx="1280160" cy="184666"/>
          </a:xfrm>
          <a:prstGeom prst="rect">
            <a:avLst/>
          </a:prstGeom>
        </p:spPr>
        <p:txBody>
          <a:bodyPr vert="horz" wrap="square" lIns="0" tIns="0" rIns="0" bIns="0" rtlCol="0" anchor="ctr">
            <a:spAutoFit/>
          </a:bodyPr>
          <a:lstStyle>
            <a:lvl1pPr marL="228600" marR="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Variable Display" pitchFamily="2" charset="0"/>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effectLst/>
                <a:uLnTx/>
                <a:uFillTx/>
                <a:latin typeface="Segoe UI Variable Display"/>
                <a:ea typeface="+mn-ea"/>
                <a:cs typeface="Segoe UI" panose="020B0502040204020203" pitchFamily="34" charset="0"/>
              </a:rPr>
              <a:t>Immersive Reader</a:t>
            </a:r>
          </a:p>
        </p:txBody>
      </p:sp>
      <p:sp>
        <p:nvSpPr>
          <p:cNvPr id="45855" name="Graphic 201">
            <a:extLst>
              <a:ext uri="{FF2B5EF4-FFF2-40B4-BE49-F238E27FC236}">
                <a16:creationId xmlns:a16="http://schemas.microsoft.com/office/drawing/2014/main" id="{2EDA05F8-3E03-D085-2131-409ED0922E45}"/>
              </a:ext>
              <a:ext uri="{C183D7F6-B498-43B3-948B-1728B52AA6E4}">
                <adec:decorative xmlns:adec="http://schemas.microsoft.com/office/drawing/2017/decorative" val="1"/>
              </a:ext>
            </a:extLst>
          </p:cNvPr>
          <p:cNvSpPr/>
          <p:nvPr/>
        </p:nvSpPr>
        <p:spPr>
          <a:xfrm>
            <a:off x="1850778" y="3339163"/>
            <a:ext cx="311990" cy="184600"/>
          </a:xfrm>
          <a:custGeom>
            <a:avLst/>
            <a:gdLst>
              <a:gd name="connsiteX0" fmla="*/ 92587 w 185205"/>
              <a:gd name="connsiteY0" fmla="*/ 33385 h 109585"/>
              <a:gd name="connsiteX1" fmla="*/ 130687 w 185205"/>
              <a:gd name="connsiteY1" fmla="*/ 71485 h 109585"/>
              <a:gd name="connsiteX2" fmla="*/ 92587 w 185205"/>
              <a:gd name="connsiteY2" fmla="*/ 109585 h 109585"/>
              <a:gd name="connsiteX3" fmla="*/ 54487 w 185205"/>
              <a:gd name="connsiteY3" fmla="*/ 71485 h 109585"/>
              <a:gd name="connsiteX4" fmla="*/ 92587 w 185205"/>
              <a:gd name="connsiteY4" fmla="*/ 33385 h 109585"/>
              <a:gd name="connsiteX5" fmla="*/ 92587 w 185205"/>
              <a:gd name="connsiteY5" fmla="*/ 0 h 109585"/>
              <a:gd name="connsiteX6" fmla="*/ 184989 w 185205"/>
              <a:gd name="connsiteY6" fmla="*/ 72047 h 109585"/>
              <a:gd name="connsiteX7" fmla="*/ 179798 w 185205"/>
              <a:gd name="connsiteY7" fmla="*/ 80715 h 109585"/>
              <a:gd name="connsiteX8" fmla="*/ 171130 w 185205"/>
              <a:gd name="connsiteY8" fmla="*/ 75524 h 109585"/>
              <a:gd name="connsiteX9" fmla="*/ 72825 w 185205"/>
              <a:gd name="connsiteY9" fmla="*/ 16742 h 109585"/>
              <a:gd name="connsiteX10" fmla="*/ 14034 w 185205"/>
              <a:gd name="connsiteY10" fmla="*/ 75562 h 109585"/>
              <a:gd name="connsiteX11" fmla="*/ 5256 w 185205"/>
              <a:gd name="connsiteY11" fmla="*/ 80562 h 109585"/>
              <a:gd name="connsiteX12" fmla="*/ 176 w 185205"/>
              <a:gd name="connsiteY12" fmla="*/ 72104 h 109585"/>
              <a:gd name="connsiteX13" fmla="*/ 92587 w 185205"/>
              <a:gd name="connsiteY13" fmla="*/ 0 h 1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205" h="109585">
                <a:moveTo>
                  <a:pt x="92587" y="33385"/>
                </a:moveTo>
                <a:cubicBezTo>
                  <a:pt x="113629" y="33385"/>
                  <a:pt x="130687" y="50443"/>
                  <a:pt x="130687" y="71485"/>
                </a:cubicBezTo>
                <a:cubicBezTo>
                  <a:pt x="130687" y="92527"/>
                  <a:pt x="113629" y="109585"/>
                  <a:pt x="92587" y="109585"/>
                </a:cubicBezTo>
                <a:cubicBezTo>
                  <a:pt x="71545" y="109585"/>
                  <a:pt x="54487" y="92527"/>
                  <a:pt x="54487" y="71485"/>
                </a:cubicBezTo>
                <a:cubicBezTo>
                  <a:pt x="54487" y="50443"/>
                  <a:pt x="71545" y="33385"/>
                  <a:pt x="92587" y="33385"/>
                </a:cubicBezTo>
                <a:close/>
                <a:moveTo>
                  <a:pt x="92587" y="0"/>
                </a:moveTo>
                <a:cubicBezTo>
                  <a:pt x="136526" y="0"/>
                  <a:pt x="174464" y="30004"/>
                  <a:pt x="184989" y="72047"/>
                </a:cubicBezTo>
                <a:cubicBezTo>
                  <a:pt x="185949" y="75874"/>
                  <a:pt x="183625" y="79755"/>
                  <a:pt x="179798" y="80715"/>
                </a:cubicBezTo>
                <a:cubicBezTo>
                  <a:pt x="175971" y="81675"/>
                  <a:pt x="172090" y="79351"/>
                  <a:pt x="171130" y="75524"/>
                </a:cubicBezTo>
                <a:cubicBezTo>
                  <a:pt x="160217" y="32146"/>
                  <a:pt x="116203" y="5828"/>
                  <a:pt x="72825" y="16742"/>
                </a:cubicBezTo>
                <a:cubicBezTo>
                  <a:pt x="43890" y="24023"/>
                  <a:pt x="21301" y="46623"/>
                  <a:pt x="14034" y="75562"/>
                </a:cubicBezTo>
                <a:cubicBezTo>
                  <a:pt x="12991" y="79367"/>
                  <a:pt x="9061" y="81605"/>
                  <a:pt x="5256" y="80562"/>
                </a:cubicBezTo>
                <a:cubicBezTo>
                  <a:pt x="1575" y="79553"/>
                  <a:pt x="-662" y="75828"/>
                  <a:pt x="176" y="72104"/>
                </a:cubicBezTo>
                <a:cubicBezTo>
                  <a:pt x="10803" y="29724"/>
                  <a:pt x="48894" y="3"/>
                  <a:pt x="92587" y="0"/>
                </a:cubicBezTo>
                <a:close/>
              </a:path>
            </a:pathLst>
          </a:custGeom>
          <a:solidFill>
            <a:schemeClr val="accent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effectLst/>
              <a:uLnTx/>
              <a:uFillTx/>
              <a:latin typeface="Segoe UI Variable Display"/>
              <a:ea typeface="+mn-ea"/>
              <a:cs typeface="+mn-cs"/>
            </a:endParaRPr>
          </a:p>
        </p:txBody>
      </p:sp>
      <p:sp>
        <p:nvSpPr>
          <p:cNvPr id="45870" name="Text Placeholder 45212">
            <a:extLst>
              <a:ext uri="{FF2B5EF4-FFF2-40B4-BE49-F238E27FC236}">
                <a16:creationId xmlns:a16="http://schemas.microsoft.com/office/drawing/2014/main" id="{1177BC4F-03B8-18AD-7E9D-1A8C3A675765}"/>
              </a:ext>
            </a:extLst>
          </p:cNvPr>
          <p:cNvSpPr txBox="1">
            <a:spLocks/>
          </p:cNvSpPr>
          <p:nvPr/>
        </p:nvSpPr>
        <p:spPr>
          <a:xfrm>
            <a:off x="1549573" y="3812591"/>
            <a:ext cx="914400" cy="184666"/>
          </a:xfrm>
          <a:prstGeom prst="rect">
            <a:avLst/>
          </a:prstGeom>
        </p:spPr>
        <p:txBody>
          <a:bodyPr vert="horz" wrap="square" lIns="0" tIns="0" rIns="0" bIns="0" rtlCol="0" anchor="ctr">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kumimoji="0" sz="1200" b="0" i="0" u="none" strike="noStrike" cap="none" spc="0" normalizeH="0" baseline="0">
                <a:ln>
                  <a:noFill/>
                </a:ln>
                <a:effectLst/>
                <a:uLnTx/>
                <a:uFillTx/>
                <a:cs typeface="Segoe UI" panose="020B0502040204020203" pitchFamily="34" charset="0"/>
              </a:defRPr>
            </a:lvl1pPr>
            <a:lvl2pPr marL="0" marR="0" indent="0" algn="ctr" defTabSz="932742" fontAlgn="auto">
              <a:lnSpc>
                <a:spcPct val="100000"/>
              </a:lnSpc>
              <a:spcBef>
                <a:spcPts val="0"/>
              </a:spcBef>
              <a:spcAft>
                <a:spcPts val="0"/>
              </a:spcAft>
              <a:buClrTx/>
              <a:buSzPct val="90000"/>
              <a:buFont typeface="Wingdings" panose="05000000000000000000" pitchFamily="2" charset="2"/>
              <a:buChar char=""/>
              <a:tabLst/>
              <a:defRPr kumimoji="0" sz="1600" b="0" i="0" u="none" strike="noStrike" kern="0" cap="none" spc="0" normalizeH="0" baseline="0">
                <a:ln>
                  <a:noFill/>
                </a:ln>
                <a:solidFill>
                  <a:schemeClr val="accent2">
                    <a:lumMod val="60000"/>
                    <a:lumOff val="40000"/>
                  </a:schemeClr>
                </a:solidFill>
                <a:effectLst/>
                <a:uLnTx/>
                <a:uFillTx/>
                <a:latin typeface="Segoe UI" panose="020B0502040204020203" pitchFamily="34" charset="0"/>
                <a:cs typeface="Segoe UI" panose="020B0502040204020203" pitchFamily="34" charset="0"/>
              </a:defRPr>
            </a:lvl2pPr>
            <a:lvl3pPr marL="0" marR="0" indent="0"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UI Variable Display"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solidFill>
                  <a:schemeClr val="accent2"/>
                </a:solidFill>
                <a:latin typeface="Segoe UI Variable Display"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solidFill>
                  <a:schemeClr val="accent2"/>
                </a:solidFill>
                <a:latin typeface="Segoe UI Variable Display"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effectLst/>
                <a:uLnTx/>
                <a:uFillTx/>
                <a:latin typeface="Segoe UI Variable Display"/>
                <a:ea typeface="+mn-ea"/>
                <a:cs typeface="Segoe UI" panose="020B0502040204020203" pitchFamily="34" charset="0"/>
              </a:rPr>
              <a:t>Vision</a:t>
            </a:r>
          </a:p>
        </p:txBody>
      </p:sp>
      <p:pic>
        <p:nvPicPr>
          <p:cNvPr id="45884" name="Graphic 45883">
            <a:extLst>
              <a:ext uri="{FF2B5EF4-FFF2-40B4-BE49-F238E27FC236}">
                <a16:creationId xmlns:a16="http://schemas.microsoft.com/office/drawing/2014/main" id="{65BE5236-CA65-64A0-3EE2-21AE539AB336}"/>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746509" y="3263745"/>
            <a:ext cx="335436" cy="335436"/>
          </a:xfrm>
          <a:prstGeom prst="rect">
            <a:avLst/>
          </a:prstGeom>
        </p:spPr>
      </p:pic>
      <p:sp>
        <p:nvSpPr>
          <p:cNvPr id="45896" name="Text Placeholder 45213">
            <a:extLst>
              <a:ext uri="{FF2B5EF4-FFF2-40B4-BE49-F238E27FC236}">
                <a16:creationId xmlns:a16="http://schemas.microsoft.com/office/drawing/2014/main" id="{FB83E80D-D932-D751-EB13-F0419D36C800}"/>
              </a:ext>
            </a:extLst>
          </p:cNvPr>
          <p:cNvSpPr txBox="1">
            <a:spLocks/>
          </p:cNvSpPr>
          <p:nvPr/>
        </p:nvSpPr>
        <p:spPr>
          <a:xfrm>
            <a:off x="3457027" y="3812591"/>
            <a:ext cx="914400" cy="184666"/>
          </a:xfrm>
          <a:prstGeom prst="rect">
            <a:avLst/>
          </a:prstGeom>
        </p:spPr>
        <p:txBody>
          <a:bodyPr vert="horz" wrap="square" lIns="0" tIns="0" rIns="0" bIns="0" rtlCol="0" anchor="ctr">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kumimoji="0" sz="1200" b="0" i="0" u="none" strike="noStrike" cap="none" spc="0" normalizeH="0" baseline="0">
                <a:ln>
                  <a:noFill/>
                </a:ln>
                <a:effectLst/>
                <a:uLnTx/>
                <a:uFillTx/>
                <a:cs typeface="Segoe UI" panose="020B0502040204020203" pitchFamily="34" charset="0"/>
              </a:defRPr>
            </a:lvl1pPr>
            <a:lvl2pPr marL="0" marR="0" indent="0" algn="ctr" defTabSz="932742" fontAlgn="auto">
              <a:lnSpc>
                <a:spcPct val="100000"/>
              </a:lnSpc>
              <a:spcBef>
                <a:spcPts val="0"/>
              </a:spcBef>
              <a:spcAft>
                <a:spcPts val="0"/>
              </a:spcAft>
              <a:buClrTx/>
              <a:buSzPct val="90000"/>
              <a:buFont typeface="Wingdings" panose="05000000000000000000" pitchFamily="2" charset="2"/>
              <a:buChar char=""/>
              <a:tabLst/>
              <a:defRPr kumimoji="0" sz="1600" b="0" i="0" u="none" strike="noStrike" kern="0" cap="none" spc="0" normalizeH="0" baseline="0">
                <a:ln>
                  <a:noFill/>
                </a:ln>
                <a:solidFill>
                  <a:schemeClr val="accent2">
                    <a:lumMod val="60000"/>
                    <a:lumOff val="40000"/>
                  </a:schemeClr>
                </a:solidFill>
                <a:effectLst/>
                <a:uLnTx/>
                <a:uFillTx/>
                <a:latin typeface="Segoe UI" panose="020B0502040204020203" pitchFamily="34" charset="0"/>
                <a:cs typeface="Segoe UI" panose="020B0502040204020203" pitchFamily="34" charset="0"/>
              </a:defRPr>
            </a:lvl2pPr>
            <a:lvl3pPr marL="0" marR="0" indent="0"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UI Variable Display"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solidFill>
                  <a:schemeClr val="accent2"/>
                </a:solidFill>
                <a:latin typeface="Segoe UI Variable Display"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solidFill>
                  <a:schemeClr val="accent2"/>
                </a:solidFill>
                <a:latin typeface="Segoe UI Variable Display"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effectLst/>
                <a:uLnTx/>
                <a:uFillTx/>
                <a:latin typeface="Segoe UI Variable Display"/>
                <a:ea typeface="+mn-ea"/>
                <a:cs typeface="Segoe UI" panose="020B0502040204020203" pitchFamily="34" charset="0"/>
              </a:rPr>
              <a:t>Speech</a:t>
            </a:r>
          </a:p>
        </p:txBody>
      </p:sp>
      <p:pic>
        <p:nvPicPr>
          <p:cNvPr id="45908" name="Graphic 45907">
            <a:extLst>
              <a:ext uri="{FF2B5EF4-FFF2-40B4-BE49-F238E27FC236}">
                <a16:creationId xmlns:a16="http://schemas.microsoft.com/office/drawing/2014/main" id="{9ABB9325-40C3-AE39-BB65-E362501DBB26}"/>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78346" y="3288128"/>
            <a:ext cx="286670" cy="286670"/>
          </a:xfrm>
          <a:prstGeom prst="rect">
            <a:avLst/>
          </a:prstGeom>
        </p:spPr>
      </p:pic>
      <p:sp>
        <p:nvSpPr>
          <p:cNvPr id="45919" name="Text Placeholder 45214">
            <a:extLst>
              <a:ext uri="{FF2B5EF4-FFF2-40B4-BE49-F238E27FC236}">
                <a16:creationId xmlns:a16="http://schemas.microsoft.com/office/drawing/2014/main" id="{393F56E7-9E15-8D9C-8F55-7BDEC75197D8}"/>
              </a:ext>
            </a:extLst>
          </p:cNvPr>
          <p:cNvSpPr txBox="1">
            <a:spLocks/>
          </p:cNvSpPr>
          <p:nvPr/>
        </p:nvSpPr>
        <p:spPr>
          <a:xfrm>
            <a:off x="5364481" y="3812591"/>
            <a:ext cx="914400" cy="184666"/>
          </a:xfrm>
          <a:prstGeom prst="rect">
            <a:avLst/>
          </a:prstGeom>
        </p:spPr>
        <p:txBody>
          <a:bodyPr vert="horz" wrap="square" lIns="0" tIns="0" rIns="0" bIns="0" rtlCol="0" anchor="ctr">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kumimoji="0" sz="1200" b="0" i="0" u="none" strike="noStrike" cap="none" spc="0" normalizeH="0" baseline="0">
                <a:ln>
                  <a:noFill/>
                </a:ln>
                <a:effectLst/>
                <a:uLnTx/>
                <a:uFillTx/>
                <a:cs typeface="Segoe UI" panose="020B0502040204020203" pitchFamily="34" charset="0"/>
              </a:defRPr>
            </a:lvl1pPr>
            <a:lvl2pPr marL="0" marR="0" indent="0" algn="ctr" defTabSz="932742" fontAlgn="auto">
              <a:lnSpc>
                <a:spcPct val="100000"/>
              </a:lnSpc>
              <a:spcBef>
                <a:spcPts val="0"/>
              </a:spcBef>
              <a:spcAft>
                <a:spcPts val="0"/>
              </a:spcAft>
              <a:buClrTx/>
              <a:buSzPct val="90000"/>
              <a:buFont typeface="Wingdings" panose="05000000000000000000" pitchFamily="2" charset="2"/>
              <a:buChar char=""/>
              <a:tabLst/>
              <a:defRPr kumimoji="0" sz="1600" b="0" i="0" u="none" strike="noStrike" kern="0" cap="none" spc="0" normalizeH="0" baseline="0">
                <a:ln>
                  <a:noFill/>
                </a:ln>
                <a:solidFill>
                  <a:schemeClr val="accent2">
                    <a:lumMod val="60000"/>
                    <a:lumOff val="40000"/>
                  </a:schemeClr>
                </a:solidFill>
                <a:effectLst/>
                <a:uLnTx/>
                <a:uFillTx/>
                <a:latin typeface="Segoe UI" panose="020B0502040204020203" pitchFamily="34" charset="0"/>
                <a:cs typeface="Segoe UI" panose="020B0502040204020203" pitchFamily="34" charset="0"/>
              </a:defRPr>
            </a:lvl2pPr>
            <a:lvl3pPr marL="0" marR="0" indent="0"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UI Variable Display"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solidFill>
                  <a:schemeClr val="accent2"/>
                </a:solidFill>
                <a:latin typeface="Segoe UI Variable Display"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solidFill>
                  <a:schemeClr val="accent2"/>
                </a:solidFill>
                <a:latin typeface="Segoe UI Variable Display"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effectLst/>
                <a:uLnTx/>
                <a:uFillTx/>
                <a:latin typeface="Segoe UI Variable Display"/>
                <a:ea typeface="+mn-ea"/>
                <a:cs typeface="Segoe UI" panose="020B0502040204020203" pitchFamily="34" charset="0"/>
              </a:rPr>
              <a:t>Language</a:t>
            </a:r>
          </a:p>
        </p:txBody>
      </p:sp>
      <p:pic>
        <p:nvPicPr>
          <p:cNvPr id="45928" name="Graphic 45927">
            <a:extLst>
              <a:ext uri="{FF2B5EF4-FFF2-40B4-BE49-F238E27FC236}">
                <a16:creationId xmlns:a16="http://schemas.microsoft.com/office/drawing/2014/main" id="{78926907-2A2E-AE48-B591-5531DE77E5B0}"/>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578512" y="3280840"/>
            <a:ext cx="301246" cy="301246"/>
          </a:xfrm>
          <a:prstGeom prst="rect">
            <a:avLst/>
          </a:prstGeom>
        </p:spPr>
      </p:pic>
      <p:sp>
        <p:nvSpPr>
          <p:cNvPr id="45937" name="Text Placeholder 45215">
            <a:extLst>
              <a:ext uri="{FF2B5EF4-FFF2-40B4-BE49-F238E27FC236}">
                <a16:creationId xmlns:a16="http://schemas.microsoft.com/office/drawing/2014/main" id="{779DD442-A522-2BA5-C446-D22C0FD07694}"/>
              </a:ext>
            </a:extLst>
          </p:cNvPr>
          <p:cNvSpPr txBox="1">
            <a:spLocks/>
          </p:cNvSpPr>
          <p:nvPr/>
        </p:nvSpPr>
        <p:spPr>
          <a:xfrm>
            <a:off x="7271935" y="3812591"/>
            <a:ext cx="914400" cy="184666"/>
          </a:xfrm>
          <a:prstGeom prst="rect">
            <a:avLst/>
          </a:prstGeom>
        </p:spPr>
        <p:txBody>
          <a:bodyPr vert="horz" wrap="square" lIns="0" tIns="0" rIns="0" bIns="0" rtlCol="0" anchor="ctr">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kumimoji="0" sz="1200" b="0" i="0" u="none" strike="noStrike" cap="none" spc="0" normalizeH="0" baseline="0">
                <a:ln>
                  <a:noFill/>
                </a:ln>
                <a:effectLst/>
                <a:uLnTx/>
                <a:uFillTx/>
                <a:cs typeface="Segoe UI" panose="020B0502040204020203" pitchFamily="34" charset="0"/>
              </a:defRPr>
            </a:lvl1pPr>
            <a:lvl2pPr marL="0" marR="0" indent="0" algn="ctr" defTabSz="932742" fontAlgn="auto">
              <a:lnSpc>
                <a:spcPct val="100000"/>
              </a:lnSpc>
              <a:spcBef>
                <a:spcPts val="0"/>
              </a:spcBef>
              <a:spcAft>
                <a:spcPts val="0"/>
              </a:spcAft>
              <a:buClrTx/>
              <a:buSzPct val="90000"/>
              <a:buFont typeface="Wingdings" panose="05000000000000000000" pitchFamily="2" charset="2"/>
              <a:buChar char=""/>
              <a:tabLst/>
              <a:defRPr kumimoji="0" sz="1600" b="0" i="0" u="none" strike="noStrike" kern="0" cap="none" spc="0" normalizeH="0" baseline="0">
                <a:ln>
                  <a:noFill/>
                </a:ln>
                <a:solidFill>
                  <a:schemeClr val="accent2">
                    <a:lumMod val="60000"/>
                    <a:lumOff val="40000"/>
                  </a:schemeClr>
                </a:solidFill>
                <a:effectLst/>
                <a:uLnTx/>
                <a:uFillTx/>
                <a:latin typeface="Segoe UI" panose="020B0502040204020203" pitchFamily="34" charset="0"/>
                <a:cs typeface="Segoe UI" panose="020B0502040204020203" pitchFamily="34" charset="0"/>
              </a:defRPr>
            </a:lvl2pPr>
            <a:lvl3pPr marL="0" marR="0" indent="0"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UI Variable Display"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solidFill>
                  <a:schemeClr val="accent2"/>
                </a:solidFill>
                <a:latin typeface="Segoe UI Variable Display"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solidFill>
                  <a:schemeClr val="accent2"/>
                </a:solidFill>
                <a:latin typeface="Segoe UI Variable Display"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effectLst/>
                <a:uLnTx/>
                <a:uFillTx/>
                <a:latin typeface="Segoe UI Variable Display"/>
                <a:ea typeface="+mn-ea"/>
                <a:cs typeface="Segoe UI" panose="020B0502040204020203" pitchFamily="34" charset="0"/>
              </a:rPr>
              <a:t>Decision</a:t>
            </a:r>
          </a:p>
        </p:txBody>
      </p:sp>
      <p:pic>
        <p:nvPicPr>
          <p:cNvPr id="45945" name="Picture 5">
            <a:extLst>
              <a:ext uri="{FF2B5EF4-FFF2-40B4-BE49-F238E27FC236}">
                <a16:creationId xmlns:a16="http://schemas.microsoft.com/office/drawing/2014/main" id="{2EA39799-8BB6-0153-15AB-B63F883D4566}"/>
              </a:ext>
              <a:ext uri="{C183D7F6-B498-43B3-948B-1728B52AA6E4}">
                <adec:decorative xmlns:adec="http://schemas.microsoft.com/office/drawing/2017/decorative" val="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767843" y="3288398"/>
            <a:ext cx="286131" cy="28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52" name="Text Placeholder 45216">
            <a:extLst>
              <a:ext uri="{FF2B5EF4-FFF2-40B4-BE49-F238E27FC236}">
                <a16:creationId xmlns:a16="http://schemas.microsoft.com/office/drawing/2014/main" id="{D1A5EC88-4615-E249-9D01-9F46D938C47B}"/>
              </a:ext>
            </a:extLst>
          </p:cNvPr>
          <p:cNvSpPr txBox="1">
            <a:spLocks/>
          </p:cNvSpPr>
          <p:nvPr/>
        </p:nvSpPr>
        <p:spPr>
          <a:xfrm>
            <a:off x="9179388" y="3812591"/>
            <a:ext cx="1463040" cy="184666"/>
          </a:xfrm>
          <a:prstGeom prst="rect">
            <a:avLst/>
          </a:prstGeom>
        </p:spPr>
        <p:txBody>
          <a:bodyPr vert="horz" wrap="square" lIns="0" tIns="0" rIns="0" bIns="0" rtlCol="0" anchor="ctr">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kumimoji="0" sz="1200" b="0" i="0" u="none" strike="noStrike" cap="none" spc="0" normalizeH="0" baseline="0">
                <a:ln>
                  <a:noFill/>
                </a:ln>
                <a:effectLst/>
                <a:uLnTx/>
                <a:uFillTx/>
                <a:cs typeface="Segoe UI" panose="020B0502040204020203" pitchFamily="34" charset="0"/>
              </a:defRPr>
            </a:lvl1pPr>
            <a:lvl2pPr marL="0" marR="0" indent="0" algn="ctr" defTabSz="932742" fontAlgn="auto">
              <a:lnSpc>
                <a:spcPct val="100000"/>
              </a:lnSpc>
              <a:spcBef>
                <a:spcPts val="0"/>
              </a:spcBef>
              <a:spcAft>
                <a:spcPts val="0"/>
              </a:spcAft>
              <a:buClrTx/>
              <a:buSzPct val="90000"/>
              <a:buFont typeface="Wingdings" panose="05000000000000000000" pitchFamily="2" charset="2"/>
              <a:buChar char=""/>
              <a:tabLst/>
              <a:defRPr kumimoji="0" sz="1600" b="0" i="0" u="none" strike="noStrike" kern="0" cap="none" spc="0" normalizeH="0" baseline="0">
                <a:ln>
                  <a:noFill/>
                </a:ln>
                <a:solidFill>
                  <a:schemeClr val="accent2">
                    <a:lumMod val="60000"/>
                    <a:lumOff val="40000"/>
                  </a:schemeClr>
                </a:solidFill>
                <a:effectLst/>
                <a:uLnTx/>
                <a:uFillTx/>
                <a:latin typeface="Segoe UI" panose="020B0502040204020203" pitchFamily="34" charset="0"/>
                <a:cs typeface="Segoe UI" panose="020B0502040204020203" pitchFamily="34" charset="0"/>
              </a:defRPr>
            </a:lvl2pPr>
            <a:lvl3pPr marL="0" marR="0" indent="0"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UI Variable Display"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solidFill>
                  <a:schemeClr val="accent2"/>
                </a:solidFill>
                <a:latin typeface="Segoe UI Variable Display"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solidFill>
                  <a:schemeClr val="accent2"/>
                </a:solidFill>
                <a:latin typeface="Segoe UI Variable Display"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effectLst/>
                <a:uLnTx/>
                <a:uFillTx/>
                <a:latin typeface="Segoe UI Variable Display"/>
                <a:ea typeface="+mn-ea"/>
                <a:cs typeface="Segoe UI" panose="020B0502040204020203" pitchFamily="34" charset="0"/>
              </a:rPr>
              <a:t>Azure OpenAI Service</a:t>
            </a:r>
          </a:p>
        </p:txBody>
      </p:sp>
      <p:sp>
        <p:nvSpPr>
          <p:cNvPr id="45957" name="Text Placeholder 45218">
            <a:extLst>
              <a:ext uri="{FF2B5EF4-FFF2-40B4-BE49-F238E27FC236}">
                <a16:creationId xmlns:a16="http://schemas.microsoft.com/office/drawing/2014/main" id="{B720DA5B-5258-5ECD-3608-D047403935A8}"/>
              </a:ext>
            </a:extLst>
          </p:cNvPr>
          <p:cNvSpPr txBox="1">
            <a:spLocks/>
          </p:cNvSpPr>
          <p:nvPr/>
        </p:nvSpPr>
        <p:spPr>
          <a:xfrm>
            <a:off x="5224624" y="4365474"/>
            <a:ext cx="1603084" cy="276999"/>
          </a:xfrm>
          <a:prstGeom prst="rect">
            <a:avLst/>
          </a:prstGeom>
          <a:solidFill>
            <a:schemeClr val="bg1"/>
          </a:solidFill>
        </p:spPr>
        <p:txBody>
          <a:bodyPr vert="horz" wrap="square" lIns="0" tIns="0" rIns="0" bIns="0" rtlCol="0" anchor="ctr">
            <a:spAutoFit/>
          </a:bodyPr>
          <a:lstStyle>
            <a:lvl1pPr marL="228600" marR="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Variable Display" pitchFamily="2" charset="0"/>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effectLst/>
                <a:uLnTx/>
                <a:uFillTx/>
                <a:latin typeface="Segoe UI Variable Display"/>
                <a:ea typeface="+mn-ea"/>
                <a:cs typeface="Segoe UI" panose="020B0502040204020203" pitchFamily="34" charset="0"/>
              </a:rPr>
              <a:t>ML Platform</a:t>
            </a:r>
          </a:p>
        </p:txBody>
      </p:sp>
      <p:pic>
        <p:nvPicPr>
          <p:cNvPr id="45962" name="Graphic 45961">
            <a:extLst>
              <a:ext uri="{FF2B5EF4-FFF2-40B4-BE49-F238E27FC236}">
                <a16:creationId xmlns:a16="http://schemas.microsoft.com/office/drawing/2014/main" id="{F6BCE96F-9A3D-DA04-6F03-F2492FA2B2D0}"/>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5828698" y="4767118"/>
            <a:ext cx="537650" cy="477080"/>
          </a:xfrm>
          <a:prstGeom prst="rect">
            <a:avLst/>
          </a:prstGeom>
        </p:spPr>
      </p:pic>
      <p:sp>
        <p:nvSpPr>
          <p:cNvPr id="45966" name="Text Placeholder 45218">
            <a:extLst>
              <a:ext uri="{FF2B5EF4-FFF2-40B4-BE49-F238E27FC236}">
                <a16:creationId xmlns:a16="http://schemas.microsoft.com/office/drawing/2014/main" id="{651D76F6-27A7-3B1F-B64A-F721E4C63C17}"/>
              </a:ext>
            </a:extLst>
          </p:cNvPr>
          <p:cNvSpPr txBox="1">
            <a:spLocks/>
          </p:cNvSpPr>
          <p:nvPr/>
        </p:nvSpPr>
        <p:spPr>
          <a:xfrm>
            <a:off x="4953269" y="5271442"/>
            <a:ext cx="2288508" cy="246221"/>
          </a:xfrm>
          <a:prstGeom prst="rect">
            <a:avLst/>
          </a:prstGeom>
          <a:solidFill>
            <a:schemeClr val="bg1"/>
          </a:solidFill>
        </p:spPr>
        <p:txBody>
          <a:bodyPr vert="horz" wrap="square" lIns="0" tIns="0" rIns="0" bIns="0" rtlCol="0" anchor="ctr">
            <a:spAutoFit/>
          </a:bodyPr>
          <a:lstStyle>
            <a:lvl1pPr marL="228600" marR="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Variable Display" pitchFamily="2" charset="0"/>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accent2"/>
                </a:solidFill>
                <a:latin typeface="Segoe UI Variable Display" pitchFamily="2" charset="0"/>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Segoe UI Variable Display"/>
                <a:ea typeface="+mn-ea"/>
                <a:cs typeface="Segoe UI" panose="020B0502040204020203" pitchFamily="34" charset="0"/>
              </a:rPr>
              <a:t>Azure Machine Learning</a:t>
            </a:r>
          </a:p>
        </p:txBody>
      </p:sp>
      <p:sp>
        <p:nvSpPr>
          <p:cNvPr id="45967" name="Title 30">
            <a:extLst>
              <a:ext uri="{FF2B5EF4-FFF2-40B4-BE49-F238E27FC236}">
                <a16:creationId xmlns:a16="http://schemas.microsoft.com/office/drawing/2014/main" id="{0858F8F5-7A70-2FA3-295F-600D0B366603}"/>
              </a:ext>
            </a:extLst>
          </p:cNvPr>
          <p:cNvSpPr txBox="1">
            <a:spLocks/>
          </p:cNvSpPr>
          <p:nvPr/>
        </p:nvSpPr>
        <p:spPr>
          <a:xfrm>
            <a:off x="3304166" y="5918364"/>
            <a:ext cx="5586714" cy="369332"/>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spAutoFit/>
          </a:bodyPr>
          <a:lstStyle>
            <a:defPPr>
              <a:defRPr lang="en-US"/>
            </a:defPPr>
            <a:lvl1pPr marR="0" lvl="0" indent="0" algn="ctr" defTabSz="932742" rtl="0" eaLnBrk="1" fontAlgn="auto" latinLnBrk="0" hangingPunct="1">
              <a:lnSpc>
                <a:spcPct val="90000"/>
              </a:lnSpc>
              <a:spcBef>
                <a:spcPts val="0"/>
              </a:spcBef>
              <a:spcAft>
                <a:spcPts val="0"/>
              </a:spcAft>
              <a:buClrTx/>
              <a:buSzTx/>
              <a:buFontTx/>
              <a:buNone/>
              <a:tabLst/>
              <a:defRPr lang="en-US" sz="5400" b="0" kern="1200" cap="none" spc="-50" baseline="0">
                <a:ln w="3175">
                  <a:noFill/>
                </a:ln>
                <a:gradFill flip="none" rotWithShape="1">
                  <a:gsLst>
                    <a:gs pos="0">
                      <a:srgbClr val="CD9AD0"/>
                    </a:gs>
                    <a:gs pos="100000">
                      <a:srgbClr val="8EC8E8"/>
                    </a:gs>
                  </a:gsLst>
                  <a:lin ang="10800000" scaled="1"/>
                  <a:tileRect/>
                </a:gradFill>
                <a:effectLst/>
                <a:latin typeface="+mj-lt"/>
                <a:ea typeface="+mn-ea"/>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latin typeface="Segoe UI Variable Display"/>
                <a:ea typeface="+mn-ea"/>
                <a:cs typeface="Segoe UI" panose="020B0502040204020203" pitchFamily="34" charset="0"/>
              </a:rPr>
              <a:t>AI Infrastructure</a:t>
            </a:r>
          </a:p>
        </p:txBody>
      </p:sp>
    </p:spTree>
    <p:extLst>
      <p:ext uri="{BB962C8B-B14F-4D97-AF65-F5344CB8AC3E}">
        <p14:creationId xmlns:p14="http://schemas.microsoft.com/office/powerpoint/2010/main" val="3609919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250"/>
                                        <p:tgtEl>
                                          <p:spTgt spid="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1250"/>
                                        <p:tgtEl>
                                          <p:spTgt spid="79"/>
                                        </p:tgtEl>
                                      </p:cBhvr>
                                    </p:animEffect>
                                  </p:childTnLst>
                                </p:cTn>
                              </p:par>
                              <p:par>
                                <p:cTn id="11" presetID="10"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250"/>
                                        <p:tgtEl>
                                          <p:spTgt spid="8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fade">
                                      <p:cBhvr>
                                        <p:cTn id="16" dur="1000"/>
                                        <p:tgtEl>
                                          <p:spTgt spid="10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1000"/>
                                        <p:tgtEl>
                                          <p:spTgt spid="10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fade">
                                      <p:cBhvr>
                                        <p:cTn id="22" dur="1000"/>
                                        <p:tgtEl>
                                          <p:spTgt spid="10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1000"/>
                                        <p:tgtEl>
                                          <p:spTgt spid="1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1"/>
                                        </p:tgtEl>
                                        <p:attrNameLst>
                                          <p:attrName>style.visibility</p:attrName>
                                        </p:attrNameLst>
                                      </p:cBhvr>
                                      <p:to>
                                        <p:strVal val="visible"/>
                                      </p:to>
                                    </p:set>
                                    <p:animEffect transition="in" filter="fade">
                                      <p:cBhvr>
                                        <p:cTn id="28" dur="1000"/>
                                        <p:tgtEl>
                                          <p:spTgt spid="1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fade">
                                      <p:cBhvr>
                                        <p:cTn id="31" dur="1000"/>
                                        <p:tgtEl>
                                          <p:spTgt spid="1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3"/>
                                        </p:tgtEl>
                                        <p:attrNameLst>
                                          <p:attrName>style.visibility</p:attrName>
                                        </p:attrNameLst>
                                      </p:cBhvr>
                                      <p:to>
                                        <p:strVal val="visible"/>
                                      </p:to>
                                    </p:set>
                                    <p:animEffect transition="in" filter="fade">
                                      <p:cBhvr>
                                        <p:cTn id="34" dur="1000"/>
                                        <p:tgtEl>
                                          <p:spTgt spid="1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4"/>
                                        </p:tgtEl>
                                        <p:attrNameLst>
                                          <p:attrName>style.visibility</p:attrName>
                                        </p:attrNameLst>
                                      </p:cBhvr>
                                      <p:to>
                                        <p:strVal val="visible"/>
                                      </p:to>
                                    </p:set>
                                    <p:animEffect transition="in" filter="fade">
                                      <p:cBhvr>
                                        <p:cTn id="37" dur="1000"/>
                                        <p:tgtEl>
                                          <p:spTgt spid="1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5"/>
                                        </p:tgtEl>
                                        <p:attrNameLst>
                                          <p:attrName>style.visibility</p:attrName>
                                        </p:attrNameLst>
                                      </p:cBhvr>
                                      <p:to>
                                        <p:strVal val="visible"/>
                                      </p:to>
                                    </p:set>
                                    <p:animEffect transition="in" filter="fade">
                                      <p:cBhvr>
                                        <p:cTn id="40" dur="1000"/>
                                        <p:tgtEl>
                                          <p:spTgt spid="1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6"/>
                                        </p:tgtEl>
                                        <p:attrNameLst>
                                          <p:attrName>style.visibility</p:attrName>
                                        </p:attrNameLst>
                                      </p:cBhvr>
                                      <p:to>
                                        <p:strVal val="visible"/>
                                      </p:to>
                                    </p:set>
                                    <p:animEffect transition="in" filter="fade">
                                      <p:cBhvr>
                                        <p:cTn id="43" dur="1000"/>
                                        <p:tgtEl>
                                          <p:spTgt spid="1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5312"/>
                                        </p:tgtEl>
                                        <p:attrNameLst>
                                          <p:attrName>style.visibility</p:attrName>
                                        </p:attrNameLst>
                                      </p:cBhvr>
                                      <p:to>
                                        <p:strVal val="visible"/>
                                      </p:to>
                                    </p:set>
                                    <p:animEffect transition="in" filter="fade">
                                      <p:cBhvr>
                                        <p:cTn id="46" dur="1000"/>
                                        <p:tgtEl>
                                          <p:spTgt spid="453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5313"/>
                                        </p:tgtEl>
                                        <p:attrNameLst>
                                          <p:attrName>style.visibility</p:attrName>
                                        </p:attrNameLst>
                                      </p:cBhvr>
                                      <p:to>
                                        <p:strVal val="visible"/>
                                      </p:to>
                                    </p:set>
                                    <p:animEffect transition="in" filter="fade">
                                      <p:cBhvr>
                                        <p:cTn id="49" dur="1000"/>
                                        <p:tgtEl>
                                          <p:spTgt spid="45313"/>
                                        </p:tgtEl>
                                      </p:cBhvr>
                                    </p:animEffect>
                                  </p:childTnLst>
                                </p:cTn>
                              </p:par>
                            </p:childTnLst>
                          </p:cTn>
                        </p:par>
                        <p:par>
                          <p:cTn id="50" fill="hold">
                            <p:stCondLst>
                              <p:cond delay="1250"/>
                            </p:stCondLst>
                            <p:childTnLst>
                              <p:par>
                                <p:cTn id="51" presetID="42" presetClass="entr" presetSubtype="0" fill="hold" grpId="0" nodeType="after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fade">
                                      <p:cBhvr>
                                        <p:cTn id="53" dur="1000"/>
                                        <p:tgtEl>
                                          <p:spTgt spid="77"/>
                                        </p:tgtEl>
                                      </p:cBhvr>
                                    </p:animEffect>
                                    <p:anim calcmode="lin" valueType="num">
                                      <p:cBhvr>
                                        <p:cTn id="54" dur="1000" fill="hold"/>
                                        <p:tgtEl>
                                          <p:spTgt spid="77"/>
                                        </p:tgtEl>
                                        <p:attrNameLst>
                                          <p:attrName>ppt_x</p:attrName>
                                        </p:attrNameLst>
                                      </p:cBhvr>
                                      <p:tavLst>
                                        <p:tav tm="0">
                                          <p:val>
                                            <p:strVal val="#ppt_x"/>
                                          </p:val>
                                        </p:tav>
                                        <p:tav tm="100000">
                                          <p:val>
                                            <p:strVal val="#ppt_x"/>
                                          </p:val>
                                        </p:tav>
                                      </p:tavLst>
                                    </p:anim>
                                    <p:anim calcmode="lin" valueType="num">
                                      <p:cBhvr>
                                        <p:cTn id="55" dur="1000" fill="hold"/>
                                        <p:tgtEl>
                                          <p:spTgt spid="77"/>
                                        </p:tgtEl>
                                        <p:attrNameLst>
                                          <p:attrName>ppt_y</p:attrName>
                                        </p:attrNameLst>
                                      </p:cBhvr>
                                      <p:tavLst>
                                        <p:tav tm="0">
                                          <p:val>
                                            <p:strVal val="#ppt_y+.1"/>
                                          </p:val>
                                        </p:tav>
                                        <p:tav tm="100000">
                                          <p:val>
                                            <p:strVal val="#ppt_y"/>
                                          </p:val>
                                        </p:tav>
                                      </p:tavLst>
                                    </p:anim>
                                  </p:childTnLst>
                                </p:cTn>
                              </p:par>
                              <p:par>
                                <p:cTn id="56" presetID="10" presetClass="entr" presetSubtype="0" fill="hold" grpId="0"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5740"/>
                                        </p:tgtEl>
                                        <p:attrNameLst>
                                          <p:attrName>style.visibility</p:attrName>
                                        </p:attrNameLst>
                                      </p:cBhvr>
                                      <p:to>
                                        <p:strVal val="visible"/>
                                      </p:to>
                                    </p:set>
                                    <p:animEffect transition="in" filter="fade">
                                      <p:cBhvr>
                                        <p:cTn id="64" dur="1000"/>
                                        <p:tgtEl>
                                          <p:spTgt spid="45740"/>
                                        </p:tgtEl>
                                      </p:cBhvr>
                                    </p:animEffect>
                                  </p:childTnLst>
                                </p:cTn>
                              </p:par>
                              <p:par>
                                <p:cTn id="65" presetID="10" presetClass="entr" presetSubtype="0" fill="hold"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1000"/>
                                        <p:tgtEl>
                                          <p:spTgt spid="7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fade">
                                      <p:cBhvr>
                                        <p:cTn id="70" dur="1000"/>
                                        <p:tgtEl>
                                          <p:spTgt spid="99"/>
                                        </p:tgtEl>
                                      </p:cBhvr>
                                    </p:animEffect>
                                  </p:childTnLst>
                                </p:cTn>
                              </p:par>
                              <p:par>
                                <p:cTn id="71" presetID="10" presetClass="entr" presetSubtype="0" fill="hold" nodeType="withEffect">
                                  <p:stCondLst>
                                    <p:cond delay="0"/>
                                  </p:stCondLst>
                                  <p:childTnLst>
                                    <p:set>
                                      <p:cBhvr>
                                        <p:cTn id="72" dur="1" fill="hold">
                                          <p:stCondLst>
                                            <p:cond delay="0"/>
                                          </p:stCondLst>
                                        </p:cTn>
                                        <p:tgtEl>
                                          <p:spTgt spid="45764"/>
                                        </p:tgtEl>
                                        <p:attrNameLst>
                                          <p:attrName>style.visibility</p:attrName>
                                        </p:attrNameLst>
                                      </p:cBhvr>
                                      <p:to>
                                        <p:strVal val="visible"/>
                                      </p:to>
                                    </p:set>
                                    <p:animEffect transition="in" filter="fade">
                                      <p:cBhvr>
                                        <p:cTn id="73" dur="1000"/>
                                        <p:tgtEl>
                                          <p:spTgt spid="4576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5787"/>
                                        </p:tgtEl>
                                        <p:attrNameLst>
                                          <p:attrName>style.visibility</p:attrName>
                                        </p:attrNameLst>
                                      </p:cBhvr>
                                      <p:to>
                                        <p:strVal val="visible"/>
                                      </p:to>
                                    </p:set>
                                    <p:animEffect transition="in" filter="fade">
                                      <p:cBhvr>
                                        <p:cTn id="76" dur="1000"/>
                                        <p:tgtEl>
                                          <p:spTgt spid="45787"/>
                                        </p:tgtEl>
                                      </p:cBhvr>
                                    </p:animEffect>
                                  </p:childTnLst>
                                </p:cTn>
                              </p:par>
                              <p:par>
                                <p:cTn id="77" presetID="10" presetClass="entr" presetSubtype="0" fill="hold" nodeType="withEffect">
                                  <p:stCondLst>
                                    <p:cond delay="0"/>
                                  </p:stCondLst>
                                  <p:childTnLst>
                                    <p:set>
                                      <p:cBhvr>
                                        <p:cTn id="78" dur="1" fill="hold">
                                          <p:stCondLst>
                                            <p:cond delay="0"/>
                                          </p:stCondLst>
                                        </p:cTn>
                                        <p:tgtEl>
                                          <p:spTgt spid="45809"/>
                                        </p:tgtEl>
                                        <p:attrNameLst>
                                          <p:attrName>style.visibility</p:attrName>
                                        </p:attrNameLst>
                                      </p:cBhvr>
                                      <p:to>
                                        <p:strVal val="visible"/>
                                      </p:to>
                                    </p:set>
                                    <p:animEffect transition="in" filter="fade">
                                      <p:cBhvr>
                                        <p:cTn id="79" dur="1000"/>
                                        <p:tgtEl>
                                          <p:spTgt spid="4580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5320"/>
                                        </p:tgtEl>
                                        <p:attrNameLst>
                                          <p:attrName>style.visibility</p:attrName>
                                        </p:attrNameLst>
                                      </p:cBhvr>
                                      <p:to>
                                        <p:strVal val="visible"/>
                                      </p:to>
                                    </p:set>
                                    <p:animEffect transition="in" filter="fade">
                                      <p:cBhvr>
                                        <p:cTn id="82" dur="1000"/>
                                        <p:tgtEl>
                                          <p:spTgt spid="45320"/>
                                        </p:tgtEl>
                                      </p:cBhvr>
                                    </p:animEffect>
                                  </p:childTnLst>
                                </p:cTn>
                              </p:par>
                              <p:par>
                                <p:cTn id="83" presetID="10" presetClass="entr" presetSubtype="0" fill="hold" nodeType="withEffect">
                                  <p:stCondLst>
                                    <p:cond delay="0"/>
                                  </p:stCondLst>
                                  <p:childTnLst>
                                    <p:set>
                                      <p:cBhvr>
                                        <p:cTn id="84" dur="1" fill="hold">
                                          <p:stCondLst>
                                            <p:cond delay="0"/>
                                          </p:stCondLst>
                                        </p:cTn>
                                        <p:tgtEl>
                                          <p:spTgt spid="45339"/>
                                        </p:tgtEl>
                                        <p:attrNameLst>
                                          <p:attrName>style.visibility</p:attrName>
                                        </p:attrNameLst>
                                      </p:cBhvr>
                                      <p:to>
                                        <p:strVal val="visible"/>
                                      </p:to>
                                    </p:set>
                                    <p:animEffect transition="in" filter="fade">
                                      <p:cBhvr>
                                        <p:cTn id="85" dur="1000"/>
                                        <p:tgtEl>
                                          <p:spTgt spid="4533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5357"/>
                                        </p:tgtEl>
                                        <p:attrNameLst>
                                          <p:attrName>style.visibility</p:attrName>
                                        </p:attrNameLst>
                                      </p:cBhvr>
                                      <p:to>
                                        <p:strVal val="visible"/>
                                      </p:to>
                                    </p:set>
                                    <p:animEffect transition="in" filter="fade">
                                      <p:cBhvr>
                                        <p:cTn id="88" dur="1000"/>
                                        <p:tgtEl>
                                          <p:spTgt spid="45357"/>
                                        </p:tgtEl>
                                      </p:cBhvr>
                                    </p:animEffect>
                                  </p:childTnLst>
                                </p:cTn>
                              </p:par>
                              <p:par>
                                <p:cTn id="89" presetID="10" presetClass="entr" presetSubtype="0" fill="hold" nodeType="withEffect">
                                  <p:stCondLst>
                                    <p:cond delay="0"/>
                                  </p:stCondLst>
                                  <p:childTnLst>
                                    <p:set>
                                      <p:cBhvr>
                                        <p:cTn id="90" dur="1" fill="hold">
                                          <p:stCondLst>
                                            <p:cond delay="0"/>
                                          </p:stCondLst>
                                        </p:cTn>
                                        <p:tgtEl>
                                          <p:spTgt spid="45374"/>
                                        </p:tgtEl>
                                        <p:attrNameLst>
                                          <p:attrName>style.visibility</p:attrName>
                                        </p:attrNameLst>
                                      </p:cBhvr>
                                      <p:to>
                                        <p:strVal val="visible"/>
                                      </p:to>
                                    </p:set>
                                    <p:animEffect transition="in" filter="fade">
                                      <p:cBhvr>
                                        <p:cTn id="91" dur="1000"/>
                                        <p:tgtEl>
                                          <p:spTgt spid="4537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5839"/>
                                        </p:tgtEl>
                                        <p:attrNameLst>
                                          <p:attrName>style.visibility</p:attrName>
                                        </p:attrNameLst>
                                      </p:cBhvr>
                                      <p:to>
                                        <p:strVal val="visible"/>
                                      </p:to>
                                    </p:set>
                                    <p:animEffect transition="in" filter="fade">
                                      <p:cBhvr>
                                        <p:cTn id="94" dur="1000"/>
                                        <p:tgtEl>
                                          <p:spTgt spid="4583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5855"/>
                                        </p:tgtEl>
                                        <p:attrNameLst>
                                          <p:attrName>style.visibility</p:attrName>
                                        </p:attrNameLst>
                                      </p:cBhvr>
                                      <p:to>
                                        <p:strVal val="visible"/>
                                      </p:to>
                                    </p:set>
                                    <p:animEffect transition="in" filter="fade">
                                      <p:cBhvr>
                                        <p:cTn id="97" dur="1000"/>
                                        <p:tgtEl>
                                          <p:spTgt spid="4585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5870"/>
                                        </p:tgtEl>
                                        <p:attrNameLst>
                                          <p:attrName>style.visibility</p:attrName>
                                        </p:attrNameLst>
                                      </p:cBhvr>
                                      <p:to>
                                        <p:strVal val="visible"/>
                                      </p:to>
                                    </p:set>
                                    <p:animEffect transition="in" filter="fade">
                                      <p:cBhvr>
                                        <p:cTn id="100" dur="1000"/>
                                        <p:tgtEl>
                                          <p:spTgt spid="45870"/>
                                        </p:tgtEl>
                                      </p:cBhvr>
                                    </p:animEffect>
                                  </p:childTnLst>
                                </p:cTn>
                              </p:par>
                              <p:par>
                                <p:cTn id="101" presetID="10" presetClass="entr" presetSubtype="0" fill="hold" nodeType="withEffect">
                                  <p:stCondLst>
                                    <p:cond delay="0"/>
                                  </p:stCondLst>
                                  <p:childTnLst>
                                    <p:set>
                                      <p:cBhvr>
                                        <p:cTn id="102" dur="1" fill="hold">
                                          <p:stCondLst>
                                            <p:cond delay="0"/>
                                          </p:stCondLst>
                                        </p:cTn>
                                        <p:tgtEl>
                                          <p:spTgt spid="45884"/>
                                        </p:tgtEl>
                                        <p:attrNameLst>
                                          <p:attrName>style.visibility</p:attrName>
                                        </p:attrNameLst>
                                      </p:cBhvr>
                                      <p:to>
                                        <p:strVal val="visible"/>
                                      </p:to>
                                    </p:set>
                                    <p:animEffect transition="in" filter="fade">
                                      <p:cBhvr>
                                        <p:cTn id="103" dur="1000"/>
                                        <p:tgtEl>
                                          <p:spTgt spid="4588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5896"/>
                                        </p:tgtEl>
                                        <p:attrNameLst>
                                          <p:attrName>style.visibility</p:attrName>
                                        </p:attrNameLst>
                                      </p:cBhvr>
                                      <p:to>
                                        <p:strVal val="visible"/>
                                      </p:to>
                                    </p:set>
                                    <p:animEffect transition="in" filter="fade">
                                      <p:cBhvr>
                                        <p:cTn id="106" dur="1000"/>
                                        <p:tgtEl>
                                          <p:spTgt spid="45896"/>
                                        </p:tgtEl>
                                      </p:cBhvr>
                                    </p:animEffect>
                                  </p:childTnLst>
                                </p:cTn>
                              </p:par>
                              <p:par>
                                <p:cTn id="107" presetID="10" presetClass="entr" presetSubtype="0" fill="hold" nodeType="withEffect">
                                  <p:stCondLst>
                                    <p:cond delay="0"/>
                                  </p:stCondLst>
                                  <p:childTnLst>
                                    <p:set>
                                      <p:cBhvr>
                                        <p:cTn id="108" dur="1" fill="hold">
                                          <p:stCondLst>
                                            <p:cond delay="0"/>
                                          </p:stCondLst>
                                        </p:cTn>
                                        <p:tgtEl>
                                          <p:spTgt spid="45908"/>
                                        </p:tgtEl>
                                        <p:attrNameLst>
                                          <p:attrName>style.visibility</p:attrName>
                                        </p:attrNameLst>
                                      </p:cBhvr>
                                      <p:to>
                                        <p:strVal val="visible"/>
                                      </p:to>
                                    </p:set>
                                    <p:animEffect transition="in" filter="fade">
                                      <p:cBhvr>
                                        <p:cTn id="109" dur="1000"/>
                                        <p:tgtEl>
                                          <p:spTgt spid="4590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5919"/>
                                        </p:tgtEl>
                                        <p:attrNameLst>
                                          <p:attrName>style.visibility</p:attrName>
                                        </p:attrNameLst>
                                      </p:cBhvr>
                                      <p:to>
                                        <p:strVal val="visible"/>
                                      </p:to>
                                    </p:set>
                                    <p:animEffect transition="in" filter="fade">
                                      <p:cBhvr>
                                        <p:cTn id="112" dur="1000"/>
                                        <p:tgtEl>
                                          <p:spTgt spid="45919"/>
                                        </p:tgtEl>
                                      </p:cBhvr>
                                    </p:animEffect>
                                  </p:childTnLst>
                                </p:cTn>
                              </p:par>
                              <p:par>
                                <p:cTn id="113" presetID="10" presetClass="entr" presetSubtype="0" fill="hold" nodeType="withEffect">
                                  <p:stCondLst>
                                    <p:cond delay="0"/>
                                  </p:stCondLst>
                                  <p:childTnLst>
                                    <p:set>
                                      <p:cBhvr>
                                        <p:cTn id="114" dur="1" fill="hold">
                                          <p:stCondLst>
                                            <p:cond delay="0"/>
                                          </p:stCondLst>
                                        </p:cTn>
                                        <p:tgtEl>
                                          <p:spTgt spid="45928"/>
                                        </p:tgtEl>
                                        <p:attrNameLst>
                                          <p:attrName>style.visibility</p:attrName>
                                        </p:attrNameLst>
                                      </p:cBhvr>
                                      <p:to>
                                        <p:strVal val="visible"/>
                                      </p:to>
                                    </p:set>
                                    <p:animEffect transition="in" filter="fade">
                                      <p:cBhvr>
                                        <p:cTn id="115" dur="1000"/>
                                        <p:tgtEl>
                                          <p:spTgt spid="45928"/>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5937"/>
                                        </p:tgtEl>
                                        <p:attrNameLst>
                                          <p:attrName>style.visibility</p:attrName>
                                        </p:attrNameLst>
                                      </p:cBhvr>
                                      <p:to>
                                        <p:strVal val="visible"/>
                                      </p:to>
                                    </p:set>
                                    <p:animEffect transition="in" filter="fade">
                                      <p:cBhvr>
                                        <p:cTn id="118" dur="1000"/>
                                        <p:tgtEl>
                                          <p:spTgt spid="45937"/>
                                        </p:tgtEl>
                                      </p:cBhvr>
                                    </p:animEffect>
                                  </p:childTnLst>
                                </p:cTn>
                              </p:par>
                              <p:par>
                                <p:cTn id="119" presetID="10" presetClass="entr" presetSubtype="0" fill="hold" nodeType="withEffect">
                                  <p:stCondLst>
                                    <p:cond delay="0"/>
                                  </p:stCondLst>
                                  <p:childTnLst>
                                    <p:set>
                                      <p:cBhvr>
                                        <p:cTn id="120" dur="1" fill="hold">
                                          <p:stCondLst>
                                            <p:cond delay="0"/>
                                          </p:stCondLst>
                                        </p:cTn>
                                        <p:tgtEl>
                                          <p:spTgt spid="45945"/>
                                        </p:tgtEl>
                                        <p:attrNameLst>
                                          <p:attrName>style.visibility</p:attrName>
                                        </p:attrNameLst>
                                      </p:cBhvr>
                                      <p:to>
                                        <p:strVal val="visible"/>
                                      </p:to>
                                    </p:set>
                                    <p:animEffect transition="in" filter="fade">
                                      <p:cBhvr>
                                        <p:cTn id="121" dur="1000"/>
                                        <p:tgtEl>
                                          <p:spTgt spid="45945"/>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5952"/>
                                        </p:tgtEl>
                                        <p:attrNameLst>
                                          <p:attrName>style.visibility</p:attrName>
                                        </p:attrNameLst>
                                      </p:cBhvr>
                                      <p:to>
                                        <p:strVal val="visible"/>
                                      </p:to>
                                    </p:set>
                                    <p:animEffect transition="in" filter="fade">
                                      <p:cBhvr>
                                        <p:cTn id="124" dur="1000"/>
                                        <p:tgtEl>
                                          <p:spTgt spid="4595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5957"/>
                                        </p:tgtEl>
                                        <p:attrNameLst>
                                          <p:attrName>style.visibility</p:attrName>
                                        </p:attrNameLst>
                                      </p:cBhvr>
                                      <p:to>
                                        <p:strVal val="visible"/>
                                      </p:to>
                                    </p:set>
                                    <p:animEffect transition="in" filter="fade">
                                      <p:cBhvr>
                                        <p:cTn id="127" dur="1000"/>
                                        <p:tgtEl>
                                          <p:spTgt spid="45957"/>
                                        </p:tgtEl>
                                      </p:cBhvr>
                                    </p:animEffect>
                                  </p:childTnLst>
                                </p:cTn>
                              </p:par>
                              <p:par>
                                <p:cTn id="128" presetID="10" presetClass="entr" presetSubtype="0" fill="hold" nodeType="withEffect">
                                  <p:stCondLst>
                                    <p:cond delay="0"/>
                                  </p:stCondLst>
                                  <p:childTnLst>
                                    <p:set>
                                      <p:cBhvr>
                                        <p:cTn id="129" dur="1" fill="hold">
                                          <p:stCondLst>
                                            <p:cond delay="0"/>
                                          </p:stCondLst>
                                        </p:cTn>
                                        <p:tgtEl>
                                          <p:spTgt spid="45962"/>
                                        </p:tgtEl>
                                        <p:attrNameLst>
                                          <p:attrName>style.visibility</p:attrName>
                                        </p:attrNameLst>
                                      </p:cBhvr>
                                      <p:to>
                                        <p:strVal val="visible"/>
                                      </p:to>
                                    </p:set>
                                    <p:animEffect transition="in" filter="fade">
                                      <p:cBhvr>
                                        <p:cTn id="130" dur="1000"/>
                                        <p:tgtEl>
                                          <p:spTgt spid="45962"/>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5966"/>
                                        </p:tgtEl>
                                        <p:attrNameLst>
                                          <p:attrName>style.visibility</p:attrName>
                                        </p:attrNameLst>
                                      </p:cBhvr>
                                      <p:to>
                                        <p:strVal val="visible"/>
                                      </p:to>
                                    </p:set>
                                    <p:animEffect transition="in" filter="fade">
                                      <p:cBhvr>
                                        <p:cTn id="133" dur="1000"/>
                                        <p:tgtEl>
                                          <p:spTgt spid="45966"/>
                                        </p:tgtEl>
                                      </p:cBhvr>
                                    </p:animEffect>
                                  </p:childTnLst>
                                </p:cTn>
                              </p:par>
                              <p:par>
                                <p:cTn id="134" presetID="42" presetClass="entr" presetSubtype="0" fill="hold" grpId="0" nodeType="withEffect">
                                  <p:stCondLst>
                                    <p:cond delay="0"/>
                                  </p:stCondLst>
                                  <p:childTnLst>
                                    <p:set>
                                      <p:cBhvr>
                                        <p:cTn id="135" dur="1" fill="hold">
                                          <p:stCondLst>
                                            <p:cond delay="0"/>
                                          </p:stCondLst>
                                        </p:cTn>
                                        <p:tgtEl>
                                          <p:spTgt spid="45967"/>
                                        </p:tgtEl>
                                        <p:attrNameLst>
                                          <p:attrName>style.visibility</p:attrName>
                                        </p:attrNameLst>
                                      </p:cBhvr>
                                      <p:to>
                                        <p:strVal val="visible"/>
                                      </p:to>
                                    </p:set>
                                    <p:animEffect transition="in" filter="fade">
                                      <p:cBhvr>
                                        <p:cTn id="136" dur="1000"/>
                                        <p:tgtEl>
                                          <p:spTgt spid="45967"/>
                                        </p:tgtEl>
                                      </p:cBhvr>
                                    </p:animEffect>
                                    <p:anim calcmode="lin" valueType="num">
                                      <p:cBhvr>
                                        <p:cTn id="137" dur="1000" fill="hold"/>
                                        <p:tgtEl>
                                          <p:spTgt spid="45967"/>
                                        </p:tgtEl>
                                        <p:attrNameLst>
                                          <p:attrName>ppt_x</p:attrName>
                                        </p:attrNameLst>
                                      </p:cBhvr>
                                      <p:tavLst>
                                        <p:tav tm="0">
                                          <p:val>
                                            <p:strVal val="#ppt_x"/>
                                          </p:val>
                                        </p:tav>
                                        <p:tav tm="100000">
                                          <p:val>
                                            <p:strVal val="#ppt_x"/>
                                          </p:val>
                                        </p:tav>
                                      </p:tavLst>
                                    </p:anim>
                                    <p:anim calcmode="lin" valueType="num">
                                      <p:cBhvr>
                                        <p:cTn id="138" dur="1000" fill="hold"/>
                                        <p:tgtEl>
                                          <p:spTgt spid="459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9" grpId="0" animBg="1"/>
      <p:bldP spid="102" grpId="0" animBg="1"/>
      <p:bldP spid="108" grpId="0" animBg="1"/>
      <p:bldP spid="109" grpId="0" animBg="1"/>
      <p:bldP spid="112" grpId="0" animBg="1"/>
      <p:bldP spid="121" grpId="0" animBg="1"/>
      <p:bldP spid="122" grpId="0" animBg="1"/>
      <p:bldP spid="123" grpId="0" animBg="1"/>
      <p:bldP spid="124" grpId="0" animBg="1"/>
      <p:bldP spid="125" grpId="0" animBg="1"/>
      <p:bldP spid="126" grpId="0" animBg="1"/>
      <p:bldP spid="45312" grpId="0" animBg="1"/>
      <p:bldP spid="45313" grpId="0" animBg="1"/>
      <p:bldP spid="3" grpId="0" animBg="1"/>
      <p:bldP spid="45740" grpId="0"/>
      <p:bldP spid="99" grpId="0"/>
      <p:bldP spid="45787" grpId="0"/>
      <p:bldP spid="45320" grpId="0"/>
      <p:bldP spid="45357" grpId="0"/>
      <p:bldP spid="45839" grpId="0"/>
      <p:bldP spid="45855" grpId="0" animBg="1"/>
      <p:bldP spid="45870" grpId="0"/>
      <p:bldP spid="45896" grpId="0"/>
      <p:bldP spid="45919" grpId="0"/>
      <p:bldP spid="45937" grpId="0"/>
      <p:bldP spid="45952" grpId="0"/>
      <p:bldP spid="45957" grpId="0" animBg="1"/>
      <p:bldP spid="45966" grpId="0" animBg="1"/>
      <p:bldP spid="4596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6408-CE35-D64B-83E3-A128D561E835}"/>
              </a:ext>
            </a:extLst>
          </p:cNvPr>
          <p:cNvSpPr>
            <a:spLocks noGrp="1"/>
          </p:cNvSpPr>
          <p:nvPr>
            <p:ph type="title"/>
          </p:nvPr>
        </p:nvSpPr>
        <p:spPr>
          <a:xfrm>
            <a:off x="1283724" y="187678"/>
            <a:ext cx="7564062" cy="738664"/>
          </a:xfrm>
        </p:spPr>
        <p:txBody>
          <a:bodyPr/>
          <a:lstStyle/>
          <a:p>
            <a:r>
              <a:rPr lang="en-US" sz="4800" dirty="0">
                <a:gradFill flip="none" rotWithShape="1">
                  <a:gsLst>
                    <a:gs pos="12000">
                      <a:srgbClr val="CD9AD0"/>
                    </a:gs>
                    <a:gs pos="87000">
                      <a:srgbClr val="8EC8E8"/>
                    </a:gs>
                  </a:gsLst>
                  <a:lin ang="10800000" scaled="1"/>
                  <a:tileRect/>
                </a:gradFill>
                <a:ea typeface="+mj-lt"/>
                <a:cs typeface="Segoe UI Semibold"/>
              </a:rPr>
              <a:t>GitHub Copilot </a:t>
            </a:r>
            <a:r>
              <a:rPr lang="en-US" sz="2400" dirty="0"/>
              <a:t>Your AI pair programmer</a:t>
            </a:r>
            <a:endParaRPr lang="en-US" sz="2000" dirty="0"/>
          </a:p>
        </p:txBody>
      </p:sp>
      <p:pic>
        <p:nvPicPr>
          <p:cNvPr id="5124" name="Picture 4" descr="Join the GitHub Copilot waitlist · GitHub">
            <a:extLst>
              <a:ext uri="{FF2B5EF4-FFF2-40B4-BE49-F238E27FC236}">
                <a16:creationId xmlns:a16="http://schemas.microsoft.com/office/drawing/2014/main" id="{AB8624C0-3E3E-EA42-ADF1-FF1090A58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5" y="43630"/>
            <a:ext cx="1026761" cy="1026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nimated screenshot showing code being written">
            <a:extLst>
              <a:ext uri="{FF2B5EF4-FFF2-40B4-BE49-F238E27FC236}">
                <a16:creationId xmlns:a16="http://schemas.microsoft.com/office/drawing/2014/main" id="{4A2101C9-8984-2855-2895-6EC7E85E1A21}"/>
              </a:ext>
            </a:extLst>
          </p:cNvPr>
          <p:cNvPicPr>
            <a:picLocks noChangeAspect="1"/>
          </p:cNvPicPr>
          <p:nvPr/>
        </p:nvPicPr>
        <p:blipFill rotWithShape="1">
          <a:blip r:embed="rId4"/>
          <a:srcRect l="2953" t="1153" r="1820" b="502"/>
          <a:stretch/>
        </p:blipFill>
        <p:spPr>
          <a:xfrm>
            <a:off x="5586516" y="1311425"/>
            <a:ext cx="6457060" cy="4303764"/>
          </a:xfrm>
          <a:prstGeom prst="rect">
            <a:avLst/>
          </a:prstGeom>
          <a:effectLst>
            <a:outerShdw blurRad="127000" dist="38100" dir="2700000" algn="ctr" rotWithShape="0">
              <a:srgbClr val="000000">
                <a:alpha val="25000"/>
              </a:srgbClr>
            </a:outerShdw>
          </a:effectLst>
        </p:spPr>
      </p:pic>
      <p:grpSp>
        <p:nvGrpSpPr>
          <p:cNvPr id="18" name="Group 17">
            <a:extLst>
              <a:ext uri="{FF2B5EF4-FFF2-40B4-BE49-F238E27FC236}">
                <a16:creationId xmlns:a16="http://schemas.microsoft.com/office/drawing/2014/main" id="{040BBEAA-35C4-DDCE-2E59-84BA4A8ED601}"/>
              </a:ext>
              <a:ext uri="{C183D7F6-B498-43B3-948B-1728B52AA6E4}">
                <adec:decorative xmlns:adec="http://schemas.microsoft.com/office/drawing/2017/decorative" val="1"/>
              </a:ext>
            </a:extLst>
          </p:cNvPr>
          <p:cNvGrpSpPr/>
          <p:nvPr/>
        </p:nvGrpSpPr>
        <p:grpSpPr>
          <a:xfrm>
            <a:off x="419374" y="1362585"/>
            <a:ext cx="1231896" cy="1231896"/>
            <a:chOff x="833537" y="1676933"/>
            <a:chExt cx="1431724" cy="1431724"/>
          </a:xfrm>
        </p:grpSpPr>
        <p:sp>
          <p:nvSpPr>
            <p:cNvPr id="19" name="Freeform: Shape 18">
              <a:extLst>
                <a:ext uri="{FF2B5EF4-FFF2-40B4-BE49-F238E27FC236}">
                  <a16:creationId xmlns:a16="http://schemas.microsoft.com/office/drawing/2014/main" id="{F198C945-F199-E708-D452-3940383FF881}"/>
                </a:ext>
              </a:extLst>
            </p:cNvPr>
            <p:cNvSpPr/>
            <p:nvPr/>
          </p:nvSpPr>
          <p:spPr>
            <a:xfrm>
              <a:off x="1549460" y="1676933"/>
              <a:ext cx="715801" cy="1339077"/>
            </a:xfrm>
            <a:custGeom>
              <a:avLst/>
              <a:gdLst>
                <a:gd name="connsiteX0" fmla="*/ 1067 w 757227"/>
                <a:gd name="connsiteY0" fmla="*/ -196 h 1416567"/>
                <a:gd name="connsiteX1" fmla="*/ 758286 w 757227"/>
                <a:gd name="connsiteY1" fmla="*/ 757022 h 1416567"/>
                <a:gd name="connsiteX2" fmla="*/ 373409 w 757227"/>
                <a:gd name="connsiteY2" fmla="*/ 1416372 h 1416567"/>
                <a:gd name="connsiteX3" fmla="*/ 261710 w 757227"/>
                <a:gd name="connsiteY3" fmla="*/ 1218566 h 1416567"/>
                <a:gd name="connsiteX4" fmla="*/ 462601 w 757227"/>
                <a:gd name="connsiteY4" fmla="*/ 496381 h 1416567"/>
                <a:gd name="connsiteX5" fmla="*/ 1058 w 757227"/>
                <a:gd name="connsiteY5" fmla="*/ 226975 h 141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7227" h="1416567">
                  <a:moveTo>
                    <a:pt x="1067" y="-196"/>
                  </a:moveTo>
                  <a:cubicBezTo>
                    <a:pt x="419263" y="-196"/>
                    <a:pt x="758286" y="338827"/>
                    <a:pt x="758286" y="757022"/>
                  </a:cubicBezTo>
                  <a:cubicBezTo>
                    <a:pt x="758286" y="1030133"/>
                    <a:pt x="611220" y="1282079"/>
                    <a:pt x="373409" y="1416372"/>
                  </a:cubicBezTo>
                  <a:lnTo>
                    <a:pt x="261710" y="1218566"/>
                  </a:lnTo>
                  <a:cubicBezTo>
                    <a:pt x="516608" y="1074624"/>
                    <a:pt x="606552" y="751289"/>
                    <a:pt x="462601" y="496381"/>
                  </a:cubicBezTo>
                  <a:cubicBezTo>
                    <a:pt x="368599" y="329922"/>
                    <a:pt x="192234" y="226975"/>
                    <a:pt x="1058" y="226975"/>
                  </a:cubicBezTo>
                  <a:close/>
                </a:path>
              </a:pathLst>
            </a:custGeom>
            <a:solidFill>
              <a:srgbClr val="8661C5"/>
            </a:solidFill>
            <a:ln w="9525"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D21EFCA5-4BCF-4907-DD44-5C1A42D5585F}"/>
                </a:ext>
              </a:extLst>
            </p:cNvPr>
            <p:cNvSpPr/>
            <p:nvPr/>
          </p:nvSpPr>
          <p:spPr>
            <a:xfrm>
              <a:off x="833537" y="1676933"/>
              <a:ext cx="1067904" cy="1431724"/>
            </a:xfrm>
            <a:custGeom>
              <a:avLst/>
              <a:gdLst>
                <a:gd name="connsiteX0" fmla="*/ 1130765 w 1129707"/>
                <a:gd name="connsiteY0" fmla="*/ 1416372 h 1514575"/>
                <a:gd name="connsiteX1" fmla="*/ 99074 w 1129707"/>
                <a:gd name="connsiteY1" fmla="*/ 1129374 h 1514575"/>
                <a:gd name="connsiteX2" fmla="*/ 386072 w 1129707"/>
                <a:gd name="connsiteY2" fmla="*/ 97683 h 1514575"/>
                <a:gd name="connsiteX3" fmla="*/ 758414 w 1129707"/>
                <a:gd name="connsiteY3" fmla="*/ -196 h 1514575"/>
                <a:gd name="connsiteX4" fmla="*/ 758423 w 1129707"/>
                <a:gd name="connsiteY4" fmla="*/ 226975 h 1514575"/>
                <a:gd name="connsiteX5" fmla="*/ 228367 w 1129707"/>
                <a:gd name="connsiteY5" fmla="*/ 757022 h 1514575"/>
                <a:gd name="connsiteX6" fmla="*/ 758423 w 1129707"/>
                <a:gd name="connsiteY6" fmla="*/ 1287079 h 1514575"/>
                <a:gd name="connsiteX7" fmla="*/ 1019066 w 1129707"/>
                <a:gd name="connsiteY7" fmla="*/ 1218566 h 151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707" h="1514575">
                  <a:moveTo>
                    <a:pt x="1130765" y="1416372"/>
                  </a:moveTo>
                  <a:cubicBezTo>
                    <a:pt x="766625" y="1622017"/>
                    <a:pt x="304719" y="1493524"/>
                    <a:pt x="99074" y="1129374"/>
                  </a:cubicBezTo>
                  <a:cubicBezTo>
                    <a:pt x="-106589" y="765233"/>
                    <a:pt x="21922" y="303328"/>
                    <a:pt x="386072" y="97683"/>
                  </a:cubicBezTo>
                  <a:cubicBezTo>
                    <a:pt x="499677" y="33523"/>
                    <a:pt x="627941" y="-196"/>
                    <a:pt x="758414" y="-196"/>
                  </a:cubicBezTo>
                  <a:lnTo>
                    <a:pt x="758423" y="226975"/>
                  </a:lnTo>
                  <a:cubicBezTo>
                    <a:pt x="465682" y="226975"/>
                    <a:pt x="228367" y="464291"/>
                    <a:pt x="228367" y="757022"/>
                  </a:cubicBezTo>
                  <a:cubicBezTo>
                    <a:pt x="228367" y="1049764"/>
                    <a:pt x="465682" y="1287079"/>
                    <a:pt x="758423" y="1287079"/>
                  </a:cubicBezTo>
                  <a:cubicBezTo>
                    <a:pt x="849749" y="1287079"/>
                    <a:pt x="939532" y="1263486"/>
                    <a:pt x="1019066" y="1218566"/>
                  </a:cubicBezTo>
                  <a:close/>
                </a:path>
              </a:pathLst>
            </a:custGeom>
            <a:solidFill>
              <a:srgbClr val="F2F2F2"/>
            </a:solidFill>
            <a:ln w="9525" cap="flat">
              <a:noFill/>
              <a:prstDash val="solid"/>
              <a:miter/>
            </a:ln>
          </p:spPr>
          <p:txBody>
            <a:bodyPr rtlCol="0" anchor="ctr"/>
            <a:lstStyle/>
            <a:p>
              <a:endParaRPr lang="en-IN"/>
            </a:p>
          </p:txBody>
        </p:sp>
      </p:grpSp>
      <p:grpSp>
        <p:nvGrpSpPr>
          <p:cNvPr id="21" name="Group 20">
            <a:extLst>
              <a:ext uri="{FF2B5EF4-FFF2-40B4-BE49-F238E27FC236}">
                <a16:creationId xmlns:a16="http://schemas.microsoft.com/office/drawing/2014/main" id="{C6F75843-44F4-BF47-2ACA-39DFC943D8D2}"/>
              </a:ext>
              <a:ext uri="{C183D7F6-B498-43B3-948B-1728B52AA6E4}">
                <adec:decorative xmlns:adec="http://schemas.microsoft.com/office/drawing/2017/decorative" val="1"/>
              </a:ext>
            </a:extLst>
          </p:cNvPr>
          <p:cNvGrpSpPr/>
          <p:nvPr/>
        </p:nvGrpSpPr>
        <p:grpSpPr>
          <a:xfrm>
            <a:off x="419374" y="2960663"/>
            <a:ext cx="1231896" cy="1231896"/>
            <a:chOff x="833537" y="3325915"/>
            <a:chExt cx="1431724" cy="1431724"/>
          </a:xfrm>
        </p:grpSpPr>
        <p:sp>
          <p:nvSpPr>
            <p:cNvPr id="22" name="Freeform: Shape 21">
              <a:extLst>
                <a:ext uri="{FF2B5EF4-FFF2-40B4-BE49-F238E27FC236}">
                  <a16:creationId xmlns:a16="http://schemas.microsoft.com/office/drawing/2014/main" id="{2E656D7C-66D6-A81C-303C-7B64F1B2C603}"/>
                </a:ext>
              </a:extLst>
            </p:cNvPr>
            <p:cNvSpPr/>
            <p:nvPr/>
          </p:nvSpPr>
          <p:spPr>
            <a:xfrm>
              <a:off x="1328309" y="3325915"/>
              <a:ext cx="936952" cy="1431724"/>
            </a:xfrm>
            <a:custGeom>
              <a:avLst/>
              <a:gdLst>
                <a:gd name="connsiteX0" fmla="*/ 234564 w 991219"/>
                <a:gd name="connsiteY0" fmla="*/ -419 h 1514436"/>
                <a:gd name="connsiteX1" fmla="*/ 991782 w 991219"/>
                <a:gd name="connsiteY1" fmla="*/ 756800 h 1514436"/>
                <a:gd name="connsiteX2" fmla="*/ 234564 w 991219"/>
                <a:gd name="connsiteY2" fmla="*/ 1514018 h 1514436"/>
                <a:gd name="connsiteX3" fmla="*/ 563 w 991219"/>
                <a:gd name="connsiteY3" fmla="*/ 1476966 h 1514436"/>
                <a:gd name="connsiteX4" fmla="*/ 70762 w 991219"/>
                <a:gd name="connsiteY4" fmla="*/ 1260910 h 1514436"/>
                <a:gd name="connsiteX5" fmla="*/ 738674 w 991219"/>
                <a:gd name="connsiteY5" fmla="*/ 920601 h 1514436"/>
                <a:gd name="connsiteX6" fmla="*/ 398356 w 991219"/>
                <a:gd name="connsiteY6" fmla="*/ 252689 h 1514436"/>
                <a:gd name="connsiteX7" fmla="*/ 234564 w 991219"/>
                <a:gd name="connsiteY7" fmla="*/ 226752 h 151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1219" h="1514436">
                  <a:moveTo>
                    <a:pt x="234564" y="-419"/>
                  </a:moveTo>
                  <a:cubicBezTo>
                    <a:pt x="652759" y="-419"/>
                    <a:pt x="991782" y="338604"/>
                    <a:pt x="991782" y="756800"/>
                  </a:cubicBezTo>
                  <a:cubicBezTo>
                    <a:pt x="991782" y="1175004"/>
                    <a:pt x="652759" y="1514018"/>
                    <a:pt x="234564" y="1514018"/>
                  </a:cubicBezTo>
                  <a:cubicBezTo>
                    <a:pt x="155106" y="1514018"/>
                    <a:pt x="76135" y="1501512"/>
                    <a:pt x="563" y="1476966"/>
                  </a:cubicBezTo>
                  <a:lnTo>
                    <a:pt x="70762" y="1260910"/>
                  </a:lnTo>
                  <a:cubicBezTo>
                    <a:pt x="349178" y="1351378"/>
                    <a:pt x="648206" y="1199007"/>
                    <a:pt x="738674" y="920601"/>
                  </a:cubicBezTo>
                  <a:cubicBezTo>
                    <a:pt x="829133" y="642185"/>
                    <a:pt x="676771" y="343157"/>
                    <a:pt x="398356" y="252689"/>
                  </a:cubicBezTo>
                  <a:cubicBezTo>
                    <a:pt x="345454" y="235506"/>
                    <a:pt x="290180" y="226752"/>
                    <a:pt x="234564" y="226752"/>
                  </a:cubicBezTo>
                  <a:close/>
                </a:path>
              </a:pathLst>
            </a:custGeom>
            <a:solidFill>
              <a:srgbClr val="8661C5"/>
            </a:solidFill>
            <a:ln w="9525"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0B45A1DB-8273-6D68-8EB3-F9ED00D3810B}"/>
                </a:ext>
              </a:extLst>
            </p:cNvPr>
            <p:cNvSpPr/>
            <p:nvPr/>
          </p:nvSpPr>
          <p:spPr>
            <a:xfrm>
              <a:off x="833537" y="3325915"/>
              <a:ext cx="715961" cy="1396696"/>
            </a:xfrm>
            <a:custGeom>
              <a:avLst/>
              <a:gdLst>
                <a:gd name="connsiteX0" fmla="*/ 523991 w 757428"/>
                <a:gd name="connsiteY0" fmla="*/ 1476966 h 1477384"/>
                <a:gd name="connsiteX1" fmla="*/ 37826 w 757428"/>
                <a:gd name="connsiteY1" fmla="*/ 522808 h 1477384"/>
                <a:gd name="connsiteX2" fmla="*/ 757992 w 757428"/>
                <a:gd name="connsiteY2" fmla="*/ -419 h 1477384"/>
                <a:gd name="connsiteX3" fmla="*/ 757992 w 757428"/>
                <a:gd name="connsiteY3" fmla="*/ 226752 h 1477384"/>
                <a:gd name="connsiteX4" fmla="*/ 227935 w 757428"/>
                <a:gd name="connsiteY4" fmla="*/ 756800 h 1477384"/>
                <a:gd name="connsiteX5" fmla="*/ 594190 w 757428"/>
                <a:gd name="connsiteY5" fmla="*/ 1260910 h 14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7428" h="1477384">
                  <a:moveTo>
                    <a:pt x="523991" y="1476966"/>
                  </a:moveTo>
                  <a:cubicBezTo>
                    <a:pt x="126265" y="1347730"/>
                    <a:pt x="-91400" y="920544"/>
                    <a:pt x="37826" y="522808"/>
                  </a:cubicBezTo>
                  <a:cubicBezTo>
                    <a:pt x="139200" y="210817"/>
                    <a:pt x="429941" y="-419"/>
                    <a:pt x="757992" y="-419"/>
                  </a:cubicBezTo>
                  <a:lnTo>
                    <a:pt x="757992" y="226752"/>
                  </a:lnTo>
                  <a:cubicBezTo>
                    <a:pt x="465251" y="226752"/>
                    <a:pt x="227935" y="464058"/>
                    <a:pt x="227935" y="756800"/>
                  </a:cubicBezTo>
                  <a:cubicBezTo>
                    <a:pt x="227935" y="986437"/>
                    <a:pt x="375801" y="1189949"/>
                    <a:pt x="594190" y="1260910"/>
                  </a:cubicBezTo>
                  <a:close/>
                </a:path>
              </a:pathLst>
            </a:custGeom>
            <a:solidFill>
              <a:srgbClr val="F2F2F2"/>
            </a:solidFill>
            <a:ln w="9525" cap="flat">
              <a:noFill/>
              <a:prstDash val="solid"/>
              <a:miter/>
            </a:ln>
          </p:spPr>
          <p:txBody>
            <a:bodyPr rtlCol="0" anchor="ctr"/>
            <a:lstStyle/>
            <a:p>
              <a:endParaRPr lang="en-IN"/>
            </a:p>
          </p:txBody>
        </p:sp>
      </p:grpSp>
      <p:grpSp>
        <p:nvGrpSpPr>
          <p:cNvPr id="24" name="Graphic 4095">
            <a:extLst>
              <a:ext uri="{FF2B5EF4-FFF2-40B4-BE49-F238E27FC236}">
                <a16:creationId xmlns:a16="http://schemas.microsoft.com/office/drawing/2014/main" id="{0D561107-FE4C-80E6-13BD-320BA93679F7}"/>
              </a:ext>
              <a:ext uri="{C183D7F6-B498-43B3-948B-1728B52AA6E4}">
                <adec:decorative xmlns:adec="http://schemas.microsoft.com/office/drawing/2017/decorative" val="1"/>
              </a:ext>
            </a:extLst>
          </p:cNvPr>
          <p:cNvGrpSpPr>
            <a:grpSpLocks/>
          </p:cNvGrpSpPr>
          <p:nvPr/>
        </p:nvGrpSpPr>
        <p:grpSpPr>
          <a:xfrm>
            <a:off x="419374" y="4558742"/>
            <a:ext cx="1231896" cy="1231896"/>
            <a:chOff x="-2435549" y="2093410"/>
            <a:chExt cx="1514446" cy="1514446"/>
          </a:xfrm>
        </p:grpSpPr>
        <p:sp>
          <p:nvSpPr>
            <p:cNvPr id="25" name="Freeform: Shape 24">
              <a:extLst>
                <a:ext uri="{FF2B5EF4-FFF2-40B4-BE49-F238E27FC236}">
                  <a16:creationId xmlns:a16="http://schemas.microsoft.com/office/drawing/2014/main" id="{540B266C-F7E4-9CB2-5CBA-7A1AEBF8C397}"/>
                </a:ext>
              </a:extLst>
            </p:cNvPr>
            <p:cNvSpPr/>
            <p:nvPr/>
          </p:nvSpPr>
          <p:spPr>
            <a:xfrm>
              <a:off x="-2435549" y="2093410"/>
              <a:ext cx="1514446" cy="1514446"/>
            </a:xfrm>
            <a:custGeom>
              <a:avLst/>
              <a:gdLst>
                <a:gd name="connsiteX0" fmla="*/ 757695 w 1514446"/>
                <a:gd name="connsiteY0" fmla="*/ -641 h 1514446"/>
                <a:gd name="connsiteX1" fmla="*/ 1514923 w 1514446"/>
                <a:gd name="connsiteY1" fmla="*/ 756587 h 1514446"/>
                <a:gd name="connsiteX2" fmla="*/ 757695 w 1514446"/>
                <a:gd name="connsiteY2" fmla="*/ 1513806 h 1514446"/>
                <a:gd name="connsiteX3" fmla="*/ 476 w 1514446"/>
                <a:gd name="connsiteY3" fmla="*/ 756587 h 1514446"/>
                <a:gd name="connsiteX4" fmla="*/ 227647 w 1514446"/>
                <a:gd name="connsiteY4" fmla="*/ 756587 h 1514446"/>
                <a:gd name="connsiteX5" fmla="*/ 757695 w 1514446"/>
                <a:gd name="connsiteY5" fmla="*/ 1286634 h 1514446"/>
                <a:gd name="connsiteX6" fmla="*/ 1287751 w 1514446"/>
                <a:gd name="connsiteY6" fmla="*/ 756587 h 1514446"/>
                <a:gd name="connsiteX7" fmla="*/ 757695 w 1514446"/>
                <a:gd name="connsiteY7" fmla="*/ 226530 h 15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46" h="1514446">
                  <a:moveTo>
                    <a:pt x="757695" y="-641"/>
                  </a:moveTo>
                  <a:cubicBezTo>
                    <a:pt x="1175899" y="-641"/>
                    <a:pt x="1514923" y="338383"/>
                    <a:pt x="1514923" y="756587"/>
                  </a:cubicBezTo>
                  <a:cubicBezTo>
                    <a:pt x="1514923" y="1174782"/>
                    <a:pt x="1175899" y="1513806"/>
                    <a:pt x="757695" y="1513806"/>
                  </a:cubicBezTo>
                  <a:cubicBezTo>
                    <a:pt x="339500" y="1513806"/>
                    <a:pt x="476" y="1174782"/>
                    <a:pt x="476" y="756587"/>
                  </a:cubicBezTo>
                  <a:lnTo>
                    <a:pt x="227647" y="756587"/>
                  </a:lnTo>
                  <a:cubicBezTo>
                    <a:pt x="227647" y="1049328"/>
                    <a:pt x="464963" y="1286634"/>
                    <a:pt x="757695" y="1286634"/>
                  </a:cubicBezTo>
                  <a:cubicBezTo>
                    <a:pt x="1050436" y="1286634"/>
                    <a:pt x="1287751" y="1049328"/>
                    <a:pt x="1287751" y="756587"/>
                  </a:cubicBezTo>
                  <a:cubicBezTo>
                    <a:pt x="1287751" y="463846"/>
                    <a:pt x="1050436" y="226530"/>
                    <a:pt x="757695" y="226530"/>
                  </a:cubicBezTo>
                  <a:close/>
                </a:path>
              </a:pathLst>
            </a:custGeom>
            <a:solidFill>
              <a:srgbClr val="8661C5"/>
            </a:solidFill>
            <a:ln w="9525" cap="flat">
              <a:no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76DCDD8C-2C07-CE4D-6913-124A049A8A23}"/>
                </a:ext>
              </a:extLst>
            </p:cNvPr>
            <p:cNvSpPr/>
            <p:nvPr/>
          </p:nvSpPr>
          <p:spPr>
            <a:xfrm>
              <a:off x="-2435549" y="2093410"/>
              <a:ext cx="757218" cy="757228"/>
            </a:xfrm>
            <a:custGeom>
              <a:avLst/>
              <a:gdLst>
                <a:gd name="connsiteX0" fmla="*/ 476 w 757218"/>
                <a:gd name="connsiteY0" fmla="*/ 756587 h 757228"/>
                <a:gd name="connsiteX1" fmla="*/ 757695 w 757218"/>
                <a:gd name="connsiteY1" fmla="*/ -641 h 757228"/>
                <a:gd name="connsiteX2" fmla="*/ 757695 w 757218"/>
                <a:gd name="connsiteY2" fmla="*/ 226530 h 757228"/>
                <a:gd name="connsiteX3" fmla="*/ 227647 w 757218"/>
                <a:gd name="connsiteY3" fmla="*/ 756587 h 757228"/>
              </a:gdLst>
              <a:ahLst/>
              <a:cxnLst>
                <a:cxn ang="0">
                  <a:pos x="connsiteX0" y="connsiteY0"/>
                </a:cxn>
                <a:cxn ang="0">
                  <a:pos x="connsiteX1" y="connsiteY1"/>
                </a:cxn>
                <a:cxn ang="0">
                  <a:pos x="connsiteX2" y="connsiteY2"/>
                </a:cxn>
                <a:cxn ang="0">
                  <a:pos x="connsiteX3" y="connsiteY3"/>
                </a:cxn>
              </a:cxnLst>
              <a:rect l="l" t="t" r="r" b="b"/>
              <a:pathLst>
                <a:path w="757218" h="757228">
                  <a:moveTo>
                    <a:pt x="476" y="756587"/>
                  </a:moveTo>
                  <a:cubicBezTo>
                    <a:pt x="476" y="338383"/>
                    <a:pt x="339500" y="-641"/>
                    <a:pt x="757695" y="-641"/>
                  </a:cubicBezTo>
                  <a:lnTo>
                    <a:pt x="757695" y="226530"/>
                  </a:lnTo>
                  <a:cubicBezTo>
                    <a:pt x="464963" y="226530"/>
                    <a:pt x="227647" y="463846"/>
                    <a:pt x="227647" y="756587"/>
                  </a:cubicBezTo>
                  <a:close/>
                </a:path>
              </a:pathLst>
            </a:custGeom>
            <a:solidFill>
              <a:srgbClr val="F2F2F2"/>
            </a:solidFill>
            <a:ln w="9525" cap="flat">
              <a:noFill/>
              <a:prstDash val="solid"/>
              <a:miter/>
            </a:ln>
          </p:spPr>
          <p:txBody>
            <a:bodyPr rtlCol="0" anchor="ctr"/>
            <a:lstStyle/>
            <a:p>
              <a:endParaRPr lang="en-IN"/>
            </a:p>
          </p:txBody>
        </p:sp>
      </p:grpSp>
      <p:sp>
        <p:nvSpPr>
          <p:cNvPr id="27" name="TextBox 26">
            <a:extLst>
              <a:ext uri="{FF2B5EF4-FFF2-40B4-BE49-F238E27FC236}">
                <a16:creationId xmlns:a16="http://schemas.microsoft.com/office/drawing/2014/main" id="{334CD32D-1D20-A463-5857-5AEDCF8701AA}"/>
              </a:ext>
            </a:extLst>
          </p:cNvPr>
          <p:cNvSpPr txBox="1"/>
          <p:nvPr/>
        </p:nvSpPr>
        <p:spPr>
          <a:xfrm>
            <a:off x="728347" y="1793867"/>
            <a:ext cx="613950" cy="369332"/>
          </a:xfrm>
          <a:prstGeom prst="rect">
            <a:avLst/>
          </a:prstGeom>
          <a:noFill/>
        </p:spPr>
        <p:txBody>
          <a:bodyPr wrap="none" lIns="0" tIns="0" rIns="0" bIns="0" rtlCol="0">
            <a:spAutoFit/>
          </a:bodyPr>
          <a:lstStyle/>
          <a:p>
            <a:pPr algn="ctr"/>
            <a:r>
              <a:rPr lang="en-IN" sz="2400" b="1">
                <a:solidFill>
                  <a:schemeClr val="accent1"/>
                </a:solidFill>
              </a:rPr>
              <a:t>46%</a:t>
            </a:r>
          </a:p>
        </p:txBody>
      </p:sp>
      <p:sp>
        <p:nvSpPr>
          <p:cNvPr id="28" name="TextBox 27">
            <a:extLst>
              <a:ext uri="{FF2B5EF4-FFF2-40B4-BE49-F238E27FC236}">
                <a16:creationId xmlns:a16="http://schemas.microsoft.com/office/drawing/2014/main" id="{D9755CE5-8E45-CA64-AB51-9B0CBC8AD29D}"/>
              </a:ext>
            </a:extLst>
          </p:cNvPr>
          <p:cNvSpPr txBox="1"/>
          <p:nvPr/>
        </p:nvSpPr>
        <p:spPr>
          <a:xfrm>
            <a:off x="1956073" y="1793867"/>
            <a:ext cx="3465933" cy="738664"/>
          </a:xfrm>
          <a:prstGeom prst="rect">
            <a:avLst/>
          </a:prstGeom>
          <a:noFill/>
        </p:spPr>
        <p:txBody>
          <a:bodyPr wrap="square" lIns="0" tIns="0" rIns="0" bIns="0" rtlCol="0">
            <a:spAutoFit/>
          </a:bodyPr>
          <a:lstStyle/>
          <a:p>
            <a:pPr algn="l"/>
            <a:r>
              <a:rPr lang="en-IN" sz="2400" dirty="0"/>
              <a:t>of </a:t>
            </a:r>
            <a:r>
              <a:rPr lang="en-IN" sz="2400" b="1" dirty="0">
                <a:solidFill>
                  <a:schemeClr val="accent1"/>
                </a:solidFill>
              </a:rPr>
              <a:t>new code</a:t>
            </a:r>
            <a:r>
              <a:rPr lang="en-IN" sz="2400" dirty="0"/>
              <a:t> is now written by Ai</a:t>
            </a:r>
          </a:p>
        </p:txBody>
      </p:sp>
      <p:sp>
        <p:nvSpPr>
          <p:cNvPr id="29" name="TextBox 28">
            <a:extLst>
              <a:ext uri="{FF2B5EF4-FFF2-40B4-BE49-F238E27FC236}">
                <a16:creationId xmlns:a16="http://schemas.microsoft.com/office/drawing/2014/main" id="{A44C98AD-0014-550A-7E2B-748BDC640C04}"/>
              </a:ext>
            </a:extLst>
          </p:cNvPr>
          <p:cNvSpPr txBox="1"/>
          <p:nvPr/>
        </p:nvSpPr>
        <p:spPr>
          <a:xfrm>
            <a:off x="728347" y="3391945"/>
            <a:ext cx="613950" cy="369332"/>
          </a:xfrm>
          <a:prstGeom prst="rect">
            <a:avLst/>
          </a:prstGeom>
          <a:noFill/>
        </p:spPr>
        <p:txBody>
          <a:bodyPr wrap="none" lIns="0" tIns="0" rIns="0" bIns="0" rtlCol="0">
            <a:spAutoFit/>
          </a:bodyPr>
          <a:lstStyle/>
          <a:p>
            <a:pPr algn="ctr"/>
            <a:r>
              <a:rPr lang="en-IN" sz="2400" b="1">
                <a:solidFill>
                  <a:schemeClr val="accent1"/>
                </a:solidFill>
              </a:rPr>
              <a:t>55%</a:t>
            </a:r>
          </a:p>
        </p:txBody>
      </p:sp>
      <p:sp>
        <p:nvSpPr>
          <p:cNvPr id="30" name="TextBox 29">
            <a:extLst>
              <a:ext uri="{FF2B5EF4-FFF2-40B4-BE49-F238E27FC236}">
                <a16:creationId xmlns:a16="http://schemas.microsoft.com/office/drawing/2014/main" id="{02F57311-E61A-E049-4A6A-84C0B0160DB1}"/>
              </a:ext>
            </a:extLst>
          </p:cNvPr>
          <p:cNvSpPr txBox="1"/>
          <p:nvPr/>
        </p:nvSpPr>
        <p:spPr>
          <a:xfrm>
            <a:off x="1956073" y="3207279"/>
            <a:ext cx="3755116" cy="738664"/>
          </a:xfrm>
          <a:prstGeom prst="rect">
            <a:avLst/>
          </a:prstGeom>
          <a:noFill/>
        </p:spPr>
        <p:txBody>
          <a:bodyPr wrap="square" lIns="0" tIns="0" rIns="0" bIns="0" rtlCol="0">
            <a:spAutoFit/>
          </a:bodyPr>
          <a:lstStyle/>
          <a:p>
            <a:pPr algn="l"/>
            <a:r>
              <a:rPr lang="en-IN" sz="2400" b="1" dirty="0">
                <a:solidFill>
                  <a:schemeClr val="accent1"/>
                </a:solidFill>
              </a:rPr>
              <a:t>faster</a:t>
            </a:r>
            <a:r>
              <a:rPr lang="en-IN" sz="2400" dirty="0"/>
              <a:t> overall developer productivity</a:t>
            </a:r>
          </a:p>
        </p:txBody>
      </p:sp>
      <p:sp>
        <p:nvSpPr>
          <p:cNvPr id="31" name="TextBox 30">
            <a:extLst>
              <a:ext uri="{FF2B5EF4-FFF2-40B4-BE49-F238E27FC236}">
                <a16:creationId xmlns:a16="http://schemas.microsoft.com/office/drawing/2014/main" id="{CA7F5039-4525-CFB4-4575-DE0757F719DE}"/>
              </a:ext>
            </a:extLst>
          </p:cNvPr>
          <p:cNvSpPr txBox="1"/>
          <p:nvPr/>
        </p:nvSpPr>
        <p:spPr>
          <a:xfrm>
            <a:off x="728347" y="4990024"/>
            <a:ext cx="613950" cy="369332"/>
          </a:xfrm>
          <a:prstGeom prst="rect">
            <a:avLst/>
          </a:prstGeom>
          <a:noFill/>
        </p:spPr>
        <p:txBody>
          <a:bodyPr wrap="none" lIns="0" tIns="0" rIns="0" bIns="0" rtlCol="0">
            <a:spAutoFit/>
          </a:bodyPr>
          <a:lstStyle/>
          <a:p>
            <a:pPr algn="ctr"/>
            <a:r>
              <a:rPr lang="en-IN" sz="2400" b="1">
                <a:solidFill>
                  <a:schemeClr val="accent1"/>
                </a:solidFill>
              </a:rPr>
              <a:t>75%</a:t>
            </a:r>
          </a:p>
        </p:txBody>
      </p:sp>
      <p:sp>
        <p:nvSpPr>
          <p:cNvPr id="32" name="TextBox 31">
            <a:extLst>
              <a:ext uri="{FF2B5EF4-FFF2-40B4-BE49-F238E27FC236}">
                <a16:creationId xmlns:a16="http://schemas.microsoft.com/office/drawing/2014/main" id="{35177BC0-A93E-D4B6-E19B-D02079ECCF5C}"/>
              </a:ext>
            </a:extLst>
          </p:cNvPr>
          <p:cNvSpPr txBox="1"/>
          <p:nvPr/>
        </p:nvSpPr>
        <p:spPr>
          <a:xfrm>
            <a:off x="1956073" y="4805358"/>
            <a:ext cx="3543206" cy="1107996"/>
          </a:xfrm>
          <a:prstGeom prst="rect">
            <a:avLst/>
          </a:prstGeom>
          <a:noFill/>
        </p:spPr>
        <p:txBody>
          <a:bodyPr wrap="square" lIns="0" tIns="0" rIns="0" bIns="0" rtlCol="0">
            <a:spAutoFit/>
          </a:bodyPr>
          <a:lstStyle/>
          <a:p>
            <a:pPr algn="l"/>
            <a:r>
              <a:rPr lang="en-IN" sz="2400" dirty="0"/>
              <a:t>developers feel more focused on </a:t>
            </a:r>
            <a:r>
              <a:rPr lang="en-IN" sz="2400" b="1" dirty="0">
                <a:solidFill>
                  <a:schemeClr val="accent1"/>
                </a:solidFill>
              </a:rPr>
              <a:t>satisfying</a:t>
            </a:r>
            <a:r>
              <a:rPr lang="en-IN" sz="2400" dirty="0"/>
              <a:t> work</a:t>
            </a:r>
          </a:p>
        </p:txBody>
      </p:sp>
    </p:spTree>
    <p:extLst>
      <p:ext uri="{BB962C8B-B14F-4D97-AF65-F5344CB8AC3E}">
        <p14:creationId xmlns:p14="http://schemas.microsoft.com/office/powerpoint/2010/main" val="4039436881"/>
      </p:ext>
    </p:extLst>
  </p:cSld>
  <p:clrMapOvr>
    <a:masterClrMapping/>
  </p:clrMapOvr>
  <p:transition>
    <p:fade/>
  </p:transition>
</p:sld>
</file>

<file path=ppt/theme/theme1.xml><?xml version="1.0" encoding="utf-8"?>
<a:theme xmlns:a="http://schemas.openxmlformats.org/drawingml/2006/main" name="3_Azure black">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black" id="{53C0B6A1-716C-454D-B8B3-AA783C9C341C}" vid="{1DFA1A8E-225C-4902-9EB0-6F9712DD9E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2848</Words>
  <Application>Microsoft Office PowerPoint</Application>
  <PresentationFormat>Widescreen</PresentationFormat>
  <Paragraphs>255</Paragraphs>
  <Slides>18</Slides>
  <Notes>16</Notes>
  <HiddenSlides>0</HiddenSlides>
  <MMClips>3</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3_Azure black</vt:lpstr>
      <vt:lpstr>PowerPoint Presentation</vt:lpstr>
      <vt:lpstr>Generative AI is here</vt:lpstr>
      <vt:lpstr>Microsoft and OpenAI partnership</vt:lpstr>
      <vt:lpstr>Azure OpenAI Service</vt:lpstr>
      <vt:lpstr>PowerPoint Presentation</vt:lpstr>
      <vt:lpstr>Power your AI transformation with the  Microsoft Cloud</vt:lpstr>
      <vt:lpstr>A copilot for every Microsoft Cloud experience</vt:lpstr>
      <vt:lpstr>Azure AI</vt:lpstr>
      <vt:lpstr>GitHub Copilot Your AI pair programmer</vt:lpstr>
      <vt:lpstr>Azure OpenAI Service </vt:lpstr>
      <vt:lpstr>Azure OpenAI Service – Microsoft Azure Cloud</vt:lpstr>
      <vt:lpstr>| Coming soon: GPT-4 Vision Capabilities</vt:lpstr>
      <vt:lpstr>DALL E 2 </vt:lpstr>
      <vt:lpstr>NUWA | Infinity</vt:lpstr>
      <vt:lpstr>| Azure OpenAI Top Capabilities and Use Cases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Irina Balan</dc:creator>
  <cp:lastModifiedBy>Irina Balan</cp:lastModifiedBy>
  <cp:revision>2</cp:revision>
  <dcterms:created xsi:type="dcterms:W3CDTF">2023-10-23T13:21:24Z</dcterms:created>
  <dcterms:modified xsi:type="dcterms:W3CDTF">2023-10-24T11:52:03Z</dcterms:modified>
</cp:coreProperties>
</file>