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92" r:id="rId4"/>
    <p:sldMasterId id="2147483742" r:id="rId5"/>
    <p:sldMasterId id="2147483770" r:id="rId6"/>
    <p:sldMasterId id="2147483778" r:id="rId7"/>
    <p:sldMasterId id="2147483792" r:id="rId8"/>
    <p:sldMasterId id="2147483811" r:id="rId9"/>
    <p:sldMasterId id="2147483836" r:id="rId10"/>
    <p:sldMasterId id="2147483852" r:id="rId11"/>
    <p:sldMasterId id="2147483867" r:id="rId12"/>
    <p:sldMasterId id="2147483876" r:id="rId13"/>
    <p:sldMasterId id="2147483897" r:id="rId14"/>
  </p:sldMasterIdLst>
  <p:notesMasterIdLst>
    <p:notesMasterId r:id="rId83"/>
  </p:notesMasterIdLst>
  <p:handoutMasterIdLst>
    <p:handoutMasterId r:id="rId84"/>
  </p:handoutMasterIdLst>
  <p:sldIdLst>
    <p:sldId id="2147477767" r:id="rId15"/>
    <p:sldId id="604" r:id="rId16"/>
    <p:sldId id="2147477724" r:id="rId17"/>
    <p:sldId id="2147327238" r:id="rId18"/>
    <p:sldId id="2147327248" r:id="rId19"/>
    <p:sldId id="2147327365" r:id="rId20"/>
    <p:sldId id="2147327366" r:id="rId21"/>
    <p:sldId id="2147327367" r:id="rId22"/>
    <p:sldId id="2147327370" r:id="rId23"/>
    <p:sldId id="593" r:id="rId24"/>
    <p:sldId id="2147327169" r:id="rId25"/>
    <p:sldId id="2147327216" r:id="rId26"/>
    <p:sldId id="2113416373" r:id="rId27"/>
    <p:sldId id="2147327374" r:id="rId28"/>
    <p:sldId id="2147327386" r:id="rId29"/>
    <p:sldId id="2147327391" r:id="rId30"/>
    <p:sldId id="2147327392" r:id="rId31"/>
    <p:sldId id="2147327249" r:id="rId32"/>
    <p:sldId id="2147327251" r:id="rId33"/>
    <p:sldId id="559" r:id="rId34"/>
    <p:sldId id="2147327207" r:id="rId35"/>
    <p:sldId id="2147327237" r:id="rId36"/>
    <p:sldId id="2147327210" r:id="rId37"/>
    <p:sldId id="2147327233" r:id="rId38"/>
    <p:sldId id="2147327212" r:id="rId39"/>
    <p:sldId id="2147327223" r:id="rId40"/>
    <p:sldId id="2147327221" r:id="rId41"/>
    <p:sldId id="2147327393" r:id="rId42"/>
    <p:sldId id="2147327217" r:id="rId43"/>
    <p:sldId id="2147477725" r:id="rId44"/>
    <p:sldId id="2147477768" r:id="rId45"/>
    <p:sldId id="360" r:id="rId46"/>
    <p:sldId id="2147309359" r:id="rId47"/>
    <p:sldId id="2147477723" r:id="rId48"/>
    <p:sldId id="2147327509" r:id="rId49"/>
    <p:sldId id="2113416723" r:id="rId50"/>
    <p:sldId id="2147471690" r:id="rId51"/>
    <p:sldId id="387" r:id="rId52"/>
    <p:sldId id="2147327599" r:id="rId53"/>
    <p:sldId id="2147471694" r:id="rId54"/>
    <p:sldId id="2147327507" r:id="rId55"/>
    <p:sldId id="365" r:id="rId56"/>
    <p:sldId id="2147309142" r:id="rId57"/>
    <p:sldId id="2113416333" r:id="rId58"/>
    <p:sldId id="398" r:id="rId59"/>
    <p:sldId id="2113416846" r:id="rId60"/>
    <p:sldId id="277" r:id="rId61"/>
    <p:sldId id="2113416337" r:id="rId62"/>
    <p:sldId id="2113416354" r:id="rId63"/>
    <p:sldId id="2147309166" r:id="rId64"/>
    <p:sldId id="2147477766" r:id="rId65"/>
    <p:sldId id="2147309134" r:id="rId66"/>
    <p:sldId id="370" r:id="rId67"/>
    <p:sldId id="403" r:id="rId68"/>
    <p:sldId id="2113416356" r:id="rId69"/>
    <p:sldId id="2147327510" r:id="rId70"/>
    <p:sldId id="2113416806" r:id="rId71"/>
    <p:sldId id="2147327157" r:id="rId72"/>
    <p:sldId id="295" r:id="rId73"/>
    <p:sldId id="293" r:id="rId74"/>
    <p:sldId id="2147327661" r:id="rId75"/>
    <p:sldId id="2147327653" r:id="rId76"/>
    <p:sldId id="2147327656" r:id="rId77"/>
    <p:sldId id="2147327655" r:id="rId78"/>
    <p:sldId id="2147327641" r:id="rId79"/>
    <p:sldId id="2147327633" r:id="rId80"/>
    <p:sldId id="2147309173" r:id="rId81"/>
    <p:sldId id="50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551E693-21E2-0A49-A4A7-19F615067C1E}">
          <p14:sldIdLst>
            <p14:sldId id="2147477767"/>
            <p14:sldId id="604"/>
            <p14:sldId id="2147477724"/>
            <p14:sldId id="2147327238"/>
            <p14:sldId id="2147327248"/>
            <p14:sldId id="2147327365"/>
            <p14:sldId id="2147327366"/>
            <p14:sldId id="2147327367"/>
            <p14:sldId id="2147327370"/>
          </p14:sldIdLst>
        </p14:section>
        <p14:section name="Flexible Deployment" id="{02953B7C-5530-EF40-BB04-71A4FEECB23B}">
          <p14:sldIdLst>
            <p14:sldId id="593"/>
            <p14:sldId id="2147327169"/>
          </p14:sldIdLst>
        </p14:section>
        <p14:section name="Veritas Information Classifier" id="{B2D7FDFA-FC1F-DC46-AF54-F0C5B997201F}">
          <p14:sldIdLst>
            <p14:sldId id="2147327216"/>
            <p14:sldId id="2113416373"/>
            <p14:sldId id="2147327374"/>
          </p14:sldIdLst>
        </p14:section>
        <p14:section name="Merge1" id="{5E2CC28A-E783-2C48-80DB-576A5EF53B3D}">
          <p14:sldIdLst>
            <p14:sldId id="2147327386"/>
            <p14:sldId id="2147327391"/>
            <p14:sldId id="2147327392"/>
            <p14:sldId id="2147327249"/>
            <p14:sldId id="2147327251"/>
          </p14:sldIdLst>
        </p14:section>
        <p14:section name="File System Archiving" id="{A2207EAB-1F0E-2B40-A405-78DF613DBFB1}">
          <p14:sldIdLst>
            <p14:sldId id="559"/>
            <p14:sldId id="2147327207"/>
            <p14:sldId id="2147327237"/>
            <p14:sldId id="2147327210"/>
            <p14:sldId id="2147327233"/>
            <p14:sldId id="2147327212"/>
            <p14:sldId id="2147327223"/>
            <p14:sldId id="2147327221"/>
            <p14:sldId id="2147327393"/>
            <p14:sldId id="2147327217"/>
            <p14:sldId id="2147477725"/>
            <p14:sldId id="2147477768"/>
            <p14:sldId id="360"/>
            <p14:sldId id="2147309359"/>
            <p14:sldId id="2147477723"/>
            <p14:sldId id="2147327509"/>
            <p14:sldId id="2113416723"/>
            <p14:sldId id="2147471690"/>
            <p14:sldId id="387"/>
            <p14:sldId id="2147327599"/>
            <p14:sldId id="2147471694"/>
            <p14:sldId id="2147327507"/>
            <p14:sldId id="365"/>
            <p14:sldId id="2147309142"/>
            <p14:sldId id="2113416333"/>
            <p14:sldId id="398"/>
            <p14:sldId id="2113416846"/>
            <p14:sldId id="277"/>
            <p14:sldId id="2113416337"/>
            <p14:sldId id="2113416354"/>
            <p14:sldId id="2147309166"/>
            <p14:sldId id="2147477766"/>
            <p14:sldId id="2147309134"/>
            <p14:sldId id="370"/>
            <p14:sldId id="403"/>
            <p14:sldId id="2113416356"/>
            <p14:sldId id="2147327510"/>
            <p14:sldId id="2113416806"/>
            <p14:sldId id="2147327157"/>
            <p14:sldId id="295"/>
            <p14:sldId id="293"/>
            <p14:sldId id="2147327661"/>
            <p14:sldId id="2147327653"/>
            <p14:sldId id="2147327656"/>
            <p14:sldId id="2147327655"/>
            <p14:sldId id="2147327641"/>
            <p14:sldId id="2147327633"/>
            <p14:sldId id="2147309173"/>
            <p14:sldId id="5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A12167-E988-25C3-900A-D8A840B4B6FA}" name="Dustin Hart" initials="DH" userId="S::dustin@mahalodigital.com::69dd54f0-6515-4ac7-af31-2167659cf4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Dustin Hart" initials="" lastIdx="1" clrIdx="6"/>
  <p:cmAuthor id="1" name="Brittany Soto" initials="BS" lastIdx="1" clrIdx="0">
    <p:extLst>
      <p:ext uri="{19B8F6BF-5375-455C-9EA6-DF929625EA0E}">
        <p15:presenceInfo xmlns:p15="http://schemas.microsoft.com/office/powerpoint/2012/main" userId="S::brittany.soto@veritas.com::9d09119c-cf97-4051-b1c1-fc8320c3c3a8" providerId="AD"/>
      </p:ext>
    </p:extLst>
  </p:cmAuthor>
  <p:cmAuthor id="2" name="Nick Garzon" initials="NG" lastIdx="22" clrIdx="1">
    <p:extLst>
      <p:ext uri="{19B8F6BF-5375-455C-9EA6-DF929625EA0E}">
        <p15:presenceInfo xmlns:p15="http://schemas.microsoft.com/office/powerpoint/2012/main" userId="S::Nick.Garzon@veritas.com::a639d848-7e2f-45ac-a39b-37edb64258f6" providerId="AD"/>
      </p:ext>
    </p:extLst>
  </p:cmAuthor>
  <p:cmAuthor id="3" name="Amol Botre" initials="AB" lastIdx="11" clrIdx="2">
    <p:extLst>
      <p:ext uri="{19B8F6BF-5375-455C-9EA6-DF929625EA0E}">
        <p15:presenceInfo xmlns:p15="http://schemas.microsoft.com/office/powerpoint/2012/main" userId="S::amol.botre@veritas.com::bb50359b-c9d3-4580-b979-885aa8475941" providerId="AD"/>
      </p:ext>
    </p:extLst>
  </p:cmAuthor>
  <p:cmAuthor id="4" name="Dustin Hart" initials="DH" lastIdx="14" clrIdx="3">
    <p:extLst>
      <p:ext uri="{19B8F6BF-5375-455C-9EA6-DF929625EA0E}">
        <p15:presenceInfo xmlns:p15="http://schemas.microsoft.com/office/powerpoint/2012/main" userId="S::dustin@mahalodigital.com::69dd54f0-6515-4ac7-af31-2167659cf4d5" providerId="AD"/>
      </p:ext>
    </p:extLst>
  </p:cmAuthor>
  <p:cmAuthor id="5" name="Amol Botre" initials="" lastIdx="1" clrIdx="4"/>
  <p:cmAuthor id="6" name="Nick Garzon"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5F9"/>
    <a:srgbClr val="072035"/>
    <a:srgbClr val="E7E8E8"/>
    <a:srgbClr val="FFFFFF"/>
    <a:srgbClr val="182C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94" autoAdjust="0"/>
    <p:restoredTop sz="84003"/>
  </p:normalViewPr>
  <p:slideViewPr>
    <p:cSldViewPr snapToGrid="0">
      <p:cViewPr varScale="1">
        <p:scale>
          <a:sx n="131" d="100"/>
          <a:sy n="131" d="100"/>
        </p:scale>
        <p:origin x="2160" y="11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9.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3.xml"/><Relationship Id="rId90" Type="http://schemas.microsoft.com/office/2018/10/relationships/authors" Target="authors.xml"/><Relationship Id="rId14" Type="http://schemas.openxmlformats.org/officeDocument/2006/relationships/slideMaster" Target="slideMasters/slideMaster12.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6.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commentAuthors" Target="commentAuthors.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8.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Master" Target="slideMasters/slideMaster11.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5.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accounts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425-1F46-AEC8-AC9C65073A15}"/>
              </c:ext>
            </c:extLst>
          </c:dPt>
          <c:dPt>
            <c:idx val="1"/>
            <c:bubble3D val="0"/>
            <c:spPr>
              <a:solidFill>
                <a:schemeClr val="accent6">
                  <a:lumMod val="75000"/>
                  <a:lumOff val="25000"/>
                </a:schemeClr>
              </a:solidFill>
              <a:ln w="19050">
                <a:noFill/>
              </a:ln>
              <a:effectLst/>
            </c:spPr>
            <c:extLst>
              <c:ext xmlns:c16="http://schemas.microsoft.com/office/drawing/2014/chart" uri="{C3380CC4-5D6E-409C-BE32-E72D297353CC}">
                <c16:uniqueId val="{00000003-6425-1F46-AEC8-AC9C65073A15}"/>
              </c:ext>
            </c:extLst>
          </c:dPt>
          <c:cat>
            <c:strRef>
              <c:f>Sheet1!$A$2:$A$3</c:f>
              <c:strCache>
                <c:ptCount val="2"/>
                <c:pt idx="0">
                  <c:v>In</c:v>
                </c:pt>
                <c:pt idx="1">
                  <c:v>out</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6425-1F46-AEC8-AC9C65073A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accounts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6425-1F46-AEC8-AC9C65073A15}"/>
              </c:ext>
            </c:extLst>
          </c:dPt>
          <c:dPt>
            <c:idx val="1"/>
            <c:bubble3D val="0"/>
            <c:spPr>
              <a:solidFill>
                <a:schemeClr val="accent6">
                  <a:lumMod val="75000"/>
                  <a:lumOff val="25000"/>
                </a:schemeClr>
              </a:solidFill>
              <a:ln w="19050">
                <a:noFill/>
              </a:ln>
              <a:effectLst/>
            </c:spPr>
            <c:extLst>
              <c:ext xmlns:c16="http://schemas.microsoft.com/office/drawing/2014/chart" uri="{C3380CC4-5D6E-409C-BE32-E72D297353CC}">
                <c16:uniqueId val="{00000003-6425-1F46-AEC8-AC9C65073A15}"/>
              </c:ext>
            </c:extLst>
          </c:dPt>
          <c:cat>
            <c:strRef>
              <c:f>Sheet1!$A$2:$A$3</c:f>
              <c:strCache>
                <c:ptCount val="2"/>
                <c:pt idx="0">
                  <c:v>In</c:v>
                </c:pt>
                <c:pt idx="1">
                  <c:v>out</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6425-1F46-AEC8-AC9C65073A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E9A5D4-0179-934A-B4EF-4398498EE7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CD5ABD5-C29E-8D4A-9FF4-413996A8FF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AA47D3-D7EF-544D-A0EB-30BA74C98D31}" type="datetimeFigureOut">
              <a:rPr lang="en-US" smtClean="0"/>
              <a:t>10/25/2023</a:t>
            </a:fld>
            <a:endParaRPr lang="en-US"/>
          </a:p>
        </p:txBody>
      </p:sp>
      <p:sp>
        <p:nvSpPr>
          <p:cNvPr id="4" name="Footer Placeholder 3">
            <a:extLst>
              <a:ext uri="{FF2B5EF4-FFF2-40B4-BE49-F238E27FC236}">
                <a16:creationId xmlns:a16="http://schemas.microsoft.com/office/drawing/2014/main" id="{0F68F081-4BDB-F048-9236-46AEABDAD9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B1022B-8BC8-9D42-8B5D-1D077C4D001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874869-D46B-F049-89AC-34FA6A8C1535}" type="slidenum">
              <a:rPr lang="en-US" smtClean="0"/>
              <a:t>‹#›</a:t>
            </a:fld>
            <a:endParaRPr lang="en-US"/>
          </a:p>
        </p:txBody>
      </p:sp>
    </p:spTree>
    <p:extLst>
      <p:ext uri="{BB962C8B-B14F-4D97-AF65-F5344CB8AC3E}">
        <p14:creationId xmlns:p14="http://schemas.microsoft.com/office/powerpoint/2010/main" val="566852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9A209-FCA2-9A45-B98A-E3271C01B02A}"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7E0A3-ED73-4340-AE78-6A69A316340F}" type="slidenum">
              <a:rPr lang="en-US" smtClean="0"/>
              <a:t>‹#›</a:t>
            </a:fld>
            <a:endParaRPr lang="en-US"/>
          </a:p>
        </p:txBody>
      </p:sp>
    </p:spTree>
    <p:extLst>
      <p:ext uri="{BB962C8B-B14F-4D97-AF65-F5344CB8AC3E}">
        <p14:creationId xmlns:p14="http://schemas.microsoft.com/office/powerpoint/2010/main" val="240763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37502-A807-402D-9D0B-1B8937D29C96}"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85215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1200"/>
              </a:spcBef>
              <a:spcAft>
                <a:spcPts val="1200"/>
              </a:spcAft>
            </a:pPr>
            <a:r>
              <a:rPr lang="en-US"/>
              <a:t>Use Cases for Classification</a:t>
            </a:r>
          </a:p>
          <a:p>
            <a:pPr>
              <a:spcBef>
                <a:spcPts val="450"/>
              </a:spcBef>
              <a:buClr>
                <a:schemeClr val="tx2"/>
              </a:buClr>
            </a:pPr>
            <a:r>
              <a:rPr lang="en-GB" sz="2000">
                <a:cs typeface="Arial" panose="020B0604020202020204" pitchFamily="34" charset="0"/>
              </a:rPr>
              <a:t>I want to classify my information to</a:t>
            </a:r>
          </a:p>
          <a:p>
            <a:pPr lvl="1">
              <a:spcBef>
                <a:spcPts val="450"/>
              </a:spcBef>
              <a:buClr>
                <a:schemeClr val="tx2"/>
              </a:buClr>
            </a:pPr>
            <a:r>
              <a:rPr lang="en-GB">
                <a:cs typeface="Arial" panose="020B0604020202020204" pitchFamily="34" charset="0"/>
              </a:rPr>
              <a:t>make better information retention decisions</a:t>
            </a:r>
          </a:p>
          <a:p>
            <a:pPr lvl="1">
              <a:spcBef>
                <a:spcPts val="450"/>
              </a:spcBef>
              <a:buClr>
                <a:schemeClr val="tx2"/>
              </a:buClr>
            </a:pPr>
            <a:r>
              <a:rPr lang="en-GB">
                <a:cs typeface="Arial" panose="020B0604020202020204" pitchFamily="34" charset="0"/>
              </a:rPr>
              <a:t>make better eDiscovery decisions or investigations</a:t>
            </a:r>
          </a:p>
          <a:p>
            <a:pPr lvl="1">
              <a:spcBef>
                <a:spcPts val="450"/>
              </a:spcBef>
              <a:buClr>
                <a:schemeClr val="tx2"/>
              </a:buClr>
            </a:pPr>
            <a:r>
              <a:rPr lang="en-GB">
                <a:cs typeface="Arial" panose="020B0604020202020204" pitchFamily="34" charset="0"/>
              </a:rPr>
              <a:t>include items for supervisory review </a:t>
            </a:r>
          </a:p>
          <a:p>
            <a:pPr lvl="1">
              <a:spcBef>
                <a:spcPts val="450"/>
              </a:spcBef>
              <a:buClr>
                <a:schemeClr val="tx2"/>
              </a:buClr>
            </a:pPr>
            <a:r>
              <a:rPr lang="en-GB">
                <a:cs typeface="Arial" panose="020B0604020202020204" pitchFamily="34" charset="0"/>
              </a:rPr>
              <a:t>classify personally identifiable information (PII) and </a:t>
            </a:r>
            <a:br>
              <a:rPr lang="en-GB">
                <a:cs typeface="Arial" panose="020B0604020202020204" pitchFamily="34" charset="0"/>
              </a:rPr>
            </a:br>
            <a:r>
              <a:rPr lang="en-GB">
                <a:cs typeface="Arial" panose="020B0604020202020204" pitchFamily="34" charset="0"/>
              </a:rPr>
              <a:t>make better information protection decisions</a:t>
            </a:r>
          </a:p>
          <a:p>
            <a:pPr lvl="1">
              <a:spcBef>
                <a:spcPts val="450"/>
              </a:spcBef>
              <a:buClr>
                <a:schemeClr val="tx2"/>
              </a:buClr>
            </a:pPr>
            <a:r>
              <a:rPr lang="en-GB">
                <a:cs typeface="Arial" panose="020B0604020202020204" pitchFamily="34" charset="0"/>
              </a:rPr>
              <a:t>enable risk analysis and con</a:t>
            </a:r>
          </a:p>
          <a:p>
            <a:pPr lvl="1">
              <a:spcBef>
                <a:spcPts val="450"/>
              </a:spcBef>
              <a:buClr>
                <a:schemeClr val="tx2"/>
              </a:buClr>
            </a:pPr>
            <a:r>
              <a:rPr lang="en-GB">
                <a:cs typeface="Arial" panose="020B0604020202020204" pitchFamily="34" charset="0"/>
              </a:rPr>
              <a:t>duct any necessary remediation</a:t>
            </a:r>
          </a:p>
          <a:p>
            <a:pPr lvl="1">
              <a:spcBef>
                <a:spcPts val="450"/>
              </a:spcBef>
              <a:buClr>
                <a:schemeClr val="tx2"/>
              </a:buClr>
            </a:pPr>
            <a:r>
              <a:rPr lang="en-GB">
                <a:cs typeface="Arial" panose="020B0604020202020204" pitchFamily="34" charset="0"/>
              </a:rPr>
              <a:t>be compliant with industry regulations and avoid fines</a:t>
            </a:r>
          </a:p>
          <a:p>
            <a:pPr marL="0" indent="0">
              <a:spcBef>
                <a:spcPts val="450"/>
              </a:spcBef>
              <a:buNone/>
            </a:pPr>
            <a:endParaRPr lang="en-GB" sz="2000">
              <a:cs typeface="Arial" panose="020B0604020202020204" pitchFamily="34" charset="0"/>
            </a:endParaRPr>
          </a:p>
          <a:p>
            <a:pPr>
              <a:spcBef>
                <a:spcPts val="450"/>
              </a:spcBef>
              <a:buClr>
                <a:schemeClr val="tx2"/>
              </a:buClr>
            </a:pPr>
            <a:r>
              <a:rPr lang="en-GB" sz="2000">
                <a:cs typeface="Arial" panose="020B0604020202020204" pitchFamily="34" charset="0"/>
              </a:rPr>
              <a:t>I want to reclassify for all the above reasons</a:t>
            </a:r>
          </a:p>
          <a:p>
            <a:pPr>
              <a:spcBef>
                <a:spcPts val="450"/>
              </a:spcBef>
              <a:buClr>
                <a:schemeClr val="tx2"/>
              </a:buClr>
            </a:pPr>
            <a:r>
              <a:rPr lang="en-GB" sz="2000">
                <a:cs typeface="Arial" panose="020B0604020202020204" pitchFamily="34" charset="0"/>
              </a:rPr>
              <a:t>I want to reclassify when changing my policies</a:t>
            </a:r>
          </a:p>
          <a:p>
            <a:pPr>
              <a:spcBef>
                <a:spcPts val="450"/>
              </a:spcBef>
              <a:buClr>
                <a:schemeClr val="tx2"/>
              </a:buClr>
            </a:pPr>
            <a:endParaRPr lang="en-GB" sz="2000">
              <a:cs typeface="Arial" panose="020B0604020202020204" pitchFamily="34" charset="0"/>
            </a:endParaRPr>
          </a:p>
          <a:p>
            <a:pPr>
              <a:spcBef>
                <a:spcPts val="450"/>
              </a:spcBef>
              <a:buClr>
                <a:schemeClr val="tx2"/>
              </a:buClr>
            </a:pPr>
            <a:endParaRPr lang="en-GB" sz="2000">
              <a:cs typeface="Arial" panose="020B0604020202020204" pitchFamily="34" charset="0"/>
            </a:endParaRPr>
          </a:p>
          <a:p>
            <a:pPr>
              <a:spcBef>
                <a:spcPts val="450"/>
              </a:spcBef>
              <a:buClr>
                <a:schemeClr val="tx2"/>
              </a:buClr>
            </a:pPr>
            <a:endParaRPr lang="en-GB" sz="2000">
              <a:cs typeface="Arial" panose="020B0604020202020204" pitchFamily="34" charset="0"/>
            </a:endParaRPr>
          </a:p>
          <a:p>
            <a:r>
              <a:rPr lang="en-US" sz="2000" b="1"/>
              <a:t>EV12 Classification Overview</a:t>
            </a:r>
          </a:p>
          <a:p>
            <a:pPr marL="214370" indent="-214370">
              <a:lnSpc>
                <a:spcPct val="110000"/>
              </a:lnSpc>
            </a:pPr>
            <a:r>
              <a:rPr lang="en-US" sz="2000">
                <a:cs typeface="Arial" panose="020B0604020202020204" pitchFamily="34" charset="0"/>
              </a:rPr>
              <a:t>EV12 offers Classification for any ingested content: Email, Files, API (e.g. Exchange, Domino, PST’s, NSF’s, FSA, SharePoint, API) </a:t>
            </a:r>
          </a:p>
          <a:p>
            <a:pPr marL="214370" indent="-214370">
              <a:lnSpc>
                <a:spcPct val="110000"/>
              </a:lnSpc>
            </a:pPr>
            <a:r>
              <a:rPr lang="en-US" sz="2000">
                <a:cs typeface="Arial" panose="020B0604020202020204" pitchFamily="34" charset="0"/>
              </a:rPr>
              <a:t>Define your policies for items to be automatically classified</a:t>
            </a:r>
            <a:endParaRPr lang="en-GB" sz="2000">
              <a:cs typeface="Arial" panose="020B0604020202020204" pitchFamily="34" charset="0"/>
            </a:endParaRPr>
          </a:p>
          <a:p>
            <a:pPr marL="214370" indent="-214370">
              <a:lnSpc>
                <a:spcPct val="110000"/>
              </a:lnSpc>
            </a:pPr>
            <a:r>
              <a:rPr lang="en-US" sz="2000">
                <a:cs typeface="Arial" panose="020B0604020202020204" pitchFamily="34" charset="0"/>
              </a:rPr>
              <a:t>Decide if an item should be archived or discarded</a:t>
            </a:r>
          </a:p>
          <a:p>
            <a:pPr marL="214370" indent="-214370">
              <a:lnSpc>
                <a:spcPct val="110000"/>
              </a:lnSpc>
            </a:pPr>
            <a:r>
              <a:rPr lang="en-US" sz="2000">
                <a:cs typeface="Arial" panose="020B0604020202020204" pitchFamily="34" charset="0"/>
              </a:rPr>
              <a:t>Assign a retention category based on metadata or content</a:t>
            </a:r>
            <a:endParaRPr lang="en-GB" sz="2000">
              <a:cs typeface="Arial" panose="020B0604020202020204" pitchFamily="34" charset="0"/>
            </a:endParaRPr>
          </a:p>
          <a:p>
            <a:pPr marL="214370" indent="-214370">
              <a:lnSpc>
                <a:spcPct val="110000"/>
              </a:lnSpc>
            </a:pPr>
            <a:r>
              <a:rPr lang="en-US" sz="2000">
                <a:cs typeface="Arial" panose="020B0604020202020204" pitchFamily="34" charset="0"/>
              </a:rPr>
              <a:t>Assign searchable Tags to help refine end-user, discovery or </a:t>
            </a:r>
            <a:br>
              <a:rPr lang="en-US" sz="2000">
                <a:cs typeface="Arial" panose="020B0604020202020204" pitchFamily="34" charset="0"/>
              </a:rPr>
            </a:br>
            <a:r>
              <a:rPr lang="en-US" sz="2000">
                <a:cs typeface="Arial" panose="020B0604020202020204" pitchFamily="34" charset="0"/>
              </a:rPr>
              <a:t>supervision searches or review</a:t>
            </a:r>
            <a:endParaRPr lang="en-GB" sz="2000">
              <a:cs typeface="Arial" panose="020B0604020202020204" pitchFamily="34" charset="0"/>
            </a:endParaRPr>
          </a:p>
          <a:p>
            <a:pPr marL="214370" indent="-214370">
              <a:lnSpc>
                <a:spcPct val="110000"/>
              </a:lnSpc>
            </a:pPr>
            <a:r>
              <a:rPr lang="en-US" sz="2000">
                <a:cs typeface="Arial" panose="020B0604020202020204" pitchFamily="34" charset="0"/>
              </a:rPr>
              <a:t>Override all retention categories for a given archive via Retention Plans</a:t>
            </a:r>
          </a:p>
          <a:p>
            <a:pPr marL="214370" indent="-214370">
              <a:lnSpc>
                <a:spcPct val="110000"/>
              </a:lnSpc>
            </a:pPr>
            <a:endParaRPr lang="en-US" sz="2000">
              <a:cs typeface="Arial" panose="020B0604020202020204" pitchFamily="34" charset="0"/>
            </a:endParaRPr>
          </a:p>
          <a:p>
            <a:r>
              <a:rPr lang="en-US" sz="2000" b="1"/>
              <a:t>Classification Test Mode</a:t>
            </a:r>
          </a:p>
          <a:p>
            <a:pPr>
              <a:buClr>
                <a:schemeClr val="tx2"/>
              </a:buClr>
            </a:pPr>
            <a:r>
              <a:rPr lang="en-GB" sz="2000"/>
              <a:t>During configuration testing Classification can</a:t>
            </a:r>
            <a:r>
              <a:rPr lang="en-GB" sz="2000" baseline="0"/>
              <a:t> </a:t>
            </a:r>
            <a:r>
              <a:rPr lang="en-GB" sz="2000"/>
              <a:t>be run in test mode. When an </a:t>
            </a:r>
            <a:r>
              <a:rPr lang="en-GB" sz="2000" err="1"/>
              <a:t>archice</a:t>
            </a:r>
            <a:r>
              <a:rPr lang="en-GB" sz="2000"/>
              <a:t> is in test mode, items will</a:t>
            </a:r>
            <a:r>
              <a:rPr lang="en-GB" sz="2000" baseline="0"/>
              <a:t> behave as if they did not have classification enabled. During user deletion or automatic expiry, items will be deleted as normal but the test mode report would indicate if the item would have been blocked from user deletion or automatic expiry based on the classification results.</a:t>
            </a:r>
            <a:endParaRPr lang="en-GB" sz="2000"/>
          </a:p>
          <a:p>
            <a:pPr>
              <a:buClr>
                <a:schemeClr val="tx2"/>
              </a:buClr>
            </a:pPr>
            <a:r>
              <a:rPr lang="en-GB" sz="2000"/>
              <a:t>Can also be used without a Classification license to show how Classification can be used</a:t>
            </a:r>
          </a:p>
          <a:p>
            <a:pPr marL="214370" indent="-214370">
              <a:lnSpc>
                <a:spcPct val="110000"/>
              </a:lnSpc>
            </a:pPr>
            <a:endParaRPr lang="en-US" sz="2000">
              <a:cs typeface="Arial" panose="020B0604020202020204" pitchFamily="34" charset="0"/>
            </a:endParaRPr>
          </a:p>
          <a:p>
            <a:pPr>
              <a:spcBef>
                <a:spcPts val="450"/>
              </a:spcBef>
              <a:buClr>
                <a:schemeClr val="tx2"/>
              </a:buClr>
            </a:pPr>
            <a:endParaRPr lang="en-GB" sz="2000">
              <a:cs typeface="Arial" panose="020B0604020202020204" pitchFamily="34" charset="0"/>
            </a:endParaRPr>
          </a:p>
          <a:p>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76667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Based on classification tags you can define Retention as well as Storage </a:t>
            </a:r>
          </a:p>
          <a:p>
            <a:r>
              <a:rPr lang="en-US"/>
              <a:t>- Classification tags can also be used to reduce noise from eDiscovery and Supervision searches by excluding items with </a:t>
            </a:r>
            <a:r>
              <a:rPr lang="en-US" err="1"/>
              <a:t>evtag.exclude</a:t>
            </a:r>
            <a:r>
              <a:rPr lang="en-US"/>
              <a:t> index property.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61023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103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37E0A3-ED73-4340-AE78-6A69A316340F}" type="slidenum">
              <a:rPr lang="en-US" smtClean="0"/>
              <a:t>18</a:t>
            </a:fld>
            <a:endParaRPr lang="en-US"/>
          </a:p>
        </p:txBody>
      </p:sp>
    </p:spTree>
    <p:extLst>
      <p:ext uri="{BB962C8B-B14F-4D97-AF65-F5344CB8AC3E}">
        <p14:creationId xmlns:p14="http://schemas.microsoft.com/office/powerpoint/2010/main" val="80908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20</a:t>
            </a:fld>
            <a:endParaRPr lang="en-US"/>
          </a:p>
        </p:txBody>
      </p:sp>
      <p:sp>
        <p:nvSpPr>
          <p:cNvPr id="5" name="Footer Placeholder 4"/>
          <p:cNvSpPr>
            <a:spLocks noGrp="1"/>
          </p:cNvSpPr>
          <p:nvPr>
            <p:ph type="ftr" sz="quarter" idx="11"/>
          </p:nvPr>
        </p:nvSpPr>
        <p:spPr/>
        <p:txBody>
          <a:bodyPr/>
          <a:lstStyle/>
          <a:p>
            <a:pPr>
              <a:defRPr/>
            </a:pPr>
            <a:r>
              <a:rPr lang="en-US"/>
              <a:t>Veritas Enterprise Vault™ 11 Customer Presentation</a:t>
            </a:r>
          </a:p>
        </p:txBody>
      </p:sp>
    </p:spTree>
    <p:extLst>
      <p:ext uri="{BB962C8B-B14F-4D97-AF65-F5344CB8AC3E}">
        <p14:creationId xmlns:p14="http://schemas.microsoft.com/office/powerpoint/2010/main" val="286898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142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291C59-8A83-4D97-A95A-48DF7890E517}" type="slidenum">
              <a:rPr lang="en-US" smtClean="0"/>
              <a:t>22</a:t>
            </a:fld>
            <a:endParaRPr lang="en-US"/>
          </a:p>
        </p:txBody>
      </p:sp>
    </p:spTree>
    <p:extLst>
      <p:ext uri="{BB962C8B-B14F-4D97-AF65-F5344CB8AC3E}">
        <p14:creationId xmlns:p14="http://schemas.microsoft.com/office/powerpoint/2010/main" val="2475067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pitchFamily="34" charset="0"/>
                <a:ea typeface="+mn-ea"/>
                <a:cs typeface="+mn-cs"/>
              </a:rPr>
              <a:t>Veritas Data Insight provides actionable intelligence into data ownership, usage and access controls to improve unstructured data governance to reduce costs, reduce risk and achieve compliance through</a:t>
            </a:r>
          </a:p>
          <a:p>
            <a:r>
              <a:rPr lang="en-US" sz="1200" kern="1200" dirty="0">
                <a:solidFill>
                  <a:schemeClr val="tx1"/>
                </a:solidFill>
                <a:effectLst/>
                <a:latin typeface="Calibri" pitchFamily="34" charset="0"/>
                <a:ea typeface="+mn-ea"/>
                <a:cs typeface="+mn-cs"/>
              </a:rPr>
              <a:t> </a:t>
            </a:r>
          </a:p>
          <a:p>
            <a:r>
              <a:rPr lang="en-US" sz="1200" kern="1200" dirty="0">
                <a:solidFill>
                  <a:schemeClr val="tx1"/>
                </a:solidFill>
                <a:effectLst/>
                <a:latin typeface="Calibri" pitchFamily="34" charset="0"/>
                <a:ea typeface="+mn-ea"/>
                <a:cs typeface="+mn-cs"/>
              </a:rPr>
              <a:t>Veritas developed Data Insight leveraging expertise across storage &amp; security product groups. The technology essentially tracks file access/usage activity across NAS devices, File Servers and SharePoint. Data Insight also scans the data source for metadata information and access permissions. Data Insight understands users/groups and attributes from Active Directory or LDAP as well as content classification via Veritas DLP integration. </a:t>
            </a:r>
          </a:p>
          <a:p>
            <a:r>
              <a:rPr lang="en-US" sz="1200" kern="1200" dirty="0">
                <a:solidFill>
                  <a:schemeClr val="tx1"/>
                </a:solidFill>
                <a:effectLst/>
                <a:latin typeface="Calibri" pitchFamily="34" charset="0"/>
                <a:ea typeface="+mn-ea"/>
                <a:cs typeface="+mn-cs"/>
              </a:rPr>
              <a:t> </a:t>
            </a:r>
          </a:p>
          <a:p>
            <a:r>
              <a:rPr lang="en-US" sz="1200" kern="1200" dirty="0">
                <a:solidFill>
                  <a:schemeClr val="tx1"/>
                </a:solidFill>
                <a:effectLst/>
                <a:latin typeface="Calibri" pitchFamily="34" charset="0"/>
                <a:ea typeface="+mn-ea"/>
                <a:cs typeface="+mn-cs"/>
              </a:rPr>
              <a:t>Data Insight offers a user interface and reports to discover, analyze and monitor data using metadata, permissions, owners, usage, audit logs, content classification… </a:t>
            </a:r>
          </a:p>
          <a:p>
            <a:r>
              <a:rPr lang="en-US" sz="1200" kern="1200" dirty="0">
                <a:solidFill>
                  <a:schemeClr val="tx1"/>
                </a:solidFill>
                <a:effectLst/>
                <a:latin typeface="Calibri" pitchFamily="34" charset="0"/>
                <a:ea typeface="+mn-ea"/>
                <a:cs typeface="+mn-cs"/>
              </a:rPr>
              <a:t> </a:t>
            </a:r>
          </a:p>
          <a:p>
            <a:r>
              <a:rPr lang="en-US" sz="1200" b="1" kern="1200" dirty="0">
                <a:solidFill>
                  <a:schemeClr val="tx1"/>
                </a:solidFill>
                <a:effectLst/>
                <a:latin typeface="Calibri" pitchFamily="34" charset="0"/>
                <a:ea typeface="+mn-ea"/>
                <a:cs typeface="+mn-cs"/>
              </a:rPr>
              <a:t>Example of the analytics is Data owner identification</a:t>
            </a:r>
          </a:p>
          <a:p>
            <a:r>
              <a:rPr lang="en-US" sz="1200" kern="1200" dirty="0">
                <a:solidFill>
                  <a:schemeClr val="tx1"/>
                </a:solidFill>
                <a:effectLst/>
                <a:latin typeface="Calibri" pitchFamily="34" charset="0"/>
                <a:ea typeface="+mn-ea"/>
                <a:cs typeface="+mn-cs"/>
              </a:rPr>
              <a:t>Data Insight enables rule-based inference of data owners based on actual usage. Data owner information may not reflect the responsible party. The responsible party or data owner can be a line manager in the business unit, the head of a department, or an information security officer. Veritas Data Insight provides information to tie the most active user of a file to a manager or responsible party for remediation steps</a:t>
            </a:r>
          </a:p>
          <a:p>
            <a:r>
              <a:rPr lang="en-US" sz="1200" kern="1200" dirty="0">
                <a:solidFill>
                  <a:schemeClr val="tx1"/>
                </a:solidFill>
                <a:effectLst/>
                <a:latin typeface="Calibri" pitchFamily="34" charset="0"/>
                <a:ea typeface="+mn-ea"/>
                <a:cs typeface="+mn-cs"/>
              </a:rPr>
              <a:t> </a:t>
            </a:r>
          </a:p>
          <a:p>
            <a:r>
              <a:rPr lang="en-US" sz="1200" kern="1200" dirty="0">
                <a:solidFill>
                  <a:schemeClr val="tx1"/>
                </a:solidFill>
                <a:effectLst/>
                <a:latin typeface="Calibri" pitchFamily="34" charset="0"/>
                <a:ea typeface="+mn-ea"/>
                <a:cs typeface="+mn-cs"/>
              </a:rPr>
              <a:t>This becomes the basis to improve data governance. These capabilities have broad applications for risk reduction, compliance and cost reduction efforts</a:t>
            </a:r>
          </a:p>
          <a:p>
            <a:r>
              <a:rPr lang="en-US" sz="1200" kern="1200" dirty="0">
                <a:solidFill>
                  <a:schemeClr val="tx1"/>
                </a:solidFill>
                <a:effectLst/>
                <a:latin typeface="Calibri" pitchFamily="34" charset="0"/>
                <a:ea typeface="+mn-ea"/>
                <a:cs typeface="+mn-cs"/>
              </a:rPr>
              <a:t> </a:t>
            </a:r>
          </a:p>
          <a:p>
            <a:r>
              <a:rPr lang="en-US" sz="1200" kern="1200" dirty="0">
                <a:solidFill>
                  <a:schemeClr val="tx1"/>
                </a:solidFill>
                <a:effectLst/>
                <a:latin typeface="Calibri" pitchFamily="34" charset="0"/>
                <a:ea typeface="+mn-ea"/>
                <a:cs typeface="+mn-cs"/>
              </a:rPr>
              <a:t>From the start, we’ve treated Data Insight as an integrated solution. Single technology that collects the usage context/ownership data, this intelligence can be leveraged for several broad initiatives. Our goal has been to minimize operational complexity and not create just another point tool. </a:t>
            </a:r>
          </a:p>
          <a:p>
            <a:r>
              <a:rPr lang="en-US" sz="1200" kern="1200" dirty="0">
                <a:solidFill>
                  <a:schemeClr val="tx1"/>
                </a:solidFill>
                <a:effectLst/>
                <a:latin typeface="Calibri" pitchFamily="34" charset="0"/>
                <a:ea typeface="+mn-ea"/>
                <a:cs typeface="+mn-cs"/>
              </a:rPr>
              <a:t> </a:t>
            </a:r>
          </a:p>
          <a:p>
            <a:pPr lvl="0"/>
            <a:r>
              <a:rPr lang="en-US" sz="1200" kern="1200" dirty="0">
                <a:solidFill>
                  <a:schemeClr val="tx1"/>
                </a:solidFill>
                <a:effectLst/>
                <a:latin typeface="Calibri" pitchFamily="34" charset="0"/>
                <a:ea typeface="+mn-ea"/>
                <a:cs typeface="+mn-cs"/>
              </a:rPr>
              <a:t>DLP integration: Discover your risk, understand data usage/owners and drive remediation of risk </a:t>
            </a:r>
          </a:p>
          <a:p>
            <a:pPr lvl="0"/>
            <a:r>
              <a:rPr lang="en-US" sz="1200" kern="1200" dirty="0">
                <a:solidFill>
                  <a:schemeClr val="tx1"/>
                </a:solidFill>
                <a:effectLst/>
                <a:latin typeface="Calibri" pitchFamily="34" charset="0"/>
                <a:ea typeface="+mn-ea"/>
                <a:cs typeface="+mn-cs"/>
              </a:rPr>
              <a:t>EV integration: Discover/analyze your data to make informed archiving decisions for cost savings and for retention/compliance – basically giving you that end-to-end data lifecycle management process. </a:t>
            </a:r>
          </a:p>
          <a:p>
            <a:pPr lvl="0"/>
            <a:r>
              <a:rPr lang="en-US" sz="1200" kern="1200" dirty="0">
                <a:solidFill>
                  <a:schemeClr val="tx1"/>
                </a:solidFill>
                <a:effectLst/>
                <a:latin typeface="Calibri" pitchFamily="34" charset="0"/>
                <a:ea typeface="+mn-ea"/>
                <a:cs typeface="+mn-cs"/>
              </a:rPr>
              <a:t>Additionally, there are some integrations with 3</a:t>
            </a:r>
            <a:r>
              <a:rPr lang="en-US" sz="1200" kern="1200" baseline="30000" dirty="0">
                <a:solidFill>
                  <a:schemeClr val="tx1"/>
                </a:solidFill>
                <a:effectLst/>
                <a:latin typeface="Calibri" pitchFamily="34" charset="0"/>
                <a:ea typeface="+mn-ea"/>
                <a:cs typeface="+mn-cs"/>
              </a:rPr>
              <a:t>rd</a:t>
            </a:r>
            <a:r>
              <a:rPr lang="en-US" sz="1200" kern="1200" dirty="0">
                <a:solidFill>
                  <a:schemeClr val="tx1"/>
                </a:solidFill>
                <a:effectLst/>
                <a:latin typeface="Calibri" pitchFamily="34" charset="0"/>
                <a:ea typeface="+mn-ea"/>
                <a:cs typeface="+mn-cs"/>
              </a:rPr>
              <a:t> party access governance vendors thru reporting interfaces.</a:t>
            </a:r>
          </a:p>
          <a:p>
            <a:r>
              <a:rPr lang="en-US" sz="1200" kern="1200" dirty="0">
                <a:solidFill>
                  <a:schemeClr val="tx1"/>
                </a:solidFill>
                <a:effectLst/>
                <a:latin typeface="Calibri" pitchFamily="34" charset="0"/>
                <a:ea typeface="+mn-ea"/>
                <a:cs typeface="+mn-cs"/>
              </a:rPr>
              <a:t> </a:t>
            </a:r>
          </a:p>
          <a:p>
            <a:r>
              <a:rPr lang="en-US" sz="1200" kern="1200" dirty="0">
                <a:solidFill>
                  <a:schemeClr val="tx1"/>
                </a:solidFill>
                <a:effectLst/>
                <a:latin typeface="Calibri" pitchFamily="34" charset="0"/>
                <a:ea typeface="+mn-ea"/>
                <a:cs typeface="+mn-cs"/>
              </a:rPr>
              <a:t>One of the other important design goals was scalability. Data Insight is based on Big Data architecture (on general purpose HW) exhibiting scale-out and proprietary optimizations to support very large data sets with high velocity usage/activity (PBs of data, billions of events)</a:t>
            </a:r>
            <a:endParaRPr lang="en-US" dirty="0"/>
          </a:p>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23</a:t>
            </a:fld>
            <a:endParaRPr lang="en-US" dirty="0"/>
          </a:p>
        </p:txBody>
      </p:sp>
    </p:spTree>
    <p:extLst>
      <p:ext uri="{BB962C8B-B14F-4D97-AF65-F5344CB8AC3E}">
        <p14:creationId xmlns:p14="http://schemas.microsoft.com/office/powerpoint/2010/main" val="630148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Veritas Information Classifier or VIC is our expert trained engine that leverages a variety of pattern-based &amp; AI-based techniques to classify information. </a:t>
            </a:r>
          </a:p>
          <a:p>
            <a:endParaRPr lang="en-US" dirty="0"/>
          </a:p>
          <a:p>
            <a:r>
              <a:rPr lang="en-US" dirty="0"/>
              <a:t>Techniques such as simple keyword-based search, with proximity &amp; Boolean logic, with checksums &amp; </a:t>
            </a:r>
            <a:r>
              <a:rPr lang="en-US" dirty="0" err="1"/>
              <a:t>lunh</a:t>
            </a:r>
            <a:r>
              <a:rPr lang="en-US" dirty="0"/>
              <a:t> validation for numbers like credits cards, to regex, document similarity &amp; min/max counts as well as a variety of AI based techniques like NER using NLP, language detection &amp; sentiment analysis. </a:t>
            </a:r>
          </a:p>
          <a:p>
            <a:endParaRPr lang="en-US" dirty="0"/>
          </a:p>
          <a:p>
            <a:r>
              <a:rPr lang="en-US" dirty="0"/>
              <a:t>All these techniques all available for customization or to be simply used via our pre-built policies. </a:t>
            </a:r>
          </a:p>
          <a:p>
            <a:endParaRPr lang="en-US" dirty="0"/>
          </a:p>
          <a:p>
            <a:r>
              <a:rPr lang="en-US" dirty="0"/>
              <a:t>While most competing classification engines focus on patterns such as the identification of PII like credit card numbers, out of the box VIC supports over 1000 prebuilt patterns such as credit card number, genetic data, as well as behaviors like bribery or harassment. Additionally, we combine these patterns form over 200 policies that directly address regulations and standards found across the world all vetted by experts in each industry.  </a:t>
            </a:r>
          </a:p>
          <a:p>
            <a:endParaRPr lang="en-US" dirty="0"/>
          </a:p>
          <a:p>
            <a:r>
              <a:rPr lang="en-US" dirty="0"/>
              <a:t>(AI/NLP based features: Sentiment Analysis, Language Detection, Named entity recognition and Topic Extraction)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7666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25</a:t>
            </a:fld>
            <a:endParaRPr lang="en-US" dirty="0"/>
          </a:p>
        </p:txBody>
      </p:sp>
    </p:spTree>
    <p:extLst>
      <p:ext uri="{BB962C8B-B14F-4D97-AF65-F5344CB8AC3E}">
        <p14:creationId xmlns:p14="http://schemas.microsoft.com/office/powerpoint/2010/main" val="268755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allow customers to get access to their data where and when they want it.   </a:t>
            </a:r>
            <a:r>
              <a:rPr lang="en-US" sz="1200" b="0" i="0" kern="1200" dirty="0">
                <a:solidFill>
                  <a:schemeClr val="tx1"/>
                </a:solidFill>
                <a:effectLst/>
                <a:latin typeface="Arial" panose="020B0604020202020204" pitchFamily="34"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do this at scale for the worlds largest and most complex environments, </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dirty="0">
                <a:solidFill>
                  <a:schemeClr val="tx1"/>
                </a:solidFill>
                <a:effectLst/>
                <a:latin typeface="Arial" panose="020B0604020202020204" pitchFamily="34" charset="0"/>
                <a:ea typeface="+mn-ea"/>
                <a:cs typeface="+mn-cs"/>
              </a:rPr>
              <a:t>including 95% of the Fortune 100.</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For decades, Veritas has been leading in data protection, and no company in the industry can match this record.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17x leader in Gartner’s Magic Quadrant, </a:t>
            </a:r>
            <a:r>
              <a:rPr lang="en-US" sz="1200" b="0" i="0" u="none" strike="noStrike" kern="1200">
                <a:solidFill>
                  <a:schemeClr val="tx1"/>
                </a:solidFill>
                <a:effectLst/>
                <a:latin typeface="Arial" panose="020B0604020202020204" pitchFamily="34" charset="0"/>
                <a:ea typeface="+mn-ea"/>
                <a:cs typeface="+mn-cs"/>
              </a:rPr>
              <a:t>over 2,000 </a:t>
            </a:r>
            <a:r>
              <a:rPr lang="en-US" sz="1200" b="0" i="0" u="none" strike="noStrike" kern="1200" dirty="0">
                <a:solidFill>
                  <a:schemeClr val="tx1"/>
                </a:solidFill>
                <a:effectLst/>
                <a:latin typeface="Arial" panose="020B0604020202020204" pitchFamily="34" charset="0"/>
                <a:ea typeface="+mn-ea"/>
                <a:cs typeface="+mn-cs"/>
              </a:rPr>
              <a:t>global patents and over 100 exabytes under management.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protect the world’s most important asset—data.</a:t>
            </a:r>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4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26</a:t>
            </a:fld>
            <a:endParaRPr lang="en-US" dirty="0"/>
          </a:p>
        </p:txBody>
      </p:sp>
    </p:spTree>
    <p:extLst>
      <p:ext uri="{BB962C8B-B14F-4D97-AF65-F5344CB8AC3E}">
        <p14:creationId xmlns:p14="http://schemas.microsoft.com/office/powerpoint/2010/main" val="3848244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27</a:t>
            </a:fld>
            <a:endParaRPr lang="en-US" dirty="0"/>
          </a:p>
        </p:txBody>
      </p:sp>
    </p:spTree>
    <p:extLst>
      <p:ext uri="{BB962C8B-B14F-4D97-AF65-F5344CB8AC3E}">
        <p14:creationId xmlns:p14="http://schemas.microsoft.com/office/powerpoint/2010/main" val="2617139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28</a:t>
            </a:fld>
            <a:endParaRPr lang="en-US" dirty="0"/>
          </a:p>
        </p:txBody>
      </p:sp>
    </p:spTree>
    <p:extLst>
      <p:ext uri="{BB962C8B-B14F-4D97-AF65-F5344CB8AC3E}">
        <p14:creationId xmlns:p14="http://schemas.microsoft.com/office/powerpoint/2010/main" val="4021527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91C59-8A83-4D97-A95A-48DF7890E517}" type="slidenum">
              <a:rPr lang="en-US" smtClean="0"/>
              <a:t>29</a:t>
            </a:fld>
            <a:endParaRPr lang="en-US" dirty="0"/>
          </a:p>
        </p:txBody>
      </p:sp>
    </p:spTree>
    <p:extLst>
      <p:ext uri="{BB962C8B-B14F-4D97-AF65-F5344CB8AC3E}">
        <p14:creationId xmlns:p14="http://schemas.microsoft.com/office/powerpoint/2010/main" val="3865164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allow customers to get access to their data where and when they want it.   </a:t>
            </a:r>
            <a:r>
              <a:rPr lang="en-US" sz="1200" b="0" i="0" kern="1200" dirty="0">
                <a:solidFill>
                  <a:schemeClr val="tx1"/>
                </a:solidFill>
                <a:effectLst/>
                <a:latin typeface="Arial" panose="020B0604020202020204" pitchFamily="34" charset="0"/>
                <a:ea typeface="+mn-ea"/>
                <a:cs typeface="+mn-cs"/>
              </a:rPr>
              <a: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do this at scale for the worlds largest and most complex environments, </a:t>
            </a:r>
            <a:r>
              <a:rPr lang="en-US" sz="1200" b="0" i="0" kern="1200" dirty="0">
                <a:solidFill>
                  <a:schemeClr val="tx1"/>
                </a:solidFill>
                <a:effectLst/>
                <a:latin typeface="Arial" panose="020B0604020202020204" pitchFamily="34" charset="0"/>
                <a:ea typeface="+mn-ea"/>
                <a:cs typeface="+mn-cs"/>
              </a:rPr>
              <a:t>​</a:t>
            </a:r>
            <a:r>
              <a:rPr lang="en-US" sz="1200" b="0" i="0" u="none" strike="noStrike" kern="1200" dirty="0">
                <a:solidFill>
                  <a:schemeClr val="tx1"/>
                </a:solidFill>
                <a:effectLst/>
                <a:latin typeface="Arial" panose="020B0604020202020204" pitchFamily="34" charset="0"/>
                <a:ea typeface="+mn-ea"/>
                <a:cs typeface="+mn-cs"/>
              </a:rPr>
              <a:t>including 95% of the Fortune 100.</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For decades, Veritas has been leading in data protection, and no company in the industry can match this record.</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17x leader in Gartner’s Magic Quadrant, </a:t>
            </a:r>
            <a:r>
              <a:rPr lang="en-US" sz="1200" b="0" i="0" u="none" strike="noStrike" kern="1200">
                <a:solidFill>
                  <a:schemeClr val="tx1"/>
                </a:solidFill>
                <a:effectLst/>
                <a:latin typeface="Arial" panose="020B0604020202020204" pitchFamily="34" charset="0"/>
                <a:ea typeface="+mn-ea"/>
                <a:cs typeface="+mn-cs"/>
              </a:rPr>
              <a:t>over 2,000 </a:t>
            </a:r>
            <a:r>
              <a:rPr lang="en-US" sz="1200" b="0" i="0" u="none" strike="noStrike" kern="1200" dirty="0">
                <a:solidFill>
                  <a:schemeClr val="tx1"/>
                </a:solidFill>
                <a:effectLst/>
                <a:latin typeface="Arial" panose="020B0604020202020204" pitchFamily="34" charset="0"/>
                <a:ea typeface="+mn-ea"/>
                <a:cs typeface="+mn-cs"/>
              </a:rPr>
              <a:t>global patents and over 100 exabytes under management.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Arial" panose="020B0604020202020204" pitchFamily="34" charset="0"/>
                <a:ea typeface="+mn-ea"/>
                <a:cs typeface="+mn-cs"/>
              </a:rPr>
              <a:t>We protect the world’s most important asset—data.</a:t>
            </a:r>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459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33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400" kern="1200" dirty="0">
                <a:solidFill>
                  <a:schemeClr val="tx1"/>
                </a:solidFill>
                <a:effectLst/>
                <a:latin typeface="Corbel"/>
                <a:ea typeface="+mn-ea"/>
                <a:cs typeface="+mn-cs"/>
              </a:rPr>
              <a:t>[WHAT WE HEAR FROM OUR CUSTOMERS]</a:t>
            </a:r>
            <a:br>
              <a:rPr lang="en-US" sz="1400" kern="1200" dirty="0">
                <a:solidFill>
                  <a:schemeClr val="tx1"/>
                </a:solidFill>
                <a:effectLst/>
                <a:latin typeface="Corbel"/>
                <a:ea typeface="+mn-ea"/>
                <a:cs typeface="+mn-cs"/>
              </a:rPr>
            </a:br>
            <a:endParaRPr lang="en-US" sz="1400" kern="1200" dirty="0">
              <a:solidFill>
                <a:schemeClr val="tx1"/>
              </a:solidFill>
              <a:effectLst/>
              <a:latin typeface="Corbel"/>
              <a:ea typeface="+mn-ea"/>
              <a:cs typeface="+mn-cs"/>
            </a:endParaRPr>
          </a:p>
          <a:p>
            <a:pPr marL="171450" lvl="0" indent="-171450" fontAlgn="base">
              <a:buFont typeface="Arial" panose="020B0604020202020204" pitchFamily="34" charset="0"/>
              <a:buChar char="•"/>
            </a:pPr>
            <a:r>
              <a:rPr lang="en-US" sz="1400" b="1" kern="1200" dirty="0">
                <a:solidFill>
                  <a:schemeClr val="tx1"/>
                </a:solidFill>
                <a:effectLst/>
                <a:latin typeface="Corbel"/>
                <a:ea typeface="+mn-ea"/>
                <a:cs typeface="+mn-cs"/>
              </a:rPr>
              <a:t>I need to protect everything.</a:t>
            </a:r>
            <a:r>
              <a:rPr lang="en-US" sz="1400" kern="1200" dirty="0">
                <a:solidFill>
                  <a:schemeClr val="tx1"/>
                </a:solidFill>
                <a:effectLst/>
                <a:latin typeface="Corbel"/>
                <a:ea typeface="+mn-ea"/>
                <a:cs typeface="+mn-cs"/>
              </a:rPr>
              <a:t>  On premises physical, virtual, public, private cloud.  Virtually every organization now has some of its data in the cloud – or has plans to do so.  But with so many different cloud providers, organizations some time struggle to maintain consistent protection of all of their data – and lack visibility and the ability to scale.</a:t>
            </a:r>
          </a:p>
          <a:p>
            <a:pPr marL="171450" lvl="0" indent="-171450" fontAlgn="base">
              <a:buFont typeface="Arial" panose="020B0604020202020204" pitchFamily="34" charset="0"/>
              <a:buChar char="•"/>
            </a:pPr>
            <a:endParaRPr lang="en-US" sz="1400" kern="1200" dirty="0">
              <a:solidFill>
                <a:schemeClr val="tx1"/>
              </a:solidFill>
              <a:effectLst/>
              <a:latin typeface="Corbel"/>
              <a:ea typeface="+mn-ea"/>
              <a:cs typeface="+mn-cs"/>
            </a:endParaRPr>
          </a:p>
          <a:p>
            <a:pPr marL="171450" lvl="0" indent="-171450" fontAlgn="base">
              <a:buFont typeface="Arial" panose="020B0604020202020204" pitchFamily="34" charset="0"/>
              <a:buChar char="•"/>
            </a:pPr>
            <a:r>
              <a:rPr lang="en-US" sz="1400" b="1" kern="1200" dirty="0">
                <a:solidFill>
                  <a:schemeClr val="tx1"/>
                </a:solidFill>
                <a:effectLst/>
                <a:latin typeface="Corbel"/>
                <a:ea typeface="+mn-ea"/>
                <a:cs typeface="+mn-cs"/>
              </a:rPr>
              <a:t>I need solutions to orchestrate and automate</a:t>
            </a:r>
            <a:r>
              <a:rPr lang="en-US" sz="1400" kern="1200" dirty="0">
                <a:solidFill>
                  <a:schemeClr val="tx1"/>
                </a:solidFill>
                <a:effectLst/>
                <a:latin typeface="Corbel"/>
                <a:ea typeface="+mn-ea"/>
                <a:cs typeface="+mn-cs"/>
              </a:rPr>
              <a:t> to reduce complexity &amp; </a:t>
            </a:r>
            <a:r>
              <a:rPr lang="en-US" sz="1400" kern="1200" dirty="0" err="1">
                <a:solidFill>
                  <a:schemeClr val="tx1"/>
                </a:solidFill>
                <a:effectLst/>
                <a:latin typeface="Corbel"/>
                <a:ea typeface="+mn-ea"/>
                <a:cs typeface="+mn-cs"/>
              </a:rPr>
              <a:t>OpEx</a:t>
            </a:r>
            <a:r>
              <a:rPr lang="en-US" sz="1400" kern="1200" dirty="0">
                <a:solidFill>
                  <a:schemeClr val="tx1"/>
                </a:solidFill>
                <a:effectLst/>
                <a:latin typeface="Corbel"/>
                <a:ea typeface="+mn-ea"/>
                <a:cs typeface="+mn-cs"/>
              </a:rPr>
              <a:t>.  Increased challenges such as the operational complexity of managing data across the multi-cloud, along with the increasing costs resulting from massive data growth, and the problem of inefficient use of resources / overprovisioning all play a role in the need for today’s data management solutions to better orchestrate and automate. </a:t>
            </a:r>
          </a:p>
          <a:p>
            <a:pPr marL="171450" lvl="0" indent="-171450" fontAlgn="base">
              <a:buFont typeface="Arial" panose="020B0604020202020204" pitchFamily="34" charset="0"/>
              <a:buChar char="•"/>
            </a:pPr>
            <a:endParaRPr lang="en-US" sz="1400" kern="1200" dirty="0">
              <a:solidFill>
                <a:schemeClr val="tx1"/>
              </a:solidFill>
              <a:effectLst/>
              <a:latin typeface="Corbel"/>
              <a:ea typeface="+mn-ea"/>
              <a:cs typeface="+mn-cs"/>
            </a:endParaRPr>
          </a:p>
          <a:p>
            <a:pPr marL="171450" lvl="0" indent="-171450" fontAlgn="base">
              <a:buFont typeface="Arial" panose="020B0604020202020204" pitchFamily="34" charset="0"/>
              <a:buChar char="•"/>
            </a:pPr>
            <a:r>
              <a:rPr lang="en-US" sz="1400" b="1" kern="1200" dirty="0">
                <a:solidFill>
                  <a:schemeClr val="tx1"/>
                </a:solidFill>
                <a:effectLst/>
                <a:latin typeface="Corbel"/>
                <a:ea typeface="+mn-ea"/>
                <a:cs typeface="+mn-cs"/>
              </a:rPr>
              <a:t>I need my data secure and recoverable.</a:t>
            </a:r>
            <a:r>
              <a:rPr lang="en-US" sz="1400" kern="1200" dirty="0">
                <a:solidFill>
                  <a:schemeClr val="tx1"/>
                </a:solidFill>
                <a:effectLst/>
                <a:latin typeface="Corbel"/>
                <a:ea typeface="+mn-ea"/>
                <a:cs typeface="+mn-cs"/>
              </a:rPr>
              <a:t>  Average downtime from a ransomware attack is 5 days, and point solutions provide limited coverage for only portions of an environment.  With an organization’s data now residing in multiple locations, this gives attackers multiple locations to target – and an increased risk of a successful attack and resulting downtime., </a:t>
            </a:r>
            <a:br>
              <a:rPr lang="en-US" sz="1400" kern="1200" dirty="0">
                <a:solidFill>
                  <a:schemeClr val="tx1"/>
                </a:solidFill>
                <a:effectLst/>
                <a:latin typeface="Corbel"/>
                <a:ea typeface="+mn-ea"/>
                <a:cs typeface="+mn-cs"/>
              </a:rPr>
            </a:br>
            <a:endParaRPr lang="en-US" sz="1400" kern="1200" dirty="0">
              <a:solidFill>
                <a:schemeClr val="tx1"/>
              </a:solidFill>
              <a:effectLst/>
              <a:latin typeface="Corbel"/>
              <a:ea typeface="+mn-ea"/>
              <a:cs typeface="+mn-cs"/>
            </a:endParaRPr>
          </a:p>
          <a:p>
            <a:pPr fontAlgn="base"/>
            <a:r>
              <a:rPr lang="en-US" sz="1400" kern="1200" dirty="0">
                <a:solidFill>
                  <a:schemeClr val="tx1"/>
                </a:solidFill>
                <a:effectLst/>
                <a:latin typeface="Corbel"/>
                <a:ea typeface="+mn-ea"/>
                <a:cs typeface="+mn-cs"/>
              </a:rPr>
              <a:t>But, by design, NetBackup solves for these customer needs and more.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49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Corbel"/>
              </a:rPr>
              <a:t>Veritas NetBackup enables</a:t>
            </a:r>
            <a:r>
              <a:rPr lang="en-US" dirty="0"/>
              <a:t> enterprises to address these challenges, </a:t>
            </a:r>
            <a:r>
              <a:rPr lang="en-US" sz="1200" b="0" kern="1200" dirty="0">
                <a:solidFill>
                  <a:schemeClr val="tx1"/>
                </a:solidFill>
                <a:effectLst/>
                <a:latin typeface="Corbel"/>
                <a:ea typeface="+mn-ea"/>
                <a:cs typeface="+mn-cs"/>
              </a:rPr>
              <a:t>protecting the world’s most valuable data regardless of where it resides—from edge to core to cloud.  It does this in three key areas:</a:t>
            </a:r>
            <a:br>
              <a:rPr lang="en-US" dirty="0"/>
            </a:br>
            <a:r>
              <a:rPr lang="en-US" dirty="0"/>
              <a:t>1.  Cloud Optimized</a:t>
            </a:r>
          </a:p>
          <a:p>
            <a:r>
              <a:rPr lang="en-US" dirty="0"/>
              <a:t>2.  Automated Operation</a:t>
            </a:r>
            <a:br>
              <a:rPr lang="en-US" dirty="0"/>
            </a:br>
            <a:r>
              <a:rPr lang="en-US" dirty="0"/>
              <a:t>3.  Cyber Resilience</a:t>
            </a:r>
            <a:br>
              <a:rPr lang="en-US" dirty="0"/>
            </a:br>
            <a:br>
              <a:rPr lang="en-US" dirty="0"/>
            </a:br>
            <a:r>
              <a:rPr lang="en-US" dirty="0"/>
              <a:t>NetBackup delivers </a:t>
            </a:r>
            <a:br>
              <a:rPr lang="en-US" dirty="0"/>
            </a:br>
            <a:br>
              <a:rPr lang="en-US" dirty="0"/>
            </a:br>
            <a:r>
              <a:rPr lang="en-US" dirty="0"/>
              <a:t>1. </a:t>
            </a:r>
            <a:r>
              <a:rPr lang="en-US" b="1" dirty="0"/>
              <a:t>Cloud Optimized </a:t>
            </a:r>
            <a:r>
              <a:rPr lang="en-US" dirty="0"/>
              <a:t>– with features that provide customers flexibility and choice across any cloud, any workload, any data source and now any deployment architecture – with integrated visibility across multi-cloud environments.</a:t>
            </a:r>
          </a:p>
          <a:p>
            <a:endParaRPr lang="en-US" dirty="0"/>
          </a:p>
          <a:p>
            <a:pPr marL="228600" indent="-228600">
              <a:buAutoNum type="arabicPeriod" startAt="2"/>
            </a:pPr>
            <a:r>
              <a:rPr lang="en-GB" sz="1200" b="1" kern="1200" dirty="0">
                <a:solidFill>
                  <a:schemeClr val="tx1"/>
                </a:solidFill>
                <a:effectLst/>
                <a:latin typeface="Corbel"/>
                <a:ea typeface="+mn-ea"/>
                <a:cs typeface="+mn-cs"/>
              </a:rPr>
              <a:t>Cyber Resilience </a:t>
            </a:r>
            <a:r>
              <a:rPr lang="en-GB" sz="1200" kern="1200" dirty="0">
                <a:solidFill>
                  <a:schemeClr val="tx1"/>
                </a:solidFill>
                <a:effectLst/>
                <a:latin typeface="Corbel"/>
                <a:ea typeface="+mn-ea"/>
                <a:cs typeface="+mn-cs"/>
              </a:rPr>
              <a:t>-</a:t>
            </a:r>
            <a:r>
              <a:rPr lang="en-GB" dirty="0"/>
              <a:t> </a:t>
            </a:r>
            <a:r>
              <a:rPr lang="en-GB" sz="1200" kern="1200" dirty="0">
                <a:solidFill>
                  <a:schemeClr val="tx1"/>
                </a:solidFill>
                <a:effectLst/>
                <a:latin typeface="Corbel"/>
                <a:ea typeface="+mn-ea"/>
                <a:cs typeface="+mn-cs"/>
              </a:rPr>
              <a:t>ensuring reliable </a:t>
            </a:r>
            <a:r>
              <a:rPr lang="en-GB" sz="1200" b="1" kern="1200" dirty="0">
                <a:solidFill>
                  <a:schemeClr val="tx1"/>
                </a:solidFill>
                <a:effectLst/>
                <a:latin typeface="Corbel"/>
                <a:ea typeface="+mn-ea"/>
                <a:cs typeface="+mn-cs"/>
              </a:rPr>
              <a:t>[and rapid]</a:t>
            </a:r>
            <a:r>
              <a:rPr lang="en-GB" sz="1200" kern="1200" dirty="0">
                <a:solidFill>
                  <a:schemeClr val="tx1"/>
                </a:solidFill>
                <a:effectLst/>
                <a:latin typeface="Corbel"/>
                <a:ea typeface="+mn-ea"/>
                <a:cs typeface="+mn-cs"/>
              </a:rPr>
              <a:t> recovery at any scale from a potential ransomware attack – with comprehensive ransomware protection features on-premises and in the cloud – with active detection capabilities and automated malware scanning – ensuring organizations pay zero ransom and are able to quickly recover their data in the event of an attack, with the ability to achieve any RPO or RTO that is required.</a:t>
            </a:r>
            <a:br>
              <a:rPr lang="en-US" dirty="0"/>
            </a:br>
            <a:endParaRPr lang="en-US" dirty="0"/>
          </a:p>
          <a:p>
            <a:pPr marL="0" indent="0">
              <a:buNone/>
            </a:pPr>
            <a:r>
              <a:rPr lang="en-US" dirty="0"/>
              <a:t>3 . </a:t>
            </a:r>
            <a:r>
              <a:rPr lang="en-US" b="1" dirty="0"/>
              <a:t>Automated Operation </a:t>
            </a:r>
            <a:r>
              <a:rPr lang="en-US" dirty="0"/>
              <a:t>- features that </a:t>
            </a:r>
            <a:r>
              <a:rPr lang="en-GB" sz="1200" kern="1200" dirty="0">
                <a:solidFill>
                  <a:schemeClr val="tx1"/>
                </a:solidFill>
                <a:effectLst/>
                <a:latin typeface="Corbel"/>
                <a:ea typeface="+mn-ea"/>
                <a:cs typeface="+mn-cs"/>
              </a:rPr>
              <a:t>further reinforce Veritas’ focus on abstracting the complexity of enterprise IT</a:t>
            </a:r>
            <a:r>
              <a:rPr lang="en-US" sz="1200" b="0" kern="1200" dirty="0">
                <a:solidFill>
                  <a:schemeClr val="tx1"/>
                </a:solidFill>
                <a:effectLst/>
                <a:latin typeface="Corbel"/>
                <a:ea typeface="+mn-ea"/>
                <a:cs typeface="+mn-cs"/>
              </a:rPr>
              <a:t>—</a:t>
            </a:r>
            <a:r>
              <a:rPr lang="en-GB" sz="1200" kern="1200" dirty="0">
                <a:solidFill>
                  <a:schemeClr val="tx1"/>
                </a:solidFill>
                <a:effectLst/>
                <a:latin typeface="Corbel"/>
                <a:ea typeface="+mn-ea"/>
                <a:cs typeface="+mn-cs"/>
              </a:rPr>
              <a:t>streamlining management through orchestrated automation of discovery, protection and recovery.  And with features that optimize the use of cloud resources through elastic utilization – resulting in reduced costs and a reduced carbon footprint.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56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Corbel"/>
              </a:rPr>
              <a:t>Veritas NetBackup enables</a:t>
            </a:r>
            <a:r>
              <a:rPr lang="en-US" dirty="0"/>
              <a:t> enterprises to address these challenges, </a:t>
            </a:r>
            <a:r>
              <a:rPr lang="en-US" sz="1200" b="0" kern="1200" dirty="0">
                <a:solidFill>
                  <a:schemeClr val="tx1"/>
                </a:solidFill>
                <a:effectLst/>
                <a:latin typeface="Corbel"/>
                <a:ea typeface="+mn-ea"/>
                <a:cs typeface="+mn-cs"/>
              </a:rPr>
              <a:t>protecting the world’s most valuable data regardless of where it resides—from edge to core to cloud.  It does this in three key areas:</a:t>
            </a:r>
            <a:br>
              <a:rPr lang="en-US" dirty="0"/>
            </a:br>
            <a:r>
              <a:rPr lang="en-US" dirty="0"/>
              <a:t>1.  Cloud Optimized</a:t>
            </a:r>
          </a:p>
          <a:p>
            <a:r>
              <a:rPr lang="en-US" dirty="0"/>
              <a:t>2.  Automated Operation</a:t>
            </a:r>
            <a:br>
              <a:rPr lang="en-US" dirty="0"/>
            </a:br>
            <a:r>
              <a:rPr lang="en-US" dirty="0"/>
              <a:t>3.  Cyber Resilience</a:t>
            </a:r>
            <a:br>
              <a:rPr lang="en-US" dirty="0"/>
            </a:br>
            <a:br>
              <a:rPr lang="en-US" dirty="0"/>
            </a:br>
            <a:r>
              <a:rPr lang="en-US" dirty="0"/>
              <a:t>NetBackup delivers </a:t>
            </a:r>
            <a:br>
              <a:rPr lang="en-US" dirty="0"/>
            </a:br>
            <a:br>
              <a:rPr lang="en-US" dirty="0"/>
            </a:br>
            <a:r>
              <a:rPr lang="en-US" dirty="0"/>
              <a:t>1. </a:t>
            </a:r>
            <a:r>
              <a:rPr lang="en-US" b="1" dirty="0"/>
              <a:t>Cloud Optimized </a:t>
            </a:r>
            <a:r>
              <a:rPr lang="en-US" dirty="0"/>
              <a:t>– with features that provide customers flexibility and choice across any cloud, any workload, any data source and now any deployment architecture – with integrated visibility across multi-cloud environments.</a:t>
            </a:r>
          </a:p>
          <a:p>
            <a:endParaRPr lang="en-US" dirty="0"/>
          </a:p>
          <a:p>
            <a:pPr marL="228600" indent="-228600">
              <a:buAutoNum type="arabicPeriod" startAt="2"/>
            </a:pPr>
            <a:r>
              <a:rPr lang="en-GB" sz="1200" b="1" kern="1200" dirty="0">
                <a:solidFill>
                  <a:schemeClr val="tx1"/>
                </a:solidFill>
                <a:effectLst/>
                <a:latin typeface="Corbel"/>
                <a:ea typeface="+mn-ea"/>
                <a:cs typeface="+mn-cs"/>
              </a:rPr>
              <a:t>Cyber Resilience </a:t>
            </a:r>
            <a:r>
              <a:rPr lang="en-GB" sz="1200" kern="1200" dirty="0">
                <a:solidFill>
                  <a:schemeClr val="tx1"/>
                </a:solidFill>
                <a:effectLst/>
                <a:latin typeface="Corbel"/>
                <a:ea typeface="+mn-ea"/>
                <a:cs typeface="+mn-cs"/>
              </a:rPr>
              <a:t>-</a:t>
            </a:r>
            <a:r>
              <a:rPr lang="en-GB" dirty="0"/>
              <a:t> </a:t>
            </a:r>
            <a:r>
              <a:rPr lang="en-GB" sz="1200" kern="1200" dirty="0">
                <a:solidFill>
                  <a:schemeClr val="tx1"/>
                </a:solidFill>
                <a:effectLst/>
                <a:latin typeface="Corbel"/>
                <a:ea typeface="+mn-ea"/>
                <a:cs typeface="+mn-cs"/>
              </a:rPr>
              <a:t>ensuring reliable </a:t>
            </a:r>
            <a:r>
              <a:rPr lang="en-GB" sz="1200" b="1" kern="1200" dirty="0">
                <a:solidFill>
                  <a:schemeClr val="tx1"/>
                </a:solidFill>
                <a:effectLst/>
                <a:latin typeface="Corbel"/>
                <a:ea typeface="+mn-ea"/>
                <a:cs typeface="+mn-cs"/>
              </a:rPr>
              <a:t>[and rapid]</a:t>
            </a:r>
            <a:r>
              <a:rPr lang="en-GB" sz="1200" kern="1200" dirty="0">
                <a:solidFill>
                  <a:schemeClr val="tx1"/>
                </a:solidFill>
                <a:effectLst/>
                <a:latin typeface="Corbel"/>
                <a:ea typeface="+mn-ea"/>
                <a:cs typeface="+mn-cs"/>
              </a:rPr>
              <a:t> recovery at any scale from a potential ransomware attack – with comprehensive ransomware protection features on-premises and in the cloud – with active detection capabilities and automated malware scanning – ensuring organizations pay zero ransom and are able to quickly recover their data in the event of an attack, with the ability to achieve any RPO or RTO that is required.</a:t>
            </a:r>
            <a:br>
              <a:rPr lang="en-US" dirty="0"/>
            </a:br>
            <a:endParaRPr lang="en-US" dirty="0"/>
          </a:p>
          <a:p>
            <a:pPr marL="0" indent="0">
              <a:buNone/>
            </a:pPr>
            <a:r>
              <a:rPr lang="en-US" dirty="0"/>
              <a:t>3 . </a:t>
            </a:r>
            <a:r>
              <a:rPr lang="en-US" b="1" dirty="0"/>
              <a:t>Automated Operation </a:t>
            </a:r>
            <a:r>
              <a:rPr lang="en-US" dirty="0"/>
              <a:t>- features that </a:t>
            </a:r>
            <a:r>
              <a:rPr lang="en-GB" sz="1200" kern="1200" dirty="0">
                <a:solidFill>
                  <a:schemeClr val="tx1"/>
                </a:solidFill>
                <a:effectLst/>
                <a:latin typeface="Corbel"/>
                <a:ea typeface="+mn-ea"/>
                <a:cs typeface="+mn-cs"/>
              </a:rPr>
              <a:t>further reinforce Veritas’ focus on abstracting the complexity of enterprise IT</a:t>
            </a:r>
            <a:r>
              <a:rPr lang="en-US" sz="1200" b="0" kern="1200" dirty="0">
                <a:solidFill>
                  <a:schemeClr val="tx1"/>
                </a:solidFill>
                <a:effectLst/>
                <a:latin typeface="Corbel"/>
                <a:ea typeface="+mn-ea"/>
                <a:cs typeface="+mn-cs"/>
              </a:rPr>
              <a:t>—</a:t>
            </a:r>
            <a:r>
              <a:rPr lang="en-GB" sz="1200" kern="1200" dirty="0">
                <a:solidFill>
                  <a:schemeClr val="tx1"/>
                </a:solidFill>
                <a:effectLst/>
                <a:latin typeface="Corbel"/>
                <a:ea typeface="+mn-ea"/>
                <a:cs typeface="+mn-cs"/>
              </a:rPr>
              <a:t>streamlining management through orchestrated automation of discovery, protection and recovery.  And with features that optimize the use of cloud resources through elastic utilization – resulting in reduced costs and a reduced carbon footprint.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377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orbel"/>
                <a:ea typeface="+mn-ea"/>
                <a:cs typeface="+mn-cs"/>
              </a:rPr>
              <a:t>You may not need all of these workloads protected today.  But we think about tomorrow, so you can get results of your data today. Giving you the flexibility to decide what technologies you use to further your business without having to worry about data protection. </a:t>
            </a:r>
            <a:br>
              <a:rPr lang="en-US" sz="1200" kern="1200" dirty="0">
                <a:solidFill>
                  <a:schemeClr val="tx1"/>
                </a:solidFill>
                <a:effectLst/>
                <a:latin typeface="Corbel"/>
                <a:ea typeface="+mn-ea"/>
                <a:cs typeface="+mn-cs"/>
              </a:rPr>
            </a:br>
            <a:br>
              <a:rPr lang="en-US" sz="1200" kern="1200" dirty="0">
                <a:solidFill>
                  <a:schemeClr val="tx1"/>
                </a:solidFill>
                <a:effectLst/>
                <a:latin typeface="Corbel"/>
                <a:ea typeface="+mn-ea"/>
                <a:cs typeface="+mn-cs"/>
              </a:rPr>
            </a:br>
            <a:r>
              <a:rPr lang="en-US" sz="1200" kern="1200" dirty="0">
                <a:solidFill>
                  <a:schemeClr val="tx1"/>
                </a:solidFill>
                <a:effectLst/>
                <a:latin typeface="Corbel"/>
                <a:ea typeface="+mn-ea"/>
                <a:cs typeface="+mn-cs"/>
              </a:rPr>
              <a:t>A few examples below:</a:t>
            </a:r>
          </a:p>
          <a:p>
            <a:pPr marL="171450" lvl="0" indent="-171450" fontAlgn="base">
              <a:buFont typeface="Arial" panose="020B0604020202020204" pitchFamily="34" charset="0"/>
              <a:buChar char="•"/>
            </a:pPr>
            <a:r>
              <a:rPr lang="en-US" sz="1200" kern="1200" dirty="0">
                <a:solidFill>
                  <a:schemeClr val="tx1"/>
                </a:solidFill>
                <a:effectLst/>
                <a:latin typeface="Corbel"/>
                <a:ea typeface="+mn-ea"/>
                <a:cs typeface="+mn-cs"/>
              </a:rPr>
              <a:t>VMware workload scale and performance. When you have customers with many tens of thousands of VMs, our solutions improve every-day tasks such as discovery and made our data movement more efficient.</a:t>
            </a:r>
          </a:p>
          <a:p>
            <a:pPr marL="171450" lvl="0" indent="-171450" fontAlgn="base">
              <a:buFont typeface="Arial" panose="020B0604020202020204" pitchFamily="34" charset="0"/>
              <a:buChar char="•"/>
            </a:pPr>
            <a:r>
              <a:rPr lang="en-US" sz="1200" kern="1200" dirty="0">
                <a:solidFill>
                  <a:schemeClr val="tx1"/>
                </a:solidFill>
                <a:effectLst/>
                <a:latin typeface="Corbel"/>
                <a:ea typeface="+mn-ea"/>
                <a:cs typeface="+mn-cs"/>
              </a:rPr>
              <a:t>Microsoft SQL Self-Service as an example.  This allows the SQL DBA to be fully self-sufficient in managing...data protection for the thing they care about most, the database. Instant Access for SQL and Intelligent policies for Oracle, Oracle RAC, MS-SQL, NAS are all supported as well.</a:t>
            </a:r>
          </a:p>
          <a:p>
            <a:pPr marL="171450" lvl="0" indent="-171450" fontAlgn="base">
              <a:buFont typeface="Arial" panose="020B0604020202020204" pitchFamily="34" charset="0"/>
              <a:buChar char="•"/>
            </a:pPr>
            <a:r>
              <a:rPr lang="en-US" sz="1200" kern="1200" dirty="0">
                <a:solidFill>
                  <a:schemeClr val="tx1"/>
                </a:solidFill>
                <a:effectLst/>
                <a:latin typeface="Corbel"/>
                <a:ea typeface="+mn-ea"/>
                <a:cs typeface="+mn-cs"/>
              </a:rPr>
              <a:t>We also feature growing support for Nutanix, including adding support for their NAS solution, Nutanix files.</a:t>
            </a:r>
          </a:p>
          <a:p>
            <a:pPr marL="914263" lvl="1" indent="-457063" defTabSz="412626" hangingPunct="0">
              <a:lnSpc>
                <a:spcPct val="150000"/>
              </a:lnSpc>
              <a:buClr>
                <a:srgbClr val="0ED8F5"/>
              </a:buClr>
              <a:buFont typeface="Courier New" panose="02070309020205020404" pitchFamily="49" charset="0"/>
              <a:buChar char="o"/>
              <a:defRPr/>
            </a:pPr>
            <a:endParaRPr lang="en-US" sz="1200" kern="0" dirty="0">
              <a:latin typeface="Arial" panose="020B0604020202020204" pitchFamily="34" charset="0"/>
              <a:ea typeface="Polaris Light" panose="02000000000000000000" pitchFamily="2" charset="0"/>
              <a:cs typeface="Arial" panose="020B0604020202020204" pitchFamily="34" charset="0"/>
              <a:sym typeface="Helvetica Neue Medium"/>
            </a:endParaRPr>
          </a:p>
          <a:p>
            <a:pPr>
              <a:defRPr/>
            </a:pPr>
            <a:r>
              <a:rPr lang="en-US" dirty="0"/>
              <a:t>No other solution in the market can offer what NetBackup can!  NetBackup provides more flexibility and choice to meet your business needs, because we know that most environments have a mixture of old and new innovative technologies. It is rare to have rip and replace models.  Therefore, our solution can do it all!</a:t>
            </a:r>
          </a:p>
          <a:p>
            <a:r>
              <a:rPr lang="en-US" dirty="0"/>
              <a:t>[CLICK]</a:t>
            </a:r>
            <a:br>
              <a:rPr lang="en-US" dirty="0"/>
            </a:br>
            <a:r>
              <a:rPr lang="en-US" dirty="0"/>
              <a:t>Another big engineering effort in NetBackup has been scale out – with NetBackup Flex Scale.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97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Organizations</a:t>
            </a:r>
            <a:r>
              <a:rPr lang="en-GB" b="0" i="0" baseline="0" dirty="0"/>
              <a:t> require archiving for a number of different reasons. Here are the most common reasons we hear from our customers:</a:t>
            </a:r>
          </a:p>
          <a:p>
            <a:endParaRPr lang="en-GB" b="0" i="0" baseline="0" dirty="0"/>
          </a:p>
          <a:p>
            <a:pPr marL="171450" indent="-171450">
              <a:buFontTx/>
              <a:buChar char="-"/>
            </a:pPr>
            <a:r>
              <a:rPr lang="en-GB" b="1" i="0" baseline="0" dirty="0"/>
              <a:t>Control Data Growth and Cost </a:t>
            </a:r>
            <a:r>
              <a:rPr lang="en-GB" b="0" i="0" baseline="0" dirty="0"/>
              <a:t>(keep only the recent and frequently accessed data on your front-line systems, and move older infrequently accessed data to cheaper storage. Front-line systems perform better, easier to DR, etc)</a:t>
            </a:r>
          </a:p>
          <a:p>
            <a:pPr marL="171450" indent="-171450">
              <a:buFontTx/>
              <a:buChar char="-"/>
            </a:pPr>
            <a:endParaRPr lang="en-GB" b="0" i="0" baseline="0" dirty="0"/>
          </a:p>
          <a:p>
            <a:pPr marL="171450" indent="-171450">
              <a:buFontTx/>
              <a:buChar char="-"/>
            </a:pPr>
            <a:r>
              <a:rPr lang="en-GB" b="1" i="0" baseline="0" dirty="0"/>
              <a:t>Prepare for eDiscovery </a:t>
            </a:r>
            <a:r>
              <a:rPr lang="en-GB" b="0" i="0" baseline="0" dirty="0"/>
              <a:t>(</a:t>
            </a:r>
            <a:r>
              <a:rPr lang="en-GB" baseline="0" dirty="0"/>
              <a:t>Using Discovery Accelerator or Veritas eDiscovery Platform the information can be searched and the review set greatly reduced resulting in a reduced eDiscovery cost and effort)</a:t>
            </a:r>
          </a:p>
          <a:p>
            <a:endParaRPr lang="en-US" dirty="0"/>
          </a:p>
          <a:p>
            <a:pPr marL="171450" indent="-171450">
              <a:buFontTx/>
              <a:buChar char="-"/>
            </a:pPr>
            <a:r>
              <a:rPr lang="en-GB" b="1" i="0" baseline="0" dirty="0"/>
              <a:t>Ensure Supervisory Compliance </a:t>
            </a:r>
            <a:r>
              <a:rPr lang="en-GB" b="0" i="0" baseline="0" dirty="0"/>
              <a:t>(Enterprise Vault </a:t>
            </a:r>
            <a:r>
              <a:rPr lang="en-GB" baseline="0" dirty="0"/>
              <a:t>can scan and sample email as it’s sent and received by users, and based on certain rules or content of an email it can bring those items to a supervisory reviewer’s attention. Enterprise Vault provides supervisory review capabilities to cater for Dodd Frank requirements)</a:t>
            </a:r>
          </a:p>
          <a:p>
            <a:pPr marL="171450" indent="-171450">
              <a:buFontTx/>
              <a:buChar char="-"/>
            </a:pPr>
            <a:endParaRPr lang="en-GB" b="0" i="0" baseline="0" dirty="0"/>
          </a:p>
          <a:p>
            <a:pPr marL="171450" indent="-171450">
              <a:buFontTx/>
              <a:buChar char="-"/>
            </a:pPr>
            <a:r>
              <a:rPr lang="en-GB" b="1" i="0" baseline="0" dirty="0"/>
              <a:t>Audit and Security </a:t>
            </a:r>
            <a:r>
              <a:rPr lang="en-GB" b="0" i="0" baseline="0" dirty="0"/>
              <a:t>(Enterprise Vault can store archived data on tamper proof storage, and any access or searches of the archive can be audited)</a:t>
            </a:r>
          </a:p>
          <a:p>
            <a:pPr marL="171450" indent="-171450">
              <a:buFontTx/>
              <a:buChar char="-"/>
            </a:pPr>
            <a:endParaRPr lang="en-GB" b="0" i="0" baseline="0" dirty="0"/>
          </a:p>
          <a:p>
            <a:pPr marL="171450" indent="-171450">
              <a:buFontTx/>
              <a:buChar char="-"/>
            </a:pPr>
            <a:r>
              <a:rPr lang="en-GB" b="1" i="0" baseline="0" dirty="0"/>
              <a:t>Impose Retention Control </a:t>
            </a:r>
            <a:r>
              <a:rPr lang="en-GB" b="0" i="0" baseline="0" dirty="0"/>
              <a:t>(keep only the information you need, discard lunch menus, Google alerts etc)</a:t>
            </a:r>
          </a:p>
          <a:p>
            <a:pPr marL="171450" indent="-171450">
              <a:buFontTx/>
              <a:buChar char="-"/>
            </a:pPr>
            <a:endParaRPr lang="en-GB" b="0" i="0" baseline="0" dirty="0"/>
          </a:p>
          <a:p>
            <a:pPr marL="171450" indent="-171450">
              <a:buFontTx/>
              <a:buChar char="-"/>
            </a:pPr>
            <a:r>
              <a:rPr lang="en-GB" b="1" i="0" baseline="0" dirty="0"/>
              <a:t>Provide Easy Access to Information </a:t>
            </a:r>
            <a:r>
              <a:rPr lang="en-GB" b="0" i="0" baseline="0" dirty="0"/>
              <a:t>(Enterprise Vault archives can be accessed from any IMAP compatible device, and information can be cached offline using Vault Cache – not possible with Exchange archives)</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84664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The automatic discovery of new assets and intelligent filtering drastically reduces the effort required to automate data protection for cloud assets and stay compliant as enterprises continuously adopt </a:t>
            </a:r>
            <a:r>
              <a:rPr lang="en-US" b="0" i="0" dirty="0" err="1">
                <a:solidFill>
                  <a:srgbClr val="000000"/>
                </a:solidFill>
                <a:effectLst/>
                <a:latin typeface="Arial" panose="020B0604020202020204" pitchFamily="34" charset="0"/>
              </a:rPr>
              <a:t>multicloud</a:t>
            </a:r>
            <a:r>
              <a:rPr lang="en-US" b="0" i="0" dirty="0">
                <a:solidFill>
                  <a:srgbClr val="000000"/>
                </a:solidFill>
                <a:effectLst/>
                <a:latin typeface="Arial" panose="020B0604020202020204" pitchFamily="34" charset="0"/>
              </a:rPr>
              <a:t> applications and infrastructure. NetBackup has all your resources across multiple clouds protected—No cloud data left behind!</a:t>
            </a:r>
          </a:p>
          <a:p>
            <a:endParaRPr lang="en-US" b="0" i="0" dirty="0">
              <a:solidFill>
                <a:srgbClr val="000000"/>
              </a:solidFill>
              <a:effectLst/>
              <a:latin typeface="Arial" panose="020B0604020202020204" pitchFamily="34" charset="0"/>
            </a:endParaRPr>
          </a:p>
          <a:p>
            <a:r>
              <a:rPr lang="en-US" dirty="0"/>
              <a:t>Reduce cloud compute costs as much as 40 percent using elastic snapshots and backups. NetBackup automatically scales compute and memory resources to meet increasing demand during snapshot and backup operations and then releases those resources when demand subsides.</a:t>
            </a:r>
          </a:p>
          <a:p>
            <a:endParaRPr lang="en-US" dirty="0"/>
          </a:p>
          <a:p>
            <a:r>
              <a:rPr lang="en-US" dirty="0"/>
              <a:t>In the future, this capability will be further augmented by the addition of AI-powered Intelligent Data Storage… this is part of our Autonomous Data Management vision (more to come on this later in the deck).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72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200" dirty="0">
                <a:solidFill>
                  <a:srgbClr val="000000"/>
                </a:solidFill>
                <a:latin typeface="Arial" panose="020B0604020202020204" pitchFamily="34" charset="0"/>
                <a:cs typeface="Arial" panose="020B0604020202020204" pitchFamily="34" charset="0"/>
              </a:rPr>
              <a:t>Discovery and protection of all components that make up an application in a namespace gives you the confidence to know that all objects required to run your business logical applications can be recovered quickly, easily, and correctly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Arial" panose="020B0604020202020204" pitchFamily="34" charset="0"/>
                <a:cs typeface="Arial" panose="020B0604020202020204" pitchFamily="34" charset="0"/>
              </a:rPr>
              <a:t>The key pillar of our design is a solution that can span across any Kubernetes distribution, on prem or in the cloud, for backup and recovery .</a:t>
            </a:r>
            <a:endParaRPr lang="en-US" sz="1200" kern="0" baseline="30000" dirty="0">
              <a:solidFill>
                <a:schemeClr val="bg1">
                  <a:lumMod val="50000"/>
                </a:schemeClr>
              </a:solidFill>
              <a:latin typeface="Arial" panose="020B0604020202020204" pitchFamily="34" charset="0"/>
              <a:cs typeface="Arial" panose="020B0604020202020204" pitchFamily="34" charset="0"/>
            </a:endParaRPr>
          </a:p>
          <a:p>
            <a:pPr algn="l" fontAlgn="base"/>
            <a:r>
              <a:rPr lang="en-US" sz="1200" dirty="0">
                <a:solidFill>
                  <a:srgbClr val="000000"/>
                </a:solidFill>
                <a:latin typeface="Arial" panose="020B0604020202020204" pitchFamily="34" charset="0"/>
                <a:cs typeface="Arial" panose="020B0604020202020204" pitchFamily="34" charset="0"/>
              </a:rPr>
              <a:t>NetBackup for Kubernetes is designed to be cloud-native, using Kubernetes custom operators and APIs</a:t>
            </a:r>
          </a:p>
          <a:p>
            <a:pPr algn="l" fontAlgn="base"/>
            <a:r>
              <a:rPr lang="en-US" sz="1200" dirty="0">
                <a:solidFill>
                  <a:srgbClr val="000000"/>
                </a:solidFill>
                <a:latin typeface="Arial" panose="020B0604020202020204" pitchFamily="34" charset="0"/>
                <a:cs typeface="Arial" panose="020B0604020202020204" pitchFamily="34" charset="0"/>
              </a:rPr>
              <a:t>It allows the container architect or the NetBackup admin the control to quickly and simply build protection for their K8s environment using native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noProof="0" dirty="0">
              <a:solidFill>
                <a:schemeClr val="tx1"/>
              </a:solidFill>
              <a:effectLst/>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noProof="0" dirty="0">
                <a:solidFill>
                  <a:schemeClr val="tx1"/>
                </a:solidFill>
                <a:effectLst/>
                <a:latin typeface="Avenir Book"/>
              </a:rPr>
              <a:t>NetBackup for Kubernetes gives you</a:t>
            </a:r>
            <a:r>
              <a:rPr lang="en-US" sz="1200" b="0" i="0" u="none" strike="noStrike" noProof="0" dirty="0">
                <a:solidFill>
                  <a:schemeClr val="tx1"/>
                </a:solidFill>
                <a:effectLst/>
                <a:latin typeface="Avenir Book"/>
              </a:rPr>
              <a:t> the integrated data protection and resiliency you require by utilizing the portable and elasticity of Kubernetes.</a:t>
            </a:r>
          </a:p>
          <a:p>
            <a:pPr marL="0" marR="0" lvl="0" indent="0" algn="l" rtl="0" eaLnBrk="1" fontAlgn="auto" latinLnBrk="0" hangingPunct="1">
              <a:lnSpc>
                <a:spcPct val="100000"/>
              </a:lnSpc>
              <a:spcBef>
                <a:spcPts val="0"/>
              </a:spcBef>
              <a:spcAft>
                <a:spcPts val="0"/>
              </a:spcAft>
              <a:buClrTx/>
              <a:buSzTx/>
              <a:buFontTx/>
              <a:buNone/>
            </a:pPr>
            <a:r>
              <a:rPr lang="en-US" sz="1200" b="0" i="0" u="none" strike="noStrike" kern="1200" dirty="0">
                <a:solidFill>
                  <a:schemeClr val="tx1"/>
                </a:solidFill>
                <a:effectLst/>
                <a:latin typeface="Avenir Book"/>
                <a:ea typeface="+mn-ea"/>
                <a:cs typeface="+mn-cs"/>
              </a:rPr>
              <a:t>O</a:t>
            </a:r>
            <a:r>
              <a:rPr lang="en-US" sz="1200" b="0" i="0" u="none" strike="noStrike" kern="1200" dirty="0">
                <a:solidFill>
                  <a:schemeClr val="tx1"/>
                </a:solidFill>
                <a:effectLst/>
                <a:latin typeface="Avenir Book"/>
                <a:ea typeface="+mn-ea"/>
                <a:cs typeface="Arial"/>
              </a:rPr>
              <a:t>ur solution is platform and storage agnostic, while leveraging cloud-native attributes that is designed to provide cross-platform portable integration with any distribution of K8s including: VMware Tanzu, RedHat OpenShift and Google GKE. Our </a:t>
            </a:r>
            <a:r>
              <a:rPr lang="en-US" sz="1200" b="0" i="0" u="none" strike="noStrike" noProof="0" dirty="0">
                <a:solidFill>
                  <a:schemeClr val="tx1"/>
                </a:solidFill>
                <a:effectLst/>
                <a:latin typeface="Avenir Book"/>
              </a:rPr>
              <a:t>K8s solution provides centralized management to protect cloud-native apps using the intuitive NetBackup web UI or restful APIs to streamline data protection. </a:t>
            </a:r>
          </a:p>
          <a:p>
            <a:pPr marL="0" marR="0" lvl="0" indent="0" algn="l" rtl="0" eaLnBrk="1" fontAlgn="auto" latinLnBrk="0" hangingPunct="1">
              <a:lnSpc>
                <a:spcPct val="100000"/>
              </a:lnSpc>
              <a:spcBef>
                <a:spcPts val="0"/>
              </a:spcBef>
              <a:spcAft>
                <a:spcPts val="0"/>
              </a:spcAft>
              <a:buClrTx/>
              <a:buSzTx/>
              <a:buFontTx/>
              <a:buNone/>
            </a:pPr>
            <a:endParaRPr lang="en-US" sz="1200" b="1" i="0" u="none" strike="noStrike" kern="1200" noProof="0" dirty="0">
              <a:solidFill>
                <a:schemeClr val="tx1"/>
              </a:solidFill>
              <a:effectLst/>
              <a:latin typeface="Avenir Book"/>
              <a:ea typeface="+mn-ea"/>
              <a:cs typeface="+mn-cs"/>
            </a:endParaRPr>
          </a:p>
          <a:p>
            <a:pPr marL="0" marR="0" lvl="0" indent="0" algn="l" rtl="0" eaLnBrk="1" fontAlgn="auto" latinLnBrk="0" hangingPunct="1">
              <a:lnSpc>
                <a:spcPct val="100000"/>
              </a:lnSpc>
              <a:spcBef>
                <a:spcPts val="0"/>
              </a:spcBef>
              <a:spcAft>
                <a:spcPts val="0"/>
              </a:spcAft>
              <a:buClrTx/>
              <a:buSzTx/>
              <a:buFontTx/>
              <a:buNone/>
            </a:pPr>
            <a:r>
              <a:rPr lang="en-US" sz="1200" b="0" i="0" u="none" strike="noStrike" kern="1200" dirty="0">
                <a:solidFill>
                  <a:schemeClr val="tx1"/>
                </a:solidFill>
                <a:effectLst/>
                <a:latin typeface="Avenir Book"/>
                <a:ea typeface="+mn-ea"/>
                <a:cs typeface="+mn-cs"/>
              </a:rPr>
              <a:t>We provide you with the foundation to accelerate your adoption of the distributed cloud with the confidence to know we have you protected. </a:t>
            </a:r>
            <a:r>
              <a:rPr lang="en-US" sz="1200" b="0" i="0" u="none" strike="noStrike" noProof="0" dirty="0">
                <a:solidFill>
                  <a:schemeClr val="tx1"/>
                </a:solidFill>
                <a:effectLst/>
                <a:latin typeface="Avenir Book"/>
              </a:rPr>
              <a:t>As the cloud market evolves, we will continue to invest in our data management solutions for Kubernetes. </a:t>
            </a:r>
            <a:endParaRPr lang="en-US" sz="1200" b="1" i="0" u="none" strike="noStrike" kern="1200" noProof="0" dirty="0">
              <a:solidFill>
                <a:schemeClr val="tx1"/>
              </a:solidFill>
              <a:effectLst/>
              <a:latin typeface="Avenir Book"/>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37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Veritas NetBackup SaaS Protection is itself a SaaS-based solution. It provides Backup-as-a-Service (BaaS) for data stored in SaaS applications and platforms-as-a-service (PaaS).  NetBackup SaaS Protection is able to address the challenges that come with SaaS data, as well as data from platforms-as-a-service (PaaS) that you might be using. It provides secure cloud data management for all your SaaS and PaaS data.</a:t>
            </a:r>
          </a:p>
          <a:p>
            <a:endParaRPr lang="en-US"/>
          </a:p>
          <a:p>
            <a:r>
              <a:rPr lang="en-US"/>
              <a:t>NetBackup SaaS Protection provides full data protection for a number of SaaS applications, including</a:t>
            </a:r>
          </a:p>
          <a:p>
            <a:pPr marL="171450" indent="-171450">
              <a:buFont typeface="Arial" panose="020B0604020202020204" pitchFamily="34" charset="0"/>
              <a:buChar char="•"/>
            </a:pPr>
            <a:r>
              <a:rPr lang="en-US"/>
              <a:t>Microsoft 365 and all its components: Exchange Online, SharePoint Online, OneDrive for Business, Teams, and the Microsoft 365 Audit Log.</a:t>
            </a:r>
          </a:p>
          <a:p>
            <a:pPr marL="171450" indent="-171450">
              <a:buFont typeface="Arial" panose="020B0604020202020204" pitchFamily="34" charset="0"/>
              <a:buChar char="•"/>
            </a:pPr>
            <a:r>
              <a:rPr lang="en-US"/>
              <a:t>Google Workspace and its components: Gmail, Google Drive, Docs, Sheets, Slides, and more.</a:t>
            </a:r>
          </a:p>
          <a:p>
            <a:pPr marL="171450" indent="-171450">
              <a:buFont typeface="Arial" panose="020B0604020202020204" pitchFamily="34" charset="0"/>
              <a:buChar char="•"/>
            </a:pPr>
            <a:r>
              <a:rPr lang="en-US"/>
              <a:t>Slack</a:t>
            </a:r>
          </a:p>
          <a:p>
            <a:pPr marL="171450" indent="-171450">
              <a:buFont typeface="Arial" panose="020B0604020202020204" pitchFamily="34" charset="0"/>
              <a:buChar char="•"/>
            </a:pPr>
            <a:r>
              <a:rPr lang="en-US"/>
              <a:t>And Box</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NetBackup SaaS Protection also provides data protection for the most-used PaaS platforms:</a:t>
            </a:r>
          </a:p>
          <a:p>
            <a:pPr marL="171450" indent="-171450">
              <a:buFont typeface="Arial" panose="020B0604020202020204" pitchFamily="34" charset="0"/>
              <a:buChar char="•"/>
            </a:pPr>
            <a:r>
              <a:rPr lang="en-US"/>
              <a:t>Azure Blob Storage</a:t>
            </a:r>
          </a:p>
          <a:p>
            <a:pPr marL="171450" indent="-171450">
              <a:buFont typeface="Arial" panose="020B0604020202020204" pitchFamily="34" charset="0"/>
              <a:buChar char="•"/>
            </a:pPr>
            <a:r>
              <a:rPr lang="en-US"/>
              <a:t>Azure Files Storage</a:t>
            </a:r>
          </a:p>
          <a:p>
            <a:pPr marL="171450" indent="-171450">
              <a:buFont typeface="Arial" panose="020B0604020202020204" pitchFamily="34" charset="0"/>
              <a:buChar char="•"/>
            </a:pPr>
            <a:r>
              <a:rPr lang="en-US"/>
              <a:t>And Amazon S3.</a:t>
            </a:r>
          </a:p>
          <a:p>
            <a:pPr marL="0" indent="0">
              <a:buFont typeface="Arial" panose="020B0604020202020204" pitchFamily="34" charset="0"/>
              <a:buNone/>
            </a:pPr>
            <a:endParaRPr lang="en-US"/>
          </a:p>
          <a:p>
            <a:r>
              <a:rPr lang="en-US"/>
              <a:t>NetBackup SaaS Protection</a:t>
            </a:r>
          </a:p>
          <a:p>
            <a:pPr marL="171450" indent="-171450">
              <a:buFont typeface="Arial" panose="020B0604020202020204" pitchFamily="34" charset="0"/>
              <a:buChar char="•"/>
            </a:pPr>
            <a:r>
              <a:rPr lang="en-US"/>
              <a:t>Has the performance and scalability to grow as your organization and your data grows.</a:t>
            </a:r>
          </a:p>
          <a:p>
            <a:pPr marL="171450" indent="-171450">
              <a:buFont typeface="Arial" panose="020B0604020202020204" pitchFamily="34" charset="0"/>
              <a:buChar char="•"/>
            </a:pPr>
            <a:r>
              <a:rPr lang="en-US"/>
              <a:t>Has the security hardening you need to keep your private data private.</a:t>
            </a:r>
          </a:p>
          <a:p>
            <a:pPr marL="171450" indent="-171450">
              <a:buFont typeface="Arial" panose="020B0604020202020204" pitchFamily="34" charset="0"/>
              <a:buChar char="•"/>
            </a:pPr>
            <a:r>
              <a:rPr lang="en-US"/>
              <a:t>Includes another nice feature that lets you give your users the ability to perform self-service restores of their own data.</a:t>
            </a:r>
          </a:p>
          <a:p>
            <a:pPr marL="171450" indent="-171450">
              <a:buFont typeface="Arial" panose="020B0604020202020204" pitchFamily="34" charset="0"/>
              <a:buChar char="•"/>
            </a:pPr>
            <a:r>
              <a:rPr lang="en-US"/>
              <a:t>NetBackup SaaS Protection is hosted on Microsoft Azure and can store your data in any of Azure’s data centers around the world, making it easy to comply with data sovereignty regulations.</a:t>
            </a:r>
          </a:p>
          <a:p>
            <a:pPr marL="171450" indent="-171450">
              <a:buFont typeface="Arial" panose="020B0604020202020204" pitchFamily="34" charset="0"/>
              <a:buChar char="•"/>
            </a:pPr>
            <a:r>
              <a:rPr lang="en-US"/>
              <a:t>Lastly, it provides blazingly fast and comprehensive eDiscovery searches. It allows you to perform a single federated search across all of your SaaS application data in all regions and across all domains.</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a:t>&lt;CLICK&gt;</a:t>
            </a: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985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0" marR="418465" algn="just">
              <a:lnSpc>
                <a:spcPts val="1600"/>
              </a:lnSpc>
              <a:spcBef>
                <a:spcPts val="895"/>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In</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few</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short</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years,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the</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adoption</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of</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public</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cloud-based</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protection</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as-a-service</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has</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grown</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significantly.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This</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trend</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is</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placing</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responsibility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on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owners</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to</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deliver</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on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protection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SLAs (Service Level Agreements),</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sovereignty,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security,</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and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ransomware</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spc="-10" dirty="0">
                <a:effectLst/>
                <a:latin typeface="Arial" panose="020B0604020202020204" pitchFamily="34" charset="0"/>
                <a:ea typeface="MS PGothic" panose="020B0600070205080204" pitchFamily="34" charset="-128"/>
                <a:cs typeface="Arial" panose="020B0604020202020204" pitchFamily="34" charset="0"/>
              </a:rPr>
              <a:t>resiliency.</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63500" marR="0">
              <a:lnSpc>
                <a:spcPts val="1600"/>
              </a:lnSpc>
              <a:spcBef>
                <a:spcPts val="600"/>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Traditional</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approaches</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to</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cloud</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protection</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are not</a:t>
            </a:r>
            <a:r>
              <a:rPr lang="en-US" sz="1800" b="0" spc="-3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keeping</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pace</a:t>
            </a:r>
            <a:r>
              <a:rPr lang="en-US" sz="1800" b="0" spc="-2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with</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IT</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complexity,</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growing</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threats,</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or</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spc="-10" dirty="0">
                <a:effectLst/>
                <a:latin typeface="Arial" panose="020B0604020202020204" pitchFamily="34" charset="0"/>
                <a:ea typeface="MS PGothic" panose="020B0600070205080204" pitchFamily="34" charset="-128"/>
                <a:cs typeface="Arial" panose="020B0604020202020204" pitchFamily="34" charset="0"/>
              </a:rPr>
              <a:t>economic expectations.</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63500" marR="0">
              <a:lnSpc>
                <a:spcPct val="120000"/>
              </a:lnSpc>
              <a:spcBef>
                <a:spcPts val="845"/>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NetBackup</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Recovery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Vault</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provides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fully managed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cloud</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data</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protection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tier</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that is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seamlessly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integrated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NetBackup.</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With</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NetBackup Recovery Vault, Veritas customers can be confident that their data is secure in the cloud and protected from</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ransomware, is disaster recovery ready, and able to meet compliance and governance requirements.</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63500" marR="114300">
              <a:lnSpc>
                <a:spcPts val="1600"/>
              </a:lnSpc>
              <a:spcBef>
                <a:spcPts val="575"/>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NetBackup Recovery Vault is the right technology at the right time. Recovery Vault not only simplifies the process of</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provisioning</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new</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storage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cloud,</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but it</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also reduces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risks.</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All</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storage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as-a-service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resources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are</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provisioned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and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managed</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63500" marR="0">
              <a:lnSpc>
                <a:spcPts val="1600"/>
              </a:lnSpc>
              <a:spcBef>
                <a:spcPts val="0"/>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from within NetBackup’s locked-down security and role-based authentication policies. Eliminating separate accounts and user</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interfaces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across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cloud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providers</a:t>
            </a:r>
            <a:r>
              <a:rPr lang="en-US" sz="1800" b="0" spc="-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helps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ensure</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that</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security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and</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compliance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policies</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are</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in</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check.</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And</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because</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Recovery</a:t>
            </a:r>
            <a:r>
              <a:rPr lang="en-US" sz="1800" b="0" spc="-1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Vault</a:t>
            </a:r>
            <a:r>
              <a:rPr lang="en-US" sz="1800" b="0" spc="-1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is</a:t>
            </a:r>
            <a:r>
              <a:rPr lang="en-US" sz="1800" b="0" spc="20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an integral feature of NetBackup, customer cloud storage benefits from all its capabilities.</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63500" marR="0">
              <a:lnSpc>
                <a:spcPts val="1600"/>
              </a:lnSpc>
              <a:spcBef>
                <a:spcPts val="5"/>
              </a:spcBef>
              <a:spcAft>
                <a:spcPts val="600"/>
              </a:spcAft>
            </a:pPr>
            <a:r>
              <a:rPr lang="en-US" sz="1800" b="0" dirty="0">
                <a:effectLst/>
                <a:latin typeface="Arial" panose="020B0604020202020204" pitchFamily="34" charset="0"/>
                <a:ea typeface="MS PGothic" panose="020B0600070205080204" pitchFamily="34" charset="-128"/>
                <a:cs typeface="Arial" panose="020B0604020202020204" pitchFamily="34" charset="0"/>
              </a:rPr>
              <a:t>With</a:t>
            </a:r>
            <a:r>
              <a:rPr lang="en-US" sz="1800" b="0" spc="-4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NetBackup</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Recovery</a:t>
            </a:r>
            <a:r>
              <a:rPr lang="en-US" sz="1800" b="0" spc="-2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Vault</a:t>
            </a:r>
            <a:r>
              <a:rPr lang="en-US" sz="1800" b="0" spc="-40" dirty="0">
                <a:effectLst/>
                <a:latin typeface="Arial" panose="020B0604020202020204" pitchFamily="34" charset="0"/>
                <a:ea typeface="MS PGothic" panose="020B0600070205080204" pitchFamily="34" charset="-128"/>
                <a:cs typeface="Arial" panose="020B0604020202020204" pitchFamily="34" charset="0"/>
              </a:rPr>
              <a:t> </a:t>
            </a:r>
            <a:r>
              <a:rPr lang="en-US" sz="1800" b="0" dirty="0">
                <a:effectLst/>
                <a:latin typeface="Arial" panose="020B0604020202020204" pitchFamily="34" charset="0"/>
                <a:ea typeface="MS PGothic" panose="020B0600070205080204" pitchFamily="34" charset="-128"/>
                <a:cs typeface="Arial" panose="020B0604020202020204" pitchFamily="34" charset="0"/>
              </a:rPr>
              <a:t>you</a:t>
            </a:r>
            <a:r>
              <a:rPr lang="en-US" sz="1800" b="0" spc="-35" dirty="0">
                <a:effectLst/>
                <a:latin typeface="Arial" panose="020B0604020202020204" pitchFamily="34" charset="0"/>
                <a:ea typeface="MS PGothic" panose="020B0600070205080204" pitchFamily="34" charset="-128"/>
                <a:cs typeface="Arial" panose="020B0604020202020204" pitchFamily="34" charset="0"/>
              </a:rPr>
              <a:t> </a:t>
            </a:r>
            <a:r>
              <a:rPr lang="en-US" sz="1800" b="0" spc="-20" dirty="0">
                <a:effectLst/>
                <a:latin typeface="Arial" panose="020B0604020202020204" pitchFamily="34" charset="0"/>
                <a:ea typeface="MS PGothic" panose="020B0600070205080204" pitchFamily="34" charset="-128"/>
                <a:cs typeface="Arial" panose="020B0604020202020204" pitchFamily="34" charset="0"/>
              </a:rPr>
              <a:t>can:</a:t>
            </a:r>
            <a:endParaRPr lang="en-US" sz="1800" b="1" dirty="0">
              <a:effectLst/>
              <a:latin typeface="Polaris Book" panose="02000000000000000000"/>
              <a:ea typeface="MS PGothic" panose="020B0600070205080204" pitchFamily="34" charset="-128"/>
              <a:cs typeface="Arial" panose="020B0604020202020204" pitchFamily="34" charset="0"/>
            </a:endParaRPr>
          </a:p>
          <a:p>
            <a:pPr marL="342900" marR="0" lvl="0" indent="-342900">
              <a:spcBef>
                <a:spcPts val="600"/>
              </a:spcBef>
              <a:spcAft>
                <a:spcPts val="0"/>
              </a:spcAft>
              <a:buClr>
                <a:srgbClr val="414142"/>
              </a:buClr>
              <a:buSzPts val="1000"/>
              <a:buFont typeface="Symbol" panose="05050102010706020507" pitchFamily="18" charset="2"/>
              <a:buChar char=""/>
              <a:tabLst>
                <a:tab pos="520700" algn="l"/>
                <a:tab pos="521335" algn="l"/>
              </a:tabLst>
            </a:pP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Reduce</a:t>
            </a:r>
            <a:r>
              <a:rPr lang="en-US" sz="1800" b="1"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Risks</a:t>
            </a:r>
            <a:r>
              <a:rPr lang="en-US" sz="1800" b="1"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t>
            </a:r>
            <a:r>
              <a:rPr lang="en-US" sz="1800" spc="-2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Crucial</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cloud</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security,</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retention</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and</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compliance</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managed</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within</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NetBackup</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spcBef>
                <a:spcPts val="600"/>
              </a:spcBef>
              <a:spcAft>
                <a:spcPts val="0"/>
              </a:spcAft>
              <a:buClr>
                <a:srgbClr val="414142"/>
              </a:buClr>
              <a:buSzPts val="1000"/>
              <a:buFont typeface="Symbol" panose="05050102010706020507" pitchFamily="18" charset="2"/>
              <a:buChar char=""/>
              <a:tabLst>
                <a:tab pos="520700" algn="l"/>
                <a:tab pos="521335" algn="l"/>
              </a:tabLst>
            </a:pP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Scale</a:t>
            </a:r>
            <a:r>
              <a:rPr lang="en-US" sz="1800" b="1" spc="-4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Limitlessly</a:t>
            </a:r>
            <a:r>
              <a:rPr lang="en-US" sz="1800" b="1"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Efficiently</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manage</a:t>
            </a:r>
            <a:r>
              <a:rPr lang="en-US" sz="1800" spc="-4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data</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growth</a:t>
            </a:r>
            <a:r>
              <a:rPr lang="en-US" sz="1800" spc="-4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without</a:t>
            </a:r>
            <a:r>
              <a:rPr lang="en-US" sz="1800" spc="-3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compromising</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manageability</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0" lvl="0" indent="-342900">
              <a:spcBef>
                <a:spcPts val="600"/>
              </a:spcBef>
              <a:spcAft>
                <a:spcPts val="0"/>
              </a:spcAft>
              <a:buClr>
                <a:srgbClr val="414142"/>
              </a:buClr>
              <a:buSzPts val="1000"/>
              <a:buFont typeface="Symbol" panose="05050102010706020507" pitchFamily="18" charset="2"/>
              <a:buChar char=""/>
              <a:tabLst>
                <a:tab pos="520700" algn="l"/>
                <a:tab pos="521335" algn="l"/>
              </a:tabLst>
            </a:pP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Lower</a:t>
            </a:r>
            <a:r>
              <a:rPr lang="en-US" sz="1800" b="1" spc="-4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TCO (Total Cost of Ownership)</a:t>
            </a:r>
            <a:r>
              <a:rPr lang="en-US" sz="1800" b="1"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Predictable</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as-a-service</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subscription.</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Zero</a:t>
            </a:r>
            <a:r>
              <a:rPr lang="en-US" sz="1800" spc="-4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hidden</a:t>
            </a:r>
            <a:r>
              <a:rPr lang="en-US" sz="1800" spc="-3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costs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pPr marL="342900" marR="106045" lvl="0" indent="-342900">
              <a:spcBef>
                <a:spcPts val="600"/>
              </a:spcBef>
              <a:spcAft>
                <a:spcPts val="0"/>
              </a:spcAft>
              <a:buClr>
                <a:srgbClr val="414142"/>
              </a:buClr>
              <a:buSzPts val="1000"/>
              <a:buFont typeface="Symbol" panose="05050102010706020507" pitchFamily="18" charset="2"/>
              <a:buChar char=""/>
              <a:tabLst>
                <a:tab pos="520700" algn="l"/>
                <a:tab pos="521335" algn="l"/>
              </a:tabLst>
            </a:pP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Automate</a:t>
            </a:r>
            <a:r>
              <a:rPr lang="en-US" sz="1800" b="1" spc="-1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b="1" dirty="0">
                <a:solidFill>
                  <a:srgbClr val="414142"/>
                </a:solidFill>
                <a:effectLst/>
                <a:latin typeface="Arial" panose="020B0604020202020204" pitchFamily="34" charset="0"/>
                <a:ea typeface="Symbol" panose="05050102010706020507" pitchFamily="18" charset="2"/>
                <a:cs typeface="Symbol" panose="05050102010706020507" pitchFamily="18" charset="2"/>
              </a:rPr>
              <a:t>Resiliency</a:t>
            </a:r>
            <a:r>
              <a:rPr lang="en-US" sz="1800" b="1" spc="-2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t>
            </a:r>
            <a:r>
              <a:rPr lang="en-US" sz="1800" spc="-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Intelligent</a:t>
            </a:r>
            <a:r>
              <a:rPr lang="en-US" sz="1800" spc="-1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Cloud</a:t>
            </a:r>
            <a:r>
              <a:rPr lang="en-US" sz="1800" spc="-2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Policies</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and</a:t>
            </a:r>
            <a:r>
              <a:rPr lang="en-US" sz="1800" spc="-2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air-gapped</a:t>
            </a:r>
            <a:r>
              <a:rPr lang="en-US" sz="1800" spc="-2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multi-cloud</a:t>
            </a:r>
            <a:r>
              <a:rPr lang="en-US" sz="1800" spc="-2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isolation</a:t>
            </a:r>
            <a:r>
              <a:rPr lang="en-US" sz="1800" spc="-15"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protects</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data</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from</a:t>
            </a:r>
            <a:r>
              <a:rPr lang="en-US" sz="1800" spc="-1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ransomware</a:t>
            </a:r>
            <a:r>
              <a:rPr lang="en-US" sz="1800" spc="200" dirty="0">
                <a:solidFill>
                  <a:srgbClr val="414142"/>
                </a:solidFill>
                <a:effectLst/>
                <a:latin typeface="Arial" panose="020B0604020202020204" pitchFamily="34" charset="0"/>
                <a:ea typeface="Symbol" panose="05050102010706020507" pitchFamily="18" charset="2"/>
                <a:cs typeface="Symbol" panose="05050102010706020507" pitchFamily="18" charset="2"/>
              </a:rPr>
              <a:t> </a:t>
            </a:r>
            <a:r>
              <a:rPr lang="en-US" sz="1800" dirty="0">
                <a:solidFill>
                  <a:srgbClr val="414142"/>
                </a:solidFill>
                <a:effectLst/>
                <a:latin typeface="Arial" panose="020B0604020202020204" pitchFamily="34" charset="0"/>
                <a:ea typeface="Symbol" panose="05050102010706020507" pitchFamily="18" charset="2"/>
                <a:cs typeface="Symbol" panose="05050102010706020507" pitchFamily="18" charset="2"/>
              </a:rPr>
              <a:t>and other threats</a:t>
            </a:r>
            <a:endParaRPr lang="en-US" sz="1800" dirty="0">
              <a:effectLst/>
              <a:latin typeface="Arial" panose="020B0604020202020204" pitchFamily="34" charset="0"/>
              <a:ea typeface="Symbol" panose="05050102010706020507" pitchFamily="18" charset="2"/>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919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Corbel"/>
              </a:rPr>
              <a:t>Veritas NetBackup enables</a:t>
            </a:r>
            <a:r>
              <a:rPr lang="en-US" dirty="0"/>
              <a:t> enterprises to address these challenges, </a:t>
            </a:r>
            <a:r>
              <a:rPr lang="en-US" sz="1200" b="0" kern="1200" dirty="0">
                <a:solidFill>
                  <a:schemeClr val="tx1"/>
                </a:solidFill>
                <a:effectLst/>
                <a:latin typeface="Corbel"/>
                <a:ea typeface="+mn-ea"/>
                <a:cs typeface="+mn-cs"/>
              </a:rPr>
              <a:t>protecting the world’s most valuable data regardless of where it resides—from edge to core to cloud.  It does this in three key areas:</a:t>
            </a:r>
            <a:br>
              <a:rPr lang="en-US" dirty="0"/>
            </a:br>
            <a:r>
              <a:rPr lang="en-US" dirty="0"/>
              <a:t>1.  Cloud Optimized</a:t>
            </a:r>
          </a:p>
          <a:p>
            <a:r>
              <a:rPr lang="en-US" dirty="0"/>
              <a:t>2.  Automated Operation</a:t>
            </a:r>
            <a:br>
              <a:rPr lang="en-US" dirty="0"/>
            </a:br>
            <a:r>
              <a:rPr lang="en-US" dirty="0"/>
              <a:t>3.  Cyber Resilience</a:t>
            </a:r>
            <a:br>
              <a:rPr lang="en-US" dirty="0"/>
            </a:br>
            <a:br>
              <a:rPr lang="en-US" dirty="0"/>
            </a:br>
            <a:r>
              <a:rPr lang="en-US" dirty="0"/>
              <a:t>NetBackup delivers </a:t>
            </a:r>
            <a:br>
              <a:rPr lang="en-US" dirty="0"/>
            </a:br>
            <a:br>
              <a:rPr lang="en-US" dirty="0"/>
            </a:br>
            <a:r>
              <a:rPr lang="en-US" dirty="0"/>
              <a:t>1. </a:t>
            </a:r>
            <a:r>
              <a:rPr lang="en-US" b="1" dirty="0"/>
              <a:t>Cloud Optimized </a:t>
            </a:r>
            <a:r>
              <a:rPr lang="en-US" dirty="0"/>
              <a:t>– with features that provide customers flexibility and choice across any cloud, any workload, any data source and now any deployment architecture – with integrated visibility across multi-cloud environments.</a:t>
            </a:r>
          </a:p>
          <a:p>
            <a:endParaRPr lang="en-US" dirty="0"/>
          </a:p>
          <a:p>
            <a:pPr marL="228600" indent="-228600">
              <a:buAutoNum type="arabicPeriod" startAt="2"/>
            </a:pPr>
            <a:r>
              <a:rPr lang="en-GB" sz="1200" b="1" kern="1200" dirty="0">
                <a:solidFill>
                  <a:schemeClr val="tx1"/>
                </a:solidFill>
                <a:effectLst/>
                <a:latin typeface="Corbel"/>
                <a:ea typeface="+mn-ea"/>
                <a:cs typeface="+mn-cs"/>
              </a:rPr>
              <a:t>Cyber Resilience </a:t>
            </a:r>
            <a:r>
              <a:rPr lang="en-GB" sz="1200" kern="1200" dirty="0">
                <a:solidFill>
                  <a:schemeClr val="tx1"/>
                </a:solidFill>
                <a:effectLst/>
                <a:latin typeface="Corbel"/>
                <a:ea typeface="+mn-ea"/>
                <a:cs typeface="+mn-cs"/>
              </a:rPr>
              <a:t>-</a:t>
            </a:r>
            <a:r>
              <a:rPr lang="en-GB" dirty="0"/>
              <a:t> </a:t>
            </a:r>
            <a:r>
              <a:rPr lang="en-GB" sz="1200" kern="1200" dirty="0">
                <a:solidFill>
                  <a:schemeClr val="tx1"/>
                </a:solidFill>
                <a:effectLst/>
                <a:latin typeface="Corbel"/>
                <a:ea typeface="+mn-ea"/>
                <a:cs typeface="+mn-cs"/>
              </a:rPr>
              <a:t>ensuring reliable </a:t>
            </a:r>
            <a:r>
              <a:rPr lang="en-GB" sz="1200" b="1" kern="1200" dirty="0">
                <a:solidFill>
                  <a:schemeClr val="tx1"/>
                </a:solidFill>
                <a:effectLst/>
                <a:latin typeface="Corbel"/>
                <a:ea typeface="+mn-ea"/>
                <a:cs typeface="+mn-cs"/>
              </a:rPr>
              <a:t>[and rapid]</a:t>
            </a:r>
            <a:r>
              <a:rPr lang="en-GB" sz="1200" kern="1200" dirty="0">
                <a:solidFill>
                  <a:schemeClr val="tx1"/>
                </a:solidFill>
                <a:effectLst/>
                <a:latin typeface="Corbel"/>
                <a:ea typeface="+mn-ea"/>
                <a:cs typeface="+mn-cs"/>
              </a:rPr>
              <a:t> recovery at any scale from a potential ransomware attack – with comprehensive ransomware protection features on-premises and in the cloud – with active detection capabilities and automated malware scanning – ensuring organizations pay zero ransom and are able to quickly recover their data in the event of an attack, with the ability to achieve any RPO or RTO that is required.</a:t>
            </a:r>
            <a:br>
              <a:rPr lang="en-US" dirty="0"/>
            </a:br>
            <a:endParaRPr lang="en-US" dirty="0"/>
          </a:p>
          <a:p>
            <a:pPr marL="0" indent="0">
              <a:buNone/>
            </a:pPr>
            <a:r>
              <a:rPr lang="en-US" dirty="0"/>
              <a:t>3 . </a:t>
            </a:r>
            <a:r>
              <a:rPr lang="en-US" b="1" dirty="0"/>
              <a:t>Automated Operation </a:t>
            </a:r>
            <a:r>
              <a:rPr lang="en-US" dirty="0"/>
              <a:t>- features that </a:t>
            </a:r>
            <a:r>
              <a:rPr lang="en-GB" sz="1200" kern="1200" dirty="0">
                <a:solidFill>
                  <a:schemeClr val="tx1"/>
                </a:solidFill>
                <a:effectLst/>
                <a:latin typeface="Corbel"/>
                <a:ea typeface="+mn-ea"/>
                <a:cs typeface="+mn-cs"/>
              </a:rPr>
              <a:t>further reinforce Veritas’ focus on abstracting the complexity of enterprise IT</a:t>
            </a:r>
            <a:r>
              <a:rPr lang="en-US" sz="1200" b="0" kern="1200" dirty="0">
                <a:solidFill>
                  <a:schemeClr val="tx1"/>
                </a:solidFill>
                <a:effectLst/>
                <a:latin typeface="Corbel"/>
                <a:ea typeface="+mn-ea"/>
                <a:cs typeface="+mn-cs"/>
              </a:rPr>
              <a:t>—</a:t>
            </a:r>
            <a:r>
              <a:rPr lang="en-GB" sz="1200" kern="1200" dirty="0">
                <a:solidFill>
                  <a:schemeClr val="tx1"/>
                </a:solidFill>
                <a:effectLst/>
                <a:latin typeface="Corbel"/>
                <a:ea typeface="+mn-ea"/>
                <a:cs typeface="+mn-cs"/>
              </a:rPr>
              <a:t>streamlining management through orchestrated automation of discovery, protection and recovery.  And with features that optimize the use of cloud resources through elastic utilization – resulting in reduced costs and a reduced carbon footprint.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00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Polaris Book Italic"/>
                <a:ea typeface="Polaris Book Italic"/>
                <a:cs typeface="Polaris Book Italic"/>
              </a:rPr>
              <a:t>Despite the challenges the enterprise is facing, Veritas has a plan to achieve ransomware resiliency in 3 steps. </a:t>
            </a:r>
            <a:br>
              <a:rPr lang="en-US" b="0">
                <a:latin typeface="Polaris Book Italic"/>
                <a:ea typeface="Polaris Book Italic"/>
                <a:cs typeface="Polaris Book Italic"/>
              </a:rPr>
            </a:br>
            <a:br>
              <a:rPr lang="en-US" b="0">
                <a:latin typeface="Polaris Book Italic"/>
                <a:ea typeface="Polaris Book Italic"/>
                <a:cs typeface="Polaris Book Italic"/>
              </a:rPr>
            </a:br>
            <a:r>
              <a:rPr lang="en-US" b="0">
                <a:latin typeface="Segoe UI"/>
                <a:cs typeface="Segoe UI"/>
              </a:rPr>
              <a:t>[on click] </a:t>
            </a:r>
            <a:r>
              <a:rPr lang="en-US">
                <a:latin typeface="Polaris Book Italic"/>
                <a:ea typeface="Polaris Book Italic"/>
                <a:cs typeface="Polaris Book Italic"/>
              </a:rPr>
              <a:t>Step 1: PROTECT. Safeguarding data integrity. </a:t>
            </a:r>
            <a:br>
              <a:rPr lang="en-US" b="0">
                <a:latin typeface="Polaris Book Italic"/>
                <a:ea typeface="Polaris Book Italic"/>
                <a:cs typeface="Polaris Book Italic"/>
              </a:rPr>
            </a:br>
            <a:endParaRPr lang="en-US">
              <a:latin typeface="Polaris Book Italic"/>
              <a:ea typeface="Polaris Book Italic"/>
              <a:cs typeface="Polaris Book Italic"/>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a:latin typeface="Polaris Book Italic"/>
                <a:ea typeface="Polaris Book Italic"/>
                <a:cs typeface="Polaris Book Italic"/>
              </a:rPr>
              <a:t>The first step in any ransomware resiliency plan should be ensuring complete protection. This includes making sure all parts of the environment from physical and virtual to cloud and containers are backed up to immutable storage. Critically this universal protection must be applied intelligently and managed automatically in order to scale properly.  </a:t>
            </a:r>
            <a:r>
              <a:rPr lang="en-US" b="0">
                <a:latin typeface="Arial" panose="020B0604020202020204" pitchFamily="34" charset="0"/>
                <a:ea typeface="Polaris Book Italic"/>
                <a:cs typeface="Arial" panose="020B0604020202020204" pitchFamily="34" charset="0"/>
              </a:rPr>
              <a:t>We provide multilayered solutions based on zero-trust principles. </a:t>
            </a:r>
            <a:br>
              <a:rPr lang="en-US" b="0">
                <a:latin typeface="Polaris Book Italic"/>
                <a:ea typeface="Polaris Book Italic"/>
                <a:cs typeface="Polaris Book Italic"/>
              </a:rPr>
            </a:br>
            <a:br>
              <a:rPr lang="en-US" b="0">
                <a:latin typeface="Polaris Book Italic"/>
                <a:ea typeface="Polaris Book Italic"/>
                <a:cs typeface="Polaris Book Italic"/>
              </a:rPr>
            </a:br>
            <a:r>
              <a:rPr lang="en-US" b="0">
                <a:latin typeface="Segoe UI"/>
                <a:cs typeface="Segoe UI"/>
              </a:rPr>
              <a:t>[on click] </a:t>
            </a:r>
            <a:r>
              <a:rPr lang="en-US">
                <a:latin typeface="Polaris Book Italic"/>
                <a:ea typeface="Polaris Book Italic"/>
                <a:cs typeface="Polaris Book Italic"/>
              </a:rPr>
              <a:t>Step 2: DETECT</a:t>
            </a:r>
            <a:br>
              <a:rPr lang="en-US">
                <a:latin typeface="Polaris Book Italic"/>
                <a:ea typeface="Polaris Book Italic"/>
                <a:cs typeface="Polaris Book Italic"/>
              </a:rPr>
            </a:br>
            <a:br>
              <a:rPr lang="en-US">
                <a:latin typeface="Polaris Book Italic"/>
                <a:ea typeface="Polaris Book Italic"/>
                <a:cs typeface="Polaris Book Italic"/>
              </a:rPr>
            </a:br>
            <a:r>
              <a:rPr lang="en-US" b="0">
                <a:latin typeface="Polaris Book Italic"/>
                <a:ea typeface="Polaris Book Italic"/>
                <a:cs typeface="Polaris Book Italic"/>
              </a:rPr>
              <a:t>Second, any plan is only as strong as the weakest link. Indeed, ransomware loves to target the dark vulnerable corners of an IT environment. In order to close these potential gaps universal visibility is required. Veritas can help ensure all systems are protected and anomalous behavior is identified before it becomes a critical situation. </a:t>
            </a:r>
            <a:br>
              <a:rPr lang="en-US" b="0">
                <a:latin typeface="Polaris Book Italic"/>
                <a:ea typeface="Polaris Book Italic"/>
                <a:cs typeface="Polaris Book Italic"/>
              </a:rPr>
            </a:br>
            <a:br>
              <a:rPr lang="en-US" b="0">
                <a:latin typeface="Polaris Book Italic"/>
                <a:ea typeface="Polaris Book Italic"/>
                <a:cs typeface="Polaris Book Italic"/>
              </a:rPr>
            </a:br>
            <a:r>
              <a:rPr lang="en-US" b="0">
                <a:latin typeface="Segoe UI"/>
                <a:cs typeface="Segoe UI"/>
              </a:rPr>
              <a:t>[on click] </a:t>
            </a:r>
            <a:r>
              <a:rPr lang="en-US">
                <a:latin typeface="Polaris Book Italic"/>
                <a:ea typeface="Polaris Book Italic"/>
                <a:cs typeface="Polaris Book Italic"/>
              </a:rPr>
              <a:t>Step 3: RECOVER.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a:solidFill>
                <a:schemeClr val="tx2"/>
              </a:solidFill>
              <a:latin typeface="Polaris Book Italic"/>
              <a:ea typeface="Polaris Book Italic"/>
              <a:cs typeface="Polaris Book Italic"/>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a:solidFill>
                  <a:schemeClr val="tx2"/>
                </a:solidFill>
                <a:latin typeface="Polaris Book Italic"/>
                <a:ea typeface="Polaris Book Italic"/>
                <a:cs typeface="Polaris Book Italic"/>
              </a:rPr>
              <a:t>Lastly, Recovery, </a:t>
            </a:r>
            <a:r>
              <a:rPr lang="en-US" sz="1200" b="1">
                <a:solidFill>
                  <a:schemeClr val="tx2"/>
                </a:solidFill>
                <a:latin typeface="Polaris Book" panose="02000000000000000000" pitchFamily="2" charset="0"/>
                <a:ea typeface="Polaris Book" panose="02000000000000000000" pitchFamily="2" charset="0"/>
                <a:cs typeface="Polaris Book" panose="02000000000000000000" pitchFamily="2" charset="0"/>
              </a:rPr>
              <a:t>automating and orchestrating complete cross-system restoration.</a:t>
            </a:r>
            <a:br>
              <a:rPr lang="en-US">
                <a:latin typeface="Polaris Book Italic"/>
                <a:ea typeface="Polaris Book Italic"/>
                <a:cs typeface="Polaris Book Italic"/>
              </a:rPr>
            </a:br>
            <a:endParaRPr lang="en-US">
              <a:latin typeface="Polaris Book Italic"/>
              <a:ea typeface="Polaris Book Italic"/>
              <a:cs typeface="Polaris Book Italic"/>
            </a:endParaRPr>
          </a:p>
          <a:p>
            <a:r>
              <a:rPr lang="en-US" b="0">
                <a:latin typeface="Polaris Book Italic"/>
                <a:ea typeface="Polaris Book Italic"/>
                <a:cs typeface="Polaris Book Italic"/>
              </a:rPr>
              <a:t>This is achieved by having as many options as possible including alternate recovery sites like secondary data centers, and even standing up an entire data center in the cloud on demand when needed from efficiently stored dormant data. We make restoring as simple as one click. </a:t>
            </a:r>
            <a:endParaRPr lang="en-US">
              <a:latin typeface="Polaris Book Italic"/>
              <a:ea typeface="Polaris Book Italic"/>
              <a:cs typeface="Polaris Book Italic"/>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241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1" i="0" u="none" strike="noStrike" kern="1200" cap="none" spc="0" normalizeH="0" baseline="0" noProof="0" smtClean="0">
                <a:ln>
                  <a:noFill/>
                </a:ln>
                <a:solidFill>
                  <a:prstClr val="black"/>
                </a:solidFill>
                <a:effectLst/>
                <a:uLnTx/>
                <a:uFillTx/>
                <a:latin typeface="Polaris Book"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a:ln>
                <a:noFill/>
              </a:ln>
              <a:solidFill>
                <a:prstClr val="black"/>
              </a:solidFill>
              <a:effectLst/>
              <a:uLnTx/>
              <a:uFillTx/>
              <a:latin typeface="Polaris Book" panose="02000000000000000000" pitchFamily="2" charset="77"/>
              <a:ea typeface="+mn-ea"/>
              <a:cs typeface="+mn-cs"/>
            </a:endParaRPr>
          </a:p>
        </p:txBody>
      </p:sp>
    </p:spTree>
    <p:extLst>
      <p:ext uri="{BB962C8B-B14F-4D97-AF65-F5344CB8AC3E}">
        <p14:creationId xmlns:p14="http://schemas.microsoft.com/office/powerpoint/2010/main" val="2797464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377825"/>
            <a:ext cx="4529138" cy="2547938"/>
          </a:xfrm>
        </p:spPr>
      </p:sp>
      <p:sp>
        <p:nvSpPr>
          <p:cNvPr id="3" name="Notes Placeholder 2"/>
          <p:cNvSpPr>
            <a:spLocks noGrp="1"/>
          </p:cNvSpPr>
          <p:nvPr>
            <p:ph type="body" idx="1"/>
          </p:nvPr>
        </p:nvSpPr>
        <p:spPr/>
        <p:txBody>
          <a:bodyPr/>
          <a:lstStyle/>
          <a:p>
            <a:r>
              <a:rPr lang="en-US" b="1" dirty="0">
                <a:latin typeface="Polaris Book Italic"/>
                <a:ea typeface="Polaris Book Italic"/>
                <a:cs typeface="Polaris Book Italic"/>
              </a:rPr>
              <a:t>Point of the slide:</a:t>
            </a:r>
          </a:p>
          <a:p>
            <a:r>
              <a:rPr lang="en-US" dirty="0">
                <a:latin typeface="Polaris Book Italic"/>
                <a:ea typeface="Polaris Book Italic"/>
                <a:cs typeface="Polaris Book Italic"/>
              </a:rPr>
              <a:t>Explain architecturally “how” it all works for Protect</a:t>
            </a:r>
          </a:p>
          <a:p>
            <a:endParaRPr lang="en-US" dirty="0">
              <a:latin typeface="Polaris Book Italic"/>
              <a:ea typeface="Polaris Book Italic"/>
              <a:cs typeface="Polaris Book Italic"/>
            </a:endParaRPr>
          </a:p>
          <a:p>
            <a:r>
              <a:rPr lang="en-US" b="1" dirty="0">
                <a:latin typeface="Polaris Book Italic"/>
                <a:ea typeface="Polaris Book Italic"/>
                <a:cs typeface="Polaris Book Italic"/>
              </a:rPr>
              <a:t>Talk track:</a:t>
            </a:r>
          </a:p>
          <a:p>
            <a:r>
              <a:rPr lang="en-US" dirty="0">
                <a:latin typeface="Polaris Book Italic"/>
                <a:ea typeface="Polaris Book Italic"/>
                <a:cs typeface="Polaris Book Italic"/>
              </a:rPr>
              <a:t>Step 1 Protect</a:t>
            </a:r>
            <a:r>
              <a:rPr lang="en-US" b="0" dirty="0">
                <a:latin typeface="Polaris Book Italic"/>
                <a:ea typeface="Polaris Book Italic"/>
                <a:cs typeface="Polaris Book Italic"/>
              </a:rPr>
              <a:t>:</a:t>
            </a:r>
            <a:br>
              <a:rPr lang="en-US" b="0" dirty="0">
                <a:cs typeface="Polaris Book Italic"/>
              </a:rPr>
            </a:br>
            <a:r>
              <a:rPr lang="en-US" b="0" dirty="0">
                <a:latin typeface="Polaris Book Italic"/>
                <a:ea typeface="Polaris Book Italic"/>
                <a:cs typeface="Polaris Book Italic"/>
              </a:rPr>
              <a:t> </a:t>
            </a:r>
            <a:br>
              <a:rPr lang="en-US" b="0" dirty="0">
                <a:cs typeface="Polaris Book Italic"/>
              </a:rPr>
            </a:br>
            <a:r>
              <a:rPr lang="en-US" b="0" dirty="0">
                <a:latin typeface="Polaris Book Italic"/>
                <a:ea typeface="Polaris Book Italic"/>
                <a:cs typeface="Polaris Book Italic"/>
              </a:rPr>
              <a:t>Your environment is expansive and continuing to grow. Likely it includes some mix of the logos we see here if not all of them. It is important to be able to protect not just part—ideally in a way that will help to optimize recovery in a worst-case scenario. We find this works best when you are using fewer not more tools—ideally with just one platform! Veritas is able to extend ransomware protection to over 800 data sources with NetBackup. </a:t>
            </a:r>
          </a:p>
          <a:p>
            <a:endParaRPr lang="en-US" b="0" dirty="0">
              <a:latin typeface="Polaris Book Italic"/>
              <a:ea typeface="Polaris Book Italic"/>
              <a:cs typeface="Polaris Book Italic"/>
            </a:endParaRPr>
          </a:p>
          <a:p>
            <a:r>
              <a:rPr lang="en-US" b="1" dirty="0">
                <a:latin typeface="Polaris Book Italic"/>
                <a:ea typeface="Polaris Book Italic"/>
                <a:cs typeface="Polaris Book Italic"/>
              </a:rPr>
              <a:t>[click]</a:t>
            </a:r>
            <a:r>
              <a:rPr lang="en-US" b="0" dirty="0">
                <a:latin typeface="Polaris Book Italic"/>
                <a:ea typeface="Polaris Book Italic"/>
                <a:cs typeface="Polaris Book Italic"/>
              </a:rPr>
              <a:t> This protection can be simple to implement starting with a Primary Server that tracks all aspects of the environment and then extending to various NetBackup services that can be dispersed to handle the load of data being protected. This architecture means environments can scale to any size. </a:t>
            </a:r>
          </a:p>
          <a:p>
            <a:endParaRPr lang="en-US" b="0" dirty="0">
              <a:latin typeface="Polaris Book Italic"/>
              <a:ea typeface="Polaris Book Italic"/>
              <a:cs typeface="Polaris Book Italic"/>
            </a:endParaRPr>
          </a:p>
          <a:p>
            <a:r>
              <a:rPr lang="en-US" b="1" dirty="0">
                <a:latin typeface="Polaris Book Italic"/>
                <a:ea typeface="Polaris Book Italic"/>
                <a:cs typeface="Polaris Book Italic"/>
              </a:rPr>
              <a:t>[click]</a:t>
            </a:r>
            <a:r>
              <a:rPr lang="en-US" b="0" dirty="0">
                <a:latin typeface="Polaris Book Italic"/>
                <a:ea typeface="Polaris Book Italic"/>
                <a:cs typeface="Polaris Book Italic"/>
              </a:rPr>
              <a:t> The flexibility of NetBackup protection includes the ways in which we can provide immutable storage. </a:t>
            </a:r>
            <a:br>
              <a:rPr lang="en-US" b="0" dirty="0">
                <a:cs typeface="Polaris Book Italic"/>
              </a:rPr>
            </a:br>
            <a:br>
              <a:rPr lang="en-US" b="0" dirty="0">
                <a:cs typeface="Polaris Book Italic"/>
              </a:rPr>
            </a:br>
            <a:r>
              <a:rPr lang="en-US" b="0" dirty="0">
                <a:latin typeface="Polaris Book Italic"/>
                <a:ea typeface="Polaris Book Italic"/>
                <a:cs typeface="Polaris Book Italic"/>
              </a:rPr>
              <a:t>Immutability means that once written data can not be changed by any method, including ransomware, for the duration selected. Veritas doesn’t shoehorn a one-size-fits-all method, we provide options when it comes to immutability. </a:t>
            </a:r>
          </a:p>
          <a:p>
            <a:endParaRPr lang="en-US" b="0" dirty="0">
              <a:latin typeface="Polaris Book Italic"/>
              <a:ea typeface="Polaris Book Italic"/>
              <a:cs typeface="Polaris Book Italic"/>
            </a:endParaRPr>
          </a:p>
          <a:p>
            <a:r>
              <a:rPr lang="en-US" b="1" dirty="0">
                <a:latin typeface="Polaris Book Italic"/>
                <a:ea typeface="Polaris Book Italic"/>
                <a:cs typeface="Polaris Book Italic"/>
              </a:rPr>
              <a:t>[click]</a:t>
            </a:r>
            <a:r>
              <a:rPr lang="en-US" b="0" dirty="0">
                <a:latin typeface="Polaris Book Italic"/>
                <a:ea typeface="Polaris Book Italic"/>
                <a:cs typeface="Polaris Book Italic"/>
              </a:rPr>
              <a:t> For the most secure option, we provide immutable storage as part of our hardened purpose-built backup appliances where we store this data efficiently leveraging deduplication technology. Also, we can connect with third-party hardware that has immutability capabilities. We also extend immutable capabilities with support for AWS S3 Object Lock. Veritas is the only vendor that can write this data directly from on prem immutable storage to the AWS S3 immutable storage maintaining deduplicated efficiency throughout this life cycle of this data. </a:t>
            </a:r>
            <a:br>
              <a:rPr lang="en-US" b="0" dirty="0">
                <a:cs typeface="Polaris Book Italic"/>
              </a:rPr>
            </a:br>
            <a:endParaRPr lang="en-US" b="0" dirty="0">
              <a:cs typeface="Polaris Book Italic"/>
            </a:endParaRPr>
          </a:p>
          <a:p>
            <a:r>
              <a:rPr lang="en-US" b="1" dirty="0">
                <a:latin typeface="Polaris Book Italic"/>
                <a:ea typeface="Polaris Book Italic"/>
                <a:cs typeface="Polaris Book Italic"/>
              </a:rPr>
              <a:t>[click]</a:t>
            </a:r>
            <a:r>
              <a:rPr lang="en-US" b="0" dirty="0">
                <a:latin typeface="Polaris Book Italic"/>
                <a:ea typeface="Polaris Book Italic"/>
                <a:cs typeface="Polaris Book Italic"/>
              </a:rPr>
              <a:t> Importantly, Veritas provides insurance, ensuring that there will be no single point of failure.  Ensuring that your information, not only the meta data but the images themselves can be replicated off to secondary or tertiary  domains, that of course are deduped and have all of the same storage options. </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9E5FB9C2-41B7-4DBB-822C-1B753165C241}" type="slidenum">
              <a:rPr kumimoji="0" lang="en-US" sz="900" b="0" i="0" u="none" strike="noStrike" kern="1200" cap="none" spc="0" normalizeH="0" baseline="0" noProof="0">
                <a:ln>
                  <a:noFill/>
                </a:ln>
                <a:solidFill>
                  <a:srgbClr val="414142"/>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4141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837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Implement Immutable and Indelible Storage </a:t>
            </a:r>
            <a:br>
              <a:rPr lang="en-US" sz="1200" b="1" kern="1200" dirty="0">
                <a:effectLst/>
                <a:cs typeface="+mn-lt"/>
              </a:rPr>
            </a:br>
            <a:r>
              <a:rPr lang="en-US" sz="1200" kern="1200" dirty="0">
                <a:solidFill>
                  <a:schemeClr val="tx1"/>
                </a:solidFill>
                <a:effectLst/>
                <a:latin typeface="+mn-lt"/>
                <a:ea typeface="+mn-ea"/>
                <a:cs typeface="+mn-cs"/>
              </a:rPr>
              <a:t>A strong strategy to safeguard your data from tampering is to implement immutable and indelible storage, which ensures data cannot be changed, encrypted, or deleted for a determined length of time or at all. </a:t>
            </a:r>
            <a:r>
              <a:rPr lang="en-US" dirty="0"/>
              <a:t> </a:t>
            </a:r>
            <a:r>
              <a:rPr lang="en-US" sz="1200" kern="1200" dirty="0">
                <a:solidFill>
                  <a:schemeClr val="tx1"/>
                </a:solidFill>
                <a:effectLst/>
                <a:latin typeface="+mn-lt"/>
                <a:ea typeface="+mn-ea"/>
                <a:cs typeface="+mn-cs"/>
              </a:rPr>
              <a:t>Strongest differentiator, we offer</a:t>
            </a:r>
            <a:r>
              <a:rPr lang="en-US" dirty="0"/>
              <a:t>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IMMUTABILITY YOUR WAY</a:t>
            </a:r>
            <a:br>
              <a:rPr lang="en-US" sz="1200" b="1" kern="1200" dirty="0">
                <a:effectLst/>
                <a:cs typeface="+mn-lt"/>
              </a:rPr>
            </a:br>
            <a:r>
              <a:rPr lang="en-US" sz="1200" b="1" kern="1200" dirty="0">
                <a:solidFill>
                  <a:schemeClr val="tx1"/>
                </a:solidFill>
                <a:effectLst/>
                <a:latin typeface="+mn-lt"/>
                <a:ea typeface="+mn-ea"/>
                <a:cs typeface="+mn-cs"/>
              </a:rPr>
              <a:t>IMMUTABILITY YOUR WAY</a:t>
            </a:r>
            <a:br>
              <a:rPr lang="en-US" sz="1200" kern="1200" dirty="0">
                <a:effectLst/>
                <a:cs typeface="+mn-lt"/>
              </a:rPr>
            </a:br>
            <a:r>
              <a:rPr lang="en-US" sz="1200" kern="1200" dirty="0">
                <a:solidFill>
                  <a:schemeClr val="tx1"/>
                </a:solidFill>
                <a:effectLst/>
                <a:latin typeface="+mn-lt"/>
                <a:ea typeface="+mn-ea"/>
                <a:cs typeface="+mn-cs"/>
              </a:rPr>
              <a:t>No one can claim the breadth and depth that we provide when it comes to immutable options and flexibility.</a:t>
            </a:r>
            <a:r>
              <a:rPr lang="en-US" dirty="0"/>
              <a:t> </a:t>
            </a:r>
            <a:r>
              <a:rPr lang="en-US" sz="1200" kern="1200" dirty="0">
                <a:solidFill>
                  <a:schemeClr val="tx1"/>
                </a:solidFill>
                <a:effectLst/>
                <a:latin typeface="+mn-lt"/>
                <a:ea typeface="+mn-ea"/>
                <a:cs typeface="+mn-cs"/>
              </a:rPr>
              <a:t> </a:t>
            </a:r>
            <a:r>
              <a:rPr lang="en-US" dirty="0"/>
              <a:t>  BYO, Appliance, Cloud &amp; SaaS</a:t>
            </a:r>
            <a:br>
              <a:rPr lang="en-US" dirty="0">
                <a:cs typeface="+mn-lt"/>
              </a:rPr>
            </a:br>
            <a:br>
              <a:rPr lang="en-US" dirty="0">
                <a:cs typeface="+mn-lt"/>
              </a:rPr>
            </a:br>
            <a:r>
              <a:rPr lang="en-US" dirty="0"/>
              <a:t>Importantly</a:t>
            </a:r>
            <a:r>
              <a:rPr lang="en-US" sz="1200" kern="1200" dirty="0">
                <a:solidFill>
                  <a:schemeClr val="tx1"/>
                </a:solidFill>
                <a:effectLst/>
                <a:latin typeface="+mn-lt"/>
                <a:ea typeface="+mn-ea"/>
                <a:cs typeface="+mn-cs"/>
              </a:rPr>
              <a:t> immutable targets can range from tape, to native NetBackup Flex Appliances, to third party hardware solutions, and even deduplicated data directly to immutable storage in the cloud.  …. And our appliances are put through so much of multi-layered attack vector testing that we can pretty much guarantee that those will withstand any hacking or compromising attacks.</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No matter if the attack comes on appliance directly, or, through network, or through a malicious code entered via compromised account, we have got built-in multi-layer defenses based on the zero trust principals. (We haven’t tried a hammer or a rocket-launcher.) Our appliances have never been compromised.</a:t>
            </a:r>
            <a:r>
              <a:rPr lang="en-US" dirty="0"/>
              <a:t> </a:t>
            </a:r>
            <a:r>
              <a:rPr lang="en-US" sz="1200" kern="1200" dirty="0">
                <a:solidFill>
                  <a:schemeClr val="tx1"/>
                </a:solidFill>
                <a:effectLst/>
                <a:latin typeface="+mn-lt"/>
                <a:ea typeface="+mn-ea"/>
                <a:cs typeface="+mn-cs"/>
              </a:rPr>
              <a:t> (I'm talking about even before we had FLEX immutable storage just our appliances have literally been the last server standing after a ransomware attack).</a:t>
            </a:r>
            <a:r>
              <a:rPr lang="en-US" dirty="0"/>
              <a:t> </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But, if you want BYO option which is fully integrated, that too is supported unlike some of our competitors. If you want immutability for your primary backup copies in cloud, we have got that too. This is important because some competitors will tell you that they support it for archived backups and the fact is archived backups are hardly useful in case of Ransomware attacks. You want as much recent backups as possible for minimizing data loss. Finally, your SaaS workload backup copies are also immutable with us. Bottom line, to secure your backups against Ransomware, you don’t need to look for multiple data protection solutions. Veritas is enough.</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 </a:t>
            </a:r>
            <a:endParaRPr lang="en-US" sz="1200" kern="1200" dirty="0">
              <a:solidFill>
                <a:schemeClr val="tx1"/>
              </a:solidFill>
              <a:effectLst/>
              <a:latin typeface="+mn-lt"/>
              <a:cs typeface="Calibri"/>
            </a:endParaRPr>
          </a:p>
          <a:p>
            <a:endParaRPr lang="en-US" b="1" dirty="0">
              <a:cs typeface="Calibri"/>
            </a:endParaRPr>
          </a:p>
          <a:p>
            <a:endParaRPr lang="en-US" dirty="0"/>
          </a:p>
          <a:p>
            <a:endParaRPr lang="en-US" b="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799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olaris Book Italic"/>
                <a:ea typeface="Polaris Book Italic"/>
                <a:cs typeface="Polaris Book Italic"/>
              </a:rPr>
              <a:t>Point of the slide:</a:t>
            </a:r>
          </a:p>
          <a:p>
            <a:r>
              <a:rPr lang="en-US" dirty="0">
                <a:latin typeface="Polaris Book Italic"/>
                <a:ea typeface="Polaris Book Italic"/>
                <a:cs typeface="Polaris Book Italic"/>
              </a:rPr>
              <a:t>Illuminate the advanced security and differentiating capabilities of the immutability characteristics built into the Flex Appliances</a:t>
            </a:r>
          </a:p>
          <a:p>
            <a:endParaRPr lang="en-US" dirty="0">
              <a:latin typeface="Polaris Book Italic"/>
              <a:ea typeface="Polaris Book Italic"/>
              <a:cs typeface="Polaris Book Italic"/>
            </a:endParaRPr>
          </a:p>
          <a:p>
            <a:r>
              <a:rPr lang="en-US" b="1" dirty="0">
                <a:latin typeface="Polaris Book Italic"/>
                <a:ea typeface="Polaris Book Italic"/>
                <a:cs typeface="Polaris Book Italic"/>
              </a:rPr>
              <a:t>Talk track:</a:t>
            </a:r>
          </a:p>
          <a:p>
            <a:r>
              <a:rPr lang="en-US" b="0" dirty="0">
                <a:latin typeface="Polaris Book Italic"/>
                <a:ea typeface="Polaris Book Italic"/>
                <a:cs typeface="Polaris Book Italic"/>
              </a:rPr>
              <a:t>Let's zoom in on one piece of the bigger picture we just saw, namely the native immutability provided by NetBackup Flex Appliances. As I mentioned on the previous slide, this is the most secure option. It’s important to note that everything on the left-hand side of the slide is the responsibility of the backup team. They build protection plans and set retention levels. Via our MSDP OST plugin, NetBackup can automate the storing of backup images on immutable storage.</a:t>
            </a:r>
            <a:endParaRPr lang="en-US" dirty="0">
              <a:latin typeface="Polaris Book Italic"/>
              <a:ea typeface="Polaris Book Italic"/>
              <a:cs typeface="Polaris Book Italic"/>
            </a:endParaRPr>
          </a:p>
          <a:p>
            <a:br>
              <a:rPr lang="en-US" b="0" dirty="0">
                <a:latin typeface="Polaris Book Italic"/>
                <a:ea typeface="Polaris Book Italic"/>
                <a:cs typeface="Polaris Book Italic"/>
              </a:rPr>
            </a:br>
            <a:r>
              <a:rPr lang="en-US" b="0" dirty="0">
                <a:latin typeface="Polaris Book Italic"/>
                <a:ea typeface="Polaris Book Italic"/>
                <a:cs typeface="Polaris Book Italic"/>
              </a:rPr>
              <a:t>On the right side, we see the various components of our immutable storage—mind you everything on this side of the slide is the responsibility of the security team. We sometime joke that this is our “4 eyes” approach. Meaning, no one admin level account is ever credentialed to do everything. You will always need four eyes (or two people, minimum). You immediately notice two key capabilities in the little grey box. The first is an independent compliance clock. Meaning that altering the OS's clock to expire images (common, though rudimentary technique) can't happen for data stored immutability here. Second is two modes of immutability. First is Compliance Mode which is very locked down, no matter which credentials you have you will not be able to expire any images until the normal expiration date set for this storage. The second, Enterprise Mode, provides some flexibility allowing for image expiration ahead of schedule for reasons like reclaiming storage. Even though Enterprise Mode allows for expiring images it does require two admin level accounts working together to achieve this and so there is still no single point of failure for the immutability.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67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89434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 2: DETECT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1" i="0" u="none" strike="noStrike" kern="1200" cap="none" spc="0" normalizeH="0" baseline="0" noProof="0" smtClean="0">
                <a:ln>
                  <a:noFill/>
                </a:ln>
                <a:solidFill>
                  <a:prstClr val="black"/>
                </a:solidFill>
                <a:effectLst/>
                <a:uLnTx/>
                <a:uFillTx/>
                <a:latin typeface="Polaris Book"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a:ln>
                <a:noFill/>
              </a:ln>
              <a:solidFill>
                <a:prstClr val="black"/>
              </a:solidFill>
              <a:effectLst/>
              <a:uLnTx/>
              <a:uFillTx/>
              <a:latin typeface="Polaris Book" panose="02000000000000000000" pitchFamily="2" charset="77"/>
              <a:ea typeface="+mn-ea"/>
              <a:cs typeface="+mn-cs"/>
            </a:endParaRPr>
          </a:p>
        </p:txBody>
      </p:sp>
    </p:spTree>
    <p:extLst>
      <p:ext uri="{BB962C8B-B14F-4D97-AF65-F5344CB8AC3E}">
        <p14:creationId xmlns:p14="http://schemas.microsoft.com/office/powerpoint/2010/main" val="282733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377825"/>
            <a:ext cx="4529138" cy="2547938"/>
          </a:xfrm>
        </p:spPr>
      </p:sp>
      <p:sp>
        <p:nvSpPr>
          <p:cNvPr id="3" name="Notes Placeholder 2"/>
          <p:cNvSpPr>
            <a:spLocks noGrp="1"/>
          </p:cNvSpPr>
          <p:nvPr>
            <p:ph type="body" idx="1"/>
          </p:nvPr>
        </p:nvSpPr>
        <p:spPr/>
        <p:txBody>
          <a:bodyPr/>
          <a:lstStyle/>
          <a:p>
            <a:r>
              <a:rPr lang="en-US" b="1" dirty="0">
                <a:latin typeface="Polaris Book Italic"/>
                <a:ea typeface="Polaris Book Italic"/>
                <a:cs typeface="Polaris Book Italic"/>
              </a:rPr>
              <a:t>Point of the slide:</a:t>
            </a:r>
          </a:p>
          <a:p>
            <a:r>
              <a:rPr lang="en-US" dirty="0">
                <a:latin typeface="Polaris Book Italic"/>
                <a:ea typeface="Polaris Book Italic"/>
                <a:cs typeface="Polaris Book Italic"/>
              </a:rPr>
              <a:t>Layout our detection story architecturally and setup for a discussion around anomaly detection and malware scanning.</a:t>
            </a:r>
          </a:p>
          <a:p>
            <a:endParaRPr lang="en-US" dirty="0">
              <a:latin typeface="Polaris Book Italic"/>
              <a:ea typeface="Polaris Book Italic"/>
              <a:cs typeface="Polaris Book Italic"/>
            </a:endParaRPr>
          </a:p>
          <a:p>
            <a:r>
              <a:rPr lang="en-US" b="1" dirty="0">
                <a:latin typeface="Polaris Book Italic"/>
                <a:ea typeface="Polaris Book Italic"/>
                <a:cs typeface="Polaris Book Italic"/>
              </a:rPr>
              <a:t>Talk track:</a:t>
            </a:r>
            <a:br>
              <a:rPr lang="en-US" dirty="0">
                <a:cs typeface="Polaris Book Italic"/>
              </a:rPr>
            </a:br>
            <a:r>
              <a:rPr lang="en-US" b="0" dirty="0">
                <a:latin typeface="Polaris Book Italic"/>
                <a:ea typeface="Polaris Book Italic"/>
                <a:cs typeface="Polaris Book Italic"/>
              </a:rPr>
              <a:t>It can be hard to protect all your data, especially if you don’t even know all of the systems out there to protect. This is where Veritas can provide powerful detect capabilities</a:t>
            </a:r>
            <a:r>
              <a:rPr lang="en-US" dirty="0">
                <a:latin typeface="Polaris Book Italic"/>
                <a:ea typeface="Polaris Book Italic"/>
                <a:cs typeface="Polaris Book Italic"/>
              </a:rPr>
              <a:t> </a:t>
            </a:r>
            <a:r>
              <a:rPr lang="en-US" b="0" dirty="0">
                <a:latin typeface="Polaris Book Italic"/>
                <a:ea typeface="Polaris Book Italic"/>
                <a:cs typeface="Polaris Book Italic"/>
              </a:rPr>
              <a:t>to ensure there are zero gaps in your ransomware resilience. </a:t>
            </a:r>
          </a:p>
          <a:p>
            <a:endParaRPr lang="en-US" b="0" dirty="0">
              <a:latin typeface="Polaris Book Italic"/>
              <a:ea typeface="Polaris Book Italic"/>
              <a:cs typeface="Polaris Book Italic"/>
            </a:endParaRPr>
          </a:p>
          <a:p>
            <a:r>
              <a:rPr lang="en-US" b="1" dirty="0">
                <a:latin typeface="Polaris Book Italic"/>
                <a:ea typeface="Polaris Book Italic"/>
                <a:cs typeface="Polaris Book Italic"/>
              </a:rPr>
              <a:t>[click]</a:t>
            </a:r>
            <a:r>
              <a:rPr lang="en-US" b="0" dirty="0">
                <a:latin typeface="Polaris Book Italic"/>
                <a:ea typeface="Polaris Book Italic"/>
                <a:cs typeface="Polaris Book Italic"/>
              </a:rPr>
              <a:t> First, our unique capabilities for reporting across production and backup environments cross reporting to ensure no production systems are left unprotected. Veritas is the only vendor capable of reporting in this way, not only within our own data protection products but across the wide spectrum of data protection solutions. </a:t>
            </a:r>
            <a:br>
              <a:rPr lang="en-US" b="0" dirty="0">
                <a:cs typeface="Polaris Book Italic"/>
              </a:rPr>
            </a:br>
            <a:br>
              <a:rPr lang="en-US" b="0" dirty="0">
                <a:cs typeface="Polaris Book Italic"/>
              </a:rPr>
            </a:br>
            <a:r>
              <a:rPr lang="en-US" b="1" dirty="0">
                <a:latin typeface="Polaris Book Italic"/>
                <a:ea typeface="Polaris Book Italic"/>
                <a:cs typeface="Polaris Book Italic"/>
              </a:rPr>
              <a:t>[click]</a:t>
            </a:r>
            <a:r>
              <a:rPr lang="en-US" b="0" dirty="0">
                <a:latin typeface="Polaris Book Italic"/>
                <a:ea typeface="Polaris Book Italic"/>
                <a:cs typeface="Polaris Book Italic"/>
              </a:rPr>
              <a:t> Beyond visualizing the entire environment Veritas helps detect the telltale markers of anomalous behavior that may indicate a ransomware attack is underway. Backups are often a target of threat actors which is why we focus our AI/ML anomaly detection engine towards the backup process. Not only can these reports pinpoint when an attack happened, helping to confirm last known good, but it gets better with use as the engine learns from feedback. </a:t>
            </a:r>
            <a:br>
              <a:rPr lang="en-US" b="0" dirty="0">
                <a:cs typeface="Polaris Book Italic"/>
              </a:rPr>
            </a:br>
            <a:br>
              <a:rPr lang="en-US" b="0" dirty="0">
                <a:cs typeface="Polaris Book Italic"/>
              </a:rPr>
            </a:br>
            <a:r>
              <a:rPr lang="en-US" b="1" dirty="0">
                <a:latin typeface="Polaris Book Italic"/>
                <a:ea typeface="Polaris Book Italic"/>
                <a:cs typeface="Polaris Book Italic"/>
              </a:rPr>
              <a:t>[click]</a:t>
            </a:r>
            <a:r>
              <a:rPr lang="en-US" b="0" dirty="0">
                <a:latin typeface="Polaris Book Italic"/>
                <a:ea typeface="Polaris Book Italic"/>
                <a:cs typeface="Polaris Book Italic"/>
              </a:rPr>
              <a:t> Files are the ultimate target of ransomware, and we can help detect unusual activity here as well. From unusual write activity that could indicate an attack, to detecting known ransomware file extensions even detecting unusual access activity based on individual use patterns. Collectively these powerful capabilities ensure no corner of your environment stays in the dark and helps keep attack vectors cut off. </a:t>
            </a:r>
            <a:br>
              <a:rPr lang="en-US" dirty="0">
                <a:cs typeface="Polaris Book Italic"/>
              </a:rPr>
            </a:br>
            <a:endParaRPr lang="en-US" b="0" dirty="0"/>
          </a:p>
        </p:txBody>
      </p:sp>
      <p:sp>
        <p:nvSpPr>
          <p:cNvPr id="4" name="Slide Number Placeholder 3"/>
          <p:cNvSpPr>
            <a:spLocks noGrp="1"/>
          </p:cNvSpPr>
          <p:nvPr>
            <p:ph type="sldNum" sz="quarter" idx="5"/>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9E5FB9C2-41B7-4DBB-822C-1B753165C241}" type="slidenum">
              <a:rPr kumimoji="0" lang="en-US" sz="900" b="0" i="0" u="none" strike="noStrike" kern="1200" cap="none" spc="0" normalizeH="0" baseline="0" noProof="0">
                <a:ln>
                  <a:noFill/>
                </a:ln>
                <a:solidFill>
                  <a:srgbClr val="414142"/>
                </a:solidFill>
                <a:effectLst/>
                <a:uLnTx/>
                <a:uFillTx/>
                <a:latin typeface="Calibri" panose="020F0502020204030204"/>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srgbClr val="4141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3724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Corbel"/>
                <a:ea typeface="+mn-ea"/>
                <a:cs typeface="+mn-cs"/>
              </a:rPr>
              <a:t>Artificial intelligence (AI) powered anomaly detection —Strengthening our comprehensive ransomware resiliency strategy, introduced in NetBackup 9.1, NetBackup AI powered anomaly detection detects and alerts of suspect behavior at the time of backups. This ensures that your data is always recoverable  and enables businesses to take immediate action when ransomware strikes, isolating backups with malware and limiting its impact. </a:t>
            </a:r>
          </a:p>
          <a:p>
            <a:pPr marL="628650" lvl="1" indent="-171450">
              <a:buFont typeface="Arial" panose="020B0604020202020204" pitchFamily="34" charset="0"/>
              <a:buChar char="•"/>
            </a:pPr>
            <a:r>
              <a:rPr lang="en-US">
                <a:latin typeface="Helvetica Light" panose="020B0403020202020204"/>
              </a:rPr>
              <a:t>Trend data</a:t>
            </a:r>
          </a:p>
          <a:p>
            <a:pPr marL="1085850" lvl="2" indent="-171450">
              <a:lnSpc>
                <a:spcPct val="100000"/>
              </a:lnSpc>
              <a:buFont typeface="Arial" panose="020B0604020202020204" pitchFamily="34" charset="0"/>
              <a:buChar char="•"/>
              <a:defRPr/>
            </a:pPr>
            <a:r>
              <a:rPr lang="en-US">
                <a:latin typeface="Helvetica Light" panose="020B0403020202020204"/>
              </a:rPr>
              <a:t>Classification and decision trees</a:t>
            </a:r>
          </a:p>
          <a:p>
            <a:pPr marL="560070" lvl="1" indent="-285750">
              <a:buFont typeface="Arial" panose="020B0604020202020204" pitchFamily="34" charset="0"/>
              <a:buChar char="•"/>
              <a:defRPr/>
            </a:pPr>
            <a:r>
              <a:rPr lang="en-US">
                <a:solidFill>
                  <a:srgbClr val="000000"/>
                </a:solidFill>
                <a:latin typeface="Helvetica Light" panose="020B0403020202020204"/>
                <a:cs typeface="Polaris Book Italic" panose="02000000000000000000" pitchFamily="2" charset="0"/>
                <a:sym typeface="Polaris-Medium"/>
              </a:rPr>
              <a:t>Detection and alerting on unexpected changes to backup data</a:t>
            </a:r>
          </a:p>
          <a:p>
            <a:pPr marL="788670" lvl="2" indent="-285750">
              <a:buFont typeface="Arial" panose="020B0604020202020204" pitchFamily="34" charset="0"/>
              <a:buChar char="•"/>
              <a:defRPr/>
            </a:pPr>
            <a:r>
              <a:rPr lang="en-US">
                <a:solidFill>
                  <a:srgbClr val="000000"/>
                </a:solidFill>
                <a:latin typeface="Helvetica Light" panose="020B0403020202020204"/>
                <a:cs typeface="Polaris Book Italic" panose="02000000000000000000" pitchFamily="2" charset="0"/>
                <a:sym typeface="Polaris-Medium"/>
              </a:rPr>
              <a:t>File count</a:t>
            </a:r>
          </a:p>
          <a:p>
            <a:pPr marL="788670" lvl="2" indent="-285750">
              <a:buFont typeface="Arial" panose="020B0604020202020204" pitchFamily="34" charset="0"/>
              <a:buChar char="•"/>
              <a:defRPr/>
            </a:pPr>
            <a:r>
              <a:rPr lang="en-US">
                <a:solidFill>
                  <a:srgbClr val="000000"/>
                </a:solidFill>
                <a:latin typeface="Helvetica Light" panose="020B0403020202020204"/>
                <a:cs typeface="Polaris Book Italic" panose="02000000000000000000" pitchFamily="2" charset="0"/>
                <a:sym typeface="Polaris-Medium"/>
              </a:rPr>
              <a:t>Dedupe rate</a:t>
            </a:r>
          </a:p>
          <a:p>
            <a:pPr marL="788670" lvl="2" indent="-285750">
              <a:buFont typeface="Arial" panose="020B0604020202020204" pitchFamily="34" charset="0"/>
              <a:buChar char="•"/>
              <a:defRPr/>
            </a:pPr>
            <a:r>
              <a:rPr lang="en-US">
                <a:solidFill>
                  <a:srgbClr val="000000"/>
                </a:solidFill>
                <a:latin typeface="Helvetica Light" panose="020B0403020202020204"/>
                <a:cs typeface="Polaris Book Italic" panose="02000000000000000000" pitchFamily="2" charset="0"/>
                <a:sym typeface="Polaris-Medium"/>
              </a:rPr>
              <a:t>Backup size</a:t>
            </a:r>
          </a:p>
          <a:p>
            <a:pPr marL="788670" lvl="2" indent="-285750">
              <a:buFont typeface="Arial" panose="020B0604020202020204" pitchFamily="34" charset="0"/>
              <a:buChar char="•"/>
              <a:defRPr/>
            </a:pPr>
            <a:r>
              <a:rPr lang="en-US">
                <a:solidFill>
                  <a:srgbClr val="000000"/>
                </a:solidFill>
                <a:latin typeface="Helvetica Light" panose="020B0403020202020204"/>
                <a:cs typeface="Polaris Book Italic" panose="02000000000000000000" pitchFamily="2" charset="0"/>
                <a:sym typeface="Polaris-Medium"/>
              </a:rPr>
              <a:t>Change in wall-clock time</a:t>
            </a:r>
          </a:p>
          <a:p>
            <a:pPr marL="285750" indent="-285750">
              <a:buFont typeface="Arial" panose="020B0604020202020204" pitchFamily="34" charset="0"/>
              <a:buChar char="•"/>
              <a:defRPr/>
            </a:pPr>
            <a:r>
              <a:rPr lang="en-US">
                <a:latin typeface="Helvetica Light" panose="020B0403020202020204"/>
                <a:cs typeface="Polaris Book Italic" panose="02000000000000000000" pitchFamily="2" charset="0"/>
              </a:rPr>
              <a:t>Ensure data is always recoverable</a:t>
            </a:r>
          </a:p>
          <a:p>
            <a:pPr marL="560070" lvl="1" indent="-285750">
              <a:buFont typeface="Arial" panose="020B0604020202020204" pitchFamily="34" charset="0"/>
              <a:buChar char="•"/>
              <a:defRPr/>
            </a:pPr>
            <a:r>
              <a:rPr lang="en-US" sz="1800">
                <a:latin typeface="Helvetica Light" panose="020B0403020202020204"/>
                <a:cs typeface="Polaris Book Italic" panose="02000000000000000000" pitchFamily="2" charset="0"/>
              </a:rPr>
              <a:t>Undertake preventative measures before an event can occur</a:t>
            </a:r>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421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Point of the slide:</a:t>
            </a:r>
          </a:p>
          <a:p>
            <a:r>
              <a:rPr lang="en-US" dirty="0"/>
              <a:t>Illustrate our anomaly detection graphically</a:t>
            </a:r>
          </a:p>
          <a:p>
            <a:endParaRPr lang="en-US" dirty="0"/>
          </a:p>
          <a:p>
            <a:r>
              <a:rPr lang="en-US" b="1" dirty="0"/>
              <a:t>Talk track:</a:t>
            </a:r>
          </a:p>
          <a:p>
            <a:pPr marL="0" marR="0" lvl="0" indent="0" algn="l" defTabSz="914400" rtl="0" eaLnBrk="1" fontAlgn="auto" latinLnBrk="0" hangingPunct="1">
              <a:lnSpc>
                <a:spcPct val="90000"/>
              </a:lnSpc>
              <a:spcBef>
                <a:spcPts val="0"/>
              </a:spcBef>
              <a:spcAft>
                <a:spcPts val="1200"/>
              </a:spcAft>
              <a:buClrTx/>
              <a:buSzTx/>
              <a:buFontTx/>
              <a:buNone/>
              <a:tabLst/>
              <a:defRPr/>
            </a:pPr>
            <a:r>
              <a:rPr lang="en-US" sz="1200" b="1" dirty="0">
                <a:solidFill>
                  <a:schemeClr val="accent6"/>
                </a:solidFill>
                <a:latin typeface="Arial" panose="020B0604020202020204" pitchFamily="34" charset="0"/>
                <a:cs typeface="Arial" panose="020B0604020202020204" pitchFamily="34" charset="0"/>
              </a:rPr>
              <a:t>[click]</a:t>
            </a:r>
            <a:r>
              <a:rPr lang="en-US" sz="1200" b="0" dirty="0">
                <a:solidFill>
                  <a:schemeClr val="accent6"/>
                </a:solidFill>
                <a:latin typeface="Arial" panose="020B0604020202020204" pitchFamily="34" charset="0"/>
                <a:cs typeface="Arial" panose="020B0604020202020204" pitchFamily="34" charset="0"/>
              </a:rPr>
              <a:t> A good way to think about how this works is to envision a polygraph. When you take a polygraph test, the examiner will begin with pre-screening where they ask a series of questions to establish parameters that will constitute “normal”. When you lie, the physiological indicators of </a:t>
            </a:r>
            <a:r>
              <a:rPr lang="en-US" sz="1200" b="1" i="0" u="none" strike="noStrike" kern="1200" dirty="0">
                <a:solidFill>
                  <a:schemeClr val="tx1"/>
                </a:solidFill>
                <a:effectLst/>
                <a:latin typeface="+mn-lt"/>
                <a:ea typeface="+mn-ea"/>
                <a:cs typeface="+mn-cs"/>
              </a:rPr>
              <a:t>blood pressure, pulse, respiration, and skin conductivity</a:t>
            </a:r>
            <a:r>
              <a:rPr lang="en-US" sz="1200" b="0" i="0" u="none" strike="noStrike" kern="1200" dirty="0">
                <a:solidFill>
                  <a:schemeClr val="accent6"/>
                </a:solidFill>
                <a:effectLst/>
                <a:latin typeface="Arial" panose="020B0604020202020204" pitchFamily="34" charset="0"/>
                <a:ea typeface="+mn-ea"/>
                <a:cs typeface="Arial" panose="020B0604020202020204" pitchFamily="34" charset="0"/>
              </a:rPr>
              <a:t> will fluctuate, expectedly, outside of the normal parameters established. </a:t>
            </a:r>
            <a:r>
              <a:rPr lang="en-US" sz="1200" b="0" dirty="0">
                <a:solidFill>
                  <a:schemeClr val="accent6"/>
                </a:solidFill>
                <a:latin typeface="Arial" panose="020B0604020202020204" pitchFamily="34" charset="0"/>
                <a:cs typeface="Arial" panose="020B0604020202020204" pitchFamily="34" charset="0"/>
              </a:rPr>
              <a:t>Similarly, NetBackup will leverage an </a:t>
            </a:r>
            <a:r>
              <a:rPr lang="en-US" sz="1200" dirty="0"/>
              <a:t>AI-powered detection engine to calculate parameters of what constitutes ‘normal’ based on backup job metadata patterns over time and auto-adjusts for custom backup policies. We can pre-seed the model using </a:t>
            </a:r>
            <a:r>
              <a:rPr lang="en-US" sz="1200" dirty="0" err="1"/>
              <a:t>nbdeployutil</a:t>
            </a:r>
            <a:r>
              <a:rPr lang="en-US" sz="1200" dirty="0"/>
              <a:t>, which I know many of you are familiar with.</a:t>
            </a:r>
          </a:p>
          <a:p>
            <a:pPr marL="0" marR="0" lvl="0" indent="0" algn="l" defTabSz="914400" rtl="0" eaLnBrk="1" fontAlgn="auto" latinLnBrk="0" hangingPunct="1">
              <a:lnSpc>
                <a:spcPct val="90000"/>
              </a:lnSpc>
              <a:spcBef>
                <a:spcPts val="0"/>
              </a:spcBef>
              <a:spcAft>
                <a:spcPts val="1200"/>
              </a:spcAft>
              <a:buClrTx/>
              <a:buSzTx/>
              <a:buFontTx/>
              <a:buNone/>
              <a:tabLst/>
              <a:defRPr/>
            </a:pPr>
            <a:endParaRPr lang="en-US" sz="1200" dirty="0"/>
          </a:p>
          <a:p>
            <a:pPr marL="0" marR="0" lvl="0" indent="0" algn="l" defTabSz="914400" rtl="0" eaLnBrk="1" fontAlgn="auto" latinLnBrk="0" hangingPunct="1">
              <a:lnSpc>
                <a:spcPct val="90000"/>
              </a:lnSpc>
              <a:spcBef>
                <a:spcPts val="0"/>
              </a:spcBef>
              <a:spcAft>
                <a:spcPts val="1200"/>
              </a:spcAft>
              <a:buClrTx/>
              <a:buSzTx/>
              <a:buFontTx/>
              <a:buNone/>
              <a:tabLst/>
              <a:defRPr/>
            </a:pPr>
            <a:r>
              <a:rPr lang="en-US" sz="1200" b="1" dirty="0"/>
              <a:t>[click]</a:t>
            </a:r>
            <a:r>
              <a:rPr lang="en-US" sz="1200" dirty="0"/>
              <a:t> Events that occur outside of the established normal are captured and backup teams are notified in near real time.</a:t>
            </a:r>
          </a:p>
          <a:p>
            <a:pPr marL="0" marR="0" lvl="0" indent="0" algn="l" defTabSz="914400" rtl="0" eaLnBrk="1" fontAlgn="auto" latinLnBrk="0" hangingPunct="1">
              <a:lnSpc>
                <a:spcPct val="90000"/>
              </a:lnSpc>
              <a:spcBef>
                <a:spcPts val="0"/>
              </a:spcBef>
              <a:spcAft>
                <a:spcPts val="1200"/>
              </a:spcAft>
              <a:buClrTx/>
              <a:buSzTx/>
              <a:buFontTx/>
              <a:buNone/>
              <a:tabLst/>
              <a:defRPr/>
            </a:pPr>
            <a:endParaRPr lang="en-US" sz="1200" dirty="0"/>
          </a:p>
          <a:p>
            <a:pPr>
              <a:lnSpc>
                <a:spcPct val="90000"/>
              </a:lnSpc>
              <a:spcAft>
                <a:spcPts val="1200"/>
              </a:spcAft>
            </a:pPr>
            <a:r>
              <a:rPr lang="en-US" sz="1200" b="1" dirty="0"/>
              <a:t>[click]</a:t>
            </a:r>
            <a:r>
              <a:rPr lang="en-US" sz="1200" dirty="0"/>
              <a:t> Anomalies observed are assigned a score based on severity, which is calculated based on the observed distance from cluster. The farther the distance, the more severe the score.</a:t>
            </a:r>
            <a:endParaRPr lang="en-US" sz="1200" b="0" dirty="0">
              <a:solidFill>
                <a:schemeClr val="accent6"/>
              </a:solidFill>
              <a:latin typeface="Arial" panose="020B0604020202020204" pitchFamily="34" charset="0"/>
              <a:cs typeface="Arial" panose="020B0604020202020204" pitchFamily="34" charset="0"/>
            </a:endParaRPr>
          </a:p>
          <a:p>
            <a:endParaRPr lang="en-US" dirty="0"/>
          </a:p>
          <a:p>
            <a:r>
              <a:rPr lang="en-US" sz="1200" b="1" dirty="0"/>
              <a:t>[click]</a:t>
            </a:r>
            <a:r>
              <a:rPr lang="en-US" sz="1200" dirty="0"/>
              <a:t> This is designed to help backup and security teams identify which insights are actionable and to reduce false positives.</a:t>
            </a:r>
          </a:p>
          <a:p>
            <a:endParaRPr lang="en-US" sz="1200" dirty="0"/>
          </a:p>
          <a:p>
            <a:r>
              <a:rPr lang="en-US" sz="1200" b="1" dirty="0"/>
              <a:t>[click]</a:t>
            </a:r>
            <a:r>
              <a:rPr lang="en-US" sz="1200" dirty="0"/>
              <a:t> Overall, the AI-Powered Anomaly Detection Engine in NetBackup, helps you mine enormous amounts of data, automate monitoring and reporting, gain actionable insights, report based on several criteria, and importantly, establish early warning of an attack.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5127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Anomaly detection happens in near real-time. </a:t>
            </a:r>
          </a:p>
          <a:p>
            <a:endParaRPr lang="en-US" dirty="0"/>
          </a:p>
          <a:p>
            <a:r>
              <a:rPr lang="en-US" b="1" dirty="0"/>
              <a:t>[click] </a:t>
            </a:r>
            <a:r>
              <a:rPr lang="en-US" dirty="0"/>
              <a:t>After a backup occurs, we can spot check known high-risk areas. As I mentioned earlier about the recently published Threat Post article on how The Conti Gang exploits some of our competitors’ weaknesses and deletes their backups, spot-checking the backups of internet-facing Windows clients for instance would be an example of where we’d focus.</a:t>
            </a:r>
          </a:p>
          <a:p>
            <a:endParaRPr lang="en-US" dirty="0"/>
          </a:p>
          <a:p>
            <a:r>
              <a:rPr lang="en-US" b="1" dirty="0"/>
              <a:t>[click] </a:t>
            </a:r>
            <a:r>
              <a:rPr lang="en-US" dirty="0"/>
              <a:t>Then finally when you need to restore from backup—as in following a successful ransomware attack, we can scan the backup to make sure you’re recovering from clean data. The process of scanning before restore is quite a bit more cost effective than scanning the entire storage. And as always, with Veritas, you have recovery options, be that to the cloud, bare metal, original source, secondary site, or what have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214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1" i="0" u="none" strike="noStrike" kern="1200" cap="none" spc="0" normalizeH="0" baseline="0" noProof="0" smtClean="0">
                <a:ln>
                  <a:noFill/>
                </a:ln>
                <a:solidFill>
                  <a:prstClr val="black"/>
                </a:solidFill>
                <a:effectLst/>
                <a:uLnTx/>
                <a:uFillTx/>
                <a:latin typeface="Polaris Book"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Polaris Book" panose="02000000000000000000" pitchFamily="2" charset="77"/>
              <a:ea typeface="+mn-ea"/>
              <a:cs typeface="+mn-cs"/>
            </a:endParaRPr>
          </a:p>
        </p:txBody>
      </p:sp>
    </p:spTree>
    <p:extLst>
      <p:ext uri="{BB962C8B-B14F-4D97-AF65-F5344CB8AC3E}">
        <p14:creationId xmlns:p14="http://schemas.microsoft.com/office/powerpoint/2010/main" val="974213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Point of the slide:</a:t>
            </a:r>
          </a:p>
          <a:p>
            <a:r>
              <a:rPr lang="en-US" sz="1200" kern="1200" dirty="0">
                <a:solidFill>
                  <a:schemeClr val="tx1"/>
                </a:solidFill>
                <a:effectLst/>
                <a:latin typeface="+mn-lt"/>
                <a:ea typeface="+mn-ea"/>
                <a:cs typeface="+mn-cs"/>
              </a:rPr>
              <a:t>Present the argument that organizations should be architecting for recovery optimization, not just checking the box that they have a restore point.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 track:</a:t>
            </a:r>
          </a:p>
          <a:p>
            <a:r>
              <a:rPr lang="en-US" sz="1200" kern="1200" dirty="0">
                <a:solidFill>
                  <a:schemeClr val="tx1"/>
                </a:solidFill>
                <a:effectLst/>
                <a:latin typeface="+mn-lt"/>
                <a:ea typeface="+mn-ea"/>
                <a:cs typeface="+mn-cs"/>
              </a:rPr>
              <a:t>So, we’ve seen a version of this enterprise workload image on a couple of previous slides. The point was just to highlight that the heterogeneous nature of today’s enterprises, which are made up of generations of technology and both legacy and modern applications and infrastructures. And we’ve illustrated the protect and detect phases in a Veritas NetBackup world. However, the point ultimately of any backup, is restore. It’s the surety you gain from knowing you can recover that drives the backup behavior in the first place. With that understanding, and the understanding that hackers look for credentials to gain access to as many critical systems as possible—knowing that by doing so, they increase the pain on you and therefore the likelihood of you paying a ransom, what happens when we have a different backup product for each environment? </a:t>
            </a:r>
          </a:p>
          <a:p>
            <a:endParaRPr lang="en-US" sz="1200" kern="1200" dirty="0">
              <a:solidFill>
                <a:schemeClr val="tx1"/>
              </a:solidFill>
              <a:effectLst/>
              <a:latin typeface="+mn-lt"/>
              <a:ea typeface="+mn-ea"/>
              <a:cs typeface="+mn-cs"/>
            </a:endParaRPr>
          </a:p>
          <a:p>
            <a:r>
              <a:rPr lang="en-US" sz="1200" b="1" dirty="0"/>
              <a:t>[click]</a:t>
            </a:r>
            <a:r>
              <a:rPr lang="en-US" sz="1200" dirty="0"/>
              <a:t> </a:t>
            </a:r>
            <a:r>
              <a:rPr lang="en-US" sz="1200" kern="1200" dirty="0">
                <a:solidFill>
                  <a:schemeClr val="tx1"/>
                </a:solidFill>
                <a:effectLst/>
                <a:latin typeface="+mn-lt"/>
                <a:ea typeface="+mn-ea"/>
                <a:cs typeface="+mn-cs"/>
              </a:rPr>
              <a:t>Are we ensuring we have a copy and restore point of our important data? Yes!</a:t>
            </a:r>
          </a:p>
          <a:p>
            <a:endParaRPr lang="en-US" sz="1200" kern="1200" dirty="0">
              <a:solidFill>
                <a:schemeClr val="tx1"/>
              </a:solidFill>
              <a:effectLst/>
              <a:latin typeface="+mn-lt"/>
              <a:ea typeface="+mn-ea"/>
              <a:cs typeface="+mn-cs"/>
            </a:endParaRPr>
          </a:p>
          <a:p>
            <a:r>
              <a:rPr lang="en-US" sz="1200" b="1" dirty="0"/>
              <a:t>[click]</a:t>
            </a:r>
            <a:r>
              <a:rPr lang="en-US" sz="1200" dirty="0"/>
              <a:t> Are we creating an optimized recovery experience that will help us get back up and running quickly when we need to recover? I would argue, no.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[click]</a:t>
            </a:r>
            <a:r>
              <a:rPr lang="en-US" sz="1200" dirty="0"/>
              <a:t> </a:t>
            </a:r>
            <a:r>
              <a:rPr lang="en-US" dirty="0"/>
              <a:t>Multiple disparate backup solutions by design create a </a:t>
            </a:r>
            <a:r>
              <a:rPr lang="en-US" b="1" dirty="0">
                <a:solidFill>
                  <a:srgbClr val="FF0000"/>
                </a:solidFill>
              </a:rPr>
              <a:t>complicated recovery experience</a:t>
            </a:r>
            <a:r>
              <a:rPr lang="en-US" dirty="0"/>
              <a:t>—especially when multiple systems are compromised. </a:t>
            </a:r>
            <a:r>
              <a:rPr lang="en-US" sz="1200" kern="1200" dirty="0">
                <a:solidFill>
                  <a:schemeClr val="tx1"/>
                </a:solidFill>
                <a:effectLst/>
                <a:latin typeface="+mn-lt"/>
                <a:ea typeface="+mn-ea"/>
                <a:cs typeface="+mn-cs"/>
              </a:rPr>
              <a:t>The point is to highlight that when we think of backup as a check box, it might seem perfectly normal to just use whatever works, even multiple point products. But this approach would fail to consider what the recovery experience would be if multiple systems were compromised. We advocate architecting and optimizing for recovery, not just checking the backup box.</a:t>
            </a:r>
            <a:r>
              <a:rPr lang="en-US" dirty="0">
                <a:effectLst/>
              </a:rPr>
              <a:t> In addition to this, multiple disparate backup products also mean you have to train and maintain across multiple systems, you may lose some dedupe efficiencies, and you’ll by design, complicate your ability to enact global data visibility/oversight across all of these from a data protection/management standpoint. Veritas advocates standardizing on a platform to really optimize for recovery.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663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NetBackup with </a:t>
            </a:r>
            <a:r>
              <a:rPr lang="en-US" b="1"/>
              <a:t>*NetBackup IT Analytics*</a:t>
            </a:r>
            <a:endParaRPr lang="en-US" b="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Creates a baseline of known successful backups and compares future backups to the discovered baseline.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analytics software automatically spots false positives like job duration variations, image size variations and policy/configuration changes.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Then displays these anomalies in high-level summary graphs to help you assess the size of the risk or in more detailed, actionable tables to help you clean up the environment.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To make the process more efficient for you, automate the process of creating anomaly tickets. You can then review these tickets to pinpoint if, when and where an incorrect backup occurred, reducing the likelihood of experiencing a failed restore.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850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effectLst/>
                <a:latin typeface="Corbel"/>
              </a:rPr>
              <a:t>Veritas NetBackup enables</a:t>
            </a:r>
            <a:r>
              <a:rPr lang="en-US" dirty="0"/>
              <a:t> enterprises to address these challenges, </a:t>
            </a:r>
            <a:r>
              <a:rPr lang="en-US" sz="1200" b="0" kern="1200" dirty="0">
                <a:solidFill>
                  <a:schemeClr val="tx1"/>
                </a:solidFill>
                <a:effectLst/>
                <a:latin typeface="Corbel"/>
                <a:ea typeface="+mn-ea"/>
                <a:cs typeface="+mn-cs"/>
              </a:rPr>
              <a:t>protecting the world’s most valuable data regardless of where it resides—from edge to core to cloud.  It does this in three key areas:</a:t>
            </a:r>
            <a:br>
              <a:rPr lang="en-US" dirty="0"/>
            </a:br>
            <a:r>
              <a:rPr lang="en-US" dirty="0"/>
              <a:t>1.  Cloud Optimized</a:t>
            </a:r>
          </a:p>
          <a:p>
            <a:r>
              <a:rPr lang="en-US" dirty="0"/>
              <a:t>2.  Automated Operation</a:t>
            </a:r>
            <a:br>
              <a:rPr lang="en-US" dirty="0"/>
            </a:br>
            <a:r>
              <a:rPr lang="en-US" dirty="0"/>
              <a:t>3.  Cyber Resilience</a:t>
            </a:r>
            <a:br>
              <a:rPr lang="en-US" dirty="0"/>
            </a:br>
            <a:br>
              <a:rPr lang="en-US" dirty="0"/>
            </a:br>
            <a:r>
              <a:rPr lang="en-US" dirty="0"/>
              <a:t>NetBackup delivers </a:t>
            </a:r>
            <a:br>
              <a:rPr lang="en-US" dirty="0"/>
            </a:br>
            <a:br>
              <a:rPr lang="en-US" dirty="0"/>
            </a:br>
            <a:r>
              <a:rPr lang="en-US" dirty="0"/>
              <a:t>1. </a:t>
            </a:r>
            <a:r>
              <a:rPr lang="en-US" b="1" dirty="0"/>
              <a:t>Cloud Optimized </a:t>
            </a:r>
            <a:r>
              <a:rPr lang="en-US" dirty="0"/>
              <a:t>– with features that provide customers flexibility and choice across any cloud, any workload, any data source and now any deployment architecture – with integrated visibility across multi-cloud environments.</a:t>
            </a:r>
          </a:p>
          <a:p>
            <a:endParaRPr lang="en-US" dirty="0"/>
          </a:p>
          <a:p>
            <a:pPr marL="228600" indent="-228600">
              <a:buAutoNum type="arabicPeriod" startAt="2"/>
            </a:pPr>
            <a:r>
              <a:rPr lang="en-GB" sz="1200" b="1" kern="1200" dirty="0">
                <a:solidFill>
                  <a:schemeClr val="tx1"/>
                </a:solidFill>
                <a:effectLst/>
                <a:latin typeface="Corbel"/>
                <a:ea typeface="+mn-ea"/>
                <a:cs typeface="+mn-cs"/>
              </a:rPr>
              <a:t>Cyber Resilience </a:t>
            </a:r>
            <a:r>
              <a:rPr lang="en-GB" sz="1200" kern="1200" dirty="0">
                <a:solidFill>
                  <a:schemeClr val="tx1"/>
                </a:solidFill>
                <a:effectLst/>
                <a:latin typeface="Corbel"/>
                <a:ea typeface="+mn-ea"/>
                <a:cs typeface="+mn-cs"/>
              </a:rPr>
              <a:t>-</a:t>
            </a:r>
            <a:r>
              <a:rPr lang="en-GB" dirty="0"/>
              <a:t> </a:t>
            </a:r>
            <a:r>
              <a:rPr lang="en-GB" sz="1200" kern="1200" dirty="0">
                <a:solidFill>
                  <a:schemeClr val="tx1"/>
                </a:solidFill>
                <a:effectLst/>
                <a:latin typeface="Corbel"/>
                <a:ea typeface="+mn-ea"/>
                <a:cs typeface="+mn-cs"/>
              </a:rPr>
              <a:t>ensuring reliable </a:t>
            </a:r>
            <a:r>
              <a:rPr lang="en-GB" sz="1200" b="1" kern="1200" dirty="0">
                <a:solidFill>
                  <a:schemeClr val="tx1"/>
                </a:solidFill>
                <a:effectLst/>
                <a:latin typeface="Corbel"/>
                <a:ea typeface="+mn-ea"/>
                <a:cs typeface="+mn-cs"/>
              </a:rPr>
              <a:t>[and rapid]</a:t>
            </a:r>
            <a:r>
              <a:rPr lang="en-GB" sz="1200" kern="1200" dirty="0">
                <a:solidFill>
                  <a:schemeClr val="tx1"/>
                </a:solidFill>
                <a:effectLst/>
                <a:latin typeface="Corbel"/>
                <a:ea typeface="+mn-ea"/>
                <a:cs typeface="+mn-cs"/>
              </a:rPr>
              <a:t> recovery at any scale from a potential ransomware attack – with comprehensive ransomware protection features on-premises and in the cloud – with active detection capabilities and automated malware scanning – ensuring organizations pay zero ransom and are able to quickly recover their data in the event of an attack, with the ability to achieve any RPO or RTO that is required.</a:t>
            </a:r>
            <a:br>
              <a:rPr lang="en-US" dirty="0"/>
            </a:br>
            <a:endParaRPr lang="en-US" dirty="0"/>
          </a:p>
          <a:p>
            <a:pPr marL="0" indent="0">
              <a:buNone/>
            </a:pPr>
            <a:r>
              <a:rPr lang="en-US" dirty="0"/>
              <a:t>3 . </a:t>
            </a:r>
            <a:r>
              <a:rPr lang="en-US" b="1" dirty="0"/>
              <a:t>Automated Operation </a:t>
            </a:r>
            <a:r>
              <a:rPr lang="en-US" dirty="0"/>
              <a:t>- features that </a:t>
            </a:r>
            <a:r>
              <a:rPr lang="en-GB" sz="1200" kern="1200" dirty="0">
                <a:solidFill>
                  <a:schemeClr val="tx1"/>
                </a:solidFill>
                <a:effectLst/>
                <a:latin typeface="Corbel"/>
                <a:ea typeface="+mn-ea"/>
                <a:cs typeface="+mn-cs"/>
              </a:rPr>
              <a:t>further reinforce Veritas’ focus on abstracting the complexity of enterprise IT</a:t>
            </a:r>
            <a:r>
              <a:rPr lang="en-US" sz="1200" b="0" kern="1200" dirty="0">
                <a:solidFill>
                  <a:schemeClr val="tx1"/>
                </a:solidFill>
                <a:effectLst/>
                <a:latin typeface="Corbel"/>
                <a:ea typeface="+mn-ea"/>
                <a:cs typeface="+mn-cs"/>
              </a:rPr>
              <a:t>—</a:t>
            </a:r>
            <a:r>
              <a:rPr lang="en-GB" sz="1200" kern="1200" dirty="0">
                <a:solidFill>
                  <a:schemeClr val="tx1"/>
                </a:solidFill>
                <a:effectLst/>
                <a:latin typeface="Corbel"/>
                <a:ea typeface="+mn-ea"/>
                <a:cs typeface="+mn-cs"/>
              </a:rPr>
              <a:t>streamlining management through orchestrated automation of discovery, protection and recovery.  And with features that optimize the use of cloud resources through elastic utilization – resulting in reduced costs and a reduced carbon footprint.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259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The launch of NetBackup 10 further reinforces Veritas’ focus on abstracting the complexity of enterprise 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accent1"/>
              </a:solidFill>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accent1"/>
                </a:solidFill>
                <a:latin typeface="Arial"/>
                <a:cs typeface="Arial"/>
              </a:rPr>
              <a:t>Single source of truth</a:t>
            </a:r>
          </a:p>
          <a:p>
            <a:pPr marL="285750" indent="-285750">
              <a:buFont typeface="Arial" panose="020B0604020202020204" pitchFamily="34" charset="0"/>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Vital to have one, single place to have to go. </a:t>
            </a:r>
          </a:p>
          <a:p>
            <a:pPr marL="285750" indent="-285750">
              <a:buFont typeface="Arial" panose="020B0604020202020204" pitchFamily="34" charset="0"/>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Veritas protects everything (obviously through simple  ETU-web interface) </a:t>
            </a:r>
          </a:p>
          <a:p>
            <a:endParaRPr lang="en-GB"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APIs</a:t>
            </a:r>
          </a:p>
          <a:p>
            <a:pPr marL="285750" indent="-285750">
              <a:buFont typeface="Arial" panose="020B0604020202020204" pitchFamily="34" charset="0"/>
              <a:buChar char="•"/>
            </a:pPr>
            <a:r>
              <a:rPr lang="en-GB" dirty="0">
                <a:solidFill>
                  <a:srgbClr val="000000"/>
                </a:solidFill>
                <a:ea typeface="Calibri" panose="020F0502020204030204" pitchFamily="34" charset="0"/>
                <a:cs typeface="Calibri" panose="020F0502020204030204" pitchFamily="34" charset="0"/>
              </a:rPr>
              <a:t>Automate all the things that you need</a:t>
            </a:r>
          </a:p>
          <a:p>
            <a:pPr marL="285750" indent="-285750">
              <a:buFont typeface="Arial" panose="020B0604020202020204" pitchFamily="34" charset="0"/>
              <a:buChar char="•"/>
            </a:pPr>
            <a:r>
              <a:rPr lang="en-GB" dirty="0">
                <a:solidFill>
                  <a:srgbClr val="000000"/>
                </a:solidFill>
                <a:ea typeface="Calibri" panose="020F0502020204030204" pitchFamily="34" charset="0"/>
                <a:cs typeface="Calibri" panose="020F0502020204030204" pitchFamily="34" charset="0"/>
              </a:rPr>
              <a:t>Make sure that you do as little manual work as possible- least amount of work. Focus on more high value work- engineering vs. operations</a:t>
            </a:r>
          </a:p>
          <a:p>
            <a:pPr marL="285750" indent="-285750">
              <a:buFont typeface="Arial" panose="020B0604020202020204" pitchFamily="34" charset="0"/>
              <a:buChar char="•"/>
            </a:pPr>
            <a:r>
              <a:rPr lang="en-GB" dirty="0">
                <a:solidFill>
                  <a:srgbClr val="000000"/>
                </a:solidFill>
                <a:ea typeface="Calibri" panose="020F0502020204030204" pitchFamily="34" charset="0"/>
                <a:cs typeface="Calibri" panose="020F0502020204030204" pitchFamily="34" charset="0"/>
              </a:rPr>
              <a:t>Protecting everything.</a:t>
            </a:r>
          </a:p>
          <a:p>
            <a:endParaRPr lang="en-GB"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GB"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By delivering unified protection from edge to core to cloud, NetBackup streamlines management of the most dynamic environments through orchestrated automation of discovery, protection, and recovery. This latest release adds: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Advanced, policy-driven automation to manage all aspects of deployment, provisioning, scaling, load-balancing, cloud integration and recovery operations.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Auto discovery of workloads to accelerate time-to-value for data protection services, eliminate gaps in protection and reduce risk. </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API-first focus that expands and deepens integrations into enterprises existing toolchains and cloud-based workflows.</a:t>
            </a:r>
            <a:endParaRPr lang="en-US" sz="1400" dirty="0">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Simplified enterprise data protection for mission-critical OpenStack environments.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4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This slides slows the Enterprise Vault product portfolio.</a:t>
            </a:r>
            <a:endParaRPr lang="en-US"/>
          </a:p>
          <a:p>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913231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8205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7, 2021 was an important date. A ransomware attack took place &amp; it’s impact made everyone sit back and take notice.</a:t>
            </a:r>
          </a:p>
          <a:p>
            <a:r>
              <a:rPr lang="en-US" dirty="0"/>
              <a:t>Colonial pipeline was hit by the attack which crippled the pipeline for 6 days. All operations had to be shut down.</a:t>
            </a:r>
          </a:p>
          <a:p>
            <a:r>
              <a:rPr lang="en-US" dirty="0"/>
              <a:t>That shutdown affected 45% of the east coast that depended on colonial pipeline to supply gas.</a:t>
            </a:r>
          </a:p>
          <a:p>
            <a:r>
              <a:rPr lang="en-US" dirty="0"/>
              <a:t>Colonial pipeline had to pay the $4M ransom to get their data back &amp; start the recovery process.</a:t>
            </a:r>
          </a:p>
          <a:p>
            <a:r>
              <a:rPr lang="en-US" dirty="0"/>
              <a:t>It took months to get everything operational again.</a:t>
            </a:r>
          </a:p>
          <a:p>
            <a:r>
              <a:rPr lang="en-US" dirty="0"/>
              <a:t>Business continuity was broken &amp; many were left with gas shortage for days &amp; weeks.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2D189-23CD-4AF8-B1F1-35449C3DC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521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 indent="0">
              <a:buNone/>
            </a:pPr>
            <a:r>
              <a:rPr lang="en-US"/>
              <a:t>Over the past 3 years, cyber events are on a rise. IDC estimates that a business falls victim to a cyber attack every 11 seconds.</a:t>
            </a:r>
          </a:p>
          <a:p>
            <a:pPr marL="9144" indent="0">
              <a:buNone/>
            </a:pPr>
            <a:r>
              <a:rPr lang="en-US"/>
              <a:t>In fact, 84% of organizations worldwide have experienced an attack, out of which 89% have been of successfully breached.</a:t>
            </a:r>
          </a:p>
          <a:p>
            <a:pPr marL="9144" indent="0">
              <a:buNone/>
            </a:pPr>
            <a:r>
              <a:rPr lang="en-US"/>
              <a:t>Out of these successful breaches, 56% have had cases of corrupt or unrecoverable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2D189-23CD-4AF8-B1F1-35449C3DC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55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 indent="0">
              <a:buNone/>
            </a:pPr>
            <a:r>
              <a:rPr lang="en-US" dirty="0"/>
              <a:t>So, essentially, you as a customer, is thinking about not only how to protect against the cyber events so that your daily activities or business is not interrupted, but at the same time, in case of a successful breach, how do you confidently recover your data, identifying your last known good &amp; get your business back online with minimum or no delays.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739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3503613" cy="19700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Multi-layered security with NetBackup Flex</a:t>
            </a:r>
            <a:br>
              <a:rPr lang="en-US" sz="1200" b="1"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 With NetBackup Flex, you get an end-end multi-layered approach to security.</a:t>
            </a:r>
          </a:p>
          <a:p>
            <a:pPr marL="171450" indent="-171450">
              <a:buFontTx/>
              <a:buChar char="-"/>
            </a:pPr>
            <a:r>
              <a:rPr lang="en-US" sz="1200" b="0" kern="1200" dirty="0">
                <a:solidFill>
                  <a:schemeClr val="tx1"/>
                </a:solidFill>
                <a:effectLst/>
                <a:latin typeface="+mn-lt"/>
                <a:ea typeface="+mn-ea"/>
                <a:cs typeface="+mn-cs"/>
              </a:rPr>
              <a:t>The outermost layer, which is the WORM storage server that stores your data, is immutable &amp; indelible. It cannot be modified whatsoever &amp; can only be deleted once the retention period expires.</a:t>
            </a:r>
          </a:p>
          <a:p>
            <a:pPr marL="171450" indent="-171450">
              <a:buFontTx/>
              <a:buChar char="-"/>
            </a:pPr>
            <a:r>
              <a:rPr lang="en-US" sz="1200" b="0" kern="1200" dirty="0">
                <a:solidFill>
                  <a:schemeClr val="tx1"/>
                </a:solidFill>
                <a:effectLst/>
                <a:latin typeface="+mn-lt"/>
                <a:ea typeface="+mn-ea"/>
                <a:cs typeface="+mn-cs"/>
              </a:rPr>
              <a:t>The WORM storage server is governed by a compliance clock which cannot be tampered with. It is not based on system time, but it acts like a timer or ticker which starts when data is written to the WORM storage.</a:t>
            </a:r>
          </a:p>
          <a:p>
            <a:pPr marL="171450" indent="-171450">
              <a:buFontTx/>
              <a:buChar char="-"/>
            </a:pPr>
            <a:r>
              <a:rPr lang="en-US" sz="1200" b="0" kern="1200" dirty="0">
                <a:solidFill>
                  <a:schemeClr val="tx1"/>
                </a:solidFill>
                <a:effectLst/>
                <a:latin typeface="+mn-lt"/>
                <a:ea typeface="+mn-ea"/>
                <a:cs typeface="+mn-cs"/>
              </a:rPr>
              <a:t>The next layer on top of your all-important locker or storage, is the container or the application layer. </a:t>
            </a:r>
          </a:p>
          <a:p>
            <a:pPr marL="628650" lvl="1" indent="-171450">
              <a:buFontTx/>
              <a:buChar char="-"/>
            </a:pPr>
            <a:r>
              <a:rPr lang="en-US" sz="1200" b="0" kern="1200" dirty="0">
                <a:solidFill>
                  <a:schemeClr val="tx1"/>
                </a:solidFill>
                <a:effectLst/>
                <a:latin typeface="+mn-lt"/>
                <a:ea typeface="+mn-ea"/>
                <a:cs typeface="+mn-cs"/>
              </a:rPr>
              <a:t>We were able to separate out the storage/WORM function from the NetBackup/management functions so that only the storage services like </a:t>
            </a:r>
            <a:r>
              <a:rPr lang="en-US" sz="1200" b="0" kern="1200" dirty="0" err="1">
                <a:solidFill>
                  <a:schemeClr val="tx1"/>
                </a:solidFill>
                <a:effectLst/>
                <a:latin typeface="+mn-lt"/>
                <a:ea typeface="+mn-ea"/>
                <a:cs typeface="+mn-cs"/>
              </a:rPr>
              <a:t>spad</a:t>
            </a:r>
            <a:r>
              <a:rPr lang="en-US" sz="1200" b="0" kern="1200" dirty="0">
                <a:solidFill>
                  <a:schemeClr val="tx1"/>
                </a:solidFill>
                <a:effectLst/>
                <a:latin typeface="+mn-lt"/>
                <a:ea typeface="+mn-ea"/>
                <a:cs typeface="+mn-cs"/>
              </a:rPr>
              <a:t>/</a:t>
            </a:r>
            <a:r>
              <a:rPr lang="en-US" sz="1200" b="0" kern="1200" dirty="0" err="1">
                <a:solidFill>
                  <a:schemeClr val="tx1"/>
                </a:solidFill>
                <a:effectLst/>
                <a:latin typeface="+mn-lt"/>
                <a:ea typeface="+mn-ea"/>
                <a:cs typeface="+mn-cs"/>
              </a:rPr>
              <a:t>spoold</a:t>
            </a:r>
            <a:r>
              <a:rPr lang="en-US" sz="1200" b="0" kern="1200" dirty="0">
                <a:solidFill>
                  <a:schemeClr val="tx1"/>
                </a:solidFill>
                <a:effectLst/>
                <a:latin typeface="+mn-lt"/>
                <a:ea typeface="+mn-ea"/>
                <a:cs typeface="+mn-cs"/>
              </a:rPr>
              <a:t> have access to the immutable storage to do their work &amp; NetBackup services/processes cannot access the storage directly.</a:t>
            </a:r>
          </a:p>
          <a:p>
            <a:pPr marL="628650" lvl="1" indent="-171450">
              <a:buFontTx/>
              <a:buChar char="-"/>
            </a:pPr>
            <a:r>
              <a:rPr lang="en-US" sz="1200" b="0" kern="1200" dirty="0">
                <a:solidFill>
                  <a:schemeClr val="tx1"/>
                </a:solidFill>
                <a:effectLst/>
                <a:latin typeface="+mn-lt"/>
                <a:ea typeface="+mn-ea"/>
                <a:cs typeface="+mn-cs"/>
              </a:rPr>
              <a:t>By putting NetBackup &amp; Storage services in different containers, we are able to segregate the functions, restrict access on a need to know/access basis &amp; provide natural isolation between the containers, thus also reducing the attack surface.</a:t>
            </a:r>
          </a:p>
          <a:p>
            <a:pPr marL="171450" lvl="0" indent="-171450">
              <a:buFontTx/>
              <a:buChar char="-"/>
            </a:pPr>
            <a:r>
              <a:rPr lang="en-US" sz="1200" b="0" kern="1200" dirty="0">
                <a:solidFill>
                  <a:schemeClr val="tx1"/>
                </a:solidFill>
                <a:effectLst/>
                <a:latin typeface="+mn-lt"/>
                <a:ea typeface="+mn-ea"/>
                <a:cs typeface="+mn-cs"/>
              </a:rPr>
              <a:t>Then at the next layer, which is communication between the different components for data protection, you have hardened APIs, encrypted communications &amp; limited access based on zero trust principles. We make this possible with </a:t>
            </a:r>
            <a:r>
              <a:rPr lang="en-US" sz="1200" b="0" kern="1200" dirty="0" err="1">
                <a:solidFill>
                  <a:schemeClr val="tx1"/>
                </a:solidFill>
                <a:effectLst/>
                <a:latin typeface="+mn-lt"/>
                <a:ea typeface="+mn-ea"/>
                <a:cs typeface="+mn-cs"/>
              </a:rPr>
              <a:t>SELinux</a:t>
            </a:r>
            <a:r>
              <a:rPr lang="en-US" sz="1200" b="0" kern="1200" dirty="0">
                <a:solidFill>
                  <a:schemeClr val="tx1"/>
                </a:solidFill>
                <a:effectLst/>
                <a:latin typeface="+mn-lt"/>
                <a:ea typeface="+mn-ea"/>
                <a:cs typeface="+mn-cs"/>
              </a:rPr>
              <a:t> based IDS/IPS, IAM &amp; SECCOMP security profiles.</a:t>
            </a:r>
          </a:p>
          <a:p>
            <a:pPr marL="171450" lvl="0" indent="-171450">
              <a:buFontTx/>
              <a:buChar char="-"/>
            </a:pPr>
            <a:r>
              <a:rPr lang="en-US" sz="1200" b="0" kern="1200" dirty="0">
                <a:solidFill>
                  <a:schemeClr val="tx1"/>
                </a:solidFill>
                <a:effectLst/>
                <a:latin typeface="+mn-lt"/>
                <a:ea typeface="+mn-ea"/>
                <a:cs typeface="+mn-cs"/>
              </a:rPr>
              <a:t>We have also disabled root access &amp; access to any resource is zero trust based which means that there is no unauthorized access or privileges to run unauthorized calls.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And at all the layers, we have FIPS140-2 compliance, which means that all encryption is done with latest industry standard crypto modules &amp; we also have STIG compliance to latest standards preventing any breaches or cyber security events.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B689-3E0F-4241-AE49-BB02816D09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50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It’s not enough that you are preventing the cyber events from happening. You want to be in a place, where, if a successful cyber attack does happen, you have an environment which can be used to recover fast &amp; get your business up &amp; running in no time.</a:t>
            </a:r>
          </a:p>
          <a:p>
            <a:pPr marL="171450" indent="-171450">
              <a:buFontTx/>
              <a:buChar char="-"/>
            </a:pPr>
            <a:r>
              <a:rPr lang="en-US" dirty="0"/>
              <a:t>With NetBackup &amp; Flex enabled Isolated Recovery Environment solution, you not only get an isolated, air gapped solution which is not discoverable from outside, but at the same time you always know your clean data with malware scanning, so that when the time comes, you can recover instantly &amp; anywhere, whether it’s in the same environment, different data center or in cloud.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162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NetBackup Flex, we separated out the platform layer with application layer, thus forming the base for deploying NetBackup in a container on Flex. This allows us to deploy various NetBackup roles or services such as Primary, Media, or Immutable storage servers in containers on Flex.</a:t>
            </a:r>
          </a:p>
          <a:p>
            <a:r>
              <a:rPr lang="en-US"/>
              <a:t>The Flex platform acts as the glue which holds together and manages the appliance stack which includes the hardware layer, RHEL based </a:t>
            </a:r>
            <a:r>
              <a:rPr lang="en-US" err="1"/>
              <a:t>VxOS</a:t>
            </a:r>
            <a:r>
              <a:rPr lang="en-US"/>
              <a:t> (Veritas Operating System), </a:t>
            </a:r>
            <a:r>
              <a:rPr lang="en-US" err="1"/>
              <a:t>InfoScale</a:t>
            </a:r>
            <a:r>
              <a:rPr lang="en-US"/>
              <a:t> storage management, container management &amp; orchestration &amp; the application layer which is essentially NetBackup containers.</a:t>
            </a:r>
          </a:p>
          <a:p>
            <a:r>
              <a:rPr lang="en-US"/>
              <a:t>With the platform &amp; application separation, you can now put various NetBackup roles or services on the Flex platform and at the same time also achieve data &amp; network segregation in your environment. </a:t>
            </a:r>
          </a:p>
          <a:p>
            <a:r>
              <a:rPr lang="en-US"/>
              <a:t>And on the security front, along with platform hardening, you get container isolation which means that the services inside the container do not have access to anything outside that container space. </a:t>
            </a:r>
          </a:p>
          <a:p>
            <a:r>
              <a:rPr lang="en-US"/>
              <a:t>To summarize, we provide a way to secure the containers &amp; at the same time abstract all the complexities of managing the ecosystem with our simple, integrated, turn-key Flex platform.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6436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3503613" cy="197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405F2F-14B1-6441-9EED-0B224170A7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1076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3503613" cy="1970088"/>
          </a:xfrm>
        </p:spPr>
      </p:sp>
      <p:sp>
        <p:nvSpPr>
          <p:cNvPr id="3" name="Notes Placeholder 2"/>
          <p:cNvSpPr>
            <a:spLocks noGrp="1"/>
          </p:cNvSpPr>
          <p:nvPr>
            <p:ph type="body" idx="1"/>
          </p:nvPr>
        </p:nvSpPr>
        <p:spPr/>
        <p:txBody>
          <a:bodyPr/>
          <a:lstStyle/>
          <a:p>
            <a:r>
              <a:rPr lang="en-US"/>
              <a:t>To edit text:</a:t>
            </a:r>
          </a:p>
          <a:p>
            <a:pPr marL="171450" indent="-171450">
              <a:buFont typeface="Arial" panose="020B0604020202020204" pitchFamily="34" charset="0"/>
              <a:buChar char="•"/>
            </a:pPr>
            <a:r>
              <a:rPr lang="en-US"/>
              <a:t>Click inside a text box, scroll over (with your mouse) to select all text and begin typing</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B689-3E0F-4241-AE49-BB02816D09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073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6B7E1-4822-D64D-82B5-5688A8336587}" type="slidenum">
              <a:rPr kumimoji="0" lang="en-US" sz="1200" b="1" i="0" u="none" strike="noStrike" kern="1200" cap="none" spc="0" normalizeH="0" baseline="0" noProof="0" smtClean="0">
                <a:ln>
                  <a:noFill/>
                </a:ln>
                <a:solidFill>
                  <a:prstClr val="black"/>
                </a:solidFill>
                <a:effectLst/>
                <a:uLnTx/>
                <a:uFillTx/>
                <a:latin typeface="Polaris Book"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a:ln>
                <a:noFill/>
              </a:ln>
              <a:solidFill>
                <a:prstClr val="black"/>
              </a:solidFill>
              <a:effectLst/>
              <a:uLnTx/>
              <a:uFillTx/>
              <a:latin typeface="Polaris Book" panose="02000000000000000000" pitchFamily="2" charset="77"/>
              <a:ea typeface="+mn-ea"/>
              <a:cs typeface="+mn-cs"/>
            </a:endParaRPr>
          </a:p>
        </p:txBody>
      </p:sp>
    </p:spTree>
    <p:extLst>
      <p:ext uri="{BB962C8B-B14F-4D97-AF65-F5344CB8AC3E}">
        <p14:creationId xmlns:p14="http://schemas.microsoft.com/office/powerpoint/2010/main" val="341766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Discuss</a:t>
            </a:r>
            <a:r>
              <a:rPr lang="en-GB" baseline="0"/>
              <a:t> the different archiving sources and options to store data.</a:t>
            </a:r>
            <a:endParaRPr lang="en-US"/>
          </a:p>
          <a:p>
            <a:endParaRPr lang="en-US" b="0"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178463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solidFill>
                  <a:prstClr val="black"/>
                </a:solidFill>
              </a:rPr>
              <a:pPr>
                <a:defRPr/>
              </a:pPr>
              <a:t>68</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a:t>Veritas Enterprise Vault™ 11 Customer Presentation</a:t>
            </a:r>
          </a:p>
        </p:txBody>
      </p:sp>
    </p:spTree>
    <p:extLst>
      <p:ext uri="{BB962C8B-B14F-4D97-AF65-F5344CB8AC3E}">
        <p14:creationId xmlns:p14="http://schemas.microsoft.com/office/powerpoint/2010/main" val="363943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10</a:t>
            </a:fld>
            <a:endParaRPr lang="en-US"/>
          </a:p>
        </p:txBody>
      </p:sp>
      <p:sp>
        <p:nvSpPr>
          <p:cNvPr id="5" name="Footer Placeholder 4"/>
          <p:cNvSpPr>
            <a:spLocks noGrp="1"/>
          </p:cNvSpPr>
          <p:nvPr>
            <p:ph type="ftr" sz="quarter" idx="11"/>
          </p:nvPr>
        </p:nvSpPr>
        <p:spPr/>
        <p:txBody>
          <a:bodyPr/>
          <a:lstStyle/>
          <a:p>
            <a:pPr>
              <a:defRPr/>
            </a:pPr>
            <a:r>
              <a:rPr lang="en-US"/>
              <a:t>Veritas Enterprise Vault™ 11 Customer Presentation</a:t>
            </a:r>
          </a:p>
        </p:txBody>
      </p:sp>
    </p:spTree>
    <p:extLst>
      <p:ext uri="{BB962C8B-B14F-4D97-AF65-F5344CB8AC3E}">
        <p14:creationId xmlns:p14="http://schemas.microsoft.com/office/powerpoint/2010/main" val="124588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Enterprise Vault is very flexible when it comes to deployment</a:t>
            </a:r>
          </a:p>
          <a:p>
            <a:pPr marL="171450" indent="-171450">
              <a:buFontTx/>
              <a:buChar char="-"/>
            </a:pPr>
            <a:r>
              <a:rPr lang="en-US"/>
              <a:t>Can be deployed on-prem with customers own data center on a physical server or virtual machine</a:t>
            </a:r>
          </a:p>
          <a:p>
            <a:pPr marL="171450" indent="-171450">
              <a:buFontTx/>
              <a:buChar char="-"/>
            </a:pPr>
            <a:r>
              <a:rPr lang="en-US"/>
              <a:t>EV supports AWS EC2 and Azure VM for deployment</a:t>
            </a:r>
          </a:p>
          <a:p>
            <a:pPr marL="171450" indent="-171450">
              <a:buFontTx/>
              <a:buChar char="-"/>
            </a:pPr>
            <a:r>
              <a:rPr lang="en-US"/>
              <a:t>EV can be deployed in hybrid mode, on-prem EV leveraging AWS S3 or Azure Blob for Primary Storage (with caveats of performance and cost of retrieval)</a:t>
            </a:r>
          </a:p>
          <a:p>
            <a:pPr marL="171450" indent="-171450">
              <a:buFontTx/>
              <a:buChar char="-"/>
            </a:pPr>
            <a:r>
              <a:rPr lang="en-US"/>
              <a:t>EV can be managed by partners like </a:t>
            </a:r>
            <a:r>
              <a:rPr lang="en-US" err="1"/>
              <a:t>Bluesource</a:t>
            </a:r>
            <a:endParaRPr lang="en-US"/>
          </a:p>
          <a:p>
            <a:pPr marL="171450" indent="-171450">
              <a:buFontTx/>
              <a:buChar char="-"/>
            </a:pPr>
            <a:r>
              <a:rPr lang="en-US" err="1"/>
              <a:t>EV.c</a:t>
            </a:r>
            <a:r>
              <a:rPr lang="en-US"/>
              <a:t> our SaaS offering for customers who want to use software as a service.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49698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7E0A3-ED73-4340-AE78-6A69A31634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92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8.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5.emf"/><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35.emf"/><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6.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6.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6.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file:////Users/levi.tam/Desktop/Veritas%20Brand/Brand%20Refresh_12-03-19/Brand%20Refresh-PPT%20Template/New%20PPT%20Assets/Master%20Title-Content%20Pages-Grey%20Diamond.png" TargetMode="External"/><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25.emf"/><Relationship Id="rId4" Type="http://schemas.openxmlformats.org/officeDocument/2006/relationships/image" Target="../media/image16.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8.jpe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Master" Target="../slideMasters/slideMaster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Master" Target="../slideMasters/slideMaster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7.xml"/><Relationship Id="rId5" Type="http://schemas.openxmlformats.org/officeDocument/2006/relationships/image" Target="../media/image4.emf"/><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file:////Users/levi.tam/Desktop/Veritas%20Brand/Brand%20Refresh_12-03-19/Brand%20Refresh-PPT%20Template/New%20PPT%20Assets/Master%20Title-Content%20Pages-Grey%20Diamond.png" TargetMode="External"/><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6.emf"/></Relationships>
</file>

<file path=ppt/slideLayouts/_rels/slideLayout83.xml.rels><?xml version="1.0" encoding="UTF-8" standalone="yes"?>
<Relationships xmlns="http://schemas.openxmlformats.org/package/2006/relationships"><Relationship Id="rId3" Type="http://schemas.openxmlformats.org/officeDocument/2006/relationships/image" Target="file:////Users/levi.tam/Desktop/Veritas%20Brand/Brand%20Refresh_12-03-19/Brand%20Refresh-PPT%20Template/New%20PPT%20Assets/Master%20Title-Content%20Pages-Grey%20Diamond.png" TargetMode="External"/><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6.emf"/></Relationships>
</file>

<file path=ppt/slideLayouts/_rels/slideLayout84.xml.rels><?xml version="1.0" encoding="UTF-8" standalone="yes"?>
<Relationships xmlns="http://schemas.openxmlformats.org/package/2006/relationships"><Relationship Id="rId3" Type="http://schemas.openxmlformats.org/officeDocument/2006/relationships/image" Target="file:////Users/levi.tam/Desktop/Veritas%20Brand/Brand%20Refresh_12-03-19/Brand%20Refresh-PPT%20Template/New%20PPT%20Assets/Master%20Title-Content%20Pages-Grey%20Diamond.png" TargetMode="External"/><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16.emf"/></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4.emf"/><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Cit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F5C78BE-B733-F349-B27B-DAE677607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81600" y="1428750"/>
            <a:ext cx="7010400" cy="4000500"/>
          </a:xfrm>
          <a:prstGeom prst="rect">
            <a:avLst/>
          </a:prstGeom>
        </p:spPr>
      </p:pic>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7513E91-0FD4-464D-944B-FE796F8F6CF5}"/>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70906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Tunn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72790357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 You: Clou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358629110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Tech">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75019096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207282695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331231074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277658831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08711415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914959059"/>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41731698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17818811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4840617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Clou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352124071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29931462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58315867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chor="ctr" anchorCtr="0">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90522849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09379029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9514769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8757294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_Section Stri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4FAEE0B1-C606-A14C-97DD-BCA1373D342D}"/>
              </a:ext>
            </a:extLst>
          </p:cNvPr>
          <p:cNvSpPr>
            <a:spLocks noGrp="1"/>
          </p:cNvSpPr>
          <p:nvPr>
            <p:ph type="title" hasCustomPrompt="1"/>
          </p:nvPr>
        </p:nvSpPr>
        <p:spPr>
          <a:xfrm>
            <a:off x="685800" y="615696"/>
            <a:ext cx="5410200" cy="374904"/>
          </a:xfrm>
          <a:prstGeom prst="rect">
            <a:avLst/>
          </a:prstGeom>
        </p:spPr>
        <p:txBody>
          <a:bodyPr lIns="0" tIns="0" rIns="0" bIns="0" anchor="ctr">
            <a:noAutofit/>
          </a:bodyPr>
          <a:lstStyle>
            <a:lvl1pPr>
              <a:defRPr sz="2800">
                <a:solidFill>
                  <a:schemeClr val="bg1"/>
                </a:solidFill>
              </a:defRPr>
            </a:lvl1pPr>
          </a:lstStyle>
          <a:p>
            <a:r>
              <a:rPr lang="en-US"/>
              <a:t>Case Study Title</a:t>
            </a:r>
          </a:p>
        </p:txBody>
      </p:sp>
      <p:pic>
        <p:nvPicPr>
          <p:cNvPr id="3" name="Graphic 2">
            <a:extLst>
              <a:ext uri="{FF2B5EF4-FFF2-40B4-BE49-F238E27FC236}">
                <a16:creationId xmlns:a16="http://schemas.microsoft.com/office/drawing/2014/main" id="{AAB00891-8784-D262-D038-9E30CACF93E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48" y="301752"/>
            <a:ext cx="544148" cy="969264"/>
          </a:xfrm>
          <a:prstGeom prst="rect">
            <a:avLst/>
          </a:prstGeom>
        </p:spPr>
      </p:pic>
      <p:sp>
        <p:nvSpPr>
          <p:cNvPr id="12" name="Text Placeholder 11">
            <a:extLst>
              <a:ext uri="{FF2B5EF4-FFF2-40B4-BE49-F238E27FC236}">
                <a16:creationId xmlns:a16="http://schemas.microsoft.com/office/drawing/2014/main" id="{76CEB694-0B05-A4EF-17C8-F4E9F283CA48}"/>
              </a:ext>
            </a:extLst>
          </p:cNvPr>
          <p:cNvSpPr>
            <a:spLocks noGrp="1"/>
          </p:cNvSpPr>
          <p:nvPr>
            <p:ph type="body" sz="quarter" idx="13" hasCustomPrompt="1"/>
          </p:nvPr>
        </p:nvSpPr>
        <p:spPr>
          <a:xfrm>
            <a:off x="685800" y="265113"/>
            <a:ext cx="2819400" cy="344487"/>
          </a:xfrm>
          <a:prstGeom prst="rect">
            <a:avLst/>
          </a:prstGeom>
        </p:spPr>
        <p:txBody>
          <a:bodyPr lIns="0" anchor="ctr"/>
          <a:lstStyle>
            <a:lvl1pPr marL="11113" indent="0" algn="l">
              <a:buFontTx/>
              <a:buNone/>
              <a:tabLst/>
              <a:defRPr sz="1200" b="1">
                <a:solidFill>
                  <a:schemeClr val="bg1"/>
                </a:solidFill>
              </a:defRPr>
            </a:lvl1pPr>
          </a:lstStyle>
          <a:p>
            <a:pPr lvl="0"/>
            <a:r>
              <a:rPr lang="en-US"/>
              <a:t>CASE STUDY</a:t>
            </a:r>
          </a:p>
        </p:txBody>
      </p:sp>
    </p:spTree>
    <p:extLst>
      <p:ext uri="{BB962C8B-B14F-4D97-AF65-F5344CB8AC3E}">
        <p14:creationId xmlns:p14="http://schemas.microsoft.com/office/powerpoint/2010/main" val="336034581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408457340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ead and Subhea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pic>
        <p:nvPicPr>
          <p:cNvPr id="7" name="Picture 6">
            <a:extLst>
              <a:ext uri="{FF2B5EF4-FFF2-40B4-BE49-F238E27FC236}">
                <a16:creationId xmlns:a16="http://schemas.microsoft.com/office/drawing/2014/main" id="{2C6F9E1C-D723-9C45-BDBC-A520FBCD855D}"/>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192254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11" name="Text Placeholder 9">
            <a:extLst>
              <a:ext uri="{FF2B5EF4-FFF2-40B4-BE49-F238E27FC236}">
                <a16:creationId xmlns:a16="http://schemas.microsoft.com/office/drawing/2014/main" id="{F91AC60E-830B-424F-9B64-4AB3D934F88C}"/>
              </a:ext>
            </a:extLst>
          </p:cNvPr>
          <p:cNvSpPr>
            <a:spLocks noGrp="1"/>
          </p:cNvSpPr>
          <p:nvPr>
            <p:ph type="body" sz="quarter" idx="10"/>
          </p:nvPr>
        </p:nvSpPr>
        <p:spPr>
          <a:xfrm>
            <a:off x="914639" y="170878"/>
            <a:ext cx="10546481" cy="971707"/>
          </a:xfrm>
        </p:spPr>
        <p:txBody>
          <a:bodyPr anchor="ctr">
            <a:norm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FB6F8819-89D2-5A48-A2B1-10BDB642C577}"/>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Tree>
    <p:extLst>
      <p:ext uri="{BB962C8B-B14F-4D97-AF65-F5344CB8AC3E}">
        <p14:creationId xmlns:p14="http://schemas.microsoft.com/office/powerpoint/2010/main" val="407326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Tech">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1707721106"/>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10" name="Text Placeholder 4">
            <a:extLst>
              <a:ext uri="{FF2B5EF4-FFF2-40B4-BE49-F238E27FC236}">
                <a16:creationId xmlns:a16="http://schemas.microsoft.com/office/drawing/2014/main" id="{7E5FC36A-96C5-474B-8FE1-FDB9F7E6CBFF}"/>
              </a:ext>
            </a:extLst>
          </p:cNvPr>
          <p:cNvSpPr>
            <a:spLocks noGrp="1"/>
          </p:cNvSpPr>
          <p:nvPr>
            <p:ph type="body" sz="quarter" idx="4294967295"/>
          </p:nvPr>
        </p:nvSpPr>
        <p:spPr>
          <a:xfrm>
            <a:off x="914639" y="1828800"/>
            <a:ext cx="8420052" cy="4303059"/>
          </a:xfrm>
        </p:spPr>
        <p:txBody>
          <a:bodyPr>
            <a:noAutofit/>
          </a:bodyPr>
          <a:lstStyle/>
          <a:p>
            <a:r>
              <a:rPr lang="en-US"/>
              <a:t>Welcome</a:t>
            </a:r>
          </a:p>
          <a:p>
            <a:r>
              <a:rPr lang="en-US"/>
              <a:t>Veritas Enterprise Data Protection Vision</a:t>
            </a:r>
          </a:p>
          <a:p>
            <a:r>
              <a:rPr lang="en-US"/>
              <a:t>Delivering a world-class customer experience</a:t>
            </a:r>
          </a:p>
          <a:p>
            <a:r>
              <a:rPr lang="en-US"/>
              <a:t>Q&amp;A</a:t>
            </a:r>
          </a:p>
          <a:p>
            <a:endParaRPr lang="en-US"/>
          </a:p>
        </p:txBody>
      </p:sp>
      <p:pic>
        <p:nvPicPr>
          <p:cNvPr id="11" name="Picture 10" descr="Shape, square&#10;&#10;Description automatically generated">
            <a:extLst>
              <a:ext uri="{FF2B5EF4-FFF2-40B4-BE49-F238E27FC236}">
                <a16:creationId xmlns:a16="http://schemas.microsoft.com/office/drawing/2014/main" id="{AEC689C9-FD30-6440-9646-FE7CD597856C}"/>
              </a:ext>
            </a:extLst>
          </p:cNvPr>
          <p:cNvPicPr>
            <a:picLocks noChangeAspect="1"/>
          </p:cNvPicPr>
          <p:nvPr userDrawn="1"/>
        </p:nvPicPr>
        <p:blipFill rotWithShape="1">
          <a:blip r:embed="rId3"/>
          <a:srcRect l="3939" t="34646" r="-1"/>
          <a:stretch/>
        </p:blipFill>
        <p:spPr>
          <a:xfrm>
            <a:off x="1" y="-1"/>
            <a:ext cx="3551053" cy="1195205"/>
          </a:xfrm>
          <a:prstGeom prst="rect">
            <a:avLst/>
          </a:prstGeom>
        </p:spPr>
      </p:pic>
      <p:sp>
        <p:nvSpPr>
          <p:cNvPr id="12" name="Rectangle 11">
            <a:extLst>
              <a:ext uri="{FF2B5EF4-FFF2-40B4-BE49-F238E27FC236}">
                <a16:creationId xmlns:a16="http://schemas.microsoft.com/office/drawing/2014/main" id="{1C4EA156-B4AB-514C-B851-E7880D38C7D5}"/>
              </a:ext>
            </a:extLst>
          </p:cNvPr>
          <p:cNvSpPr/>
          <p:nvPr userDrawn="1"/>
        </p:nvSpPr>
        <p:spPr>
          <a:xfrm>
            <a:off x="0" y="1"/>
            <a:ext cx="3551053" cy="1191490"/>
          </a:xfrm>
          <a:prstGeom prst="rect">
            <a:avLst/>
          </a:prstGeom>
        </p:spPr>
        <p:txBody>
          <a:bodyPr wrap="none" lIns="0" tIns="0" rIns="0" bIns="0" anchor="ctr">
            <a:noAutofit/>
          </a:bodyPr>
          <a:lstStyle/>
          <a:p>
            <a:pPr algn="ctr">
              <a:spcAft>
                <a:spcPts val="2400"/>
              </a:spcAft>
            </a:pPr>
            <a:r>
              <a:rPr lang="en-US" sz="3200" b="1">
                <a:solidFill>
                  <a:schemeClr val="bg1"/>
                </a:solidFill>
                <a:latin typeface="Polaris Medium" panose="02000000000000000000" pitchFamily="2" charset="0"/>
                <a:ea typeface="Polaris Medium" panose="02000000000000000000" pitchFamily="2" charset="0"/>
                <a:cs typeface="Polaris Medium" panose="02000000000000000000" pitchFamily="2" charset="0"/>
              </a:rPr>
              <a:t>Agenda</a:t>
            </a:r>
            <a:endParaRPr lang="en-US" sz="3200" b="1">
              <a:solidFill>
                <a:schemeClr val="bg1"/>
              </a:solidFill>
              <a:latin typeface="Polaris Bold" panose="02000000000000000000" pitchFamily="2" charset="0"/>
              <a:ea typeface="Polaris Bold" panose="02000000000000000000" pitchFamily="2" charset="0"/>
              <a:cs typeface="Polaris Bold" panose="02000000000000000000" pitchFamily="2" charset="0"/>
            </a:endParaRPr>
          </a:p>
        </p:txBody>
      </p:sp>
    </p:spTree>
    <p:extLst>
      <p:ext uri="{BB962C8B-B14F-4D97-AF65-F5344CB8AC3E}">
        <p14:creationId xmlns:p14="http://schemas.microsoft.com/office/powerpoint/2010/main" val="273167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w/ Footer">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5E9F1523-24A8-3446-90AB-F5CEB97B3D1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6" name="Footer Placeholder 7">
            <a:extLst>
              <a:ext uri="{FF2B5EF4-FFF2-40B4-BE49-F238E27FC236}">
                <a16:creationId xmlns:a16="http://schemas.microsoft.com/office/drawing/2014/main" id="{48BCC9D3-A5EC-FF43-BA81-C9C7641725D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Tree>
    <p:extLst>
      <p:ext uri="{BB962C8B-B14F-4D97-AF65-F5344CB8AC3E}">
        <p14:creationId xmlns:p14="http://schemas.microsoft.com/office/powerpoint/2010/main" val="20527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46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Content w/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025ACA-B0D7-E442-829D-4512D36BAC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211435" cy="6867144"/>
          </a:xfrm>
          <a:prstGeom prst="rect">
            <a:avLst/>
          </a:prstGeom>
        </p:spPr>
      </p:pic>
      <p:sp>
        <p:nvSpPr>
          <p:cNvPr id="14" name="Slide Number Placeholder 8">
            <a:extLst>
              <a:ext uri="{FF2B5EF4-FFF2-40B4-BE49-F238E27FC236}">
                <a16:creationId xmlns:a16="http://schemas.microsoft.com/office/drawing/2014/main" id="{55274556-2255-0B4D-A19B-C00DBAA753F5}"/>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15" name="Footer Placeholder 7">
            <a:extLst>
              <a:ext uri="{FF2B5EF4-FFF2-40B4-BE49-F238E27FC236}">
                <a16:creationId xmlns:a16="http://schemas.microsoft.com/office/drawing/2014/main" id="{5ED6E5B2-C779-F243-8A03-F1BF8FDC995A}"/>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pic>
        <p:nvPicPr>
          <p:cNvPr id="16" name="Picture 15">
            <a:extLst>
              <a:ext uri="{FF2B5EF4-FFF2-40B4-BE49-F238E27FC236}">
                <a16:creationId xmlns:a16="http://schemas.microsoft.com/office/drawing/2014/main" id="{4B55BACA-B47E-6C46-84D5-DC92EFBBCA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95942" y="6428851"/>
            <a:ext cx="1402078" cy="277175"/>
          </a:xfrm>
          <a:prstGeom prst="rect">
            <a:avLst/>
          </a:prstGeom>
          <a:noFill/>
        </p:spPr>
      </p:pic>
      <p:sp>
        <p:nvSpPr>
          <p:cNvPr id="8" name="Text Placeholder 9">
            <a:extLst>
              <a:ext uri="{FF2B5EF4-FFF2-40B4-BE49-F238E27FC236}">
                <a16:creationId xmlns:a16="http://schemas.microsoft.com/office/drawing/2014/main" id="{82C86C8D-67BE-8D45-8B28-3F9BDF4C58C4}"/>
              </a:ext>
            </a:extLst>
          </p:cNvPr>
          <p:cNvSpPr>
            <a:spLocks noGrp="1"/>
          </p:cNvSpPr>
          <p:nvPr>
            <p:ph type="body" sz="quarter" idx="10"/>
          </p:nvPr>
        </p:nvSpPr>
        <p:spPr>
          <a:xfrm>
            <a:off x="731710" y="60902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0" name="Text Placeholder 9">
            <a:extLst>
              <a:ext uri="{FF2B5EF4-FFF2-40B4-BE49-F238E27FC236}">
                <a16:creationId xmlns:a16="http://schemas.microsoft.com/office/drawing/2014/main" id="{025B9F5F-53BC-3D4A-B95A-D5B0D3F555A7}"/>
              </a:ext>
            </a:extLst>
          </p:cNvPr>
          <p:cNvSpPr>
            <a:spLocks noGrp="1"/>
          </p:cNvSpPr>
          <p:nvPr>
            <p:ph type="body" sz="quarter" idx="11"/>
          </p:nvPr>
        </p:nvSpPr>
        <p:spPr>
          <a:xfrm>
            <a:off x="731711" y="126786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38295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ess Content w/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5BF774-0AD9-FE44-A803-999FEF1597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08"/>
          <a:stretch/>
        </p:blipFill>
        <p:spPr>
          <a:xfrm>
            <a:off x="0" y="893"/>
            <a:ext cx="10398785" cy="6856214"/>
          </a:xfrm>
          <a:prstGeom prst="rect">
            <a:avLst/>
          </a:prstGeom>
        </p:spPr>
      </p:pic>
      <p:sp>
        <p:nvSpPr>
          <p:cNvPr id="7" name="Slide Number Placeholder 8">
            <a:extLst>
              <a:ext uri="{FF2B5EF4-FFF2-40B4-BE49-F238E27FC236}">
                <a16:creationId xmlns:a16="http://schemas.microsoft.com/office/drawing/2014/main" id="{8F63F1A4-4E14-1247-9512-174F8E42ABDD}"/>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8" name="Footer Placeholder 7">
            <a:extLst>
              <a:ext uri="{FF2B5EF4-FFF2-40B4-BE49-F238E27FC236}">
                <a16:creationId xmlns:a16="http://schemas.microsoft.com/office/drawing/2014/main" id="{E1B6ADBB-31FD-E94C-B838-A6926A69B678}"/>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pic>
        <p:nvPicPr>
          <p:cNvPr id="9" name="Picture 8">
            <a:extLst>
              <a:ext uri="{FF2B5EF4-FFF2-40B4-BE49-F238E27FC236}">
                <a16:creationId xmlns:a16="http://schemas.microsoft.com/office/drawing/2014/main" id="{799E3A95-F095-F244-B15E-0AB2910065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95942" y="6428851"/>
            <a:ext cx="1402078" cy="277175"/>
          </a:xfrm>
          <a:prstGeom prst="rect">
            <a:avLst/>
          </a:prstGeom>
          <a:noFill/>
        </p:spPr>
      </p:pic>
    </p:spTree>
    <p:extLst>
      <p:ext uri="{BB962C8B-B14F-4D97-AF65-F5344CB8AC3E}">
        <p14:creationId xmlns:p14="http://schemas.microsoft.com/office/powerpoint/2010/main" val="177063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Head-Sub-No-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F9E1C-D723-9C45-BDBC-A520FBCD855D}"/>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12" name="Picture 11">
            <a:extLst>
              <a:ext uri="{FF2B5EF4-FFF2-40B4-BE49-F238E27FC236}">
                <a16:creationId xmlns:a16="http://schemas.microsoft.com/office/drawing/2014/main" id="{6B83E22F-EBD6-2F4B-8398-175045FDC9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5782" y="6428851"/>
            <a:ext cx="1422397" cy="277175"/>
          </a:xfrm>
          <a:prstGeom prst="rect">
            <a:avLst/>
          </a:prstGeom>
        </p:spPr>
      </p:pic>
    </p:spTree>
    <p:extLst>
      <p:ext uri="{BB962C8B-B14F-4D97-AF65-F5344CB8AC3E}">
        <p14:creationId xmlns:p14="http://schemas.microsoft.com/office/powerpoint/2010/main" val="12699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2021 Veritas Technologies LLC</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Tree>
    <p:extLst>
      <p:ext uri="{BB962C8B-B14F-4D97-AF65-F5344CB8AC3E}">
        <p14:creationId xmlns:p14="http://schemas.microsoft.com/office/powerpoint/2010/main" val="1218056911"/>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2021 Veritas Technologies LLC</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40780018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200884386"/>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42034253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325547834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357041426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271866291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254546280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254700554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46586303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40322831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215573611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98492497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7" name="Title Placeholder 1">
            <a:extLst>
              <a:ext uri="{FF2B5EF4-FFF2-40B4-BE49-F238E27FC236}">
                <a16:creationId xmlns:a16="http://schemas.microsoft.com/office/drawing/2014/main" id="{3E0AC952-960A-9D4F-BF21-86825D1DC192}"/>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42604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7" name="Title Placeholder 1">
            <a:extLst>
              <a:ext uri="{FF2B5EF4-FFF2-40B4-BE49-F238E27FC236}">
                <a16:creationId xmlns:a16="http://schemas.microsoft.com/office/drawing/2014/main" id="{62538720-8419-854F-82C1-D03286434BB7}"/>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22005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oot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dirty="0"/>
          </a:p>
        </p:txBody>
      </p:sp>
    </p:spTree>
    <p:extLst>
      <p:ext uri="{BB962C8B-B14F-4D97-AF65-F5344CB8AC3E}">
        <p14:creationId xmlns:p14="http://schemas.microsoft.com/office/powerpoint/2010/main" val="250340612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_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7" name="Title Placeholder 1">
            <a:extLst>
              <a:ext uri="{FF2B5EF4-FFF2-40B4-BE49-F238E27FC236}">
                <a16:creationId xmlns:a16="http://schemas.microsoft.com/office/drawing/2014/main" id="{2A465DB7-B4AC-4D40-8314-D9FF4D53E8D7}"/>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Tree>
    <p:extLst>
      <p:ext uri="{BB962C8B-B14F-4D97-AF65-F5344CB8AC3E}">
        <p14:creationId xmlns:p14="http://schemas.microsoft.com/office/powerpoint/2010/main" val="38119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_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sp>
        <p:nvSpPr>
          <p:cNvPr id="11" name="Text Placeholder 9">
            <a:extLst>
              <a:ext uri="{FF2B5EF4-FFF2-40B4-BE49-F238E27FC236}">
                <a16:creationId xmlns:a16="http://schemas.microsoft.com/office/drawing/2014/main" id="{F91AC60E-830B-424F-9B64-4AB3D934F88C}"/>
              </a:ext>
            </a:extLst>
          </p:cNvPr>
          <p:cNvSpPr>
            <a:spLocks noGrp="1"/>
          </p:cNvSpPr>
          <p:nvPr>
            <p:ph type="body" sz="quarter" idx="10"/>
          </p:nvPr>
        </p:nvSpPr>
        <p:spPr>
          <a:xfrm>
            <a:off x="914639" y="170878"/>
            <a:ext cx="10546481" cy="971707"/>
          </a:xfrm>
        </p:spPr>
        <p:txBody>
          <a:bodyPr anchor="ctr">
            <a:norm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FB6F8819-89D2-5A48-A2B1-10BDB642C577}"/>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Tree>
    <p:extLst>
      <p:ext uri="{BB962C8B-B14F-4D97-AF65-F5344CB8AC3E}">
        <p14:creationId xmlns:p14="http://schemas.microsoft.com/office/powerpoint/2010/main" val="418160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Head and Subhea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pic>
        <p:nvPicPr>
          <p:cNvPr id="7" name="Picture 6">
            <a:extLst>
              <a:ext uri="{FF2B5EF4-FFF2-40B4-BE49-F238E27FC236}">
                <a16:creationId xmlns:a16="http://schemas.microsoft.com/office/drawing/2014/main" id="{2C6F9E1C-D723-9C45-BDBC-A520FBCD855D}"/>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28443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8_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sp>
        <p:nvSpPr>
          <p:cNvPr id="11" name="Text Placeholder 9">
            <a:extLst>
              <a:ext uri="{FF2B5EF4-FFF2-40B4-BE49-F238E27FC236}">
                <a16:creationId xmlns:a16="http://schemas.microsoft.com/office/drawing/2014/main" id="{F91AC60E-830B-424F-9B64-4AB3D934F88C}"/>
              </a:ext>
            </a:extLst>
          </p:cNvPr>
          <p:cNvSpPr>
            <a:spLocks noGrp="1"/>
          </p:cNvSpPr>
          <p:nvPr>
            <p:ph type="body" sz="quarter" idx="10"/>
          </p:nvPr>
        </p:nvSpPr>
        <p:spPr>
          <a:xfrm>
            <a:off x="914639" y="170878"/>
            <a:ext cx="10546481" cy="971707"/>
          </a:xfrm>
        </p:spPr>
        <p:txBody>
          <a:bodyPr anchor="ctr">
            <a:norm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FB6F8819-89D2-5A48-A2B1-10BDB642C577}"/>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Tree>
    <p:extLst>
      <p:ext uri="{BB962C8B-B14F-4D97-AF65-F5344CB8AC3E}">
        <p14:creationId xmlns:p14="http://schemas.microsoft.com/office/powerpoint/2010/main" val="386073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ead and Subhea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pic>
        <p:nvPicPr>
          <p:cNvPr id="7" name="Picture 6">
            <a:extLst>
              <a:ext uri="{FF2B5EF4-FFF2-40B4-BE49-F238E27FC236}">
                <a16:creationId xmlns:a16="http://schemas.microsoft.com/office/drawing/2014/main" id="{2C6F9E1C-D723-9C45-BDBC-A520FBCD855D}"/>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11473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sp>
        <p:nvSpPr>
          <p:cNvPr id="11" name="Text Placeholder 9">
            <a:extLst>
              <a:ext uri="{FF2B5EF4-FFF2-40B4-BE49-F238E27FC236}">
                <a16:creationId xmlns:a16="http://schemas.microsoft.com/office/drawing/2014/main" id="{F91AC60E-830B-424F-9B64-4AB3D934F88C}"/>
              </a:ext>
            </a:extLst>
          </p:cNvPr>
          <p:cNvSpPr>
            <a:spLocks noGrp="1"/>
          </p:cNvSpPr>
          <p:nvPr>
            <p:ph type="body" sz="quarter" idx="10"/>
          </p:nvPr>
        </p:nvSpPr>
        <p:spPr>
          <a:xfrm>
            <a:off x="914639" y="170878"/>
            <a:ext cx="10546481" cy="971707"/>
          </a:xfrm>
        </p:spPr>
        <p:txBody>
          <a:bodyPr anchor="ctr">
            <a:norm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6" name="Picture 5">
            <a:extLst>
              <a:ext uri="{FF2B5EF4-FFF2-40B4-BE49-F238E27FC236}">
                <a16:creationId xmlns:a16="http://schemas.microsoft.com/office/drawing/2014/main" id="{FB6F8819-89D2-5A48-A2B1-10BDB642C577}"/>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Tree>
    <p:extLst>
      <p:ext uri="{BB962C8B-B14F-4D97-AF65-F5344CB8AC3E}">
        <p14:creationId xmlns:p14="http://schemas.microsoft.com/office/powerpoint/2010/main" val="424689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sp>
        <p:nvSpPr>
          <p:cNvPr id="10" name="Text Placeholder 4">
            <a:extLst>
              <a:ext uri="{FF2B5EF4-FFF2-40B4-BE49-F238E27FC236}">
                <a16:creationId xmlns:a16="http://schemas.microsoft.com/office/drawing/2014/main" id="{7E5FC36A-96C5-474B-8FE1-FDB9F7E6CBFF}"/>
              </a:ext>
            </a:extLst>
          </p:cNvPr>
          <p:cNvSpPr>
            <a:spLocks noGrp="1"/>
          </p:cNvSpPr>
          <p:nvPr>
            <p:ph type="body" sz="quarter" idx="4294967295"/>
          </p:nvPr>
        </p:nvSpPr>
        <p:spPr>
          <a:xfrm>
            <a:off x="914639" y="1828800"/>
            <a:ext cx="8420052" cy="4303059"/>
          </a:xfrm>
        </p:spPr>
        <p:txBody>
          <a:bodyPr>
            <a:noAutofit/>
          </a:bodyPr>
          <a:lstStyle/>
          <a:p>
            <a:r>
              <a:rPr lang="en-US"/>
              <a:t>Welcome</a:t>
            </a:r>
          </a:p>
          <a:p>
            <a:r>
              <a:rPr lang="en-US"/>
              <a:t>Veritas Enterprise Data Protection Vision</a:t>
            </a:r>
          </a:p>
          <a:p>
            <a:r>
              <a:rPr lang="en-US"/>
              <a:t>Delivering a world-class customer experience</a:t>
            </a:r>
          </a:p>
          <a:p>
            <a:r>
              <a:rPr lang="en-US"/>
              <a:t>Q&amp;A</a:t>
            </a:r>
          </a:p>
          <a:p>
            <a:endParaRPr lang="en-US"/>
          </a:p>
        </p:txBody>
      </p:sp>
      <p:pic>
        <p:nvPicPr>
          <p:cNvPr id="11" name="Picture 10" descr="Shape, square&#10;&#10;Description automatically generated">
            <a:extLst>
              <a:ext uri="{FF2B5EF4-FFF2-40B4-BE49-F238E27FC236}">
                <a16:creationId xmlns:a16="http://schemas.microsoft.com/office/drawing/2014/main" id="{AEC689C9-FD30-6440-9646-FE7CD597856C}"/>
              </a:ext>
            </a:extLst>
          </p:cNvPr>
          <p:cNvPicPr>
            <a:picLocks noChangeAspect="1"/>
          </p:cNvPicPr>
          <p:nvPr userDrawn="1"/>
        </p:nvPicPr>
        <p:blipFill rotWithShape="1">
          <a:blip r:embed="rId3"/>
          <a:srcRect l="3939" t="34646" r="-1"/>
          <a:stretch/>
        </p:blipFill>
        <p:spPr>
          <a:xfrm>
            <a:off x="1" y="-1"/>
            <a:ext cx="3551053" cy="1195205"/>
          </a:xfrm>
          <a:prstGeom prst="rect">
            <a:avLst/>
          </a:prstGeom>
        </p:spPr>
      </p:pic>
      <p:sp>
        <p:nvSpPr>
          <p:cNvPr id="12" name="Rectangle 11">
            <a:extLst>
              <a:ext uri="{FF2B5EF4-FFF2-40B4-BE49-F238E27FC236}">
                <a16:creationId xmlns:a16="http://schemas.microsoft.com/office/drawing/2014/main" id="{1C4EA156-B4AB-514C-B851-E7880D38C7D5}"/>
              </a:ext>
            </a:extLst>
          </p:cNvPr>
          <p:cNvSpPr/>
          <p:nvPr userDrawn="1"/>
        </p:nvSpPr>
        <p:spPr>
          <a:xfrm>
            <a:off x="0" y="1"/>
            <a:ext cx="3551053" cy="1191490"/>
          </a:xfrm>
          <a:prstGeom prst="rect">
            <a:avLst/>
          </a:prstGeom>
        </p:spPr>
        <p:txBody>
          <a:bodyPr wrap="none" lIns="0" tIns="0" rIns="0" bIns="0" anchor="ctr">
            <a:noAutofit/>
          </a:bodyPr>
          <a:lstStyle/>
          <a:p>
            <a:pPr algn="ctr">
              <a:spcAft>
                <a:spcPts val="2400"/>
              </a:spcAft>
            </a:pPr>
            <a:r>
              <a:rPr lang="en-US" sz="3200" b="1">
                <a:solidFill>
                  <a:schemeClr val="bg1"/>
                </a:solidFill>
                <a:latin typeface="Polaris Medium" panose="02000000000000000000" pitchFamily="2" charset="0"/>
                <a:ea typeface="Polaris Medium" panose="02000000000000000000" pitchFamily="2" charset="0"/>
                <a:cs typeface="Polaris Medium" panose="02000000000000000000" pitchFamily="2" charset="0"/>
              </a:rPr>
              <a:t>Agenda</a:t>
            </a:r>
            <a:endParaRPr lang="en-US" sz="3200" b="1">
              <a:solidFill>
                <a:schemeClr val="bg1"/>
              </a:solidFill>
              <a:latin typeface="Polaris Bold" panose="02000000000000000000" pitchFamily="2" charset="0"/>
              <a:ea typeface="Polaris Bold" panose="02000000000000000000" pitchFamily="2" charset="0"/>
              <a:cs typeface="Polaris Bold" panose="02000000000000000000" pitchFamily="2" charset="0"/>
            </a:endParaRPr>
          </a:p>
        </p:txBody>
      </p:sp>
    </p:spTree>
    <p:extLst>
      <p:ext uri="{BB962C8B-B14F-4D97-AF65-F5344CB8AC3E}">
        <p14:creationId xmlns:p14="http://schemas.microsoft.com/office/powerpoint/2010/main" val="14612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w/ Footer">
    <p:spTree>
      <p:nvGrpSpPr>
        <p:cNvPr id="1" name=""/>
        <p:cNvGrpSpPr/>
        <p:nvPr/>
      </p:nvGrpSpPr>
      <p:grpSpPr>
        <a:xfrm>
          <a:off x="0" y="0"/>
          <a:ext cx="0" cy="0"/>
          <a:chOff x="0" y="0"/>
          <a:chExt cx="0" cy="0"/>
        </a:xfrm>
      </p:grpSpPr>
      <p:sp>
        <p:nvSpPr>
          <p:cNvPr id="5" name="Slide Number Placeholder 8">
            <a:extLst>
              <a:ext uri="{FF2B5EF4-FFF2-40B4-BE49-F238E27FC236}">
                <a16:creationId xmlns:a16="http://schemas.microsoft.com/office/drawing/2014/main" id="{5E9F1523-24A8-3446-90AB-F5CEB97B3D1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6" name="Footer Placeholder 7">
            <a:extLst>
              <a:ext uri="{FF2B5EF4-FFF2-40B4-BE49-F238E27FC236}">
                <a16:creationId xmlns:a16="http://schemas.microsoft.com/office/drawing/2014/main" id="{48BCC9D3-A5EC-FF43-BA81-C9C7641725D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spTree>
    <p:extLst>
      <p:ext uri="{BB962C8B-B14F-4D97-AF65-F5344CB8AC3E}">
        <p14:creationId xmlns:p14="http://schemas.microsoft.com/office/powerpoint/2010/main" val="269556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32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ntent w/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025ACA-B0D7-E442-829D-4512D36BAC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893"/>
            <a:ext cx="12211435" cy="6867144"/>
          </a:xfrm>
          <a:prstGeom prst="rect">
            <a:avLst/>
          </a:prstGeom>
        </p:spPr>
      </p:pic>
      <p:sp>
        <p:nvSpPr>
          <p:cNvPr id="14" name="Slide Number Placeholder 8">
            <a:extLst>
              <a:ext uri="{FF2B5EF4-FFF2-40B4-BE49-F238E27FC236}">
                <a16:creationId xmlns:a16="http://schemas.microsoft.com/office/drawing/2014/main" id="{55274556-2255-0B4D-A19B-C00DBAA753F5}"/>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15" name="Footer Placeholder 7">
            <a:extLst>
              <a:ext uri="{FF2B5EF4-FFF2-40B4-BE49-F238E27FC236}">
                <a16:creationId xmlns:a16="http://schemas.microsoft.com/office/drawing/2014/main" id="{5ED6E5B2-C779-F243-8A03-F1BF8FDC995A}"/>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pic>
        <p:nvPicPr>
          <p:cNvPr id="16" name="Picture 15">
            <a:extLst>
              <a:ext uri="{FF2B5EF4-FFF2-40B4-BE49-F238E27FC236}">
                <a16:creationId xmlns:a16="http://schemas.microsoft.com/office/drawing/2014/main" id="{4B55BACA-B47E-6C46-84D5-DC92EFBBCA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95942" y="6428851"/>
            <a:ext cx="1402078" cy="277175"/>
          </a:xfrm>
          <a:prstGeom prst="rect">
            <a:avLst/>
          </a:prstGeom>
          <a:noFill/>
        </p:spPr>
      </p:pic>
      <p:sp>
        <p:nvSpPr>
          <p:cNvPr id="8" name="Text Placeholder 9">
            <a:extLst>
              <a:ext uri="{FF2B5EF4-FFF2-40B4-BE49-F238E27FC236}">
                <a16:creationId xmlns:a16="http://schemas.microsoft.com/office/drawing/2014/main" id="{82C86C8D-67BE-8D45-8B28-3F9BDF4C58C4}"/>
              </a:ext>
            </a:extLst>
          </p:cNvPr>
          <p:cNvSpPr>
            <a:spLocks noGrp="1"/>
          </p:cNvSpPr>
          <p:nvPr>
            <p:ph type="body" sz="quarter" idx="10"/>
          </p:nvPr>
        </p:nvSpPr>
        <p:spPr>
          <a:xfrm>
            <a:off x="731710" y="60902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0" name="Text Placeholder 9">
            <a:extLst>
              <a:ext uri="{FF2B5EF4-FFF2-40B4-BE49-F238E27FC236}">
                <a16:creationId xmlns:a16="http://schemas.microsoft.com/office/drawing/2014/main" id="{025B9F5F-53BC-3D4A-B95A-D5B0D3F555A7}"/>
              </a:ext>
            </a:extLst>
          </p:cNvPr>
          <p:cNvSpPr>
            <a:spLocks noGrp="1"/>
          </p:cNvSpPr>
          <p:nvPr>
            <p:ph type="body" sz="quarter" idx="11"/>
          </p:nvPr>
        </p:nvSpPr>
        <p:spPr>
          <a:xfrm>
            <a:off x="731711" y="126786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302498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401463940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Less Content w/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5BF774-0AD9-FE44-A803-999FEF1597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08"/>
          <a:stretch/>
        </p:blipFill>
        <p:spPr>
          <a:xfrm>
            <a:off x="0" y="893"/>
            <a:ext cx="10398785" cy="6856214"/>
          </a:xfrm>
          <a:prstGeom prst="rect">
            <a:avLst/>
          </a:prstGeom>
        </p:spPr>
      </p:pic>
      <p:sp>
        <p:nvSpPr>
          <p:cNvPr id="7" name="Slide Number Placeholder 8">
            <a:extLst>
              <a:ext uri="{FF2B5EF4-FFF2-40B4-BE49-F238E27FC236}">
                <a16:creationId xmlns:a16="http://schemas.microsoft.com/office/drawing/2014/main" id="{8F63F1A4-4E14-1247-9512-174F8E42ABDD}"/>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8" name="Footer Placeholder 7">
            <a:extLst>
              <a:ext uri="{FF2B5EF4-FFF2-40B4-BE49-F238E27FC236}">
                <a16:creationId xmlns:a16="http://schemas.microsoft.com/office/drawing/2014/main" id="{E1B6ADBB-31FD-E94C-B838-A6926A69B678}"/>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pic>
        <p:nvPicPr>
          <p:cNvPr id="9" name="Picture 8">
            <a:extLst>
              <a:ext uri="{FF2B5EF4-FFF2-40B4-BE49-F238E27FC236}">
                <a16:creationId xmlns:a16="http://schemas.microsoft.com/office/drawing/2014/main" id="{799E3A95-F095-F244-B15E-0AB2910065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95942" y="6428851"/>
            <a:ext cx="1402078" cy="277175"/>
          </a:xfrm>
          <a:prstGeom prst="rect">
            <a:avLst/>
          </a:prstGeom>
          <a:noFill/>
        </p:spPr>
      </p:pic>
    </p:spTree>
    <p:extLst>
      <p:ext uri="{BB962C8B-B14F-4D97-AF65-F5344CB8AC3E}">
        <p14:creationId xmlns:p14="http://schemas.microsoft.com/office/powerpoint/2010/main" val="103431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Head-Sub-No-Foot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6F9E1C-D723-9C45-BDBC-A520FBCD855D}"/>
              </a:ext>
            </a:extLst>
          </p:cNvPr>
          <p:cNvPicPr>
            <a:picLocks noChangeAspect="1"/>
          </p:cNvPicPr>
          <p:nvPr userDrawn="1"/>
        </p:nvPicPr>
        <p:blipFill rotWithShape="1">
          <a:blip r:embed="rId2"/>
          <a:srcRect r="67990"/>
          <a:stretch/>
        </p:blipFill>
        <p:spPr>
          <a:xfrm flipH="1" flipV="1">
            <a:off x="-1" y="171294"/>
            <a:ext cx="628742" cy="971706"/>
          </a:xfrm>
          <a:prstGeom prst="rect">
            <a:avLst/>
          </a:prstGeom>
        </p:spPr>
      </p:pic>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pic>
        <p:nvPicPr>
          <p:cNvPr id="12" name="Picture 11">
            <a:extLst>
              <a:ext uri="{FF2B5EF4-FFF2-40B4-BE49-F238E27FC236}">
                <a16:creationId xmlns:a16="http://schemas.microsoft.com/office/drawing/2014/main" id="{6B83E22F-EBD6-2F4B-8398-175045FDC9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5782" y="6428851"/>
            <a:ext cx="1422397" cy="277175"/>
          </a:xfrm>
          <a:prstGeom prst="rect">
            <a:avLst/>
          </a:prstGeom>
        </p:spPr>
      </p:pic>
    </p:spTree>
    <p:extLst>
      <p:ext uri="{BB962C8B-B14F-4D97-AF65-F5344CB8AC3E}">
        <p14:creationId xmlns:p14="http://schemas.microsoft.com/office/powerpoint/2010/main" val="13934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859324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278697801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2998106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33071360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unn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8306122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054306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11892491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7568708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408942693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93967201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246173707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352158376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903113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3" name="Rounded Rectangle 12">
            <a:extLst>
              <a:ext uri="{FF2B5EF4-FFF2-40B4-BE49-F238E27FC236}">
                <a16:creationId xmlns:a16="http://schemas.microsoft.com/office/drawing/2014/main" id="{73785CCB-F75D-6E4F-A1BB-29343A600A4C}"/>
              </a:ext>
            </a:extLst>
          </p:cNvPr>
          <p:cNvSpPr/>
          <p:nvPr userDrawn="1"/>
        </p:nvSpPr>
        <p:spPr bwMode="auto">
          <a:xfrm>
            <a:off x="3512673" y="649355"/>
            <a:ext cx="7988028" cy="5120640"/>
          </a:xfrm>
          <a:prstGeom prst="roundRect">
            <a:avLst>
              <a:gd name="adj" fmla="val 2137"/>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6BA7F91-6104-894D-8CB5-9B49F1336D89}"/>
              </a:ext>
            </a:extLst>
          </p:cNvPr>
          <p:cNvSpPr>
            <a:spLocks noGrp="1"/>
          </p:cNvSpPr>
          <p:nvPr>
            <p:ph idx="1" hasCustomPrompt="1"/>
          </p:nvPr>
        </p:nvSpPr>
        <p:spPr>
          <a:xfrm>
            <a:off x="4183636" y="649355"/>
            <a:ext cx="7176260" cy="5127476"/>
          </a:xfrm>
        </p:spPr>
        <p:txBody>
          <a:bodyPr anchor="ctr">
            <a:noAutofit/>
          </a:bodyPr>
          <a:lstStyle/>
          <a:p>
            <a:pPr>
              <a:spcBef>
                <a:spcPts val="2400"/>
              </a:spcBef>
            </a:pPr>
            <a:r>
              <a:rPr lang="en-US" sz="2000"/>
              <a:t>Item 1</a:t>
            </a:r>
          </a:p>
          <a:p>
            <a:pPr>
              <a:spcBef>
                <a:spcPts val="2400"/>
              </a:spcBef>
            </a:pPr>
            <a:r>
              <a:rPr lang="en-US" sz="2000"/>
              <a:t>Item 2</a:t>
            </a:r>
          </a:p>
          <a:p>
            <a:pPr>
              <a:spcBef>
                <a:spcPts val="2400"/>
              </a:spcBef>
            </a:pPr>
            <a:r>
              <a:rPr lang="en-US" sz="2000"/>
              <a:t>Item 3</a:t>
            </a:r>
          </a:p>
          <a:p>
            <a:pPr>
              <a:spcBef>
                <a:spcPts val="2400"/>
              </a:spcBef>
            </a:pPr>
            <a:r>
              <a:rPr lang="en-US" sz="2000"/>
              <a:t>Item 4</a:t>
            </a:r>
          </a:p>
          <a:p>
            <a:pPr>
              <a:spcBef>
                <a:spcPts val="2400"/>
              </a:spcBef>
            </a:pPr>
            <a:r>
              <a:rPr lang="en-US" sz="2000"/>
              <a:t>Item 5</a:t>
            </a:r>
          </a:p>
          <a:p>
            <a:pPr>
              <a:spcBef>
                <a:spcPts val="2400"/>
              </a:spcBef>
            </a:pPr>
            <a:r>
              <a:rPr lang="en-US" sz="2000"/>
              <a:t>Item 6</a:t>
            </a:r>
          </a:p>
        </p:txBody>
      </p:sp>
      <p:pic>
        <p:nvPicPr>
          <p:cNvPr id="15" name="Graphic 14">
            <a:extLst>
              <a:ext uri="{FF2B5EF4-FFF2-40B4-BE49-F238E27FC236}">
                <a16:creationId xmlns:a16="http://schemas.microsoft.com/office/drawing/2014/main" id="{09A9F152-E009-3948-BCAA-33014E9382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12673" y="603635"/>
            <a:ext cx="120809" cy="5212080"/>
          </a:xfrm>
          <a:prstGeom prst="rect">
            <a:avLst/>
          </a:prstGeom>
        </p:spPr>
      </p:pic>
      <p:sp>
        <p:nvSpPr>
          <p:cNvPr id="3" name="TextBox 2">
            <a:extLst>
              <a:ext uri="{FF2B5EF4-FFF2-40B4-BE49-F238E27FC236}">
                <a16:creationId xmlns:a16="http://schemas.microsoft.com/office/drawing/2014/main" id="{13241C30-1AD3-984B-91DD-D7593421FFDE}"/>
              </a:ext>
            </a:extLst>
          </p:cNvPr>
          <p:cNvSpPr txBox="1"/>
          <p:nvPr userDrawn="1"/>
        </p:nvSpPr>
        <p:spPr>
          <a:xfrm>
            <a:off x="832104" y="656191"/>
            <a:ext cx="2471452" cy="5120640"/>
          </a:xfrm>
          <a:prstGeom prst="rect">
            <a:avLst/>
          </a:prstGeom>
          <a:noFill/>
        </p:spPr>
        <p:txBody>
          <a:bodyPr wrap="square" lIns="0" tIns="0" rIns="0" bIns="0" rtlCol="0" anchor="ctr">
            <a:noAutofit/>
          </a:bodyPr>
          <a:lstStyle/>
          <a:p>
            <a:r>
              <a:rPr lang="en-US" sz="4200">
                <a:solidFill>
                  <a:schemeClr val="tx1"/>
                </a:solidFill>
              </a:rPr>
              <a:t>Agenda</a:t>
            </a:r>
          </a:p>
        </p:txBody>
      </p:sp>
    </p:spTree>
    <p:extLst>
      <p:ext uri="{BB962C8B-B14F-4D97-AF65-F5344CB8AC3E}">
        <p14:creationId xmlns:p14="http://schemas.microsoft.com/office/powerpoint/2010/main" val="261810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26599151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lou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044401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06204"/>
            <a:ext cx="10535322" cy="97170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503947"/>
            <a:ext cx="10535322" cy="4673016"/>
          </a:xfrm>
          <a:prstGeom prst="rect">
            <a:avLst/>
          </a:prstGeom>
        </p:spPr>
        <p:txBody>
          <a:bodyPr/>
          <a:lstStyle>
            <a:lvl1pPr>
              <a:lnSpc>
                <a:spcPct val="100000"/>
              </a:lnSpc>
              <a:spcBef>
                <a:spcPts val="1200"/>
              </a:spcBef>
              <a:defRPr/>
            </a:lvl1pPr>
            <a:lvl2pPr marL="708660" indent="-342900">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smtClean="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pic>
        <p:nvPicPr>
          <p:cNvPr id="8" name="Graphic 7">
            <a:extLst>
              <a:ext uri="{FF2B5EF4-FFF2-40B4-BE49-F238E27FC236}">
                <a16:creationId xmlns:a16="http://schemas.microsoft.com/office/drawing/2014/main" id="{159A8554-6333-AC45-ACC1-186A79EB9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143559795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2"/>
            <a:ext cx="7897997" cy="2799645"/>
          </a:xfrm>
        </p:spPr>
        <p:txBody>
          <a:bodyPr anchor="t">
            <a:normAutofit/>
          </a:bodyPr>
          <a:lstStyle>
            <a:lvl1pPr algn="l">
              <a:lnSpc>
                <a:spcPct val="100000"/>
              </a:lnSpc>
              <a:defRPr sz="3600" i="0">
                <a:solidFill>
                  <a:schemeClr val="tx2"/>
                </a:solidFill>
              </a:defRPr>
            </a:lvl1pPr>
          </a:lstStyle>
          <a:p>
            <a:r>
              <a:rPr lang="en-US"/>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2520962" y="4361752"/>
            <a:ext cx="78979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of person quoted</a:t>
            </a:r>
          </a:p>
        </p:txBody>
      </p:sp>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2520950" y="4745175"/>
            <a:ext cx="7897813" cy="428625"/>
          </a:xfrm>
          <a:ln>
            <a:solidFill>
              <a:schemeClr val="tx2"/>
            </a:solidFill>
          </a:ln>
        </p:spPr>
        <p:txBody>
          <a:bodyPr>
            <a:normAutofit/>
          </a:bodyPr>
          <a:lstStyle>
            <a:lvl1pPr marL="0" indent="0">
              <a:buNone/>
              <a:defRPr sz="1600">
                <a:solidFill>
                  <a:schemeClr val="tx2"/>
                </a:solidFill>
              </a:defRPr>
            </a:lvl1pPr>
          </a:lstStyle>
          <a:p>
            <a:pPr lvl="0"/>
            <a:r>
              <a:rPr lang="en-US"/>
              <a:t>Title, Company Name</a:t>
            </a:r>
          </a:p>
        </p:txBody>
      </p:sp>
    </p:spTree>
    <p:extLst>
      <p:ext uri="{BB962C8B-B14F-4D97-AF65-F5344CB8AC3E}">
        <p14:creationId xmlns:p14="http://schemas.microsoft.com/office/powerpoint/2010/main" val="69202878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Headsho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3"/>
            <a:ext cx="7897997" cy="2473678"/>
          </a:xfrm>
        </p:spPr>
        <p:txBody>
          <a:bodyPr anchor="t">
            <a:normAutofit/>
          </a:bodyPr>
          <a:lstStyle>
            <a:lvl1pPr algn="l">
              <a:lnSpc>
                <a:spcPct val="100000"/>
              </a:lnSpc>
              <a:defRPr sz="3600" i="0">
                <a:solidFill>
                  <a:schemeClr val="tx2"/>
                </a:solidFill>
              </a:defRPr>
            </a:lvl1pPr>
          </a:lstStyle>
          <a:p>
            <a:r>
              <a:rPr lang="en-US"/>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4629162" y="4412552"/>
            <a:ext cx="57897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of person quoted</a:t>
            </a:r>
          </a:p>
        </p:txBody>
      </p:sp>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4629150" y="4795975"/>
            <a:ext cx="5789799" cy="428625"/>
          </a:xfrm>
          <a:ln>
            <a:solidFill>
              <a:schemeClr val="tx2"/>
            </a:solidFill>
          </a:ln>
        </p:spPr>
        <p:txBody>
          <a:bodyPr>
            <a:normAutofit/>
          </a:bodyPr>
          <a:lstStyle>
            <a:lvl1pPr marL="0" indent="0">
              <a:buNone/>
              <a:defRPr sz="1600">
                <a:solidFill>
                  <a:schemeClr val="tx2"/>
                </a:solidFill>
              </a:defRPr>
            </a:lvl1pPr>
          </a:lstStyle>
          <a:p>
            <a:pPr lvl="0"/>
            <a:r>
              <a:rPr lang="en-US"/>
              <a:t>Title, Company Name</a:t>
            </a:r>
          </a:p>
        </p:txBody>
      </p:sp>
      <p:sp>
        <p:nvSpPr>
          <p:cNvPr id="11" name="Picture Placeholder 10">
            <a:extLst>
              <a:ext uri="{FF2B5EF4-FFF2-40B4-BE49-F238E27FC236}">
                <a16:creationId xmlns:a16="http://schemas.microsoft.com/office/drawing/2014/main" id="{49588641-26D7-2047-B14F-104D85ADE8BD}"/>
              </a:ext>
            </a:extLst>
          </p:cNvPr>
          <p:cNvSpPr>
            <a:spLocks noGrp="1"/>
          </p:cNvSpPr>
          <p:nvPr>
            <p:ph type="pic" sz="quarter" idx="14" hasCustomPrompt="1"/>
          </p:nvPr>
        </p:nvSpPr>
        <p:spPr>
          <a:xfrm>
            <a:off x="2520963" y="3894287"/>
            <a:ext cx="1727187" cy="1727187"/>
          </a:xfrm>
          <a:prstGeom prst="roundRect">
            <a:avLst>
              <a:gd name="adj" fmla="val 8993"/>
            </a:avLst>
          </a:prstGeom>
          <a:solidFill>
            <a:schemeClr val="tx2"/>
          </a:solidFill>
        </p:spPr>
        <p:txBody>
          <a:bodyPr>
            <a:normAutofit/>
          </a:bodyPr>
          <a:lstStyle>
            <a:lvl1pPr marL="0" indent="0" algn="ctr">
              <a:buFontTx/>
              <a:buNone/>
              <a:defRPr sz="1600">
                <a:solidFill>
                  <a:schemeClr val="bg1"/>
                </a:solidFill>
              </a:defRPr>
            </a:lvl1pPr>
          </a:lstStyle>
          <a:p>
            <a:r>
              <a:rPr lang="en-US"/>
              <a:t>Click to insert headshot</a:t>
            </a:r>
          </a:p>
        </p:txBody>
      </p:sp>
    </p:spTree>
    <p:extLst>
      <p:ext uri="{BB962C8B-B14F-4D97-AF65-F5344CB8AC3E}">
        <p14:creationId xmlns:p14="http://schemas.microsoft.com/office/powerpoint/2010/main" val="184585736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3153"/>
          <a:stretch/>
        </p:blipFill>
        <p:spPr>
          <a:xfrm>
            <a:off x="0" y="6369894"/>
            <a:ext cx="10418961"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3" name="Rounded Rectangle 12">
            <a:extLst>
              <a:ext uri="{FF2B5EF4-FFF2-40B4-BE49-F238E27FC236}">
                <a16:creationId xmlns:a16="http://schemas.microsoft.com/office/drawing/2014/main" id="{73785CCB-F75D-6E4F-A1BB-29343A600A4C}"/>
              </a:ext>
            </a:extLst>
          </p:cNvPr>
          <p:cNvSpPr/>
          <p:nvPr userDrawn="1"/>
        </p:nvSpPr>
        <p:spPr bwMode="auto">
          <a:xfrm>
            <a:off x="3512673" y="649355"/>
            <a:ext cx="7988028" cy="5120640"/>
          </a:xfrm>
          <a:prstGeom prst="roundRect">
            <a:avLst>
              <a:gd name="adj" fmla="val 2137"/>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6BA7F91-6104-894D-8CB5-9B49F1336D89}"/>
              </a:ext>
            </a:extLst>
          </p:cNvPr>
          <p:cNvSpPr>
            <a:spLocks noGrp="1"/>
          </p:cNvSpPr>
          <p:nvPr>
            <p:ph idx="1" hasCustomPrompt="1"/>
          </p:nvPr>
        </p:nvSpPr>
        <p:spPr>
          <a:xfrm>
            <a:off x="4183636" y="649355"/>
            <a:ext cx="7176260" cy="5127476"/>
          </a:xfrm>
        </p:spPr>
        <p:txBody>
          <a:bodyPr anchor="ctr">
            <a:noAutofit/>
          </a:bodyPr>
          <a:lstStyle/>
          <a:p>
            <a:pPr>
              <a:spcBef>
                <a:spcPts val="2400"/>
              </a:spcBef>
            </a:pPr>
            <a:r>
              <a:rPr lang="en-US" sz="2000"/>
              <a:t>Item 1</a:t>
            </a:r>
          </a:p>
          <a:p>
            <a:pPr>
              <a:spcBef>
                <a:spcPts val="2400"/>
              </a:spcBef>
            </a:pPr>
            <a:r>
              <a:rPr lang="en-US" sz="2000"/>
              <a:t>Item 2</a:t>
            </a:r>
          </a:p>
          <a:p>
            <a:pPr>
              <a:spcBef>
                <a:spcPts val="2400"/>
              </a:spcBef>
            </a:pPr>
            <a:r>
              <a:rPr lang="en-US" sz="2000"/>
              <a:t>Item 3</a:t>
            </a:r>
          </a:p>
          <a:p>
            <a:pPr>
              <a:spcBef>
                <a:spcPts val="2400"/>
              </a:spcBef>
            </a:pPr>
            <a:r>
              <a:rPr lang="en-US" sz="2000"/>
              <a:t>Item 4</a:t>
            </a:r>
          </a:p>
          <a:p>
            <a:pPr>
              <a:spcBef>
                <a:spcPts val="2400"/>
              </a:spcBef>
            </a:pPr>
            <a:r>
              <a:rPr lang="en-US" sz="2000"/>
              <a:t>Item 5</a:t>
            </a:r>
          </a:p>
          <a:p>
            <a:pPr>
              <a:spcBef>
                <a:spcPts val="2400"/>
              </a:spcBef>
            </a:pPr>
            <a:r>
              <a:rPr lang="en-US" sz="2000"/>
              <a:t>Item 6</a:t>
            </a:r>
          </a:p>
        </p:txBody>
      </p:sp>
      <p:pic>
        <p:nvPicPr>
          <p:cNvPr id="15" name="Graphic 14">
            <a:extLst>
              <a:ext uri="{FF2B5EF4-FFF2-40B4-BE49-F238E27FC236}">
                <a16:creationId xmlns:a16="http://schemas.microsoft.com/office/drawing/2014/main" id="{09A9F152-E009-3948-BCAA-33014E9382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12673" y="603635"/>
            <a:ext cx="120809" cy="5212080"/>
          </a:xfrm>
          <a:prstGeom prst="rect">
            <a:avLst/>
          </a:prstGeom>
        </p:spPr>
      </p:pic>
      <p:sp>
        <p:nvSpPr>
          <p:cNvPr id="3" name="TextBox 2">
            <a:extLst>
              <a:ext uri="{FF2B5EF4-FFF2-40B4-BE49-F238E27FC236}">
                <a16:creationId xmlns:a16="http://schemas.microsoft.com/office/drawing/2014/main" id="{13241C30-1AD3-984B-91DD-D7593421FFDE}"/>
              </a:ext>
            </a:extLst>
          </p:cNvPr>
          <p:cNvSpPr txBox="1"/>
          <p:nvPr userDrawn="1"/>
        </p:nvSpPr>
        <p:spPr>
          <a:xfrm>
            <a:off x="832104" y="656191"/>
            <a:ext cx="2471452" cy="5120640"/>
          </a:xfrm>
          <a:prstGeom prst="rect">
            <a:avLst/>
          </a:prstGeom>
          <a:noFill/>
        </p:spPr>
        <p:txBody>
          <a:bodyPr wrap="square" lIns="0" tIns="0" rIns="0" bIns="0" rtlCol="0" anchor="ctr">
            <a:noAutofit/>
          </a:bodyPr>
          <a:lstStyle/>
          <a:p>
            <a:r>
              <a:rPr lang="en-US" sz="4200">
                <a:solidFill>
                  <a:schemeClr val="tx1"/>
                </a:solidFill>
              </a:rPr>
              <a:t>Agenda</a:t>
            </a:r>
          </a:p>
        </p:txBody>
      </p:sp>
    </p:spTree>
    <p:extLst>
      <p:ext uri="{BB962C8B-B14F-4D97-AF65-F5344CB8AC3E}">
        <p14:creationId xmlns:p14="http://schemas.microsoft.com/office/powerpoint/2010/main" val="190301549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89855063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06204"/>
            <a:ext cx="10535322" cy="971706"/>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503947"/>
            <a:ext cx="10535322" cy="4673016"/>
          </a:xfrm>
          <a:prstGeom prst="rect">
            <a:avLst/>
          </a:prstGeom>
        </p:spPr>
        <p:txBody>
          <a:bodyPr/>
          <a:lstStyle>
            <a:lvl1pPr>
              <a:lnSpc>
                <a:spcPct val="100000"/>
              </a:lnSpc>
              <a:spcBef>
                <a:spcPts val="1200"/>
              </a:spcBef>
              <a:defRPr/>
            </a:lvl1pPr>
            <a:lvl2pPr marL="708660" indent="-342900">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smtClean="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p:txBody>
          <a:bodyPr/>
          <a:lstStyle>
            <a:lvl1pPr>
              <a:defRPr sz="900"/>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DE753EAD-2E1A-4043-B88D-8F4258144F76}"/>
              </a:ext>
            </a:extLst>
          </p:cNvPr>
          <p:cNvSpPr>
            <a:spLocks noGrp="1"/>
          </p:cNvSpPr>
          <p:nvPr>
            <p:ph type="sldNum" sz="quarter" idx="12"/>
          </p:nvPr>
        </p:nvSpPr>
        <p:spPr/>
        <p:txBody>
          <a:bodyPr/>
          <a:lstStyle>
            <a:lvl1pPr>
              <a:defRPr sz="900"/>
            </a:lvl1pPr>
          </a:lstStyle>
          <a:p>
            <a:fld id="{8A39E1BE-BEA9-3141-B1D0-D0662867DFF2}" type="slidenum">
              <a:rPr lang="en-US" smtClean="0"/>
              <a:pPr/>
              <a:t>‹#›</a:t>
            </a:fld>
            <a:endParaRPr lang="en-US"/>
          </a:p>
        </p:txBody>
      </p:sp>
      <p:pic>
        <p:nvPicPr>
          <p:cNvPr id="8" name="Graphic 7">
            <a:extLst>
              <a:ext uri="{FF2B5EF4-FFF2-40B4-BE49-F238E27FC236}">
                <a16:creationId xmlns:a16="http://schemas.microsoft.com/office/drawing/2014/main" id="{159A8554-6333-AC45-ACC1-186A79EB9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1714467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3153"/>
          <a:stretch/>
        </p:blipFill>
        <p:spPr>
          <a:xfrm>
            <a:off x="0" y="6369894"/>
            <a:ext cx="10418961"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2"/>
            <a:ext cx="7897997" cy="2799645"/>
          </a:xfrm>
        </p:spPr>
        <p:txBody>
          <a:bodyPr anchor="t">
            <a:normAutofit/>
          </a:bodyPr>
          <a:lstStyle>
            <a:lvl1pPr algn="l">
              <a:lnSpc>
                <a:spcPct val="100000"/>
              </a:lnSpc>
              <a:defRPr sz="3600" i="0">
                <a:solidFill>
                  <a:schemeClr val="tx2"/>
                </a:solidFill>
              </a:defRPr>
            </a:lvl1pPr>
          </a:lstStyle>
          <a:p>
            <a:r>
              <a:rPr lang="en-US"/>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2520962" y="4361752"/>
            <a:ext cx="78979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of person quoted</a:t>
            </a:r>
          </a:p>
        </p:txBody>
      </p:sp>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2520950" y="4745175"/>
            <a:ext cx="7897813" cy="428625"/>
          </a:xfrm>
          <a:ln>
            <a:solidFill>
              <a:schemeClr val="tx2"/>
            </a:solidFill>
          </a:ln>
        </p:spPr>
        <p:txBody>
          <a:bodyPr>
            <a:normAutofit/>
          </a:bodyPr>
          <a:lstStyle>
            <a:lvl1pPr marL="0" indent="0">
              <a:buNone/>
              <a:defRPr sz="1600">
                <a:solidFill>
                  <a:schemeClr val="tx2"/>
                </a:solidFill>
              </a:defRPr>
            </a:lvl1pPr>
          </a:lstStyle>
          <a:p>
            <a:pPr lvl="0"/>
            <a:r>
              <a:rPr lang="en-US"/>
              <a:t>Title, Company Name</a:t>
            </a:r>
          </a:p>
        </p:txBody>
      </p:sp>
    </p:spTree>
    <p:extLst>
      <p:ext uri="{BB962C8B-B14F-4D97-AF65-F5344CB8AC3E}">
        <p14:creationId xmlns:p14="http://schemas.microsoft.com/office/powerpoint/2010/main" val="121815276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Headsho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3153"/>
          <a:stretch/>
        </p:blipFill>
        <p:spPr>
          <a:xfrm>
            <a:off x="0" y="6369894"/>
            <a:ext cx="10418961"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1">
            <a:extLst>
              <a:ext uri="{FF2B5EF4-FFF2-40B4-BE49-F238E27FC236}">
                <a16:creationId xmlns:a16="http://schemas.microsoft.com/office/drawing/2014/main" id="{197B2BFF-E10C-EE43-9458-58A7F6B85A28}"/>
              </a:ext>
            </a:extLst>
          </p:cNvPr>
          <p:cNvSpPr>
            <a:spLocks noGrp="1"/>
          </p:cNvSpPr>
          <p:nvPr>
            <p:ph type="title" hasCustomPrompt="1"/>
          </p:nvPr>
        </p:nvSpPr>
        <p:spPr>
          <a:xfrm>
            <a:off x="2520963" y="1399823"/>
            <a:ext cx="7897997" cy="2473678"/>
          </a:xfrm>
        </p:spPr>
        <p:txBody>
          <a:bodyPr anchor="t">
            <a:normAutofit/>
          </a:bodyPr>
          <a:lstStyle>
            <a:lvl1pPr algn="l">
              <a:lnSpc>
                <a:spcPct val="100000"/>
              </a:lnSpc>
              <a:defRPr sz="3600" i="0">
                <a:solidFill>
                  <a:schemeClr val="tx2"/>
                </a:solidFill>
              </a:defRPr>
            </a:lvl1pPr>
          </a:lstStyle>
          <a:p>
            <a:r>
              <a:rPr lang="en-US"/>
              <a:t>This is a sample quote slide. Type a brief quotation inside this textbox. Add a close quote mark at the end of the quotation.”</a:t>
            </a:r>
          </a:p>
        </p:txBody>
      </p:sp>
      <p:sp>
        <p:nvSpPr>
          <p:cNvPr id="4" name="Text Placeholder 3">
            <a:extLst>
              <a:ext uri="{FF2B5EF4-FFF2-40B4-BE49-F238E27FC236}">
                <a16:creationId xmlns:a16="http://schemas.microsoft.com/office/drawing/2014/main" id="{CD40DF82-B1DF-0943-A494-6F824BF64B06}"/>
              </a:ext>
            </a:extLst>
          </p:cNvPr>
          <p:cNvSpPr>
            <a:spLocks noGrp="1"/>
          </p:cNvSpPr>
          <p:nvPr>
            <p:ph type="body" sz="half" idx="2" hasCustomPrompt="1"/>
          </p:nvPr>
        </p:nvSpPr>
        <p:spPr>
          <a:xfrm>
            <a:off x="4629162" y="4412552"/>
            <a:ext cx="5789798" cy="374904"/>
          </a:xfrm>
        </p:spPr>
        <p:txBody>
          <a:bodyPr>
            <a:normAutofit/>
          </a:bodyPr>
          <a:lstStyle>
            <a:lvl1pPr marL="0" indent="0" algn="l">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 of person quoted</a:t>
            </a:r>
          </a:p>
        </p:txBody>
      </p:sp>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2" name="Title 1">
            <a:extLst>
              <a:ext uri="{FF2B5EF4-FFF2-40B4-BE49-F238E27FC236}">
                <a16:creationId xmlns:a16="http://schemas.microsoft.com/office/drawing/2014/main" id="{5B9509C8-A4FB-3C4E-B6C6-B339154F96EF}"/>
              </a:ext>
            </a:extLst>
          </p:cNvPr>
          <p:cNvSpPr txBox="1">
            <a:spLocks/>
          </p:cNvSpPr>
          <p:nvPr userDrawn="1"/>
        </p:nvSpPr>
        <p:spPr>
          <a:xfrm>
            <a:off x="1470063" y="1703855"/>
            <a:ext cx="737381" cy="53148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i="1" kern="1200">
                <a:solidFill>
                  <a:schemeClr val="bg1"/>
                </a:solidFill>
                <a:latin typeface="+mj-lt"/>
                <a:ea typeface="+mj-ea"/>
                <a:cs typeface="+mj-cs"/>
              </a:defRPr>
            </a:lvl1pPr>
          </a:lstStyle>
          <a:p>
            <a:r>
              <a:rPr lang="en-US" sz="9600" b="1" i="0">
                <a:solidFill>
                  <a:schemeClr val="accent1"/>
                </a:solidFill>
                <a:latin typeface="Arial Black" panose="020B0604020202020204" pitchFamily="34" charset="0"/>
                <a:cs typeface="Arial Black" panose="020B0604020202020204" pitchFamily="34" charset="0"/>
              </a:rPr>
              <a:t>“</a:t>
            </a:r>
          </a:p>
        </p:txBody>
      </p:sp>
      <p:sp>
        <p:nvSpPr>
          <p:cNvPr id="5" name="Text Placeholder 4">
            <a:extLst>
              <a:ext uri="{FF2B5EF4-FFF2-40B4-BE49-F238E27FC236}">
                <a16:creationId xmlns:a16="http://schemas.microsoft.com/office/drawing/2014/main" id="{91C5125C-B0D8-F74F-A1A7-D513F187B6F5}"/>
              </a:ext>
            </a:extLst>
          </p:cNvPr>
          <p:cNvSpPr>
            <a:spLocks noGrp="1"/>
          </p:cNvSpPr>
          <p:nvPr>
            <p:ph type="body" sz="quarter" idx="13" hasCustomPrompt="1"/>
          </p:nvPr>
        </p:nvSpPr>
        <p:spPr>
          <a:xfrm>
            <a:off x="4629150" y="4795975"/>
            <a:ext cx="5789799" cy="428625"/>
          </a:xfrm>
          <a:ln>
            <a:solidFill>
              <a:schemeClr val="tx2"/>
            </a:solidFill>
          </a:ln>
        </p:spPr>
        <p:txBody>
          <a:bodyPr>
            <a:normAutofit/>
          </a:bodyPr>
          <a:lstStyle>
            <a:lvl1pPr marL="0" indent="0">
              <a:buNone/>
              <a:defRPr sz="1600">
                <a:solidFill>
                  <a:schemeClr val="tx2"/>
                </a:solidFill>
              </a:defRPr>
            </a:lvl1pPr>
          </a:lstStyle>
          <a:p>
            <a:pPr lvl="0"/>
            <a:r>
              <a:rPr lang="en-US"/>
              <a:t>Title, Company Name</a:t>
            </a:r>
          </a:p>
        </p:txBody>
      </p:sp>
      <p:sp>
        <p:nvSpPr>
          <p:cNvPr id="11" name="Picture Placeholder 10">
            <a:extLst>
              <a:ext uri="{FF2B5EF4-FFF2-40B4-BE49-F238E27FC236}">
                <a16:creationId xmlns:a16="http://schemas.microsoft.com/office/drawing/2014/main" id="{49588641-26D7-2047-B14F-104D85ADE8BD}"/>
              </a:ext>
            </a:extLst>
          </p:cNvPr>
          <p:cNvSpPr>
            <a:spLocks noGrp="1"/>
          </p:cNvSpPr>
          <p:nvPr>
            <p:ph type="pic" sz="quarter" idx="14" hasCustomPrompt="1"/>
          </p:nvPr>
        </p:nvSpPr>
        <p:spPr>
          <a:xfrm>
            <a:off x="2520963" y="3894287"/>
            <a:ext cx="1727187" cy="1727187"/>
          </a:xfrm>
          <a:prstGeom prst="roundRect">
            <a:avLst>
              <a:gd name="adj" fmla="val 8993"/>
            </a:avLst>
          </a:prstGeom>
          <a:solidFill>
            <a:schemeClr val="tx2"/>
          </a:solidFill>
        </p:spPr>
        <p:txBody>
          <a:bodyPr>
            <a:normAutofit/>
          </a:bodyPr>
          <a:lstStyle>
            <a:lvl1pPr marL="0" indent="0" algn="ctr">
              <a:buFontTx/>
              <a:buNone/>
              <a:defRPr sz="1600">
                <a:solidFill>
                  <a:schemeClr val="bg1"/>
                </a:solidFill>
              </a:defRPr>
            </a:lvl1pPr>
          </a:lstStyle>
          <a:p>
            <a:r>
              <a:rPr lang="en-US"/>
              <a:t>Click to insert headshot</a:t>
            </a:r>
          </a:p>
        </p:txBody>
      </p:sp>
    </p:spTree>
    <p:extLst>
      <p:ext uri="{BB962C8B-B14F-4D97-AF65-F5344CB8AC3E}">
        <p14:creationId xmlns:p14="http://schemas.microsoft.com/office/powerpoint/2010/main" val="13052153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3135309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noAutofit/>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dirty="0"/>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Tree>
    <p:extLst>
      <p:ext uri="{BB962C8B-B14F-4D97-AF65-F5344CB8AC3E}">
        <p14:creationId xmlns:p14="http://schemas.microsoft.com/office/powerpoint/2010/main" val="3638046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DC394B0A-2A01-C842-A28C-333D011D4F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7BDF509D-CF5A-FE4B-904C-B94FD4F71E6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0DD20E07-C4D7-5A48-A40A-9BFF93E81DC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4211940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dirty="0"/>
              <a:t>Copyright © 2022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7168825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236597088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64355459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dirty="0"/>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99801845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dirty="0"/>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0813681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16422146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253457425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dirty="0"/>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327366307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dirty="0"/>
              <a:t>Copyright © 2022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dirty="0"/>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dirty="0"/>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26940221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176271139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B68833C8-C095-1440-B2C7-1A49E04A0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AA4767A6-7787-614D-9834-BC1FC23EE4F6}"/>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FE9D5C-5E0C-9F49-AC2C-6E717C5A7AB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1966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dirty="0"/>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dirty="0"/>
              <a:t>Click to edit Master text styles</a:t>
            </a:r>
          </a:p>
        </p:txBody>
      </p:sp>
    </p:spTree>
    <p:extLst>
      <p:ext uri="{BB962C8B-B14F-4D97-AF65-F5344CB8AC3E}">
        <p14:creationId xmlns:p14="http://schemas.microsoft.com/office/powerpoint/2010/main" val="310302487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ooter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ACD07-DD5A-704E-AAD3-35B1E8FD6C5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10" name="Picture 9">
            <a:extLst>
              <a:ext uri="{FF2B5EF4-FFF2-40B4-BE49-F238E27FC236}">
                <a16:creationId xmlns:a16="http://schemas.microsoft.com/office/drawing/2014/main" id="{3C97517E-FAAB-6D46-AD3A-F593A940F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6" name="Footer Placeholder 5">
            <a:extLst>
              <a:ext uri="{FF2B5EF4-FFF2-40B4-BE49-F238E27FC236}">
                <a16:creationId xmlns:a16="http://schemas.microsoft.com/office/drawing/2014/main" id="{B4158761-0834-124E-9763-04014086061D}"/>
              </a:ext>
            </a:extLst>
          </p:cNvPr>
          <p:cNvSpPr>
            <a:spLocks noGrp="1"/>
          </p:cNvSpPr>
          <p:nvPr>
            <p:ph type="ftr" sz="quarter" idx="11"/>
          </p:nvPr>
        </p:nvSpPr>
        <p:spPr/>
        <p:txBody>
          <a:bodyPr/>
          <a:lstStyle/>
          <a:p>
            <a:r>
              <a:rPr lang="en-US" dirty="0"/>
              <a:t>Copyright © 2022 Veritas Technologies LLC  |  CONFIDENTIAL </a:t>
            </a:r>
          </a:p>
        </p:txBody>
      </p:sp>
      <p:sp>
        <p:nvSpPr>
          <p:cNvPr id="7" name="Slide Number Placeholder 6">
            <a:extLst>
              <a:ext uri="{FF2B5EF4-FFF2-40B4-BE49-F238E27FC236}">
                <a16:creationId xmlns:a16="http://schemas.microsoft.com/office/drawing/2014/main" id="{CD5F1F87-0A5E-6944-A42C-C8024C33579D}"/>
              </a:ext>
            </a:extLst>
          </p:cNvPr>
          <p:cNvSpPr>
            <a:spLocks noGrp="1"/>
          </p:cNvSpPr>
          <p:nvPr>
            <p:ph type="sldNum" sz="quarter" idx="12"/>
          </p:nvPr>
        </p:nvSpPr>
        <p:spPr/>
        <p:txBody>
          <a:bodyPr/>
          <a:lstStyle/>
          <a:p>
            <a:fld id="{8A39E1BE-BEA9-3141-B1D0-D0662867DFF2}" type="slidenum">
              <a:rPr lang="en-US" smtClean="0"/>
              <a:t>‹#›</a:t>
            </a:fld>
            <a:endParaRPr lang="en-US" dirty="0"/>
          </a:p>
        </p:txBody>
      </p:sp>
    </p:spTree>
    <p:extLst>
      <p:ext uri="{BB962C8B-B14F-4D97-AF65-F5344CB8AC3E}">
        <p14:creationId xmlns:p14="http://schemas.microsoft.com/office/powerpoint/2010/main" val="353257175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638737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361688"/>
          </a:xfrm>
          <a:prstGeom prst="rect">
            <a:avLst/>
          </a:prstGeom>
        </p:spPr>
        <p:txBody>
          <a:bodyPr/>
          <a:lstStyle>
            <a:lvl1pPr>
              <a:spcBef>
                <a:spcPts val="1200"/>
              </a:spcBef>
              <a:defRPr/>
            </a:lvl1pPr>
            <a:lvl2pPr marL="708660" indent="-342900">
              <a:buSzPct val="100000"/>
              <a:defRPr lang="en-US" sz="2000" kern="1200" dirty="0">
                <a:solidFill>
                  <a:schemeClr val="tx1"/>
                </a:solidFill>
                <a:latin typeface="+mn-lt"/>
                <a:ea typeface="+mn-ea"/>
                <a:cs typeface="+mn-cs"/>
              </a:defRPr>
            </a:lvl2pPr>
            <a:lvl3pPr marL="1017270" indent="-285750">
              <a:buSzPct val="100000"/>
              <a:defRPr lang="en-US" sz="1800" kern="1200" dirty="0">
                <a:solidFill>
                  <a:schemeClr val="tx1"/>
                </a:solidFill>
                <a:latin typeface="+mn-lt"/>
                <a:ea typeface="+mn-ea"/>
                <a:cs typeface="+mn-cs"/>
              </a:defRPr>
            </a:lvl3pPr>
            <a:lvl4pPr marL="1383030" indent="-285750">
              <a:buSzPct val="100000"/>
              <a:defRPr lang="en-US" sz="1600" kern="1200" dirty="0">
                <a:solidFill>
                  <a:schemeClr val="tx1"/>
                </a:solidFill>
                <a:latin typeface="+mn-lt"/>
                <a:ea typeface="+mn-ea"/>
                <a:cs typeface="+mn-cs"/>
              </a:defRPr>
            </a:lvl4pPr>
            <a:lvl5pPr marL="1748790" indent="-285750">
              <a:buSzPct val="10000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2021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141270461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a:xfrm>
            <a:off x="828339" y="1673352"/>
            <a:ext cx="10535322" cy="4294311"/>
          </a:xfrm>
          <a:prstGeom prst="rect">
            <a:avLst/>
          </a:prstGeom>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2021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84925310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11105987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 Sub 2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200"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6356832" y="1675049"/>
            <a:ext cx="500682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8" name="Title 1">
            <a:extLst>
              <a:ext uri="{FF2B5EF4-FFF2-40B4-BE49-F238E27FC236}">
                <a16:creationId xmlns:a16="http://schemas.microsoft.com/office/drawing/2014/main" id="{E9390B1D-A7DC-8F4F-83BB-FFC807376E2B}"/>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0FE0ABEC-B50D-E247-A5B3-064B4367D995}"/>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65343153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 2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Tree>
    <p:extLst>
      <p:ext uri="{BB962C8B-B14F-4D97-AF65-F5344CB8AC3E}">
        <p14:creationId xmlns:p14="http://schemas.microsoft.com/office/powerpoint/2010/main" val="155599512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 Sub 2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8"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16" name="Rounded Rectangle 15">
            <a:extLst>
              <a:ext uri="{FF2B5EF4-FFF2-40B4-BE49-F238E27FC236}">
                <a16:creationId xmlns:a16="http://schemas.microsoft.com/office/drawing/2014/main" id="{9DA7545D-3E75-5742-A6C3-E762A16AEF9C}"/>
              </a:ext>
            </a:extLst>
          </p:cNvPr>
          <p:cNvSpPr/>
          <p:nvPr userDrawn="1"/>
        </p:nvSpPr>
        <p:spPr bwMode="auto">
          <a:xfrm>
            <a:off x="6197601" y="1468708"/>
            <a:ext cx="5157787"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76674" y="1732981"/>
            <a:ext cx="453968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76674" y="2367137"/>
            <a:ext cx="4539686"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6534486" y="1732981"/>
            <a:ext cx="4570663"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6534486" y="2367137"/>
            <a:ext cx="4570663" cy="3403302"/>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06B89CE7-62EA-E346-9C5C-A9BCC1A7CB32}"/>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2" name="Text Placeholder 5">
            <a:extLst>
              <a:ext uri="{FF2B5EF4-FFF2-40B4-BE49-F238E27FC236}">
                <a16:creationId xmlns:a16="http://schemas.microsoft.com/office/drawing/2014/main" id="{C370E0B9-2600-224C-8270-0AA8A7170526}"/>
              </a:ext>
            </a:extLst>
          </p:cNvPr>
          <p:cNvSpPr>
            <a:spLocks noGrp="1"/>
          </p:cNvSpPr>
          <p:nvPr>
            <p:ph type="body" sz="quarter" idx="13"/>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82546708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26283759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ex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144094609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 Sub 3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3232439"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4474295"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8120806" y="1675049"/>
            <a:ext cx="3242855" cy="4542869"/>
          </a:xfrm>
          <a:prstGeom prst="rect">
            <a:avLst/>
          </a:prstGeom>
        </p:spPr>
        <p:txBody>
          <a:bodyPr/>
          <a:lstStyle>
            <a:lvl2pPr marL="708660" indent="-342900">
              <a:defRPr lang="en-US" sz="2000" kern="1200" dirty="0" smtClean="0">
                <a:solidFill>
                  <a:schemeClr val="tx1"/>
                </a:solidFill>
                <a:latin typeface="+mn-lt"/>
                <a:ea typeface="+mn-ea"/>
                <a:cs typeface="+mn-cs"/>
              </a:defRPr>
            </a:lvl2pPr>
            <a:lvl3pPr marL="1017270" indent="-285750">
              <a:defRPr lang="en-US" sz="1800" kern="1200" dirty="0" smtClean="0">
                <a:solidFill>
                  <a:schemeClr val="tx1"/>
                </a:solidFill>
                <a:latin typeface="+mn-lt"/>
                <a:ea typeface="+mn-ea"/>
                <a:cs typeface="+mn-cs"/>
              </a:defRPr>
            </a:lvl3pPr>
            <a:lvl4pPr marL="1383030" indent="-285750">
              <a:defRPr lang="en-US" sz="1600" kern="1200" dirty="0" smtClean="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8" name="Title 1">
            <a:extLst>
              <a:ext uri="{FF2B5EF4-FFF2-40B4-BE49-F238E27FC236}">
                <a16:creationId xmlns:a16="http://schemas.microsoft.com/office/drawing/2014/main" id="{FD82C853-1CA4-4E43-A39A-56073D4B579C}"/>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9" name="Text Placeholder 5">
            <a:extLst>
              <a:ext uri="{FF2B5EF4-FFF2-40B4-BE49-F238E27FC236}">
                <a16:creationId xmlns:a16="http://schemas.microsoft.com/office/drawing/2014/main" id="{4767F2C1-8131-E448-96F8-150F179FCA62}"/>
              </a:ext>
            </a:extLst>
          </p:cNvPr>
          <p:cNvSpPr>
            <a:spLocks noGrp="1"/>
          </p:cNvSpPr>
          <p:nvPr>
            <p:ph type="body" sz="quarter" idx="14"/>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68092419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 3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 name="Title 1">
            <a:extLst>
              <a:ext uri="{FF2B5EF4-FFF2-40B4-BE49-F238E27FC236}">
                <a16:creationId xmlns:a16="http://schemas.microsoft.com/office/drawing/2014/main" id="{50E9E99C-E59F-6B44-9D46-E114D4149EB4}"/>
              </a:ext>
            </a:extLst>
          </p:cNvPr>
          <p:cNvSpPr>
            <a:spLocks noGrp="1"/>
          </p:cNvSpPr>
          <p:nvPr>
            <p:ph type="title"/>
          </p:nvPr>
        </p:nvSpPr>
        <p:spPr>
          <a:xfrm>
            <a:off x="839788" y="304922"/>
            <a:ext cx="10515600" cy="971706"/>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94812261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 Sub 3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E77E1744-C6B4-5240-95DD-6DCF60313FD9}"/>
              </a:ext>
            </a:extLst>
          </p:cNvPr>
          <p:cNvSpPr/>
          <p:nvPr userDrawn="1"/>
        </p:nvSpPr>
        <p:spPr bwMode="auto">
          <a:xfrm>
            <a:off x="839789"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1" name="Rounded Rectangle 20">
            <a:extLst>
              <a:ext uri="{FF2B5EF4-FFF2-40B4-BE49-F238E27FC236}">
                <a16:creationId xmlns:a16="http://schemas.microsoft.com/office/drawing/2014/main" id="{588E6726-4771-7F42-8A59-45031350DBE2}"/>
              </a:ext>
            </a:extLst>
          </p:cNvPr>
          <p:cNvSpPr/>
          <p:nvPr userDrawn="1"/>
        </p:nvSpPr>
        <p:spPr bwMode="auto">
          <a:xfrm>
            <a:off x="4417972"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22" name="Rounded Rectangle 21">
            <a:extLst>
              <a:ext uri="{FF2B5EF4-FFF2-40B4-BE49-F238E27FC236}">
                <a16:creationId xmlns:a16="http://schemas.microsoft.com/office/drawing/2014/main" id="{316A976C-F8DB-6A4F-8EF4-D8236C33A989}"/>
              </a:ext>
            </a:extLst>
          </p:cNvPr>
          <p:cNvSpPr/>
          <p:nvPr userDrawn="1"/>
        </p:nvSpPr>
        <p:spPr bwMode="auto">
          <a:xfrm>
            <a:off x="7996156" y="1468708"/>
            <a:ext cx="3359232" cy="4566004"/>
          </a:xfrm>
          <a:prstGeom prst="roundRect">
            <a:avLst>
              <a:gd name="adj" fmla="val 2979"/>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1">
              <a:solidFill>
                <a:schemeClr val="bg2">
                  <a:lumMod val="50000"/>
                </a:schemeClr>
              </a:solidFill>
              <a:latin typeface="Polaris Book" panose="02000000000000000000" pitchFamily="2" charset="77"/>
            </a:endParaRPr>
          </a:p>
        </p:txBody>
      </p:sp>
      <p:sp>
        <p:nvSpPr>
          <p:cNvPr id="3" name="Text Placeholder 2">
            <a:extLst>
              <a:ext uri="{FF2B5EF4-FFF2-40B4-BE49-F238E27FC236}">
                <a16:creationId xmlns:a16="http://schemas.microsoft.com/office/drawing/2014/main" id="{08126722-D280-E146-BDAB-3C20526AA502}"/>
              </a:ext>
            </a:extLst>
          </p:cNvPr>
          <p:cNvSpPr>
            <a:spLocks noGrp="1"/>
          </p:cNvSpPr>
          <p:nvPr>
            <p:ph type="body" idx="1" hasCustomPrompt="1"/>
          </p:nvPr>
        </p:nvSpPr>
        <p:spPr>
          <a:xfrm>
            <a:off x="1128545" y="1732981"/>
            <a:ext cx="2793749"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73AE8-908F-2143-A058-EC3A2B44D228}"/>
              </a:ext>
            </a:extLst>
          </p:cNvPr>
          <p:cNvSpPr>
            <a:spLocks noGrp="1"/>
          </p:cNvSpPr>
          <p:nvPr>
            <p:ph sz="half" idx="2"/>
          </p:nvPr>
        </p:nvSpPr>
        <p:spPr>
          <a:xfrm>
            <a:off x="1128545" y="2367137"/>
            <a:ext cx="2793749"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C3270-79F2-3E42-9195-790A3A9A76D2}"/>
              </a:ext>
            </a:extLst>
          </p:cNvPr>
          <p:cNvSpPr>
            <a:spLocks noGrp="1"/>
          </p:cNvSpPr>
          <p:nvPr>
            <p:ph type="body" sz="quarter" idx="3" hasCustomPrompt="1"/>
          </p:nvPr>
        </p:nvSpPr>
        <p:spPr>
          <a:xfrm>
            <a:off x="4670927" y="1732981"/>
            <a:ext cx="2850146" cy="461998"/>
          </a:xfrm>
          <a:prstGeom prst="rect">
            <a:avLst/>
          </a:prstGeom>
        </p:spPr>
        <p:txBody>
          <a:bodyPr anchor="ctr">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3274DB-9D92-0647-B9D5-B2571AFA4F06}"/>
              </a:ext>
            </a:extLst>
          </p:cNvPr>
          <p:cNvSpPr>
            <a:spLocks noGrp="1"/>
          </p:cNvSpPr>
          <p:nvPr>
            <p:ph sz="quarter" idx="4"/>
          </p:nvPr>
        </p:nvSpPr>
        <p:spPr>
          <a:xfrm>
            <a:off x="4670927" y="2367137"/>
            <a:ext cx="2850146" cy="3403302"/>
          </a:xfrm>
          <a:prstGeom prst="rect">
            <a:avLst/>
          </a:prstGeom>
        </p:spPr>
        <p:txBody>
          <a:bodyPr/>
          <a:lstStyle>
            <a:lvl1pPr>
              <a:defRPr sz="18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596E7DA-A453-0946-A77E-41E1B5C8DACF}"/>
              </a:ext>
            </a:extLst>
          </p:cNvPr>
          <p:cNvSpPr>
            <a:spLocks noGrp="1"/>
          </p:cNvSpPr>
          <p:nvPr>
            <p:ph type="ftr" sz="quarter" idx="11"/>
          </p:nvPr>
        </p:nvSpPr>
        <p:spPr/>
        <p:txBody>
          <a:bodyPr/>
          <a:lstStyle/>
          <a:p>
            <a:r>
              <a:rPr lang="en-US"/>
              <a:t>Copyright © 2021 Veritas Technologies LLC  |  CONFIDENTIAL </a:t>
            </a:r>
          </a:p>
        </p:txBody>
      </p:sp>
      <p:sp>
        <p:nvSpPr>
          <p:cNvPr id="9" name="Slide Number Placeholder 8">
            <a:extLst>
              <a:ext uri="{FF2B5EF4-FFF2-40B4-BE49-F238E27FC236}">
                <a16:creationId xmlns:a16="http://schemas.microsoft.com/office/drawing/2014/main" id="{7D6F1870-3035-784F-B3CF-2957F96B0CAD}"/>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23" name="Content Placeholder 22">
            <a:extLst>
              <a:ext uri="{FF2B5EF4-FFF2-40B4-BE49-F238E27FC236}">
                <a16:creationId xmlns:a16="http://schemas.microsoft.com/office/drawing/2014/main" id="{F272461F-1F12-2D4F-A81D-21A0B52F2B01}"/>
              </a:ext>
            </a:extLst>
          </p:cNvPr>
          <p:cNvSpPr>
            <a:spLocks noGrp="1"/>
          </p:cNvSpPr>
          <p:nvPr>
            <p:ph sz="quarter" idx="13"/>
          </p:nvPr>
        </p:nvSpPr>
        <p:spPr>
          <a:xfrm>
            <a:off x="8250699" y="2320131"/>
            <a:ext cx="2850146" cy="3450308"/>
          </a:xfrm>
          <a:prstGeom prst="rect">
            <a:avLst/>
          </a:prstGeom>
        </p:spPr>
        <p:txBody>
          <a:bodyPr/>
          <a:lstStyle>
            <a:lvl1pPr marL="228600" indent="-228600">
              <a:defRPr lang="en-US" sz="1800" kern="1200" dirty="0" smtClean="0">
                <a:solidFill>
                  <a:schemeClr val="tx1"/>
                </a:solidFill>
                <a:latin typeface="+mn-lt"/>
                <a:ea typeface="+mn-ea"/>
                <a:cs typeface="+mn-cs"/>
              </a:defRPr>
            </a:lvl1pPr>
            <a:lvl2pPr marL="502920" indent="-228600">
              <a:defRPr lang="en-US" sz="1600" kern="1200" dirty="0" smtClean="0">
                <a:solidFill>
                  <a:schemeClr val="tx1"/>
                </a:solidFill>
                <a:latin typeface="+mn-lt"/>
                <a:ea typeface="+mn-ea"/>
                <a:cs typeface="+mn-cs"/>
              </a:defRPr>
            </a:lvl2pPr>
            <a:lvl3pPr>
              <a:defRPr sz="1600"/>
            </a:lvl3pPr>
            <a:lvl4pPr>
              <a:defRPr sz="1600"/>
            </a:lvl4pPr>
            <a:lvl5pPr>
              <a:defRPr sz="1600"/>
            </a:lvl5pPr>
          </a:lstStyle>
          <a:p>
            <a:pPr marL="228600" lvl="0" indent="-228600" algn="l" defTabSz="914400" rtl="0" eaLnBrk="1" latinLnBrk="0" hangingPunct="1">
              <a:lnSpc>
                <a:spcPct val="90000"/>
              </a:lnSpc>
              <a:spcBef>
                <a:spcPts val="1200"/>
              </a:spcBef>
              <a:buClr>
                <a:schemeClr val="accent2"/>
              </a:buClr>
              <a:buFont typeface="Arial" panose="020B0604020202020204" pitchFamily="34" charset="0"/>
              <a:buChar char="•"/>
            </a:pPr>
            <a:r>
              <a:rPr lang="en-US"/>
              <a:t>Click to edit Master text styles</a:t>
            </a:r>
          </a:p>
          <a:p>
            <a:pPr marL="502920" lvl="1" indent="-228600" algn="l" defTabSz="914400" rtl="0" eaLnBrk="1" latinLnBrk="0" hangingPunct="1">
              <a:lnSpc>
                <a:spcPct val="90000"/>
              </a:lnSpc>
              <a:spcBef>
                <a:spcPts val="500"/>
              </a:spcBef>
              <a:buClr>
                <a:srgbClr val="B3B3B4"/>
              </a:buClr>
              <a:buSzPct val="80000"/>
              <a:buFont typeface="Wingdings" pitchFamily="2" charset="2"/>
              <a:buChar char="§"/>
            </a:pPr>
            <a:r>
              <a:rPr lang="en-US"/>
              <a:t>Second level</a:t>
            </a:r>
          </a:p>
          <a:p>
            <a:pPr lvl="2"/>
            <a:r>
              <a:rPr lang="en-US"/>
              <a:t>Third level</a:t>
            </a:r>
          </a:p>
          <a:p>
            <a:pPr lvl="3"/>
            <a:r>
              <a:rPr lang="en-US"/>
              <a:t>Fourth level</a:t>
            </a:r>
          </a:p>
          <a:p>
            <a:pPr lvl="4"/>
            <a:r>
              <a:rPr lang="en-US"/>
              <a:t>Fifth level</a:t>
            </a:r>
          </a:p>
        </p:txBody>
      </p:sp>
      <p:sp>
        <p:nvSpPr>
          <p:cNvPr id="25" name="Text Placeholder 24">
            <a:extLst>
              <a:ext uri="{FF2B5EF4-FFF2-40B4-BE49-F238E27FC236}">
                <a16:creationId xmlns:a16="http://schemas.microsoft.com/office/drawing/2014/main" id="{165503D3-8B27-9B42-935E-9E7BE999E2C1}"/>
              </a:ext>
            </a:extLst>
          </p:cNvPr>
          <p:cNvSpPr>
            <a:spLocks noGrp="1"/>
          </p:cNvSpPr>
          <p:nvPr>
            <p:ph type="body" sz="quarter" idx="14" hasCustomPrompt="1"/>
          </p:nvPr>
        </p:nvSpPr>
        <p:spPr>
          <a:xfrm>
            <a:off x="8250699" y="1732981"/>
            <a:ext cx="2850146" cy="461963"/>
          </a:xfrm>
          <a:prstGeom prst="rect">
            <a:avLst/>
          </a:prstGeom>
        </p:spPr>
        <p:txBody>
          <a:bodyPr>
            <a:noAutofit/>
          </a:bodyPr>
          <a:lstStyle>
            <a:lvl1pPr>
              <a:buFontTx/>
              <a:buNone/>
              <a:defRPr lang="en-US" sz="1600" b="1" kern="1200">
                <a:solidFill>
                  <a:schemeClr val="accent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90000"/>
              </a:lnSpc>
              <a:spcBef>
                <a:spcPts val="1200"/>
              </a:spcBef>
              <a:buClr>
                <a:schemeClr val="accent2"/>
              </a:buClr>
              <a:buFont typeface="Arial" panose="020B0604020202020204" pitchFamily="34" charset="0"/>
              <a:buNone/>
            </a:pPr>
            <a:r>
              <a:rPr lang="en-US"/>
              <a:t>CLICK TO EDIT MASTER TEXT STYLES</a:t>
            </a:r>
          </a:p>
        </p:txBody>
      </p:sp>
      <p:sp>
        <p:nvSpPr>
          <p:cNvPr id="15" name="Title 1">
            <a:extLst>
              <a:ext uri="{FF2B5EF4-FFF2-40B4-BE49-F238E27FC236}">
                <a16:creationId xmlns:a16="http://schemas.microsoft.com/office/drawing/2014/main" id="{517D07B0-EFEC-EA46-ACDE-08C1C9075DF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6" name="Text Placeholder 5">
            <a:extLst>
              <a:ext uri="{FF2B5EF4-FFF2-40B4-BE49-F238E27FC236}">
                <a16:creationId xmlns:a16="http://schemas.microsoft.com/office/drawing/2014/main" id="{9F25C540-C642-1C45-8CA4-836DB326D15D}"/>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255783471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44A8-F821-A846-A4AA-914F6CA1B3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Tree>
    <p:extLst>
      <p:ext uri="{BB962C8B-B14F-4D97-AF65-F5344CB8AC3E}">
        <p14:creationId xmlns:p14="http://schemas.microsoft.com/office/powerpoint/2010/main" val="236650110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 Sub 4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2DB70-E24B-1C4D-9A16-4322EF486AB2}"/>
              </a:ext>
            </a:extLst>
          </p:cNvPr>
          <p:cNvSpPr>
            <a:spLocks noGrp="1"/>
          </p:cNvSpPr>
          <p:nvPr>
            <p:ph sz="half" idx="1"/>
          </p:nvPr>
        </p:nvSpPr>
        <p:spPr>
          <a:xfrm>
            <a:off x="838199" y="1675049"/>
            <a:ext cx="2277169" cy="4542869"/>
          </a:xfrm>
          <a:prstGeom prst="rect">
            <a:avLst/>
          </a:prstGeom>
        </p:spPr>
        <p:txBody>
          <a:bodyPr/>
          <a:lstStyle>
            <a:lvl1pPr marL="182880" indent="-182880">
              <a:defRPr sz="1800"/>
            </a:lvl1pPr>
            <a:lvl2pPr marL="43434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a:defRPr sz="1200"/>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lvl="4"/>
            <a:r>
              <a:rPr lang="en-US"/>
              <a:t>Fifth level</a:t>
            </a:r>
          </a:p>
        </p:txBody>
      </p:sp>
      <p:sp>
        <p:nvSpPr>
          <p:cNvPr id="4" name="Content Placeholder 3">
            <a:extLst>
              <a:ext uri="{FF2B5EF4-FFF2-40B4-BE49-F238E27FC236}">
                <a16:creationId xmlns:a16="http://schemas.microsoft.com/office/drawing/2014/main" id="{A14F7E2F-9309-F044-95A8-724576505D9D}"/>
              </a:ext>
            </a:extLst>
          </p:cNvPr>
          <p:cNvSpPr>
            <a:spLocks noGrp="1"/>
          </p:cNvSpPr>
          <p:nvPr>
            <p:ph sz="half" idx="2"/>
          </p:nvPr>
        </p:nvSpPr>
        <p:spPr>
          <a:xfrm>
            <a:off x="3580292"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525780" indent="-16002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Footer Placeholder 5">
            <a:extLst>
              <a:ext uri="{FF2B5EF4-FFF2-40B4-BE49-F238E27FC236}">
                <a16:creationId xmlns:a16="http://schemas.microsoft.com/office/drawing/2014/main" id="{D53A30ED-03D5-8E4C-BA77-C7B9FE1E2877}"/>
              </a:ext>
            </a:extLst>
          </p:cNvPr>
          <p:cNvSpPr>
            <a:spLocks noGrp="1"/>
          </p:cNvSpPr>
          <p:nvPr>
            <p:ph type="ftr" sz="quarter" idx="11"/>
          </p:nvPr>
        </p:nvSpPr>
        <p:spPr/>
        <p:txBody>
          <a:bodyPr/>
          <a:lstStyle/>
          <a:p>
            <a:r>
              <a:rPr lang="en-US"/>
              <a:t>Copyright © 2021 Veritas Technologies LLC  |  CONFIDENTIAL </a:t>
            </a:r>
          </a:p>
        </p:txBody>
      </p:sp>
      <p:sp>
        <p:nvSpPr>
          <p:cNvPr id="7" name="Slide Number Placeholder 6">
            <a:extLst>
              <a:ext uri="{FF2B5EF4-FFF2-40B4-BE49-F238E27FC236}">
                <a16:creationId xmlns:a16="http://schemas.microsoft.com/office/drawing/2014/main" id="{95294428-5C72-8748-93EF-13E57EFB84CA}"/>
              </a:ext>
            </a:extLst>
          </p:cNvPr>
          <p:cNvSpPr>
            <a:spLocks noGrp="1"/>
          </p:cNvSpPr>
          <p:nvPr>
            <p:ph type="sldNum" sz="quarter" idx="12"/>
          </p:nvPr>
        </p:nvSpPr>
        <p:spPr/>
        <p:txBody>
          <a:bodyPr/>
          <a:lstStyle/>
          <a:p>
            <a:fld id="{8A39E1BE-BEA9-3141-B1D0-D0662867DFF2}" type="slidenum">
              <a:rPr lang="en-US" smtClean="0"/>
              <a:t>‹#›</a:t>
            </a:fld>
            <a:endParaRPr lang="en-US"/>
          </a:p>
        </p:txBody>
      </p:sp>
      <p:sp>
        <p:nvSpPr>
          <p:cNvPr id="15" name="Content Placeholder 3">
            <a:extLst>
              <a:ext uri="{FF2B5EF4-FFF2-40B4-BE49-F238E27FC236}">
                <a16:creationId xmlns:a16="http://schemas.microsoft.com/office/drawing/2014/main" id="{8B66FB83-D657-2F47-983A-227AF0EE3C84}"/>
              </a:ext>
            </a:extLst>
          </p:cNvPr>
          <p:cNvSpPr>
            <a:spLocks noGrp="1"/>
          </p:cNvSpPr>
          <p:nvPr>
            <p:ph sz="half" idx="13"/>
          </p:nvPr>
        </p:nvSpPr>
        <p:spPr>
          <a:xfrm>
            <a:off x="6329723"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16" name="Content Placeholder 3">
            <a:extLst>
              <a:ext uri="{FF2B5EF4-FFF2-40B4-BE49-F238E27FC236}">
                <a16:creationId xmlns:a16="http://schemas.microsoft.com/office/drawing/2014/main" id="{2D95588D-E498-D94C-82B4-8BE9F0954C8C}"/>
              </a:ext>
            </a:extLst>
          </p:cNvPr>
          <p:cNvSpPr>
            <a:spLocks noGrp="1"/>
          </p:cNvSpPr>
          <p:nvPr userDrawn="1">
            <p:ph sz="half" idx="14"/>
          </p:nvPr>
        </p:nvSpPr>
        <p:spPr>
          <a:xfrm>
            <a:off x="9079154" y="1675049"/>
            <a:ext cx="2284507" cy="4542869"/>
          </a:xfrm>
          <a:prstGeom prst="rect">
            <a:avLst/>
          </a:prstGeom>
        </p:spPr>
        <p:txBody>
          <a:bodyPr/>
          <a:lstStyle>
            <a:lvl1pPr marL="228600" indent="-228600">
              <a:defRPr lang="en-US" sz="1800" kern="1200" dirty="0">
                <a:solidFill>
                  <a:schemeClr val="tx1"/>
                </a:solidFill>
                <a:latin typeface="+mn-lt"/>
                <a:ea typeface="+mn-ea"/>
                <a:cs typeface="+mn-cs"/>
              </a:defRPr>
            </a:lvl1pPr>
            <a:lvl2pPr marL="708660" indent="-342900">
              <a:defRPr lang="en-US" sz="1600" kern="1200" dirty="0" smtClean="0">
                <a:solidFill>
                  <a:schemeClr val="tx1"/>
                </a:solidFill>
                <a:latin typeface="+mn-lt"/>
                <a:ea typeface="+mn-ea"/>
                <a:cs typeface="+mn-cs"/>
              </a:defRPr>
            </a:lvl2pPr>
            <a:lvl3pPr marL="1017270" indent="-285750">
              <a:defRPr lang="en-US" sz="1400" kern="1200" dirty="0" smtClean="0">
                <a:solidFill>
                  <a:schemeClr val="tx1"/>
                </a:solidFill>
                <a:latin typeface="+mn-lt"/>
                <a:ea typeface="+mn-ea"/>
                <a:cs typeface="+mn-cs"/>
              </a:defRPr>
            </a:lvl3pPr>
            <a:lvl4pPr marL="1383030" indent="-285750">
              <a:defRPr lang="en-US" sz="1200" kern="1200" dirty="0" smtClean="0">
                <a:solidFill>
                  <a:schemeClr val="tx1"/>
                </a:solidFill>
                <a:latin typeface="+mn-lt"/>
                <a:ea typeface="+mn-ea"/>
                <a:cs typeface="+mn-cs"/>
              </a:defRPr>
            </a:lvl4pPr>
            <a:lvl5pPr marL="1748790" indent="-285750">
              <a:defRPr lang="en-US" sz="1200" kern="1200" dirty="0">
                <a:solidFill>
                  <a:schemeClr val="tx1"/>
                </a:solidFill>
                <a:latin typeface="+mn-lt"/>
                <a:ea typeface="+mn-ea"/>
                <a:cs typeface="+mn-cs"/>
              </a:defRPr>
            </a:lvl5pPr>
          </a:lstStyle>
          <a:p>
            <a:pPr marL="182880" lvl="0" indent="-182880" algn="l" defTabSz="914400" rtl="0" eaLnBrk="1" latinLnBrk="0" hangingPunct="1">
              <a:lnSpc>
                <a:spcPct val="100000"/>
              </a:lnSpc>
              <a:spcBef>
                <a:spcPts val="1200"/>
              </a:spcBef>
              <a:buClr>
                <a:schemeClr val="accent2"/>
              </a:buClr>
              <a:buFont typeface="Arial" panose="020B0604020202020204" pitchFamily="34" charset="0"/>
              <a:buChar char="•"/>
            </a:pPr>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100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9" name="Title 1">
            <a:extLst>
              <a:ext uri="{FF2B5EF4-FFF2-40B4-BE49-F238E27FC236}">
                <a16:creationId xmlns:a16="http://schemas.microsoft.com/office/drawing/2014/main" id="{9CBCDA48-191D-AE4E-91ED-CCE1B7E7DA8D}"/>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10" name="Text Placeholder 5">
            <a:extLst>
              <a:ext uri="{FF2B5EF4-FFF2-40B4-BE49-F238E27FC236}">
                <a16:creationId xmlns:a16="http://schemas.microsoft.com/office/drawing/2014/main" id="{6F6BE81D-9927-3C4D-9602-F1DF34109737}"/>
              </a:ext>
            </a:extLst>
          </p:cNvPr>
          <p:cNvSpPr>
            <a:spLocks noGrp="1"/>
          </p:cNvSpPr>
          <p:nvPr>
            <p:ph type="body" sz="quarter" idx="15"/>
          </p:nvPr>
        </p:nvSpPr>
        <p:spPr>
          <a:xfrm>
            <a:off x="828339" y="890337"/>
            <a:ext cx="10535322" cy="306204"/>
          </a:xfrm>
          <a:prstGeom prst="rect">
            <a:avLst/>
          </a:prstGeo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278877096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Slide_Subtitl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D5BEC5-68A2-F24D-AAD1-4190BBF4E7A0}"/>
              </a:ext>
            </a:extLst>
          </p:cNvPr>
          <p:cNvPicPr>
            <a:picLocks noChangeAspect="1"/>
          </p:cNvPicPr>
          <p:nvPr userDrawn="1"/>
        </p:nvPicPr>
        <p:blipFill>
          <a:blip r:embed="rId2" r:link="rId3" cstate="email">
            <a:extLst>
              <a:ext uri="{28A0092B-C50C-407E-A947-70E740481C1C}">
                <a14:useLocalDpi xmlns:a14="http://schemas.microsoft.com/office/drawing/2010/main"/>
              </a:ext>
            </a:extLst>
          </a:blip>
          <a:srcRect/>
          <a:stretch>
            <a:fillRect/>
          </a:stretch>
        </p:blipFill>
        <p:spPr>
          <a:xfrm>
            <a:off x="7144" y="0"/>
            <a:ext cx="12182473" cy="6858000"/>
          </a:xfrm>
          <a:prstGeom prst="rect">
            <a:avLst/>
          </a:prstGeom>
        </p:spPr>
      </p:pic>
      <p:sp>
        <p:nvSpPr>
          <p:cNvPr id="14" name="Text Placeholder 7">
            <a:extLst>
              <a:ext uri="{FF2B5EF4-FFF2-40B4-BE49-F238E27FC236}">
                <a16:creationId xmlns:a16="http://schemas.microsoft.com/office/drawing/2014/main" id="{EE63D3D1-0833-8845-B86D-2BE169D1D817}"/>
              </a:ext>
            </a:extLst>
          </p:cNvPr>
          <p:cNvSpPr>
            <a:spLocks noGrp="1"/>
          </p:cNvSpPr>
          <p:nvPr>
            <p:ph type="body" sz="quarter" idx="13" hasCustomPrompt="1"/>
          </p:nvPr>
        </p:nvSpPr>
        <p:spPr>
          <a:xfrm>
            <a:off x="1117600" y="1199358"/>
            <a:ext cx="10591558" cy="332118"/>
          </a:xfrm>
        </p:spPr>
        <p:txBody>
          <a:bodyPr>
            <a:noAutofit/>
          </a:bodyPr>
          <a:lstStyle>
            <a:lvl1pPr marL="0" indent="0">
              <a:spcBef>
                <a:spcPts val="0"/>
              </a:spcBef>
              <a:buNone/>
              <a:defRPr sz="2000">
                <a:solidFill>
                  <a:schemeClr val="tx1">
                    <a:lumMod val="60000"/>
                    <a:lumOff val="40000"/>
                  </a:schemeClr>
                </a:solidFill>
              </a:defRPr>
            </a:lvl1pPr>
            <a:lvl2pPr marL="0" indent="0">
              <a:spcBef>
                <a:spcPts val="0"/>
              </a:spcBef>
              <a:buNone/>
              <a:defRPr sz="2400">
                <a:solidFill>
                  <a:schemeClr val="tx1">
                    <a:lumMod val="60000"/>
                    <a:lumOff val="40000"/>
                  </a:schemeClr>
                </a:solidFill>
              </a:defRPr>
            </a:lvl2pPr>
            <a:lvl3pPr marL="0" indent="0">
              <a:spcBef>
                <a:spcPts val="0"/>
              </a:spcBef>
              <a:buNone/>
              <a:defRPr sz="2400">
                <a:solidFill>
                  <a:schemeClr val="tx1">
                    <a:lumMod val="60000"/>
                    <a:lumOff val="40000"/>
                  </a:schemeClr>
                </a:solidFill>
              </a:defRPr>
            </a:lvl3pPr>
            <a:lvl4pPr marL="0" indent="0">
              <a:spcBef>
                <a:spcPts val="0"/>
              </a:spcBef>
              <a:buNone/>
              <a:defRPr sz="2400">
                <a:solidFill>
                  <a:schemeClr val="tx1">
                    <a:lumMod val="60000"/>
                    <a:lumOff val="40000"/>
                  </a:schemeClr>
                </a:solidFill>
              </a:defRPr>
            </a:lvl4pPr>
            <a:lvl5pPr marL="0" indent="0">
              <a:spcBef>
                <a:spcPts val="0"/>
              </a:spcBef>
              <a:buNone/>
              <a:defRPr sz="2400">
                <a:solidFill>
                  <a:schemeClr val="tx1">
                    <a:lumMod val="60000"/>
                    <a:lumOff val="40000"/>
                  </a:schemeClr>
                </a:solidFill>
              </a:defRPr>
            </a:lvl5pPr>
            <a:lvl6pPr marL="0" indent="0">
              <a:spcBef>
                <a:spcPts val="0"/>
              </a:spcBef>
              <a:buNone/>
              <a:defRPr sz="2400">
                <a:solidFill>
                  <a:schemeClr val="tx1">
                    <a:lumMod val="60000"/>
                    <a:lumOff val="40000"/>
                  </a:schemeClr>
                </a:solidFill>
              </a:defRPr>
            </a:lvl6pPr>
            <a:lvl7pPr marL="0" indent="0">
              <a:spcBef>
                <a:spcPts val="0"/>
              </a:spcBef>
              <a:buNone/>
              <a:defRPr sz="2400">
                <a:solidFill>
                  <a:schemeClr val="tx1">
                    <a:lumMod val="60000"/>
                    <a:lumOff val="40000"/>
                  </a:schemeClr>
                </a:solidFill>
              </a:defRPr>
            </a:lvl7pPr>
            <a:lvl8pPr marL="0" indent="0">
              <a:spcBef>
                <a:spcPts val="0"/>
              </a:spcBef>
              <a:buNone/>
              <a:defRPr sz="2400">
                <a:solidFill>
                  <a:schemeClr val="tx1">
                    <a:lumMod val="60000"/>
                    <a:lumOff val="40000"/>
                  </a:schemeClr>
                </a:solidFill>
              </a:defRPr>
            </a:lvl8pPr>
            <a:lvl9pPr marL="0" indent="0">
              <a:spcBef>
                <a:spcPts val="0"/>
              </a:spcBef>
              <a:buNone/>
              <a:defRPr sz="2400">
                <a:solidFill>
                  <a:schemeClr val="tx1">
                    <a:lumMod val="60000"/>
                    <a:lumOff val="40000"/>
                  </a:schemeClr>
                </a:solidFill>
              </a:defRPr>
            </a:lvl9pPr>
          </a:lstStyle>
          <a:p>
            <a:pPr lvl="0"/>
            <a:r>
              <a:t>Click to </a:t>
            </a:r>
            <a:r>
              <a:rPr lang="en-US"/>
              <a:t>add subtitle</a:t>
            </a:r>
            <a:endParaRPr/>
          </a:p>
        </p:txBody>
      </p:sp>
      <p:pic>
        <p:nvPicPr>
          <p:cNvPr id="17" name="Picture 16">
            <a:extLst>
              <a:ext uri="{FF2B5EF4-FFF2-40B4-BE49-F238E27FC236}">
                <a16:creationId xmlns:a16="http://schemas.microsoft.com/office/drawing/2014/main" id="{21107BAD-6B2A-F149-AB41-BA035951E8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06577" y="6256439"/>
            <a:ext cx="1422397" cy="277175"/>
          </a:xfrm>
          <a:prstGeom prst="rect">
            <a:avLst/>
          </a:prstGeom>
        </p:spPr>
      </p:pic>
      <p:sp>
        <p:nvSpPr>
          <p:cNvPr id="10" name="Title 20">
            <a:extLst>
              <a:ext uri="{FF2B5EF4-FFF2-40B4-BE49-F238E27FC236}">
                <a16:creationId xmlns:a16="http://schemas.microsoft.com/office/drawing/2014/main" id="{43E04635-715E-5643-8AE1-7ACD76A53024}"/>
              </a:ext>
            </a:extLst>
          </p:cNvPr>
          <p:cNvSpPr>
            <a:spLocks noGrp="1"/>
          </p:cNvSpPr>
          <p:nvPr>
            <p:ph type="title"/>
          </p:nvPr>
        </p:nvSpPr>
        <p:spPr>
          <a:xfrm>
            <a:off x="1117601" y="304800"/>
            <a:ext cx="10591556" cy="838200"/>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C9BD5783-5D80-E540-80AB-D9C4B145853C}"/>
              </a:ext>
            </a:extLst>
          </p:cNvPr>
          <p:cNvSpPr>
            <a:spLocks noGrp="1"/>
          </p:cNvSpPr>
          <p:nvPr>
            <p:ph idx="1"/>
          </p:nvPr>
        </p:nvSpPr>
        <p:spPr>
          <a:xfrm>
            <a:off x="1117601" y="1778000"/>
            <a:ext cx="10591557" cy="1816395"/>
          </a:xfrm>
        </p:spPr>
        <p:txBody>
          <a:bodyPr>
            <a:spAutoFit/>
          </a:bodyPr>
          <a:lstStyle>
            <a:lvl1pPr marL="0" indent="0" algn="l">
              <a:buFontTx/>
              <a:buNone/>
              <a:defRPr sz="1800" b="0" i="0" baseline="0">
                <a:latin typeface="Arial" panose="020B0604020202020204" pitchFamily="34" charset="0"/>
                <a:ea typeface="Polaris Light Italic" panose="02000000000000000000" pitchFamily="2" charset="0"/>
                <a:cs typeface="Polaris Light Italic" panose="02000000000000000000" pitchFamily="2" charset="0"/>
              </a:defRPr>
            </a:lvl1pPr>
            <a:lvl2pPr marL="320040" indent="0" algn="l">
              <a:buFontTx/>
              <a:buNone/>
              <a:defRPr sz="1600" b="0" i="0">
                <a:latin typeface="Polaris Light Italic" panose="02000000000000000000" pitchFamily="2" charset="0"/>
                <a:ea typeface="Polaris Light Italic" panose="02000000000000000000" pitchFamily="2" charset="0"/>
                <a:cs typeface="Polaris Light Italic" panose="02000000000000000000" pitchFamily="2" charset="0"/>
              </a:defRPr>
            </a:lvl2pPr>
            <a:lvl3pPr marL="5486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3pPr>
            <a:lvl4pPr marL="7772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4pPr>
            <a:lvl5pPr marL="10058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lide Number Placeholder 8">
            <a:extLst>
              <a:ext uri="{FF2B5EF4-FFF2-40B4-BE49-F238E27FC236}">
                <a16:creationId xmlns:a16="http://schemas.microsoft.com/office/drawing/2014/main" id="{367500F6-2E0F-6F49-B5EA-A78F425E4D03}"/>
              </a:ext>
            </a:extLst>
          </p:cNvPr>
          <p:cNvSpPr>
            <a:spLocks noGrp="1"/>
          </p:cNvSpPr>
          <p:nvPr>
            <p:ph type="sldNum" sz="quarter" idx="12"/>
          </p:nvPr>
        </p:nvSpPr>
        <p:spPr>
          <a:xfrm>
            <a:off x="609600" y="6350734"/>
            <a:ext cx="406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fld id="{C1960183-D323-4677-9D78-78D1D39B0029}" type="slidenum">
              <a:rPr lang="en-US" smtClean="0"/>
              <a:pPr/>
              <a:t>‹#›</a:t>
            </a:fld>
            <a:endParaRPr lang="en-US"/>
          </a:p>
        </p:txBody>
      </p:sp>
      <p:sp>
        <p:nvSpPr>
          <p:cNvPr id="13" name="Date Placeholder 6">
            <a:extLst>
              <a:ext uri="{FF2B5EF4-FFF2-40B4-BE49-F238E27FC236}">
                <a16:creationId xmlns:a16="http://schemas.microsoft.com/office/drawing/2014/main" id="{3BB45F2B-40B3-EF44-890F-76A1486311C3}"/>
              </a:ext>
            </a:extLst>
          </p:cNvPr>
          <p:cNvSpPr>
            <a:spLocks noGrp="1"/>
          </p:cNvSpPr>
          <p:nvPr>
            <p:ph type="dt" sz="half" idx="10"/>
          </p:nvPr>
        </p:nvSpPr>
        <p:spPr>
          <a:xfrm>
            <a:off x="4361686" y="6350734"/>
            <a:ext cx="1422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en-US"/>
              <a:t>Date</a:t>
            </a:r>
          </a:p>
        </p:txBody>
      </p:sp>
      <p:sp>
        <p:nvSpPr>
          <p:cNvPr id="16" name="Footer Placeholder 7">
            <a:extLst>
              <a:ext uri="{FF2B5EF4-FFF2-40B4-BE49-F238E27FC236}">
                <a16:creationId xmlns:a16="http://schemas.microsoft.com/office/drawing/2014/main" id="{D115028E-9EDF-9E45-BF4C-E41E9A3A0D2E}"/>
              </a:ext>
            </a:extLst>
          </p:cNvPr>
          <p:cNvSpPr>
            <a:spLocks noGrp="1"/>
          </p:cNvSpPr>
          <p:nvPr>
            <p:ph type="ftr" sz="quarter" idx="15"/>
          </p:nvPr>
        </p:nvSpPr>
        <p:spPr>
          <a:xfrm>
            <a:off x="1117601" y="6350734"/>
            <a:ext cx="3101537"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fr-FR"/>
              <a:t>Copyright © 2021 Veritas Technologies, LLC. </a:t>
            </a:r>
            <a:endParaRPr lang="en-US"/>
          </a:p>
        </p:txBody>
      </p:sp>
      <p:pic>
        <p:nvPicPr>
          <p:cNvPr id="19" name="Picture 18">
            <a:extLst>
              <a:ext uri="{FF2B5EF4-FFF2-40B4-BE49-F238E27FC236}">
                <a16:creationId xmlns:a16="http://schemas.microsoft.com/office/drawing/2014/main" id="{7183DFA9-E7B1-BF48-99E3-FA30D55F25C8}"/>
              </a:ext>
            </a:extLst>
          </p:cNvPr>
          <p:cNvPicPr>
            <a:picLocks noChangeAspect="1"/>
          </p:cNvPicPr>
          <p:nvPr userDrawn="1"/>
        </p:nvPicPr>
        <p:blipFill>
          <a:blip r:embed="rId5"/>
          <a:stretch>
            <a:fillRect/>
          </a:stretch>
        </p:blipFill>
        <p:spPr>
          <a:xfrm>
            <a:off x="370665" y="302989"/>
            <a:ext cx="406506" cy="736600"/>
          </a:xfrm>
          <a:prstGeom prst="rect">
            <a:avLst/>
          </a:prstGeom>
        </p:spPr>
      </p:pic>
    </p:spTree>
    <p:extLst>
      <p:ext uri="{BB962C8B-B14F-4D97-AF65-F5344CB8AC3E}">
        <p14:creationId xmlns:p14="http://schemas.microsoft.com/office/powerpoint/2010/main" val="2470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Full Graphics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hasCustomPrompt="1"/>
          </p:nvPr>
        </p:nvSpPr>
        <p:spPr>
          <a:xfrm>
            <a:off x="828339" y="397043"/>
            <a:ext cx="10535322" cy="462616"/>
          </a:xfrm>
        </p:spPr>
        <p:txBody>
          <a:bodyPr/>
          <a:lstStyle/>
          <a:p>
            <a:r>
              <a:rPr lang="en-US"/>
              <a:t>Click to Edit Slide Title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hasCustomPrompt="1"/>
          </p:nvPr>
        </p:nvSpPr>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text</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hasCustomPrompt="1"/>
          </p:nvPr>
        </p:nvSpPr>
        <p:spPr>
          <a:xfrm>
            <a:off x="828339" y="890337"/>
            <a:ext cx="10535322" cy="306204"/>
          </a:xfr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subtitle.</a:t>
            </a:r>
          </a:p>
        </p:txBody>
      </p:sp>
      <p:pic>
        <p:nvPicPr>
          <p:cNvPr id="7" name="Picture 6" descr="Shape, background pattern&#10;&#10;Description automatically generated">
            <a:extLst>
              <a:ext uri="{FF2B5EF4-FFF2-40B4-BE49-F238E27FC236}">
                <a16:creationId xmlns:a16="http://schemas.microsoft.com/office/drawing/2014/main" id="{095FB52C-D1E9-C348-9117-1C6C365CE6BB}"/>
              </a:ext>
            </a:extLst>
          </p:cNvPr>
          <p:cNvPicPr>
            <a:picLocks noChangeAspect="1"/>
          </p:cNvPicPr>
          <p:nvPr userDrawn="1"/>
        </p:nvPicPr>
        <p:blipFill>
          <a:blip r:embed="rId2"/>
          <a:stretch>
            <a:fillRect/>
          </a:stretch>
        </p:blipFill>
        <p:spPr>
          <a:xfrm>
            <a:off x="0" y="306204"/>
            <a:ext cx="533400" cy="965200"/>
          </a:xfrm>
          <a:prstGeom prst="rect">
            <a:avLst/>
          </a:prstGeom>
        </p:spPr>
      </p:pic>
      <p:sp>
        <p:nvSpPr>
          <p:cNvPr id="10" name="Footer Placeholder 3">
            <a:extLst>
              <a:ext uri="{FF2B5EF4-FFF2-40B4-BE49-F238E27FC236}">
                <a16:creationId xmlns:a16="http://schemas.microsoft.com/office/drawing/2014/main" id="{DE73EA27-0610-664C-AC65-096D52658E35}"/>
              </a:ext>
            </a:extLst>
          </p:cNvPr>
          <p:cNvSpPr>
            <a:spLocks noGrp="1"/>
          </p:cNvSpPr>
          <p:nvPr>
            <p:ph type="ftr" sz="quarter" idx="3"/>
          </p:nvPr>
        </p:nvSpPr>
        <p:spPr>
          <a:xfrm>
            <a:off x="543998" y="6426189"/>
            <a:ext cx="5692253" cy="288777"/>
          </a:xfrm>
        </p:spPr>
        <p:txBody>
          <a:bodyPr/>
          <a:lstStyle/>
          <a:p>
            <a:r>
              <a:rPr lang="en-US"/>
              <a:t>Copyright © 2022 Veritas Technologies LLC  |  CONFIDENTIAL </a:t>
            </a:r>
          </a:p>
        </p:txBody>
      </p:sp>
      <p:sp>
        <p:nvSpPr>
          <p:cNvPr id="11" name="Slide Number Placeholder 4">
            <a:extLst>
              <a:ext uri="{FF2B5EF4-FFF2-40B4-BE49-F238E27FC236}">
                <a16:creationId xmlns:a16="http://schemas.microsoft.com/office/drawing/2014/main" id="{8F3E7F17-9D9C-FF42-BE4D-B180143424EE}"/>
              </a:ext>
            </a:extLst>
          </p:cNvPr>
          <p:cNvSpPr>
            <a:spLocks noGrp="1"/>
          </p:cNvSpPr>
          <p:nvPr>
            <p:ph type="sldNum" sz="quarter" idx="4"/>
          </p:nvPr>
        </p:nvSpPr>
        <p:spPr>
          <a:xfrm>
            <a:off x="300789" y="6426189"/>
            <a:ext cx="207926" cy="288777"/>
          </a:xfrm>
        </p:spPr>
        <p:txBody>
          <a:bodyPr/>
          <a:lstStyle/>
          <a:p>
            <a:fld id="{8A39E1BE-BEA9-3141-B1D0-D0662867DFF2}" type="slidenum">
              <a:rPr lang="en-US" smtClean="0"/>
              <a:pPr/>
              <a:t>‹#›</a:t>
            </a:fld>
            <a:endParaRPr lang="en-US"/>
          </a:p>
        </p:txBody>
      </p:sp>
    </p:spTree>
    <p:extLst>
      <p:ext uri="{BB962C8B-B14F-4D97-AF65-F5344CB8AC3E}">
        <p14:creationId xmlns:p14="http://schemas.microsoft.com/office/powerpoint/2010/main" val="366280465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1" y="811831"/>
            <a:ext cx="10990809" cy="247743"/>
          </a:xfrm>
        </p:spPr>
        <p:txBody>
          <a:bodyPr/>
          <a:lstStyle>
            <a:lvl1pPr marL="0" indent="0" algn="l">
              <a:lnSpc>
                <a:spcPct val="100000"/>
              </a:lnSpc>
              <a:spcBef>
                <a:spcPts val="0"/>
              </a:spcBef>
              <a:buNone/>
              <a:defRPr sz="200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51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Cover: Cit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F5C78BE-B733-F349-B27B-DAE677607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81600" y="1428750"/>
            <a:ext cx="7010400" cy="4000500"/>
          </a:xfrm>
          <a:prstGeom prst="rect">
            <a:avLst/>
          </a:prstGeom>
        </p:spPr>
      </p:pic>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7513E91-0FD4-464D-944B-FE796F8F6CF5}"/>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3886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Tun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5114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tri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4FAEE0B1-C606-A14C-97DD-BCA1373D342D}"/>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C34FBE0-5D3C-2946-98EF-A049793CD3C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91099506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0295052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DC394B0A-2A01-C842-A28C-333D011D4F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7BDF509D-CF5A-FE4B-904C-B94FD4F71E6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0DD20E07-C4D7-5A48-A40A-9BFF93E81DC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4569378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B68833C8-C095-1440-B2C7-1A49E04A0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AA4767A6-7787-614D-9834-BC1FC23EE4F6}"/>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FE9D5C-5E0C-9F49-AC2C-6E717C5A7AB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693248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ex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2021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207333920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tri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2021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4FAEE0B1-C606-A14C-97DD-BCA1373D342D}"/>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C34FBE0-5D3C-2946-98EF-A049793CD3C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55959407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2021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0" name="TextBox 9">
            <a:extLst>
              <a:ext uri="{FF2B5EF4-FFF2-40B4-BE49-F238E27FC236}">
                <a16:creationId xmlns:a16="http://schemas.microsoft.com/office/drawing/2014/main" id="{3A4F7054-F2A9-F749-BB6B-7D595F330CBF}"/>
              </a:ext>
            </a:extLst>
          </p:cNvPr>
          <p:cNvSpPr txBox="1"/>
          <p:nvPr userDrawn="1"/>
        </p:nvSpPr>
        <p:spPr>
          <a:xfrm>
            <a:off x="832104" y="1730611"/>
            <a:ext cx="4578992" cy="2971800"/>
          </a:xfrm>
          <a:prstGeom prst="rect">
            <a:avLst/>
          </a:prstGeom>
          <a:noFill/>
        </p:spPr>
        <p:txBody>
          <a:bodyPr wrap="square" lIns="0" tIns="0" rIns="0" bIns="0" rtlCol="0" anchor="ctr">
            <a:noAutofit/>
          </a:bodyPr>
          <a:lstStyle/>
          <a:p>
            <a:r>
              <a:rPr lang="en-US" sz="4200">
                <a:solidFill>
                  <a:schemeClr val="bg1"/>
                </a:solidFill>
              </a:rPr>
              <a:t>Appendix</a:t>
            </a:r>
          </a:p>
        </p:txBody>
      </p:sp>
      <p:pic>
        <p:nvPicPr>
          <p:cNvPr id="3" name="Graphic 2">
            <a:extLst>
              <a:ext uri="{FF2B5EF4-FFF2-40B4-BE49-F238E27FC236}">
                <a16:creationId xmlns:a16="http://schemas.microsoft.com/office/drawing/2014/main" id="{89A2AB8C-A7A6-CB47-9416-1CE192F6F2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264549933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Ci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2021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255187331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Tunn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2021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290599511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Clou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2021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276011211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Te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2021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421101746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0" name="TextBox 9">
            <a:extLst>
              <a:ext uri="{FF2B5EF4-FFF2-40B4-BE49-F238E27FC236}">
                <a16:creationId xmlns:a16="http://schemas.microsoft.com/office/drawing/2014/main" id="{3A4F7054-F2A9-F749-BB6B-7D595F330CBF}"/>
              </a:ext>
            </a:extLst>
          </p:cNvPr>
          <p:cNvSpPr txBox="1"/>
          <p:nvPr userDrawn="1"/>
        </p:nvSpPr>
        <p:spPr>
          <a:xfrm>
            <a:off x="832104" y="1730611"/>
            <a:ext cx="4578992" cy="2971800"/>
          </a:xfrm>
          <a:prstGeom prst="rect">
            <a:avLst/>
          </a:prstGeom>
          <a:noFill/>
        </p:spPr>
        <p:txBody>
          <a:bodyPr wrap="square" lIns="0" tIns="0" rIns="0" bIns="0" rtlCol="0" anchor="ctr">
            <a:noAutofit/>
          </a:bodyPr>
          <a:lstStyle/>
          <a:p>
            <a:r>
              <a:rPr lang="en-US" sz="4200">
                <a:solidFill>
                  <a:schemeClr val="bg1"/>
                </a:solidFill>
              </a:rPr>
              <a:t>Appendix</a:t>
            </a:r>
          </a:p>
        </p:txBody>
      </p:sp>
      <p:pic>
        <p:nvPicPr>
          <p:cNvPr id="3" name="Graphic 2">
            <a:extLst>
              <a:ext uri="{FF2B5EF4-FFF2-40B4-BE49-F238E27FC236}">
                <a16:creationId xmlns:a16="http://schemas.microsoft.com/office/drawing/2014/main" id="{89A2AB8C-A7A6-CB47-9416-1CE192F6F27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99108283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Peo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2021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52631275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1605690" y="103912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4" name="TextBox 3"/>
          <p:cNvSpPr txBox="1"/>
          <p:nvPr userDrawn="1"/>
        </p:nvSpPr>
        <p:spPr>
          <a:xfrm>
            <a:off x="11808890" y="105944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6" name="TextBox 5"/>
          <p:cNvSpPr txBox="1"/>
          <p:nvPr userDrawn="1"/>
        </p:nvSpPr>
        <p:spPr>
          <a:xfrm>
            <a:off x="12012090" y="107976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7" name="TextBox 6"/>
          <p:cNvSpPr txBox="1"/>
          <p:nvPr userDrawn="1"/>
        </p:nvSpPr>
        <p:spPr>
          <a:xfrm>
            <a:off x="12215290" y="110008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8" name="TextBox 7"/>
          <p:cNvSpPr txBox="1"/>
          <p:nvPr userDrawn="1"/>
        </p:nvSpPr>
        <p:spPr>
          <a:xfrm>
            <a:off x="12418490" y="112040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9" name="TextBox 8"/>
          <p:cNvSpPr txBox="1"/>
          <p:nvPr userDrawn="1"/>
        </p:nvSpPr>
        <p:spPr>
          <a:xfrm>
            <a:off x="12621690" y="114072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
        <p:nvSpPr>
          <p:cNvPr id="10" name="TextBox 9"/>
          <p:cNvSpPr txBox="1"/>
          <p:nvPr userDrawn="1"/>
        </p:nvSpPr>
        <p:spPr>
          <a:xfrm>
            <a:off x="12824890" y="11610480"/>
            <a:ext cx="7443012" cy="607211"/>
          </a:xfrm>
          <a:prstGeom prst="rect">
            <a:avLst/>
          </a:prstGeom>
          <a:noFill/>
        </p:spPr>
        <p:txBody>
          <a:bodyPr wrap="square" lIns="195068" tIns="97533" rIns="195068" bIns="97533" rtlCol="0">
            <a:spAutoFit/>
          </a:bodyPr>
          <a:lstStyle/>
          <a:p>
            <a:pPr algn="r" defTabSz="975258" hangingPunct="0">
              <a:defRPr/>
            </a:pPr>
            <a:r>
              <a:rPr lang="en-US" sz="1333" b="1" kern="0">
                <a:solidFill>
                  <a:srgbClr val="FFFFFF"/>
                </a:solidFill>
                <a:latin typeface="Arial Regular"/>
                <a:sym typeface="Helvetica Neue"/>
              </a:rPr>
              <a:t> CONFIDENTIAL © Copyright </a:t>
            </a:r>
            <a:r>
              <a:rPr lang="is-IS" sz="1333" b="1" kern="0">
                <a:solidFill>
                  <a:srgbClr val="FFFFFF"/>
                </a:solidFill>
                <a:latin typeface="Arial Regular"/>
                <a:sym typeface="Helvetica Neue"/>
              </a:rPr>
              <a:t>2016</a:t>
            </a:r>
            <a:r>
              <a:rPr lang="en-US" sz="1333" b="1" kern="0">
                <a:solidFill>
                  <a:srgbClr val="FFFFFF"/>
                </a:solidFill>
                <a:latin typeface="Arial Regular"/>
                <a:sym typeface="Helvetica Neue"/>
              </a:rPr>
              <a:t>. Aruba Networks, an HP Company. All rights reserved</a:t>
            </a:r>
          </a:p>
        </p:txBody>
      </p:sp>
    </p:spTree>
    <p:extLst>
      <p:ext uri="{BB962C8B-B14F-4D97-AF65-F5344CB8AC3E}">
        <p14:creationId xmlns:p14="http://schemas.microsoft.com/office/powerpoint/2010/main" val="1505652045"/>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 Column Statistic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DD65FE-EDF9-3C40-9B4B-D9F218AC813E}"/>
              </a:ext>
            </a:extLst>
          </p:cNvPr>
          <p:cNvPicPr>
            <a:picLocks noChangeAspect="1"/>
          </p:cNvPicPr>
          <p:nvPr userDrawn="1"/>
        </p:nvPicPr>
        <p:blipFill>
          <a:blip r:embed="rId2" r:link="rId3" cstate="email">
            <a:extLst>
              <a:ext uri="{28A0092B-C50C-407E-A947-70E740481C1C}">
                <a14:useLocalDpi xmlns:a14="http://schemas.microsoft.com/office/drawing/2010/main"/>
              </a:ext>
            </a:extLst>
          </a:blip>
          <a:srcRect/>
          <a:stretch>
            <a:fillRect/>
          </a:stretch>
        </p:blipFill>
        <p:spPr>
          <a:xfrm>
            <a:off x="7144" y="0"/>
            <a:ext cx="12182473" cy="6858000"/>
          </a:xfrm>
          <a:prstGeom prst="rect">
            <a:avLst/>
          </a:prstGeom>
        </p:spPr>
      </p:pic>
      <p:pic>
        <p:nvPicPr>
          <p:cNvPr id="15" name="Picture 14">
            <a:extLst>
              <a:ext uri="{FF2B5EF4-FFF2-40B4-BE49-F238E27FC236}">
                <a16:creationId xmlns:a16="http://schemas.microsoft.com/office/drawing/2014/main" id="{945F5E0B-2D53-6946-A8AF-C7BDDF2BFDE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06577" y="6256439"/>
            <a:ext cx="1422397" cy="277175"/>
          </a:xfrm>
          <a:prstGeom prst="rect">
            <a:avLst/>
          </a:prstGeom>
        </p:spPr>
      </p:pic>
      <p:cxnSp>
        <p:nvCxnSpPr>
          <p:cNvPr id="5" name="Straight Connector 4">
            <a:extLst>
              <a:ext uri="{FF2B5EF4-FFF2-40B4-BE49-F238E27FC236}">
                <a16:creationId xmlns:a16="http://schemas.microsoft.com/office/drawing/2014/main" id="{A97B1CD9-F4E5-9343-8E83-0CFA7BED72D2}"/>
              </a:ext>
            </a:extLst>
          </p:cNvPr>
          <p:cNvCxnSpPr>
            <a:cxnSpLocks/>
          </p:cNvCxnSpPr>
          <p:nvPr userDrawn="1"/>
        </p:nvCxnSpPr>
        <p:spPr bwMode="auto">
          <a:xfrm>
            <a:off x="4034186" y="1302316"/>
            <a:ext cx="0" cy="4714875"/>
          </a:xfrm>
          <a:prstGeom prst="line">
            <a:avLst/>
          </a:prstGeom>
          <a:solidFill>
            <a:schemeClr val="accent1"/>
          </a:solidFill>
          <a:ln w="25400" cap="flat" cmpd="sng" algn="ctr">
            <a:solidFill>
              <a:schemeClr val="bg2">
                <a:lumMod val="60000"/>
                <a:lumOff val="40000"/>
              </a:schemeClr>
            </a:solidFill>
            <a:prstDash val="solid"/>
            <a:miter lim="800000"/>
            <a:headEnd type="none" w="med" len="med"/>
            <a:tailEnd type="none"/>
          </a:ln>
          <a:effectLst/>
        </p:spPr>
      </p:cxnSp>
      <p:sp>
        <p:nvSpPr>
          <p:cNvPr id="8" name="Content Placeholder 7">
            <a:extLst>
              <a:ext uri="{FF2B5EF4-FFF2-40B4-BE49-F238E27FC236}">
                <a16:creationId xmlns:a16="http://schemas.microsoft.com/office/drawing/2014/main" id="{66EA40D2-47AA-1E42-B47F-9CE413E03C94}"/>
              </a:ext>
            </a:extLst>
          </p:cNvPr>
          <p:cNvSpPr>
            <a:spLocks noGrp="1"/>
          </p:cNvSpPr>
          <p:nvPr userDrawn="1">
            <p:ph sz="quarter" idx="13"/>
          </p:nvPr>
        </p:nvSpPr>
        <p:spPr>
          <a:xfrm>
            <a:off x="609600" y="3193028"/>
            <a:ext cx="2635936" cy="1718419"/>
          </a:xfrm>
        </p:spPr>
        <p:txBody>
          <a:bodyPr>
            <a:spAutoFit/>
          </a:bodyPr>
          <a:lstStyle>
            <a:lvl1pPr>
              <a:defRPr sz="1800" b="1">
                <a:latin typeface="Arial" panose="020B0604020202020204" pitchFamily="34" charset="0"/>
                <a:cs typeface="Arial" panose="020B0604020202020204" pitchFamily="34" charset="0"/>
              </a:defRPr>
            </a:lvl1pPr>
            <a:lvl2pPr>
              <a:defRPr sz="1600" b="0" i="0">
                <a:latin typeface="Arial" panose="020B0604020202020204" pitchFamily="34" charset="0"/>
                <a:ea typeface="Polaris Light Italic" panose="02000000000000000000" pitchFamily="2" charset="0"/>
                <a:cs typeface="Arial" panose="020B0604020202020204" pitchFamily="34" charset="0"/>
              </a:defRPr>
            </a:lvl2pPr>
            <a:lvl3pPr>
              <a:defRPr sz="1600" b="0" i="0">
                <a:latin typeface="Arial" panose="020B0604020202020204" pitchFamily="34" charset="0"/>
                <a:ea typeface="Polaris Light Italic" panose="02000000000000000000" pitchFamily="2" charset="0"/>
                <a:cs typeface="Arial" panose="020B0604020202020204" pitchFamily="34" charset="0"/>
              </a:defRPr>
            </a:lvl3pPr>
            <a:lvl4pPr>
              <a:defRPr sz="1600" b="0" i="0">
                <a:latin typeface="Arial" panose="020B0604020202020204" pitchFamily="34" charset="0"/>
                <a:ea typeface="Polaris Light Italic" panose="02000000000000000000" pitchFamily="2" charset="0"/>
                <a:cs typeface="Arial" panose="020B0604020202020204" pitchFamily="34" charset="0"/>
              </a:defRPr>
            </a:lvl4pPr>
            <a:lvl5pPr>
              <a:defRPr sz="1600" b="0" i="0">
                <a:latin typeface="Arial" panose="020B0604020202020204" pitchFamily="34" charset="0"/>
                <a:ea typeface="Polaris Light Italic"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E37B8A7-EC50-794F-87A1-3EEBE1B31A39}"/>
              </a:ext>
            </a:extLst>
          </p:cNvPr>
          <p:cNvSpPr>
            <a:spLocks noGrp="1"/>
          </p:cNvSpPr>
          <p:nvPr userDrawn="1">
            <p:ph type="pic" sz="quarter" idx="16"/>
          </p:nvPr>
        </p:nvSpPr>
        <p:spPr>
          <a:xfrm>
            <a:off x="609759" y="1302315"/>
            <a:ext cx="2635936" cy="1611312"/>
          </a:xfrm>
        </p:spPr>
        <p:txBody>
          <a:bodyPr/>
          <a:lstStyle/>
          <a:p>
            <a:r>
              <a:rPr lang="en-US"/>
              <a:t>Click icon to add picture</a:t>
            </a:r>
          </a:p>
        </p:txBody>
      </p:sp>
      <p:sp>
        <p:nvSpPr>
          <p:cNvPr id="24" name="Picture Placeholder 9">
            <a:extLst>
              <a:ext uri="{FF2B5EF4-FFF2-40B4-BE49-F238E27FC236}">
                <a16:creationId xmlns:a16="http://schemas.microsoft.com/office/drawing/2014/main" id="{D5113A6E-D342-C043-BB9F-E2F58AD1665D}"/>
              </a:ext>
            </a:extLst>
          </p:cNvPr>
          <p:cNvSpPr>
            <a:spLocks noGrp="1"/>
          </p:cNvSpPr>
          <p:nvPr userDrawn="1">
            <p:ph type="pic" sz="quarter" idx="17"/>
          </p:nvPr>
        </p:nvSpPr>
        <p:spPr>
          <a:xfrm>
            <a:off x="4778031" y="1302315"/>
            <a:ext cx="2635936" cy="1611312"/>
          </a:xfrm>
        </p:spPr>
        <p:txBody>
          <a:bodyPr/>
          <a:lstStyle/>
          <a:p>
            <a:r>
              <a:rPr lang="en-US"/>
              <a:t>Click icon to add picture</a:t>
            </a:r>
          </a:p>
        </p:txBody>
      </p:sp>
      <p:sp>
        <p:nvSpPr>
          <p:cNvPr id="25" name="Picture Placeholder 9">
            <a:extLst>
              <a:ext uri="{FF2B5EF4-FFF2-40B4-BE49-F238E27FC236}">
                <a16:creationId xmlns:a16="http://schemas.microsoft.com/office/drawing/2014/main" id="{96C89317-AD18-AA45-A216-9B451D320EA9}"/>
              </a:ext>
            </a:extLst>
          </p:cNvPr>
          <p:cNvSpPr>
            <a:spLocks noGrp="1"/>
          </p:cNvSpPr>
          <p:nvPr userDrawn="1">
            <p:ph type="pic" sz="quarter" idx="18"/>
          </p:nvPr>
        </p:nvSpPr>
        <p:spPr>
          <a:xfrm>
            <a:off x="9093037" y="1302315"/>
            <a:ext cx="2635936" cy="1611312"/>
          </a:xfrm>
        </p:spPr>
        <p:txBody>
          <a:bodyPr/>
          <a:lstStyle/>
          <a:p>
            <a:r>
              <a:rPr lang="en-US"/>
              <a:t>Click icon to add picture</a:t>
            </a:r>
          </a:p>
        </p:txBody>
      </p:sp>
      <p:sp>
        <p:nvSpPr>
          <p:cNvPr id="29" name="Title 20">
            <a:extLst>
              <a:ext uri="{FF2B5EF4-FFF2-40B4-BE49-F238E27FC236}">
                <a16:creationId xmlns:a16="http://schemas.microsoft.com/office/drawing/2014/main" id="{525CA109-2FDF-EB49-A6AB-4C2A4749F769}"/>
              </a:ext>
            </a:extLst>
          </p:cNvPr>
          <p:cNvSpPr>
            <a:spLocks noGrp="1"/>
          </p:cNvSpPr>
          <p:nvPr>
            <p:ph type="title"/>
          </p:nvPr>
        </p:nvSpPr>
        <p:spPr>
          <a:xfrm>
            <a:off x="609602" y="304800"/>
            <a:ext cx="11099556" cy="838200"/>
          </a:xfrm>
        </p:spPr>
        <p:txBody>
          <a:bodyPr/>
          <a:lstStyle/>
          <a:p>
            <a:r>
              <a:rPr lang="en-US"/>
              <a:t>Click to edit Master title style</a:t>
            </a:r>
          </a:p>
        </p:txBody>
      </p:sp>
      <p:cxnSp>
        <p:nvCxnSpPr>
          <p:cNvPr id="32" name="Straight Connector 31">
            <a:extLst>
              <a:ext uri="{FF2B5EF4-FFF2-40B4-BE49-F238E27FC236}">
                <a16:creationId xmlns:a16="http://schemas.microsoft.com/office/drawing/2014/main" id="{915D5511-51BA-DB4F-BED2-8F35C625429F}"/>
              </a:ext>
            </a:extLst>
          </p:cNvPr>
          <p:cNvCxnSpPr>
            <a:cxnSpLocks/>
          </p:cNvCxnSpPr>
          <p:nvPr userDrawn="1"/>
        </p:nvCxnSpPr>
        <p:spPr bwMode="auto">
          <a:xfrm>
            <a:off x="8328334" y="1302316"/>
            <a:ext cx="0" cy="4714875"/>
          </a:xfrm>
          <a:prstGeom prst="line">
            <a:avLst/>
          </a:prstGeom>
          <a:solidFill>
            <a:schemeClr val="accent1"/>
          </a:solidFill>
          <a:ln w="25400" cap="flat" cmpd="sng" algn="ctr">
            <a:solidFill>
              <a:schemeClr val="bg2">
                <a:lumMod val="60000"/>
                <a:lumOff val="40000"/>
              </a:schemeClr>
            </a:solidFill>
            <a:prstDash val="solid"/>
            <a:miter lim="800000"/>
            <a:headEnd type="none" w="med" len="med"/>
            <a:tailEnd type="none"/>
          </a:ln>
          <a:effectLst/>
        </p:spPr>
      </p:cxnSp>
      <p:sp>
        <p:nvSpPr>
          <p:cNvPr id="19" name="Content Placeholder 7">
            <a:extLst>
              <a:ext uri="{FF2B5EF4-FFF2-40B4-BE49-F238E27FC236}">
                <a16:creationId xmlns:a16="http://schemas.microsoft.com/office/drawing/2014/main" id="{A5C0706E-82A7-A349-9F4C-29F754836F0B}"/>
              </a:ext>
            </a:extLst>
          </p:cNvPr>
          <p:cNvSpPr>
            <a:spLocks noGrp="1"/>
          </p:cNvSpPr>
          <p:nvPr>
            <p:ph sz="quarter" idx="19"/>
          </p:nvPr>
        </p:nvSpPr>
        <p:spPr>
          <a:xfrm>
            <a:off x="4771204" y="3193028"/>
            <a:ext cx="2635936" cy="1718419"/>
          </a:xfrm>
        </p:spPr>
        <p:txBody>
          <a:bodyPr>
            <a:spAutoFit/>
          </a:bodyPr>
          <a:lstStyle>
            <a:lvl1pPr>
              <a:defRPr sz="1800" b="1">
                <a:latin typeface="Arial" panose="020B0604020202020204" pitchFamily="34" charset="0"/>
                <a:cs typeface="Arial" panose="020B0604020202020204" pitchFamily="34" charset="0"/>
              </a:defRPr>
            </a:lvl1pPr>
            <a:lvl2pPr>
              <a:defRPr sz="1600" b="0" i="0">
                <a:latin typeface="Arial" panose="020B0604020202020204" pitchFamily="34" charset="0"/>
                <a:ea typeface="Polaris Light Italic" panose="02000000000000000000" pitchFamily="2" charset="0"/>
                <a:cs typeface="Arial" panose="020B0604020202020204" pitchFamily="34" charset="0"/>
              </a:defRPr>
            </a:lvl2pPr>
            <a:lvl3pPr>
              <a:defRPr sz="1600" b="0" i="0">
                <a:latin typeface="Arial" panose="020B0604020202020204" pitchFamily="34" charset="0"/>
                <a:ea typeface="Polaris Light Italic" panose="02000000000000000000" pitchFamily="2" charset="0"/>
                <a:cs typeface="Arial" panose="020B0604020202020204" pitchFamily="34" charset="0"/>
              </a:defRPr>
            </a:lvl3pPr>
            <a:lvl4pPr>
              <a:defRPr sz="1600" b="0" i="0">
                <a:latin typeface="Arial" panose="020B0604020202020204" pitchFamily="34" charset="0"/>
                <a:ea typeface="Polaris Light Italic" panose="02000000000000000000" pitchFamily="2" charset="0"/>
                <a:cs typeface="Arial" panose="020B0604020202020204" pitchFamily="34" charset="0"/>
              </a:defRPr>
            </a:lvl4pPr>
            <a:lvl5pPr>
              <a:defRPr sz="1600" b="0" i="0">
                <a:latin typeface="Arial" panose="020B0604020202020204" pitchFamily="34" charset="0"/>
                <a:ea typeface="Polaris Light Italic"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7">
            <a:extLst>
              <a:ext uri="{FF2B5EF4-FFF2-40B4-BE49-F238E27FC236}">
                <a16:creationId xmlns:a16="http://schemas.microsoft.com/office/drawing/2014/main" id="{BB5C22CB-DE7B-D049-B304-2AEFCB1EF9A3}"/>
              </a:ext>
            </a:extLst>
          </p:cNvPr>
          <p:cNvSpPr>
            <a:spLocks noGrp="1"/>
          </p:cNvSpPr>
          <p:nvPr>
            <p:ph sz="quarter" idx="20"/>
          </p:nvPr>
        </p:nvSpPr>
        <p:spPr>
          <a:xfrm>
            <a:off x="9097442" y="3193028"/>
            <a:ext cx="2635936" cy="1718419"/>
          </a:xfrm>
        </p:spPr>
        <p:txBody>
          <a:bodyPr>
            <a:spAutoFit/>
          </a:bodyPr>
          <a:lstStyle>
            <a:lvl1pPr>
              <a:defRPr sz="1800" b="1">
                <a:latin typeface="Arial" panose="020B0604020202020204" pitchFamily="34" charset="0"/>
                <a:cs typeface="Arial" panose="020B0604020202020204" pitchFamily="34" charset="0"/>
              </a:defRPr>
            </a:lvl1pPr>
            <a:lvl2pPr>
              <a:defRPr sz="1600" b="0" i="0">
                <a:latin typeface="Arial" panose="020B0604020202020204" pitchFamily="34" charset="0"/>
                <a:ea typeface="Polaris Light Italic" panose="02000000000000000000" pitchFamily="2" charset="0"/>
                <a:cs typeface="Arial" panose="020B0604020202020204" pitchFamily="34" charset="0"/>
              </a:defRPr>
            </a:lvl2pPr>
            <a:lvl3pPr>
              <a:defRPr sz="1600" b="0" i="0">
                <a:latin typeface="Arial" panose="020B0604020202020204" pitchFamily="34" charset="0"/>
                <a:ea typeface="Polaris Light Italic" panose="02000000000000000000" pitchFamily="2" charset="0"/>
                <a:cs typeface="Arial" panose="020B0604020202020204" pitchFamily="34" charset="0"/>
              </a:defRPr>
            </a:lvl3pPr>
            <a:lvl4pPr>
              <a:defRPr sz="1600" b="0" i="0">
                <a:latin typeface="Arial" panose="020B0604020202020204" pitchFamily="34" charset="0"/>
                <a:ea typeface="Polaris Light Italic" panose="02000000000000000000" pitchFamily="2" charset="0"/>
                <a:cs typeface="Arial" panose="020B0604020202020204" pitchFamily="34" charset="0"/>
              </a:defRPr>
            </a:lvl4pPr>
            <a:lvl5pPr>
              <a:defRPr sz="1600" b="0" i="0">
                <a:latin typeface="Arial" panose="020B0604020202020204" pitchFamily="34" charset="0"/>
                <a:ea typeface="Polaris Light Italic"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8">
            <a:extLst>
              <a:ext uri="{FF2B5EF4-FFF2-40B4-BE49-F238E27FC236}">
                <a16:creationId xmlns:a16="http://schemas.microsoft.com/office/drawing/2014/main" id="{21B53FD5-CBB1-4549-8332-BC20596180B1}"/>
              </a:ext>
            </a:extLst>
          </p:cNvPr>
          <p:cNvSpPr>
            <a:spLocks noGrp="1"/>
          </p:cNvSpPr>
          <p:nvPr>
            <p:ph type="sldNum" sz="quarter" idx="12"/>
          </p:nvPr>
        </p:nvSpPr>
        <p:spPr>
          <a:xfrm>
            <a:off x="609600" y="6350734"/>
            <a:ext cx="406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fld id="{C1960183-D323-4677-9D78-78D1D39B0029}" type="slidenum">
              <a:rPr lang="en-US" smtClean="0"/>
              <a:pPr/>
              <a:t>‹#›</a:t>
            </a:fld>
            <a:endParaRPr lang="en-US"/>
          </a:p>
        </p:txBody>
      </p:sp>
      <p:sp>
        <p:nvSpPr>
          <p:cNvPr id="18" name="Date Placeholder 6">
            <a:extLst>
              <a:ext uri="{FF2B5EF4-FFF2-40B4-BE49-F238E27FC236}">
                <a16:creationId xmlns:a16="http://schemas.microsoft.com/office/drawing/2014/main" id="{37BC91F9-E0A0-7249-B731-B8172A9F2491}"/>
              </a:ext>
            </a:extLst>
          </p:cNvPr>
          <p:cNvSpPr>
            <a:spLocks noGrp="1"/>
          </p:cNvSpPr>
          <p:nvPr>
            <p:ph type="dt" sz="half" idx="10"/>
          </p:nvPr>
        </p:nvSpPr>
        <p:spPr>
          <a:xfrm>
            <a:off x="4361686" y="6350734"/>
            <a:ext cx="1422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en-US"/>
              <a:t>Date</a:t>
            </a:r>
          </a:p>
        </p:txBody>
      </p:sp>
      <p:sp>
        <p:nvSpPr>
          <p:cNvPr id="21" name="Footer Placeholder 7">
            <a:extLst>
              <a:ext uri="{FF2B5EF4-FFF2-40B4-BE49-F238E27FC236}">
                <a16:creationId xmlns:a16="http://schemas.microsoft.com/office/drawing/2014/main" id="{853FA6E7-58ED-0144-8B85-D5933A6211D7}"/>
              </a:ext>
            </a:extLst>
          </p:cNvPr>
          <p:cNvSpPr>
            <a:spLocks noGrp="1"/>
          </p:cNvSpPr>
          <p:nvPr>
            <p:ph type="ftr" sz="quarter" idx="15"/>
          </p:nvPr>
        </p:nvSpPr>
        <p:spPr>
          <a:xfrm>
            <a:off x="1117601" y="6350734"/>
            <a:ext cx="3101537"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fr-FR"/>
              <a:t>Copyright © 2021 Veritas Technologies, LLC. </a:t>
            </a:r>
            <a:endParaRPr lang="en-US"/>
          </a:p>
        </p:txBody>
      </p:sp>
    </p:spTree>
    <p:extLst>
      <p:ext uri="{BB962C8B-B14F-4D97-AF65-F5344CB8AC3E}">
        <p14:creationId xmlns:p14="http://schemas.microsoft.com/office/powerpoint/2010/main" val="36118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Slide_Subtitl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D5BEC5-68A2-F24D-AAD1-4190BBF4E7A0}"/>
              </a:ext>
            </a:extLst>
          </p:cNvPr>
          <p:cNvPicPr>
            <a:picLocks noChangeAspect="1"/>
          </p:cNvPicPr>
          <p:nvPr userDrawn="1"/>
        </p:nvPicPr>
        <p:blipFill>
          <a:blip r:embed="rId2" r:link="rId3" cstate="email">
            <a:extLst>
              <a:ext uri="{28A0092B-C50C-407E-A947-70E740481C1C}">
                <a14:useLocalDpi xmlns:a14="http://schemas.microsoft.com/office/drawing/2010/main"/>
              </a:ext>
            </a:extLst>
          </a:blip>
          <a:srcRect/>
          <a:stretch>
            <a:fillRect/>
          </a:stretch>
        </p:blipFill>
        <p:spPr>
          <a:xfrm>
            <a:off x="7144" y="0"/>
            <a:ext cx="12182473" cy="6858000"/>
          </a:xfrm>
          <a:prstGeom prst="rect">
            <a:avLst/>
          </a:prstGeom>
        </p:spPr>
      </p:pic>
      <p:sp>
        <p:nvSpPr>
          <p:cNvPr id="14" name="Text Placeholder 7">
            <a:extLst>
              <a:ext uri="{FF2B5EF4-FFF2-40B4-BE49-F238E27FC236}">
                <a16:creationId xmlns:a16="http://schemas.microsoft.com/office/drawing/2014/main" id="{EE63D3D1-0833-8845-B86D-2BE169D1D817}"/>
              </a:ext>
            </a:extLst>
          </p:cNvPr>
          <p:cNvSpPr>
            <a:spLocks noGrp="1"/>
          </p:cNvSpPr>
          <p:nvPr>
            <p:ph type="body" sz="quarter" idx="13" hasCustomPrompt="1"/>
          </p:nvPr>
        </p:nvSpPr>
        <p:spPr>
          <a:xfrm>
            <a:off x="1117600" y="1199358"/>
            <a:ext cx="10591558" cy="332118"/>
          </a:xfrm>
        </p:spPr>
        <p:txBody>
          <a:bodyPr>
            <a:noAutofit/>
          </a:bodyPr>
          <a:lstStyle>
            <a:lvl1pPr marL="0" indent="0">
              <a:spcBef>
                <a:spcPts val="0"/>
              </a:spcBef>
              <a:buNone/>
              <a:defRPr sz="2000">
                <a:solidFill>
                  <a:schemeClr val="tx1">
                    <a:lumMod val="60000"/>
                    <a:lumOff val="40000"/>
                  </a:schemeClr>
                </a:solidFill>
              </a:defRPr>
            </a:lvl1pPr>
            <a:lvl2pPr marL="0" indent="0">
              <a:spcBef>
                <a:spcPts val="0"/>
              </a:spcBef>
              <a:buNone/>
              <a:defRPr sz="2400">
                <a:solidFill>
                  <a:schemeClr val="tx1">
                    <a:lumMod val="60000"/>
                    <a:lumOff val="40000"/>
                  </a:schemeClr>
                </a:solidFill>
              </a:defRPr>
            </a:lvl2pPr>
            <a:lvl3pPr marL="0" indent="0">
              <a:spcBef>
                <a:spcPts val="0"/>
              </a:spcBef>
              <a:buNone/>
              <a:defRPr sz="2400">
                <a:solidFill>
                  <a:schemeClr val="tx1">
                    <a:lumMod val="60000"/>
                    <a:lumOff val="40000"/>
                  </a:schemeClr>
                </a:solidFill>
              </a:defRPr>
            </a:lvl3pPr>
            <a:lvl4pPr marL="0" indent="0">
              <a:spcBef>
                <a:spcPts val="0"/>
              </a:spcBef>
              <a:buNone/>
              <a:defRPr sz="2400">
                <a:solidFill>
                  <a:schemeClr val="tx1">
                    <a:lumMod val="60000"/>
                    <a:lumOff val="40000"/>
                  </a:schemeClr>
                </a:solidFill>
              </a:defRPr>
            </a:lvl4pPr>
            <a:lvl5pPr marL="0" indent="0">
              <a:spcBef>
                <a:spcPts val="0"/>
              </a:spcBef>
              <a:buNone/>
              <a:defRPr sz="2400">
                <a:solidFill>
                  <a:schemeClr val="tx1">
                    <a:lumMod val="60000"/>
                    <a:lumOff val="40000"/>
                  </a:schemeClr>
                </a:solidFill>
              </a:defRPr>
            </a:lvl5pPr>
            <a:lvl6pPr marL="0" indent="0">
              <a:spcBef>
                <a:spcPts val="0"/>
              </a:spcBef>
              <a:buNone/>
              <a:defRPr sz="2400">
                <a:solidFill>
                  <a:schemeClr val="tx1">
                    <a:lumMod val="60000"/>
                    <a:lumOff val="40000"/>
                  </a:schemeClr>
                </a:solidFill>
              </a:defRPr>
            </a:lvl6pPr>
            <a:lvl7pPr marL="0" indent="0">
              <a:spcBef>
                <a:spcPts val="0"/>
              </a:spcBef>
              <a:buNone/>
              <a:defRPr sz="2400">
                <a:solidFill>
                  <a:schemeClr val="tx1">
                    <a:lumMod val="60000"/>
                    <a:lumOff val="40000"/>
                  </a:schemeClr>
                </a:solidFill>
              </a:defRPr>
            </a:lvl7pPr>
            <a:lvl8pPr marL="0" indent="0">
              <a:spcBef>
                <a:spcPts val="0"/>
              </a:spcBef>
              <a:buNone/>
              <a:defRPr sz="2400">
                <a:solidFill>
                  <a:schemeClr val="tx1">
                    <a:lumMod val="60000"/>
                    <a:lumOff val="40000"/>
                  </a:schemeClr>
                </a:solidFill>
              </a:defRPr>
            </a:lvl8pPr>
            <a:lvl9pPr marL="0" indent="0">
              <a:spcBef>
                <a:spcPts val="0"/>
              </a:spcBef>
              <a:buNone/>
              <a:defRPr sz="2400">
                <a:solidFill>
                  <a:schemeClr val="tx1">
                    <a:lumMod val="60000"/>
                    <a:lumOff val="40000"/>
                  </a:schemeClr>
                </a:solidFill>
              </a:defRPr>
            </a:lvl9pPr>
          </a:lstStyle>
          <a:p>
            <a:pPr lvl="0"/>
            <a:r>
              <a:t>Click to </a:t>
            </a:r>
            <a:r>
              <a:rPr lang="en-US"/>
              <a:t>add subtitle</a:t>
            </a:r>
            <a:endParaRPr/>
          </a:p>
        </p:txBody>
      </p:sp>
      <p:pic>
        <p:nvPicPr>
          <p:cNvPr id="17" name="Picture 16">
            <a:extLst>
              <a:ext uri="{FF2B5EF4-FFF2-40B4-BE49-F238E27FC236}">
                <a16:creationId xmlns:a16="http://schemas.microsoft.com/office/drawing/2014/main" id="{21107BAD-6B2A-F149-AB41-BA035951E87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06577" y="6256439"/>
            <a:ext cx="1422397" cy="277175"/>
          </a:xfrm>
          <a:prstGeom prst="rect">
            <a:avLst/>
          </a:prstGeom>
        </p:spPr>
      </p:pic>
      <p:sp>
        <p:nvSpPr>
          <p:cNvPr id="10" name="Title 20">
            <a:extLst>
              <a:ext uri="{FF2B5EF4-FFF2-40B4-BE49-F238E27FC236}">
                <a16:creationId xmlns:a16="http://schemas.microsoft.com/office/drawing/2014/main" id="{43E04635-715E-5643-8AE1-7ACD76A53024}"/>
              </a:ext>
            </a:extLst>
          </p:cNvPr>
          <p:cNvSpPr>
            <a:spLocks noGrp="1"/>
          </p:cNvSpPr>
          <p:nvPr>
            <p:ph type="title"/>
          </p:nvPr>
        </p:nvSpPr>
        <p:spPr>
          <a:xfrm>
            <a:off x="1117601" y="304800"/>
            <a:ext cx="10591556" cy="838200"/>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C9BD5783-5D80-E540-80AB-D9C4B145853C}"/>
              </a:ext>
            </a:extLst>
          </p:cNvPr>
          <p:cNvSpPr>
            <a:spLocks noGrp="1"/>
          </p:cNvSpPr>
          <p:nvPr>
            <p:ph idx="1"/>
          </p:nvPr>
        </p:nvSpPr>
        <p:spPr>
          <a:xfrm>
            <a:off x="1117601" y="1778000"/>
            <a:ext cx="10591557" cy="2169825"/>
          </a:xfrm>
        </p:spPr>
        <p:txBody>
          <a:bodyPr>
            <a:spAutoFit/>
          </a:bodyPr>
          <a:lstStyle>
            <a:lvl1pPr marL="0" indent="0" algn="l">
              <a:buFontTx/>
              <a:buNone/>
              <a:defRPr sz="1800" b="0" i="0" baseline="0">
                <a:latin typeface="Arial" panose="020B0604020202020204" pitchFamily="34" charset="0"/>
                <a:ea typeface="Polaris Light Italic" panose="02000000000000000000" pitchFamily="2" charset="0"/>
                <a:cs typeface="Polaris Light Italic" panose="02000000000000000000" pitchFamily="2" charset="0"/>
              </a:defRPr>
            </a:lvl1pPr>
            <a:lvl2pPr marL="320040" indent="0" algn="l">
              <a:buFontTx/>
              <a:buNone/>
              <a:defRPr sz="1600" b="0" i="0">
                <a:latin typeface="Polaris Light Italic" panose="02000000000000000000" pitchFamily="2" charset="0"/>
                <a:ea typeface="Polaris Light Italic" panose="02000000000000000000" pitchFamily="2" charset="0"/>
                <a:cs typeface="Polaris Light Italic" panose="02000000000000000000" pitchFamily="2" charset="0"/>
              </a:defRPr>
            </a:lvl2pPr>
            <a:lvl3pPr marL="5486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3pPr>
            <a:lvl4pPr marL="7772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4pPr>
            <a:lvl5pPr marL="1005840" indent="0" algn="l">
              <a:buFontTx/>
              <a:buNone/>
              <a:defRPr sz="2400" b="0" i="0">
                <a:latin typeface="Polaris Light Italic" panose="02000000000000000000" pitchFamily="2" charset="0"/>
                <a:ea typeface="Polaris Light Italic" panose="02000000000000000000" pitchFamily="2" charset="0"/>
                <a:cs typeface="Polaris Light Italic"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Slide Number Placeholder 8">
            <a:extLst>
              <a:ext uri="{FF2B5EF4-FFF2-40B4-BE49-F238E27FC236}">
                <a16:creationId xmlns:a16="http://schemas.microsoft.com/office/drawing/2014/main" id="{367500F6-2E0F-6F49-B5EA-A78F425E4D03}"/>
              </a:ext>
            </a:extLst>
          </p:cNvPr>
          <p:cNvSpPr>
            <a:spLocks noGrp="1"/>
          </p:cNvSpPr>
          <p:nvPr>
            <p:ph type="sldNum" sz="quarter" idx="12"/>
          </p:nvPr>
        </p:nvSpPr>
        <p:spPr>
          <a:xfrm>
            <a:off x="609600" y="6350734"/>
            <a:ext cx="406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fld id="{C1960183-D323-4677-9D78-78D1D39B0029}" type="slidenum">
              <a:rPr lang="en-US" smtClean="0"/>
              <a:pPr/>
              <a:t>‹#›</a:t>
            </a:fld>
            <a:endParaRPr lang="en-US"/>
          </a:p>
        </p:txBody>
      </p:sp>
      <p:sp>
        <p:nvSpPr>
          <p:cNvPr id="13" name="Date Placeholder 6">
            <a:extLst>
              <a:ext uri="{FF2B5EF4-FFF2-40B4-BE49-F238E27FC236}">
                <a16:creationId xmlns:a16="http://schemas.microsoft.com/office/drawing/2014/main" id="{3BB45F2B-40B3-EF44-890F-76A1486311C3}"/>
              </a:ext>
            </a:extLst>
          </p:cNvPr>
          <p:cNvSpPr>
            <a:spLocks noGrp="1"/>
          </p:cNvSpPr>
          <p:nvPr>
            <p:ph type="dt" sz="half" idx="10"/>
          </p:nvPr>
        </p:nvSpPr>
        <p:spPr>
          <a:xfrm>
            <a:off x="4361686" y="6350734"/>
            <a:ext cx="1422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en-US"/>
              <a:t>Date</a:t>
            </a:r>
          </a:p>
        </p:txBody>
      </p:sp>
      <p:sp>
        <p:nvSpPr>
          <p:cNvPr id="16" name="Footer Placeholder 7">
            <a:extLst>
              <a:ext uri="{FF2B5EF4-FFF2-40B4-BE49-F238E27FC236}">
                <a16:creationId xmlns:a16="http://schemas.microsoft.com/office/drawing/2014/main" id="{D115028E-9EDF-9E45-BF4C-E41E9A3A0D2E}"/>
              </a:ext>
            </a:extLst>
          </p:cNvPr>
          <p:cNvSpPr>
            <a:spLocks noGrp="1"/>
          </p:cNvSpPr>
          <p:nvPr>
            <p:ph type="ftr" sz="quarter" idx="15"/>
          </p:nvPr>
        </p:nvSpPr>
        <p:spPr>
          <a:xfrm>
            <a:off x="1117601" y="6350734"/>
            <a:ext cx="3101537"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fr-FR"/>
              <a:t>Copyright © 2021 Veritas Technologies, LLC. </a:t>
            </a:r>
            <a:endParaRPr lang="en-US"/>
          </a:p>
        </p:txBody>
      </p:sp>
    </p:spTree>
    <p:extLst>
      <p:ext uri="{BB962C8B-B14F-4D97-AF65-F5344CB8AC3E}">
        <p14:creationId xmlns:p14="http://schemas.microsoft.com/office/powerpoint/2010/main" val="167637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43D455-91CC-B440-B183-148FC8A4D8C7}"/>
              </a:ext>
            </a:extLst>
          </p:cNvPr>
          <p:cNvPicPr>
            <a:picLocks noChangeAspect="1"/>
          </p:cNvPicPr>
          <p:nvPr userDrawn="1"/>
        </p:nvPicPr>
        <p:blipFill>
          <a:blip r:embed="rId2" r:link="rId3" cstate="email">
            <a:extLst>
              <a:ext uri="{28A0092B-C50C-407E-A947-70E740481C1C}">
                <a14:useLocalDpi xmlns:a14="http://schemas.microsoft.com/office/drawing/2010/main"/>
              </a:ext>
            </a:extLst>
          </a:blip>
          <a:srcRect/>
          <a:stretch>
            <a:fillRect/>
          </a:stretch>
        </p:blipFill>
        <p:spPr>
          <a:xfrm>
            <a:off x="7144" y="0"/>
            <a:ext cx="12182473" cy="6858000"/>
          </a:xfrm>
          <a:prstGeom prst="rect">
            <a:avLst/>
          </a:prstGeom>
        </p:spPr>
      </p:pic>
      <p:sp>
        <p:nvSpPr>
          <p:cNvPr id="3" name="Content Placeholder 2"/>
          <p:cNvSpPr>
            <a:spLocks noGrp="1"/>
          </p:cNvSpPr>
          <p:nvPr>
            <p:ph sz="half" idx="1"/>
          </p:nvPr>
        </p:nvSpPr>
        <p:spPr>
          <a:xfrm>
            <a:off x="609600" y="1447801"/>
            <a:ext cx="5242560" cy="439253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66599" y="1447801"/>
            <a:ext cx="5242560" cy="439253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8" name="Picture 17">
            <a:extLst>
              <a:ext uri="{FF2B5EF4-FFF2-40B4-BE49-F238E27FC236}">
                <a16:creationId xmlns:a16="http://schemas.microsoft.com/office/drawing/2014/main" id="{AEBF6A03-8338-1749-987B-116E2166FA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06577" y="6256439"/>
            <a:ext cx="1422397" cy="277175"/>
          </a:xfrm>
          <a:prstGeom prst="rect">
            <a:avLst/>
          </a:prstGeom>
        </p:spPr>
      </p:pic>
      <p:sp>
        <p:nvSpPr>
          <p:cNvPr id="10" name="Title 20">
            <a:extLst>
              <a:ext uri="{FF2B5EF4-FFF2-40B4-BE49-F238E27FC236}">
                <a16:creationId xmlns:a16="http://schemas.microsoft.com/office/drawing/2014/main" id="{7038A5AB-EBFA-0F49-BD0F-D50EFC080D74}"/>
              </a:ext>
            </a:extLst>
          </p:cNvPr>
          <p:cNvSpPr>
            <a:spLocks noGrp="1"/>
          </p:cNvSpPr>
          <p:nvPr>
            <p:ph type="title"/>
          </p:nvPr>
        </p:nvSpPr>
        <p:spPr>
          <a:xfrm>
            <a:off x="1117601" y="304800"/>
            <a:ext cx="10591556" cy="838200"/>
          </a:xfrm>
        </p:spPr>
        <p:txBody>
          <a:bodyPr/>
          <a:lstStyle/>
          <a:p>
            <a:r>
              <a:rPr lang="en-US"/>
              <a:t>Click to edit Master title style</a:t>
            </a:r>
          </a:p>
        </p:txBody>
      </p:sp>
      <p:sp>
        <p:nvSpPr>
          <p:cNvPr id="13" name="Slide Number Placeholder 8">
            <a:extLst>
              <a:ext uri="{FF2B5EF4-FFF2-40B4-BE49-F238E27FC236}">
                <a16:creationId xmlns:a16="http://schemas.microsoft.com/office/drawing/2014/main" id="{18D11045-C04A-6243-861F-6355FC670724}"/>
              </a:ext>
            </a:extLst>
          </p:cNvPr>
          <p:cNvSpPr>
            <a:spLocks noGrp="1"/>
          </p:cNvSpPr>
          <p:nvPr>
            <p:ph type="sldNum" sz="quarter" idx="12"/>
          </p:nvPr>
        </p:nvSpPr>
        <p:spPr>
          <a:xfrm>
            <a:off x="609600" y="6350734"/>
            <a:ext cx="406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fld id="{C1960183-D323-4677-9D78-78D1D39B0029}" type="slidenum">
              <a:rPr lang="en-US" smtClean="0"/>
              <a:pPr/>
              <a:t>‹#›</a:t>
            </a:fld>
            <a:endParaRPr lang="en-US"/>
          </a:p>
        </p:txBody>
      </p:sp>
      <p:sp>
        <p:nvSpPr>
          <p:cNvPr id="14" name="Date Placeholder 6">
            <a:extLst>
              <a:ext uri="{FF2B5EF4-FFF2-40B4-BE49-F238E27FC236}">
                <a16:creationId xmlns:a16="http://schemas.microsoft.com/office/drawing/2014/main" id="{A730891E-C059-8A4C-B941-A157DFE04E52}"/>
              </a:ext>
            </a:extLst>
          </p:cNvPr>
          <p:cNvSpPr>
            <a:spLocks noGrp="1"/>
          </p:cNvSpPr>
          <p:nvPr>
            <p:ph type="dt" sz="half" idx="10"/>
          </p:nvPr>
        </p:nvSpPr>
        <p:spPr>
          <a:xfrm>
            <a:off x="4361686" y="6350734"/>
            <a:ext cx="1422400"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en-US"/>
              <a:t>Date</a:t>
            </a:r>
          </a:p>
        </p:txBody>
      </p:sp>
      <p:sp>
        <p:nvSpPr>
          <p:cNvPr id="15" name="Footer Placeholder 7">
            <a:extLst>
              <a:ext uri="{FF2B5EF4-FFF2-40B4-BE49-F238E27FC236}">
                <a16:creationId xmlns:a16="http://schemas.microsoft.com/office/drawing/2014/main" id="{84E49F24-8898-B249-8E0F-13817A62B64F}"/>
              </a:ext>
            </a:extLst>
          </p:cNvPr>
          <p:cNvSpPr>
            <a:spLocks noGrp="1"/>
          </p:cNvSpPr>
          <p:nvPr>
            <p:ph type="ftr" sz="quarter" idx="15"/>
          </p:nvPr>
        </p:nvSpPr>
        <p:spPr>
          <a:xfrm>
            <a:off x="1117601" y="6350734"/>
            <a:ext cx="3101537" cy="202378"/>
          </a:xfrm>
          <a:prstGeom prst="rect">
            <a:avLst/>
          </a:prstGeom>
        </p:spPr>
        <p:txBody>
          <a:bodyPr/>
          <a:lstStyle>
            <a:lvl1pPr>
              <a:defRPr sz="1000" b="0" i="0">
                <a:solidFill>
                  <a:schemeClr val="bg2">
                    <a:lumMod val="75000"/>
                  </a:schemeClr>
                </a:solidFill>
                <a:latin typeface="Arial" panose="020B0604020202020204" pitchFamily="34" charset="0"/>
                <a:ea typeface="Polaris Book Italic" panose="02000000000000000000" pitchFamily="2" charset="0"/>
                <a:cs typeface="Arial" panose="020B0604020202020204" pitchFamily="34" charset="0"/>
              </a:defRPr>
            </a:lvl1pPr>
          </a:lstStyle>
          <a:p>
            <a:r>
              <a:rPr lang="fr-FR"/>
              <a:t>Copyright © 2021 Veritas Technologies, LLC. </a:t>
            </a:r>
            <a:endParaRPr lang="en-US"/>
          </a:p>
        </p:txBody>
      </p:sp>
    </p:spTree>
    <p:extLst>
      <p:ext uri="{BB962C8B-B14F-4D97-AF65-F5344CB8AC3E}">
        <p14:creationId xmlns:p14="http://schemas.microsoft.com/office/powerpoint/2010/main" val="125369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4180-37B6-854A-9366-761C01576FD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04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32B98D53-41E5-A042-8F18-2651CC3537D6}"/>
              </a:ext>
            </a:extLst>
          </p:cNvPr>
          <p:cNvSpPr>
            <a:spLocks noGrp="1"/>
          </p:cNvSpPr>
          <p:nvPr>
            <p:ph type="body" sz="quarter" idx="13" hasCustomPrompt="1"/>
          </p:nvPr>
        </p:nvSpPr>
        <p:spPr>
          <a:xfrm>
            <a:off x="1117600" y="1199358"/>
            <a:ext cx="10591558" cy="332118"/>
          </a:xfrm>
          <a:prstGeom prst="rect">
            <a:avLst/>
          </a:prstGeom>
        </p:spPr>
        <p:txBody>
          <a:bodyPr>
            <a:noAutofit/>
          </a:bodyPr>
          <a:lstStyle>
            <a:lvl1pPr marL="0" indent="0">
              <a:spcBef>
                <a:spcPts val="0"/>
              </a:spcBef>
              <a:buNone/>
              <a:defRPr sz="2000">
                <a:solidFill>
                  <a:schemeClr val="tx1">
                    <a:lumMod val="60000"/>
                    <a:lumOff val="40000"/>
                  </a:schemeClr>
                </a:solidFill>
              </a:defRPr>
            </a:lvl1pPr>
            <a:lvl2pPr marL="0" indent="0">
              <a:spcBef>
                <a:spcPts val="0"/>
              </a:spcBef>
              <a:buNone/>
              <a:defRPr sz="2400">
                <a:solidFill>
                  <a:schemeClr val="tx1">
                    <a:lumMod val="60000"/>
                    <a:lumOff val="40000"/>
                  </a:schemeClr>
                </a:solidFill>
              </a:defRPr>
            </a:lvl2pPr>
            <a:lvl3pPr marL="0" indent="0">
              <a:spcBef>
                <a:spcPts val="0"/>
              </a:spcBef>
              <a:buNone/>
              <a:defRPr sz="2400">
                <a:solidFill>
                  <a:schemeClr val="tx1">
                    <a:lumMod val="60000"/>
                    <a:lumOff val="40000"/>
                  </a:schemeClr>
                </a:solidFill>
              </a:defRPr>
            </a:lvl3pPr>
            <a:lvl4pPr marL="0" indent="0">
              <a:spcBef>
                <a:spcPts val="0"/>
              </a:spcBef>
              <a:buNone/>
              <a:defRPr sz="2400">
                <a:solidFill>
                  <a:schemeClr val="tx1">
                    <a:lumMod val="60000"/>
                    <a:lumOff val="40000"/>
                  </a:schemeClr>
                </a:solidFill>
              </a:defRPr>
            </a:lvl4pPr>
            <a:lvl5pPr marL="0" indent="0">
              <a:spcBef>
                <a:spcPts val="0"/>
              </a:spcBef>
              <a:buNone/>
              <a:defRPr sz="2400">
                <a:solidFill>
                  <a:schemeClr val="tx1">
                    <a:lumMod val="60000"/>
                    <a:lumOff val="40000"/>
                  </a:schemeClr>
                </a:solidFill>
              </a:defRPr>
            </a:lvl5pPr>
            <a:lvl6pPr marL="0" indent="0">
              <a:spcBef>
                <a:spcPts val="0"/>
              </a:spcBef>
              <a:buNone/>
              <a:defRPr sz="2400">
                <a:solidFill>
                  <a:schemeClr val="tx1">
                    <a:lumMod val="60000"/>
                    <a:lumOff val="40000"/>
                  </a:schemeClr>
                </a:solidFill>
              </a:defRPr>
            </a:lvl6pPr>
            <a:lvl7pPr marL="0" indent="0">
              <a:spcBef>
                <a:spcPts val="0"/>
              </a:spcBef>
              <a:buNone/>
              <a:defRPr sz="2400">
                <a:solidFill>
                  <a:schemeClr val="tx1">
                    <a:lumMod val="60000"/>
                    <a:lumOff val="40000"/>
                  </a:schemeClr>
                </a:solidFill>
              </a:defRPr>
            </a:lvl7pPr>
            <a:lvl8pPr marL="0" indent="0">
              <a:spcBef>
                <a:spcPts val="0"/>
              </a:spcBef>
              <a:buNone/>
              <a:defRPr sz="2400">
                <a:solidFill>
                  <a:schemeClr val="tx1">
                    <a:lumMod val="60000"/>
                    <a:lumOff val="40000"/>
                  </a:schemeClr>
                </a:solidFill>
              </a:defRPr>
            </a:lvl8pPr>
            <a:lvl9pPr marL="0" indent="0">
              <a:spcBef>
                <a:spcPts val="0"/>
              </a:spcBef>
              <a:buNone/>
              <a:defRPr sz="2400">
                <a:solidFill>
                  <a:schemeClr val="tx1">
                    <a:lumMod val="60000"/>
                    <a:lumOff val="40000"/>
                  </a:schemeClr>
                </a:solidFill>
              </a:defRPr>
            </a:lvl9pPr>
          </a:lstStyle>
          <a:p>
            <a:pPr lvl="0"/>
            <a:r>
              <a:t>Click to </a:t>
            </a:r>
            <a:r>
              <a:rPr lang="en-US"/>
              <a:t>add subtitle</a:t>
            </a:r>
            <a:endParaRPr/>
          </a:p>
        </p:txBody>
      </p:sp>
      <p:sp>
        <p:nvSpPr>
          <p:cNvPr id="10" name="Title 20">
            <a:extLst>
              <a:ext uri="{FF2B5EF4-FFF2-40B4-BE49-F238E27FC236}">
                <a16:creationId xmlns:a16="http://schemas.microsoft.com/office/drawing/2014/main" id="{8DCE16BF-8729-2544-8F89-5E08BDFB055C}"/>
              </a:ext>
            </a:extLst>
          </p:cNvPr>
          <p:cNvSpPr>
            <a:spLocks noGrp="1"/>
          </p:cNvSpPr>
          <p:nvPr>
            <p:ph type="title"/>
          </p:nvPr>
        </p:nvSpPr>
        <p:spPr>
          <a:xfrm>
            <a:off x="1117601" y="304800"/>
            <a:ext cx="10591556"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0939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Full Graphics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6A04-49F6-5F42-9152-CE6E7492FC88}"/>
              </a:ext>
            </a:extLst>
          </p:cNvPr>
          <p:cNvSpPr>
            <a:spLocks noGrp="1"/>
          </p:cNvSpPr>
          <p:nvPr>
            <p:ph type="title"/>
          </p:nvPr>
        </p:nvSpPr>
        <p:spPr>
          <a:xfrm>
            <a:off x="828339" y="397043"/>
            <a:ext cx="10535322" cy="46261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4B326BA-A9A6-7E45-BA11-770D7C1E2453}"/>
              </a:ext>
            </a:extLst>
          </p:cNvPr>
          <p:cNvSpPr>
            <a:spLocks noGrp="1"/>
          </p:cNvSpPr>
          <p:nvPr>
            <p:ph idx="1"/>
          </p:nvPr>
        </p:nvSpPr>
        <p:spPr/>
        <p:txBody>
          <a:bodyPr/>
          <a:lstStyle>
            <a:lvl1pPr>
              <a:spcBef>
                <a:spcPts val="1200"/>
              </a:spcBef>
              <a:defRPr/>
            </a:lvl1pPr>
            <a:lvl2pPr marL="708660" indent="-342900">
              <a:defRPr lang="en-US" sz="2000" kern="1200" dirty="0">
                <a:solidFill>
                  <a:schemeClr val="tx1"/>
                </a:solidFill>
                <a:latin typeface="+mn-lt"/>
                <a:ea typeface="+mn-ea"/>
                <a:cs typeface="+mn-cs"/>
              </a:defRPr>
            </a:lvl2pPr>
            <a:lvl3pPr marL="1017270" indent="-285750">
              <a:defRPr lang="en-US" sz="1800" kern="1200" dirty="0">
                <a:solidFill>
                  <a:schemeClr val="tx1"/>
                </a:solidFill>
                <a:latin typeface="+mn-lt"/>
                <a:ea typeface="+mn-ea"/>
                <a:cs typeface="+mn-cs"/>
              </a:defRPr>
            </a:lvl3pPr>
            <a:lvl4pPr marL="1383030" indent="-285750">
              <a:defRPr lang="en-US" sz="1600" kern="1200" dirty="0">
                <a:solidFill>
                  <a:schemeClr val="tx1"/>
                </a:solidFill>
                <a:latin typeface="+mn-lt"/>
                <a:ea typeface="+mn-ea"/>
                <a:cs typeface="+mn-cs"/>
              </a:defRPr>
            </a:lvl4pPr>
            <a:lvl5pPr marL="1748790" indent="-285750">
              <a:defRPr lang="en-US" sz="1600" kern="1200" dirty="0">
                <a:solidFill>
                  <a:schemeClr val="tx1"/>
                </a:solidFill>
                <a:latin typeface="+mn-lt"/>
                <a:ea typeface="+mn-ea"/>
                <a:cs typeface="+mn-cs"/>
              </a:defRPr>
            </a:lvl5p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20E4BC2B-C67D-9C4C-A0C8-EE0022B9648D}"/>
              </a:ext>
            </a:extLst>
          </p:cNvPr>
          <p:cNvSpPr>
            <a:spLocks noGrp="1"/>
          </p:cNvSpPr>
          <p:nvPr>
            <p:ph type="ftr" sz="quarter" idx="11"/>
          </p:nvPr>
        </p:nvSpPr>
        <p:spPr>
          <a:xfrm>
            <a:off x="543998" y="6426189"/>
            <a:ext cx="5692253" cy="288777"/>
          </a:xfrm>
        </p:spPr>
        <p:txBody>
          <a:bodyPr/>
          <a:lstStyle/>
          <a:p>
            <a:r>
              <a:rPr lang="en-US"/>
              <a:t>Copyright © 2021 Veritas Technologies LLC  |  CONFIDENTIAL </a:t>
            </a:r>
          </a:p>
        </p:txBody>
      </p:sp>
      <p:sp>
        <p:nvSpPr>
          <p:cNvPr id="15" name="Slide Number Placeholder 5">
            <a:extLst>
              <a:ext uri="{FF2B5EF4-FFF2-40B4-BE49-F238E27FC236}">
                <a16:creationId xmlns:a16="http://schemas.microsoft.com/office/drawing/2014/main" id="{03E3AE7B-923E-A049-8006-C53C6003CD83}"/>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
        <p:nvSpPr>
          <p:cNvPr id="6" name="Text Placeholder 5">
            <a:extLst>
              <a:ext uri="{FF2B5EF4-FFF2-40B4-BE49-F238E27FC236}">
                <a16:creationId xmlns:a16="http://schemas.microsoft.com/office/drawing/2014/main" id="{C5A79740-B03E-4F48-BCFE-C9FB840ABFDA}"/>
              </a:ext>
            </a:extLst>
          </p:cNvPr>
          <p:cNvSpPr>
            <a:spLocks noGrp="1"/>
          </p:cNvSpPr>
          <p:nvPr>
            <p:ph type="body" sz="quarter" idx="12"/>
          </p:nvPr>
        </p:nvSpPr>
        <p:spPr>
          <a:xfrm>
            <a:off x="828339" y="890337"/>
            <a:ext cx="10535322" cy="306204"/>
          </a:xfrm>
        </p:spPr>
        <p:txBody>
          <a:bodyPr anchor="ctr">
            <a:normAutofit/>
          </a:bodyPr>
          <a:lstStyle>
            <a:lvl1pPr marL="0" indent="0" algn="l" defTabSz="914400" rtl="0" eaLnBrk="1" latinLnBrk="0" hangingPunct="1">
              <a:lnSpc>
                <a:spcPct val="90000"/>
              </a:lnSpc>
              <a:spcBef>
                <a:spcPct val="0"/>
              </a:spcBef>
              <a:buNone/>
              <a:defRPr lang="en-US" sz="1800" kern="1200" dirty="0" smtClean="0">
                <a:solidFill>
                  <a:schemeClr val="bg1">
                    <a:lumMod val="50000"/>
                  </a:schemeClr>
                </a:solidFill>
                <a:latin typeface="+mj-lt"/>
                <a:ea typeface="+mj-ea"/>
                <a:cs typeface="+mj-cs"/>
              </a:defRPr>
            </a:lvl1pPr>
            <a:lvl2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2pPr>
            <a:lvl3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3pPr>
            <a:lvl4pPr marL="0" indent="0" algn="l" defTabSz="914400" rtl="0" eaLnBrk="1" latinLnBrk="0" hangingPunct="1">
              <a:lnSpc>
                <a:spcPct val="90000"/>
              </a:lnSpc>
              <a:spcBef>
                <a:spcPct val="0"/>
              </a:spcBef>
              <a:buNone/>
              <a:defRPr lang="en-US" sz="1600" kern="1200" dirty="0" smtClean="0">
                <a:solidFill>
                  <a:schemeClr val="bg1">
                    <a:lumMod val="50000"/>
                  </a:schemeClr>
                </a:solidFill>
                <a:latin typeface="+mj-lt"/>
                <a:ea typeface="+mj-ea"/>
                <a:cs typeface="+mj-cs"/>
              </a:defRPr>
            </a:lvl4pPr>
            <a:lvl5pPr marL="0" indent="0" algn="l" defTabSz="914400" rtl="0" eaLnBrk="1" latinLnBrk="0" hangingPunct="1">
              <a:lnSpc>
                <a:spcPct val="90000"/>
              </a:lnSpc>
              <a:spcBef>
                <a:spcPct val="0"/>
              </a:spcBef>
              <a:buNone/>
              <a:defRPr lang="en-US" sz="1600" kern="1200" dirty="0">
                <a:solidFill>
                  <a:schemeClr val="bg1">
                    <a:lumMod val="50000"/>
                  </a:schemeClr>
                </a:solidFill>
                <a:latin typeface="+mj-lt"/>
                <a:ea typeface="+mj-ea"/>
                <a:cs typeface="+mj-cs"/>
              </a:defRPr>
            </a:lvl5pPr>
          </a:lstStyle>
          <a:p>
            <a:pPr lvl="0"/>
            <a:r>
              <a:rPr lang="en-US"/>
              <a:t>Click to edit Master text styles</a:t>
            </a:r>
          </a:p>
        </p:txBody>
      </p:sp>
    </p:spTree>
    <p:extLst>
      <p:ext uri="{BB962C8B-B14F-4D97-AF65-F5344CB8AC3E}">
        <p14:creationId xmlns:p14="http://schemas.microsoft.com/office/powerpoint/2010/main" val="137695215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B3F55-64D7-4AC7-B2F7-FEAE347437D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03625C-2D5D-48A9-88E8-134A0F7E576E}"/>
              </a:ext>
            </a:extLst>
          </p:cNvPr>
          <p:cNvSpPr>
            <a:spLocks noGrp="1"/>
          </p:cNvSpPr>
          <p:nvPr>
            <p:ph type="ftr" sz="quarter" idx="10"/>
          </p:nvPr>
        </p:nvSpPr>
        <p:spPr/>
        <p:txBody>
          <a:bodyPr/>
          <a:lstStyle/>
          <a:p>
            <a:r>
              <a:rPr lang="en-US"/>
              <a:t>Copyright © 2021 Veritas Technologies LLC  |  CONFIDENTIAL </a:t>
            </a:r>
          </a:p>
        </p:txBody>
      </p:sp>
      <p:sp>
        <p:nvSpPr>
          <p:cNvPr id="4" name="Slide Number Placeholder 3">
            <a:extLst>
              <a:ext uri="{FF2B5EF4-FFF2-40B4-BE49-F238E27FC236}">
                <a16:creationId xmlns:a16="http://schemas.microsoft.com/office/drawing/2014/main" id="{41DE2330-F601-476D-B57D-F84FB19477D3}"/>
              </a:ext>
            </a:extLst>
          </p:cNvPr>
          <p:cNvSpPr>
            <a:spLocks noGrp="1"/>
          </p:cNvSpPr>
          <p:nvPr>
            <p:ph type="sldNum" sz="quarter" idx="11"/>
          </p:nvPr>
        </p:nvSpPr>
        <p:spPr/>
        <p:txBody>
          <a:bodyPr/>
          <a:lstStyle/>
          <a:p>
            <a:fld id="{8A39E1BE-BEA9-3141-B1D0-D0662867DFF2}" type="slidenum">
              <a:rPr lang="en-US" smtClean="0"/>
              <a:pPr/>
              <a:t>‹#›</a:t>
            </a:fld>
            <a:endParaRPr lang="en-US"/>
          </a:p>
        </p:txBody>
      </p:sp>
    </p:spTree>
    <p:extLst>
      <p:ext uri="{BB962C8B-B14F-4D97-AF65-F5344CB8AC3E}">
        <p14:creationId xmlns:p14="http://schemas.microsoft.com/office/powerpoint/2010/main" val="20109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Head and Subhead">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AE91260A-2C97-0F44-B0F0-9A291070FE4E}"/>
              </a:ext>
            </a:extLst>
          </p:cNvPr>
          <p:cNvSpPr>
            <a:spLocks noGrp="1"/>
          </p:cNvSpPr>
          <p:nvPr>
            <p:ph type="sldNum" sz="quarter" idx="4"/>
          </p:nvPr>
        </p:nvSpPr>
        <p:spPr>
          <a:xfrm>
            <a:off x="150565" y="6484745"/>
            <a:ext cx="406400"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9" name="Footer Placeholder 7">
            <a:extLst>
              <a:ext uri="{FF2B5EF4-FFF2-40B4-BE49-F238E27FC236}">
                <a16:creationId xmlns:a16="http://schemas.microsoft.com/office/drawing/2014/main" id="{AACED3DB-3518-1E4E-A8DD-9AE8D981EA27}"/>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sp>
        <p:nvSpPr>
          <p:cNvPr id="10" name="Text Placeholder 9">
            <a:extLst>
              <a:ext uri="{FF2B5EF4-FFF2-40B4-BE49-F238E27FC236}">
                <a16:creationId xmlns:a16="http://schemas.microsoft.com/office/drawing/2014/main" id="{1E9AC80C-22C4-5147-AE1E-7D504544D582}"/>
              </a:ext>
            </a:extLst>
          </p:cNvPr>
          <p:cNvSpPr>
            <a:spLocks noGrp="1"/>
          </p:cNvSpPr>
          <p:nvPr>
            <p:ph type="body" sz="quarter" idx="10"/>
          </p:nvPr>
        </p:nvSpPr>
        <p:spPr>
          <a:xfrm>
            <a:off x="914638" y="170877"/>
            <a:ext cx="10532411" cy="658836"/>
          </a:xfrm>
        </p:spPr>
        <p:txBody>
          <a:bodyPr anchor="ctr">
            <a:noAutofit/>
          </a:bodyPr>
          <a:lstStyle>
            <a:lvl1pPr marL="0" indent="0">
              <a:buNone/>
              <a:defRPr sz="3200" b="1" i="0">
                <a:latin typeface="Polaris Medium" panose="02000000000000000000" pitchFamily="2" charset="0"/>
                <a:ea typeface="Polaris Medium" panose="02000000000000000000" pitchFamily="2" charset="0"/>
                <a:cs typeface="Polaris Medium"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
        <p:nvSpPr>
          <p:cNvPr id="11" name="Text Placeholder 9">
            <a:extLst>
              <a:ext uri="{FF2B5EF4-FFF2-40B4-BE49-F238E27FC236}">
                <a16:creationId xmlns:a16="http://schemas.microsoft.com/office/drawing/2014/main" id="{9C5B1F22-3BAE-8D4D-8D97-FB8F2EBA2413}"/>
              </a:ext>
            </a:extLst>
          </p:cNvPr>
          <p:cNvSpPr>
            <a:spLocks noGrp="1"/>
          </p:cNvSpPr>
          <p:nvPr>
            <p:ph type="body" sz="quarter" idx="11"/>
          </p:nvPr>
        </p:nvSpPr>
        <p:spPr>
          <a:xfrm>
            <a:off x="914638" y="829714"/>
            <a:ext cx="9808542" cy="313287"/>
          </a:xfrm>
        </p:spPr>
        <p:txBody>
          <a:bodyPr anchor="ctr">
            <a:noAutofit/>
          </a:bodyPr>
          <a:lstStyle>
            <a:lvl1pPr marL="0" indent="0">
              <a:buNone/>
              <a:defRPr sz="2100" b="1" i="0">
                <a:solidFill>
                  <a:schemeClr val="tx2"/>
                </a:solidFill>
                <a:latin typeface="Polaris Book" panose="02000000000000000000" pitchFamily="2" charset="0"/>
                <a:ea typeface="Polaris Book" panose="02000000000000000000" pitchFamily="2" charset="0"/>
                <a:cs typeface="Polaris Book" panose="02000000000000000000" pitchFamily="2" charset="0"/>
              </a:defRPr>
            </a:lvl1pPr>
            <a:lvl2pPr marL="320040" indent="0">
              <a:buNone/>
              <a:defRPr/>
            </a:lvl2pPr>
            <a:lvl3pPr marL="548640" indent="0">
              <a:buNone/>
              <a:defRPr/>
            </a:lvl3pPr>
            <a:lvl4pPr marL="777240" indent="0">
              <a:buNone/>
              <a:defRPr/>
            </a:lvl4pPr>
            <a:lvl5pPr marL="1005840" indent="0">
              <a:buNone/>
              <a:defRPr/>
            </a:lvl5pPr>
          </a:lstStyle>
          <a:p>
            <a:pPr lvl="0"/>
            <a:r>
              <a:rPr lang="en-US"/>
              <a:t>Click to edit Master text styles</a:t>
            </a:r>
          </a:p>
        </p:txBody>
      </p:sp>
    </p:spTree>
    <p:extLst>
      <p:ext uri="{BB962C8B-B14F-4D97-AF65-F5344CB8AC3E}">
        <p14:creationId xmlns:p14="http://schemas.microsoft.com/office/powerpoint/2010/main" val="108884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Ci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104870779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Cover: Cit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F5C78BE-B733-F349-B27B-DAE6776078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81600" y="1428750"/>
            <a:ext cx="7010400" cy="4000500"/>
          </a:xfrm>
          <a:prstGeom prst="rect">
            <a:avLst/>
          </a:prstGeom>
        </p:spPr>
      </p:pic>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7513E91-0FD4-464D-944B-FE796F8F6CF5}"/>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9168514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Tunn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4190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Clou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6" name="Graphic 5">
            <a:extLst>
              <a:ext uri="{FF2B5EF4-FFF2-40B4-BE49-F238E27FC236}">
                <a16:creationId xmlns:a16="http://schemas.microsoft.com/office/drawing/2014/main" id="{D9A1DD60-7732-2B4A-B571-D347F7872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F9280ED2-189E-BD4C-8B6C-8D2501AD68A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27A3147B-C0F3-9642-93D1-E1BD7E39616A}"/>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250876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Technolog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DC394B0A-2A01-C842-A28C-333D011D4F9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7BDF509D-CF5A-FE4B-904C-B94FD4F71E62}"/>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0DD20E07-C4D7-5A48-A40A-9BFF93E81DC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074616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Peo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pic>
        <p:nvPicPr>
          <p:cNvPr id="10" name="Graphic 9">
            <a:extLst>
              <a:ext uri="{FF2B5EF4-FFF2-40B4-BE49-F238E27FC236}">
                <a16:creationId xmlns:a16="http://schemas.microsoft.com/office/drawing/2014/main" id="{B68833C8-C095-1440-B2C7-1A49E04A07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81600" y="1428750"/>
            <a:ext cx="7010400" cy="4000500"/>
          </a:xfrm>
          <a:prstGeom prst="rect">
            <a:avLst/>
          </a:prstGeom>
        </p:spPr>
      </p:pic>
      <p:sp>
        <p:nvSpPr>
          <p:cNvPr id="11" name="Title 1">
            <a:extLst>
              <a:ext uri="{FF2B5EF4-FFF2-40B4-BE49-F238E27FC236}">
                <a16:creationId xmlns:a16="http://schemas.microsoft.com/office/drawing/2014/main" id="{AA4767A6-7787-614D-9834-BC1FC23EE4F6}"/>
              </a:ext>
            </a:extLst>
          </p:cNvPr>
          <p:cNvSpPr>
            <a:spLocks noGrp="1"/>
          </p:cNvSpPr>
          <p:nvPr>
            <p:ph type="ctrTitle"/>
          </p:nvPr>
        </p:nvSpPr>
        <p:spPr>
          <a:xfrm>
            <a:off x="6421120" y="1853205"/>
            <a:ext cx="5161280" cy="2192751"/>
          </a:xfrm>
          <a:prstGeom prst="rect">
            <a:avLst/>
          </a:prstGeom>
        </p:spPr>
        <p:txBody>
          <a:bodyPr lIns="0" tIns="0" rIns="0" bIns="0" anchor="ctr">
            <a:noAutofit/>
          </a:bodyPr>
          <a:lstStyle>
            <a:lvl1pPr algn="r">
              <a:defRPr sz="48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FE9D5C-5E0C-9F49-AC2C-6E717C5A7AB4}"/>
              </a:ext>
            </a:extLst>
          </p:cNvPr>
          <p:cNvSpPr>
            <a:spLocks noGrp="1"/>
          </p:cNvSpPr>
          <p:nvPr>
            <p:ph type="subTitle" idx="1"/>
          </p:nvPr>
        </p:nvSpPr>
        <p:spPr>
          <a:xfrm>
            <a:off x="6870032" y="4118136"/>
            <a:ext cx="4712367" cy="842211"/>
          </a:xfrm>
          <a:prstGeom prst="rect">
            <a:avLst/>
          </a:prstGeom>
        </p:spPr>
        <p:txBody>
          <a:bodyPr lIns="0" tIns="0" rIns="0" bIns="0">
            <a:no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618224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extu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2" name="Title 1">
            <a:extLst>
              <a:ext uri="{FF2B5EF4-FFF2-40B4-BE49-F238E27FC236}">
                <a16:creationId xmlns:a16="http://schemas.microsoft.com/office/drawing/2014/main" id="{4FA7B805-BC1A-0743-ADDA-E3D0FBF85489}"/>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pic>
        <p:nvPicPr>
          <p:cNvPr id="11" name="Graphic 10">
            <a:extLst>
              <a:ext uri="{FF2B5EF4-FFF2-40B4-BE49-F238E27FC236}">
                <a16:creationId xmlns:a16="http://schemas.microsoft.com/office/drawing/2014/main" id="{1712CB31-6D1B-7241-A7CD-7212272DC5A5}"/>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66904983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Stri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1" name="Title 1">
            <a:extLst>
              <a:ext uri="{FF2B5EF4-FFF2-40B4-BE49-F238E27FC236}">
                <a16:creationId xmlns:a16="http://schemas.microsoft.com/office/drawing/2014/main" id="{4FAEE0B1-C606-A14C-97DD-BCA1373D342D}"/>
              </a:ext>
            </a:extLst>
          </p:cNvPr>
          <p:cNvSpPr>
            <a:spLocks noGrp="1"/>
          </p:cNvSpPr>
          <p:nvPr>
            <p:ph type="title"/>
          </p:nvPr>
        </p:nvSpPr>
        <p:spPr>
          <a:xfrm>
            <a:off x="832104" y="1730610"/>
            <a:ext cx="4406370" cy="2971799"/>
          </a:xfrm>
          <a:prstGeom prst="rect">
            <a:avLst/>
          </a:prstGeom>
        </p:spPr>
        <p:txBody>
          <a:bodyPr lIns="0" tIns="0" rIns="0" bIns="0" anchor="ctr">
            <a:noAutofit/>
          </a:bodyPr>
          <a:lstStyle>
            <a:lvl1pPr>
              <a:defRPr sz="4200">
                <a:solidFill>
                  <a:schemeClr val="bg1"/>
                </a:solidFill>
              </a:defRPr>
            </a:lvl1pPr>
          </a:lstStyle>
          <a:p>
            <a:r>
              <a:rPr lang="en-US"/>
              <a:t>Click to edit Master title style</a:t>
            </a:r>
          </a:p>
        </p:txBody>
      </p:sp>
      <p:pic>
        <p:nvPicPr>
          <p:cNvPr id="10" name="Graphic 9">
            <a:extLst>
              <a:ext uri="{FF2B5EF4-FFF2-40B4-BE49-F238E27FC236}">
                <a16:creationId xmlns:a16="http://schemas.microsoft.com/office/drawing/2014/main" id="{EC34FBE0-5D3C-2946-98EF-A049793CD3C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418680315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ppendix">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665864-DEE1-204B-B813-3D0FE5038B2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589632" y="6428850"/>
            <a:ext cx="1408813" cy="277175"/>
          </a:xfrm>
          <a:prstGeom prst="rect">
            <a:avLst/>
          </a:prstGeom>
        </p:spPr>
      </p:pic>
      <p:pic>
        <p:nvPicPr>
          <p:cNvPr id="9" name="Picture 8">
            <a:extLst>
              <a:ext uri="{FF2B5EF4-FFF2-40B4-BE49-F238E27FC236}">
                <a16:creationId xmlns:a16="http://schemas.microsoft.com/office/drawing/2014/main" id="{2F213A08-EADD-6645-9812-7AA54DA4A72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sp>
        <p:nvSpPr>
          <p:cNvPr id="5" name="Footer Placeholder 4">
            <a:extLst>
              <a:ext uri="{FF2B5EF4-FFF2-40B4-BE49-F238E27FC236}">
                <a16:creationId xmlns:a16="http://schemas.microsoft.com/office/drawing/2014/main" id="{DD13A8ED-B0F6-6F40-B9BF-88C6F8ACE756}"/>
              </a:ext>
            </a:extLst>
          </p:cNvPr>
          <p:cNvSpPr>
            <a:spLocks noGrp="1"/>
          </p:cNvSpPr>
          <p:nvPr>
            <p:ph type="ftr" sz="quarter" idx="11"/>
          </p:nvPr>
        </p:nvSpPr>
        <p:spPr>
          <a:xfrm>
            <a:off x="543998" y="6426189"/>
            <a:ext cx="5692253" cy="288777"/>
          </a:xfrm>
          <a:prstGeom prst="rect">
            <a:avLst/>
          </a:prstGeom>
        </p:spPr>
        <p:txBody>
          <a:body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4137820F-F848-314C-A6EA-91151B8F4F4B}"/>
              </a:ext>
            </a:extLst>
          </p:cNvPr>
          <p:cNvSpPr>
            <a:spLocks noGrp="1"/>
          </p:cNvSpPr>
          <p:nvPr>
            <p:ph type="sldNum" sz="quarter" idx="12"/>
          </p:nvPr>
        </p:nvSpPr>
        <p:spPr>
          <a:xfrm>
            <a:off x="300789" y="6426189"/>
            <a:ext cx="207926" cy="288777"/>
          </a:xfrm>
          <a:prstGeom prst="rect">
            <a:avLst/>
          </a:prstGeom>
        </p:spPr>
        <p:txBody>
          <a:bodyPr/>
          <a:lstStyle/>
          <a:p>
            <a:fld id="{8A39E1BE-BEA9-3141-B1D0-D0662867DFF2}" type="slidenum">
              <a:rPr lang="en-US" smtClean="0"/>
              <a:t>‹#›</a:t>
            </a:fld>
            <a:endParaRPr lang="en-US"/>
          </a:p>
        </p:txBody>
      </p:sp>
      <p:sp>
        <p:nvSpPr>
          <p:cNvPr id="10" name="TextBox 9">
            <a:extLst>
              <a:ext uri="{FF2B5EF4-FFF2-40B4-BE49-F238E27FC236}">
                <a16:creationId xmlns:a16="http://schemas.microsoft.com/office/drawing/2014/main" id="{3A4F7054-F2A9-F749-BB6B-7D595F330CBF}"/>
              </a:ext>
            </a:extLst>
          </p:cNvPr>
          <p:cNvSpPr txBox="1"/>
          <p:nvPr userDrawn="1"/>
        </p:nvSpPr>
        <p:spPr>
          <a:xfrm>
            <a:off x="832104" y="1730611"/>
            <a:ext cx="4578992" cy="2971800"/>
          </a:xfrm>
          <a:prstGeom prst="rect">
            <a:avLst/>
          </a:prstGeom>
          <a:noFill/>
        </p:spPr>
        <p:txBody>
          <a:bodyPr wrap="square" lIns="0" tIns="0" rIns="0" bIns="0" rtlCol="0" anchor="ctr">
            <a:noAutofit/>
          </a:bodyPr>
          <a:lstStyle/>
          <a:p>
            <a:r>
              <a:rPr lang="en-US" sz="4200">
                <a:solidFill>
                  <a:schemeClr val="bg1"/>
                </a:solidFill>
              </a:rPr>
              <a:t>Appendix</a:t>
            </a:r>
          </a:p>
        </p:txBody>
      </p:sp>
      <p:pic>
        <p:nvPicPr>
          <p:cNvPr id="3" name="Graphic 2">
            <a:extLst>
              <a:ext uri="{FF2B5EF4-FFF2-40B4-BE49-F238E27FC236}">
                <a16:creationId xmlns:a16="http://schemas.microsoft.com/office/drawing/2014/main" id="{89A2AB8C-A7A6-CB47-9416-1CE192F6F27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2105261"/>
            <a:ext cx="165100" cy="2222500"/>
          </a:xfrm>
          <a:prstGeom prst="rect">
            <a:avLst/>
          </a:prstGeom>
        </p:spPr>
      </p:pic>
    </p:spTree>
    <p:extLst>
      <p:ext uri="{BB962C8B-B14F-4D97-AF65-F5344CB8AC3E}">
        <p14:creationId xmlns:p14="http://schemas.microsoft.com/office/powerpoint/2010/main" val="4164697904"/>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ank You: Ci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415356310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 You: Tunn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0218D5-837B-3A4B-8584-75EDB71D561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51700" y="2179786"/>
            <a:ext cx="4940300" cy="2819193"/>
          </a:xfrm>
          <a:prstGeom prst="rect">
            <a:avLst/>
          </a:prstGeom>
        </p:spPr>
      </p:pic>
      <p:sp>
        <p:nvSpPr>
          <p:cNvPr id="10" name="Rectangle 9">
            <a:extLst>
              <a:ext uri="{FF2B5EF4-FFF2-40B4-BE49-F238E27FC236}">
                <a16:creationId xmlns:a16="http://schemas.microsoft.com/office/drawing/2014/main" id="{E6ADBBF4-A708-F14B-B39C-2E6130100395}"/>
              </a:ext>
            </a:extLst>
          </p:cNvPr>
          <p:cNvSpPr/>
          <p:nvPr userDrawn="1"/>
        </p:nvSpPr>
        <p:spPr>
          <a:xfrm>
            <a:off x="458525" y="6244467"/>
            <a:ext cx="7915454" cy="466794"/>
          </a:xfrm>
          <a:prstGeom prst="rect">
            <a:avLst/>
          </a:prstGeom>
        </p:spPr>
        <p:txBody>
          <a:bodyPr wrap="square" lIns="0" tIns="0" rIns="0" bIns="0">
            <a:noAutofit/>
          </a:bodyPr>
          <a:lstStyle/>
          <a:p>
            <a:r>
              <a:rPr lang="fr-FR" sz="900" b="1">
                <a:solidFill>
                  <a:schemeClr val="bg1"/>
                </a:solidFill>
                <a:latin typeface="+mn-lt"/>
                <a:ea typeface="Polaris Light Italic" panose="02000000000000000000" pitchFamily="2" charset="0"/>
                <a:cs typeface="Polaris Book" panose="02000000000000000000" pitchFamily="2" charset="77"/>
              </a:rPr>
              <a:t>Copyright © 2022 Veritas Technologies, LLC. All </a:t>
            </a:r>
            <a:r>
              <a:rPr lang="fr-FR" sz="900" b="1" err="1">
                <a:solidFill>
                  <a:schemeClr val="bg1"/>
                </a:solidFill>
                <a:latin typeface="+mn-lt"/>
                <a:ea typeface="Polaris Light Italic" panose="02000000000000000000" pitchFamily="2" charset="0"/>
                <a:cs typeface="Polaris Book" panose="02000000000000000000" pitchFamily="2" charset="77"/>
              </a:rPr>
              <a:t>rights</a:t>
            </a:r>
            <a:r>
              <a:rPr lang="fr-FR" sz="900" b="1">
                <a:solidFill>
                  <a:schemeClr val="bg1"/>
                </a:solidFill>
                <a:latin typeface="+mn-lt"/>
                <a:ea typeface="Polaris Light Italic" panose="02000000000000000000" pitchFamily="2" charset="0"/>
                <a:cs typeface="Polaris Book" panose="02000000000000000000" pitchFamily="2" charset="77"/>
              </a:rPr>
              <a:t> </a:t>
            </a:r>
            <a:r>
              <a:rPr lang="fr-FR" sz="900" b="1" err="1">
                <a:solidFill>
                  <a:schemeClr val="bg1"/>
                </a:solidFill>
                <a:latin typeface="+mn-lt"/>
                <a:ea typeface="Polaris Light Italic" panose="02000000000000000000" pitchFamily="2" charset="0"/>
                <a:cs typeface="Polaris Book" panose="02000000000000000000" pitchFamily="2" charset="77"/>
              </a:rPr>
              <a:t>reserved</a:t>
            </a:r>
            <a:r>
              <a:rPr lang="fr-FR" sz="900" b="1">
                <a:solidFill>
                  <a:schemeClr val="bg1"/>
                </a:solidFill>
                <a:latin typeface="+mn-lt"/>
                <a:ea typeface="Polaris Light Italic" panose="02000000000000000000" pitchFamily="2" charset="0"/>
                <a:cs typeface="Polaris Book" panose="02000000000000000000" pitchFamily="2" charset="77"/>
              </a:rPr>
              <a:t>. </a:t>
            </a:r>
          </a:p>
          <a:p>
            <a:r>
              <a:rPr lang="fr-FR" sz="900" b="0">
                <a:solidFill>
                  <a:schemeClr val="bg1"/>
                </a:solidFill>
                <a:latin typeface="+mn-lt"/>
                <a:ea typeface="Polaris Light Italic" panose="02000000000000000000" pitchFamily="2" charset="0"/>
                <a:cs typeface="Polaris Book Italic" panose="02000000000000000000" pitchFamily="2" charset="77"/>
              </a:rPr>
              <a:t>This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provided</a:t>
            </a:r>
            <a:r>
              <a:rPr lang="fr-FR" sz="900" b="0">
                <a:solidFill>
                  <a:schemeClr val="bg1"/>
                </a:solidFill>
                <a:latin typeface="+mn-lt"/>
                <a:ea typeface="Polaris Light Italic" panose="02000000000000000000" pitchFamily="2" charset="0"/>
                <a:cs typeface="Polaris Book Italic" panose="02000000000000000000" pitchFamily="2" charset="77"/>
              </a:rPr>
              <a:t> for </a:t>
            </a:r>
            <a:r>
              <a:rPr lang="fr-FR" sz="900" b="0" err="1">
                <a:solidFill>
                  <a:schemeClr val="bg1"/>
                </a:solidFill>
                <a:latin typeface="+mn-lt"/>
                <a:ea typeface="Polaris Light Italic" panose="02000000000000000000" pitchFamily="2" charset="0"/>
                <a:cs typeface="Polaris Book Italic" panose="02000000000000000000" pitchFamily="2" charset="77"/>
              </a:rPr>
              <a:t>informational</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purposes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only</a:t>
            </a:r>
            <a:r>
              <a:rPr lang="fr-FR" sz="900" b="0">
                <a:solidFill>
                  <a:schemeClr val="bg1"/>
                </a:solidFill>
                <a:latin typeface="+mn-lt"/>
                <a:ea typeface="Polaris Light Italic" panose="02000000000000000000" pitchFamily="2" charset="0"/>
                <a:cs typeface="Polaris Book Italic" panose="02000000000000000000" pitchFamily="2" charset="77"/>
              </a:rPr>
              <a:t> and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not </a:t>
            </a:r>
            <a:r>
              <a:rPr lang="fr-FR" sz="900" b="0" err="1">
                <a:solidFill>
                  <a:schemeClr val="bg1"/>
                </a:solidFill>
                <a:latin typeface="+mn-lt"/>
                <a:ea typeface="Polaris Light Italic" panose="02000000000000000000" pitchFamily="2" charset="0"/>
                <a:cs typeface="Polaris Book Italic" panose="02000000000000000000" pitchFamily="2" charset="77"/>
              </a:rPr>
              <a:t>intended</a:t>
            </a:r>
            <a:r>
              <a:rPr lang="fr-FR" sz="900" b="0">
                <a:solidFill>
                  <a:schemeClr val="bg1"/>
                </a:solidFill>
                <a:latin typeface="+mn-lt"/>
                <a:ea typeface="Polaris Light Italic" panose="02000000000000000000" pitchFamily="2" charset="0"/>
                <a:cs typeface="Polaris Book Italic" panose="02000000000000000000" pitchFamily="2" charset="77"/>
              </a:rPr>
              <a:t> as </a:t>
            </a:r>
            <a:r>
              <a:rPr lang="fr-FR" sz="900" b="0" err="1">
                <a:solidFill>
                  <a:schemeClr val="bg1"/>
                </a:solidFill>
                <a:latin typeface="+mn-lt"/>
                <a:ea typeface="Polaris Light Italic" panose="02000000000000000000" pitchFamily="2" charset="0"/>
                <a:cs typeface="Polaris Book Italic" panose="02000000000000000000" pitchFamily="2" charset="77"/>
              </a:rPr>
              <a:t>advertising</a:t>
            </a:r>
            <a:r>
              <a:rPr lang="fr-FR" sz="900" b="0">
                <a:solidFill>
                  <a:schemeClr val="bg1"/>
                </a:solidFill>
                <a:latin typeface="+mn-lt"/>
                <a:ea typeface="Polaris Light Italic" panose="02000000000000000000" pitchFamily="2" charset="0"/>
                <a:cs typeface="Polaris Book Italic" panose="02000000000000000000" pitchFamily="2" charset="77"/>
              </a:rPr>
              <a:t>. All </a:t>
            </a:r>
            <a:r>
              <a:rPr lang="fr-FR" sz="900" b="0" err="1">
                <a:solidFill>
                  <a:schemeClr val="bg1"/>
                </a:solidFill>
                <a:latin typeface="+mn-lt"/>
                <a:ea typeface="Polaris Light Italic" panose="02000000000000000000" pitchFamily="2" charset="0"/>
                <a:cs typeface="Polaris Book Italic" panose="02000000000000000000" pitchFamily="2" charset="77"/>
              </a:rPr>
              <a:t>warranties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relating</a:t>
            </a:r>
            <a:r>
              <a:rPr lang="fr-FR" sz="900" b="0">
                <a:solidFill>
                  <a:schemeClr val="bg1"/>
                </a:solidFill>
                <a:latin typeface="+mn-lt"/>
                <a:ea typeface="Polaris Light Italic" panose="02000000000000000000" pitchFamily="2" charset="0"/>
                <a:cs typeface="Polaris Book Italic" panose="02000000000000000000" pitchFamily="2" charset="77"/>
              </a:rPr>
              <a:t> to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either</a:t>
            </a:r>
            <a:r>
              <a:rPr lang="fr-FR" sz="900" b="0">
                <a:solidFill>
                  <a:schemeClr val="bg1"/>
                </a:solidFill>
                <a:latin typeface="+mn-lt"/>
                <a:ea typeface="Polaris Light Italic" panose="02000000000000000000" pitchFamily="2" charset="0"/>
                <a:cs typeface="Polaris Book Italic" panose="02000000000000000000" pitchFamily="2" charset="77"/>
              </a:rPr>
              <a:t> express or </a:t>
            </a:r>
            <a:r>
              <a:rPr lang="fr-FR" sz="900" b="0" err="1">
                <a:solidFill>
                  <a:schemeClr val="bg1"/>
                </a:solidFill>
                <a:latin typeface="+mn-lt"/>
                <a:ea typeface="Polaris Light Italic" panose="02000000000000000000" pitchFamily="2" charset="0"/>
                <a:cs typeface="Polaris Book Italic" panose="02000000000000000000" pitchFamily="2" charset="77"/>
              </a:rPr>
              <a:t>implied</a:t>
            </a:r>
            <a:r>
              <a:rPr lang="fr-FR" sz="900" b="0">
                <a:solidFill>
                  <a:schemeClr val="bg1"/>
                </a:solidFill>
                <a:latin typeface="+mn-lt"/>
                <a:ea typeface="Polaris Light Italic" panose="02000000000000000000" pitchFamily="2" charset="0"/>
                <a:cs typeface="Polaris Book Italic" panose="02000000000000000000" pitchFamily="2" charset="77"/>
              </a:rPr>
              <a:t>, are </a:t>
            </a:r>
            <a:r>
              <a:rPr lang="fr-FR" sz="900" b="0" err="1">
                <a:solidFill>
                  <a:schemeClr val="bg1"/>
                </a:solidFill>
                <a:latin typeface="+mn-lt"/>
                <a:ea typeface="Polaris Light Italic" panose="02000000000000000000" pitchFamily="2" charset="0"/>
                <a:cs typeface="Polaris Book Italic" panose="02000000000000000000" pitchFamily="2" charset="77"/>
              </a:rPr>
              <a:t>disclaimed</a:t>
            </a:r>
            <a:r>
              <a:rPr lang="fr-FR" sz="900" b="0">
                <a:solidFill>
                  <a:schemeClr val="bg1"/>
                </a:solidFill>
                <a:latin typeface="+mn-lt"/>
                <a:ea typeface="Polaris Light Italic" panose="02000000000000000000" pitchFamily="2" charset="0"/>
                <a:cs typeface="Polaris Book Italic" panose="02000000000000000000" pitchFamily="2" charset="77"/>
              </a:rPr>
              <a:t> to the maximum </a:t>
            </a:r>
            <a:r>
              <a:rPr lang="fr-FR" sz="900" b="0" err="1">
                <a:solidFill>
                  <a:schemeClr val="bg1"/>
                </a:solidFill>
                <a:latin typeface="+mn-lt"/>
                <a:ea typeface="Polaris Light Italic" panose="02000000000000000000" pitchFamily="2" charset="0"/>
                <a:cs typeface="Polaris Book Italic" panose="02000000000000000000" pitchFamily="2" charset="77"/>
              </a:rPr>
              <a:t>extent</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allowed</a:t>
            </a:r>
            <a:r>
              <a:rPr lang="fr-FR" sz="900" b="0">
                <a:solidFill>
                  <a:schemeClr val="bg1"/>
                </a:solidFill>
                <a:latin typeface="+mn-lt"/>
                <a:ea typeface="Polaris Light Italic" panose="02000000000000000000" pitchFamily="2" charset="0"/>
                <a:cs typeface="Polaris Book Italic" panose="02000000000000000000" pitchFamily="2" charset="77"/>
              </a:rPr>
              <a:t> by </a:t>
            </a:r>
            <a:r>
              <a:rPr lang="fr-FR" sz="900" b="0" err="1">
                <a:solidFill>
                  <a:schemeClr val="bg1"/>
                </a:solidFill>
                <a:latin typeface="+mn-lt"/>
                <a:ea typeface="Polaris Light Italic" panose="02000000000000000000" pitchFamily="2" charset="0"/>
                <a:cs typeface="Polaris Book Italic" panose="02000000000000000000" pitchFamily="2" charset="77"/>
              </a:rPr>
              <a:t>law</a:t>
            </a:r>
            <a:r>
              <a:rPr lang="fr-FR" sz="900" b="0">
                <a:solidFill>
                  <a:schemeClr val="bg1"/>
                </a:solidFill>
                <a:latin typeface="+mn-lt"/>
                <a:ea typeface="Polaris Light Italic" panose="02000000000000000000" pitchFamily="2" charset="0"/>
                <a:cs typeface="Polaris Book Italic" panose="02000000000000000000" pitchFamily="2" charset="77"/>
              </a:rPr>
              <a:t>. The information in </a:t>
            </a:r>
            <a:r>
              <a:rPr lang="fr-FR" sz="900" b="0" err="1">
                <a:solidFill>
                  <a:schemeClr val="bg1"/>
                </a:solidFill>
                <a:latin typeface="+mn-lt"/>
                <a:ea typeface="Polaris Light Italic" panose="02000000000000000000" pitchFamily="2" charset="0"/>
                <a:cs typeface="Polaris Book Italic" panose="02000000000000000000" pitchFamily="2" charset="77"/>
              </a:rPr>
              <a:t>this</a:t>
            </a:r>
            <a:r>
              <a:rPr lang="fr-FR" sz="900" b="0">
                <a:solidFill>
                  <a:schemeClr val="bg1"/>
                </a:solidFill>
                <a:latin typeface="+mn-lt"/>
                <a:ea typeface="Polaris Light Italic" panose="02000000000000000000" pitchFamily="2" charset="0"/>
                <a:cs typeface="Polaris Book Italic" panose="02000000000000000000" pitchFamily="2" charset="77"/>
              </a:rPr>
              <a:t> document </a:t>
            </a:r>
            <a:r>
              <a:rPr lang="fr-FR" sz="900" b="0" err="1">
                <a:solidFill>
                  <a:schemeClr val="bg1"/>
                </a:solidFill>
                <a:latin typeface="+mn-lt"/>
                <a:ea typeface="Polaris Light Italic" panose="02000000000000000000" pitchFamily="2" charset="0"/>
                <a:cs typeface="Polaris Book Italic" panose="02000000000000000000" pitchFamily="2" charset="77"/>
              </a:rPr>
              <a:t>is</a:t>
            </a:r>
            <a:r>
              <a:rPr lang="fr-FR" sz="900" b="0">
                <a:solidFill>
                  <a:schemeClr val="bg1"/>
                </a:solidFill>
                <a:latin typeface="+mn-lt"/>
                <a:ea typeface="Polaris Light Italic" panose="02000000000000000000" pitchFamily="2" charset="0"/>
                <a:cs typeface="Polaris Book Italic" panose="02000000000000000000" pitchFamily="2" charset="77"/>
              </a:rPr>
              <a:t> </a:t>
            </a:r>
            <a:r>
              <a:rPr lang="fr-FR" sz="900" b="0" err="1">
                <a:solidFill>
                  <a:schemeClr val="bg1"/>
                </a:solidFill>
                <a:latin typeface="+mn-lt"/>
                <a:ea typeface="Polaris Light Italic" panose="02000000000000000000" pitchFamily="2" charset="0"/>
                <a:cs typeface="Polaris Book Italic" panose="02000000000000000000" pitchFamily="2" charset="77"/>
              </a:rPr>
              <a:t>subject</a:t>
            </a:r>
            <a:r>
              <a:rPr lang="fr-FR" sz="900" b="0">
                <a:solidFill>
                  <a:schemeClr val="bg1"/>
                </a:solidFill>
                <a:latin typeface="+mn-lt"/>
                <a:ea typeface="Polaris Light Italic" panose="02000000000000000000" pitchFamily="2" charset="0"/>
                <a:cs typeface="Polaris Book Italic" panose="02000000000000000000" pitchFamily="2" charset="77"/>
              </a:rPr>
              <a:t> to change </a:t>
            </a:r>
            <a:r>
              <a:rPr lang="fr-FR" sz="900" b="0" err="1">
                <a:solidFill>
                  <a:schemeClr val="bg1"/>
                </a:solidFill>
                <a:latin typeface="+mn-lt"/>
                <a:ea typeface="Polaris Light Italic" panose="02000000000000000000" pitchFamily="2" charset="0"/>
                <a:cs typeface="Polaris Book Italic" panose="02000000000000000000" pitchFamily="2" charset="77"/>
              </a:rPr>
              <a:t>without</a:t>
            </a:r>
            <a:r>
              <a:rPr lang="fr-FR" sz="900" b="0">
                <a:solidFill>
                  <a:schemeClr val="bg1"/>
                </a:solidFill>
                <a:latin typeface="+mn-lt"/>
                <a:ea typeface="Polaris Light Italic" panose="02000000000000000000" pitchFamily="2" charset="0"/>
                <a:cs typeface="Polaris Book Italic" panose="02000000000000000000" pitchFamily="2" charset="77"/>
              </a:rPr>
              <a:t> notice.</a:t>
            </a:r>
          </a:p>
        </p:txBody>
      </p:sp>
      <p:pic>
        <p:nvPicPr>
          <p:cNvPr id="9" name="Picture 8">
            <a:extLst>
              <a:ext uri="{FF2B5EF4-FFF2-40B4-BE49-F238E27FC236}">
                <a16:creationId xmlns:a16="http://schemas.microsoft.com/office/drawing/2014/main" id="{409244EA-42A1-D845-B681-E80EA7CFA23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916090" y="560467"/>
            <a:ext cx="1724111" cy="336056"/>
          </a:xfrm>
          <a:prstGeom prst="rect">
            <a:avLst/>
          </a:prstGeom>
        </p:spPr>
      </p:pic>
      <p:sp>
        <p:nvSpPr>
          <p:cNvPr id="2" name="Title 1">
            <a:extLst>
              <a:ext uri="{FF2B5EF4-FFF2-40B4-BE49-F238E27FC236}">
                <a16:creationId xmlns:a16="http://schemas.microsoft.com/office/drawing/2014/main" id="{3E91EF8E-5B53-4A43-A160-4496CEAB5DC9}"/>
              </a:ext>
            </a:extLst>
          </p:cNvPr>
          <p:cNvSpPr>
            <a:spLocks noGrp="1"/>
          </p:cNvSpPr>
          <p:nvPr>
            <p:ph type="ctrTitle" hasCustomPrompt="1"/>
          </p:nvPr>
        </p:nvSpPr>
        <p:spPr>
          <a:xfrm>
            <a:off x="8025062" y="2485024"/>
            <a:ext cx="3557337" cy="2192751"/>
          </a:xfrm>
          <a:prstGeom prst="rect">
            <a:avLst/>
          </a:prstGeom>
        </p:spPr>
        <p:txBody>
          <a:bodyPr lIns="0" tIns="0" rIns="0" bIns="0" anchor="ctr">
            <a:noAutofit/>
          </a:bodyPr>
          <a:lstStyle>
            <a:lvl1pPr algn="r">
              <a:defRPr sz="4800">
                <a:solidFill>
                  <a:schemeClr val="bg1"/>
                </a:solidFill>
              </a:defRPr>
            </a:lvl1pPr>
          </a:lstStyle>
          <a:p>
            <a:r>
              <a:rPr lang="en-US"/>
              <a:t>Thank You</a:t>
            </a:r>
          </a:p>
        </p:txBody>
      </p:sp>
    </p:spTree>
    <p:extLst>
      <p:ext uri="{BB962C8B-B14F-4D97-AF65-F5344CB8AC3E}">
        <p14:creationId xmlns:p14="http://schemas.microsoft.com/office/powerpoint/2010/main" val="3815991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5" Type="http://schemas.openxmlformats.org/officeDocument/2006/relationships/slideLayout" Target="../slideLayouts/slideLayout122.xml"/><Relationship Id="rId10" Type="http://schemas.openxmlformats.org/officeDocument/2006/relationships/image" Target="../media/image16.emf"/><Relationship Id="rId4" Type="http://schemas.openxmlformats.org/officeDocument/2006/relationships/slideLayout" Target="../slideLayouts/slideLayout12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image" Target="../media/image11.png"/><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image" Target="../media/image17.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image" Target="../media/image19.svg"/><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image" Target="../media/image18.png"/><Relationship Id="rId10" Type="http://schemas.openxmlformats.org/officeDocument/2006/relationships/slideLayout" Target="../slideLayouts/slideLayout135.xml"/><Relationship Id="rId19" Type="http://schemas.openxmlformats.org/officeDocument/2006/relationships/theme" Target="../theme/theme11.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image" Target="../media/image16.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10" Type="http://schemas.openxmlformats.org/officeDocument/2006/relationships/image" Target="../media/image16.emf"/><Relationship Id="rId4" Type="http://schemas.openxmlformats.org/officeDocument/2006/relationships/slideLayout" Target="../slideLayouts/slideLayout147.xml"/><Relationship Id="rId9"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8.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6.emf"/><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7.png"/><Relationship Id="rId10" Type="http://schemas.openxmlformats.org/officeDocument/2006/relationships/slideLayout" Target="../slideLayouts/slideLayout24.xml"/><Relationship Id="rId19" Type="http://schemas.openxmlformats.org/officeDocument/2006/relationships/image" Target="../media/image19.sv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18.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6.emf"/><Relationship Id="rId2" Type="http://schemas.openxmlformats.org/officeDocument/2006/relationships/slideLayout" Target="../slideLayouts/slideLayout40.xml"/><Relationship Id="rId16"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7.png"/><Relationship Id="rId10" Type="http://schemas.openxmlformats.org/officeDocument/2006/relationships/slideLayout" Target="../slideLayouts/slideLayout48.xml"/><Relationship Id="rId19" Type="http://schemas.openxmlformats.org/officeDocument/2006/relationships/image" Target="../media/image19.sv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17.png"/><Relationship Id="rId3" Type="http://schemas.openxmlformats.org/officeDocument/2006/relationships/slideLayout" Target="../slideLayouts/slideLayout54.xml"/><Relationship Id="rId21" Type="http://schemas.openxmlformats.org/officeDocument/2006/relationships/image" Target="../media/image18.png"/><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16.emf"/><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19.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image" Target="../media/image1.jpe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theme" Target="../theme/theme7.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8.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6.emf"/><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11.png"/><Relationship Id="rId2" Type="http://schemas.openxmlformats.org/officeDocument/2006/relationships/slideLayout" Target="../slideLayouts/slideLayout105.xml"/><Relationship Id="rId16" Type="http://schemas.openxmlformats.org/officeDocument/2006/relationships/image" Target="../media/image17.png"/><Relationship Id="rId20" Type="http://schemas.openxmlformats.org/officeDocument/2006/relationships/image" Target="../media/image19.sv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9.xml"/><Relationship Id="rId10" Type="http://schemas.openxmlformats.org/officeDocument/2006/relationships/slideLayout" Target="../slideLayouts/slideLayout113.xml"/><Relationship Id="rId19" Type="http://schemas.openxmlformats.org/officeDocument/2006/relationships/image" Target="../media/image18.png"/><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7F52A9-4A95-344E-8DA6-92D1E812FC60}"/>
              </a:ext>
            </a:extLst>
          </p:cNvPr>
          <p:cNvSpPr>
            <a:spLocks noGrp="1"/>
          </p:cNvSpPr>
          <p:nvPr>
            <p:ph type="dt" sz="half" idx="2"/>
          </p:nvPr>
        </p:nvSpPr>
        <p:spPr>
          <a:xfrm>
            <a:off x="10504966" y="6421246"/>
            <a:ext cx="1077433" cy="288777"/>
          </a:xfrm>
          <a:prstGeom prst="rect">
            <a:avLst/>
          </a:prstGeom>
        </p:spPr>
        <p:txBody>
          <a:bodyPr vert="horz" lIns="0" tIns="0" rIns="0" bIns="0" rtlCol="0" anchor="ctr"/>
          <a:lstStyle>
            <a:lvl1pPr algn="r">
              <a:defRPr sz="900">
                <a:solidFill>
                  <a:schemeClr val="bg1">
                    <a:lumMod val="75000"/>
                  </a:schemeClr>
                </a:solidFill>
              </a:defRPr>
            </a:lvl1pPr>
          </a:lstStyle>
          <a:p>
            <a:fld id="{8FA22457-615D-6146-8654-BF7825534410}" type="datetime1">
              <a:rPr lang="en-US" smtClean="0"/>
              <a:t>10/25/2023</a:t>
            </a:fld>
            <a:endParaRPr lang="en-US"/>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1716364669"/>
      </p:ext>
    </p:extLst>
  </p:cSld>
  <p:clrMap bg1="lt1" tx1="dk1" bg2="lt2" tx2="dk2" accent1="accent1" accent2="accent2" accent3="accent3" accent4="accent4" accent5="accent5" accent6="accent6" hlink="hlink" folHlink="folHlink"/>
  <p:sldLayoutIdLst>
    <p:sldLayoutId id="2147483764" r:id="rId1"/>
    <p:sldLayoutId id="2147483649" r:id="rId2"/>
    <p:sldLayoutId id="2147483765" r:id="rId3"/>
    <p:sldLayoutId id="2147483683" r:id="rId4"/>
    <p:sldLayoutId id="2147483688" r:id="rId5"/>
    <p:sldLayoutId id="2147483686" r:id="rId6"/>
    <p:sldLayoutId id="2147483673" r:id="rId7"/>
    <p:sldLayoutId id="2147483758" r:id="rId8"/>
    <p:sldLayoutId id="2147483766" r:id="rId9"/>
    <p:sldLayoutId id="2147483767" r:id="rId10"/>
    <p:sldLayoutId id="2147483768" r:id="rId11"/>
    <p:sldLayoutId id="2147483769" r:id="rId12"/>
    <p:sldLayoutId id="2147483689" r:id="rId13"/>
    <p:sldLayoutId id="214748377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304800"/>
            <a:ext cx="10972797" cy="838200"/>
          </a:xfrm>
          <a:prstGeom prst="rect">
            <a:avLst/>
          </a:prstGeom>
        </p:spPr>
        <p:txBody>
          <a:bodyPr vert="horz" lIns="0" tIns="0" rIns="0" bIns="0" rtlCol="0" anchor="ctr">
            <a:noAutofit/>
          </a:bodyPr>
          <a:lstStyle/>
          <a:p>
            <a:r>
              <a:rPr lang="en-US"/>
              <a:t>Click to edit Master title style</a:t>
            </a:r>
            <a:endParaRPr/>
          </a:p>
        </p:txBody>
      </p:sp>
      <p:sp>
        <p:nvSpPr>
          <p:cNvPr id="3" name="Text Placeholder 2"/>
          <p:cNvSpPr>
            <a:spLocks noGrp="1"/>
          </p:cNvSpPr>
          <p:nvPr>
            <p:ph type="body" idx="1"/>
          </p:nvPr>
        </p:nvSpPr>
        <p:spPr>
          <a:xfrm>
            <a:off x="609600" y="1447800"/>
            <a:ext cx="10972801" cy="44958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8">
            <a:extLst>
              <a:ext uri="{FF2B5EF4-FFF2-40B4-BE49-F238E27FC236}">
                <a16:creationId xmlns:a16="http://schemas.microsoft.com/office/drawing/2014/main" id="{2C0EB715-04ED-CE42-824F-A0867BEA5085}"/>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6" name="Footer Placeholder 7">
            <a:extLst>
              <a:ext uri="{FF2B5EF4-FFF2-40B4-BE49-F238E27FC236}">
                <a16:creationId xmlns:a16="http://schemas.microsoft.com/office/drawing/2014/main" id="{BC12E026-54C4-C64E-9AC7-A0A91007DEF9}"/>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a:t>
            </a:r>
            <a:endParaRPr lang="en-US"/>
          </a:p>
        </p:txBody>
      </p:sp>
      <p:pic>
        <p:nvPicPr>
          <p:cNvPr id="10" name="Picture 9">
            <a:extLst>
              <a:ext uri="{FF2B5EF4-FFF2-40B4-BE49-F238E27FC236}">
                <a16:creationId xmlns:a16="http://schemas.microsoft.com/office/drawing/2014/main" id="{FC2E99DE-ADA9-7843-878E-72F8E7EF5BF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85782" y="6428851"/>
            <a:ext cx="1422397" cy="277175"/>
          </a:xfrm>
          <a:prstGeom prst="rect">
            <a:avLst/>
          </a:prstGeom>
        </p:spPr>
      </p:pic>
    </p:spTree>
    <p:extLst>
      <p:ext uri="{BB962C8B-B14F-4D97-AF65-F5344CB8AC3E}">
        <p14:creationId xmlns:p14="http://schemas.microsoft.com/office/powerpoint/2010/main" val="351084342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i="0" kern="1200" spc="0">
          <a:solidFill>
            <a:schemeClr val="tx1"/>
          </a:solidFill>
          <a:latin typeface="Polaris Book" panose="02000000000000000000" pitchFamily="2" charset="77"/>
          <a:ea typeface="Polaris Medium" panose="02000000000000000000" pitchFamily="2" charset="0"/>
          <a:cs typeface="Polaris Book" panose="02000000000000000000" pitchFamily="2" charset="77"/>
        </a:defRPr>
      </a:lvl1pPr>
    </p:titleStyle>
    <p:body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a:blip r:embed="rId21"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rmAutofit/>
          </a:body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2021 Veritas Technologies LLC</a:t>
            </a:r>
            <a:endParaRPr lang="en-US" dirty="0"/>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305756239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304800"/>
            <a:ext cx="10972797" cy="838200"/>
          </a:xfrm>
          <a:prstGeom prst="rect">
            <a:avLst/>
          </a:prstGeom>
        </p:spPr>
        <p:txBody>
          <a:bodyPr vert="horz" lIns="0" tIns="0" rIns="0" bIns="0" rtlCol="0" anchor="ctr">
            <a:noAutofit/>
          </a:bodyPr>
          <a:lstStyle/>
          <a:p>
            <a:r>
              <a:rPr lang="en-US"/>
              <a:t>Click to edit Master title style</a:t>
            </a:r>
            <a:endParaRPr/>
          </a:p>
        </p:txBody>
      </p:sp>
      <p:sp>
        <p:nvSpPr>
          <p:cNvPr id="3" name="Text Placeholder 2"/>
          <p:cNvSpPr>
            <a:spLocks noGrp="1"/>
          </p:cNvSpPr>
          <p:nvPr>
            <p:ph type="body" idx="1"/>
          </p:nvPr>
        </p:nvSpPr>
        <p:spPr>
          <a:xfrm>
            <a:off x="609600" y="1447800"/>
            <a:ext cx="10972801" cy="449580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8">
            <a:extLst>
              <a:ext uri="{FF2B5EF4-FFF2-40B4-BE49-F238E27FC236}">
                <a16:creationId xmlns:a16="http://schemas.microsoft.com/office/drawing/2014/main" id="{2C0EB715-04ED-CE42-824F-A0867BEA5085}"/>
              </a:ext>
            </a:extLst>
          </p:cNvPr>
          <p:cNvSpPr>
            <a:spLocks noGrp="1"/>
          </p:cNvSpPr>
          <p:nvPr>
            <p:ph type="sldNum" sz="quarter" idx="4"/>
          </p:nvPr>
        </p:nvSpPr>
        <p:spPr>
          <a:xfrm>
            <a:off x="150565" y="6484745"/>
            <a:ext cx="406400" cy="202378"/>
          </a:xfrm>
          <a:prstGeom prst="rect">
            <a:avLst/>
          </a:prstGeom>
        </p:spPr>
        <p:txBody>
          <a:bodyPr anchor="ctr"/>
          <a:lstStyle>
            <a:lvl1pPr algn="ct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fld id="{C1960183-D323-4677-9D78-78D1D39B0029}" type="slidenum">
              <a:rPr lang="en-US" smtClean="0"/>
              <a:pPr/>
              <a:t>‹#›</a:t>
            </a:fld>
            <a:endParaRPr lang="en-US"/>
          </a:p>
        </p:txBody>
      </p:sp>
      <p:sp>
        <p:nvSpPr>
          <p:cNvPr id="6" name="Footer Placeholder 7">
            <a:extLst>
              <a:ext uri="{FF2B5EF4-FFF2-40B4-BE49-F238E27FC236}">
                <a16:creationId xmlns:a16="http://schemas.microsoft.com/office/drawing/2014/main" id="{BC12E026-54C4-C64E-9AC7-A0A91007DEF9}"/>
              </a:ext>
            </a:extLst>
          </p:cNvPr>
          <p:cNvSpPr>
            <a:spLocks noGrp="1"/>
          </p:cNvSpPr>
          <p:nvPr>
            <p:ph type="ftr" sz="quarter" idx="3"/>
          </p:nvPr>
        </p:nvSpPr>
        <p:spPr>
          <a:xfrm>
            <a:off x="628742" y="6484745"/>
            <a:ext cx="9770043" cy="202378"/>
          </a:xfrm>
          <a:prstGeom prst="rect">
            <a:avLst/>
          </a:prstGeom>
        </p:spPr>
        <p:txBody>
          <a:bodyPr anchor="ctr"/>
          <a:lstStyle>
            <a:lvl1pPr>
              <a:defRPr sz="1000" b="1" i="0">
                <a:solidFill>
                  <a:schemeClr val="tx2"/>
                </a:solidFill>
                <a:latin typeface="Polaris Book" panose="02000000000000000000" pitchFamily="2" charset="77"/>
                <a:ea typeface="Polaris Book Italic" panose="02000000000000000000" pitchFamily="2" charset="0"/>
                <a:cs typeface="Polaris Book" panose="02000000000000000000" pitchFamily="2" charset="77"/>
              </a:defRPr>
            </a:lvl1pPr>
          </a:lstStyle>
          <a:p>
            <a:r>
              <a:rPr lang="fr-FR"/>
              <a:t>Copyright © 2021 Veritas Technologies LLC  |  CONFIDENTIAL </a:t>
            </a:r>
            <a:endParaRPr lang="en-US"/>
          </a:p>
        </p:txBody>
      </p:sp>
      <p:pic>
        <p:nvPicPr>
          <p:cNvPr id="10" name="Picture 9">
            <a:extLst>
              <a:ext uri="{FF2B5EF4-FFF2-40B4-BE49-F238E27FC236}">
                <a16:creationId xmlns:a16="http://schemas.microsoft.com/office/drawing/2014/main" id="{FC2E99DE-ADA9-7843-878E-72F8E7EF5BF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85782" y="6428851"/>
            <a:ext cx="1422397" cy="277175"/>
          </a:xfrm>
          <a:prstGeom prst="rect">
            <a:avLst/>
          </a:prstGeom>
        </p:spPr>
      </p:pic>
    </p:spTree>
    <p:extLst>
      <p:ext uri="{BB962C8B-B14F-4D97-AF65-F5344CB8AC3E}">
        <p14:creationId xmlns:p14="http://schemas.microsoft.com/office/powerpoint/2010/main" val="16889608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i="0" kern="1200" spc="0">
          <a:solidFill>
            <a:schemeClr val="tx1"/>
          </a:solidFill>
          <a:latin typeface="Polaris Book" panose="02000000000000000000" pitchFamily="2" charset="77"/>
          <a:ea typeface="Polaris Medium" panose="02000000000000000000" pitchFamily="2" charset="0"/>
          <a:cs typeface="Polaris Book" panose="02000000000000000000" pitchFamily="2" charset="77"/>
        </a:defRPr>
      </a:lvl1pPr>
    </p:titleStyle>
    <p:body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1" i="0" kern="1200">
          <a:solidFill>
            <a:schemeClr val="tx1"/>
          </a:solidFill>
          <a:latin typeface="Polaris Book" panose="02000000000000000000" pitchFamily="2" charset="77"/>
          <a:ea typeface="Polaris Book Italic" panose="02000000000000000000" pitchFamily="2" charset="0"/>
          <a:cs typeface="Polaris Book" panose="02000000000000000000" pitchFamily="2" charset="77"/>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Autofit/>
          </a:body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14331353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6" r:id="rId3"/>
    <p:sldLayoutId id="2147483759" r:id="rId4"/>
    <p:sldLayoutId id="2147483711" r:id="rId5"/>
    <p:sldLayoutId id="2147483760" r:id="rId6"/>
    <p:sldLayoutId id="2147483708" r:id="rId7"/>
    <p:sldLayoutId id="2147483761" r:id="rId8"/>
    <p:sldLayoutId id="2147483709" r:id="rId9"/>
    <p:sldLayoutId id="2147483762" r:id="rId10"/>
    <p:sldLayoutId id="2147483710" r:id="rId11"/>
    <p:sldLayoutId id="2147483763" r:id="rId12"/>
    <p:sldLayoutId id="214748385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673016"/>
          </a:xfrm>
          <a:prstGeom prst="rect">
            <a:avLst/>
          </a:prstGeom>
        </p:spPr>
        <p:txBody>
          <a:bodyPr vert="horz" lIns="0" tIns="0" rIns="0" bIns="0" rtlCol="0">
            <a:noAutofit/>
          </a:body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85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2343756936"/>
      </p:ext>
    </p:extLst>
  </p:cSld>
  <p:clrMap bg1="lt1" tx1="dk1" bg2="lt2" tx2="dk2" accent1="accent1" accent2="accent2" accent3="accent3" accent4="accent4" accent5="accent5" accent6="accent6" hlink="hlink" folHlink="folHlink"/>
  <p:sldLayoutIdLst>
    <p:sldLayoutId id="2147483757" r:id="rId1"/>
    <p:sldLayoutId id="2147483730" r:id="rId2"/>
    <p:sldLayoutId id="2147483756" r:id="rId3"/>
    <p:sldLayoutId id="2147483754" r:id="rId4"/>
    <p:sldLayoutId id="214748375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673016"/>
          </a:xfrm>
          <a:prstGeom prst="rect">
            <a:avLst/>
          </a:prstGeom>
        </p:spPr>
        <p:txBody>
          <a:bodyPr vert="horz" lIns="0" tIns="0" rIns="0" bIns="0" rtlCol="0">
            <a:normAutofit/>
          </a:body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SzPct val="85000"/>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28134962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rotWithShape="1">
          <a:blip r:embed="rId16" cstate="email">
            <a:extLst>
              <a:ext uri="{28A0092B-C50C-407E-A947-70E740481C1C}">
                <a14:useLocalDpi xmlns:a14="http://schemas.microsoft.com/office/drawing/2010/main"/>
              </a:ext>
            </a:extLst>
          </a:blip>
          <a:srcRect l="13153"/>
          <a:stretch/>
        </p:blipFill>
        <p:spPr>
          <a:xfrm>
            <a:off x="0" y="6369894"/>
            <a:ext cx="10418961"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Autofit/>
          </a:bodyPr>
          <a:lstStyle/>
          <a:p>
            <a:pPr lvl="0"/>
            <a:r>
              <a:rPr lang="en-US" dirty="0"/>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dirty="0"/>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dirty="0"/>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dirty="0"/>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dirty="0"/>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dirty="0"/>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173395473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294468" y="6379985"/>
            <a:ext cx="10638014"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rmAutofit/>
          </a:body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2021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26333897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1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7F52A9-4A95-344E-8DA6-92D1E812FC60}"/>
              </a:ext>
            </a:extLst>
          </p:cNvPr>
          <p:cNvSpPr>
            <a:spLocks noGrp="1"/>
          </p:cNvSpPr>
          <p:nvPr>
            <p:ph type="dt" sz="half" idx="2"/>
          </p:nvPr>
        </p:nvSpPr>
        <p:spPr>
          <a:xfrm>
            <a:off x="10504966" y="6421246"/>
            <a:ext cx="1077433" cy="288777"/>
          </a:xfrm>
          <a:prstGeom prst="rect">
            <a:avLst/>
          </a:prstGeom>
        </p:spPr>
        <p:txBody>
          <a:bodyPr vert="horz" lIns="0" tIns="0" rIns="0" bIns="0" rtlCol="0" anchor="ctr"/>
          <a:lstStyle>
            <a:lvl1pPr algn="r">
              <a:defRPr sz="900">
                <a:solidFill>
                  <a:schemeClr val="bg1">
                    <a:lumMod val="75000"/>
                  </a:schemeClr>
                </a:solidFill>
              </a:defRPr>
            </a:lvl1pPr>
          </a:lstStyle>
          <a:p>
            <a:fld id="{8FA22457-615D-6146-8654-BF7825534410}" type="datetime1">
              <a:rPr lang="en-US" smtClean="0"/>
              <a:t>10/25/2023</a:t>
            </a:fld>
            <a:endParaRPr lang="en-US"/>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2021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22671955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2" r:id="rId19"/>
    <p:sldLayoutId id="2147483833" r:id="rId20"/>
    <p:sldLayoutId id="2147483834" r:id="rId21"/>
    <p:sldLayoutId id="2147483835"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7F52A9-4A95-344E-8DA6-92D1E812FC60}"/>
              </a:ext>
            </a:extLst>
          </p:cNvPr>
          <p:cNvSpPr>
            <a:spLocks noGrp="1"/>
          </p:cNvSpPr>
          <p:nvPr>
            <p:ph type="dt" sz="half" idx="2"/>
          </p:nvPr>
        </p:nvSpPr>
        <p:spPr>
          <a:xfrm>
            <a:off x="10504966" y="6421246"/>
            <a:ext cx="1077433" cy="288777"/>
          </a:xfrm>
          <a:prstGeom prst="rect">
            <a:avLst/>
          </a:prstGeom>
        </p:spPr>
        <p:txBody>
          <a:bodyPr vert="horz" lIns="0" tIns="0" rIns="0" bIns="0" rtlCol="0" anchor="ctr"/>
          <a:lstStyle>
            <a:lvl1pPr algn="r">
              <a:defRPr sz="900">
                <a:solidFill>
                  <a:schemeClr val="bg1">
                    <a:lumMod val="75000"/>
                  </a:schemeClr>
                </a:solidFill>
              </a:defRPr>
            </a:lvl1pPr>
          </a:lstStyle>
          <a:p>
            <a:endParaRPr lang="en-US"/>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spTree>
    <p:extLst>
      <p:ext uri="{BB962C8B-B14F-4D97-AF65-F5344CB8AC3E}">
        <p14:creationId xmlns:p14="http://schemas.microsoft.com/office/powerpoint/2010/main" val="312455733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5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5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597594-3497-9540-8C13-D61D74A0782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1577974" y="6369894"/>
            <a:ext cx="11996935" cy="374904"/>
          </a:xfrm>
          <a:prstGeom prst="rect">
            <a:avLst/>
          </a:prstGeom>
        </p:spPr>
      </p:pic>
      <p:pic>
        <p:nvPicPr>
          <p:cNvPr id="9" name="Picture 8">
            <a:extLst>
              <a:ext uri="{FF2B5EF4-FFF2-40B4-BE49-F238E27FC236}">
                <a16:creationId xmlns:a16="http://schemas.microsoft.com/office/drawing/2014/main" id="{91F2ACB0-5963-E64A-BE0D-80CB262C4BF6}"/>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583025" y="6428850"/>
            <a:ext cx="1422027" cy="277175"/>
          </a:xfrm>
          <a:prstGeom prst="rect">
            <a:avLst/>
          </a:prstGeom>
        </p:spPr>
      </p:pic>
      <p:sp>
        <p:nvSpPr>
          <p:cNvPr id="2" name="Title Placeholder 1">
            <a:extLst>
              <a:ext uri="{FF2B5EF4-FFF2-40B4-BE49-F238E27FC236}">
                <a16:creationId xmlns:a16="http://schemas.microsoft.com/office/drawing/2014/main" id="{CC7F902E-50F1-3748-A94C-4EDA0C895625}"/>
              </a:ext>
            </a:extLst>
          </p:cNvPr>
          <p:cNvSpPr>
            <a:spLocks noGrp="1"/>
          </p:cNvSpPr>
          <p:nvPr>
            <p:ph type="title"/>
          </p:nvPr>
        </p:nvSpPr>
        <p:spPr>
          <a:xfrm>
            <a:off x="828339" y="306204"/>
            <a:ext cx="10535322" cy="97170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9A9371E-8E8F-1D4C-A74A-9AC8282DE708}"/>
              </a:ext>
            </a:extLst>
          </p:cNvPr>
          <p:cNvSpPr>
            <a:spLocks noGrp="1"/>
          </p:cNvSpPr>
          <p:nvPr>
            <p:ph type="body" idx="1"/>
          </p:nvPr>
        </p:nvSpPr>
        <p:spPr>
          <a:xfrm>
            <a:off x="828339" y="1673352"/>
            <a:ext cx="10535322" cy="4361688"/>
          </a:xfrm>
          <a:prstGeom prst="rect">
            <a:avLst/>
          </a:prstGeom>
        </p:spPr>
        <p:txBody>
          <a:bodyPr vert="horz" lIns="0" tIns="0" rIns="0" bIns="0" rtlCol="0">
            <a:noAutofit/>
          </a:bodyPr>
          <a:lstStyle/>
          <a:p>
            <a:pPr lvl="0"/>
            <a:r>
              <a:rPr lang="en-US"/>
              <a:t>Click to edit Master text styles</a:t>
            </a:r>
          </a:p>
          <a:p>
            <a:pPr marL="708660" lvl="1" indent="-342900" algn="l" defTabSz="914400" rtl="0" eaLnBrk="1" latinLnBrk="0" hangingPunct="1">
              <a:lnSpc>
                <a:spcPct val="90000"/>
              </a:lnSpc>
              <a:spcBef>
                <a:spcPts val="800"/>
              </a:spcBef>
              <a:buClr>
                <a:srgbClr val="B3B3B4"/>
              </a:buClr>
              <a:buSzPct val="80000"/>
              <a:buFont typeface="Wingdings" pitchFamily="2" charset="2"/>
              <a:buChar char="§"/>
            </a:pPr>
            <a:r>
              <a:rPr lang="en-US"/>
              <a:t>Second level</a:t>
            </a:r>
          </a:p>
          <a:p>
            <a:pPr marL="1017270" lvl="2" indent="-285750" algn="l" defTabSz="914400" rtl="0" eaLnBrk="1" latinLnBrk="0" hangingPunct="1">
              <a:lnSpc>
                <a:spcPct val="90000"/>
              </a:lnSpc>
              <a:spcBef>
                <a:spcPts val="700"/>
              </a:spcBef>
              <a:buClr>
                <a:srgbClr val="B3B3B4"/>
              </a:buClr>
              <a:buFont typeface="Arial" panose="020B0604020202020204" pitchFamily="34" charset="0"/>
              <a:buChar char="•"/>
            </a:pPr>
            <a:r>
              <a:rPr lang="en-US"/>
              <a:t>Third level</a:t>
            </a:r>
          </a:p>
          <a:p>
            <a:pPr marL="1383030" lvl="3"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Fourth level</a:t>
            </a:r>
          </a:p>
          <a:p>
            <a:pPr marL="1748790" lvl="4" indent="-285750" algn="l" defTabSz="914400" rtl="0" eaLnBrk="1" latinLnBrk="0" hangingPunct="1">
              <a:lnSpc>
                <a:spcPct val="90000"/>
              </a:lnSpc>
              <a:spcBef>
                <a:spcPts val="500"/>
              </a:spcBef>
              <a:buClr>
                <a:srgbClr val="B3B3B4"/>
              </a:buClr>
              <a:buFont typeface="Arial" panose="020B0604020202020204" pitchFamily="34" charset="0"/>
              <a:buChar char="•"/>
            </a:pPr>
            <a:r>
              <a:rPr lang="en-US"/>
              <a:t>Fifth level</a:t>
            </a:r>
          </a:p>
        </p:txBody>
      </p:sp>
      <p:sp>
        <p:nvSpPr>
          <p:cNvPr id="5" name="Footer Placeholder 4">
            <a:extLst>
              <a:ext uri="{FF2B5EF4-FFF2-40B4-BE49-F238E27FC236}">
                <a16:creationId xmlns:a16="http://schemas.microsoft.com/office/drawing/2014/main" id="{3311128A-D6DE-D84C-AD6C-D6F3F0EDE80D}"/>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lvl1pPr algn="l">
              <a:defRPr sz="900">
                <a:solidFill>
                  <a:schemeClr val="bg1">
                    <a:lumMod val="75000"/>
                  </a:schemeClr>
                </a:solidFill>
              </a:defRPr>
            </a:lvl1pPr>
          </a:lstStyle>
          <a:p>
            <a:r>
              <a:rPr lang="en-US"/>
              <a:t>Copyright © 2022 Veritas Technologies LLC  |  CONFIDENTIAL </a:t>
            </a:r>
          </a:p>
        </p:txBody>
      </p:sp>
      <p:sp>
        <p:nvSpPr>
          <p:cNvPr id="6" name="Slide Number Placeholder 5">
            <a:extLst>
              <a:ext uri="{FF2B5EF4-FFF2-40B4-BE49-F238E27FC236}">
                <a16:creationId xmlns:a16="http://schemas.microsoft.com/office/drawing/2014/main" id="{5D213FE6-4650-1349-ADB3-8360764E15B1}"/>
              </a:ext>
            </a:extLst>
          </p:cNvPr>
          <p:cNvSpPr>
            <a:spLocks noGrp="1"/>
          </p:cNvSpPr>
          <p:nvPr>
            <p:ph type="sldNum" sz="quarter" idx="4"/>
          </p:nvPr>
        </p:nvSpPr>
        <p:spPr>
          <a:xfrm>
            <a:off x="300789" y="6426189"/>
            <a:ext cx="207926" cy="288777"/>
          </a:xfrm>
          <a:prstGeom prst="rect">
            <a:avLst/>
          </a:prstGeom>
        </p:spPr>
        <p:txBody>
          <a:bodyPr vert="horz" lIns="0" tIns="0" rIns="0" bIns="0" rtlCol="0" anchor="ctr"/>
          <a:lstStyle>
            <a:lvl1pPr algn="l">
              <a:defRPr sz="900" b="1">
                <a:solidFill>
                  <a:schemeClr val="bg1">
                    <a:lumMod val="75000"/>
                  </a:schemeClr>
                </a:solidFill>
              </a:defRPr>
            </a:lvl1pPr>
          </a:lstStyle>
          <a:p>
            <a:fld id="{8A39E1BE-BEA9-3141-B1D0-D0662867DFF2}" type="slidenum">
              <a:rPr lang="en-US" smtClean="0"/>
              <a:pPr/>
              <a:t>‹#›</a:t>
            </a:fld>
            <a:endParaRPr lang="en-US"/>
          </a:p>
        </p:txBody>
      </p:sp>
      <p:pic>
        <p:nvPicPr>
          <p:cNvPr id="7" name="Graphic 6">
            <a:extLst>
              <a:ext uri="{FF2B5EF4-FFF2-40B4-BE49-F238E27FC236}">
                <a16:creationId xmlns:a16="http://schemas.microsoft.com/office/drawing/2014/main" id="{D802D119-F655-5645-B575-09ED9D97A8C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48" y="301752"/>
            <a:ext cx="544148" cy="969264"/>
          </a:xfrm>
          <a:prstGeom prst="rect">
            <a:avLst/>
          </a:prstGeom>
        </p:spPr>
      </p:pic>
    </p:spTree>
    <p:extLst>
      <p:ext uri="{BB962C8B-B14F-4D97-AF65-F5344CB8AC3E}">
        <p14:creationId xmlns:p14="http://schemas.microsoft.com/office/powerpoint/2010/main" val="21311248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emf"/><Relationship Id="rId10" Type="http://schemas.openxmlformats.org/officeDocument/2006/relationships/image" Target="../media/image113.png"/><Relationship Id="rId4" Type="http://schemas.openxmlformats.org/officeDocument/2006/relationships/image" Target="../media/image107.svg"/><Relationship Id="rId9" Type="http://schemas.openxmlformats.org/officeDocument/2006/relationships/image" Target="../media/image1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svg"/></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12.png"/><Relationship Id="rId12" Type="http://schemas.openxmlformats.org/officeDocument/2006/relationships/image" Target="../media/image126.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22.png"/><Relationship Id="rId11" Type="http://schemas.openxmlformats.org/officeDocument/2006/relationships/image" Target="../media/image125.png"/><Relationship Id="rId5" Type="http://schemas.openxmlformats.org/officeDocument/2006/relationships/image" Target="../media/image121.png"/><Relationship Id="rId15" Type="http://schemas.openxmlformats.org/officeDocument/2006/relationships/image" Target="../media/image118.png"/><Relationship Id="rId10" Type="http://schemas.openxmlformats.org/officeDocument/2006/relationships/image" Target="../media/image124.png"/><Relationship Id="rId4" Type="http://schemas.openxmlformats.org/officeDocument/2006/relationships/image" Target="../media/image120.svg"/><Relationship Id="rId9" Type="http://schemas.openxmlformats.org/officeDocument/2006/relationships/image" Target="../media/image123.png"/><Relationship Id="rId14" Type="http://schemas.openxmlformats.org/officeDocument/2006/relationships/image" Target="../media/image128.svg"/></Relationships>
</file>

<file path=ppt/slides/_rels/slide1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18" Type="http://schemas.openxmlformats.org/officeDocument/2006/relationships/image" Target="../media/image144.svg"/><Relationship Id="rId26" Type="http://schemas.openxmlformats.org/officeDocument/2006/relationships/image" Target="../media/image152.svg"/><Relationship Id="rId3" Type="http://schemas.openxmlformats.org/officeDocument/2006/relationships/image" Target="../media/image129.png"/><Relationship Id="rId21" Type="http://schemas.openxmlformats.org/officeDocument/2006/relationships/image" Target="../media/image147.png"/><Relationship Id="rId7" Type="http://schemas.openxmlformats.org/officeDocument/2006/relationships/image" Target="../media/image133.svg"/><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png"/><Relationship Id="rId2" Type="http://schemas.openxmlformats.org/officeDocument/2006/relationships/notesSlide" Target="../notesSlides/notesSlide13.xml"/><Relationship Id="rId16" Type="http://schemas.openxmlformats.org/officeDocument/2006/relationships/image" Target="../media/image142.svg"/><Relationship Id="rId20" Type="http://schemas.openxmlformats.org/officeDocument/2006/relationships/image" Target="../media/image146.svg"/><Relationship Id="rId29" Type="http://schemas.openxmlformats.org/officeDocument/2006/relationships/image" Target="../media/image155.svg"/><Relationship Id="rId1" Type="http://schemas.openxmlformats.org/officeDocument/2006/relationships/slideLayout" Target="../slideLayouts/slideLayout38.xml"/><Relationship Id="rId6" Type="http://schemas.openxmlformats.org/officeDocument/2006/relationships/image" Target="../media/image132.png"/><Relationship Id="rId11" Type="http://schemas.openxmlformats.org/officeDocument/2006/relationships/image" Target="../media/image137.svg"/><Relationship Id="rId24" Type="http://schemas.openxmlformats.org/officeDocument/2006/relationships/image" Target="../media/image150.svg"/><Relationship Id="rId5" Type="http://schemas.openxmlformats.org/officeDocument/2006/relationships/image" Target="../media/image131.emf"/><Relationship Id="rId15" Type="http://schemas.openxmlformats.org/officeDocument/2006/relationships/image" Target="../media/image141.png"/><Relationship Id="rId23" Type="http://schemas.openxmlformats.org/officeDocument/2006/relationships/image" Target="../media/image149.png"/><Relationship Id="rId28" Type="http://schemas.openxmlformats.org/officeDocument/2006/relationships/image" Target="../media/image154.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emf"/><Relationship Id="rId9" Type="http://schemas.openxmlformats.org/officeDocument/2006/relationships/image" Target="../media/image135.svg"/><Relationship Id="rId14" Type="http://schemas.openxmlformats.org/officeDocument/2006/relationships/image" Target="../media/image140.png"/><Relationship Id="rId22" Type="http://schemas.openxmlformats.org/officeDocument/2006/relationships/image" Target="../media/image148.svg"/><Relationship Id="rId27" Type="http://schemas.openxmlformats.org/officeDocument/2006/relationships/image" Target="../media/image153.png"/></Relationships>
</file>

<file path=ppt/slides/_rels/slide19.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9.png"/><Relationship Id="rId18" Type="http://schemas.openxmlformats.org/officeDocument/2006/relationships/image" Target="../media/image162.png"/><Relationship Id="rId26" Type="http://schemas.openxmlformats.org/officeDocument/2006/relationships/image" Target="../media/image139.svg"/><Relationship Id="rId3" Type="http://schemas.openxmlformats.org/officeDocument/2006/relationships/image" Target="../media/image151.png"/><Relationship Id="rId21" Type="http://schemas.openxmlformats.org/officeDocument/2006/relationships/image" Target="../media/image165.png"/><Relationship Id="rId7" Type="http://schemas.openxmlformats.org/officeDocument/2006/relationships/image" Target="../media/image149.png"/><Relationship Id="rId12" Type="http://schemas.openxmlformats.org/officeDocument/2006/relationships/image" Target="../media/image133.svg"/><Relationship Id="rId17" Type="http://schemas.openxmlformats.org/officeDocument/2006/relationships/image" Target="../media/image161.png"/><Relationship Id="rId25" Type="http://schemas.openxmlformats.org/officeDocument/2006/relationships/image" Target="../media/image138.png"/><Relationship Id="rId2" Type="http://schemas.openxmlformats.org/officeDocument/2006/relationships/image" Target="../media/image156.png"/><Relationship Id="rId16" Type="http://schemas.openxmlformats.org/officeDocument/2006/relationships/image" Target="../media/image148.svg"/><Relationship Id="rId20" Type="http://schemas.openxmlformats.org/officeDocument/2006/relationships/image" Target="../media/image164.svg"/><Relationship Id="rId1" Type="http://schemas.openxmlformats.org/officeDocument/2006/relationships/slideLayout" Target="../slideLayouts/slideLayout38.xml"/><Relationship Id="rId6" Type="http://schemas.openxmlformats.org/officeDocument/2006/relationships/image" Target="../media/image158.svg"/><Relationship Id="rId11" Type="http://schemas.openxmlformats.org/officeDocument/2006/relationships/image" Target="../media/image132.png"/><Relationship Id="rId24" Type="http://schemas.openxmlformats.org/officeDocument/2006/relationships/image" Target="../media/image168.svg"/><Relationship Id="rId5" Type="http://schemas.openxmlformats.org/officeDocument/2006/relationships/image" Target="../media/image157.png"/><Relationship Id="rId15" Type="http://schemas.openxmlformats.org/officeDocument/2006/relationships/image" Target="../media/image147.png"/><Relationship Id="rId23" Type="http://schemas.openxmlformats.org/officeDocument/2006/relationships/image" Target="../media/image167.png"/><Relationship Id="rId28" Type="http://schemas.openxmlformats.org/officeDocument/2006/relationships/image" Target="../media/image170.svg"/><Relationship Id="rId10" Type="http://schemas.openxmlformats.org/officeDocument/2006/relationships/image" Target="../media/image137.svg"/><Relationship Id="rId19" Type="http://schemas.openxmlformats.org/officeDocument/2006/relationships/image" Target="../media/image163.png"/><Relationship Id="rId4" Type="http://schemas.openxmlformats.org/officeDocument/2006/relationships/image" Target="../media/image152.svg"/><Relationship Id="rId9" Type="http://schemas.openxmlformats.org/officeDocument/2006/relationships/image" Target="../media/image136.png"/><Relationship Id="rId14" Type="http://schemas.openxmlformats.org/officeDocument/2006/relationships/image" Target="../media/image160.svg"/><Relationship Id="rId22" Type="http://schemas.openxmlformats.org/officeDocument/2006/relationships/image" Target="../media/image166.svg"/><Relationship Id="rId27" Type="http://schemas.openxmlformats.org/officeDocument/2006/relationships/image" Target="../media/image1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72.svg"/></Relationships>
</file>

<file path=ppt/slides/_rels/slide22.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3" Type="http://schemas.openxmlformats.org/officeDocument/2006/relationships/image" Target="../media/image173.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80.png"/><Relationship Id="rId10" Type="http://schemas.openxmlformats.org/officeDocument/2006/relationships/image" Target="../media/image179.png"/><Relationship Id="rId4" Type="http://schemas.openxmlformats.org/officeDocument/2006/relationships/image" Target="../media/image174.png"/><Relationship Id="rId9" Type="http://schemas.openxmlformats.org/officeDocument/2006/relationships/image" Target="../media/image178.png"/><Relationship Id="rId14" Type="http://schemas.openxmlformats.org/officeDocument/2006/relationships/image" Target="../media/image183.png"/></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4.svg"/><Relationship Id="rId3" Type="http://schemas.openxmlformats.org/officeDocument/2006/relationships/image" Target="../media/image184.png"/><Relationship Id="rId7" Type="http://schemas.openxmlformats.org/officeDocument/2006/relationships/image" Target="../media/image188.svg"/><Relationship Id="rId12" Type="http://schemas.openxmlformats.org/officeDocument/2006/relationships/image" Target="../media/image193.pn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187.png"/><Relationship Id="rId11" Type="http://schemas.openxmlformats.org/officeDocument/2006/relationships/image" Target="../media/image192.svg"/><Relationship Id="rId5" Type="http://schemas.openxmlformats.org/officeDocument/2006/relationships/image" Target="../media/image186.png"/><Relationship Id="rId15" Type="http://schemas.openxmlformats.org/officeDocument/2006/relationships/image" Target="../media/image196.sv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svg"/><Relationship Id="rId14" Type="http://schemas.openxmlformats.org/officeDocument/2006/relationships/image" Target="../media/image195.png"/></Relationships>
</file>

<file path=ppt/slides/_rels/slide2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197.png"/></Relationships>
</file>

<file path=ppt/slides/_rels/slide2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2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2.xml"/><Relationship Id="rId16" Type="http://schemas.openxmlformats.org/officeDocument/2006/relationships/image" Target="../media/image53.svg"/><Relationship Id="rId1" Type="http://schemas.openxmlformats.org/officeDocument/2006/relationships/slideLayout" Target="../slideLayouts/slideLayout53.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chart" Target="../charts/chart1.xml"/><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3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24.xml"/><Relationship Id="rId16" Type="http://schemas.openxmlformats.org/officeDocument/2006/relationships/image" Target="../media/image53.svg"/><Relationship Id="rId1" Type="http://schemas.openxmlformats.org/officeDocument/2006/relationships/slideLayout" Target="../slideLayouts/slideLayout39.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svg"/><Relationship Id="rId19" Type="http://schemas.openxmlformats.org/officeDocument/2006/relationships/chart" Target="../charts/chart2.xml"/><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sv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svg"/><Relationship Id="rId4" Type="http://schemas.openxmlformats.org/officeDocument/2006/relationships/image" Target="../media/image204.svg"/><Relationship Id="rId9" Type="http://schemas.openxmlformats.org/officeDocument/2006/relationships/image" Target="../media/image209.png"/></Relationships>
</file>

<file path=ppt/slides/_rels/slide34.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2" Type="http://schemas.openxmlformats.org/officeDocument/2006/relationships/notesSlide" Target="../notesSlides/notesSlide27.xml"/><Relationship Id="rId1" Type="http://schemas.openxmlformats.org/officeDocument/2006/relationships/slideLayout" Target="../slideLayouts/slideLayout66.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svg"/><Relationship Id="rId4" Type="http://schemas.openxmlformats.org/officeDocument/2006/relationships/image" Target="../media/image213.png"/><Relationship Id="rId9" Type="http://schemas.openxmlformats.org/officeDocument/2006/relationships/image" Target="../media/image2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13" Type="http://schemas.openxmlformats.org/officeDocument/2006/relationships/image" Target="../media/image233.tiff"/><Relationship Id="rId18" Type="http://schemas.openxmlformats.org/officeDocument/2006/relationships/image" Target="../media/image238.png"/><Relationship Id="rId26" Type="http://schemas.microsoft.com/office/2007/relationships/hdphoto" Target="../media/hdphoto4.wdp"/><Relationship Id="rId39" Type="http://schemas.openxmlformats.org/officeDocument/2006/relationships/image" Target="../media/image255.png"/><Relationship Id="rId21" Type="http://schemas.openxmlformats.org/officeDocument/2006/relationships/image" Target="../media/image240.png"/><Relationship Id="rId34" Type="http://schemas.openxmlformats.org/officeDocument/2006/relationships/image" Target="../media/image250.tiff"/><Relationship Id="rId42" Type="http://schemas.openxmlformats.org/officeDocument/2006/relationships/image" Target="../media/image258.png"/><Relationship Id="rId47" Type="http://schemas.openxmlformats.org/officeDocument/2006/relationships/image" Target="../media/image263.png"/><Relationship Id="rId50" Type="http://schemas.microsoft.com/office/2007/relationships/hdphoto" Target="../media/hdphoto6.wdp"/><Relationship Id="rId55" Type="http://schemas.openxmlformats.org/officeDocument/2006/relationships/image" Target="../media/image269.png"/><Relationship Id="rId7" Type="http://schemas.openxmlformats.org/officeDocument/2006/relationships/image" Target="../media/image227.gif"/><Relationship Id="rId2" Type="http://schemas.openxmlformats.org/officeDocument/2006/relationships/notesSlide" Target="../notesSlides/notesSlide29.xml"/><Relationship Id="rId16" Type="http://schemas.openxmlformats.org/officeDocument/2006/relationships/image" Target="../media/image236.png"/><Relationship Id="rId29" Type="http://schemas.openxmlformats.org/officeDocument/2006/relationships/image" Target="../media/image245.tiff"/><Relationship Id="rId11" Type="http://schemas.openxmlformats.org/officeDocument/2006/relationships/image" Target="../media/image231.png"/><Relationship Id="rId24" Type="http://schemas.microsoft.com/office/2007/relationships/hdphoto" Target="../media/hdphoto3.wdp"/><Relationship Id="rId32" Type="http://schemas.openxmlformats.org/officeDocument/2006/relationships/image" Target="../media/image248.tiff"/><Relationship Id="rId37" Type="http://schemas.openxmlformats.org/officeDocument/2006/relationships/image" Target="../media/image253.tiff"/><Relationship Id="rId40" Type="http://schemas.openxmlformats.org/officeDocument/2006/relationships/image" Target="../media/image256.jpeg"/><Relationship Id="rId45" Type="http://schemas.openxmlformats.org/officeDocument/2006/relationships/image" Target="../media/image261.png"/><Relationship Id="rId53" Type="http://schemas.openxmlformats.org/officeDocument/2006/relationships/image" Target="../media/image267.png"/><Relationship Id="rId5" Type="http://schemas.openxmlformats.org/officeDocument/2006/relationships/image" Target="../media/image225.png"/><Relationship Id="rId19" Type="http://schemas.openxmlformats.org/officeDocument/2006/relationships/image" Target="../media/image239.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 Id="rId22" Type="http://schemas.microsoft.com/office/2007/relationships/hdphoto" Target="../media/hdphoto2.wdp"/><Relationship Id="rId27" Type="http://schemas.openxmlformats.org/officeDocument/2006/relationships/image" Target="../media/image243.jpeg"/><Relationship Id="rId30" Type="http://schemas.openxmlformats.org/officeDocument/2006/relationships/image" Target="../media/image246.png"/><Relationship Id="rId35" Type="http://schemas.openxmlformats.org/officeDocument/2006/relationships/image" Target="../media/image251.tiff"/><Relationship Id="rId43" Type="http://schemas.openxmlformats.org/officeDocument/2006/relationships/image" Target="../media/image259.png"/><Relationship Id="rId48" Type="http://schemas.microsoft.com/office/2007/relationships/hdphoto" Target="../media/hdphoto5.wdp"/><Relationship Id="rId56" Type="http://schemas.microsoft.com/office/2007/relationships/hdphoto" Target="../media/hdphoto7.wdp"/><Relationship Id="rId8" Type="http://schemas.openxmlformats.org/officeDocument/2006/relationships/image" Target="../media/image228.tiff"/><Relationship Id="rId51" Type="http://schemas.openxmlformats.org/officeDocument/2006/relationships/image" Target="../media/image265.png"/><Relationship Id="rId3" Type="http://schemas.openxmlformats.org/officeDocument/2006/relationships/image" Target="../media/image223.png"/><Relationship Id="rId12" Type="http://schemas.openxmlformats.org/officeDocument/2006/relationships/image" Target="../media/image232.png"/><Relationship Id="rId17" Type="http://schemas.openxmlformats.org/officeDocument/2006/relationships/image" Target="../media/image237.png"/><Relationship Id="rId25" Type="http://schemas.openxmlformats.org/officeDocument/2006/relationships/image" Target="../media/image242.png"/><Relationship Id="rId33" Type="http://schemas.openxmlformats.org/officeDocument/2006/relationships/image" Target="../media/image249.tiff"/><Relationship Id="rId38" Type="http://schemas.openxmlformats.org/officeDocument/2006/relationships/image" Target="../media/image254.tiff"/><Relationship Id="rId46" Type="http://schemas.openxmlformats.org/officeDocument/2006/relationships/image" Target="../media/image262.png"/><Relationship Id="rId20" Type="http://schemas.microsoft.com/office/2007/relationships/hdphoto" Target="../media/hdphoto1.wdp"/><Relationship Id="rId41" Type="http://schemas.openxmlformats.org/officeDocument/2006/relationships/image" Target="../media/image257.png"/><Relationship Id="rId54" Type="http://schemas.openxmlformats.org/officeDocument/2006/relationships/image" Target="../media/image268.jpeg"/><Relationship Id="rId1" Type="http://schemas.openxmlformats.org/officeDocument/2006/relationships/slideLayout" Target="../slideLayouts/slideLayout52.xml"/><Relationship Id="rId6" Type="http://schemas.openxmlformats.org/officeDocument/2006/relationships/image" Target="../media/image226.png"/><Relationship Id="rId15" Type="http://schemas.openxmlformats.org/officeDocument/2006/relationships/image" Target="../media/image235.png"/><Relationship Id="rId23" Type="http://schemas.openxmlformats.org/officeDocument/2006/relationships/image" Target="../media/image241.png"/><Relationship Id="rId28" Type="http://schemas.openxmlformats.org/officeDocument/2006/relationships/image" Target="../media/image244.tiff"/><Relationship Id="rId36" Type="http://schemas.openxmlformats.org/officeDocument/2006/relationships/image" Target="../media/image252.png"/><Relationship Id="rId49" Type="http://schemas.openxmlformats.org/officeDocument/2006/relationships/image" Target="../media/image264.png"/><Relationship Id="rId57" Type="http://schemas.openxmlformats.org/officeDocument/2006/relationships/image" Target="../media/image270.png"/><Relationship Id="rId10" Type="http://schemas.openxmlformats.org/officeDocument/2006/relationships/image" Target="../media/image230.png"/><Relationship Id="rId31" Type="http://schemas.openxmlformats.org/officeDocument/2006/relationships/image" Target="../media/image247.png"/><Relationship Id="rId44" Type="http://schemas.openxmlformats.org/officeDocument/2006/relationships/image" Target="../media/image260.jpeg"/><Relationship Id="rId52" Type="http://schemas.openxmlformats.org/officeDocument/2006/relationships/image" Target="../media/image266.png"/></Relationships>
</file>

<file path=ppt/slides/_rels/slide37.xml.rels><?xml version="1.0" encoding="UTF-8" standalone="yes"?>
<Relationships xmlns="http://schemas.openxmlformats.org/package/2006/relationships"><Relationship Id="rId8" Type="http://schemas.openxmlformats.org/officeDocument/2006/relationships/image" Target="../media/image276.png"/><Relationship Id="rId13" Type="http://schemas.openxmlformats.org/officeDocument/2006/relationships/image" Target="../media/image281.png"/><Relationship Id="rId3" Type="http://schemas.openxmlformats.org/officeDocument/2006/relationships/image" Target="../media/image271.png"/><Relationship Id="rId7" Type="http://schemas.openxmlformats.org/officeDocument/2006/relationships/image" Target="../media/image275.emf"/><Relationship Id="rId12" Type="http://schemas.openxmlformats.org/officeDocument/2006/relationships/image" Target="../media/image280.png"/><Relationship Id="rId2" Type="http://schemas.openxmlformats.org/officeDocument/2006/relationships/notesSlide" Target="../notesSlides/notesSlide30.xml"/><Relationship Id="rId16" Type="http://schemas.openxmlformats.org/officeDocument/2006/relationships/image" Target="../media/image284.png"/><Relationship Id="rId1" Type="http://schemas.openxmlformats.org/officeDocument/2006/relationships/slideLayout" Target="../slideLayouts/slideLayout53.xml"/><Relationship Id="rId6" Type="http://schemas.openxmlformats.org/officeDocument/2006/relationships/image" Target="../media/image274.png"/><Relationship Id="rId11" Type="http://schemas.openxmlformats.org/officeDocument/2006/relationships/image" Target="../media/image279.png"/><Relationship Id="rId5" Type="http://schemas.openxmlformats.org/officeDocument/2006/relationships/image" Target="../media/image273.png"/><Relationship Id="rId15" Type="http://schemas.openxmlformats.org/officeDocument/2006/relationships/image" Target="../media/image28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svg"/><Relationship Id="rId14" Type="http://schemas.openxmlformats.org/officeDocument/2006/relationships/image" Target="../media/image282.png"/></Relationships>
</file>

<file path=ppt/slides/_rels/slide38.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95.png"/><Relationship Id="rId3" Type="http://schemas.openxmlformats.org/officeDocument/2006/relationships/image" Target="../media/image285.png"/><Relationship Id="rId7" Type="http://schemas.openxmlformats.org/officeDocument/2006/relationships/image" Target="../media/image289.png"/><Relationship Id="rId12" Type="http://schemas.openxmlformats.org/officeDocument/2006/relationships/image" Target="../media/image294.png"/><Relationship Id="rId2" Type="http://schemas.openxmlformats.org/officeDocument/2006/relationships/notesSlide" Target="../notesSlides/notesSlide31.xml"/><Relationship Id="rId16" Type="http://schemas.openxmlformats.org/officeDocument/2006/relationships/image" Target="../media/image298.png"/><Relationship Id="rId1" Type="http://schemas.openxmlformats.org/officeDocument/2006/relationships/slideLayout" Target="../slideLayouts/slideLayout53.xml"/><Relationship Id="rId6" Type="http://schemas.openxmlformats.org/officeDocument/2006/relationships/image" Target="../media/image288.png"/><Relationship Id="rId11" Type="http://schemas.openxmlformats.org/officeDocument/2006/relationships/image" Target="../media/image293.png"/><Relationship Id="rId5" Type="http://schemas.openxmlformats.org/officeDocument/2006/relationships/image" Target="../media/image287.png"/><Relationship Id="rId15" Type="http://schemas.openxmlformats.org/officeDocument/2006/relationships/image" Target="../media/image297.png"/><Relationship Id="rId10" Type="http://schemas.openxmlformats.org/officeDocument/2006/relationships/image" Target="../media/image292.png"/><Relationship Id="rId4" Type="http://schemas.openxmlformats.org/officeDocument/2006/relationships/image" Target="../media/image286.png"/><Relationship Id="rId9" Type="http://schemas.openxmlformats.org/officeDocument/2006/relationships/image" Target="../media/image291.png"/><Relationship Id="rId14" Type="http://schemas.openxmlformats.org/officeDocument/2006/relationships/image" Target="../media/image296.png"/></Relationships>
</file>

<file path=ppt/slides/_rels/slide39.xml.rels><?xml version="1.0" encoding="UTF-8" standalone="yes"?>
<Relationships xmlns="http://schemas.openxmlformats.org/package/2006/relationships"><Relationship Id="rId8" Type="http://schemas.openxmlformats.org/officeDocument/2006/relationships/image" Target="../media/image304.png"/><Relationship Id="rId3" Type="http://schemas.openxmlformats.org/officeDocument/2006/relationships/image" Target="../media/image299.png"/><Relationship Id="rId7" Type="http://schemas.openxmlformats.org/officeDocument/2006/relationships/image" Target="../media/image303.png"/><Relationship Id="rId2" Type="http://schemas.openxmlformats.org/officeDocument/2006/relationships/notesSlide" Target="../notesSlides/notesSlide32.xml"/><Relationship Id="rId1" Type="http://schemas.openxmlformats.org/officeDocument/2006/relationships/slideLayout" Target="../slideLayouts/slideLayout66.xml"/><Relationship Id="rId6" Type="http://schemas.openxmlformats.org/officeDocument/2006/relationships/image" Target="../media/image302.png"/><Relationship Id="rId11" Type="http://schemas.openxmlformats.org/officeDocument/2006/relationships/image" Target="../media/image307.svg"/><Relationship Id="rId5" Type="http://schemas.openxmlformats.org/officeDocument/2006/relationships/image" Target="../media/image301.png"/><Relationship Id="rId10" Type="http://schemas.openxmlformats.org/officeDocument/2006/relationships/image" Target="../media/image306.png"/><Relationship Id="rId4" Type="http://schemas.openxmlformats.org/officeDocument/2006/relationships/image" Target="../media/image300.png"/><Relationship Id="rId9" Type="http://schemas.openxmlformats.org/officeDocument/2006/relationships/image" Target="../media/image3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image" Target="../media/image312.png"/><Relationship Id="rId13" Type="http://schemas.openxmlformats.org/officeDocument/2006/relationships/image" Target="../media/image278.png"/><Relationship Id="rId3" Type="http://schemas.openxmlformats.org/officeDocument/2006/relationships/image" Target="../media/image308.png"/><Relationship Id="rId7" Type="http://schemas.openxmlformats.org/officeDocument/2006/relationships/image" Target="../media/image284.png"/><Relationship Id="rId12" Type="http://schemas.openxmlformats.org/officeDocument/2006/relationships/image" Target="../media/image316.png"/><Relationship Id="rId2" Type="http://schemas.openxmlformats.org/officeDocument/2006/relationships/notesSlide" Target="../notesSlides/notesSlide33.xml"/><Relationship Id="rId1" Type="http://schemas.openxmlformats.org/officeDocument/2006/relationships/slideLayout" Target="../slideLayouts/slideLayout53.xml"/><Relationship Id="rId6" Type="http://schemas.openxmlformats.org/officeDocument/2006/relationships/image" Target="../media/image311.png"/><Relationship Id="rId11" Type="http://schemas.openxmlformats.org/officeDocument/2006/relationships/image" Target="../media/image315.png"/><Relationship Id="rId5" Type="http://schemas.openxmlformats.org/officeDocument/2006/relationships/image" Target="../media/image310.emf"/><Relationship Id="rId10" Type="http://schemas.openxmlformats.org/officeDocument/2006/relationships/image" Target="../media/image314.png"/><Relationship Id="rId4" Type="http://schemas.openxmlformats.org/officeDocument/2006/relationships/image" Target="../media/image309.png"/><Relationship Id="rId9" Type="http://schemas.openxmlformats.org/officeDocument/2006/relationships/image" Target="../media/image313.png"/><Relationship Id="rId14" Type="http://schemas.openxmlformats.org/officeDocument/2006/relationships/image" Target="../media/image28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8" Type="http://schemas.openxmlformats.org/officeDocument/2006/relationships/image" Target="../media/image322.svg"/><Relationship Id="rId3" Type="http://schemas.openxmlformats.org/officeDocument/2006/relationships/image" Target="../media/image317.png"/><Relationship Id="rId7" Type="http://schemas.openxmlformats.org/officeDocument/2006/relationships/image" Target="../media/image321.png"/><Relationship Id="rId2" Type="http://schemas.openxmlformats.org/officeDocument/2006/relationships/notesSlide" Target="../notesSlides/notesSlide35.xml"/><Relationship Id="rId1" Type="http://schemas.openxmlformats.org/officeDocument/2006/relationships/slideLayout" Target="../slideLayouts/slideLayout53.xml"/><Relationship Id="rId6" Type="http://schemas.openxmlformats.org/officeDocument/2006/relationships/image" Target="../media/image320.svg"/><Relationship Id="rId5" Type="http://schemas.openxmlformats.org/officeDocument/2006/relationships/image" Target="../media/image319.png"/><Relationship Id="rId4" Type="http://schemas.openxmlformats.org/officeDocument/2006/relationships/image" Target="../media/image318.svg"/></Relationships>
</file>

<file path=ppt/slides/_rels/slide43.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36.xml"/><Relationship Id="rId1"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13" Type="http://schemas.openxmlformats.org/officeDocument/2006/relationships/image" Target="../media/image334.png"/><Relationship Id="rId18" Type="http://schemas.openxmlformats.org/officeDocument/2006/relationships/image" Target="../media/image339.svg"/><Relationship Id="rId26" Type="http://schemas.openxmlformats.org/officeDocument/2006/relationships/image" Target="../media/image347.png"/><Relationship Id="rId3" Type="http://schemas.openxmlformats.org/officeDocument/2006/relationships/image" Target="../media/image324.emf"/><Relationship Id="rId21" Type="http://schemas.openxmlformats.org/officeDocument/2006/relationships/image" Target="../media/image342.emf"/><Relationship Id="rId34" Type="http://schemas.openxmlformats.org/officeDocument/2006/relationships/image" Target="../media/image355.png"/><Relationship Id="rId7" Type="http://schemas.openxmlformats.org/officeDocument/2006/relationships/image" Target="../media/image328.png"/><Relationship Id="rId12" Type="http://schemas.openxmlformats.org/officeDocument/2006/relationships/image" Target="../media/image333.svg"/><Relationship Id="rId17" Type="http://schemas.openxmlformats.org/officeDocument/2006/relationships/image" Target="../media/image338.png"/><Relationship Id="rId25" Type="http://schemas.openxmlformats.org/officeDocument/2006/relationships/image" Target="../media/image346.svg"/><Relationship Id="rId33" Type="http://schemas.openxmlformats.org/officeDocument/2006/relationships/image" Target="../media/image354.emf"/><Relationship Id="rId2" Type="http://schemas.openxmlformats.org/officeDocument/2006/relationships/notesSlide" Target="../notesSlides/notesSlide37.xml"/><Relationship Id="rId16" Type="http://schemas.openxmlformats.org/officeDocument/2006/relationships/image" Target="../media/image337.svg"/><Relationship Id="rId20" Type="http://schemas.openxmlformats.org/officeDocument/2006/relationships/image" Target="../media/image341.svg"/><Relationship Id="rId29" Type="http://schemas.openxmlformats.org/officeDocument/2006/relationships/image" Target="../media/image350.emf"/><Relationship Id="rId1" Type="http://schemas.openxmlformats.org/officeDocument/2006/relationships/slideLayout" Target="../slideLayouts/slideLayout138.xml"/><Relationship Id="rId6" Type="http://schemas.openxmlformats.org/officeDocument/2006/relationships/image" Target="../media/image327.svg"/><Relationship Id="rId11" Type="http://schemas.openxmlformats.org/officeDocument/2006/relationships/image" Target="../media/image332.png"/><Relationship Id="rId24" Type="http://schemas.openxmlformats.org/officeDocument/2006/relationships/image" Target="../media/image345.png"/><Relationship Id="rId32" Type="http://schemas.openxmlformats.org/officeDocument/2006/relationships/image" Target="../media/image353.emf"/><Relationship Id="rId5" Type="http://schemas.openxmlformats.org/officeDocument/2006/relationships/image" Target="../media/image326.png"/><Relationship Id="rId15" Type="http://schemas.openxmlformats.org/officeDocument/2006/relationships/image" Target="../media/image336.png"/><Relationship Id="rId23" Type="http://schemas.openxmlformats.org/officeDocument/2006/relationships/image" Target="../media/image344.emf"/><Relationship Id="rId28" Type="http://schemas.openxmlformats.org/officeDocument/2006/relationships/image" Target="../media/image349.emf"/><Relationship Id="rId10" Type="http://schemas.openxmlformats.org/officeDocument/2006/relationships/image" Target="../media/image331.svg"/><Relationship Id="rId19" Type="http://schemas.openxmlformats.org/officeDocument/2006/relationships/image" Target="../media/image340.png"/><Relationship Id="rId31" Type="http://schemas.openxmlformats.org/officeDocument/2006/relationships/image" Target="../media/image352.emf"/><Relationship Id="rId4" Type="http://schemas.openxmlformats.org/officeDocument/2006/relationships/image" Target="../media/image325.emf"/><Relationship Id="rId9" Type="http://schemas.openxmlformats.org/officeDocument/2006/relationships/image" Target="../media/image330.png"/><Relationship Id="rId14" Type="http://schemas.openxmlformats.org/officeDocument/2006/relationships/image" Target="../media/image335.svg"/><Relationship Id="rId22" Type="http://schemas.openxmlformats.org/officeDocument/2006/relationships/image" Target="../media/image343.emf"/><Relationship Id="rId27" Type="http://schemas.openxmlformats.org/officeDocument/2006/relationships/image" Target="../media/image348.emf"/><Relationship Id="rId30" Type="http://schemas.openxmlformats.org/officeDocument/2006/relationships/image" Target="../media/image351.emf"/><Relationship Id="rId35" Type="http://schemas.openxmlformats.org/officeDocument/2006/relationships/image" Target="../media/image356.png"/><Relationship Id="rId8" Type="http://schemas.openxmlformats.org/officeDocument/2006/relationships/image" Target="../media/image329.svg"/></Relationships>
</file>

<file path=ppt/slides/_rels/slide45.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360.emf"/><Relationship Id="rId5" Type="http://schemas.openxmlformats.org/officeDocument/2006/relationships/image" Target="../media/image359.emf"/><Relationship Id="rId4" Type="http://schemas.openxmlformats.org/officeDocument/2006/relationships/image" Target="../media/image358.png"/></Relationships>
</file>

<file path=ppt/slides/_rels/slide46.xml.rels><?xml version="1.0" encoding="UTF-8" standalone="yes"?>
<Relationships xmlns="http://schemas.openxmlformats.org/package/2006/relationships"><Relationship Id="rId8" Type="http://schemas.openxmlformats.org/officeDocument/2006/relationships/image" Target="../media/image358.png"/><Relationship Id="rId3" Type="http://schemas.openxmlformats.org/officeDocument/2006/relationships/image" Target="../media/image361.png"/><Relationship Id="rId7" Type="http://schemas.openxmlformats.org/officeDocument/2006/relationships/image" Target="../media/image365.png"/><Relationship Id="rId2" Type="http://schemas.openxmlformats.org/officeDocument/2006/relationships/notesSlide" Target="../notesSlides/notesSlide39.xml"/><Relationship Id="rId1" Type="http://schemas.openxmlformats.org/officeDocument/2006/relationships/slideLayout" Target="../slideLayouts/slideLayout138.xml"/><Relationship Id="rId6" Type="http://schemas.openxmlformats.org/officeDocument/2006/relationships/image" Target="../media/image364.emf"/><Relationship Id="rId11" Type="http://schemas.openxmlformats.org/officeDocument/2006/relationships/image" Target="../media/image368.svg"/><Relationship Id="rId5" Type="http://schemas.openxmlformats.org/officeDocument/2006/relationships/image" Target="../media/image363.emf"/><Relationship Id="rId10" Type="http://schemas.openxmlformats.org/officeDocument/2006/relationships/image" Target="../media/image367.png"/><Relationship Id="rId4" Type="http://schemas.openxmlformats.org/officeDocument/2006/relationships/image" Target="../media/image362.png"/><Relationship Id="rId9" Type="http://schemas.openxmlformats.org/officeDocument/2006/relationships/image" Target="../media/image366.png"/></Relationships>
</file>

<file path=ppt/slides/_rels/slide47.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40.xml"/><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13" Type="http://schemas.openxmlformats.org/officeDocument/2006/relationships/image" Target="../media/image351.emf"/><Relationship Id="rId18" Type="http://schemas.openxmlformats.org/officeDocument/2006/relationships/image" Target="../media/image354.emf"/><Relationship Id="rId26" Type="http://schemas.openxmlformats.org/officeDocument/2006/relationships/image" Target="../media/image337.svg"/><Relationship Id="rId39" Type="http://schemas.openxmlformats.org/officeDocument/2006/relationships/image" Target="../media/image325.emf"/><Relationship Id="rId21" Type="http://schemas.openxmlformats.org/officeDocument/2006/relationships/image" Target="../media/image332.png"/><Relationship Id="rId34" Type="http://schemas.openxmlformats.org/officeDocument/2006/relationships/image" Target="../media/image372.svg"/><Relationship Id="rId7" Type="http://schemas.openxmlformats.org/officeDocument/2006/relationships/image" Target="../media/image345.png"/><Relationship Id="rId12" Type="http://schemas.openxmlformats.org/officeDocument/2006/relationships/image" Target="../media/image350.emf"/><Relationship Id="rId17" Type="http://schemas.openxmlformats.org/officeDocument/2006/relationships/image" Target="../media/image329.svg"/><Relationship Id="rId25" Type="http://schemas.openxmlformats.org/officeDocument/2006/relationships/image" Target="../media/image336.png"/><Relationship Id="rId33" Type="http://schemas.openxmlformats.org/officeDocument/2006/relationships/image" Target="../media/image371.png"/><Relationship Id="rId38" Type="http://schemas.openxmlformats.org/officeDocument/2006/relationships/image" Target="../media/image356.png"/><Relationship Id="rId2" Type="http://schemas.openxmlformats.org/officeDocument/2006/relationships/notesSlide" Target="../notesSlides/notesSlide41.xml"/><Relationship Id="rId16" Type="http://schemas.openxmlformats.org/officeDocument/2006/relationships/image" Target="../media/image328.png"/><Relationship Id="rId20" Type="http://schemas.openxmlformats.org/officeDocument/2006/relationships/image" Target="../media/image327.svg"/><Relationship Id="rId29" Type="http://schemas.openxmlformats.org/officeDocument/2006/relationships/image" Target="../media/image340.png"/><Relationship Id="rId1" Type="http://schemas.openxmlformats.org/officeDocument/2006/relationships/slideLayout" Target="../slideLayouts/slideLayout138.xml"/><Relationship Id="rId6" Type="http://schemas.openxmlformats.org/officeDocument/2006/relationships/image" Target="../media/image355.png"/><Relationship Id="rId11" Type="http://schemas.openxmlformats.org/officeDocument/2006/relationships/image" Target="../media/image349.emf"/><Relationship Id="rId24" Type="http://schemas.openxmlformats.org/officeDocument/2006/relationships/image" Target="../media/image335.svg"/><Relationship Id="rId32" Type="http://schemas.openxmlformats.org/officeDocument/2006/relationships/image" Target="../media/image370.emf"/><Relationship Id="rId37" Type="http://schemas.openxmlformats.org/officeDocument/2006/relationships/image" Target="../media/image331.svg"/><Relationship Id="rId5" Type="http://schemas.openxmlformats.org/officeDocument/2006/relationships/image" Target="../media/image344.emf"/><Relationship Id="rId15" Type="http://schemas.openxmlformats.org/officeDocument/2006/relationships/image" Target="../media/image353.emf"/><Relationship Id="rId23" Type="http://schemas.openxmlformats.org/officeDocument/2006/relationships/image" Target="../media/image334.png"/><Relationship Id="rId28" Type="http://schemas.openxmlformats.org/officeDocument/2006/relationships/image" Target="../media/image339.svg"/><Relationship Id="rId36" Type="http://schemas.openxmlformats.org/officeDocument/2006/relationships/image" Target="../media/image330.png"/><Relationship Id="rId10" Type="http://schemas.openxmlformats.org/officeDocument/2006/relationships/image" Target="../media/image348.emf"/><Relationship Id="rId19" Type="http://schemas.openxmlformats.org/officeDocument/2006/relationships/image" Target="../media/image326.png"/><Relationship Id="rId31" Type="http://schemas.openxmlformats.org/officeDocument/2006/relationships/image" Target="../media/image324.emf"/><Relationship Id="rId4" Type="http://schemas.openxmlformats.org/officeDocument/2006/relationships/image" Target="../media/image343.emf"/><Relationship Id="rId9" Type="http://schemas.openxmlformats.org/officeDocument/2006/relationships/image" Target="../media/image347.png"/><Relationship Id="rId14" Type="http://schemas.openxmlformats.org/officeDocument/2006/relationships/image" Target="../media/image352.emf"/><Relationship Id="rId22" Type="http://schemas.openxmlformats.org/officeDocument/2006/relationships/image" Target="../media/image333.svg"/><Relationship Id="rId27" Type="http://schemas.openxmlformats.org/officeDocument/2006/relationships/image" Target="../media/image338.png"/><Relationship Id="rId30" Type="http://schemas.openxmlformats.org/officeDocument/2006/relationships/image" Target="../media/image341.svg"/><Relationship Id="rId35" Type="http://schemas.openxmlformats.org/officeDocument/2006/relationships/image" Target="../media/image373.emf"/><Relationship Id="rId8" Type="http://schemas.openxmlformats.org/officeDocument/2006/relationships/image" Target="../media/image346.svg"/><Relationship Id="rId3" Type="http://schemas.openxmlformats.org/officeDocument/2006/relationships/image" Target="../media/image342.emf"/></Relationships>
</file>

<file path=ppt/slides/_rels/slide49.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notesSlide" Target="../notesSlides/notesSlide42.xml"/><Relationship Id="rId1" Type="http://schemas.openxmlformats.org/officeDocument/2006/relationships/slideLayout" Target="../slideLayouts/slideLayout54.xml"/><Relationship Id="rId4" Type="http://schemas.openxmlformats.org/officeDocument/2006/relationships/image" Target="../media/image3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8" Type="http://schemas.openxmlformats.org/officeDocument/2006/relationships/image" Target="../media/image324.emf"/><Relationship Id="rId3" Type="http://schemas.openxmlformats.org/officeDocument/2006/relationships/image" Target="../media/image376.png"/><Relationship Id="rId7" Type="http://schemas.openxmlformats.org/officeDocument/2006/relationships/image" Target="../media/image378.svg"/><Relationship Id="rId2" Type="http://schemas.openxmlformats.org/officeDocument/2006/relationships/notesSlide" Target="../notesSlides/notesSlide44.xml"/><Relationship Id="rId1" Type="http://schemas.openxmlformats.org/officeDocument/2006/relationships/slideLayout" Target="../slideLayouts/slideLayout67.xml"/><Relationship Id="rId6" Type="http://schemas.openxmlformats.org/officeDocument/2006/relationships/image" Target="../media/image377.png"/><Relationship Id="rId5" Type="http://schemas.openxmlformats.org/officeDocument/2006/relationships/image" Target="../media/image283.png"/><Relationship Id="rId4" Type="http://schemas.openxmlformats.org/officeDocument/2006/relationships/image" Target="../media/image357.png"/></Relationships>
</file>

<file path=ppt/slides/_rels/slide52.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45.xml"/><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8" Type="http://schemas.openxmlformats.org/officeDocument/2006/relationships/image" Target="../media/image349.emf"/><Relationship Id="rId13" Type="http://schemas.openxmlformats.org/officeDocument/2006/relationships/image" Target="../media/image356.png"/><Relationship Id="rId3" Type="http://schemas.openxmlformats.org/officeDocument/2006/relationships/image" Target="../media/image342.emf"/><Relationship Id="rId7" Type="http://schemas.openxmlformats.org/officeDocument/2006/relationships/image" Target="../media/image348.emf"/><Relationship Id="rId12" Type="http://schemas.openxmlformats.org/officeDocument/2006/relationships/image" Target="../media/image355.png"/><Relationship Id="rId2" Type="http://schemas.openxmlformats.org/officeDocument/2006/relationships/notesSlide" Target="../notesSlides/notesSlide46.xml"/><Relationship Id="rId1" Type="http://schemas.openxmlformats.org/officeDocument/2006/relationships/slideLayout" Target="../slideLayouts/slideLayout138.xml"/><Relationship Id="rId6" Type="http://schemas.openxmlformats.org/officeDocument/2006/relationships/image" Target="../media/image347.png"/><Relationship Id="rId11" Type="http://schemas.openxmlformats.org/officeDocument/2006/relationships/image" Target="../media/image352.emf"/><Relationship Id="rId5" Type="http://schemas.openxmlformats.org/officeDocument/2006/relationships/image" Target="../media/image344.emf"/><Relationship Id="rId10" Type="http://schemas.openxmlformats.org/officeDocument/2006/relationships/image" Target="../media/image351.emf"/><Relationship Id="rId4" Type="http://schemas.openxmlformats.org/officeDocument/2006/relationships/image" Target="../media/image343.emf"/><Relationship Id="rId9" Type="http://schemas.openxmlformats.org/officeDocument/2006/relationships/image" Target="../media/image350.emf"/></Relationships>
</file>

<file path=ppt/slides/_rels/slide54.xml.rels><?xml version="1.0" encoding="UTF-8" standalone="yes"?>
<Relationships xmlns="http://schemas.openxmlformats.org/package/2006/relationships"><Relationship Id="rId8" Type="http://schemas.openxmlformats.org/officeDocument/2006/relationships/image" Target="../media/image383.png"/><Relationship Id="rId13" Type="http://schemas.openxmlformats.org/officeDocument/2006/relationships/image" Target="../media/image387.png"/><Relationship Id="rId18" Type="http://schemas.openxmlformats.org/officeDocument/2006/relationships/image" Target="../media/image325.emf"/><Relationship Id="rId3" Type="http://schemas.openxmlformats.org/officeDocument/2006/relationships/image" Target="../media/image380.emf"/><Relationship Id="rId7" Type="http://schemas.openxmlformats.org/officeDocument/2006/relationships/image" Target="../media/image382.emf"/><Relationship Id="rId12" Type="http://schemas.openxmlformats.org/officeDocument/2006/relationships/image" Target="../media/image386.png"/><Relationship Id="rId17" Type="http://schemas.openxmlformats.org/officeDocument/2006/relationships/image" Target="../media/image388.png"/><Relationship Id="rId2" Type="http://schemas.openxmlformats.org/officeDocument/2006/relationships/image" Target="../media/image342.emf"/><Relationship Id="rId16" Type="http://schemas.openxmlformats.org/officeDocument/2006/relationships/image" Target="../media/image372.svg"/><Relationship Id="rId1" Type="http://schemas.openxmlformats.org/officeDocument/2006/relationships/slideLayout" Target="../slideLayouts/slideLayout53.xml"/><Relationship Id="rId6" Type="http://schemas.openxmlformats.org/officeDocument/2006/relationships/image" Target="../media/image344.emf"/><Relationship Id="rId11" Type="http://schemas.openxmlformats.org/officeDocument/2006/relationships/image" Target="../media/image385.png"/><Relationship Id="rId5" Type="http://schemas.openxmlformats.org/officeDocument/2006/relationships/image" Target="../media/image381.emf"/><Relationship Id="rId15" Type="http://schemas.openxmlformats.org/officeDocument/2006/relationships/image" Target="../media/image371.png"/><Relationship Id="rId10" Type="http://schemas.openxmlformats.org/officeDocument/2006/relationships/image" Target="../media/image384.png"/><Relationship Id="rId4" Type="http://schemas.openxmlformats.org/officeDocument/2006/relationships/image" Target="../media/image343.emf"/><Relationship Id="rId9" Type="http://schemas.openxmlformats.org/officeDocument/2006/relationships/image" Target="../media/image292.png"/><Relationship Id="rId14" Type="http://schemas.openxmlformats.org/officeDocument/2006/relationships/image" Target="../media/image324.emf"/></Relationships>
</file>

<file path=ppt/slides/_rels/slide55.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8" Type="http://schemas.openxmlformats.org/officeDocument/2006/relationships/image" Target="../media/image395.png"/><Relationship Id="rId3" Type="http://schemas.openxmlformats.org/officeDocument/2006/relationships/image" Target="../media/image390.png"/><Relationship Id="rId7" Type="http://schemas.openxmlformats.org/officeDocument/2006/relationships/image" Target="../media/image394.png"/><Relationship Id="rId2" Type="http://schemas.openxmlformats.org/officeDocument/2006/relationships/notesSlide" Target="../notesSlides/notesSlide49.xml"/><Relationship Id="rId1" Type="http://schemas.openxmlformats.org/officeDocument/2006/relationships/slideLayout" Target="../slideLayouts/slideLayout52.xml"/><Relationship Id="rId6" Type="http://schemas.openxmlformats.org/officeDocument/2006/relationships/image" Target="../media/image393.png"/><Relationship Id="rId5" Type="http://schemas.openxmlformats.org/officeDocument/2006/relationships/image" Target="../media/image392.png"/><Relationship Id="rId4" Type="http://schemas.openxmlformats.org/officeDocument/2006/relationships/image" Target="../media/image39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51.xml"/><Relationship Id="rId1" Type="http://schemas.openxmlformats.org/officeDocument/2006/relationships/slideLayout" Target="../slideLayouts/slideLayout15.xml"/><Relationship Id="rId6" Type="http://schemas.openxmlformats.org/officeDocument/2006/relationships/hyperlink" Target="https://en.wikipedia.org/wiki/Colonial_Pipeline_ransomware_attack" TargetMode="External"/><Relationship Id="rId5" Type="http://schemas.openxmlformats.org/officeDocument/2006/relationships/image" Target="../media/image398.jpeg"/><Relationship Id="rId4" Type="http://schemas.openxmlformats.org/officeDocument/2006/relationships/image" Target="../media/image397.png"/></Relationships>
</file>

<file path=ppt/slides/_rels/slide6.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3.xml"/><Relationship Id="rId16" Type="http://schemas.openxmlformats.org/officeDocument/2006/relationships/image" Target="../media/image69.svg"/><Relationship Id="rId1" Type="http://schemas.openxmlformats.org/officeDocument/2006/relationships/slideLayout" Target="../slideLayouts/slideLayout15.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60.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401.jpeg"/><Relationship Id="rId4" Type="http://schemas.openxmlformats.org/officeDocument/2006/relationships/image" Target="../media/image400.svg"/></Relationships>
</file>

<file path=ppt/slides/_rels/slide61.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404.png"/><Relationship Id="rId4" Type="http://schemas.openxmlformats.org/officeDocument/2006/relationships/image" Target="../media/image403.png"/></Relationships>
</file>

<file path=ppt/slides/_rels/slide62.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407.png"/><Relationship Id="rId4" Type="http://schemas.openxmlformats.org/officeDocument/2006/relationships/image" Target="../media/image40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8" Type="http://schemas.openxmlformats.org/officeDocument/2006/relationships/image" Target="../media/image413.svg"/><Relationship Id="rId13" Type="http://schemas.openxmlformats.org/officeDocument/2006/relationships/image" Target="../media/image418.svg"/><Relationship Id="rId18" Type="http://schemas.openxmlformats.org/officeDocument/2006/relationships/image" Target="../media/image423.png"/><Relationship Id="rId3" Type="http://schemas.openxmlformats.org/officeDocument/2006/relationships/image" Target="../media/image408.png"/><Relationship Id="rId21" Type="http://schemas.openxmlformats.org/officeDocument/2006/relationships/image" Target="../media/image426.png"/><Relationship Id="rId7" Type="http://schemas.openxmlformats.org/officeDocument/2006/relationships/image" Target="../media/image412.png"/><Relationship Id="rId12" Type="http://schemas.openxmlformats.org/officeDocument/2006/relationships/image" Target="../media/image417.png"/><Relationship Id="rId17" Type="http://schemas.openxmlformats.org/officeDocument/2006/relationships/image" Target="../media/image422.svg"/><Relationship Id="rId2" Type="http://schemas.openxmlformats.org/officeDocument/2006/relationships/notesSlide" Target="../notesSlides/notesSlide56.xml"/><Relationship Id="rId16" Type="http://schemas.openxmlformats.org/officeDocument/2006/relationships/image" Target="../media/image421.png"/><Relationship Id="rId20" Type="http://schemas.openxmlformats.org/officeDocument/2006/relationships/image" Target="../media/image425.png"/><Relationship Id="rId1" Type="http://schemas.openxmlformats.org/officeDocument/2006/relationships/slideLayout" Target="../slideLayouts/slideLayout105.xml"/><Relationship Id="rId6" Type="http://schemas.openxmlformats.org/officeDocument/2006/relationships/image" Target="../media/image411.svg"/><Relationship Id="rId11" Type="http://schemas.openxmlformats.org/officeDocument/2006/relationships/image" Target="../media/image416.svg"/><Relationship Id="rId5" Type="http://schemas.openxmlformats.org/officeDocument/2006/relationships/image" Target="../media/image410.png"/><Relationship Id="rId15" Type="http://schemas.openxmlformats.org/officeDocument/2006/relationships/image" Target="../media/image420.svg"/><Relationship Id="rId23" Type="http://schemas.openxmlformats.org/officeDocument/2006/relationships/image" Target="../media/image428.png"/><Relationship Id="rId10" Type="http://schemas.openxmlformats.org/officeDocument/2006/relationships/image" Target="../media/image415.png"/><Relationship Id="rId19" Type="http://schemas.openxmlformats.org/officeDocument/2006/relationships/image" Target="../media/image424.svg"/><Relationship Id="rId4" Type="http://schemas.openxmlformats.org/officeDocument/2006/relationships/image" Target="../media/image409.svg"/><Relationship Id="rId9" Type="http://schemas.openxmlformats.org/officeDocument/2006/relationships/image" Target="../media/image414.png"/><Relationship Id="rId14" Type="http://schemas.openxmlformats.org/officeDocument/2006/relationships/image" Target="../media/image419.png"/><Relationship Id="rId22" Type="http://schemas.openxmlformats.org/officeDocument/2006/relationships/image" Target="../media/image427.svg"/></Relationships>
</file>

<file path=ppt/slides/_rels/slide65.xml.rels><?xml version="1.0" encoding="UTF-8" standalone="yes"?>
<Relationships xmlns="http://schemas.openxmlformats.org/package/2006/relationships"><Relationship Id="rId8" Type="http://schemas.openxmlformats.org/officeDocument/2006/relationships/image" Target="../media/image434.png"/><Relationship Id="rId3" Type="http://schemas.openxmlformats.org/officeDocument/2006/relationships/image" Target="../media/image429.png"/><Relationship Id="rId7" Type="http://schemas.openxmlformats.org/officeDocument/2006/relationships/image" Target="../media/image433.sv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432.png"/><Relationship Id="rId11" Type="http://schemas.openxmlformats.org/officeDocument/2006/relationships/image" Target="../media/image437.svg"/><Relationship Id="rId5" Type="http://schemas.openxmlformats.org/officeDocument/2006/relationships/image" Target="../media/image431.png"/><Relationship Id="rId10" Type="http://schemas.openxmlformats.org/officeDocument/2006/relationships/image" Target="../media/image436.png"/><Relationship Id="rId4" Type="http://schemas.openxmlformats.org/officeDocument/2006/relationships/image" Target="../media/image430.png"/><Relationship Id="rId9" Type="http://schemas.openxmlformats.org/officeDocument/2006/relationships/image" Target="../media/image435.svg"/></Relationships>
</file>

<file path=ppt/slides/_rels/slide66.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58.xml"/><Relationship Id="rId1" Type="http://schemas.openxmlformats.org/officeDocument/2006/relationships/slideLayout" Target="../slideLayouts/slideLayout15.xml"/><Relationship Id="rId6" Type="http://schemas.openxmlformats.org/officeDocument/2006/relationships/image" Target="../media/image440.png"/><Relationship Id="rId5" Type="http://schemas.openxmlformats.org/officeDocument/2006/relationships/image" Target="../media/image71.emf"/><Relationship Id="rId4" Type="http://schemas.openxmlformats.org/officeDocument/2006/relationships/image" Target="../media/image439.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44.xml"/><Relationship Id="rId4" Type="http://schemas.openxmlformats.org/officeDocument/2006/relationships/image" Target="../media/image441.tif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4.svg"/><Relationship Id="rId18" Type="http://schemas.openxmlformats.org/officeDocument/2006/relationships/image" Target="../media/image84.png"/><Relationship Id="rId26" Type="http://schemas.openxmlformats.org/officeDocument/2006/relationships/image" Target="../media/image105.png"/><Relationship Id="rId3" Type="http://schemas.openxmlformats.org/officeDocument/2006/relationships/image" Target="../media/image85.png"/><Relationship Id="rId21" Type="http://schemas.openxmlformats.org/officeDocument/2006/relationships/image" Target="../media/image100.svg"/><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98.svg"/><Relationship Id="rId25" Type="http://schemas.openxmlformats.org/officeDocument/2006/relationships/image" Target="../media/image104.png"/><Relationship Id="rId2" Type="http://schemas.openxmlformats.org/officeDocument/2006/relationships/notesSlide" Target="../notesSlides/notesSlide6.xml"/><Relationship Id="rId16" Type="http://schemas.openxmlformats.org/officeDocument/2006/relationships/image" Target="../media/image97.png"/><Relationship Id="rId20" Type="http://schemas.openxmlformats.org/officeDocument/2006/relationships/image" Target="../media/image99.png"/><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92.svg"/><Relationship Id="rId24" Type="http://schemas.openxmlformats.org/officeDocument/2006/relationships/image" Target="../media/image103.png"/><Relationship Id="rId5" Type="http://schemas.openxmlformats.org/officeDocument/2006/relationships/image" Target="../media/image87.png"/><Relationship Id="rId15" Type="http://schemas.openxmlformats.org/officeDocument/2006/relationships/image" Target="../media/image96.svg"/><Relationship Id="rId23" Type="http://schemas.openxmlformats.org/officeDocument/2006/relationships/image" Target="../media/image102.svg"/><Relationship Id="rId10" Type="http://schemas.openxmlformats.org/officeDocument/2006/relationships/image" Target="../media/image91.png"/><Relationship Id="rId19" Type="http://schemas.openxmlformats.org/officeDocument/2006/relationships/image" Target="../media/image78.png"/><Relationship Id="rId4" Type="http://schemas.openxmlformats.org/officeDocument/2006/relationships/image" Target="../media/image86.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veritas-_-enterprise-data-management-leader">
            <a:hlinkClick r:id="" action="ppaction://media"/>
            <a:extLst>
              <a:ext uri="{FF2B5EF4-FFF2-40B4-BE49-F238E27FC236}">
                <a16:creationId xmlns:a16="http://schemas.microsoft.com/office/drawing/2014/main" id="{7478BE05-0A5A-D704-11A9-F44B6ED47E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12192000" cy="6858000"/>
          </a:xfrm>
          <a:prstGeom prst="rect">
            <a:avLst/>
          </a:prstGeom>
        </p:spPr>
      </p:pic>
    </p:spTree>
    <p:extLst>
      <p:ext uri="{BB962C8B-B14F-4D97-AF65-F5344CB8AC3E}">
        <p14:creationId xmlns:p14="http://schemas.microsoft.com/office/powerpoint/2010/main" val="2777227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1120" y="2209800"/>
            <a:ext cx="5161280" cy="2192751"/>
          </a:xfrm>
        </p:spPr>
        <p:txBody>
          <a:bodyPr/>
          <a:lstStyle/>
          <a:p>
            <a:r>
              <a:rPr lang="en-US" sz="6000"/>
              <a:t>Flexible Deployment</a:t>
            </a:r>
          </a:p>
        </p:txBody>
      </p:sp>
    </p:spTree>
    <p:extLst>
      <p:ext uri="{BB962C8B-B14F-4D97-AF65-F5344CB8AC3E}">
        <p14:creationId xmlns:p14="http://schemas.microsoft.com/office/powerpoint/2010/main" val="323738211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0E301-6986-974B-BE11-2B9DF111E110}"/>
              </a:ext>
            </a:extLst>
          </p:cNvPr>
          <p:cNvSpPr>
            <a:spLocks noGrp="1"/>
          </p:cNvSpPr>
          <p:nvPr>
            <p:ph type="title"/>
          </p:nvPr>
        </p:nvSpPr>
        <p:spPr/>
        <p:txBody>
          <a:bodyPr>
            <a:normAutofit/>
          </a:bodyPr>
          <a:lstStyle/>
          <a:p>
            <a:r>
              <a:rPr lang="en-US"/>
              <a:t>Flexible Deployment</a:t>
            </a:r>
          </a:p>
        </p:txBody>
      </p:sp>
      <p:sp>
        <p:nvSpPr>
          <p:cNvPr id="4" name="Footer Placeholder 3">
            <a:extLst>
              <a:ext uri="{FF2B5EF4-FFF2-40B4-BE49-F238E27FC236}">
                <a16:creationId xmlns:a16="http://schemas.microsoft.com/office/drawing/2014/main" id="{A3C5E28B-1939-794C-BC8B-69EDC51EDB1B}"/>
              </a:ext>
            </a:extLst>
          </p:cNvPr>
          <p:cNvSpPr>
            <a:spLocks noGrp="1"/>
          </p:cNvSpPr>
          <p:nvPr>
            <p:ph type="ftr" sz="quarter" idx="11"/>
          </p:nvPr>
        </p:nvSpPr>
        <p:spPr/>
        <p:txBody>
          <a:bodyPr/>
          <a:lstStyle/>
          <a:p>
            <a:pPr defTabSz="914126"/>
            <a:r>
              <a:rPr lang="en-US">
                <a:solidFill>
                  <a:srgbClr val="FFFFFF">
                    <a:lumMod val="75000"/>
                  </a:srgbClr>
                </a:solidFill>
                <a:latin typeface="Arial" panose="020B0604020202020204"/>
              </a:rPr>
              <a:t>Copyright © 2022 Veritas Technologies LLC  |  CONFIDENTIAL </a:t>
            </a:r>
          </a:p>
        </p:txBody>
      </p:sp>
      <p:sp>
        <p:nvSpPr>
          <p:cNvPr id="5" name="Slide Number Placeholder 4">
            <a:extLst>
              <a:ext uri="{FF2B5EF4-FFF2-40B4-BE49-F238E27FC236}">
                <a16:creationId xmlns:a16="http://schemas.microsoft.com/office/drawing/2014/main" id="{B398CF92-A1B4-E841-B04B-3291E4AB7464}"/>
              </a:ext>
            </a:extLst>
          </p:cNvPr>
          <p:cNvSpPr>
            <a:spLocks noGrp="1"/>
          </p:cNvSpPr>
          <p:nvPr>
            <p:ph type="sldNum" sz="quarter" idx="4"/>
          </p:nvPr>
        </p:nvSpPr>
        <p:spPr/>
        <p:txBody>
          <a:bodyPr/>
          <a:lstStyle/>
          <a:p>
            <a:pPr defTabSz="914126"/>
            <a:fld id="{8A39E1BE-BEA9-3141-B1D0-D0662867DFF2}" type="slidenum">
              <a:rPr lang="en-US">
                <a:solidFill>
                  <a:srgbClr val="FFFFFF">
                    <a:lumMod val="75000"/>
                  </a:srgbClr>
                </a:solidFill>
                <a:latin typeface="Arial" panose="020B0604020202020204"/>
              </a:rPr>
              <a:pPr defTabSz="914126"/>
              <a:t>11</a:t>
            </a:fld>
            <a:endParaRPr lang="en-US">
              <a:solidFill>
                <a:srgbClr val="FFFFFF">
                  <a:lumMod val="75000"/>
                </a:srgbClr>
              </a:solidFill>
              <a:latin typeface="Arial" panose="020B0604020202020204"/>
            </a:endParaRPr>
          </a:p>
        </p:txBody>
      </p:sp>
      <p:grpSp>
        <p:nvGrpSpPr>
          <p:cNvPr id="3" name="Group 2">
            <a:extLst>
              <a:ext uri="{FF2B5EF4-FFF2-40B4-BE49-F238E27FC236}">
                <a16:creationId xmlns:a16="http://schemas.microsoft.com/office/drawing/2014/main" id="{2F5F2A75-F6CC-CD44-9EC3-4E1BA5E01CAA}"/>
              </a:ext>
            </a:extLst>
          </p:cNvPr>
          <p:cNvGrpSpPr/>
          <p:nvPr/>
        </p:nvGrpSpPr>
        <p:grpSpPr>
          <a:xfrm>
            <a:off x="206391" y="1464110"/>
            <a:ext cx="2819131" cy="4387978"/>
            <a:chOff x="206391" y="1464110"/>
            <a:chExt cx="2819131" cy="4387978"/>
          </a:xfrm>
        </p:grpSpPr>
        <p:sp>
          <p:nvSpPr>
            <p:cNvPr id="25" name="Rounded Rectangle 24">
              <a:extLst>
                <a:ext uri="{FF2B5EF4-FFF2-40B4-BE49-F238E27FC236}">
                  <a16:creationId xmlns:a16="http://schemas.microsoft.com/office/drawing/2014/main" id="{38F06F0C-58BA-8B46-A750-F9A812818653}"/>
                </a:ext>
              </a:extLst>
            </p:cNvPr>
            <p:cNvSpPr/>
            <p:nvPr/>
          </p:nvSpPr>
          <p:spPr bwMode="auto">
            <a:xfrm>
              <a:off x="223415" y="1464111"/>
              <a:ext cx="2797990" cy="438797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26" name="Round Same Side Corner Rectangle 25">
              <a:extLst>
                <a:ext uri="{FF2B5EF4-FFF2-40B4-BE49-F238E27FC236}">
                  <a16:creationId xmlns:a16="http://schemas.microsoft.com/office/drawing/2014/main" id="{45A6F809-D666-AA47-A1F0-233D0F906EA2}"/>
                </a:ext>
              </a:extLst>
            </p:cNvPr>
            <p:cNvSpPr/>
            <p:nvPr/>
          </p:nvSpPr>
          <p:spPr bwMode="auto">
            <a:xfrm>
              <a:off x="217263" y="1464110"/>
              <a:ext cx="2797989" cy="708956"/>
            </a:xfrm>
            <a:prstGeom prst="round2SameRect">
              <a:avLst>
                <a:gd name="adj1" fmla="val 12500"/>
                <a:gd name="adj2" fmla="val 0"/>
              </a:avLst>
            </a:prstGeom>
            <a:gradFill>
              <a:gsLst>
                <a:gs pos="99000">
                  <a:schemeClr val="accent2"/>
                </a:gs>
                <a:gs pos="0">
                  <a:schemeClr val="accent3"/>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27" name="Text Placeholder 15">
              <a:extLst>
                <a:ext uri="{FF2B5EF4-FFF2-40B4-BE49-F238E27FC236}">
                  <a16:creationId xmlns:a16="http://schemas.microsoft.com/office/drawing/2014/main" id="{647966E1-319B-AD44-A305-BD9403CBF6E6}"/>
                </a:ext>
              </a:extLst>
            </p:cNvPr>
            <p:cNvSpPr txBox="1">
              <a:spLocks/>
            </p:cNvSpPr>
            <p:nvPr/>
          </p:nvSpPr>
          <p:spPr>
            <a:xfrm>
              <a:off x="227533" y="1613289"/>
              <a:ext cx="2797989" cy="390230"/>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indent="0" algn="ctr" defTabSz="914126">
                <a:spcBef>
                  <a:spcPts val="1799"/>
                </a:spcBef>
                <a:buNone/>
              </a:pPr>
              <a:r>
                <a:rPr lang="en-US" sz="1699">
                  <a:solidFill>
                    <a:srgbClr val="FFFFFF"/>
                  </a:solidFill>
                  <a:ea typeface="Polaris Medium Italic" panose="02000000000000000000" pitchFamily="2" charset="0"/>
                </a:rPr>
                <a:t>On-Premises</a:t>
              </a:r>
            </a:p>
          </p:txBody>
        </p:sp>
        <p:sp>
          <p:nvSpPr>
            <p:cNvPr id="91" name="TextBox 90">
              <a:extLst>
                <a:ext uri="{FF2B5EF4-FFF2-40B4-BE49-F238E27FC236}">
                  <a16:creationId xmlns:a16="http://schemas.microsoft.com/office/drawing/2014/main" id="{77EEFA85-B6EB-764E-A191-6F1C41A18228}"/>
                </a:ext>
              </a:extLst>
            </p:cNvPr>
            <p:cNvSpPr txBox="1"/>
            <p:nvPr/>
          </p:nvSpPr>
          <p:spPr>
            <a:xfrm>
              <a:off x="410496" y="2376002"/>
              <a:ext cx="2473241" cy="548497"/>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Highly secure; meet</a:t>
              </a:r>
              <a:br>
                <a:rPr lang="en-US" sz="1400">
                  <a:solidFill>
                    <a:srgbClr val="000000"/>
                  </a:solidFill>
                  <a:latin typeface="Arial" panose="020B0604020202020204"/>
                </a:rPr>
              </a:br>
              <a:r>
                <a:rPr lang="en-US" sz="1400">
                  <a:solidFill>
                    <a:srgbClr val="000000"/>
                  </a:solidFill>
                  <a:latin typeface="Arial" panose="020B0604020202020204"/>
                </a:rPr>
                <a:t>data sovereignty </a:t>
              </a:r>
            </a:p>
            <a:p>
              <a:pPr marL="194252" indent="-194252"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sp>
          <p:nvSpPr>
            <p:cNvPr id="7" name="TextBox 6">
              <a:extLst>
                <a:ext uri="{FF2B5EF4-FFF2-40B4-BE49-F238E27FC236}">
                  <a16:creationId xmlns:a16="http://schemas.microsoft.com/office/drawing/2014/main" id="{C28BADA2-DC68-C84F-825D-4764612139CF}"/>
                </a:ext>
              </a:extLst>
            </p:cNvPr>
            <p:cNvSpPr txBox="1"/>
            <p:nvPr/>
          </p:nvSpPr>
          <p:spPr>
            <a:xfrm>
              <a:off x="771087" y="3956170"/>
              <a:ext cx="1140089" cy="270187"/>
            </a:xfrm>
            <a:prstGeom prst="rect">
              <a:avLst/>
            </a:prstGeom>
            <a:noFill/>
            <a:ln>
              <a:noFill/>
            </a:ln>
          </p:spPr>
          <p:txBody>
            <a:bodyPr wrap="square" lIns="0" tIns="0" rIns="0" bIns="0" rtlCol="0">
              <a:noAutofit/>
            </a:bodyPr>
            <a:lstStyle/>
            <a:p>
              <a:pPr defTabSz="914126">
                <a:spcAft>
                  <a:spcPts val="1200"/>
                </a:spcAft>
                <a:buClr>
                  <a:srgbClr val="AB2328"/>
                </a:buClr>
              </a:pPr>
              <a:r>
                <a:rPr lang="en-US" sz="1200" b="1">
                  <a:solidFill>
                    <a:srgbClr val="FFFFFF"/>
                  </a:solidFill>
                  <a:latin typeface="Arial" panose="020B0604020202020204"/>
                </a:rPr>
                <a:t>Dark Data</a:t>
              </a:r>
            </a:p>
          </p:txBody>
        </p:sp>
        <p:sp>
          <p:nvSpPr>
            <p:cNvPr id="68" name="TextBox 67">
              <a:extLst>
                <a:ext uri="{FF2B5EF4-FFF2-40B4-BE49-F238E27FC236}">
                  <a16:creationId xmlns:a16="http://schemas.microsoft.com/office/drawing/2014/main" id="{B9204317-6C0A-EA48-9EE4-1D3BE9A8BBEB}"/>
                </a:ext>
              </a:extLst>
            </p:cNvPr>
            <p:cNvSpPr txBox="1"/>
            <p:nvPr/>
          </p:nvSpPr>
          <p:spPr>
            <a:xfrm>
              <a:off x="1997972" y="4098378"/>
              <a:ext cx="665746" cy="362184"/>
            </a:xfrm>
            <a:prstGeom prst="rect">
              <a:avLst/>
            </a:prstGeom>
            <a:noFill/>
            <a:ln>
              <a:noFill/>
            </a:ln>
          </p:spPr>
          <p:txBody>
            <a:bodyPr wrap="square" lIns="0" tIns="0" rIns="0" bIns="0" rtlCol="0">
              <a:noAutofit/>
            </a:bodyPr>
            <a:lstStyle/>
            <a:p>
              <a:pPr defTabSz="914126">
                <a:spcAft>
                  <a:spcPts val="1200"/>
                </a:spcAft>
                <a:buClr>
                  <a:srgbClr val="AB2328"/>
                </a:buClr>
              </a:pPr>
              <a:r>
                <a:rPr lang="en-US" sz="1200" b="1">
                  <a:solidFill>
                    <a:srgbClr val="FFFFFF"/>
                  </a:solidFill>
                  <a:latin typeface="Arial" panose="020B0604020202020204"/>
                </a:rPr>
                <a:t>ROT</a:t>
              </a:r>
            </a:p>
          </p:txBody>
        </p:sp>
        <p:sp>
          <p:nvSpPr>
            <p:cNvPr id="69" name="TextBox 68">
              <a:extLst>
                <a:ext uri="{FF2B5EF4-FFF2-40B4-BE49-F238E27FC236}">
                  <a16:creationId xmlns:a16="http://schemas.microsoft.com/office/drawing/2014/main" id="{678447F2-4C4D-0D47-B630-00CB7C574453}"/>
                </a:ext>
              </a:extLst>
            </p:cNvPr>
            <p:cNvSpPr txBox="1"/>
            <p:nvPr/>
          </p:nvSpPr>
          <p:spPr>
            <a:xfrm>
              <a:off x="1770206" y="3251691"/>
              <a:ext cx="665746" cy="362184"/>
            </a:xfrm>
            <a:prstGeom prst="rect">
              <a:avLst/>
            </a:prstGeom>
            <a:noFill/>
            <a:ln>
              <a:noFill/>
            </a:ln>
          </p:spPr>
          <p:txBody>
            <a:bodyPr wrap="square" lIns="0" tIns="0" rIns="0" bIns="0" rtlCol="0">
              <a:noAutofit/>
            </a:bodyPr>
            <a:lstStyle/>
            <a:p>
              <a:pPr defTabSz="914126">
                <a:spcAft>
                  <a:spcPts val="1200"/>
                </a:spcAft>
                <a:buClr>
                  <a:srgbClr val="AB2328"/>
                </a:buClr>
              </a:pPr>
              <a:r>
                <a:rPr lang="en-US" sz="1200" b="1">
                  <a:solidFill>
                    <a:srgbClr val="FFFFFF"/>
                  </a:solidFill>
                  <a:latin typeface="Arial" panose="020B0604020202020204"/>
                </a:rPr>
                <a:t>Clean</a:t>
              </a:r>
              <a:br>
                <a:rPr lang="en-US" sz="1200" b="1">
                  <a:solidFill>
                    <a:srgbClr val="FFFFFF"/>
                  </a:solidFill>
                  <a:latin typeface="Arial" panose="020B0604020202020204"/>
                </a:rPr>
              </a:br>
              <a:r>
                <a:rPr lang="en-US" sz="1200" b="1">
                  <a:solidFill>
                    <a:srgbClr val="FFFFFF"/>
                  </a:solidFill>
                  <a:latin typeface="Arial" panose="020B0604020202020204"/>
                </a:rPr>
                <a:t>15%</a:t>
              </a:r>
            </a:p>
          </p:txBody>
        </p:sp>
        <p:grpSp>
          <p:nvGrpSpPr>
            <p:cNvPr id="8" name="Group 7">
              <a:extLst>
                <a:ext uri="{FF2B5EF4-FFF2-40B4-BE49-F238E27FC236}">
                  <a16:creationId xmlns:a16="http://schemas.microsoft.com/office/drawing/2014/main" id="{22A9A26A-9559-4685-99D0-7B0C9A4C36B9}"/>
                </a:ext>
              </a:extLst>
            </p:cNvPr>
            <p:cNvGrpSpPr/>
            <p:nvPr/>
          </p:nvGrpSpPr>
          <p:grpSpPr>
            <a:xfrm>
              <a:off x="584634" y="2893672"/>
              <a:ext cx="2124963" cy="2124963"/>
              <a:chOff x="583197" y="2893531"/>
              <a:chExt cx="2125517" cy="2125517"/>
            </a:xfrm>
          </p:grpSpPr>
          <p:pic>
            <p:nvPicPr>
              <p:cNvPr id="11" name="Graphic 10">
                <a:extLst>
                  <a:ext uri="{FF2B5EF4-FFF2-40B4-BE49-F238E27FC236}">
                    <a16:creationId xmlns:a16="http://schemas.microsoft.com/office/drawing/2014/main" id="{038CA73F-EA52-1548-B0EF-BB286105B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197" y="2893531"/>
                <a:ext cx="2125517" cy="2125517"/>
              </a:xfrm>
              <a:prstGeom prst="rect">
                <a:avLst/>
              </a:prstGeom>
            </p:spPr>
          </p:pic>
          <p:pic>
            <p:nvPicPr>
              <p:cNvPr id="12" name="Picture 11">
                <a:extLst>
                  <a:ext uri="{FF2B5EF4-FFF2-40B4-BE49-F238E27FC236}">
                    <a16:creationId xmlns:a16="http://schemas.microsoft.com/office/drawing/2014/main" id="{50CC2DE4-F8EF-2444-8E45-DB04F8F2EE0A}"/>
                  </a:ext>
                </a:extLst>
              </p:cNvPr>
              <p:cNvPicPr>
                <a:picLocks noChangeAspect="1"/>
              </p:cNvPicPr>
              <p:nvPr/>
            </p:nvPicPr>
            <p:blipFill>
              <a:blip r:embed="rId5"/>
              <a:stretch>
                <a:fillRect/>
              </a:stretch>
            </p:blipFill>
            <p:spPr>
              <a:xfrm>
                <a:off x="929939" y="3585958"/>
                <a:ext cx="1440605" cy="1031021"/>
              </a:xfrm>
              <a:prstGeom prst="rect">
                <a:avLst/>
              </a:prstGeom>
            </p:spPr>
          </p:pic>
        </p:grpSp>
        <p:sp>
          <p:nvSpPr>
            <p:cNvPr id="108" name="TextBox 107">
              <a:extLst>
                <a:ext uri="{FF2B5EF4-FFF2-40B4-BE49-F238E27FC236}">
                  <a16:creationId xmlns:a16="http://schemas.microsoft.com/office/drawing/2014/main" id="{B346BDE6-ECC2-C242-B004-B14EDFE8E220}"/>
                </a:ext>
              </a:extLst>
            </p:cNvPr>
            <p:cNvSpPr txBox="1"/>
            <p:nvPr/>
          </p:nvSpPr>
          <p:spPr>
            <a:xfrm>
              <a:off x="206391" y="5436376"/>
              <a:ext cx="2811942" cy="274249"/>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Enterprise Vault</a:t>
              </a:r>
            </a:p>
            <a:p>
              <a:pPr marL="194252" indent="-194252" algn="ctr"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grpSp>
          <p:nvGrpSpPr>
            <p:cNvPr id="70" name="Graphic 7">
              <a:extLst>
                <a:ext uri="{FF2B5EF4-FFF2-40B4-BE49-F238E27FC236}">
                  <a16:creationId xmlns:a16="http://schemas.microsoft.com/office/drawing/2014/main" id="{EDBBF06C-5293-ED48-BD04-74B8A86FABB7}"/>
                </a:ext>
              </a:extLst>
            </p:cNvPr>
            <p:cNvGrpSpPr/>
            <p:nvPr/>
          </p:nvGrpSpPr>
          <p:grpSpPr>
            <a:xfrm>
              <a:off x="1292857" y="4511199"/>
              <a:ext cx="731330" cy="731330"/>
              <a:chOff x="5656688" y="4966420"/>
              <a:chExt cx="535420" cy="535420"/>
            </a:xfrm>
            <a:effectLst>
              <a:outerShdw blurRad="63500" dist="38100" dir="2700000" algn="tl" rotWithShape="0">
                <a:prstClr val="black">
                  <a:alpha val="20000"/>
                </a:prstClr>
              </a:outerShdw>
            </a:effectLst>
          </p:grpSpPr>
          <p:sp>
            <p:nvSpPr>
              <p:cNvPr id="71" name="Freeform 70">
                <a:extLst>
                  <a:ext uri="{FF2B5EF4-FFF2-40B4-BE49-F238E27FC236}">
                    <a16:creationId xmlns:a16="http://schemas.microsoft.com/office/drawing/2014/main" id="{8BB157DF-6C94-274D-B175-84497F1AA376}"/>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72" name="Freeform 71">
                <a:extLst>
                  <a:ext uri="{FF2B5EF4-FFF2-40B4-BE49-F238E27FC236}">
                    <a16:creationId xmlns:a16="http://schemas.microsoft.com/office/drawing/2014/main" id="{F56B67F4-4533-DE4B-A4A9-988CC91BF3F6}"/>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73" name="Freeform 72">
                <a:extLst>
                  <a:ext uri="{FF2B5EF4-FFF2-40B4-BE49-F238E27FC236}">
                    <a16:creationId xmlns:a16="http://schemas.microsoft.com/office/drawing/2014/main" id="{992112B3-379D-194C-BF4D-51A5DDD63BAB}"/>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grpSp>
      </p:grpSp>
      <p:grpSp>
        <p:nvGrpSpPr>
          <p:cNvPr id="9" name="Group 8">
            <a:extLst>
              <a:ext uri="{FF2B5EF4-FFF2-40B4-BE49-F238E27FC236}">
                <a16:creationId xmlns:a16="http://schemas.microsoft.com/office/drawing/2014/main" id="{F989F232-E1CD-9544-8035-A32FE95BE65F}"/>
              </a:ext>
            </a:extLst>
          </p:cNvPr>
          <p:cNvGrpSpPr/>
          <p:nvPr/>
        </p:nvGrpSpPr>
        <p:grpSpPr>
          <a:xfrm>
            <a:off x="3185527" y="1455249"/>
            <a:ext cx="2813897" cy="4387977"/>
            <a:chOff x="3185527" y="1455249"/>
            <a:chExt cx="2813897" cy="4387977"/>
          </a:xfrm>
        </p:grpSpPr>
        <p:sp>
          <p:nvSpPr>
            <p:cNvPr id="51" name="Rounded Rectangle 50">
              <a:extLst>
                <a:ext uri="{FF2B5EF4-FFF2-40B4-BE49-F238E27FC236}">
                  <a16:creationId xmlns:a16="http://schemas.microsoft.com/office/drawing/2014/main" id="{D2476AB3-0598-C64F-9424-9B6B8AA1AE0F}"/>
                </a:ext>
              </a:extLst>
            </p:cNvPr>
            <p:cNvSpPr/>
            <p:nvPr/>
          </p:nvSpPr>
          <p:spPr bwMode="auto">
            <a:xfrm>
              <a:off x="3195281" y="1455249"/>
              <a:ext cx="2797989" cy="438797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52" name="Round Same Side Corner Rectangle 51">
              <a:extLst>
                <a:ext uri="{FF2B5EF4-FFF2-40B4-BE49-F238E27FC236}">
                  <a16:creationId xmlns:a16="http://schemas.microsoft.com/office/drawing/2014/main" id="{6F09EF52-CF45-FE46-BC87-EE27B2849F63}"/>
                </a:ext>
              </a:extLst>
            </p:cNvPr>
            <p:cNvSpPr/>
            <p:nvPr/>
          </p:nvSpPr>
          <p:spPr bwMode="auto">
            <a:xfrm>
              <a:off x="3195277" y="1459994"/>
              <a:ext cx="2797989" cy="712861"/>
            </a:xfrm>
            <a:prstGeom prst="round2SameRect">
              <a:avLst>
                <a:gd name="adj1" fmla="val 12500"/>
                <a:gd name="adj2" fmla="val 0"/>
              </a:avLst>
            </a:prstGeom>
            <a:gradFill>
              <a:gsLst>
                <a:gs pos="99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53" name="Text Placeholder 15">
              <a:extLst>
                <a:ext uri="{FF2B5EF4-FFF2-40B4-BE49-F238E27FC236}">
                  <a16:creationId xmlns:a16="http://schemas.microsoft.com/office/drawing/2014/main" id="{C2D22C7B-7BB2-CA4B-82E2-4522ED2BF8D2}"/>
                </a:ext>
              </a:extLst>
            </p:cNvPr>
            <p:cNvSpPr txBox="1">
              <a:spLocks/>
            </p:cNvSpPr>
            <p:nvPr/>
          </p:nvSpPr>
          <p:spPr>
            <a:xfrm>
              <a:off x="3185527" y="1598815"/>
              <a:ext cx="2797990" cy="383032"/>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indent="0" algn="ctr" defTabSz="914126">
                <a:spcBef>
                  <a:spcPts val="1799"/>
                </a:spcBef>
                <a:buNone/>
              </a:pPr>
              <a:r>
                <a:rPr lang="en-US" sz="1699">
                  <a:solidFill>
                    <a:srgbClr val="FFFFFF"/>
                  </a:solidFill>
                  <a:ea typeface="Polaris Medium Italic" panose="02000000000000000000" pitchFamily="2" charset="0"/>
                </a:rPr>
                <a:t>Hybrid</a:t>
              </a:r>
              <a:br>
                <a:rPr lang="en-US" sz="1699">
                  <a:solidFill>
                    <a:srgbClr val="FFFFFF"/>
                  </a:solidFill>
                  <a:ea typeface="Polaris Medium Italic" panose="02000000000000000000" pitchFamily="2" charset="0"/>
                </a:rPr>
              </a:br>
              <a:r>
                <a:rPr lang="en-US" sz="1699">
                  <a:solidFill>
                    <a:srgbClr val="FFFFFF"/>
                  </a:solidFill>
                  <a:ea typeface="Polaris Medium Italic" panose="02000000000000000000" pitchFamily="2" charset="0"/>
                </a:rPr>
                <a:t>On-Premises/Cloud</a:t>
              </a:r>
            </a:p>
          </p:txBody>
        </p:sp>
        <p:sp>
          <p:nvSpPr>
            <p:cNvPr id="23" name="TextBox 22">
              <a:extLst>
                <a:ext uri="{FF2B5EF4-FFF2-40B4-BE49-F238E27FC236}">
                  <a16:creationId xmlns:a16="http://schemas.microsoft.com/office/drawing/2014/main" id="{4E67362F-3960-DD4D-8182-3AFA8795D0EF}"/>
                </a:ext>
              </a:extLst>
            </p:cNvPr>
            <p:cNvSpPr txBox="1"/>
            <p:nvPr/>
          </p:nvSpPr>
          <p:spPr>
            <a:xfrm>
              <a:off x="3355354" y="2388416"/>
              <a:ext cx="2473241" cy="548497"/>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Enterprise Vault on-prem but leveraging cloud storage</a:t>
              </a:r>
            </a:p>
            <a:p>
              <a:pPr marL="194252" indent="-194252"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grpSp>
          <p:nvGrpSpPr>
            <p:cNvPr id="6" name="Group 5">
              <a:extLst>
                <a:ext uri="{FF2B5EF4-FFF2-40B4-BE49-F238E27FC236}">
                  <a16:creationId xmlns:a16="http://schemas.microsoft.com/office/drawing/2014/main" id="{45637101-391C-4E2C-A9C2-1508ED2C1329}"/>
                </a:ext>
              </a:extLst>
            </p:cNvPr>
            <p:cNvGrpSpPr/>
            <p:nvPr/>
          </p:nvGrpSpPr>
          <p:grpSpPr>
            <a:xfrm>
              <a:off x="3354762" y="2811839"/>
              <a:ext cx="2473832" cy="1579250"/>
              <a:chOff x="3354048" y="2811678"/>
              <a:chExt cx="2474476" cy="1579661"/>
            </a:xfrm>
          </p:grpSpPr>
          <p:pic>
            <p:nvPicPr>
              <p:cNvPr id="74" name="Picture 6" descr="Image result for AWS logo transparent">
                <a:extLst>
                  <a:ext uri="{FF2B5EF4-FFF2-40B4-BE49-F238E27FC236}">
                    <a16:creationId xmlns:a16="http://schemas.microsoft.com/office/drawing/2014/main" id="{7284BDBF-426B-DF4C-87D3-D1C7E14452A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4779683" y="3132177"/>
                <a:ext cx="715665" cy="54864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Image result for Google Cloud logo transparent">
                <a:extLst>
                  <a:ext uri="{FF2B5EF4-FFF2-40B4-BE49-F238E27FC236}">
                    <a16:creationId xmlns:a16="http://schemas.microsoft.com/office/drawing/2014/main" id="{24432472-1045-134F-BB99-7A26927461A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729654" y="3842699"/>
                <a:ext cx="1098870" cy="54864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0D85E986-F603-4648-A359-A467B749F47E}"/>
                  </a:ext>
                </a:extLst>
              </p:cNvPr>
              <p:cNvSpPr txBox="1"/>
              <p:nvPr/>
            </p:nvSpPr>
            <p:spPr>
              <a:xfrm>
                <a:off x="4359304" y="3043125"/>
                <a:ext cx="644891" cy="246221"/>
              </a:xfrm>
              <a:prstGeom prst="rect">
                <a:avLst/>
              </a:prstGeom>
              <a:noFill/>
            </p:spPr>
            <p:txBody>
              <a:bodyPr wrap="square" rtlCol="0">
                <a:spAutoFit/>
              </a:bodyPr>
              <a:lstStyle/>
              <a:p>
                <a:pPr algn="ctr" defTabSz="913578">
                  <a:defRPr/>
                </a:pPr>
                <a:r>
                  <a:rPr lang="en-US" sz="1000">
                    <a:solidFill>
                      <a:srgbClr val="000000"/>
                    </a:solidFill>
                    <a:latin typeface="Arial" panose="020B0604020202020204"/>
                  </a:rPr>
                  <a:t>IBM</a:t>
                </a:r>
              </a:p>
            </p:txBody>
          </p:sp>
          <p:pic>
            <p:nvPicPr>
              <p:cNvPr id="75" name="Picture 8" descr="Image result for Azure logo transparent">
                <a:extLst>
                  <a:ext uri="{FF2B5EF4-FFF2-40B4-BE49-F238E27FC236}">
                    <a16:creationId xmlns:a16="http://schemas.microsoft.com/office/drawing/2014/main" id="{68F8214A-70F3-7942-894E-0C8CEE3CD00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3354048" y="3284012"/>
                <a:ext cx="717367" cy="41147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Image result for IBM Cloud logo transparent">
                <a:extLst>
                  <a:ext uri="{FF2B5EF4-FFF2-40B4-BE49-F238E27FC236}">
                    <a16:creationId xmlns:a16="http://schemas.microsoft.com/office/drawing/2014/main" id="{2FB35D85-00E3-7A4C-B862-E1D09277862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366416" y="2811678"/>
                <a:ext cx="618115"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a:extLst>
                <a:ext uri="{FF2B5EF4-FFF2-40B4-BE49-F238E27FC236}">
                  <a16:creationId xmlns:a16="http://schemas.microsoft.com/office/drawing/2014/main" id="{1D419CB3-B8A9-4197-AFB2-D1ADA768CDAD}"/>
                </a:ext>
              </a:extLst>
            </p:cNvPr>
            <p:cNvGrpSpPr/>
            <p:nvPr/>
          </p:nvGrpSpPr>
          <p:grpSpPr>
            <a:xfrm>
              <a:off x="3555651" y="2904550"/>
              <a:ext cx="2124963" cy="2124963"/>
              <a:chOff x="583197" y="2893531"/>
              <a:chExt cx="2125517" cy="2125517"/>
            </a:xfrm>
          </p:grpSpPr>
          <p:pic>
            <p:nvPicPr>
              <p:cNvPr id="119" name="Graphic 118">
                <a:extLst>
                  <a:ext uri="{FF2B5EF4-FFF2-40B4-BE49-F238E27FC236}">
                    <a16:creationId xmlns:a16="http://schemas.microsoft.com/office/drawing/2014/main" id="{63334030-9243-42B0-B4F0-696358ADC2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3197" y="2893531"/>
                <a:ext cx="2125517" cy="2125517"/>
              </a:xfrm>
              <a:prstGeom prst="rect">
                <a:avLst/>
              </a:prstGeom>
            </p:spPr>
          </p:pic>
          <p:pic>
            <p:nvPicPr>
              <p:cNvPr id="120" name="Picture 119">
                <a:extLst>
                  <a:ext uri="{FF2B5EF4-FFF2-40B4-BE49-F238E27FC236}">
                    <a16:creationId xmlns:a16="http://schemas.microsoft.com/office/drawing/2014/main" id="{9640786D-C849-4055-B12A-7D23474D374D}"/>
                  </a:ext>
                </a:extLst>
              </p:cNvPr>
              <p:cNvPicPr>
                <a:picLocks noChangeAspect="1"/>
              </p:cNvPicPr>
              <p:nvPr/>
            </p:nvPicPr>
            <p:blipFill>
              <a:blip r:embed="rId5"/>
              <a:stretch>
                <a:fillRect/>
              </a:stretch>
            </p:blipFill>
            <p:spPr>
              <a:xfrm>
                <a:off x="929939" y="3585958"/>
                <a:ext cx="1440605" cy="1031021"/>
              </a:xfrm>
              <a:prstGeom prst="rect">
                <a:avLst/>
              </a:prstGeom>
            </p:spPr>
          </p:pic>
        </p:grpSp>
        <p:sp>
          <p:nvSpPr>
            <p:cNvPr id="127" name="TextBox 126">
              <a:extLst>
                <a:ext uri="{FF2B5EF4-FFF2-40B4-BE49-F238E27FC236}">
                  <a16:creationId xmlns:a16="http://schemas.microsoft.com/office/drawing/2014/main" id="{358C2B86-E8D0-42F0-B3C1-8C893F81711D}"/>
                </a:ext>
              </a:extLst>
            </p:cNvPr>
            <p:cNvSpPr txBox="1"/>
            <p:nvPr/>
          </p:nvSpPr>
          <p:spPr>
            <a:xfrm>
              <a:off x="3187482" y="5436376"/>
              <a:ext cx="2811942" cy="274249"/>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Enterprise Vault</a:t>
              </a:r>
            </a:p>
            <a:p>
              <a:pPr marL="194252" indent="-194252" algn="ctr"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grpSp>
          <p:nvGrpSpPr>
            <p:cNvPr id="128" name="Graphic 7">
              <a:extLst>
                <a:ext uri="{FF2B5EF4-FFF2-40B4-BE49-F238E27FC236}">
                  <a16:creationId xmlns:a16="http://schemas.microsoft.com/office/drawing/2014/main" id="{2BF4AD92-2EA2-49A9-8FB6-BE80A40B285E}"/>
                </a:ext>
              </a:extLst>
            </p:cNvPr>
            <p:cNvGrpSpPr/>
            <p:nvPr/>
          </p:nvGrpSpPr>
          <p:grpSpPr>
            <a:xfrm>
              <a:off x="4273948" y="4511199"/>
              <a:ext cx="731330" cy="731330"/>
              <a:chOff x="5656688" y="4966420"/>
              <a:chExt cx="535420" cy="535420"/>
            </a:xfrm>
            <a:effectLst>
              <a:outerShdw blurRad="63500" dist="38100" dir="2700000" algn="tl" rotWithShape="0">
                <a:prstClr val="black">
                  <a:alpha val="20000"/>
                </a:prstClr>
              </a:outerShdw>
            </a:effectLst>
          </p:grpSpPr>
          <p:sp>
            <p:nvSpPr>
              <p:cNvPr id="129" name="Freeform 70">
                <a:extLst>
                  <a:ext uri="{FF2B5EF4-FFF2-40B4-BE49-F238E27FC236}">
                    <a16:creationId xmlns:a16="http://schemas.microsoft.com/office/drawing/2014/main" id="{5A1579F8-EF91-4F79-ADC4-68D1F086588C}"/>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130" name="Freeform 71">
                <a:extLst>
                  <a:ext uri="{FF2B5EF4-FFF2-40B4-BE49-F238E27FC236}">
                    <a16:creationId xmlns:a16="http://schemas.microsoft.com/office/drawing/2014/main" id="{2306974B-CEED-4C0D-9318-18070387925E}"/>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131" name="Freeform 72">
                <a:extLst>
                  <a:ext uri="{FF2B5EF4-FFF2-40B4-BE49-F238E27FC236}">
                    <a16:creationId xmlns:a16="http://schemas.microsoft.com/office/drawing/2014/main" id="{069D12AA-83DE-495E-A75D-0AF5BC8B280E}"/>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grpSp>
      </p:grpSp>
      <p:grpSp>
        <p:nvGrpSpPr>
          <p:cNvPr id="10" name="Group 9">
            <a:extLst>
              <a:ext uri="{FF2B5EF4-FFF2-40B4-BE49-F238E27FC236}">
                <a16:creationId xmlns:a16="http://schemas.microsoft.com/office/drawing/2014/main" id="{52293FBA-D4DD-AE4E-879D-3CE2552422AB}"/>
              </a:ext>
            </a:extLst>
          </p:cNvPr>
          <p:cNvGrpSpPr/>
          <p:nvPr/>
        </p:nvGrpSpPr>
        <p:grpSpPr>
          <a:xfrm>
            <a:off x="6137557" y="1449643"/>
            <a:ext cx="2832714" cy="4393583"/>
            <a:chOff x="6137557" y="1449643"/>
            <a:chExt cx="2832714" cy="4393583"/>
          </a:xfrm>
        </p:grpSpPr>
        <p:sp>
          <p:nvSpPr>
            <p:cNvPr id="86" name="Rounded Rectangle 85">
              <a:extLst>
                <a:ext uri="{FF2B5EF4-FFF2-40B4-BE49-F238E27FC236}">
                  <a16:creationId xmlns:a16="http://schemas.microsoft.com/office/drawing/2014/main" id="{4A413BE9-755D-E941-B12F-5CC60B1FB2EE}"/>
                </a:ext>
              </a:extLst>
            </p:cNvPr>
            <p:cNvSpPr/>
            <p:nvPr/>
          </p:nvSpPr>
          <p:spPr bwMode="auto">
            <a:xfrm>
              <a:off x="6165173" y="1455249"/>
              <a:ext cx="2797989" cy="438797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1A34DA38-63CC-184A-BF42-04C8335A64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84778" y="3754856"/>
              <a:ext cx="1342476" cy="800775"/>
            </a:xfrm>
            <a:prstGeom prst="rect">
              <a:avLst/>
            </a:prstGeom>
          </p:spPr>
        </p:pic>
        <p:sp>
          <p:nvSpPr>
            <p:cNvPr id="85" name="Round Same Side Corner Rectangle 84">
              <a:extLst>
                <a:ext uri="{FF2B5EF4-FFF2-40B4-BE49-F238E27FC236}">
                  <a16:creationId xmlns:a16="http://schemas.microsoft.com/office/drawing/2014/main" id="{B74A9B26-884F-AC4A-B1F2-17DCD839F0A3}"/>
                </a:ext>
              </a:extLst>
            </p:cNvPr>
            <p:cNvSpPr/>
            <p:nvPr/>
          </p:nvSpPr>
          <p:spPr bwMode="auto">
            <a:xfrm>
              <a:off x="6159018" y="1449643"/>
              <a:ext cx="2797989" cy="723211"/>
            </a:xfrm>
            <a:prstGeom prst="round2SameRect">
              <a:avLst>
                <a:gd name="adj1" fmla="val 12500"/>
                <a:gd name="adj2" fmla="val 0"/>
              </a:avLst>
            </a:prstGeom>
            <a:solidFill>
              <a:schemeClr val="accent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84" name="Text Placeholder 15">
              <a:extLst>
                <a:ext uri="{FF2B5EF4-FFF2-40B4-BE49-F238E27FC236}">
                  <a16:creationId xmlns:a16="http://schemas.microsoft.com/office/drawing/2014/main" id="{7ED7EBA0-1D75-6F44-BEB1-78A5A945D950}"/>
                </a:ext>
              </a:extLst>
            </p:cNvPr>
            <p:cNvSpPr txBox="1">
              <a:spLocks/>
            </p:cNvSpPr>
            <p:nvPr/>
          </p:nvSpPr>
          <p:spPr>
            <a:xfrm>
              <a:off x="6141994" y="1543453"/>
              <a:ext cx="2815013" cy="472433"/>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indent="0" algn="ctr" defTabSz="914126">
                <a:spcBef>
                  <a:spcPts val="1799"/>
                </a:spcBef>
                <a:buNone/>
              </a:pPr>
              <a:r>
                <a:rPr lang="en-US" sz="1699">
                  <a:solidFill>
                    <a:srgbClr val="FFFFFF"/>
                  </a:solidFill>
                  <a:ea typeface="Polaris Medium Italic" panose="02000000000000000000" pitchFamily="2" charset="0"/>
                </a:rPr>
                <a:t>Customer Tenant</a:t>
              </a:r>
            </a:p>
          </p:txBody>
        </p:sp>
        <p:sp>
          <p:nvSpPr>
            <p:cNvPr id="63" name="TextBox 62">
              <a:extLst>
                <a:ext uri="{FF2B5EF4-FFF2-40B4-BE49-F238E27FC236}">
                  <a16:creationId xmlns:a16="http://schemas.microsoft.com/office/drawing/2014/main" id="{97941BF7-6009-034A-8A8E-1229E269C3AF}"/>
                </a:ext>
              </a:extLst>
            </p:cNvPr>
            <p:cNvSpPr txBox="1"/>
            <p:nvPr/>
          </p:nvSpPr>
          <p:spPr>
            <a:xfrm>
              <a:off x="6340631" y="2403494"/>
              <a:ext cx="2473241" cy="548497"/>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Leverage Customer’s Cloud agreement/tenant; No retraining for EV users</a:t>
              </a:r>
            </a:p>
            <a:p>
              <a:pPr marL="194252" indent="-194252"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pic>
          <p:nvPicPr>
            <p:cNvPr id="92" name="Picture 6" descr="Image result for AWS logo transparent">
              <a:extLst>
                <a:ext uri="{FF2B5EF4-FFF2-40B4-BE49-F238E27FC236}">
                  <a16:creationId xmlns:a16="http://schemas.microsoft.com/office/drawing/2014/main" id="{7C75CD60-E012-774B-85E5-9F0AA806BF3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7742459" y="3278442"/>
              <a:ext cx="715479" cy="54849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Azure logo transparent">
              <a:extLst>
                <a:ext uri="{FF2B5EF4-FFF2-40B4-BE49-F238E27FC236}">
                  <a16:creationId xmlns:a16="http://schemas.microsoft.com/office/drawing/2014/main" id="{B46D4E43-6598-4A4E-B4FA-40FFED93EB44}"/>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449053" y="3639903"/>
              <a:ext cx="717180" cy="41137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 descr="Image result for IBM Cloud logo transparent">
              <a:extLst>
                <a:ext uri="{FF2B5EF4-FFF2-40B4-BE49-F238E27FC236}">
                  <a16:creationId xmlns:a16="http://schemas.microsoft.com/office/drawing/2014/main" id="{2DBDB6F9-B82D-8542-A2A7-88483CE511E5}"/>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7029782" y="3136641"/>
              <a:ext cx="617954" cy="54849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6" descr="Image result for Google Cloud logo transparent">
              <a:extLst>
                <a:ext uri="{FF2B5EF4-FFF2-40B4-BE49-F238E27FC236}">
                  <a16:creationId xmlns:a16="http://schemas.microsoft.com/office/drawing/2014/main" id="{DACFD4AB-C953-354F-990B-A692DA7B26B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871687" y="3842407"/>
              <a:ext cx="1098584" cy="548497"/>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D447689D-AF89-004A-80E1-49F6F2FBDC4C}"/>
                </a:ext>
              </a:extLst>
            </p:cNvPr>
            <p:cNvSpPr txBox="1"/>
            <p:nvPr/>
          </p:nvSpPr>
          <p:spPr>
            <a:xfrm>
              <a:off x="7029783" y="3331922"/>
              <a:ext cx="644723" cy="246157"/>
            </a:xfrm>
            <a:prstGeom prst="rect">
              <a:avLst/>
            </a:prstGeom>
            <a:noFill/>
          </p:spPr>
          <p:txBody>
            <a:bodyPr wrap="square" rtlCol="0">
              <a:spAutoFit/>
            </a:bodyPr>
            <a:lstStyle/>
            <a:p>
              <a:pPr algn="ctr" defTabSz="913578">
                <a:defRPr/>
              </a:pPr>
              <a:r>
                <a:rPr lang="en-US" sz="1000">
                  <a:solidFill>
                    <a:srgbClr val="000000"/>
                  </a:solidFill>
                  <a:latin typeface="Arial" panose="020B0604020202020204"/>
                </a:rPr>
                <a:t>IBM</a:t>
              </a:r>
            </a:p>
          </p:txBody>
        </p:sp>
        <p:grpSp>
          <p:nvGrpSpPr>
            <p:cNvPr id="97" name="Graphic 7">
              <a:extLst>
                <a:ext uri="{FF2B5EF4-FFF2-40B4-BE49-F238E27FC236}">
                  <a16:creationId xmlns:a16="http://schemas.microsoft.com/office/drawing/2014/main" id="{D0E1AF13-D1B7-8941-AFAF-CE986A2E5C60}"/>
                </a:ext>
              </a:extLst>
            </p:cNvPr>
            <p:cNvGrpSpPr/>
            <p:nvPr/>
          </p:nvGrpSpPr>
          <p:grpSpPr>
            <a:xfrm>
              <a:off x="7201588" y="4511199"/>
              <a:ext cx="731330" cy="731330"/>
              <a:chOff x="5656688" y="4966420"/>
              <a:chExt cx="535420" cy="535420"/>
            </a:xfrm>
            <a:effectLst>
              <a:outerShdw blurRad="63500" dist="38100" dir="2700000" algn="tl" rotWithShape="0">
                <a:prstClr val="black">
                  <a:alpha val="20000"/>
                </a:prstClr>
              </a:outerShdw>
            </a:effectLst>
          </p:grpSpPr>
          <p:sp>
            <p:nvSpPr>
              <p:cNvPr id="98" name="Freeform 97">
                <a:extLst>
                  <a:ext uri="{FF2B5EF4-FFF2-40B4-BE49-F238E27FC236}">
                    <a16:creationId xmlns:a16="http://schemas.microsoft.com/office/drawing/2014/main" id="{C3C6B3F0-8DF9-DE44-AB6E-FA7E658AF578}"/>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99" name="Freeform 98">
                <a:extLst>
                  <a:ext uri="{FF2B5EF4-FFF2-40B4-BE49-F238E27FC236}">
                    <a16:creationId xmlns:a16="http://schemas.microsoft.com/office/drawing/2014/main" id="{078E1310-77B4-1444-8645-3B7115E3111F}"/>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100" name="Freeform 99">
                <a:extLst>
                  <a:ext uri="{FF2B5EF4-FFF2-40B4-BE49-F238E27FC236}">
                    <a16:creationId xmlns:a16="http://schemas.microsoft.com/office/drawing/2014/main" id="{D5A9F925-2734-C148-9BB3-46B2B7F67981}"/>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grpSp>
        <p:sp>
          <p:nvSpPr>
            <p:cNvPr id="132" name="TextBox 131">
              <a:extLst>
                <a:ext uri="{FF2B5EF4-FFF2-40B4-BE49-F238E27FC236}">
                  <a16:creationId xmlns:a16="http://schemas.microsoft.com/office/drawing/2014/main" id="{A540A096-79FA-4682-A11D-79ACCEEF28DC}"/>
                </a:ext>
              </a:extLst>
            </p:cNvPr>
            <p:cNvSpPr txBox="1"/>
            <p:nvPr/>
          </p:nvSpPr>
          <p:spPr>
            <a:xfrm>
              <a:off x="6137557" y="5436376"/>
              <a:ext cx="2811942" cy="274249"/>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Enterprise Vault</a:t>
              </a:r>
            </a:p>
            <a:p>
              <a:pPr marL="194252" indent="-194252" algn="ctr"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grpSp>
      <p:grpSp>
        <p:nvGrpSpPr>
          <p:cNvPr id="13" name="Group 12">
            <a:extLst>
              <a:ext uri="{FF2B5EF4-FFF2-40B4-BE49-F238E27FC236}">
                <a16:creationId xmlns:a16="http://schemas.microsoft.com/office/drawing/2014/main" id="{A906C25D-9A4C-054C-B7C6-63B3C80FA3ED}"/>
              </a:ext>
            </a:extLst>
          </p:cNvPr>
          <p:cNvGrpSpPr/>
          <p:nvPr/>
        </p:nvGrpSpPr>
        <p:grpSpPr>
          <a:xfrm>
            <a:off x="9118648" y="1441512"/>
            <a:ext cx="2849938" cy="4396109"/>
            <a:chOff x="9118648" y="1441512"/>
            <a:chExt cx="2849938" cy="4396109"/>
          </a:xfrm>
        </p:grpSpPr>
        <p:sp>
          <p:nvSpPr>
            <p:cNvPr id="87" name="Rounded Rectangle 86">
              <a:extLst>
                <a:ext uri="{FF2B5EF4-FFF2-40B4-BE49-F238E27FC236}">
                  <a16:creationId xmlns:a16="http://schemas.microsoft.com/office/drawing/2014/main" id="{418E8E35-EB81-B74F-A4CC-48ED7F685B98}"/>
                </a:ext>
              </a:extLst>
            </p:cNvPr>
            <p:cNvSpPr/>
            <p:nvPr/>
          </p:nvSpPr>
          <p:spPr bwMode="auto">
            <a:xfrm>
              <a:off x="9143301" y="1449644"/>
              <a:ext cx="2797989" cy="438797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83" name="Round Same Side Corner Rectangle 82">
              <a:extLst>
                <a:ext uri="{FF2B5EF4-FFF2-40B4-BE49-F238E27FC236}">
                  <a16:creationId xmlns:a16="http://schemas.microsoft.com/office/drawing/2014/main" id="{A7BD7511-12F3-6C43-9DE7-7E8D47C63CEF}"/>
                </a:ext>
              </a:extLst>
            </p:cNvPr>
            <p:cNvSpPr/>
            <p:nvPr/>
          </p:nvSpPr>
          <p:spPr bwMode="auto">
            <a:xfrm>
              <a:off x="9122755" y="1455250"/>
              <a:ext cx="2835559" cy="730019"/>
            </a:xfrm>
            <a:prstGeom prst="round2SameRect">
              <a:avLst>
                <a:gd name="adj1" fmla="val 12500"/>
                <a:gd name="adj2" fmla="val 0"/>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100">
                <a:solidFill>
                  <a:srgbClr val="F3F5F8">
                    <a:lumMod val="50000"/>
                  </a:srgbClr>
                </a:solidFill>
                <a:latin typeface="Arial" panose="020B0604020202020204" pitchFamily="34" charset="0"/>
                <a:cs typeface="Arial" panose="020B0604020202020204" pitchFamily="34" charset="0"/>
              </a:endParaRPr>
            </a:p>
          </p:txBody>
        </p:sp>
        <p:sp>
          <p:nvSpPr>
            <p:cNvPr id="88" name="Text Placeholder 15">
              <a:extLst>
                <a:ext uri="{FF2B5EF4-FFF2-40B4-BE49-F238E27FC236}">
                  <a16:creationId xmlns:a16="http://schemas.microsoft.com/office/drawing/2014/main" id="{02D4DA31-00A6-F146-A31A-51F6068E2129}"/>
                </a:ext>
              </a:extLst>
            </p:cNvPr>
            <p:cNvSpPr txBox="1">
              <a:spLocks/>
            </p:cNvSpPr>
            <p:nvPr/>
          </p:nvSpPr>
          <p:spPr>
            <a:xfrm>
              <a:off x="9153573" y="1441512"/>
              <a:ext cx="2815013" cy="701709"/>
            </a:xfrm>
            <a:prstGeom prst="rect">
              <a:avLst/>
            </a:prstGeom>
            <a:noFill/>
          </p:spPr>
          <p:txBody>
            <a:bodyPr lIns="0" tIns="91416"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indent="0" algn="ctr" defTabSz="914126">
                <a:spcBef>
                  <a:spcPts val="1799"/>
                </a:spcBef>
                <a:buNone/>
              </a:pPr>
              <a:r>
                <a:rPr lang="en-US" sz="1699">
                  <a:solidFill>
                    <a:srgbClr val="FFFFFF"/>
                  </a:solidFill>
                  <a:ea typeface="Polaris Medium Italic" panose="02000000000000000000" pitchFamily="2" charset="0"/>
                </a:rPr>
                <a:t>SaaS</a:t>
              </a:r>
              <a:br>
                <a:rPr lang="en-US" sz="1699">
                  <a:solidFill>
                    <a:srgbClr val="FFFFFF"/>
                  </a:solidFill>
                  <a:ea typeface="Polaris Medium Italic" panose="02000000000000000000" pitchFamily="2" charset="0"/>
                </a:rPr>
              </a:br>
              <a:r>
                <a:rPr lang="en-US" sz="1699">
                  <a:solidFill>
                    <a:srgbClr val="FFFFFF"/>
                  </a:solidFill>
                  <a:ea typeface="Polaris Medium Italic" panose="02000000000000000000" pitchFamily="2" charset="0"/>
                </a:rPr>
                <a:t>Fully Managed</a:t>
              </a:r>
            </a:p>
          </p:txBody>
        </p:sp>
        <p:sp>
          <p:nvSpPr>
            <p:cNvPr id="64" name="TextBox 63">
              <a:extLst>
                <a:ext uri="{FF2B5EF4-FFF2-40B4-BE49-F238E27FC236}">
                  <a16:creationId xmlns:a16="http://schemas.microsoft.com/office/drawing/2014/main" id="{83C6BAA6-4816-A04B-AB58-13E3A2F348DC}"/>
                </a:ext>
              </a:extLst>
            </p:cNvPr>
            <p:cNvSpPr txBox="1"/>
            <p:nvPr/>
          </p:nvSpPr>
          <p:spPr>
            <a:xfrm>
              <a:off x="9296693" y="2403494"/>
              <a:ext cx="2473241" cy="548497"/>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No </a:t>
              </a:r>
              <a:r>
                <a:rPr lang="en-US" sz="1400" err="1">
                  <a:solidFill>
                    <a:srgbClr val="000000"/>
                  </a:solidFill>
                  <a:latin typeface="Arial" panose="020B0604020202020204"/>
                </a:rPr>
                <a:t>CapEx</a:t>
              </a:r>
              <a:r>
                <a:rPr lang="en-US" sz="1400">
                  <a:solidFill>
                    <a:srgbClr val="000000"/>
                  </a:solidFill>
                  <a:latin typeface="Arial" panose="020B0604020202020204"/>
                </a:rPr>
                <a:t>, </a:t>
              </a:r>
              <a:br>
                <a:rPr lang="en-US" sz="1400">
                  <a:solidFill>
                    <a:srgbClr val="000000"/>
                  </a:solidFill>
                  <a:latin typeface="Arial" panose="020B0604020202020204"/>
                </a:rPr>
              </a:br>
              <a:r>
                <a:rPr lang="en-US" sz="1400">
                  <a:solidFill>
                    <a:srgbClr val="000000"/>
                  </a:solidFill>
                  <a:latin typeface="Arial" panose="020B0604020202020204"/>
                </a:rPr>
                <a:t>no infrastructure</a:t>
              </a:r>
            </a:p>
            <a:p>
              <a:pPr marL="194252" indent="-194252"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pic>
          <p:nvPicPr>
            <p:cNvPr id="102" name="Graphic 101">
              <a:extLst>
                <a:ext uri="{FF2B5EF4-FFF2-40B4-BE49-F238E27FC236}">
                  <a16:creationId xmlns:a16="http://schemas.microsoft.com/office/drawing/2014/main" id="{3D904CEF-98B3-3040-8F97-59B94B7F50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68617" y="3639904"/>
              <a:ext cx="1342476" cy="800775"/>
            </a:xfrm>
            <a:prstGeom prst="rect">
              <a:avLst/>
            </a:prstGeom>
          </p:spPr>
        </p:pic>
        <p:pic>
          <p:nvPicPr>
            <p:cNvPr id="101" name="Picture 8" descr="Image result for Azure logo transparent">
              <a:extLst>
                <a:ext uri="{FF2B5EF4-FFF2-40B4-BE49-F238E27FC236}">
                  <a16:creationId xmlns:a16="http://schemas.microsoft.com/office/drawing/2014/main" id="{89CA9914-B921-234B-A9DC-CCA40B19ADC0}"/>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271848" y="3158920"/>
              <a:ext cx="1295275" cy="721216"/>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raphic 7">
              <a:extLst>
                <a:ext uri="{FF2B5EF4-FFF2-40B4-BE49-F238E27FC236}">
                  <a16:creationId xmlns:a16="http://schemas.microsoft.com/office/drawing/2014/main" id="{576B9F11-E93B-1C4E-8721-08E6367AA922}"/>
                </a:ext>
              </a:extLst>
            </p:cNvPr>
            <p:cNvGrpSpPr/>
            <p:nvPr/>
          </p:nvGrpSpPr>
          <p:grpSpPr>
            <a:xfrm>
              <a:off x="10240816" y="4511199"/>
              <a:ext cx="731330" cy="731330"/>
              <a:chOff x="5350419" y="4689897"/>
              <a:chExt cx="535420" cy="535420"/>
            </a:xfrm>
            <a:effectLst>
              <a:outerShdw blurRad="63500" dist="38100" dir="2700000" algn="tl" rotWithShape="0">
                <a:prstClr val="black">
                  <a:alpha val="20000"/>
                </a:prstClr>
              </a:outerShdw>
            </a:effectLst>
          </p:grpSpPr>
          <p:sp>
            <p:nvSpPr>
              <p:cNvPr id="104" name="Freeform 103">
                <a:extLst>
                  <a:ext uri="{FF2B5EF4-FFF2-40B4-BE49-F238E27FC236}">
                    <a16:creationId xmlns:a16="http://schemas.microsoft.com/office/drawing/2014/main" id="{BC9FD1F8-BE9F-2C40-884A-B2E1A0F87AEB}"/>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grpSp>
            <p:nvGrpSpPr>
              <p:cNvPr id="105" name="Graphic 7">
                <a:extLst>
                  <a:ext uri="{FF2B5EF4-FFF2-40B4-BE49-F238E27FC236}">
                    <a16:creationId xmlns:a16="http://schemas.microsoft.com/office/drawing/2014/main" id="{4F9ABC7B-55AE-FA4B-8EBD-C0BEECA49645}"/>
                  </a:ext>
                </a:extLst>
              </p:cNvPr>
              <p:cNvGrpSpPr/>
              <p:nvPr/>
            </p:nvGrpSpPr>
            <p:grpSpPr>
              <a:xfrm>
                <a:off x="5413215" y="4752693"/>
                <a:ext cx="410929" cy="418641"/>
                <a:chOff x="5413215" y="4752693"/>
                <a:chExt cx="410929" cy="418641"/>
              </a:xfrm>
              <a:solidFill>
                <a:srgbClr val="FFFFFF"/>
              </a:solidFill>
            </p:grpSpPr>
            <p:sp>
              <p:nvSpPr>
                <p:cNvPr id="106" name="Freeform 105">
                  <a:extLst>
                    <a:ext uri="{FF2B5EF4-FFF2-40B4-BE49-F238E27FC236}">
                      <a16:creationId xmlns:a16="http://schemas.microsoft.com/office/drawing/2014/main" id="{CFE6F11A-69BC-1B44-813A-C9E3BB2817FB}"/>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sp>
              <p:nvSpPr>
                <p:cNvPr id="107" name="Freeform 106">
                  <a:extLst>
                    <a:ext uri="{FF2B5EF4-FFF2-40B4-BE49-F238E27FC236}">
                      <a16:creationId xmlns:a16="http://schemas.microsoft.com/office/drawing/2014/main" id="{D7777061-B007-D844-A46B-4905F53D6AF1}"/>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defTabSz="914126"/>
                  <a:endParaRPr lang="en-US" sz="1799">
                    <a:solidFill>
                      <a:srgbClr val="182C34"/>
                    </a:solidFill>
                    <a:latin typeface="Arial" panose="020B0604020202020204"/>
                  </a:endParaRPr>
                </a:p>
              </p:txBody>
            </p:sp>
          </p:grpSp>
        </p:grpSp>
        <p:sp>
          <p:nvSpPr>
            <p:cNvPr id="133" name="TextBox 132">
              <a:extLst>
                <a:ext uri="{FF2B5EF4-FFF2-40B4-BE49-F238E27FC236}">
                  <a16:creationId xmlns:a16="http://schemas.microsoft.com/office/drawing/2014/main" id="{919B199E-1A77-4813-941A-3F12E2B15DBD}"/>
                </a:ext>
              </a:extLst>
            </p:cNvPr>
            <p:cNvSpPr txBox="1"/>
            <p:nvPr/>
          </p:nvSpPr>
          <p:spPr>
            <a:xfrm>
              <a:off x="9118648" y="5436376"/>
              <a:ext cx="2811942" cy="274249"/>
            </a:xfrm>
            <a:prstGeom prst="rect">
              <a:avLst/>
            </a:prstGeom>
            <a:noFill/>
            <a:ln>
              <a:noFill/>
            </a:ln>
          </p:spPr>
          <p:txBody>
            <a:bodyPr wrap="square" lIns="0" tIns="0" rIns="0" bIns="0" rtlCol="0">
              <a:noAutofit/>
            </a:bodyPr>
            <a:lstStyle/>
            <a:p>
              <a:pPr algn="ctr" defTabSz="913304">
                <a:lnSpc>
                  <a:spcPct val="90000"/>
                </a:lnSpc>
                <a:defRPr/>
              </a:pPr>
              <a:r>
                <a:rPr lang="en-US" sz="1400">
                  <a:solidFill>
                    <a:srgbClr val="000000"/>
                  </a:solidFill>
                  <a:latin typeface="Arial" panose="020B0604020202020204"/>
                </a:rPr>
                <a:t>Enterprise </a:t>
              </a:r>
              <a:r>
                <a:rPr lang="en-US" sz="1400" err="1">
                  <a:solidFill>
                    <a:srgbClr val="000000"/>
                  </a:solidFill>
                  <a:latin typeface="Arial" panose="020B0604020202020204"/>
                </a:rPr>
                <a:t>Vault.Cloud</a:t>
              </a:r>
              <a:endParaRPr lang="en-US" sz="1400">
                <a:solidFill>
                  <a:srgbClr val="000000"/>
                </a:solidFill>
                <a:latin typeface="Arial" panose="020B0604020202020204"/>
              </a:endParaRPr>
            </a:p>
            <a:p>
              <a:pPr marL="194252" indent="-194252" algn="ctr" defTabSz="914126">
                <a:spcAft>
                  <a:spcPts val="1200"/>
                </a:spcAft>
                <a:buClr>
                  <a:srgbClr val="AB2328"/>
                </a:buClr>
                <a:buFont typeface="Arial" panose="020B0604020202020204" pitchFamily="34" charset="0"/>
                <a:buChar char="•"/>
              </a:pPr>
              <a:endParaRPr lang="en-US" sz="1100">
                <a:solidFill>
                  <a:srgbClr val="182C34"/>
                </a:solidFill>
                <a:latin typeface="Arial" panose="020B0604020202020204"/>
              </a:endParaRPr>
            </a:p>
          </p:txBody>
        </p:sp>
      </p:grpSp>
    </p:spTree>
    <p:extLst>
      <p:ext uri="{BB962C8B-B14F-4D97-AF65-F5344CB8AC3E}">
        <p14:creationId xmlns:p14="http://schemas.microsoft.com/office/powerpoint/2010/main" val="287755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3"/>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9"/>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0"/>
                                        </p:tgtEl>
                                        <p:attrNameLst>
                                          <p:attrName>ppt_x</p:attrName>
                                          <p:attrName>ppt_y</p:attrName>
                                        </p:attrNameLst>
                                      </p:cBhvr>
                                      <p:rCtr x="-13" y="7870"/>
                                    </p:animMotion>
                                  </p:childTnLst>
                                </p:cTn>
                              </p:par>
                              <p:par>
                                <p:cTn id="20" presetID="10"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par>
                                <p:cTn id="23" presetID="42" presetClass="path" presetSubtype="0" decel="100000" fill="hold" nodeType="withEffect">
                                  <p:stCondLst>
                                    <p:cond delay="750"/>
                                  </p:stCondLst>
                                  <p:childTnLst>
                                    <p:animMotion origin="layout" path="M 3.14926E-6 3.7037E-7 L 0.00052 0.1588 " pathEditMode="relative" rAng="0" ptsTypes="AA">
                                      <p:cBhvr>
                                        <p:cTn id="24" dur="750" spd="-100000" fill="hold"/>
                                        <p:tgtEl>
                                          <p:spTgt spid="13"/>
                                        </p:tgtEl>
                                        <p:attrNameLst>
                                          <p:attrName>ppt_x</p:attrName>
                                          <p:attrName>ppt_y</p:attrName>
                                        </p:attrNameLst>
                                      </p:cBhvr>
                                      <p:rCtr x="26"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6CE451B-8669-7A46-81FE-D4617E3D8CAD}"/>
              </a:ext>
            </a:extLst>
          </p:cNvPr>
          <p:cNvGrpSpPr/>
          <p:nvPr/>
        </p:nvGrpSpPr>
        <p:grpSpPr>
          <a:xfrm>
            <a:off x="5638920" y="1143595"/>
            <a:ext cx="6551493" cy="3999458"/>
            <a:chOff x="5638800" y="1428750"/>
            <a:chExt cx="6553200" cy="4000500"/>
          </a:xfrm>
        </p:grpSpPr>
        <p:pic>
          <p:nvPicPr>
            <p:cNvPr id="29" name="Graphic 28">
              <a:extLst>
                <a:ext uri="{FF2B5EF4-FFF2-40B4-BE49-F238E27FC236}">
                  <a16:creationId xmlns:a16="http://schemas.microsoft.com/office/drawing/2014/main" id="{E90DDCA3-BAC7-3248-B2CE-BB86D0016BC9}"/>
                </a:ext>
              </a:extLst>
            </p:cNvPr>
            <p:cNvPicPr>
              <a:picLocks noChangeAspect="1"/>
            </p:cNvPicPr>
            <p:nvPr/>
          </p:nvPicPr>
          <p:blipFill>
            <a:blip r:embed="rId3">
              <a:extLst>
                <a:ext uri="{96DAC541-7B7A-43D3-8B79-37D633B846F1}">
                  <asvg:svgBlip xmlns:asvg="http://schemas.microsoft.com/office/drawing/2016/SVG/main" r:embed="rId4"/>
                </a:ext>
              </a:extLst>
            </a:blip>
            <a:srcRect r="6522"/>
            <a:stretch>
              <a:fillRect/>
            </a:stretch>
          </p:blipFill>
          <p:spPr>
            <a:xfrm>
              <a:off x="5638800" y="1428750"/>
              <a:ext cx="6553200" cy="4000500"/>
            </a:xfrm>
            <a:custGeom>
              <a:avLst/>
              <a:gdLst>
                <a:gd name="connsiteX0" fmla="*/ 0 w 6553200"/>
                <a:gd name="connsiteY0" fmla="*/ 0 h 4000500"/>
                <a:gd name="connsiteX1" fmla="*/ 6553200 w 6553200"/>
                <a:gd name="connsiteY1" fmla="*/ 0 h 4000500"/>
                <a:gd name="connsiteX2" fmla="*/ 6553200 w 6553200"/>
                <a:gd name="connsiteY2" fmla="*/ 4000500 h 4000500"/>
                <a:gd name="connsiteX3" fmla="*/ 0 w 6553200"/>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6553200" h="4000500">
                  <a:moveTo>
                    <a:pt x="0" y="0"/>
                  </a:moveTo>
                  <a:lnTo>
                    <a:pt x="6553200" y="0"/>
                  </a:lnTo>
                  <a:lnTo>
                    <a:pt x="6553200" y="4000500"/>
                  </a:lnTo>
                  <a:lnTo>
                    <a:pt x="0" y="4000500"/>
                  </a:lnTo>
                  <a:close/>
                </a:path>
              </a:pathLst>
            </a:custGeom>
            <a:effectLst>
              <a:outerShdw blurRad="317500" dist="63500" dir="5400000" algn="ctr" rotWithShape="0">
                <a:schemeClr val="tx1">
                  <a:alpha val="20000"/>
                </a:schemeClr>
              </a:outerShdw>
            </a:effectLst>
          </p:spPr>
        </p:pic>
        <p:sp>
          <p:nvSpPr>
            <p:cNvPr id="230" name="TextBox 229">
              <a:extLst>
                <a:ext uri="{FF2B5EF4-FFF2-40B4-BE49-F238E27FC236}">
                  <a16:creationId xmlns:a16="http://schemas.microsoft.com/office/drawing/2014/main" id="{93DD9781-DFA1-7145-A3C0-C346E030490E}"/>
                </a:ext>
              </a:extLst>
            </p:cNvPr>
            <p:cNvSpPr txBox="1"/>
            <p:nvPr/>
          </p:nvSpPr>
          <p:spPr>
            <a:xfrm>
              <a:off x="9601200" y="2936557"/>
              <a:ext cx="2514600" cy="984886"/>
            </a:xfrm>
            <a:prstGeom prst="rect">
              <a:avLst/>
            </a:prstGeom>
          </p:spPr>
          <p:txBody>
            <a:bodyPr vert="horz"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algn="l" defTabSz="913852">
                <a:defRPr/>
              </a:pPr>
              <a:r>
                <a:rPr lang="en-US" sz="3199">
                  <a:solidFill>
                    <a:srgbClr val="415563"/>
                  </a:solidFill>
                </a:rPr>
                <a:t>Information Classifier</a:t>
              </a:r>
            </a:p>
          </p:txBody>
        </p:sp>
      </p:grpSp>
      <p:pic>
        <p:nvPicPr>
          <p:cNvPr id="14" name="Picture 13" descr="Icon&#10;&#10;Description automatically generated">
            <a:extLst>
              <a:ext uri="{FF2B5EF4-FFF2-40B4-BE49-F238E27FC236}">
                <a16:creationId xmlns:a16="http://schemas.microsoft.com/office/drawing/2014/main" id="{BF21E816-373C-BD47-B35A-1E5305367596}"/>
              </a:ext>
            </a:extLst>
          </p:cNvPr>
          <p:cNvPicPr>
            <a:picLocks noChangeAspect="1"/>
          </p:cNvPicPr>
          <p:nvPr/>
        </p:nvPicPr>
        <p:blipFill>
          <a:blip r:embed="rId5"/>
          <a:stretch>
            <a:fillRect/>
          </a:stretch>
        </p:blipFill>
        <p:spPr>
          <a:xfrm>
            <a:off x="7016042" y="2004809"/>
            <a:ext cx="2277030" cy="2277030"/>
          </a:xfrm>
          <a:prstGeom prst="rect">
            <a:avLst/>
          </a:prstGeom>
        </p:spPr>
      </p:pic>
      <p:sp>
        <p:nvSpPr>
          <p:cNvPr id="2" name="Footer Placeholder 1">
            <a:extLst>
              <a:ext uri="{FF2B5EF4-FFF2-40B4-BE49-F238E27FC236}">
                <a16:creationId xmlns:a16="http://schemas.microsoft.com/office/drawing/2014/main" id="{40DC7D88-1E09-604B-BFD7-484EA1CC45FE}"/>
              </a:ext>
            </a:extLst>
          </p:cNvPr>
          <p:cNvSpPr>
            <a:spLocks noGrp="1"/>
          </p:cNvSpPr>
          <p:nvPr>
            <p:ph type="ftr" sz="quarter" idx="11"/>
          </p:nvPr>
        </p:nvSpPr>
        <p:spPr/>
        <p:txBody>
          <a:bodyPr/>
          <a:lstStyle/>
          <a:p>
            <a:pPr defTabSz="914126">
              <a:defRPr/>
            </a:pPr>
            <a:r>
              <a:rPr lang="en-US">
                <a:solidFill>
                  <a:schemeClr val="bg1"/>
                </a:solidFill>
                <a:latin typeface="Arial" panose="020B0604020202020204"/>
              </a:rPr>
              <a:t>Copyright © 2022 Veritas Technologies LLC  |  CONFIDENTIAL </a:t>
            </a:r>
          </a:p>
        </p:txBody>
      </p:sp>
      <p:sp>
        <p:nvSpPr>
          <p:cNvPr id="4" name="Slide Number Placeholder 3">
            <a:extLst>
              <a:ext uri="{FF2B5EF4-FFF2-40B4-BE49-F238E27FC236}">
                <a16:creationId xmlns:a16="http://schemas.microsoft.com/office/drawing/2014/main" id="{C724631E-9090-DC41-BA8C-F01FC262E295}"/>
              </a:ext>
            </a:extLst>
          </p:cNvPr>
          <p:cNvSpPr>
            <a:spLocks noGrp="1"/>
          </p:cNvSpPr>
          <p:nvPr>
            <p:ph type="sldNum" sz="quarter" idx="12"/>
          </p:nvPr>
        </p:nvSpPr>
        <p:spPr/>
        <p:txBody>
          <a:bodyPr/>
          <a:lstStyle/>
          <a:p>
            <a:pPr defTabSz="914126">
              <a:defRPr/>
            </a:pPr>
            <a:fld id="{8A39E1BE-BEA9-3141-B1D0-D0662867DFF2}" type="slidenum">
              <a:rPr lang="en-US">
                <a:solidFill>
                  <a:schemeClr val="bg1"/>
                </a:solidFill>
                <a:latin typeface="Arial" panose="020B0604020202020204"/>
              </a:rPr>
              <a:pPr defTabSz="914126">
                <a:defRPr/>
              </a:pPr>
              <a:t>12</a:t>
            </a:fld>
            <a:endParaRPr lang="en-US">
              <a:solidFill>
                <a:schemeClr val="bg1"/>
              </a:solidFill>
              <a:latin typeface="Arial" panose="020B0604020202020204"/>
            </a:endParaRPr>
          </a:p>
        </p:txBody>
      </p:sp>
      <p:sp>
        <p:nvSpPr>
          <p:cNvPr id="23" name="Title 13">
            <a:extLst>
              <a:ext uri="{FF2B5EF4-FFF2-40B4-BE49-F238E27FC236}">
                <a16:creationId xmlns:a16="http://schemas.microsoft.com/office/drawing/2014/main" id="{2BD6CC15-F941-BB44-8E4F-AF379AC97FAA}"/>
              </a:ext>
            </a:extLst>
          </p:cNvPr>
          <p:cNvSpPr txBox="1">
            <a:spLocks/>
          </p:cNvSpPr>
          <p:nvPr/>
        </p:nvSpPr>
        <p:spPr>
          <a:xfrm>
            <a:off x="696393" y="2097161"/>
            <a:ext cx="4990000" cy="1421558"/>
          </a:xfrm>
          <a:prstGeom prst="rect">
            <a:avLst/>
          </a:prstGeom>
        </p:spPr>
        <p:txBody>
          <a:bodyPr wrap="square">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algn="ctr"/>
            <a:r>
              <a:rPr lang="en-US" sz="9597">
                <a:solidFill>
                  <a:schemeClr val="bg1"/>
                </a:solidFill>
              </a:rPr>
              <a:t>Veritas</a:t>
            </a:r>
          </a:p>
        </p:txBody>
      </p:sp>
      <p:sp>
        <p:nvSpPr>
          <p:cNvPr id="25" name="Text Placeholder 24">
            <a:extLst>
              <a:ext uri="{FF2B5EF4-FFF2-40B4-BE49-F238E27FC236}">
                <a16:creationId xmlns:a16="http://schemas.microsoft.com/office/drawing/2014/main" id="{A0153942-2B53-5B4E-92ED-37510281B80F}"/>
              </a:ext>
            </a:extLst>
          </p:cNvPr>
          <p:cNvSpPr txBox="1">
            <a:spLocks/>
          </p:cNvSpPr>
          <p:nvPr/>
        </p:nvSpPr>
        <p:spPr>
          <a:xfrm>
            <a:off x="163167" y="3541984"/>
            <a:ext cx="6056454" cy="953851"/>
          </a:xfrm>
          <a:prstGeom prst="rect">
            <a:avLst/>
          </a:prstGeom>
        </p:spPr>
        <p:txBody>
          <a:bodyPr>
            <a:sp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799" dirty="0">
                <a:solidFill>
                  <a:schemeClr val="bg1"/>
                </a:solidFill>
              </a:rPr>
              <a:t>Data Compliance &amp; Governance Portfolio</a:t>
            </a:r>
          </a:p>
        </p:txBody>
      </p:sp>
    </p:spTree>
    <p:extLst>
      <p:ext uri="{BB962C8B-B14F-4D97-AF65-F5344CB8AC3E}">
        <p14:creationId xmlns:p14="http://schemas.microsoft.com/office/powerpoint/2010/main" val="176685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76A0D9E-EF38-7B46-80FF-BF8113000A5C}"/>
              </a:ext>
            </a:extLst>
          </p:cNvPr>
          <p:cNvSpPr/>
          <p:nvPr/>
        </p:nvSpPr>
        <p:spPr bwMode="auto">
          <a:xfrm>
            <a:off x="1313982" y="1071545"/>
            <a:ext cx="5965708" cy="5250966"/>
          </a:xfrm>
          <a:prstGeom prst="roundRect">
            <a:avLst>
              <a:gd name="adj" fmla="val 11720"/>
            </a:avLst>
          </a:prstGeom>
          <a:gradFill flip="none" rotWithShape="1">
            <a:gsLst>
              <a:gs pos="0">
                <a:schemeClr val="tx2">
                  <a:tint val="66000"/>
                  <a:satMod val="160000"/>
                </a:schemeClr>
              </a:gs>
              <a:gs pos="68000">
                <a:schemeClr val="tx2">
                  <a:tint val="23500"/>
                  <a:satMod val="160000"/>
                  <a:alpha val="0"/>
                </a:schemeClr>
              </a:gs>
            </a:gsLst>
            <a:path path="circle">
              <a:fillToRect l="50000" t="50000" r="50000" b="50000"/>
            </a:path>
            <a:tileRect/>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normAutofit/>
          </a:bodyPr>
          <a:lstStyle/>
          <a:p>
            <a:r>
              <a:rPr lang="en-US"/>
              <a:t>Market Leading Automated Classification</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pPr defTabSz="914126"/>
            <a:r>
              <a:rPr lang="en-US">
                <a:solidFill>
                  <a:srgbClr val="FFFFFF">
                    <a:lumMod val="75000"/>
                  </a:srgbClr>
                </a:solidFill>
                <a:latin typeface="Arial" panose="020B0604020202020204"/>
              </a:rPr>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pPr defTabSz="914126"/>
            <a:fld id="{8A39E1BE-BEA9-3141-B1D0-D0662867DFF2}" type="slidenum">
              <a:rPr lang="en-US">
                <a:solidFill>
                  <a:srgbClr val="FFFFFF">
                    <a:lumMod val="75000"/>
                  </a:srgbClr>
                </a:solidFill>
                <a:latin typeface="Arial" panose="020B0604020202020204"/>
              </a:rPr>
              <a:pPr defTabSz="914126"/>
              <a:t>13</a:t>
            </a:fld>
            <a:endParaRPr lang="en-US">
              <a:solidFill>
                <a:srgbClr val="FFFFFF">
                  <a:lumMod val="75000"/>
                </a:srgbClr>
              </a:solidFill>
              <a:latin typeface="Arial" panose="020B0604020202020204"/>
            </a:endParaRPr>
          </a:p>
        </p:txBody>
      </p:sp>
      <p:sp>
        <p:nvSpPr>
          <p:cNvPr id="6" name="Oval 5">
            <a:extLst>
              <a:ext uri="{FF2B5EF4-FFF2-40B4-BE49-F238E27FC236}">
                <a16:creationId xmlns:a16="http://schemas.microsoft.com/office/drawing/2014/main" id="{0B5C18C5-EDC1-144E-8D2B-E941156609F7}"/>
              </a:ext>
            </a:extLst>
          </p:cNvPr>
          <p:cNvSpPr/>
          <p:nvPr/>
        </p:nvSpPr>
        <p:spPr bwMode="auto">
          <a:xfrm>
            <a:off x="1725142"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Proximity</a:t>
            </a:r>
            <a:br>
              <a:rPr lang="en-US" sz="1200" b="1">
                <a:solidFill>
                  <a:srgbClr val="AB2328"/>
                </a:solidFill>
              </a:rPr>
            </a:br>
            <a:r>
              <a:rPr lang="en-US" sz="1200">
                <a:solidFill>
                  <a:srgbClr val="415563"/>
                </a:solidFill>
              </a:rPr>
              <a:t>Searching</a:t>
            </a:r>
          </a:p>
        </p:txBody>
      </p:sp>
      <p:sp>
        <p:nvSpPr>
          <p:cNvPr id="62" name="Oval 61">
            <a:extLst>
              <a:ext uri="{FF2B5EF4-FFF2-40B4-BE49-F238E27FC236}">
                <a16:creationId xmlns:a16="http://schemas.microsoft.com/office/drawing/2014/main" id="{D605C37B-3FA4-9249-932D-20D1FC8A203B}"/>
              </a:ext>
            </a:extLst>
          </p:cNvPr>
          <p:cNvSpPr/>
          <p:nvPr/>
        </p:nvSpPr>
        <p:spPr bwMode="auto">
          <a:xfrm>
            <a:off x="3080495"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a:solidFill>
                  <a:srgbClr val="415563"/>
                </a:solidFill>
              </a:rPr>
              <a:t>Regular</a:t>
            </a:r>
            <a:br>
              <a:rPr lang="en-US" sz="1200">
                <a:solidFill>
                  <a:srgbClr val="AB2328"/>
                </a:solidFill>
              </a:rPr>
            </a:br>
            <a:r>
              <a:rPr lang="en-US" sz="1200" b="1">
                <a:solidFill>
                  <a:srgbClr val="AB2328"/>
                </a:solidFill>
              </a:rPr>
              <a:t>Expressions</a:t>
            </a:r>
          </a:p>
        </p:txBody>
      </p:sp>
      <p:sp>
        <p:nvSpPr>
          <p:cNvPr id="64" name="Oval 63">
            <a:extLst>
              <a:ext uri="{FF2B5EF4-FFF2-40B4-BE49-F238E27FC236}">
                <a16:creationId xmlns:a16="http://schemas.microsoft.com/office/drawing/2014/main" id="{44286F88-668D-C540-8EC5-460B05AC980C}"/>
              </a:ext>
            </a:extLst>
          </p:cNvPr>
          <p:cNvSpPr/>
          <p:nvPr/>
        </p:nvSpPr>
        <p:spPr bwMode="auto">
          <a:xfrm>
            <a:off x="4435848"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Confidence</a:t>
            </a:r>
            <a:br>
              <a:rPr lang="en-US" sz="1200" b="1" dirty="0">
                <a:solidFill>
                  <a:srgbClr val="AB2328"/>
                </a:solidFill>
              </a:rPr>
            </a:br>
            <a:r>
              <a:rPr lang="en-US" sz="1200" b="1" dirty="0">
                <a:solidFill>
                  <a:srgbClr val="AB2328"/>
                </a:solidFill>
              </a:rPr>
              <a:t>Based</a:t>
            </a:r>
            <a:br>
              <a:rPr lang="en-US" sz="1200" b="1" dirty="0">
                <a:solidFill>
                  <a:srgbClr val="AB2328"/>
                </a:solidFill>
              </a:rPr>
            </a:br>
            <a:r>
              <a:rPr lang="en-US" sz="1200" dirty="0">
                <a:solidFill>
                  <a:srgbClr val="415563"/>
                </a:solidFill>
              </a:rPr>
              <a:t>Dispositions</a:t>
            </a:r>
          </a:p>
        </p:txBody>
      </p:sp>
      <p:sp>
        <p:nvSpPr>
          <p:cNvPr id="70" name="Oval 69">
            <a:extLst>
              <a:ext uri="{FF2B5EF4-FFF2-40B4-BE49-F238E27FC236}">
                <a16:creationId xmlns:a16="http://schemas.microsoft.com/office/drawing/2014/main" id="{5D0AED32-AF9C-8042-8CFA-219A9A4DE03C}"/>
              </a:ext>
            </a:extLst>
          </p:cNvPr>
          <p:cNvSpPr/>
          <p:nvPr/>
        </p:nvSpPr>
        <p:spPr bwMode="auto">
          <a:xfrm flipH="1">
            <a:off x="5791200"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Topic</a:t>
            </a:r>
            <a:br>
              <a:rPr lang="en-US" sz="1200" b="1">
                <a:solidFill>
                  <a:srgbClr val="AB2328"/>
                </a:solidFill>
              </a:rPr>
            </a:br>
            <a:r>
              <a:rPr lang="en-US" sz="1200" b="1">
                <a:solidFill>
                  <a:srgbClr val="AB2328"/>
                </a:solidFill>
              </a:rPr>
              <a:t>Extraction</a:t>
            </a:r>
            <a:br>
              <a:rPr lang="en-US" sz="1200" b="1">
                <a:solidFill>
                  <a:srgbClr val="AB2328"/>
                </a:solidFill>
              </a:rPr>
            </a:br>
            <a:r>
              <a:rPr lang="en-US" sz="1200">
                <a:solidFill>
                  <a:srgbClr val="415563"/>
                </a:solidFill>
              </a:rPr>
              <a:t>Coming Soon</a:t>
            </a:r>
          </a:p>
        </p:txBody>
      </p:sp>
      <p:sp>
        <p:nvSpPr>
          <p:cNvPr id="77" name="Oval 76">
            <a:extLst>
              <a:ext uri="{FF2B5EF4-FFF2-40B4-BE49-F238E27FC236}">
                <a16:creationId xmlns:a16="http://schemas.microsoft.com/office/drawing/2014/main" id="{A9B1C7C9-23DA-8949-BD9C-D0BDA300AA3F}"/>
              </a:ext>
            </a:extLst>
          </p:cNvPr>
          <p:cNvSpPr/>
          <p:nvPr/>
        </p:nvSpPr>
        <p:spPr bwMode="auto">
          <a:xfrm rot="10800000" flipV="1">
            <a:off x="1725142"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Document</a:t>
            </a:r>
            <a:br>
              <a:rPr lang="en-US" sz="1200" b="1">
                <a:solidFill>
                  <a:srgbClr val="AB2328"/>
                </a:solidFill>
              </a:rPr>
            </a:br>
            <a:r>
              <a:rPr lang="en-US" sz="1200">
                <a:solidFill>
                  <a:srgbClr val="415563"/>
                </a:solidFill>
              </a:rPr>
              <a:t>Similarity</a:t>
            </a:r>
          </a:p>
        </p:txBody>
      </p:sp>
      <p:sp>
        <p:nvSpPr>
          <p:cNvPr id="79" name="Oval 78">
            <a:extLst>
              <a:ext uri="{FF2B5EF4-FFF2-40B4-BE49-F238E27FC236}">
                <a16:creationId xmlns:a16="http://schemas.microsoft.com/office/drawing/2014/main" id="{285135D4-EB89-C648-9E28-6B9A60FCCE42}"/>
              </a:ext>
            </a:extLst>
          </p:cNvPr>
          <p:cNvSpPr/>
          <p:nvPr/>
        </p:nvSpPr>
        <p:spPr bwMode="auto">
          <a:xfrm rot="10800000" flipV="1">
            <a:off x="3080495"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Sensitive</a:t>
            </a:r>
            <a:r>
              <a:rPr lang="en-US" sz="1200">
                <a:solidFill>
                  <a:srgbClr val="415563"/>
                </a:solidFill>
              </a:rPr>
              <a:t> </a:t>
            </a:r>
            <a:br>
              <a:rPr lang="en-US" sz="1200">
                <a:solidFill>
                  <a:srgbClr val="415563"/>
                </a:solidFill>
              </a:rPr>
            </a:br>
            <a:r>
              <a:rPr lang="en-US" sz="1200">
                <a:solidFill>
                  <a:srgbClr val="415563"/>
                </a:solidFill>
              </a:rPr>
              <a:t>Data </a:t>
            </a:r>
            <a:br>
              <a:rPr lang="en-US" sz="1200">
                <a:solidFill>
                  <a:srgbClr val="415563"/>
                </a:solidFill>
              </a:rPr>
            </a:br>
            <a:r>
              <a:rPr lang="en-US" sz="1200">
                <a:solidFill>
                  <a:srgbClr val="415563"/>
                </a:solidFill>
              </a:rPr>
              <a:t>Detection</a:t>
            </a:r>
          </a:p>
        </p:txBody>
      </p:sp>
      <p:sp>
        <p:nvSpPr>
          <p:cNvPr id="81" name="Oval 80">
            <a:extLst>
              <a:ext uri="{FF2B5EF4-FFF2-40B4-BE49-F238E27FC236}">
                <a16:creationId xmlns:a16="http://schemas.microsoft.com/office/drawing/2014/main" id="{FF02A743-64F2-EE40-B8CD-78828EEA980C}"/>
              </a:ext>
            </a:extLst>
          </p:cNvPr>
          <p:cNvSpPr/>
          <p:nvPr/>
        </p:nvSpPr>
        <p:spPr bwMode="auto">
          <a:xfrm rot="10800000" flipV="1">
            <a:off x="4435848"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Min/Max</a:t>
            </a:r>
            <a:br>
              <a:rPr lang="en-US" sz="1200" b="1">
                <a:solidFill>
                  <a:srgbClr val="AB2328"/>
                </a:solidFill>
              </a:rPr>
            </a:br>
            <a:r>
              <a:rPr lang="en-US" sz="1200" b="1">
                <a:solidFill>
                  <a:srgbClr val="AB2328"/>
                </a:solidFill>
              </a:rPr>
              <a:t>Count</a:t>
            </a:r>
            <a:br>
              <a:rPr lang="en-US" sz="1200" b="1">
                <a:solidFill>
                  <a:srgbClr val="AB2328"/>
                </a:solidFill>
              </a:rPr>
            </a:br>
            <a:r>
              <a:rPr lang="en-US" sz="1200">
                <a:solidFill>
                  <a:srgbClr val="415563"/>
                </a:solidFill>
              </a:rPr>
              <a:t>Dispositions</a:t>
            </a:r>
          </a:p>
        </p:txBody>
      </p:sp>
      <p:sp>
        <p:nvSpPr>
          <p:cNvPr id="84" name="Oval 83">
            <a:extLst>
              <a:ext uri="{FF2B5EF4-FFF2-40B4-BE49-F238E27FC236}">
                <a16:creationId xmlns:a16="http://schemas.microsoft.com/office/drawing/2014/main" id="{EBF9C718-7B23-7D43-848C-125C77FB6291}"/>
              </a:ext>
            </a:extLst>
          </p:cNvPr>
          <p:cNvSpPr/>
          <p:nvPr/>
        </p:nvSpPr>
        <p:spPr bwMode="auto">
          <a:xfrm rot="10800000" flipH="1" flipV="1">
            <a:off x="5791201"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Language</a:t>
            </a:r>
            <a:br>
              <a:rPr lang="en-US" sz="1200" b="1">
                <a:solidFill>
                  <a:srgbClr val="AB2328"/>
                </a:solidFill>
              </a:rPr>
            </a:br>
            <a:r>
              <a:rPr lang="en-US" sz="1200">
                <a:solidFill>
                  <a:srgbClr val="415563"/>
                </a:solidFill>
              </a:rPr>
              <a:t>Detection</a:t>
            </a:r>
          </a:p>
        </p:txBody>
      </p:sp>
      <p:sp>
        <p:nvSpPr>
          <p:cNvPr id="98" name="Oval 97">
            <a:extLst>
              <a:ext uri="{FF2B5EF4-FFF2-40B4-BE49-F238E27FC236}">
                <a16:creationId xmlns:a16="http://schemas.microsoft.com/office/drawing/2014/main" id="{E13B1D0E-7E3D-8D4A-8249-8CDD9CAACF10}"/>
              </a:ext>
            </a:extLst>
          </p:cNvPr>
          <p:cNvSpPr/>
          <p:nvPr/>
        </p:nvSpPr>
        <p:spPr bwMode="auto">
          <a:xfrm>
            <a:off x="1725142" y="2519576"/>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Keyword</a:t>
            </a:r>
            <a:br>
              <a:rPr lang="en-US" sz="1200" b="1">
                <a:solidFill>
                  <a:srgbClr val="AB2328"/>
                </a:solidFill>
              </a:rPr>
            </a:br>
            <a:r>
              <a:rPr lang="en-US" sz="1200">
                <a:solidFill>
                  <a:srgbClr val="415563"/>
                </a:solidFill>
              </a:rPr>
              <a:t>Search</a:t>
            </a:r>
          </a:p>
        </p:txBody>
      </p:sp>
      <p:sp>
        <p:nvSpPr>
          <p:cNvPr id="100" name="Oval 99">
            <a:extLst>
              <a:ext uri="{FF2B5EF4-FFF2-40B4-BE49-F238E27FC236}">
                <a16:creationId xmlns:a16="http://schemas.microsoft.com/office/drawing/2014/main" id="{91DF3528-FC68-9A47-A2A0-9F3D820D6A4F}"/>
              </a:ext>
            </a:extLst>
          </p:cNvPr>
          <p:cNvSpPr/>
          <p:nvPr/>
        </p:nvSpPr>
        <p:spPr bwMode="auto">
          <a:xfrm>
            <a:off x="1725142" y="378022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Checksum</a:t>
            </a:r>
            <a:br>
              <a:rPr lang="en-US" sz="1200" b="1">
                <a:solidFill>
                  <a:srgbClr val="AB2328"/>
                </a:solidFill>
              </a:rPr>
            </a:br>
            <a:r>
              <a:rPr lang="en-US" sz="1200">
                <a:solidFill>
                  <a:srgbClr val="415563"/>
                </a:solidFill>
              </a:rPr>
              <a:t>Validation</a:t>
            </a:r>
          </a:p>
        </p:txBody>
      </p:sp>
      <p:sp>
        <p:nvSpPr>
          <p:cNvPr id="102" name="Oval 101">
            <a:extLst>
              <a:ext uri="{FF2B5EF4-FFF2-40B4-BE49-F238E27FC236}">
                <a16:creationId xmlns:a16="http://schemas.microsoft.com/office/drawing/2014/main" id="{9C74C5D3-DF64-CC40-9183-38C147293C28}"/>
              </a:ext>
            </a:extLst>
          </p:cNvPr>
          <p:cNvSpPr/>
          <p:nvPr/>
        </p:nvSpPr>
        <p:spPr bwMode="auto">
          <a:xfrm>
            <a:off x="5791200" y="2519576"/>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Sentiment</a:t>
            </a:r>
            <a:br>
              <a:rPr lang="en-US" sz="1200" b="1">
                <a:solidFill>
                  <a:srgbClr val="AB2328"/>
                </a:solidFill>
              </a:rPr>
            </a:br>
            <a:r>
              <a:rPr lang="en-US" sz="1200">
                <a:solidFill>
                  <a:srgbClr val="415563"/>
                </a:solidFill>
              </a:rPr>
              <a:t>Analysis</a:t>
            </a:r>
          </a:p>
        </p:txBody>
      </p:sp>
      <p:sp>
        <p:nvSpPr>
          <p:cNvPr id="104" name="Oval 103">
            <a:extLst>
              <a:ext uri="{FF2B5EF4-FFF2-40B4-BE49-F238E27FC236}">
                <a16:creationId xmlns:a16="http://schemas.microsoft.com/office/drawing/2014/main" id="{6BDB234D-88BC-DC40-87E5-070FBFA05BAC}"/>
              </a:ext>
            </a:extLst>
          </p:cNvPr>
          <p:cNvSpPr/>
          <p:nvPr/>
        </p:nvSpPr>
        <p:spPr bwMode="auto">
          <a:xfrm>
            <a:off x="5791200" y="378022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a:solidFill>
                  <a:srgbClr val="AB2328"/>
                </a:solidFill>
              </a:rPr>
              <a:t>Voice </a:t>
            </a:r>
            <a:br>
              <a:rPr lang="en-US" sz="1200" b="1">
                <a:solidFill>
                  <a:srgbClr val="AB2328"/>
                </a:solidFill>
              </a:rPr>
            </a:br>
            <a:r>
              <a:rPr lang="en-US" sz="1200" b="1">
                <a:solidFill>
                  <a:srgbClr val="AB2328"/>
                </a:solidFill>
              </a:rPr>
              <a:t>Analysis &amp;</a:t>
            </a:r>
            <a:br>
              <a:rPr lang="en-US" sz="1200" b="1">
                <a:solidFill>
                  <a:srgbClr val="AB2328"/>
                </a:solidFill>
              </a:rPr>
            </a:br>
            <a:r>
              <a:rPr lang="en-US" sz="1200">
                <a:solidFill>
                  <a:srgbClr val="415563"/>
                </a:solidFill>
              </a:rPr>
              <a:t>Transcription</a:t>
            </a:r>
          </a:p>
        </p:txBody>
      </p:sp>
      <p:sp>
        <p:nvSpPr>
          <p:cNvPr id="55" name="TextBox 54">
            <a:extLst>
              <a:ext uri="{FF2B5EF4-FFF2-40B4-BE49-F238E27FC236}">
                <a16:creationId xmlns:a16="http://schemas.microsoft.com/office/drawing/2014/main" id="{6C64D99E-D310-CC41-B450-24E869C4C90F}"/>
              </a:ext>
            </a:extLst>
          </p:cNvPr>
          <p:cNvSpPr txBox="1"/>
          <p:nvPr/>
        </p:nvSpPr>
        <p:spPr>
          <a:xfrm>
            <a:off x="3738393" y="4169482"/>
            <a:ext cx="1116884" cy="646331"/>
          </a:xfrm>
          <a:prstGeom prst="rect">
            <a:avLst/>
          </a:prstGeom>
        </p:spPr>
        <p:txBody>
          <a:bodyPr vert="horz"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defTabSz="913852">
              <a:defRPr/>
            </a:pPr>
            <a:r>
              <a:rPr lang="en-US">
                <a:solidFill>
                  <a:srgbClr val="415563"/>
                </a:solidFill>
              </a:rPr>
              <a:t>Veritas </a:t>
            </a:r>
            <a:br>
              <a:rPr lang="en-US">
                <a:solidFill>
                  <a:srgbClr val="415563"/>
                </a:solidFill>
              </a:rPr>
            </a:br>
            <a:r>
              <a:rPr lang="en-US">
                <a:solidFill>
                  <a:srgbClr val="415563"/>
                </a:solidFill>
              </a:rPr>
              <a:t>Information Classifier</a:t>
            </a:r>
          </a:p>
        </p:txBody>
      </p:sp>
      <p:pic>
        <p:nvPicPr>
          <p:cNvPr id="9" name="Picture 8" descr="Icon&#10;&#10;Description automatically generated">
            <a:extLst>
              <a:ext uri="{FF2B5EF4-FFF2-40B4-BE49-F238E27FC236}">
                <a16:creationId xmlns:a16="http://schemas.microsoft.com/office/drawing/2014/main" id="{46BBBC61-061B-49B8-BD46-253744A5B1C4}"/>
              </a:ext>
            </a:extLst>
          </p:cNvPr>
          <p:cNvPicPr>
            <a:picLocks noChangeAspect="1"/>
          </p:cNvPicPr>
          <p:nvPr/>
        </p:nvPicPr>
        <p:blipFill>
          <a:blip r:embed="rId3"/>
          <a:stretch>
            <a:fillRect/>
          </a:stretch>
        </p:blipFill>
        <p:spPr>
          <a:xfrm>
            <a:off x="3640671" y="2785443"/>
            <a:ext cx="1312330" cy="1312328"/>
          </a:xfrm>
          <a:prstGeom prst="rect">
            <a:avLst/>
          </a:prstGeom>
        </p:spPr>
      </p:pic>
      <p:grpSp>
        <p:nvGrpSpPr>
          <p:cNvPr id="10" name="Group 9">
            <a:extLst>
              <a:ext uri="{FF2B5EF4-FFF2-40B4-BE49-F238E27FC236}">
                <a16:creationId xmlns:a16="http://schemas.microsoft.com/office/drawing/2014/main" id="{78EA2F5A-89DA-154C-937A-3358AF71D27A}"/>
              </a:ext>
            </a:extLst>
          </p:cNvPr>
          <p:cNvGrpSpPr/>
          <p:nvPr/>
        </p:nvGrpSpPr>
        <p:grpSpPr>
          <a:xfrm>
            <a:off x="7890739" y="1208908"/>
            <a:ext cx="3503589" cy="4926217"/>
            <a:chOff x="7890739" y="1208908"/>
            <a:chExt cx="3503589" cy="4926217"/>
          </a:xfrm>
        </p:grpSpPr>
        <p:sp>
          <p:nvSpPr>
            <p:cNvPr id="61" name="Rounded Rectangle 60">
              <a:extLst>
                <a:ext uri="{FF2B5EF4-FFF2-40B4-BE49-F238E27FC236}">
                  <a16:creationId xmlns:a16="http://schemas.microsoft.com/office/drawing/2014/main" id="{59E9CA78-F0BA-7B49-92BA-8B2107B5DC22}"/>
                </a:ext>
              </a:extLst>
            </p:cNvPr>
            <p:cNvSpPr/>
            <p:nvPr/>
          </p:nvSpPr>
          <p:spPr bwMode="auto">
            <a:xfrm>
              <a:off x="7890739" y="1208908"/>
              <a:ext cx="3503589" cy="492621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9C3E2CF-FE34-F24B-80A9-6F946CC4C26F}"/>
                </a:ext>
              </a:extLst>
            </p:cNvPr>
            <p:cNvSpPr/>
            <p:nvPr/>
          </p:nvSpPr>
          <p:spPr>
            <a:xfrm>
              <a:off x="8027587" y="2215436"/>
              <a:ext cx="3229893" cy="3453253"/>
            </a:xfrm>
            <a:prstGeom prst="rect">
              <a:avLst/>
            </a:prstGeom>
          </p:spPr>
          <p:txBody>
            <a:bodyPr wrap="square">
              <a:spAutoFit/>
            </a:bodyPr>
            <a:lstStyle/>
            <a:p>
              <a:pPr marL="228531" lvl="2" indent="-225357" defTabSz="914126">
                <a:lnSpc>
                  <a:spcPct val="90000"/>
                </a:lnSpc>
                <a:spcAft>
                  <a:spcPts val="1800"/>
                </a:spcAft>
                <a:buClr>
                  <a:srgbClr val="D31D24"/>
                </a:buClr>
                <a:buFont typeface="Arial"/>
                <a:buChar char="•"/>
                <a:defRPr/>
              </a:pPr>
              <a:r>
                <a:rPr lang="en-US" sz="1600" dirty="0">
                  <a:solidFill>
                    <a:schemeClr val="tx2"/>
                  </a:solidFill>
                  <a:latin typeface="Arial" panose="020B0604020202020204"/>
                </a:rPr>
                <a:t>1,100+ Built-in Patterns and AI combine into 250+ Policies</a:t>
              </a:r>
            </a:p>
            <a:p>
              <a:pPr marL="228531" lvl="2" indent="-225357" defTabSz="914126">
                <a:lnSpc>
                  <a:spcPct val="90000"/>
                </a:lnSpc>
                <a:spcAft>
                  <a:spcPts val="1800"/>
                </a:spcAft>
                <a:buClr>
                  <a:srgbClr val="D31D24"/>
                </a:buClr>
                <a:buFont typeface="Arial"/>
                <a:buChar char="•"/>
                <a:defRPr/>
              </a:pPr>
              <a:r>
                <a:rPr lang="en-US" sz="1600" dirty="0">
                  <a:solidFill>
                    <a:schemeClr val="tx2"/>
                  </a:solidFill>
                  <a:latin typeface="Arial" panose="020B0604020202020204"/>
                </a:rPr>
                <a:t>Vetted by industry experts to address all major regulations</a:t>
              </a:r>
            </a:p>
            <a:p>
              <a:pPr marL="228531" lvl="2" indent="-225357" defTabSz="914126">
                <a:lnSpc>
                  <a:spcPct val="90000"/>
                </a:lnSpc>
                <a:spcAft>
                  <a:spcPts val="1800"/>
                </a:spcAft>
                <a:buClr>
                  <a:srgbClr val="D31D24"/>
                </a:buClr>
                <a:buFont typeface="Arial"/>
                <a:buChar char="•"/>
                <a:defRPr/>
              </a:pPr>
              <a:r>
                <a:rPr lang="en-US" sz="1600" dirty="0">
                  <a:solidFill>
                    <a:schemeClr val="tx2"/>
                  </a:solidFill>
                  <a:latin typeface="Arial" panose="020B0604020202020204"/>
                </a:rPr>
                <a:t>More patterns than competition via quarterly proliferation </a:t>
              </a:r>
            </a:p>
            <a:p>
              <a:pPr marL="228531" lvl="2" indent="-225357" defTabSz="914126">
                <a:lnSpc>
                  <a:spcPct val="90000"/>
                </a:lnSpc>
                <a:spcAft>
                  <a:spcPts val="1800"/>
                </a:spcAft>
                <a:buClr>
                  <a:srgbClr val="D31D24"/>
                </a:buClr>
                <a:buFont typeface="Arial"/>
                <a:buChar char="•"/>
                <a:defRPr/>
              </a:pPr>
              <a:r>
                <a:rPr lang="en-US" sz="1600" dirty="0">
                  <a:solidFill>
                    <a:schemeClr val="tx2"/>
                  </a:solidFill>
                  <a:latin typeface="Arial" panose="020B0604020202020204"/>
                </a:rPr>
                <a:t>New Transparent Policies expose policy logic for transparency and defensibility</a:t>
              </a:r>
            </a:p>
            <a:p>
              <a:pPr marL="228531" lvl="2" indent="-225357" defTabSz="914126">
                <a:lnSpc>
                  <a:spcPct val="90000"/>
                </a:lnSpc>
                <a:spcAft>
                  <a:spcPts val="1800"/>
                </a:spcAft>
                <a:buClr>
                  <a:srgbClr val="D31D24"/>
                </a:buClr>
                <a:buFont typeface="Arial"/>
                <a:buChar char="•"/>
                <a:defRPr/>
              </a:pPr>
              <a:r>
                <a:rPr lang="en-US" sz="1600" dirty="0">
                  <a:solidFill>
                    <a:schemeClr val="tx2"/>
                  </a:solidFill>
                  <a:latin typeface="Arial" panose="020B0604020202020204"/>
                </a:rPr>
                <a:t>Easy to customize and caters to citizen data scientists</a:t>
              </a:r>
              <a:endParaRPr lang="en-US" sz="1600" dirty="0">
                <a:solidFill>
                  <a:schemeClr val="tx2"/>
                </a:solidFill>
                <a:latin typeface="Arial" panose="020B0604020202020204"/>
                <a:cs typeface="Arial" panose="020B0604020202020204" pitchFamily="34" charset="0"/>
              </a:endParaRPr>
            </a:p>
          </p:txBody>
        </p:sp>
        <p:sp>
          <p:nvSpPr>
            <p:cNvPr id="47" name="Round Same Side Corner Rectangle 46">
              <a:extLst>
                <a:ext uri="{FF2B5EF4-FFF2-40B4-BE49-F238E27FC236}">
                  <a16:creationId xmlns:a16="http://schemas.microsoft.com/office/drawing/2014/main" id="{CFD55263-60EC-1543-88BB-53D23BEC15E2}"/>
                </a:ext>
              </a:extLst>
            </p:cNvPr>
            <p:cNvSpPr/>
            <p:nvPr/>
          </p:nvSpPr>
          <p:spPr bwMode="auto">
            <a:xfrm>
              <a:off x="7890739" y="1208908"/>
              <a:ext cx="3496787" cy="830976"/>
            </a:xfrm>
            <a:prstGeom prst="round2SameRect">
              <a:avLst>
                <a:gd name="adj1" fmla="val 1854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a:solidFill>
                    <a:schemeClr val="bg1"/>
                  </a:solidFill>
                  <a:ea typeface="Polaris Medium Italic" panose="02000000000000000000" pitchFamily="2" charset="0"/>
                  <a:cs typeface="Polaris Medium Italic" panose="02000000000000000000" pitchFamily="2" charset="0"/>
                </a:rPr>
                <a:t>Automated Unsupervised Classification </a:t>
              </a:r>
            </a:p>
          </p:txBody>
        </p:sp>
      </p:grpSp>
    </p:spTree>
    <p:extLst>
      <p:ext uri="{BB962C8B-B14F-4D97-AF65-F5344CB8AC3E}">
        <p14:creationId xmlns:p14="http://schemas.microsoft.com/office/powerpoint/2010/main" val="196331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childTnLst>
                                </p:cTn>
                              </p:par>
                              <p:par>
                                <p:cTn id="15" presetID="42" presetClass="path" presetSubtype="0" decel="100000" fill="hold" grpId="1" nodeType="withEffect">
                                  <p:stCondLst>
                                    <p:cond delay="0"/>
                                  </p:stCondLst>
                                  <p:childTnLst>
                                    <p:animMotion origin="layout" path="M 1.875E-6 -4.44444E-6 L -0.09479 -0.16875 " pathEditMode="relative" rAng="0" ptsTypes="AA">
                                      <p:cBhvr>
                                        <p:cTn id="16" dur="750" spd="-100000" fill="hold"/>
                                        <p:tgtEl>
                                          <p:spTgt spid="6"/>
                                        </p:tgtEl>
                                        <p:attrNameLst>
                                          <p:attrName>ppt_x</p:attrName>
                                          <p:attrName>ppt_y</p:attrName>
                                        </p:attrNameLst>
                                      </p:cBhvr>
                                      <p:rCtr x="-4740" y="-8449"/>
                                    </p:animMotion>
                                  </p:childTnLst>
                                </p:cTn>
                              </p:par>
                              <p:par>
                                <p:cTn id="17" presetID="10"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childTnLst>
                                </p:cTn>
                              </p:par>
                              <p:par>
                                <p:cTn id="20" presetID="42" presetClass="path" presetSubtype="0" decel="100000" fill="hold" grpId="1" nodeType="withEffect">
                                  <p:stCondLst>
                                    <p:cond delay="0"/>
                                  </p:stCondLst>
                                  <p:childTnLst>
                                    <p:animMotion origin="layout" path="M 3.95833E-6 -4.44444E-6 L -0.0948 -0.16875 " pathEditMode="relative" rAng="0" ptsTypes="AA">
                                      <p:cBhvr>
                                        <p:cTn id="21" dur="750" spd="-100000" fill="hold"/>
                                        <p:tgtEl>
                                          <p:spTgt spid="62"/>
                                        </p:tgtEl>
                                        <p:attrNameLst>
                                          <p:attrName>ppt_x</p:attrName>
                                          <p:attrName>ppt_y</p:attrName>
                                        </p:attrNameLst>
                                      </p:cBhvr>
                                      <p:rCtr x="-4740" y="-8449"/>
                                    </p:animMotion>
                                  </p:childTnLst>
                                </p:cTn>
                              </p:par>
                              <p:par>
                                <p:cTn id="22" presetID="10" presetClass="entr" presetSubtype="0" fill="hold" grpId="0"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750"/>
                                        <p:tgtEl>
                                          <p:spTgt spid="64"/>
                                        </p:tgtEl>
                                      </p:cBhvr>
                                    </p:animEffect>
                                  </p:childTnLst>
                                </p:cTn>
                              </p:par>
                              <p:par>
                                <p:cTn id="25" presetID="42" presetClass="path" presetSubtype="0" decel="100000" fill="hold" grpId="1" nodeType="withEffect">
                                  <p:stCondLst>
                                    <p:cond delay="0"/>
                                  </p:stCondLst>
                                  <p:childTnLst>
                                    <p:animMotion origin="layout" path="M -3.95833E-6 -4.44444E-6 L 0.0681 -0.16342 " pathEditMode="relative" rAng="0" ptsTypes="AA">
                                      <p:cBhvr>
                                        <p:cTn id="26" dur="750" spd="-100000" fill="hold"/>
                                        <p:tgtEl>
                                          <p:spTgt spid="64"/>
                                        </p:tgtEl>
                                        <p:attrNameLst>
                                          <p:attrName>ppt_x</p:attrName>
                                          <p:attrName>ppt_y</p:attrName>
                                        </p:attrNameLst>
                                      </p:cBhvr>
                                      <p:rCtr x="3398" y="-8171"/>
                                    </p:animMotion>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750"/>
                                        <p:tgtEl>
                                          <p:spTgt spid="70"/>
                                        </p:tgtEl>
                                      </p:cBhvr>
                                    </p:animEffect>
                                  </p:childTnLst>
                                </p:cTn>
                              </p:par>
                              <p:par>
                                <p:cTn id="30" presetID="42" presetClass="path" presetSubtype="0" decel="100000" fill="hold" grpId="1" nodeType="withEffect">
                                  <p:stCondLst>
                                    <p:cond delay="0"/>
                                  </p:stCondLst>
                                  <p:childTnLst>
                                    <p:animMotion origin="layout" path="M -1.66667E-6 -4.44444E-6 L 0.09479 -0.16388 " pathEditMode="relative" rAng="0" ptsTypes="AA">
                                      <p:cBhvr>
                                        <p:cTn id="31" dur="750" spd="-100000" fill="hold"/>
                                        <p:tgtEl>
                                          <p:spTgt spid="70"/>
                                        </p:tgtEl>
                                        <p:attrNameLst>
                                          <p:attrName>ppt_x</p:attrName>
                                          <p:attrName>ppt_y</p:attrName>
                                        </p:attrNameLst>
                                      </p:cBhvr>
                                      <p:rCtr x="4740" y="-8194"/>
                                    </p:animMotion>
                                  </p:childTnLst>
                                </p:cTn>
                              </p:par>
                              <p:par>
                                <p:cTn id="32" presetID="10" presetClass="entr" presetSubtype="0" fill="hold" grpId="0"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fade">
                                      <p:cBhvr>
                                        <p:cTn id="34" dur="750"/>
                                        <p:tgtEl>
                                          <p:spTgt spid="102"/>
                                        </p:tgtEl>
                                      </p:cBhvr>
                                    </p:animEffect>
                                  </p:childTnLst>
                                </p:cTn>
                              </p:par>
                              <p:par>
                                <p:cTn id="35" presetID="42" presetClass="path" presetSubtype="0" decel="100000" fill="hold" grpId="1" nodeType="withEffect">
                                  <p:stCondLst>
                                    <p:cond delay="0"/>
                                  </p:stCondLst>
                                  <p:childTnLst>
                                    <p:animMotion origin="layout" path="M -1.66667E-6 -7.40741E-7 L 0.10222 -0.05255 " pathEditMode="relative" rAng="0" ptsTypes="AA">
                                      <p:cBhvr>
                                        <p:cTn id="36" dur="750" spd="-100000" fill="hold"/>
                                        <p:tgtEl>
                                          <p:spTgt spid="102"/>
                                        </p:tgtEl>
                                        <p:attrNameLst>
                                          <p:attrName>ppt_x</p:attrName>
                                          <p:attrName>ppt_y</p:attrName>
                                        </p:attrNameLst>
                                      </p:cBhvr>
                                      <p:rCtr x="5104" y="-2639"/>
                                    </p:animMotion>
                                  </p:childTnLst>
                                </p:cTn>
                              </p:par>
                              <p:par>
                                <p:cTn id="37" presetID="10"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animEffect transition="in" filter="fade">
                                      <p:cBhvr>
                                        <p:cTn id="39" dur="750"/>
                                        <p:tgtEl>
                                          <p:spTgt spid="104"/>
                                        </p:tgtEl>
                                      </p:cBhvr>
                                    </p:animEffect>
                                  </p:childTnLst>
                                </p:cTn>
                              </p:par>
                              <p:par>
                                <p:cTn id="40" presetID="42" presetClass="path" presetSubtype="0" decel="100000" fill="hold" grpId="1" nodeType="withEffect">
                                  <p:stCondLst>
                                    <p:cond delay="0"/>
                                  </p:stCondLst>
                                  <p:childTnLst>
                                    <p:animMotion origin="layout" path="M -1.66667E-6 1.48148E-6 L 0.10117 0.07662 " pathEditMode="relative" rAng="0" ptsTypes="AA">
                                      <p:cBhvr>
                                        <p:cTn id="41" dur="750" spd="-100000" fill="hold"/>
                                        <p:tgtEl>
                                          <p:spTgt spid="104"/>
                                        </p:tgtEl>
                                        <p:attrNameLst>
                                          <p:attrName>ppt_x</p:attrName>
                                          <p:attrName>ppt_y</p:attrName>
                                        </p:attrNameLst>
                                      </p:cBhvr>
                                      <p:rCtr x="5052" y="3819"/>
                                    </p:animMotion>
                                  </p:childTnLst>
                                </p:cTn>
                              </p:par>
                              <p:par>
                                <p:cTn id="42" presetID="10" presetClass="entr" presetSubtype="0"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fade">
                                      <p:cBhvr>
                                        <p:cTn id="44" dur="750"/>
                                        <p:tgtEl>
                                          <p:spTgt spid="84"/>
                                        </p:tgtEl>
                                      </p:cBhvr>
                                    </p:animEffect>
                                  </p:childTnLst>
                                </p:cTn>
                              </p:par>
                              <p:par>
                                <p:cTn id="45" presetID="42" presetClass="path" presetSubtype="0" decel="100000" fill="hold" grpId="1" nodeType="withEffect">
                                  <p:stCondLst>
                                    <p:cond delay="0"/>
                                  </p:stCondLst>
                                  <p:childTnLst>
                                    <p:animMotion origin="layout" path="M -1.66667E-6 -4.81481E-6 L 0.09479 0.16875 " pathEditMode="relative" rAng="0" ptsTypes="AA">
                                      <p:cBhvr>
                                        <p:cTn id="46" dur="750" spd="-100000" fill="hold"/>
                                        <p:tgtEl>
                                          <p:spTgt spid="84"/>
                                        </p:tgtEl>
                                        <p:attrNameLst>
                                          <p:attrName>ppt_x</p:attrName>
                                          <p:attrName>ppt_y</p:attrName>
                                        </p:attrNameLst>
                                      </p:cBhvr>
                                      <p:rCtr x="4740" y="8426"/>
                                    </p:animMotion>
                                  </p:childTnLst>
                                </p:cTn>
                              </p:par>
                              <p:par>
                                <p:cTn id="47" presetID="10"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750"/>
                                        <p:tgtEl>
                                          <p:spTgt spid="81"/>
                                        </p:tgtEl>
                                      </p:cBhvr>
                                    </p:animEffect>
                                  </p:childTnLst>
                                </p:cTn>
                              </p:par>
                              <p:par>
                                <p:cTn id="50" presetID="42" presetClass="path" presetSubtype="0" decel="100000" fill="hold" grpId="1" nodeType="withEffect">
                                  <p:stCondLst>
                                    <p:cond delay="0"/>
                                  </p:stCondLst>
                                  <p:childTnLst>
                                    <p:animMotion origin="layout" path="M -3.95833E-6 -4.81481E-6 L 0.0948 0.16875 " pathEditMode="relative" rAng="0" ptsTypes="AA">
                                      <p:cBhvr>
                                        <p:cTn id="51" dur="750" spd="-100000" fill="hold"/>
                                        <p:tgtEl>
                                          <p:spTgt spid="81"/>
                                        </p:tgtEl>
                                        <p:attrNameLst>
                                          <p:attrName>ppt_x</p:attrName>
                                          <p:attrName>ppt_y</p:attrName>
                                        </p:attrNameLst>
                                      </p:cBhvr>
                                      <p:rCtr x="4740" y="8426"/>
                                    </p:animMotion>
                                  </p:childTnLst>
                                </p:cTn>
                              </p:par>
                              <p:par>
                                <p:cTn id="52" presetID="10" presetClass="entr" presetSubtype="0" fill="hold" grpId="0"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750"/>
                                        <p:tgtEl>
                                          <p:spTgt spid="79"/>
                                        </p:tgtEl>
                                      </p:cBhvr>
                                    </p:animEffect>
                                  </p:childTnLst>
                                </p:cTn>
                              </p:par>
                              <p:par>
                                <p:cTn id="55" presetID="42" presetClass="path" presetSubtype="0" decel="100000" fill="hold" grpId="1" nodeType="withEffect">
                                  <p:stCondLst>
                                    <p:cond delay="0"/>
                                  </p:stCondLst>
                                  <p:childTnLst>
                                    <p:animMotion origin="layout" path="M 3.95833E-6 -4.81481E-6 L -0.0948 0.16852 " pathEditMode="relative" rAng="0" ptsTypes="AA">
                                      <p:cBhvr>
                                        <p:cTn id="56" dur="750" spd="-100000" fill="hold"/>
                                        <p:tgtEl>
                                          <p:spTgt spid="79"/>
                                        </p:tgtEl>
                                        <p:attrNameLst>
                                          <p:attrName>ppt_x</p:attrName>
                                          <p:attrName>ppt_y</p:attrName>
                                        </p:attrNameLst>
                                      </p:cBhvr>
                                      <p:rCtr x="-4740" y="8426"/>
                                    </p:animMotion>
                                  </p:childTnLst>
                                </p:cTn>
                              </p:par>
                              <p:par>
                                <p:cTn id="57" presetID="10" presetClass="entr" presetSubtype="0" fill="hold" grpId="0" nodeType="with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750"/>
                                        <p:tgtEl>
                                          <p:spTgt spid="77"/>
                                        </p:tgtEl>
                                      </p:cBhvr>
                                    </p:animEffect>
                                  </p:childTnLst>
                                </p:cTn>
                              </p:par>
                              <p:par>
                                <p:cTn id="60" presetID="42" presetClass="path" presetSubtype="0" decel="100000" fill="hold" grpId="1" nodeType="withEffect">
                                  <p:stCondLst>
                                    <p:cond delay="0"/>
                                  </p:stCondLst>
                                  <p:childTnLst>
                                    <p:animMotion origin="layout" path="M 1.875E-6 -4.81481E-6 L -0.09479 0.16852 " pathEditMode="relative" rAng="0" ptsTypes="AA">
                                      <p:cBhvr>
                                        <p:cTn id="61" dur="750" spd="-100000" fill="hold"/>
                                        <p:tgtEl>
                                          <p:spTgt spid="77"/>
                                        </p:tgtEl>
                                        <p:attrNameLst>
                                          <p:attrName>ppt_x</p:attrName>
                                          <p:attrName>ppt_y</p:attrName>
                                        </p:attrNameLst>
                                      </p:cBhvr>
                                      <p:rCtr x="-4740" y="8426"/>
                                    </p:animMotion>
                                  </p:childTnLst>
                                </p:cTn>
                              </p:par>
                              <p:par>
                                <p:cTn id="62" presetID="10" presetClass="entr" presetSubtype="0" fill="hold" grpId="0" nodeType="with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fade">
                                      <p:cBhvr>
                                        <p:cTn id="64" dur="750"/>
                                        <p:tgtEl>
                                          <p:spTgt spid="100"/>
                                        </p:tgtEl>
                                      </p:cBhvr>
                                    </p:animEffect>
                                  </p:childTnLst>
                                </p:cTn>
                              </p:par>
                              <p:par>
                                <p:cTn id="65" presetID="42" presetClass="path" presetSubtype="0" decel="100000" fill="hold" grpId="1" nodeType="withEffect">
                                  <p:stCondLst>
                                    <p:cond delay="0"/>
                                  </p:stCondLst>
                                  <p:childTnLst>
                                    <p:animMotion origin="layout" path="M 1.875E-6 1.48148E-6 L -0.10209 0.07662 " pathEditMode="relative" rAng="0" ptsTypes="AA">
                                      <p:cBhvr>
                                        <p:cTn id="66" dur="750" spd="-100000" fill="hold"/>
                                        <p:tgtEl>
                                          <p:spTgt spid="100"/>
                                        </p:tgtEl>
                                        <p:attrNameLst>
                                          <p:attrName>ppt_x</p:attrName>
                                          <p:attrName>ppt_y</p:attrName>
                                        </p:attrNameLst>
                                      </p:cBhvr>
                                      <p:rCtr x="-5104" y="3819"/>
                                    </p:animMotion>
                                  </p:childTnLst>
                                </p:cTn>
                              </p:par>
                              <p:par>
                                <p:cTn id="67" presetID="10" presetClass="entr" presetSubtype="0" fill="hold" grpId="0" nodeType="withEffect">
                                  <p:stCondLst>
                                    <p:cond delay="0"/>
                                  </p:stCondLst>
                                  <p:childTnLst>
                                    <p:set>
                                      <p:cBhvr>
                                        <p:cTn id="68" dur="1" fill="hold">
                                          <p:stCondLst>
                                            <p:cond delay="0"/>
                                          </p:stCondLst>
                                        </p:cTn>
                                        <p:tgtEl>
                                          <p:spTgt spid="98"/>
                                        </p:tgtEl>
                                        <p:attrNameLst>
                                          <p:attrName>style.visibility</p:attrName>
                                        </p:attrNameLst>
                                      </p:cBhvr>
                                      <p:to>
                                        <p:strVal val="visible"/>
                                      </p:to>
                                    </p:set>
                                    <p:animEffect transition="in" filter="fade">
                                      <p:cBhvr>
                                        <p:cTn id="69" dur="750"/>
                                        <p:tgtEl>
                                          <p:spTgt spid="98"/>
                                        </p:tgtEl>
                                      </p:cBhvr>
                                    </p:animEffect>
                                  </p:childTnLst>
                                </p:cTn>
                              </p:par>
                              <p:par>
                                <p:cTn id="70" presetID="42" presetClass="path" presetSubtype="0" decel="100000" fill="hold" grpId="1" nodeType="withEffect">
                                  <p:stCondLst>
                                    <p:cond delay="0"/>
                                  </p:stCondLst>
                                  <p:childTnLst>
                                    <p:animMotion origin="layout" path="M 1.875E-6 -7.40741E-7 L -0.11237 -0.08866 " pathEditMode="relative" rAng="0" ptsTypes="AA">
                                      <p:cBhvr>
                                        <p:cTn id="71" dur="750" spd="-100000" fill="hold"/>
                                        <p:tgtEl>
                                          <p:spTgt spid="98"/>
                                        </p:tgtEl>
                                        <p:attrNameLst>
                                          <p:attrName>ppt_x</p:attrName>
                                          <p:attrName>ppt_y</p:attrName>
                                        </p:attrNameLst>
                                      </p:cBhvr>
                                      <p:rCtr x="-5625" y="-4444"/>
                                    </p:animMotion>
                                  </p:childTnLst>
                                </p:cTn>
                              </p:par>
                            </p:childTnLst>
                          </p:cTn>
                        </p:par>
                        <p:par>
                          <p:cTn id="72" fill="hold">
                            <p:stCondLst>
                              <p:cond delay="1250"/>
                            </p:stCondLst>
                            <p:childTnLst>
                              <p:par>
                                <p:cTn id="73" presetID="10" presetClass="entr" presetSubtype="0" fill="hold"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750"/>
                                        <p:tgtEl>
                                          <p:spTgt spid="10"/>
                                        </p:tgtEl>
                                      </p:cBhvr>
                                    </p:animEffect>
                                  </p:childTnLst>
                                </p:cTn>
                              </p:par>
                              <p:par>
                                <p:cTn id="76" presetID="42" presetClass="path" presetSubtype="0" decel="100000" fill="hold" nodeType="withEffect">
                                  <p:stCondLst>
                                    <p:cond delay="0"/>
                                  </p:stCondLst>
                                  <p:childTnLst>
                                    <p:animMotion origin="layout" path="M -4.47512E-6 -3.33333E-6 L -0.06238 -3.33333E-6 " pathEditMode="relative" rAng="0" ptsTypes="AA">
                                      <p:cBhvr>
                                        <p:cTn id="77" dur="750" spd="-100000" fill="hold"/>
                                        <p:tgtEl>
                                          <p:spTgt spid="10"/>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62" grpId="0" animBg="1"/>
      <p:bldP spid="62" grpId="1" animBg="1"/>
      <p:bldP spid="64" grpId="0" animBg="1"/>
      <p:bldP spid="64" grpId="1" animBg="1"/>
      <p:bldP spid="70" grpId="0" animBg="1"/>
      <p:bldP spid="70" grpId="1" animBg="1"/>
      <p:bldP spid="77" grpId="0" animBg="1"/>
      <p:bldP spid="77" grpId="1" animBg="1"/>
      <p:bldP spid="79" grpId="0" animBg="1"/>
      <p:bldP spid="79" grpId="1" animBg="1"/>
      <p:bldP spid="81" grpId="0" animBg="1"/>
      <p:bldP spid="81" grpId="1" animBg="1"/>
      <p:bldP spid="84" grpId="0" animBg="1"/>
      <p:bldP spid="84" grpId="1" animBg="1"/>
      <p:bldP spid="98" grpId="0" animBg="1"/>
      <p:bldP spid="98" grpId="1" animBg="1"/>
      <p:bldP spid="100" grpId="0" animBg="1"/>
      <p:bldP spid="100" grpId="1" animBg="1"/>
      <p:bldP spid="102" grpId="0" animBg="1"/>
      <p:bldP spid="102" grpId="1" animBg="1"/>
      <p:bldP spid="104" grpId="0" animBg="1"/>
      <p:bldP spid="104" grpId="1" animBg="1"/>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a:extLst>
              <a:ext uri="{FF2B5EF4-FFF2-40B4-BE49-F238E27FC236}">
                <a16:creationId xmlns:a16="http://schemas.microsoft.com/office/drawing/2014/main" id="{859A8509-46FB-204B-95CB-2901317E2C38}"/>
              </a:ext>
            </a:extLst>
          </p:cNvPr>
          <p:cNvSpPr/>
          <p:nvPr/>
        </p:nvSpPr>
        <p:spPr bwMode="auto">
          <a:xfrm>
            <a:off x="615927" y="1599644"/>
            <a:ext cx="10960146" cy="4343955"/>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chemeClr val="bg2">
                  <a:lumMod val="50000"/>
                </a:schemeClr>
              </a:solidFill>
            </a:endParaRPr>
          </a:p>
        </p:txBody>
      </p:sp>
      <p:grpSp>
        <p:nvGrpSpPr>
          <p:cNvPr id="22" name="Group 21">
            <a:extLst>
              <a:ext uri="{FF2B5EF4-FFF2-40B4-BE49-F238E27FC236}">
                <a16:creationId xmlns:a16="http://schemas.microsoft.com/office/drawing/2014/main" id="{2AAC1F2E-ECBA-4545-9540-B05C0A1143BA}"/>
              </a:ext>
            </a:extLst>
          </p:cNvPr>
          <p:cNvGrpSpPr/>
          <p:nvPr/>
        </p:nvGrpSpPr>
        <p:grpSpPr>
          <a:xfrm>
            <a:off x="615928" y="2016141"/>
            <a:ext cx="10870202" cy="3622659"/>
            <a:chOff x="615928" y="2016141"/>
            <a:chExt cx="10870202" cy="3622659"/>
          </a:xfrm>
        </p:grpSpPr>
        <p:sp>
          <p:nvSpPr>
            <p:cNvPr id="18" name="Rectangle 17">
              <a:extLst>
                <a:ext uri="{FF2B5EF4-FFF2-40B4-BE49-F238E27FC236}">
                  <a16:creationId xmlns:a16="http://schemas.microsoft.com/office/drawing/2014/main" id="{0FDC6E70-2816-C242-B131-D84FC924151B}"/>
                </a:ext>
              </a:extLst>
            </p:cNvPr>
            <p:cNvSpPr/>
            <p:nvPr/>
          </p:nvSpPr>
          <p:spPr bwMode="auto">
            <a:xfrm>
              <a:off x="2353323" y="2069373"/>
              <a:ext cx="4026137" cy="2453050"/>
            </a:xfrm>
            <a:custGeom>
              <a:avLst/>
              <a:gdLst>
                <a:gd name="connsiteX0" fmla="*/ 0 w 4017260"/>
                <a:gd name="connsiteY0" fmla="*/ 0 h 2453050"/>
                <a:gd name="connsiteX1" fmla="*/ 4017260 w 4017260"/>
                <a:gd name="connsiteY1" fmla="*/ 0 h 2453050"/>
                <a:gd name="connsiteX2" fmla="*/ 4017260 w 4017260"/>
                <a:gd name="connsiteY2" fmla="*/ 2453050 h 2453050"/>
                <a:gd name="connsiteX3" fmla="*/ 0 w 4017260"/>
                <a:gd name="connsiteY3" fmla="*/ 2453050 h 2453050"/>
                <a:gd name="connsiteX4" fmla="*/ 0 w 4017260"/>
                <a:gd name="connsiteY4" fmla="*/ 0 h 2453050"/>
                <a:gd name="connsiteX0" fmla="*/ 0 w 4017260"/>
                <a:gd name="connsiteY0" fmla="*/ 0 h 2453050"/>
                <a:gd name="connsiteX1" fmla="*/ 4017260 w 4017260"/>
                <a:gd name="connsiteY1" fmla="*/ 0 h 2453050"/>
                <a:gd name="connsiteX2" fmla="*/ 4017260 w 4017260"/>
                <a:gd name="connsiteY2" fmla="*/ 2453050 h 2453050"/>
                <a:gd name="connsiteX3" fmla="*/ 62144 w 4017260"/>
                <a:gd name="connsiteY3" fmla="*/ 2204476 h 2453050"/>
                <a:gd name="connsiteX4" fmla="*/ 0 w 4017260"/>
                <a:gd name="connsiteY4" fmla="*/ 0 h 2453050"/>
                <a:gd name="connsiteX0" fmla="*/ 35510 w 4052770"/>
                <a:gd name="connsiteY0" fmla="*/ 0 h 2453050"/>
                <a:gd name="connsiteX1" fmla="*/ 4052770 w 4052770"/>
                <a:gd name="connsiteY1" fmla="*/ 0 h 2453050"/>
                <a:gd name="connsiteX2" fmla="*/ 4052770 w 4052770"/>
                <a:gd name="connsiteY2" fmla="*/ 2453050 h 2453050"/>
                <a:gd name="connsiteX3" fmla="*/ 0 w 4052770"/>
                <a:gd name="connsiteY3" fmla="*/ 2186721 h 2453050"/>
                <a:gd name="connsiteX4" fmla="*/ 35510 w 4052770"/>
                <a:gd name="connsiteY4" fmla="*/ 0 h 2453050"/>
                <a:gd name="connsiteX0" fmla="*/ 62143 w 4052770"/>
                <a:gd name="connsiteY0" fmla="*/ 1606858 h 2453050"/>
                <a:gd name="connsiteX1" fmla="*/ 4052770 w 4052770"/>
                <a:gd name="connsiteY1" fmla="*/ 0 h 2453050"/>
                <a:gd name="connsiteX2" fmla="*/ 4052770 w 4052770"/>
                <a:gd name="connsiteY2" fmla="*/ 2453050 h 2453050"/>
                <a:gd name="connsiteX3" fmla="*/ 0 w 4052770"/>
                <a:gd name="connsiteY3" fmla="*/ 2186721 h 2453050"/>
                <a:gd name="connsiteX4" fmla="*/ 62143 w 4052770"/>
                <a:gd name="connsiteY4" fmla="*/ 1606858 h 2453050"/>
                <a:gd name="connsiteX0" fmla="*/ 35510 w 4052770"/>
                <a:gd name="connsiteY0" fmla="*/ 1615736 h 2453050"/>
                <a:gd name="connsiteX1" fmla="*/ 4052770 w 4052770"/>
                <a:gd name="connsiteY1" fmla="*/ 0 h 2453050"/>
                <a:gd name="connsiteX2" fmla="*/ 4052770 w 4052770"/>
                <a:gd name="connsiteY2" fmla="*/ 2453050 h 2453050"/>
                <a:gd name="connsiteX3" fmla="*/ 0 w 4052770"/>
                <a:gd name="connsiteY3" fmla="*/ 2186721 h 2453050"/>
                <a:gd name="connsiteX4" fmla="*/ 35510 w 4052770"/>
                <a:gd name="connsiteY4" fmla="*/ 1615736 h 2453050"/>
                <a:gd name="connsiteX0" fmla="*/ 8877 w 4026137"/>
                <a:gd name="connsiteY0" fmla="*/ 1615736 h 2453050"/>
                <a:gd name="connsiteX1" fmla="*/ 4026137 w 4026137"/>
                <a:gd name="connsiteY1" fmla="*/ 0 h 2453050"/>
                <a:gd name="connsiteX2" fmla="*/ 4026137 w 4026137"/>
                <a:gd name="connsiteY2" fmla="*/ 2453050 h 2453050"/>
                <a:gd name="connsiteX3" fmla="*/ 0 w 4026137"/>
                <a:gd name="connsiteY3" fmla="*/ 2195599 h 2453050"/>
                <a:gd name="connsiteX4" fmla="*/ 8877 w 4026137"/>
                <a:gd name="connsiteY4" fmla="*/ 1615736 h 245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137" h="2453050">
                  <a:moveTo>
                    <a:pt x="8877" y="1615736"/>
                  </a:moveTo>
                  <a:lnTo>
                    <a:pt x="4026137" y="0"/>
                  </a:lnTo>
                  <a:lnTo>
                    <a:pt x="4026137" y="2453050"/>
                  </a:lnTo>
                  <a:lnTo>
                    <a:pt x="0" y="2195599"/>
                  </a:lnTo>
                  <a:lnTo>
                    <a:pt x="8877" y="1615736"/>
                  </a:lnTo>
                  <a:close/>
                </a:path>
              </a:pathLst>
            </a:custGeom>
            <a:gradFill flip="none" rotWithShape="1">
              <a:gsLst>
                <a:gs pos="0">
                  <a:schemeClr val="tx2">
                    <a:lumMod val="20000"/>
                    <a:lumOff val="80000"/>
                  </a:schemeClr>
                </a:gs>
                <a:gs pos="49000">
                  <a:srgbClr val="D5DEE5">
                    <a:alpha val="44758"/>
                  </a:srgbClr>
                </a:gs>
                <a:gs pos="99000">
                  <a:schemeClr val="tx2">
                    <a:lumMod val="20000"/>
                    <a:lumOff val="80000"/>
                    <a:shade val="100000"/>
                    <a:satMod val="115000"/>
                    <a:alpha val="0"/>
                  </a:schemeClr>
                </a:gs>
              </a:gsLst>
              <a:lin ang="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pic>
          <p:nvPicPr>
            <p:cNvPr id="45" name="Graphic 44">
              <a:extLst>
                <a:ext uri="{FF2B5EF4-FFF2-40B4-BE49-F238E27FC236}">
                  <a16:creationId xmlns:a16="http://schemas.microsoft.com/office/drawing/2014/main" id="{6DAEF854-841D-6746-9C0D-C356B71D75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4714" y="2016141"/>
              <a:ext cx="513709" cy="487138"/>
            </a:xfrm>
            <a:prstGeom prst="rect">
              <a:avLst/>
            </a:prstGeom>
          </p:spPr>
        </p:pic>
        <p:pic>
          <p:nvPicPr>
            <p:cNvPr id="46" name="Graphic 45">
              <a:extLst>
                <a:ext uri="{FF2B5EF4-FFF2-40B4-BE49-F238E27FC236}">
                  <a16:creationId xmlns:a16="http://schemas.microsoft.com/office/drawing/2014/main" id="{CB8755EC-BBB7-1348-AC7A-D0C235C09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4714" y="2704979"/>
              <a:ext cx="513709" cy="487138"/>
            </a:xfrm>
            <a:prstGeom prst="rect">
              <a:avLst/>
            </a:prstGeom>
          </p:spPr>
        </p:pic>
        <p:pic>
          <p:nvPicPr>
            <p:cNvPr id="47" name="Graphic 46">
              <a:extLst>
                <a:ext uri="{FF2B5EF4-FFF2-40B4-BE49-F238E27FC236}">
                  <a16:creationId xmlns:a16="http://schemas.microsoft.com/office/drawing/2014/main" id="{582AEAB2-F226-CB49-80D8-0442C43C58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4714" y="3393817"/>
              <a:ext cx="513709" cy="487138"/>
            </a:xfrm>
            <a:prstGeom prst="rect">
              <a:avLst/>
            </a:prstGeom>
          </p:spPr>
        </p:pic>
        <p:sp>
          <p:nvSpPr>
            <p:cNvPr id="49" name="TextBox 48">
              <a:extLst>
                <a:ext uri="{FF2B5EF4-FFF2-40B4-BE49-F238E27FC236}">
                  <a16:creationId xmlns:a16="http://schemas.microsoft.com/office/drawing/2014/main" id="{E4C8FAC1-42D2-C542-98FE-C208F63603A0}"/>
                </a:ext>
              </a:extLst>
            </p:cNvPr>
            <p:cNvSpPr txBox="1"/>
            <p:nvPr/>
          </p:nvSpPr>
          <p:spPr bwMode="ltGray">
            <a:xfrm>
              <a:off x="1020914" y="5361801"/>
              <a:ext cx="1341286" cy="276999"/>
            </a:xfrm>
            <a:prstGeom prst="rect">
              <a:avLst/>
            </a:prstGeom>
            <a:noFill/>
            <a:ln w="9525">
              <a:noFill/>
              <a:miter lim="800000"/>
              <a:headEnd/>
              <a:tailEnd/>
            </a:ln>
          </p:spPr>
          <p:txBody>
            <a:bodyPr wrap="square" lIns="0" tIns="0" rIns="0" bIns="0" rtlCol="0" anchor="t" anchorCtr="0">
              <a:spAutoFit/>
            </a:bodyPr>
            <a:lstStyle/>
            <a:p>
              <a:pPr algn="ctr" defTabSz="685365">
                <a:lnSpc>
                  <a:spcPct val="90000"/>
                </a:lnSpc>
                <a:defRPr/>
              </a:pPr>
              <a:r>
                <a:rPr lang="en-US" sz="1000" b="1">
                  <a:solidFill>
                    <a:schemeClr val="tx2"/>
                  </a:solidFill>
                </a:rPr>
                <a:t>Item archived, classified, and tagged</a:t>
              </a:r>
            </a:p>
          </p:txBody>
        </p:sp>
        <p:sp>
          <p:nvSpPr>
            <p:cNvPr id="51" name="TextBox 50">
              <a:extLst>
                <a:ext uri="{FF2B5EF4-FFF2-40B4-BE49-F238E27FC236}">
                  <a16:creationId xmlns:a16="http://schemas.microsoft.com/office/drawing/2014/main" id="{0624B470-4E64-EE4A-A52F-815E795A1285}"/>
                </a:ext>
              </a:extLst>
            </p:cNvPr>
            <p:cNvSpPr txBox="1"/>
            <p:nvPr/>
          </p:nvSpPr>
          <p:spPr bwMode="ltGray">
            <a:xfrm>
              <a:off x="5697597" y="5361800"/>
              <a:ext cx="2173968" cy="276999"/>
            </a:xfrm>
            <a:prstGeom prst="rect">
              <a:avLst/>
            </a:prstGeom>
            <a:noFill/>
            <a:ln w="9525">
              <a:noFill/>
              <a:miter lim="800000"/>
              <a:headEnd type="none" w="med" len="med"/>
              <a:tailEnd type="arrow" w="med" len="med"/>
            </a:ln>
          </p:spPr>
          <p:txBody>
            <a:bodyPr wrap="square" lIns="0" tIns="0" rIns="0" bIns="0" rtlCol="0" anchor="t" anchorCtr="0">
              <a:spAutoFit/>
            </a:bodyPr>
            <a:lstStyle/>
            <a:p>
              <a:pPr algn="ctr" defTabSz="685365">
                <a:lnSpc>
                  <a:spcPct val="90000"/>
                </a:lnSpc>
                <a:defRPr/>
              </a:pPr>
              <a:r>
                <a:rPr lang="en-US" sz="1000" b="1">
                  <a:solidFill>
                    <a:schemeClr val="tx2"/>
                  </a:solidFill>
                </a:rPr>
                <a:t>Item stored in Smart Partition </a:t>
              </a:r>
            </a:p>
            <a:p>
              <a:pPr algn="ctr" defTabSz="685365">
                <a:lnSpc>
                  <a:spcPct val="90000"/>
                </a:lnSpc>
                <a:defRPr/>
              </a:pPr>
              <a:r>
                <a:rPr lang="en-US" sz="1000" b="1">
                  <a:solidFill>
                    <a:schemeClr val="tx2"/>
                  </a:solidFill>
                </a:rPr>
                <a:t>according to its tag</a:t>
              </a:r>
            </a:p>
          </p:txBody>
        </p:sp>
        <p:cxnSp>
          <p:nvCxnSpPr>
            <p:cNvPr id="54" name="Straight Arrow Connector 53">
              <a:extLst>
                <a:ext uri="{FF2B5EF4-FFF2-40B4-BE49-F238E27FC236}">
                  <a16:creationId xmlns:a16="http://schemas.microsoft.com/office/drawing/2014/main" id="{F53C77D5-E84B-ED4F-92AF-4DED7D1E1E54}"/>
                </a:ext>
              </a:extLst>
            </p:cNvPr>
            <p:cNvCxnSpPr>
              <a:cxnSpLocks/>
            </p:cNvCxnSpPr>
            <p:nvPr/>
          </p:nvCxnSpPr>
          <p:spPr bwMode="auto">
            <a:xfrm flipV="1">
              <a:off x="2640315" y="3074019"/>
              <a:ext cx="3550097" cy="805218"/>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sp>
          <p:nvSpPr>
            <p:cNvPr id="56" name="TextBox 55">
              <a:extLst>
                <a:ext uri="{FF2B5EF4-FFF2-40B4-BE49-F238E27FC236}">
                  <a16:creationId xmlns:a16="http://schemas.microsoft.com/office/drawing/2014/main" id="{751E9019-7C3D-924B-9E87-A5EF3A1AEB76}"/>
                </a:ext>
              </a:extLst>
            </p:cNvPr>
            <p:cNvSpPr txBox="1"/>
            <p:nvPr/>
          </p:nvSpPr>
          <p:spPr bwMode="ltGray">
            <a:xfrm>
              <a:off x="6263932" y="3581450"/>
              <a:ext cx="453684" cy="137722"/>
            </a:xfrm>
            <a:prstGeom prst="rect">
              <a:avLst/>
            </a:prstGeom>
            <a:noFill/>
            <a:ln w="9525">
              <a:noFill/>
              <a:miter lim="800000"/>
              <a:headEnd type="none" w="med" len="med"/>
              <a:tailEnd type="arrow" w="med" len="med"/>
            </a:ln>
          </p:spPr>
          <p:txBody>
            <a:bodyPr wrap="none" lIns="0" tIns="0" rIns="0" bIns="0" rtlCol="0" anchor="t" anchorCtr="0">
              <a:noAutofit/>
            </a:bodyPr>
            <a:lstStyle/>
            <a:p>
              <a:pPr algn="ctr" defTabSz="685365">
                <a:lnSpc>
                  <a:spcPct val="90000"/>
                </a:lnSpc>
                <a:defRPr/>
              </a:pPr>
              <a:r>
                <a:rPr lang="en-US" sz="1400" dirty="0">
                  <a:solidFill>
                    <a:prstClr val="white"/>
                  </a:solidFill>
                </a:rPr>
                <a:t>SP</a:t>
              </a:r>
            </a:p>
          </p:txBody>
        </p:sp>
        <p:sp>
          <p:nvSpPr>
            <p:cNvPr id="57" name="TextBox 56">
              <a:extLst>
                <a:ext uri="{FF2B5EF4-FFF2-40B4-BE49-F238E27FC236}">
                  <a16:creationId xmlns:a16="http://schemas.microsoft.com/office/drawing/2014/main" id="{8B89D413-E3FB-6547-8EF6-A3E3D9C6917D}"/>
                </a:ext>
              </a:extLst>
            </p:cNvPr>
            <p:cNvSpPr txBox="1"/>
            <p:nvPr/>
          </p:nvSpPr>
          <p:spPr>
            <a:xfrm>
              <a:off x="6877093" y="2901058"/>
              <a:ext cx="1031589" cy="184666"/>
            </a:xfrm>
            <a:prstGeom prst="rect">
              <a:avLst/>
            </a:prstGeom>
            <a:ln>
              <a:noFill/>
              <a:headEnd type="none" w="med" len="med"/>
              <a:tailEnd type="arrow" w="med" len="med"/>
            </a:ln>
          </p:spPr>
          <p:txBody>
            <a:bodyPr vert="horz" wrap="square" lIns="0" tIns="0" rIns="0" bIns="0" rtlCol="0" anchor="t">
              <a:spAutoFit/>
            </a:bodyPr>
            <a:lstStyle/>
            <a:p>
              <a:pPr defTabSz="685365">
                <a:defRPr/>
              </a:pPr>
              <a:r>
                <a:rPr lang="en-US" sz="1200">
                  <a:solidFill>
                    <a:schemeClr val="tx2"/>
                  </a:solidFill>
                </a:rPr>
                <a:t>Immutable</a:t>
              </a:r>
            </a:p>
          </p:txBody>
        </p:sp>
        <p:sp>
          <p:nvSpPr>
            <p:cNvPr id="58" name="TextBox 57">
              <a:extLst>
                <a:ext uri="{FF2B5EF4-FFF2-40B4-BE49-F238E27FC236}">
                  <a16:creationId xmlns:a16="http://schemas.microsoft.com/office/drawing/2014/main" id="{A40ED7DA-37BD-3048-93AC-8E51E254BE5F}"/>
                </a:ext>
              </a:extLst>
            </p:cNvPr>
            <p:cNvSpPr txBox="1"/>
            <p:nvPr/>
          </p:nvSpPr>
          <p:spPr>
            <a:xfrm>
              <a:off x="6877093" y="3483598"/>
              <a:ext cx="1171656" cy="184666"/>
            </a:xfrm>
            <a:prstGeom prst="rect">
              <a:avLst/>
            </a:prstGeom>
            <a:ln>
              <a:noFill/>
              <a:headEnd type="none" w="med" len="med"/>
              <a:tailEnd type="arrow" w="med" len="med"/>
            </a:ln>
          </p:spPr>
          <p:txBody>
            <a:bodyPr vert="horz" wrap="square" lIns="0" tIns="0" rIns="0" bIns="0" rtlCol="0" anchor="t">
              <a:spAutoFit/>
            </a:bodyPr>
            <a:lstStyle/>
            <a:p>
              <a:pPr defTabSz="685365">
                <a:defRPr/>
              </a:pPr>
              <a:r>
                <a:rPr lang="en-US" sz="1200" dirty="0">
                  <a:solidFill>
                    <a:schemeClr val="tx2"/>
                  </a:solidFill>
                </a:rPr>
                <a:t>Non-WORM</a:t>
              </a:r>
            </a:p>
          </p:txBody>
        </p:sp>
        <p:cxnSp>
          <p:nvCxnSpPr>
            <p:cNvPr id="59" name="Straight Arrow Connector 58">
              <a:extLst>
                <a:ext uri="{FF2B5EF4-FFF2-40B4-BE49-F238E27FC236}">
                  <a16:creationId xmlns:a16="http://schemas.microsoft.com/office/drawing/2014/main" id="{5BFCA763-7AA9-CB4F-9EE1-C0DADFC998A4}"/>
                </a:ext>
              </a:extLst>
            </p:cNvPr>
            <p:cNvCxnSpPr>
              <a:cxnSpLocks/>
            </p:cNvCxnSpPr>
            <p:nvPr/>
          </p:nvCxnSpPr>
          <p:spPr bwMode="auto">
            <a:xfrm flipV="1">
              <a:off x="2640315" y="3709333"/>
              <a:ext cx="3550097" cy="280977"/>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sp>
          <p:nvSpPr>
            <p:cNvPr id="60" name="TextBox 59">
              <a:extLst>
                <a:ext uri="{FF2B5EF4-FFF2-40B4-BE49-F238E27FC236}">
                  <a16:creationId xmlns:a16="http://schemas.microsoft.com/office/drawing/2014/main" id="{1D7B1E4E-EEB6-F244-89E5-74553FAE7EC7}"/>
                </a:ext>
              </a:extLst>
            </p:cNvPr>
            <p:cNvSpPr txBox="1"/>
            <p:nvPr/>
          </p:nvSpPr>
          <p:spPr>
            <a:xfrm>
              <a:off x="6861331" y="2141897"/>
              <a:ext cx="1453802" cy="184666"/>
            </a:xfrm>
            <a:prstGeom prst="rect">
              <a:avLst/>
            </a:prstGeom>
            <a:ln>
              <a:noFill/>
              <a:headEnd type="none" w="med" len="med"/>
              <a:tailEnd type="arrow" w="med" len="med"/>
            </a:ln>
          </p:spPr>
          <p:txBody>
            <a:bodyPr vert="horz" wrap="square" lIns="0" tIns="0" rIns="0" bIns="0" rtlCol="0" anchor="t">
              <a:spAutoFit/>
            </a:bodyPr>
            <a:lstStyle/>
            <a:p>
              <a:pPr defTabSz="685365">
                <a:defRPr/>
              </a:pPr>
              <a:r>
                <a:rPr lang="en-US" sz="1200">
                  <a:solidFill>
                    <a:schemeClr val="tx2"/>
                  </a:solidFill>
                </a:rPr>
                <a:t>Default Partition</a:t>
              </a:r>
            </a:p>
          </p:txBody>
        </p:sp>
        <p:cxnSp>
          <p:nvCxnSpPr>
            <p:cNvPr id="66" name="Straight Arrow Connector 65">
              <a:extLst>
                <a:ext uri="{FF2B5EF4-FFF2-40B4-BE49-F238E27FC236}">
                  <a16:creationId xmlns:a16="http://schemas.microsoft.com/office/drawing/2014/main" id="{7E122890-DE27-184C-9B7A-9B6BE90130D0}"/>
                </a:ext>
              </a:extLst>
            </p:cNvPr>
            <p:cNvCxnSpPr>
              <a:cxnSpLocks/>
            </p:cNvCxnSpPr>
            <p:nvPr/>
          </p:nvCxnSpPr>
          <p:spPr bwMode="auto">
            <a:xfrm flipV="1">
              <a:off x="2640315" y="2326563"/>
              <a:ext cx="3550097" cy="1469463"/>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sp>
          <p:nvSpPr>
            <p:cNvPr id="67" name="TextBox 66">
              <a:extLst>
                <a:ext uri="{FF2B5EF4-FFF2-40B4-BE49-F238E27FC236}">
                  <a16:creationId xmlns:a16="http://schemas.microsoft.com/office/drawing/2014/main" id="{06E93EBC-694A-6147-B5A0-82972218BDF8}"/>
                </a:ext>
              </a:extLst>
            </p:cNvPr>
            <p:cNvSpPr txBox="1"/>
            <p:nvPr/>
          </p:nvSpPr>
          <p:spPr>
            <a:xfrm rot="20824766">
              <a:off x="4646705" y="3158290"/>
              <a:ext cx="769441" cy="138499"/>
            </a:xfrm>
            <a:prstGeom prst="rect">
              <a:avLst/>
            </a:prstGeom>
            <a:ln>
              <a:noFill/>
              <a:headEnd type="none" w="med" len="med"/>
              <a:tailEnd type="arrow" w="med" len="med"/>
            </a:ln>
          </p:spPr>
          <p:txBody>
            <a:bodyPr vert="horz" wrap="none" lIns="0" tIns="0" rIns="0" bIns="0" rtlCol="0" anchor="ctr">
              <a:spAutoFit/>
            </a:bodyPr>
            <a:lstStyle/>
            <a:p>
              <a:pPr algn="ctr" defTabSz="913578">
                <a:defRPr/>
              </a:pPr>
              <a:r>
                <a:rPr lang="en-US" sz="900" b="1">
                  <a:solidFill>
                    <a:schemeClr val="tx2"/>
                  </a:solidFill>
                </a:rPr>
                <a:t>Trade Comms</a:t>
              </a:r>
            </a:p>
          </p:txBody>
        </p:sp>
        <p:sp>
          <p:nvSpPr>
            <p:cNvPr id="68" name="TextBox 67">
              <a:extLst>
                <a:ext uri="{FF2B5EF4-FFF2-40B4-BE49-F238E27FC236}">
                  <a16:creationId xmlns:a16="http://schemas.microsoft.com/office/drawing/2014/main" id="{62E00755-943E-B94E-8985-6462CB3C5774}"/>
                </a:ext>
              </a:extLst>
            </p:cNvPr>
            <p:cNvSpPr txBox="1"/>
            <p:nvPr/>
          </p:nvSpPr>
          <p:spPr>
            <a:xfrm rot="21307315">
              <a:off x="4796060" y="3627233"/>
              <a:ext cx="788677" cy="138499"/>
            </a:xfrm>
            <a:prstGeom prst="rect">
              <a:avLst/>
            </a:prstGeom>
            <a:ln>
              <a:noFill/>
              <a:headEnd type="none" w="med" len="med"/>
              <a:tailEnd type="arrow" w="med" len="med"/>
            </a:ln>
          </p:spPr>
          <p:txBody>
            <a:bodyPr vert="horz" wrap="none" lIns="0" tIns="0" rIns="0" bIns="0" rtlCol="0" anchor="ctr">
              <a:spAutoFit/>
            </a:bodyPr>
            <a:lstStyle/>
            <a:p>
              <a:pPr algn="ctr" defTabSz="913578">
                <a:defRPr/>
              </a:pPr>
              <a:r>
                <a:rPr lang="en-US" sz="900" b="1">
                  <a:solidFill>
                    <a:schemeClr val="tx2"/>
                  </a:solidFill>
                </a:rPr>
                <a:t>Business Plan</a:t>
              </a:r>
            </a:p>
          </p:txBody>
        </p:sp>
        <p:sp>
          <p:nvSpPr>
            <p:cNvPr id="69" name="TextBox 68">
              <a:extLst>
                <a:ext uri="{FF2B5EF4-FFF2-40B4-BE49-F238E27FC236}">
                  <a16:creationId xmlns:a16="http://schemas.microsoft.com/office/drawing/2014/main" id="{4A5414F5-8E28-084F-86EE-8A861B341EEA}"/>
                </a:ext>
              </a:extLst>
            </p:cNvPr>
            <p:cNvSpPr txBox="1"/>
            <p:nvPr/>
          </p:nvSpPr>
          <p:spPr bwMode="ltGray">
            <a:xfrm>
              <a:off x="9224352" y="5361800"/>
              <a:ext cx="1128172" cy="276999"/>
            </a:xfrm>
            <a:prstGeom prst="rect">
              <a:avLst/>
            </a:prstGeom>
            <a:noFill/>
            <a:ln w="9525">
              <a:noFill/>
              <a:miter lim="800000"/>
              <a:headEnd/>
              <a:tailEnd/>
            </a:ln>
          </p:spPr>
          <p:txBody>
            <a:bodyPr wrap="square" lIns="0" tIns="0" rIns="0" bIns="0" rtlCol="0" anchor="t" anchorCtr="0">
              <a:spAutoFit/>
            </a:bodyPr>
            <a:lstStyle/>
            <a:p>
              <a:pPr algn="ctr" defTabSz="685365">
                <a:lnSpc>
                  <a:spcPct val="90000"/>
                </a:lnSpc>
                <a:defRPr/>
              </a:pPr>
              <a:r>
                <a:rPr lang="en-US" sz="1000" b="1">
                  <a:solidFill>
                    <a:schemeClr val="tx2"/>
                  </a:solidFill>
                </a:rPr>
                <a:t>Item migrated to the cloud</a:t>
              </a:r>
            </a:p>
          </p:txBody>
        </p:sp>
        <p:sp>
          <p:nvSpPr>
            <p:cNvPr id="88" name="TextBox 87">
              <a:extLst>
                <a:ext uri="{FF2B5EF4-FFF2-40B4-BE49-F238E27FC236}">
                  <a16:creationId xmlns:a16="http://schemas.microsoft.com/office/drawing/2014/main" id="{F24A1682-92FF-8E49-B382-B93EAEB32FA3}"/>
                </a:ext>
              </a:extLst>
            </p:cNvPr>
            <p:cNvSpPr txBox="1"/>
            <p:nvPr/>
          </p:nvSpPr>
          <p:spPr bwMode="ltGray">
            <a:xfrm>
              <a:off x="9070207" y="3006374"/>
              <a:ext cx="1362552" cy="166199"/>
            </a:xfrm>
            <a:prstGeom prst="rect">
              <a:avLst/>
            </a:prstGeom>
            <a:noFill/>
            <a:ln w="9525">
              <a:noFill/>
              <a:miter lim="800000"/>
              <a:headEnd/>
              <a:tailEnd/>
            </a:ln>
          </p:spPr>
          <p:txBody>
            <a:bodyPr wrap="none" lIns="0" tIns="0" rIns="0" bIns="0" rtlCol="0" anchor="t" anchorCtr="0">
              <a:spAutoFit/>
            </a:bodyPr>
            <a:lstStyle/>
            <a:p>
              <a:pPr algn="ctr" defTabSz="685365">
                <a:lnSpc>
                  <a:spcPct val="90000"/>
                </a:lnSpc>
                <a:defRPr/>
              </a:pPr>
              <a:r>
                <a:rPr lang="en-US" sz="1200" b="1">
                  <a:solidFill>
                    <a:schemeClr val="tx2"/>
                  </a:solidFill>
                </a:rPr>
                <a:t>Partition Migration</a:t>
              </a:r>
            </a:p>
          </p:txBody>
        </p:sp>
        <p:cxnSp>
          <p:nvCxnSpPr>
            <p:cNvPr id="89" name="Straight Arrow Connector 88">
              <a:extLst>
                <a:ext uri="{FF2B5EF4-FFF2-40B4-BE49-F238E27FC236}">
                  <a16:creationId xmlns:a16="http://schemas.microsoft.com/office/drawing/2014/main" id="{8168EC8A-3A4C-F046-A327-83355393BCBC}"/>
                </a:ext>
              </a:extLst>
            </p:cNvPr>
            <p:cNvCxnSpPr>
              <a:cxnSpLocks/>
            </p:cNvCxnSpPr>
            <p:nvPr/>
          </p:nvCxnSpPr>
          <p:spPr bwMode="auto">
            <a:xfrm>
              <a:off x="6861331" y="3719172"/>
              <a:ext cx="1192515" cy="0"/>
            </a:xfrm>
            <a:prstGeom prst="straightConnector1">
              <a:avLst/>
            </a:prstGeom>
            <a:solidFill>
              <a:schemeClr val="accent1"/>
            </a:solidFill>
            <a:ln w="19050" cap="flat" cmpd="sng" algn="ctr">
              <a:solidFill>
                <a:schemeClr val="accent3"/>
              </a:solidFill>
              <a:prstDash val="sysDot"/>
              <a:miter lim="800000"/>
              <a:headEnd type="oval" w="med" len="med"/>
              <a:tailEnd type="oval" w="med" len="med"/>
            </a:ln>
            <a:effectLst/>
          </p:spPr>
        </p:cxnSp>
        <p:sp>
          <p:nvSpPr>
            <p:cNvPr id="90" name="TextBox 89">
              <a:extLst>
                <a:ext uri="{FF2B5EF4-FFF2-40B4-BE49-F238E27FC236}">
                  <a16:creationId xmlns:a16="http://schemas.microsoft.com/office/drawing/2014/main" id="{78F6A8CD-D3C9-F848-862C-F97CC31DADF5}"/>
                </a:ext>
              </a:extLst>
            </p:cNvPr>
            <p:cNvSpPr txBox="1"/>
            <p:nvPr/>
          </p:nvSpPr>
          <p:spPr>
            <a:xfrm>
              <a:off x="8129763" y="3992855"/>
              <a:ext cx="3133245" cy="369332"/>
            </a:xfrm>
            <a:prstGeom prst="rect">
              <a:avLst/>
            </a:prstGeom>
          </p:spPr>
          <p:txBody>
            <a:bodyPr vert="horz" wrap="square" lIns="0" tIns="0" rIns="0" bIns="0" rtlCol="0" anchor="t">
              <a:spAutoFit/>
            </a:bodyPr>
            <a:lstStyle/>
            <a:p>
              <a:pPr algn="ctr" defTabSz="685365">
                <a:defRPr/>
              </a:pPr>
              <a:r>
                <a:rPr lang="en-US" sz="1200" dirty="0">
                  <a:solidFill>
                    <a:schemeClr val="tx2"/>
                  </a:solidFill>
                </a:rPr>
                <a:t>Migrate Smart Partition content to the cloud (compress and collect)</a:t>
              </a:r>
            </a:p>
          </p:txBody>
        </p:sp>
        <p:pic>
          <p:nvPicPr>
            <p:cNvPr id="74" name="Picture 6" descr="Image result for AWS logo transparent">
              <a:extLst>
                <a:ext uri="{FF2B5EF4-FFF2-40B4-BE49-F238E27FC236}">
                  <a16:creationId xmlns:a16="http://schemas.microsoft.com/office/drawing/2014/main" id="{80CDDA2A-B097-B445-8C02-6E459F5C2662}"/>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036702" y="3215700"/>
              <a:ext cx="1020111" cy="82231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mage result for Azure logo transparent">
              <a:extLst>
                <a:ext uri="{FF2B5EF4-FFF2-40B4-BE49-F238E27FC236}">
                  <a16:creationId xmlns:a16="http://schemas.microsoft.com/office/drawing/2014/main" id="{72A483B9-DA51-F74C-A135-F799D9F226CC}"/>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989280" y="3448273"/>
              <a:ext cx="799158" cy="456843"/>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71BC6FE7-99C8-394D-B9F2-ACE9B8225218}"/>
                </a:ext>
              </a:extLst>
            </p:cNvPr>
            <p:cNvGrpSpPr/>
            <p:nvPr/>
          </p:nvGrpSpPr>
          <p:grpSpPr>
            <a:xfrm>
              <a:off x="9772403" y="3212056"/>
              <a:ext cx="822317" cy="822317"/>
              <a:chOff x="10093681" y="3838589"/>
              <a:chExt cx="1222581" cy="1222581"/>
            </a:xfrm>
          </p:grpSpPr>
          <p:pic>
            <p:nvPicPr>
              <p:cNvPr id="86" name="Picture 10" descr="Image result for IBM Cloud logo transparent">
                <a:extLst>
                  <a:ext uri="{FF2B5EF4-FFF2-40B4-BE49-F238E27FC236}">
                    <a16:creationId xmlns:a16="http://schemas.microsoft.com/office/drawing/2014/main" id="{A172F9DC-E104-274B-877F-7FB503509B1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093681" y="3838589"/>
                <a:ext cx="1222581" cy="1222581"/>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F40B525B-191F-F549-957A-E5FFFA3DEEED}"/>
                  </a:ext>
                </a:extLst>
              </p:cNvPr>
              <p:cNvSpPr txBox="1"/>
              <p:nvPr/>
            </p:nvSpPr>
            <p:spPr>
              <a:xfrm>
                <a:off x="10306967" y="4327307"/>
                <a:ext cx="817725" cy="503215"/>
              </a:xfrm>
              <a:prstGeom prst="rect">
                <a:avLst/>
              </a:prstGeom>
              <a:noFill/>
            </p:spPr>
            <p:txBody>
              <a:bodyPr wrap="none" rtlCol="0">
                <a:spAutoFit/>
              </a:bodyPr>
              <a:lstStyle/>
              <a:p>
                <a:pPr defTabSz="914126">
                  <a:defRPr/>
                </a:pPr>
                <a:r>
                  <a:rPr lang="en-US" sz="1600">
                    <a:solidFill>
                      <a:srgbClr val="000000"/>
                    </a:solidFill>
                  </a:rPr>
                  <a:t>IBM</a:t>
                </a:r>
              </a:p>
            </p:txBody>
          </p:sp>
        </p:grpSp>
        <p:pic>
          <p:nvPicPr>
            <p:cNvPr id="83" name="Picture 16" descr="Image result for Google Cloud logo transparent">
              <a:extLst>
                <a:ext uri="{FF2B5EF4-FFF2-40B4-BE49-F238E27FC236}">
                  <a16:creationId xmlns:a16="http://schemas.microsoft.com/office/drawing/2014/main" id="{0B4E4C6C-88AF-4847-A3ED-DB8AB40106D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349099" y="3318029"/>
              <a:ext cx="1137030" cy="63958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08AFE9AA-393D-3849-87D5-D1A2D9614B62}"/>
                </a:ext>
              </a:extLst>
            </p:cNvPr>
            <p:cNvSpPr txBox="1"/>
            <p:nvPr/>
          </p:nvSpPr>
          <p:spPr bwMode="ltGray">
            <a:xfrm>
              <a:off x="3323454" y="5361801"/>
              <a:ext cx="1629546" cy="276999"/>
            </a:xfrm>
            <a:prstGeom prst="rect">
              <a:avLst/>
            </a:prstGeom>
            <a:noFill/>
            <a:ln w="9525">
              <a:noFill/>
              <a:miter lim="800000"/>
              <a:headEnd/>
              <a:tailEnd/>
            </a:ln>
          </p:spPr>
          <p:txBody>
            <a:bodyPr wrap="square" lIns="0" tIns="0" rIns="0" bIns="0" rtlCol="0" anchor="t" anchorCtr="0">
              <a:spAutoFit/>
            </a:bodyPr>
            <a:lstStyle/>
            <a:p>
              <a:pPr algn="ctr" defTabSz="685365">
                <a:lnSpc>
                  <a:spcPct val="90000"/>
                </a:lnSpc>
                <a:defRPr/>
              </a:pPr>
              <a:r>
                <a:rPr lang="en-US" sz="1000" b="1">
                  <a:solidFill>
                    <a:schemeClr val="tx2"/>
                  </a:solidFill>
                </a:rPr>
                <a:t>Retention applied </a:t>
              </a:r>
            </a:p>
            <a:p>
              <a:pPr algn="ctr" defTabSz="685365">
                <a:lnSpc>
                  <a:spcPct val="90000"/>
                </a:lnSpc>
                <a:defRPr/>
              </a:pPr>
              <a:r>
                <a:rPr lang="en-US" sz="1000" b="1">
                  <a:solidFill>
                    <a:schemeClr val="tx2"/>
                  </a:solidFill>
                </a:rPr>
                <a:t>based on classification </a:t>
              </a:r>
            </a:p>
          </p:txBody>
        </p:sp>
        <p:pic>
          <p:nvPicPr>
            <p:cNvPr id="92" name="Picture 6" descr="Image result for AWS logo transparent">
              <a:extLst>
                <a:ext uri="{FF2B5EF4-FFF2-40B4-BE49-F238E27FC236}">
                  <a16:creationId xmlns:a16="http://schemas.microsoft.com/office/drawing/2014/main" id="{51E71D65-8FAC-084F-A634-85F45F2207D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906004" y="3990310"/>
              <a:ext cx="697215" cy="53211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Image result for Azure logo transparent">
              <a:extLst>
                <a:ext uri="{FF2B5EF4-FFF2-40B4-BE49-F238E27FC236}">
                  <a16:creationId xmlns:a16="http://schemas.microsoft.com/office/drawing/2014/main" id="{3E611B1E-A2A4-7D41-B54C-D4E9A615A08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7274674" y="4256156"/>
              <a:ext cx="596890" cy="341215"/>
            </a:xfrm>
            <a:prstGeom prst="rect">
              <a:avLst/>
            </a:prstGeom>
            <a:noFill/>
            <a:extLst>
              <a:ext uri="{909E8E84-426E-40DD-AFC4-6F175D3DCCD1}">
                <a14:hiddenFill xmlns:a14="http://schemas.microsoft.com/office/drawing/2010/main">
                  <a:solidFill>
                    <a:srgbClr val="FFFFFF"/>
                  </a:solidFill>
                </a14:hiddenFill>
              </a:ext>
            </a:extLst>
          </p:spPr>
        </p:pic>
        <p:pic>
          <p:nvPicPr>
            <p:cNvPr id="94" name="Graphic 93">
              <a:extLst>
                <a:ext uri="{FF2B5EF4-FFF2-40B4-BE49-F238E27FC236}">
                  <a16:creationId xmlns:a16="http://schemas.microsoft.com/office/drawing/2014/main" id="{FACB9C5D-9F36-F543-862A-873A3E28C6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4714" y="4082654"/>
              <a:ext cx="513709" cy="487138"/>
            </a:xfrm>
            <a:prstGeom prst="rect">
              <a:avLst/>
            </a:prstGeom>
          </p:spPr>
        </p:pic>
        <p:grpSp>
          <p:nvGrpSpPr>
            <p:cNvPr id="95" name="Graphic 7">
              <a:extLst>
                <a:ext uri="{FF2B5EF4-FFF2-40B4-BE49-F238E27FC236}">
                  <a16:creationId xmlns:a16="http://schemas.microsoft.com/office/drawing/2014/main" id="{9FE43562-C4A3-B54C-A693-F359482FE605}"/>
                </a:ext>
              </a:extLst>
            </p:cNvPr>
            <p:cNvGrpSpPr/>
            <p:nvPr/>
          </p:nvGrpSpPr>
          <p:grpSpPr>
            <a:xfrm>
              <a:off x="1002377" y="3593214"/>
              <a:ext cx="770045" cy="770045"/>
              <a:chOff x="5656688" y="4966420"/>
              <a:chExt cx="535420" cy="535420"/>
            </a:xfrm>
            <a:effectLst>
              <a:outerShdw dist="38100" dir="2700000" sx="1000" sy="1000" algn="tl" rotWithShape="0">
                <a:prstClr val="black"/>
              </a:outerShdw>
            </a:effectLst>
          </p:grpSpPr>
          <p:sp>
            <p:nvSpPr>
              <p:cNvPr id="96" name="Freeform 95">
                <a:extLst>
                  <a:ext uri="{FF2B5EF4-FFF2-40B4-BE49-F238E27FC236}">
                    <a16:creationId xmlns:a16="http://schemas.microsoft.com/office/drawing/2014/main" id="{C1B55ADB-3888-F742-9FFD-152FB0226725}"/>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endParaRPr lang="en-US" sz="1799"/>
              </a:p>
            </p:txBody>
          </p:sp>
          <p:sp>
            <p:nvSpPr>
              <p:cNvPr id="97" name="Freeform 96">
                <a:extLst>
                  <a:ext uri="{FF2B5EF4-FFF2-40B4-BE49-F238E27FC236}">
                    <a16:creationId xmlns:a16="http://schemas.microsoft.com/office/drawing/2014/main" id="{BFD56D21-2048-FB43-A190-3BC6310DE717}"/>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endParaRPr lang="en-US" sz="1799"/>
              </a:p>
            </p:txBody>
          </p:sp>
          <p:sp>
            <p:nvSpPr>
              <p:cNvPr id="117" name="Freeform 116">
                <a:extLst>
                  <a:ext uri="{FF2B5EF4-FFF2-40B4-BE49-F238E27FC236}">
                    <a16:creationId xmlns:a16="http://schemas.microsoft.com/office/drawing/2014/main" id="{70A126EA-B296-574F-9891-F2473A60EAC6}"/>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endParaRPr lang="en-US" sz="1799"/>
              </a:p>
            </p:txBody>
          </p:sp>
        </p:grpSp>
        <p:pic>
          <p:nvPicPr>
            <p:cNvPr id="121" name="Graphic 120">
              <a:extLst>
                <a:ext uri="{FF2B5EF4-FFF2-40B4-BE49-F238E27FC236}">
                  <a16:creationId xmlns:a16="http://schemas.microsoft.com/office/drawing/2014/main" id="{FA8A662C-F127-7240-A661-E7AB7F4972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28594" y="2393932"/>
              <a:ext cx="458709" cy="589768"/>
            </a:xfrm>
            <a:prstGeom prst="rect">
              <a:avLst/>
            </a:prstGeom>
          </p:spPr>
        </p:pic>
        <p:cxnSp>
          <p:nvCxnSpPr>
            <p:cNvPr id="123" name="Straight Arrow Connector 122">
              <a:extLst>
                <a:ext uri="{FF2B5EF4-FFF2-40B4-BE49-F238E27FC236}">
                  <a16:creationId xmlns:a16="http://schemas.microsoft.com/office/drawing/2014/main" id="{56A82F5A-B0BA-DA49-8AD1-A69302F6981A}"/>
                </a:ext>
              </a:extLst>
            </p:cNvPr>
            <p:cNvCxnSpPr>
              <a:cxnSpLocks/>
              <a:endCxn id="121" idx="2"/>
            </p:cNvCxnSpPr>
            <p:nvPr/>
          </p:nvCxnSpPr>
          <p:spPr bwMode="auto">
            <a:xfrm flipV="1">
              <a:off x="2376448" y="2983700"/>
              <a:ext cx="881501" cy="707112"/>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cxnSp>
          <p:nvCxnSpPr>
            <p:cNvPr id="124" name="Straight Arrow Connector 123">
              <a:extLst>
                <a:ext uri="{FF2B5EF4-FFF2-40B4-BE49-F238E27FC236}">
                  <a16:creationId xmlns:a16="http://schemas.microsoft.com/office/drawing/2014/main" id="{DF49E5CF-FBB9-0943-8F3C-93D0EC5A841C}"/>
                </a:ext>
              </a:extLst>
            </p:cNvPr>
            <p:cNvCxnSpPr>
              <a:cxnSpLocks/>
            </p:cNvCxnSpPr>
            <p:nvPr/>
          </p:nvCxnSpPr>
          <p:spPr bwMode="auto">
            <a:xfrm>
              <a:off x="2640315" y="4076474"/>
              <a:ext cx="3550097" cy="198056"/>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pic>
          <p:nvPicPr>
            <p:cNvPr id="125" name="Graphic 124">
              <a:extLst>
                <a:ext uri="{FF2B5EF4-FFF2-40B4-BE49-F238E27FC236}">
                  <a16:creationId xmlns:a16="http://schemas.microsoft.com/office/drawing/2014/main" id="{F777B3C3-04F5-3849-899D-7709F72164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6155" y="3327564"/>
              <a:ext cx="1061243" cy="1048141"/>
            </a:xfrm>
            <a:prstGeom prst="rect">
              <a:avLst/>
            </a:prstGeom>
          </p:spPr>
        </p:pic>
        <p:sp>
          <p:nvSpPr>
            <p:cNvPr id="126" name="TextBox 125">
              <a:extLst>
                <a:ext uri="{FF2B5EF4-FFF2-40B4-BE49-F238E27FC236}">
                  <a16:creationId xmlns:a16="http://schemas.microsoft.com/office/drawing/2014/main" id="{17EFDE0B-B042-8F43-9ED7-9637584DAA1E}"/>
                </a:ext>
              </a:extLst>
            </p:cNvPr>
            <p:cNvSpPr txBox="1"/>
            <p:nvPr/>
          </p:nvSpPr>
          <p:spPr>
            <a:xfrm rot="19296388">
              <a:off x="2654207" y="3174567"/>
              <a:ext cx="269304" cy="138499"/>
            </a:xfrm>
            <a:prstGeom prst="rect">
              <a:avLst/>
            </a:prstGeom>
          </p:spPr>
          <p:txBody>
            <a:bodyPr vert="horz" wrap="none" lIns="0" tIns="0" rIns="0" bIns="0" rtlCol="0" anchor="ctr">
              <a:spAutoFit/>
            </a:bodyPr>
            <a:lstStyle/>
            <a:p>
              <a:pPr algn="ctr" defTabSz="913578">
                <a:defRPr/>
              </a:pPr>
              <a:r>
                <a:rPr lang="en-US" sz="900" b="1">
                  <a:solidFill>
                    <a:schemeClr val="tx2"/>
                  </a:solidFill>
                </a:rPr>
                <a:t>Junk</a:t>
              </a:r>
            </a:p>
          </p:txBody>
        </p:sp>
        <p:sp>
          <p:nvSpPr>
            <p:cNvPr id="127" name="TextBox 126">
              <a:extLst>
                <a:ext uri="{FF2B5EF4-FFF2-40B4-BE49-F238E27FC236}">
                  <a16:creationId xmlns:a16="http://schemas.microsoft.com/office/drawing/2014/main" id="{31779B13-AE32-5F41-A6FF-7E02A2B3283D}"/>
                </a:ext>
              </a:extLst>
            </p:cNvPr>
            <p:cNvSpPr txBox="1"/>
            <p:nvPr/>
          </p:nvSpPr>
          <p:spPr bwMode="ltGray">
            <a:xfrm>
              <a:off x="916773" y="4414179"/>
              <a:ext cx="934665" cy="332399"/>
            </a:xfrm>
            <a:prstGeom prst="rect">
              <a:avLst/>
            </a:prstGeom>
            <a:noFill/>
            <a:ln w="9525">
              <a:noFill/>
              <a:miter lim="800000"/>
              <a:headEnd/>
              <a:tailEnd/>
            </a:ln>
          </p:spPr>
          <p:txBody>
            <a:bodyPr wrap="square" lIns="0" tIns="0" rIns="0" bIns="0" rtlCol="0" anchor="b" anchorCtr="0">
              <a:spAutoFit/>
            </a:bodyPr>
            <a:lstStyle/>
            <a:p>
              <a:pPr algn="ctr" defTabSz="685365">
                <a:lnSpc>
                  <a:spcPct val="90000"/>
                </a:lnSpc>
                <a:defRPr/>
              </a:pPr>
              <a:r>
                <a:rPr lang="en-US" sz="1200">
                  <a:solidFill>
                    <a:schemeClr val="tx2"/>
                  </a:solidFill>
                </a:rPr>
                <a:t>Enterprise Vault</a:t>
              </a:r>
            </a:p>
          </p:txBody>
        </p:sp>
        <p:sp>
          <p:nvSpPr>
            <p:cNvPr id="128" name="TextBox 127">
              <a:extLst>
                <a:ext uri="{FF2B5EF4-FFF2-40B4-BE49-F238E27FC236}">
                  <a16:creationId xmlns:a16="http://schemas.microsoft.com/office/drawing/2014/main" id="{2B65294E-4F4A-E144-91E3-DD1A281F9DDF}"/>
                </a:ext>
              </a:extLst>
            </p:cNvPr>
            <p:cNvSpPr txBox="1"/>
            <p:nvPr/>
          </p:nvSpPr>
          <p:spPr bwMode="ltGray">
            <a:xfrm>
              <a:off x="1889033" y="4410790"/>
              <a:ext cx="934665" cy="332399"/>
            </a:xfrm>
            <a:prstGeom prst="rect">
              <a:avLst/>
            </a:prstGeom>
            <a:noFill/>
            <a:ln w="9525">
              <a:noFill/>
              <a:miter lim="800000"/>
              <a:headEnd/>
              <a:tailEnd/>
            </a:ln>
          </p:spPr>
          <p:txBody>
            <a:bodyPr wrap="square" lIns="0" tIns="0" rIns="0" bIns="0" rtlCol="0" anchor="b" anchorCtr="0">
              <a:spAutoFit/>
            </a:bodyPr>
            <a:lstStyle/>
            <a:p>
              <a:pPr algn="ctr" defTabSz="685365">
                <a:lnSpc>
                  <a:spcPct val="90000"/>
                </a:lnSpc>
                <a:defRPr/>
              </a:pPr>
              <a:r>
                <a:rPr lang="en-US" sz="1200">
                  <a:solidFill>
                    <a:schemeClr val="tx2"/>
                  </a:solidFill>
                </a:rPr>
                <a:t>Information Classifier</a:t>
              </a:r>
            </a:p>
          </p:txBody>
        </p:sp>
        <p:sp>
          <p:nvSpPr>
            <p:cNvPr id="70" name="Pentagon 5">
              <a:extLst>
                <a:ext uri="{FF2B5EF4-FFF2-40B4-BE49-F238E27FC236}">
                  <a16:creationId xmlns:a16="http://schemas.microsoft.com/office/drawing/2014/main" id="{8015565E-67FE-5847-BF9F-15B09CBC7FD6}"/>
                </a:ext>
              </a:extLst>
            </p:cNvPr>
            <p:cNvSpPr/>
            <p:nvPr/>
          </p:nvSpPr>
          <p:spPr bwMode="auto">
            <a:xfrm>
              <a:off x="615928" y="5042442"/>
              <a:ext cx="10870202" cy="215913"/>
            </a:xfrm>
            <a:prstGeom prst="homePlate">
              <a:avLst/>
            </a:prstGeom>
            <a:gradFill flip="none" rotWithShape="1">
              <a:gsLst>
                <a:gs pos="0">
                  <a:schemeClr val="tx2">
                    <a:lumMod val="60000"/>
                    <a:lumOff val="40000"/>
                    <a:alpha val="0"/>
                  </a:schemeClr>
                </a:gs>
                <a:gs pos="36000">
                  <a:srgbClr val="829BAD">
                    <a:alpha val="65789"/>
                  </a:srgbClr>
                </a:gs>
                <a:gs pos="100000">
                  <a:schemeClr val="tx2">
                    <a:lumMod val="60000"/>
                    <a:lumOff val="40000"/>
                  </a:schemeClr>
                </a:gs>
              </a:gsLst>
              <a:lin ang="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365665" tIns="45708" rIns="91416" bIns="45708"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a:t>Classification-Defined Storage</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14</a:t>
            </a:fld>
            <a:endParaRPr lang="en-US"/>
          </a:p>
        </p:txBody>
      </p:sp>
      <p:pic>
        <p:nvPicPr>
          <p:cNvPr id="77" name="Picture 76" descr="Icon&#10;&#10;Description automatically generated">
            <a:extLst>
              <a:ext uri="{FF2B5EF4-FFF2-40B4-BE49-F238E27FC236}">
                <a16:creationId xmlns:a16="http://schemas.microsoft.com/office/drawing/2014/main" id="{311D23B2-D460-AF4C-97E6-5255FAE1557B}"/>
              </a:ext>
            </a:extLst>
          </p:cNvPr>
          <p:cNvPicPr>
            <a:picLocks noChangeAspect="1"/>
          </p:cNvPicPr>
          <p:nvPr/>
        </p:nvPicPr>
        <p:blipFill>
          <a:blip r:embed="rId15"/>
          <a:stretch>
            <a:fillRect/>
          </a:stretch>
        </p:blipFill>
        <p:spPr>
          <a:xfrm>
            <a:off x="1989785" y="3600971"/>
            <a:ext cx="770046" cy="770045"/>
          </a:xfrm>
          <a:prstGeom prst="rect">
            <a:avLst/>
          </a:prstGeom>
        </p:spPr>
      </p:pic>
      <p:pic>
        <p:nvPicPr>
          <p:cNvPr id="3" name="Picture 16" descr="Image result for Google Cloud logo transparent">
            <a:extLst>
              <a:ext uri="{FF2B5EF4-FFF2-40B4-BE49-F238E27FC236}">
                <a16:creationId xmlns:a16="http://schemas.microsoft.com/office/drawing/2014/main" id="{756B2F00-A619-11BA-8D94-E0CCCEF0F0F7}"/>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6772726" y="4399427"/>
            <a:ext cx="830494" cy="4671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83AB56-5C4C-1B3A-3560-7B4AC1D6B9DB}"/>
              </a:ext>
            </a:extLst>
          </p:cNvPr>
          <p:cNvSpPr txBox="1"/>
          <p:nvPr/>
        </p:nvSpPr>
        <p:spPr>
          <a:xfrm>
            <a:off x="6881753" y="4834314"/>
            <a:ext cx="1166996" cy="184666"/>
          </a:xfrm>
          <a:prstGeom prst="rect">
            <a:avLst/>
          </a:prstGeom>
          <a:ln>
            <a:noFill/>
            <a:headEnd type="none" w="med" len="med"/>
            <a:tailEnd type="arrow" w="med" len="med"/>
          </a:ln>
        </p:spPr>
        <p:txBody>
          <a:bodyPr vert="horz" wrap="square" lIns="0" tIns="0" rIns="0" bIns="0" rtlCol="0" anchor="t">
            <a:spAutoFit/>
          </a:bodyPr>
          <a:lstStyle/>
          <a:p>
            <a:pPr defTabSz="685365">
              <a:defRPr/>
            </a:pPr>
            <a:r>
              <a:rPr lang="en-US" sz="1200" dirty="0">
                <a:solidFill>
                  <a:schemeClr val="tx2"/>
                </a:solidFill>
              </a:rPr>
              <a:t>Primary Storage</a:t>
            </a:r>
          </a:p>
        </p:txBody>
      </p:sp>
    </p:spTree>
    <p:extLst>
      <p:ext uri="{BB962C8B-B14F-4D97-AF65-F5344CB8AC3E}">
        <p14:creationId xmlns:p14="http://schemas.microsoft.com/office/powerpoint/2010/main" val="432996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250"/>
                                        <p:tgtEl>
                                          <p:spTgt spid="22"/>
                                        </p:tgtEl>
                                      </p:cBhvr>
                                    </p:animEffect>
                                  </p:childTnLst>
                                </p:cTn>
                              </p:par>
                              <p:par>
                                <p:cTn id="8" presetID="10" presetClass="entr" presetSubtype="0" fill="hold" nodeType="withEffect">
                                  <p:stCondLst>
                                    <p:cond delay="6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6CE451B-8669-7A46-81FE-D4617E3D8CAD}"/>
              </a:ext>
            </a:extLst>
          </p:cNvPr>
          <p:cNvGrpSpPr/>
          <p:nvPr/>
        </p:nvGrpSpPr>
        <p:grpSpPr>
          <a:xfrm>
            <a:off x="5638920" y="1143595"/>
            <a:ext cx="6551493" cy="3999458"/>
            <a:chOff x="5638800" y="1428750"/>
            <a:chExt cx="6553200" cy="4000500"/>
          </a:xfrm>
        </p:grpSpPr>
        <p:pic>
          <p:nvPicPr>
            <p:cNvPr id="29" name="Graphic 28">
              <a:extLst>
                <a:ext uri="{FF2B5EF4-FFF2-40B4-BE49-F238E27FC236}">
                  <a16:creationId xmlns:a16="http://schemas.microsoft.com/office/drawing/2014/main" id="{E90DDCA3-BAC7-3248-B2CE-BB86D0016BC9}"/>
                </a:ext>
              </a:extLst>
            </p:cNvPr>
            <p:cNvPicPr>
              <a:picLocks noChangeAspect="1"/>
            </p:cNvPicPr>
            <p:nvPr/>
          </p:nvPicPr>
          <p:blipFill>
            <a:blip r:embed="rId3">
              <a:extLst>
                <a:ext uri="{96DAC541-7B7A-43D3-8B79-37D633B846F1}">
                  <asvg:svgBlip xmlns:asvg="http://schemas.microsoft.com/office/drawing/2016/SVG/main" r:embed="rId4"/>
                </a:ext>
              </a:extLst>
            </a:blip>
            <a:srcRect r="6522"/>
            <a:stretch>
              <a:fillRect/>
            </a:stretch>
          </p:blipFill>
          <p:spPr>
            <a:xfrm>
              <a:off x="5638800" y="1428750"/>
              <a:ext cx="6553200" cy="4000500"/>
            </a:xfrm>
            <a:custGeom>
              <a:avLst/>
              <a:gdLst>
                <a:gd name="connsiteX0" fmla="*/ 0 w 6553200"/>
                <a:gd name="connsiteY0" fmla="*/ 0 h 4000500"/>
                <a:gd name="connsiteX1" fmla="*/ 6553200 w 6553200"/>
                <a:gd name="connsiteY1" fmla="*/ 0 h 4000500"/>
                <a:gd name="connsiteX2" fmla="*/ 6553200 w 6553200"/>
                <a:gd name="connsiteY2" fmla="*/ 4000500 h 4000500"/>
                <a:gd name="connsiteX3" fmla="*/ 0 w 6553200"/>
                <a:gd name="connsiteY3" fmla="*/ 4000500 h 4000500"/>
              </a:gdLst>
              <a:ahLst/>
              <a:cxnLst>
                <a:cxn ang="0">
                  <a:pos x="connsiteX0" y="connsiteY0"/>
                </a:cxn>
                <a:cxn ang="0">
                  <a:pos x="connsiteX1" y="connsiteY1"/>
                </a:cxn>
                <a:cxn ang="0">
                  <a:pos x="connsiteX2" y="connsiteY2"/>
                </a:cxn>
                <a:cxn ang="0">
                  <a:pos x="connsiteX3" y="connsiteY3"/>
                </a:cxn>
              </a:cxnLst>
              <a:rect l="l" t="t" r="r" b="b"/>
              <a:pathLst>
                <a:path w="6553200" h="4000500">
                  <a:moveTo>
                    <a:pt x="0" y="0"/>
                  </a:moveTo>
                  <a:lnTo>
                    <a:pt x="6553200" y="0"/>
                  </a:lnTo>
                  <a:lnTo>
                    <a:pt x="6553200" y="4000500"/>
                  </a:lnTo>
                  <a:lnTo>
                    <a:pt x="0" y="4000500"/>
                  </a:lnTo>
                  <a:close/>
                </a:path>
              </a:pathLst>
            </a:custGeom>
            <a:effectLst>
              <a:outerShdw blurRad="317500" dist="63500" dir="5400000" algn="ctr" rotWithShape="0">
                <a:schemeClr val="tx1">
                  <a:alpha val="20000"/>
                </a:schemeClr>
              </a:outerShdw>
            </a:effectLst>
          </p:spPr>
        </p:pic>
        <p:sp>
          <p:nvSpPr>
            <p:cNvPr id="230" name="TextBox 229">
              <a:extLst>
                <a:ext uri="{FF2B5EF4-FFF2-40B4-BE49-F238E27FC236}">
                  <a16:creationId xmlns:a16="http://schemas.microsoft.com/office/drawing/2014/main" id="{93DD9781-DFA1-7145-A3C0-C346E030490E}"/>
                </a:ext>
              </a:extLst>
            </p:cNvPr>
            <p:cNvSpPr txBox="1"/>
            <p:nvPr/>
          </p:nvSpPr>
          <p:spPr>
            <a:xfrm>
              <a:off x="9601200" y="3182779"/>
              <a:ext cx="2514600" cy="492442"/>
            </a:xfrm>
            <a:prstGeom prst="rect">
              <a:avLst/>
            </a:prstGeom>
          </p:spPr>
          <p:txBody>
            <a:bodyPr vert="horz"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algn="l" defTabSz="913852">
                <a:defRPr/>
              </a:pPr>
              <a:r>
                <a:rPr lang="en-US" sz="3150">
                  <a:solidFill>
                    <a:srgbClr val="415563"/>
                  </a:solidFill>
                </a:rPr>
                <a:t>Merge1</a:t>
              </a:r>
              <a:endParaRPr lang="en-US" sz="3199">
                <a:solidFill>
                  <a:srgbClr val="415563"/>
                </a:solidFill>
              </a:endParaRPr>
            </a:p>
          </p:txBody>
        </p:sp>
      </p:grpSp>
      <p:grpSp>
        <p:nvGrpSpPr>
          <p:cNvPr id="10" name="Graphic 7">
            <a:extLst>
              <a:ext uri="{FF2B5EF4-FFF2-40B4-BE49-F238E27FC236}">
                <a16:creationId xmlns:a16="http://schemas.microsoft.com/office/drawing/2014/main" id="{66A94669-87D6-5A41-BB69-BACC628725B2}"/>
              </a:ext>
            </a:extLst>
          </p:cNvPr>
          <p:cNvGrpSpPr/>
          <p:nvPr/>
        </p:nvGrpSpPr>
        <p:grpSpPr>
          <a:xfrm>
            <a:off x="7006209" y="1994976"/>
            <a:ext cx="2296696" cy="2296696"/>
            <a:chOff x="6931341" y="2251861"/>
            <a:chExt cx="661012" cy="661012"/>
          </a:xfrm>
          <a:effectLst>
            <a:outerShdw blurRad="63500" dist="38100" dir="2700000" algn="tl" rotWithShape="0">
              <a:prstClr val="black">
                <a:alpha val="20000"/>
              </a:prstClr>
            </a:outerShdw>
          </a:effectLst>
        </p:grpSpPr>
        <p:sp>
          <p:nvSpPr>
            <p:cNvPr id="11" name="Freeform 10">
              <a:extLst>
                <a:ext uri="{FF2B5EF4-FFF2-40B4-BE49-F238E27FC236}">
                  <a16:creationId xmlns:a16="http://schemas.microsoft.com/office/drawing/2014/main" id="{4C540ED4-8E00-5F48-BC61-A322402A7266}"/>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endParaRPr lang="en-US" sz="1799"/>
            </a:p>
          </p:txBody>
        </p:sp>
        <p:sp>
          <p:nvSpPr>
            <p:cNvPr id="12" name="Freeform 11">
              <a:extLst>
                <a:ext uri="{FF2B5EF4-FFF2-40B4-BE49-F238E27FC236}">
                  <a16:creationId xmlns:a16="http://schemas.microsoft.com/office/drawing/2014/main" id="{FE3159E1-B990-A740-8390-6E2663AB5E4E}"/>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endParaRPr lang="en-US" sz="1799"/>
            </a:p>
          </p:txBody>
        </p:sp>
      </p:grpSp>
      <p:sp>
        <p:nvSpPr>
          <p:cNvPr id="2" name="Footer Placeholder 1">
            <a:extLst>
              <a:ext uri="{FF2B5EF4-FFF2-40B4-BE49-F238E27FC236}">
                <a16:creationId xmlns:a16="http://schemas.microsoft.com/office/drawing/2014/main" id="{40DC7D88-1E09-604B-BFD7-484EA1CC45FE}"/>
              </a:ext>
            </a:extLst>
          </p:cNvPr>
          <p:cNvSpPr>
            <a:spLocks noGrp="1"/>
          </p:cNvSpPr>
          <p:nvPr>
            <p:ph type="ftr" sz="quarter" idx="11"/>
          </p:nvPr>
        </p:nvSpPr>
        <p:spPr/>
        <p:txBody>
          <a:bodyPr/>
          <a:lstStyle/>
          <a:p>
            <a:pPr defTabSz="914126">
              <a:defRPr/>
            </a:pPr>
            <a:r>
              <a:rPr lang="en-US">
                <a:solidFill>
                  <a:schemeClr val="bg1"/>
                </a:solidFill>
                <a:latin typeface="Arial" panose="020B0604020202020204"/>
              </a:rPr>
              <a:t>Copyright © 2022 Veritas Technologies LLC  |  CONFIDENTIAL </a:t>
            </a:r>
          </a:p>
        </p:txBody>
      </p:sp>
      <p:sp>
        <p:nvSpPr>
          <p:cNvPr id="4" name="Slide Number Placeholder 3">
            <a:extLst>
              <a:ext uri="{FF2B5EF4-FFF2-40B4-BE49-F238E27FC236}">
                <a16:creationId xmlns:a16="http://schemas.microsoft.com/office/drawing/2014/main" id="{C724631E-9090-DC41-BA8C-F01FC262E295}"/>
              </a:ext>
            </a:extLst>
          </p:cNvPr>
          <p:cNvSpPr>
            <a:spLocks noGrp="1"/>
          </p:cNvSpPr>
          <p:nvPr>
            <p:ph type="sldNum" sz="quarter" idx="12"/>
          </p:nvPr>
        </p:nvSpPr>
        <p:spPr/>
        <p:txBody>
          <a:bodyPr/>
          <a:lstStyle/>
          <a:p>
            <a:pPr defTabSz="914126">
              <a:defRPr/>
            </a:pPr>
            <a:fld id="{8A39E1BE-BEA9-3141-B1D0-D0662867DFF2}" type="slidenum">
              <a:rPr lang="en-US">
                <a:solidFill>
                  <a:schemeClr val="bg1"/>
                </a:solidFill>
                <a:latin typeface="Arial" panose="020B0604020202020204"/>
              </a:rPr>
              <a:pPr defTabSz="914126">
                <a:defRPr/>
              </a:pPr>
              <a:t>15</a:t>
            </a:fld>
            <a:endParaRPr lang="en-US">
              <a:solidFill>
                <a:schemeClr val="bg1"/>
              </a:solidFill>
              <a:latin typeface="Arial" panose="020B0604020202020204"/>
            </a:endParaRPr>
          </a:p>
        </p:txBody>
      </p:sp>
      <p:sp>
        <p:nvSpPr>
          <p:cNvPr id="23" name="Title 13">
            <a:extLst>
              <a:ext uri="{FF2B5EF4-FFF2-40B4-BE49-F238E27FC236}">
                <a16:creationId xmlns:a16="http://schemas.microsoft.com/office/drawing/2014/main" id="{2BD6CC15-F941-BB44-8E4F-AF379AC97FAA}"/>
              </a:ext>
            </a:extLst>
          </p:cNvPr>
          <p:cNvSpPr txBox="1">
            <a:spLocks/>
          </p:cNvSpPr>
          <p:nvPr/>
        </p:nvSpPr>
        <p:spPr>
          <a:xfrm>
            <a:off x="696393" y="2097161"/>
            <a:ext cx="4990000" cy="1421558"/>
          </a:xfrm>
          <a:prstGeom prst="rect">
            <a:avLst/>
          </a:prstGeom>
        </p:spPr>
        <p:txBody>
          <a:bodyPr wrap="square">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algn="ctr"/>
            <a:r>
              <a:rPr lang="en-US" sz="9597">
                <a:solidFill>
                  <a:schemeClr val="bg1"/>
                </a:solidFill>
              </a:rPr>
              <a:t>Veritas</a:t>
            </a:r>
          </a:p>
        </p:txBody>
      </p:sp>
      <p:sp>
        <p:nvSpPr>
          <p:cNvPr id="25" name="Text Placeholder 24">
            <a:extLst>
              <a:ext uri="{FF2B5EF4-FFF2-40B4-BE49-F238E27FC236}">
                <a16:creationId xmlns:a16="http://schemas.microsoft.com/office/drawing/2014/main" id="{A0153942-2B53-5B4E-92ED-37510281B80F}"/>
              </a:ext>
            </a:extLst>
          </p:cNvPr>
          <p:cNvSpPr txBox="1">
            <a:spLocks/>
          </p:cNvSpPr>
          <p:nvPr/>
        </p:nvSpPr>
        <p:spPr>
          <a:xfrm>
            <a:off x="163167" y="3541984"/>
            <a:ext cx="6056454" cy="953851"/>
          </a:xfrm>
          <a:prstGeom prst="rect">
            <a:avLst/>
          </a:prstGeom>
        </p:spPr>
        <p:txBody>
          <a:bodyPr>
            <a:sp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799" dirty="0">
                <a:solidFill>
                  <a:schemeClr val="bg1"/>
                </a:solidFill>
              </a:rPr>
              <a:t>Data Compliance &amp; Governance Portfolio</a:t>
            </a:r>
          </a:p>
        </p:txBody>
      </p:sp>
    </p:spTree>
    <p:extLst>
      <p:ext uri="{BB962C8B-B14F-4D97-AF65-F5344CB8AC3E}">
        <p14:creationId xmlns:p14="http://schemas.microsoft.com/office/powerpoint/2010/main" val="265947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E93B19-F4A3-40BA-A382-5511133334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EB47837A-F459-4409-9325-BCA163A3B9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131" name="Group 130">
            <a:extLst>
              <a:ext uri="{FF2B5EF4-FFF2-40B4-BE49-F238E27FC236}">
                <a16:creationId xmlns:a16="http://schemas.microsoft.com/office/drawing/2014/main" id="{C5B06380-C50C-2347-BAD9-97632B9DAEED}"/>
              </a:ext>
            </a:extLst>
          </p:cNvPr>
          <p:cNvGrpSpPr/>
          <p:nvPr/>
        </p:nvGrpSpPr>
        <p:grpSpPr>
          <a:xfrm>
            <a:off x="319168" y="497517"/>
            <a:ext cx="11499380" cy="5557437"/>
            <a:chOff x="319168" y="497517"/>
            <a:chExt cx="11499380" cy="5557437"/>
          </a:xfrm>
        </p:grpSpPr>
        <p:cxnSp>
          <p:nvCxnSpPr>
            <p:cNvPr id="144" name="Straight Connector 143">
              <a:extLst>
                <a:ext uri="{FF2B5EF4-FFF2-40B4-BE49-F238E27FC236}">
                  <a16:creationId xmlns:a16="http://schemas.microsoft.com/office/drawing/2014/main" id="{6813E6E4-ECEF-F744-9C91-92D6F40C0AB7}"/>
                </a:ext>
              </a:extLst>
            </p:cNvPr>
            <p:cNvCxnSpPr>
              <a:cxnSpLocks/>
            </p:cNvCxnSpPr>
            <p:nvPr/>
          </p:nvCxnSpPr>
          <p:spPr>
            <a:xfrm flipV="1">
              <a:off x="3348320" y="3508607"/>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8A27E3-D6BA-4AA8-ADF5-C0EDED8F1EB9}"/>
                </a:ext>
              </a:extLst>
            </p:cNvPr>
            <p:cNvCxnSpPr>
              <a:cxnSpLocks/>
            </p:cNvCxnSpPr>
            <p:nvPr/>
          </p:nvCxnSpPr>
          <p:spPr>
            <a:xfrm>
              <a:off x="7304938"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BFAD07-72F8-4349-8E2D-10F7CC65C6C5}"/>
                </a:ext>
              </a:extLst>
            </p:cNvPr>
            <p:cNvCxnSpPr>
              <a:cxnSpLocks/>
            </p:cNvCxnSpPr>
            <p:nvPr/>
          </p:nvCxnSpPr>
          <p:spPr>
            <a:xfrm flipV="1">
              <a:off x="8192565" y="3526585"/>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9F4F71-36D2-4464-925F-F0FDB9FE95A7}"/>
                </a:ext>
              </a:extLst>
            </p:cNvPr>
            <p:cNvCxnSpPr>
              <a:cxnSpLocks/>
            </p:cNvCxnSpPr>
            <p:nvPr/>
          </p:nvCxnSpPr>
          <p:spPr>
            <a:xfrm flipV="1">
              <a:off x="3810627"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07F788-0517-4C78-B80C-9EBAC286D2E1}"/>
                </a:ext>
              </a:extLst>
            </p:cNvPr>
            <p:cNvCxnSpPr>
              <a:cxnSpLocks/>
            </p:cNvCxnSpPr>
            <p:nvPr/>
          </p:nvCxnSpPr>
          <p:spPr>
            <a:xfrm>
              <a:off x="3973939" y="1083317"/>
              <a:ext cx="808876" cy="760267"/>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A5105C9E-82D8-49BC-9FCB-B3F2C860AA1C}"/>
                </a:ext>
              </a:extLst>
            </p:cNvPr>
            <p:cNvSpPr txBox="1">
              <a:spLocks/>
            </p:cNvSpPr>
            <p:nvPr/>
          </p:nvSpPr>
          <p:spPr>
            <a:xfrm>
              <a:off x="4392818" y="497517"/>
              <a:ext cx="3406364" cy="545349"/>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Veritas Data </a:t>
              </a:r>
              <a:b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b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Compliance &amp; Governance Portfolio</a:t>
              </a:r>
            </a:p>
          </p:txBody>
        </p:sp>
        <p:sp>
          <p:nvSpPr>
            <p:cNvPr id="10" name="Freeform 5">
              <a:extLst>
                <a:ext uri="{FF2B5EF4-FFF2-40B4-BE49-F238E27FC236}">
                  <a16:creationId xmlns:a16="http://schemas.microsoft.com/office/drawing/2014/main" id="{287CE1EA-5214-469B-B5D4-1DE7AA8DEF37}"/>
                </a:ext>
              </a:extLst>
            </p:cNvPr>
            <p:cNvSpPr/>
            <p:nvPr/>
          </p:nvSpPr>
          <p:spPr>
            <a:xfrm>
              <a:off x="3965059" y="1446150"/>
              <a:ext cx="4234889" cy="4234889"/>
            </a:xfrm>
            <a:custGeom>
              <a:avLst/>
              <a:gdLst>
                <a:gd name="connsiteX0" fmla="*/ 4234890 w 4234889"/>
                <a:gd name="connsiteY0" fmla="*/ 2117445 h 4234889"/>
                <a:gd name="connsiteX1" fmla="*/ 2117445 w 4234889"/>
                <a:gd name="connsiteY1" fmla="*/ 4234890 h 4234889"/>
                <a:gd name="connsiteX2" fmla="*/ 0 w 4234889"/>
                <a:gd name="connsiteY2" fmla="*/ 2117445 h 4234889"/>
                <a:gd name="connsiteX3" fmla="*/ 2117445 w 4234889"/>
                <a:gd name="connsiteY3" fmla="*/ 0 h 4234889"/>
                <a:gd name="connsiteX4" fmla="*/ 4234890 w 4234889"/>
                <a:gd name="connsiteY4" fmla="*/ 2117445 h 423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889" h="4234889">
                  <a:moveTo>
                    <a:pt x="4234890" y="2117445"/>
                  </a:moveTo>
                  <a:cubicBezTo>
                    <a:pt x="4234890" y="3286877"/>
                    <a:pt x="3286877" y="4234890"/>
                    <a:pt x="2117445" y="4234890"/>
                  </a:cubicBezTo>
                  <a:cubicBezTo>
                    <a:pt x="948012" y="4234890"/>
                    <a:pt x="0" y="3286877"/>
                    <a:pt x="0" y="2117445"/>
                  </a:cubicBezTo>
                  <a:cubicBezTo>
                    <a:pt x="0" y="948012"/>
                    <a:pt x="948012" y="0"/>
                    <a:pt x="2117445" y="0"/>
                  </a:cubicBezTo>
                  <a:cubicBezTo>
                    <a:pt x="3286877" y="0"/>
                    <a:pt x="4234890" y="948012"/>
                    <a:pt x="4234890" y="2117445"/>
                  </a:cubicBezTo>
                  <a:close/>
                </a:path>
              </a:pathLst>
            </a:custGeom>
            <a:solidFill>
              <a:srgbClr val="FFFFFF"/>
            </a:solidFill>
            <a:ln w="11002" cap="flat">
              <a:noFill/>
              <a:prstDash val="solid"/>
              <a:miter/>
            </a:ln>
            <a:effectLst>
              <a:outerShdw blurRad="389202" sx="100425" sy="100425"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1" name="Graphic 7">
              <a:extLst>
                <a:ext uri="{FF2B5EF4-FFF2-40B4-BE49-F238E27FC236}">
                  <a16:creationId xmlns:a16="http://schemas.microsoft.com/office/drawing/2014/main" id="{1ACAB835-8332-4831-B4EF-67FB0ABE4B5C}"/>
                </a:ext>
              </a:extLst>
            </p:cNvPr>
            <p:cNvGrpSpPr/>
            <p:nvPr/>
          </p:nvGrpSpPr>
          <p:grpSpPr>
            <a:xfrm>
              <a:off x="4234502" y="1520067"/>
              <a:ext cx="3699468" cy="4199635"/>
              <a:chOff x="4612288" y="1746186"/>
              <a:chExt cx="3699468" cy="4199635"/>
            </a:xfrm>
          </p:grpSpPr>
          <p:grpSp>
            <p:nvGrpSpPr>
              <p:cNvPr id="12" name="Graphic 7">
                <a:extLst>
                  <a:ext uri="{FF2B5EF4-FFF2-40B4-BE49-F238E27FC236}">
                    <a16:creationId xmlns:a16="http://schemas.microsoft.com/office/drawing/2014/main" id="{993E1F4A-5C61-4818-82AA-562D542A045B}"/>
                  </a:ext>
                </a:extLst>
              </p:cNvPr>
              <p:cNvGrpSpPr/>
              <p:nvPr/>
            </p:nvGrpSpPr>
            <p:grpSpPr>
              <a:xfrm>
                <a:off x="4656355" y="2774061"/>
                <a:ext cx="3609130" cy="2142783"/>
                <a:chOff x="4656355" y="2774061"/>
                <a:chExt cx="3609130" cy="2142783"/>
              </a:xfrm>
            </p:grpSpPr>
            <p:grpSp>
              <p:nvGrpSpPr>
                <p:cNvPr id="30" name="Graphic 7">
                  <a:extLst>
                    <a:ext uri="{FF2B5EF4-FFF2-40B4-BE49-F238E27FC236}">
                      <a16:creationId xmlns:a16="http://schemas.microsoft.com/office/drawing/2014/main" id="{ABE66976-7951-48CB-900D-F57265ECC51F}"/>
                    </a:ext>
                  </a:extLst>
                </p:cNvPr>
                <p:cNvGrpSpPr/>
                <p:nvPr/>
              </p:nvGrpSpPr>
              <p:grpSpPr>
                <a:xfrm>
                  <a:off x="4656355" y="2774061"/>
                  <a:ext cx="1133637" cy="667623"/>
                  <a:chOff x="4656355" y="2774061"/>
                  <a:chExt cx="1133637" cy="667623"/>
                </a:xfrm>
              </p:grpSpPr>
              <p:sp>
                <p:nvSpPr>
                  <p:cNvPr id="35" name="Freeform 30">
                    <a:extLst>
                      <a:ext uri="{FF2B5EF4-FFF2-40B4-BE49-F238E27FC236}">
                        <a16:creationId xmlns:a16="http://schemas.microsoft.com/office/drawing/2014/main" id="{C14F6976-5582-4A19-888B-D49E1242E7AA}"/>
                      </a:ext>
                    </a:extLst>
                  </p:cNvPr>
                  <p:cNvSpPr/>
                  <p:nvPr/>
                </p:nvSpPr>
                <p:spPr>
                  <a:xfrm>
                    <a:off x="4656355" y="2774061"/>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6" name="Freeform 31">
                    <a:extLst>
                      <a:ext uri="{FF2B5EF4-FFF2-40B4-BE49-F238E27FC236}">
                        <a16:creationId xmlns:a16="http://schemas.microsoft.com/office/drawing/2014/main" id="{3F53EDFE-F369-459C-9F87-F8F95982FD14}"/>
                      </a:ext>
                    </a:extLst>
                  </p:cNvPr>
                  <p:cNvSpPr/>
                  <p:nvPr/>
                </p:nvSpPr>
                <p:spPr>
                  <a:xfrm>
                    <a:off x="4689406" y="2793891"/>
                    <a:ext cx="1081857" cy="636775"/>
                  </a:xfrm>
                  <a:custGeom>
                    <a:avLst/>
                    <a:gdLst>
                      <a:gd name="connsiteX0" fmla="*/ 0 w 1081857"/>
                      <a:gd name="connsiteY0" fmla="*/ 0 h 636775"/>
                      <a:gd name="connsiteX1" fmla="*/ 1081858 w 1081857"/>
                      <a:gd name="connsiteY1" fmla="*/ 636776 h 636775"/>
                    </a:gdLst>
                    <a:ahLst/>
                    <a:cxnLst>
                      <a:cxn ang="0">
                        <a:pos x="connsiteX0" y="connsiteY0"/>
                      </a:cxn>
                      <a:cxn ang="0">
                        <a:pos x="connsiteX1" y="connsiteY1"/>
                      </a:cxn>
                    </a:cxnLst>
                    <a:rect l="l" t="t" r="r" b="b"/>
                    <a:pathLst>
                      <a:path w="1081857" h="636775">
                        <a:moveTo>
                          <a:pt x="0" y="0"/>
                        </a:moveTo>
                        <a:lnTo>
                          <a:pt x="1081858" y="636776"/>
                        </a:lnTo>
                      </a:path>
                    </a:pathLst>
                  </a:custGeom>
                  <a:ln w="16503" cap="rnd">
                    <a:solidFill>
                      <a:srgbClr val="A0AAB1"/>
                    </a:solidFill>
                    <a:custDash>
                      <a:ds d="74633" sp="2239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7" name="Freeform 32">
                    <a:extLst>
                      <a:ext uri="{FF2B5EF4-FFF2-40B4-BE49-F238E27FC236}">
                        <a16:creationId xmlns:a16="http://schemas.microsoft.com/office/drawing/2014/main" id="{4BB91B5E-48F0-42DB-8E17-03F7A6EF77A8}"/>
                      </a:ext>
                    </a:extLst>
                  </p:cNvPr>
                  <p:cNvSpPr/>
                  <p:nvPr/>
                </p:nvSpPr>
                <p:spPr>
                  <a:xfrm>
                    <a:off x="5785585" y="343948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31" name="Graphic 7">
                  <a:extLst>
                    <a:ext uri="{FF2B5EF4-FFF2-40B4-BE49-F238E27FC236}">
                      <a16:creationId xmlns:a16="http://schemas.microsoft.com/office/drawing/2014/main" id="{5AD44242-149B-43DA-96BD-1CBE6B47576C}"/>
                    </a:ext>
                  </a:extLst>
                </p:cNvPr>
                <p:cNvGrpSpPr/>
                <p:nvPr/>
              </p:nvGrpSpPr>
              <p:grpSpPr>
                <a:xfrm>
                  <a:off x="7123035" y="4243713"/>
                  <a:ext cx="1142450" cy="673131"/>
                  <a:chOff x="7123035" y="4243713"/>
                  <a:chExt cx="1142450" cy="673131"/>
                </a:xfrm>
              </p:grpSpPr>
              <p:sp>
                <p:nvSpPr>
                  <p:cNvPr id="32" name="Freeform 27">
                    <a:extLst>
                      <a:ext uri="{FF2B5EF4-FFF2-40B4-BE49-F238E27FC236}">
                        <a16:creationId xmlns:a16="http://schemas.microsoft.com/office/drawing/2014/main" id="{10012C0B-ADF2-4202-A651-5EA371A77227}"/>
                      </a:ext>
                    </a:extLst>
                  </p:cNvPr>
                  <p:cNvSpPr/>
                  <p:nvPr/>
                </p:nvSpPr>
                <p:spPr>
                  <a:xfrm>
                    <a:off x="7123035" y="4243713"/>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3" name="Freeform 28">
                    <a:extLst>
                      <a:ext uri="{FF2B5EF4-FFF2-40B4-BE49-F238E27FC236}">
                        <a16:creationId xmlns:a16="http://schemas.microsoft.com/office/drawing/2014/main" id="{BB8F27FE-7E76-4528-9A1E-F934062804BA}"/>
                      </a:ext>
                    </a:extLst>
                  </p:cNvPr>
                  <p:cNvSpPr/>
                  <p:nvPr/>
                </p:nvSpPr>
                <p:spPr>
                  <a:xfrm>
                    <a:off x="7157187" y="4263544"/>
                    <a:ext cx="1089569" cy="642284"/>
                  </a:xfrm>
                  <a:custGeom>
                    <a:avLst/>
                    <a:gdLst>
                      <a:gd name="connsiteX0" fmla="*/ 0 w 1089569"/>
                      <a:gd name="connsiteY0" fmla="*/ 0 h 642284"/>
                      <a:gd name="connsiteX1" fmla="*/ 1089570 w 1089569"/>
                      <a:gd name="connsiteY1" fmla="*/ 642284 h 642284"/>
                    </a:gdLst>
                    <a:ahLst/>
                    <a:cxnLst>
                      <a:cxn ang="0">
                        <a:pos x="connsiteX0" y="connsiteY0"/>
                      </a:cxn>
                      <a:cxn ang="0">
                        <a:pos x="connsiteX1" y="connsiteY1"/>
                      </a:cxn>
                    </a:cxnLst>
                    <a:rect l="l" t="t" r="r" b="b"/>
                    <a:pathLst>
                      <a:path w="1089569" h="642284">
                        <a:moveTo>
                          <a:pt x="0" y="0"/>
                        </a:moveTo>
                        <a:lnTo>
                          <a:pt x="1089570" y="642284"/>
                        </a:lnTo>
                      </a:path>
                    </a:pathLst>
                  </a:custGeom>
                  <a:ln w="16503" cap="rnd">
                    <a:solidFill>
                      <a:srgbClr val="A0AAB1"/>
                    </a:solidFill>
                    <a:custDash>
                      <a:ds d="75233" sp="2257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4" name="Freeform 29">
                    <a:extLst>
                      <a:ext uri="{FF2B5EF4-FFF2-40B4-BE49-F238E27FC236}">
                        <a16:creationId xmlns:a16="http://schemas.microsoft.com/office/drawing/2014/main" id="{CA42DECB-FDFB-430C-BCBF-305623185B27}"/>
                      </a:ext>
                    </a:extLst>
                  </p:cNvPr>
                  <p:cNvSpPr/>
                  <p:nvPr/>
                </p:nvSpPr>
                <p:spPr>
                  <a:xfrm>
                    <a:off x="8261079" y="491464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3" name="Graphic 7">
                <a:extLst>
                  <a:ext uri="{FF2B5EF4-FFF2-40B4-BE49-F238E27FC236}">
                    <a16:creationId xmlns:a16="http://schemas.microsoft.com/office/drawing/2014/main" id="{F899A6F1-B45E-416E-A44A-73DDBE9EC0AC}"/>
                  </a:ext>
                </a:extLst>
              </p:cNvPr>
              <p:cNvGrpSpPr/>
              <p:nvPr/>
            </p:nvGrpSpPr>
            <p:grpSpPr>
              <a:xfrm>
                <a:off x="4612288" y="1746186"/>
                <a:ext cx="3699468" cy="4199635"/>
                <a:chOff x="4612288" y="1746186"/>
                <a:chExt cx="3699468" cy="4199635"/>
              </a:xfrm>
            </p:grpSpPr>
            <p:grpSp>
              <p:nvGrpSpPr>
                <p:cNvPr id="14" name="Graphic 7">
                  <a:extLst>
                    <a:ext uri="{FF2B5EF4-FFF2-40B4-BE49-F238E27FC236}">
                      <a16:creationId xmlns:a16="http://schemas.microsoft.com/office/drawing/2014/main" id="{3B0464F3-7FE2-4512-BAA3-D20B536F266C}"/>
                    </a:ext>
                  </a:extLst>
                </p:cNvPr>
                <p:cNvGrpSpPr/>
                <p:nvPr/>
              </p:nvGrpSpPr>
              <p:grpSpPr>
                <a:xfrm>
                  <a:off x="4612288" y="4221679"/>
                  <a:ext cx="1143552" cy="618047"/>
                  <a:chOff x="4612288" y="4221679"/>
                  <a:chExt cx="1143552" cy="618047"/>
                </a:xfrm>
              </p:grpSpPr>
              <p:sp>
                <p:nvSpPr>
                  <p:cNvPr id="27" name="Freeform 22">
                    <a:extLst>
                      <a:ext uri="{FF2B5EF4-FFF2-40B4-BE49-F238E27FC236}">
                        <a16:creationId xmlns:a16="http://schemas.microsoft.com/office/drawing/2014/main" id="{F8D718F1-6F53-4F24-8AB6-22CBAD67071C}"/>
                      </a:ext>
                    </a:extLst>
                  </p:cNvPr>
                  <p:cNvSpPr/>
                  <p:nvPr/>
                </p:nvSpPr>
                <p:spPr>
                  <a:xfrm>
                    <a:off x="5751433" y="4221679"/>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 name="Freeform 23">
                    <a:extLst>
                      <a:ext uri="{FF2B5EF4-FFF2-40B4-BE49-F238E27FC236}">
                        <a16:creationId xmlns:a16="http://schemas.microsoft.com/office/drawing/2014/main" id="{21D02AC8-348E-4BB5-A7FD-DEFF45B5ABE6}"/>
                      </a:ext>
                    </a:extLst>
                  </p:cNvPr>
                  <p:cNvSpPr/>
                  <p:nvPr/>
                </p:nvSpPr>
                <p:spPr>
                  <a:xfrm>
                    <a:off x="4631016" y="4239306"/>
                    <a:ext cx="1091773" cy="590504"/>
                  </a:xfrm>
                  <a:custGeom>
                    <a:avLst/>
                    <a:gdLst>
                      <a:gd name="connsiteX0" fmla="*/ 1091773 w 1091773"/>
                      <a:gd name="connsiteY0" fmla="*/ 0 h 590504"/>
                      <a:gd name="connsiteX1" fmla="*/ 0 w 1091773"/>
                      <a:gd name="connsiteY1" fmla="*/ 590505 h 590504"/>
                    </a:gdLst>
                    <a:ahLst/>
                    <a:cxnLst>
                      <a:cxn ang="0">
                        <a:pos x="connsiteX0" y="connsiteY0"/>
                      </a:cxn>
                      <a:cxn ang="0">
                        <a:pos x="connsiteX1" y="connsiteY1"/>
                      </a:cxn>
                    </a:cxnLst>
                    <a:rect l="l" t="t" r="r" b="b"/>
                    <a:pathLst>
                      <a:path w="1091773" h="590504">
                        <a:moveTo>
                          <a:pt x="1091773" y="0"/>
                        </a:moveTo>
                        <a:lnTo>
                          <a:pt x="0" y="590505"/>
                        </a:lnTo>
                      </a:path>
                    </a:pathLst>
                  </a:custGeom>
                  <a:ln w="16503" cap="rnd">
                    <a:solidFill>
                      <a:srgbClr val="A0AAB1"/>
                    </a:solidFill>
                    <a:custDash>
                      <a:ds d="73763" sp="22129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 name="Freeform 24">
                    <a:extLst>
                      <a:ext uri="{FF2B5EF4-FFF2-40B4-BE49-F238E27FC236}">
                        <a16:creationId xmlns:a16="http://schemas.microsoft.com/office/drawing/2014/main" id="{EB185BE4-D911-4DB0-A2D6-D346DC907B70}"/>
                      </a:ext>
                    </a:extLst>
                  </p:cNvPr>
                  <p:cNvSpPr/>
                  <p:nvPr/>
                </p:nvSpPr>
                <p:spPr>
                  <a:xfrm>
                    <a:off x="4612288" y="4837523"/>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 name="Graphic 7">
                  <a:extLst>
                    <a:ext uri="{FF2B5EF4-FFF2-40B4-BE49-F238E27FC236}">
                      <a16:creationId xmlns:a16="http://schemas.microsoft.com/office/drawing/2014/main" id="{8478A4C9-3D1F-4B89-9550-69E2E4C7D7DB}"/>
                    </a:ext>
                  </a:extLst>
                </p:cNvPr>
                <p:cNvGrpSpPr/>
                <p:nvPr/>
              </p:nvGrpSpPr>
              <p:grpSpPr>
                <a:xfrm>
                  <a:off x="7132950" y="2839061"/>
                  <a:ext cx="1178806" cy="637877"/>
                  <a:chOff x="7132950" y="2839061"/>
                  <a:chExt cx="1178806" cy="637877"/>
                </a:xfrm>
              </p:grpSpPr>
              <p:sp>
                <p:nvSpPr>
                  <p:cNvPr id="24" name="Freeform 19">
                    <a:extLst>
                      <a:ext uri="{FF2B5EF4-FFF2-40B4-BE49-F238E27FC236}">
                        <a16:creationId xmlns:a16="http://schemas.microsoft.com/office/drawing/2014/main" id="{88F8FB5F-DDCE-4C33-931E-E35C71496F51}"/>
                      </a:ext>
                    </a:extLst>
                  </p:cNvPr>
                  <p:cNvSpPr/>
                  <p:nvPr/>
                </p:nvSpPr>
                <p:spPr>
                  <a:xfrm>
                    <a:off x="8307350" y="2839061"/>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5" name="Freeform 20">
                    <a:extLst>
                      <a:ext uri="{FF2B5EF4-FFF2-40B4-BE49-F238E27FC236}">
                        <a16:creationId xmlns:a16="http://schemas.microsoft.com/office/drawing/2014/main" id="{B3AC1652-C5AB-46BC-BECB-8C4093C2BF7D}"/>
                      </a:ext>
                    </a:extLst>
                  </p:cNvPr>
                  <p:cNvSpPr/>
                  <p:nvPr/>
                </p:nvSpPr>
                <p:spPr>
                  <a:xfrm>
                    <a:off x="7152780" y="2857789"/>
                    <a:ext cx="1124823" cy="609233"/>
                  </a:xfrm>
                  <a:custGeom>
                    <a:avLst/>
                    <a:gdLst>
                      <a:gd name="connsiteX0" fmla="*/ 1124824 w 1124823"/>
                      <a:gd name="connsiteY0" fmla="*/ 0 h 609233"/>
                      <a:gd name="connsiteX1" fmla="*/ 0 w 1124823"/>
                      <a:gd name="connsiteY1" fmla="*/ 609234 h 609233"/>
                    </a:gdLst>
                    <a:ahLst/>
                    <a:cxnLst>
                      <a:cxn ang="0">
                        <a:pos x="connsiteX0" y="connsiteY0"/>
                      </a:cxn>
                      <a:cxn ang="0">
                        <a:pos x="connsiteX1" y="connsiteY1"/>
                      </a:cxn>
                    </a:cxnLst>
                    <a:rect l="l" t="t" r="r" b="b"/>
                    <a:pathLst>
                      <a:path w="1124823" h="609233">
                        <a:moveTo>
                          <a:pt x="1124824" y="0"/>
                        </a:moveTo>
                        <a:lnTo>
                          <a:pt x="0" y="609234"/>
                        </a:lnTo>
                      </a:path>
                    </a:pathLst>
                  </a:custGeom>
                  <a:ln w="16503" cap="rnd">
                    <a:solidFill>
                      <a:srgbClr val="A0AAB1"/>
                    </a:solidFill>
                    <a:custDash>
                      <a:ds d="76050" sp="2281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6" name="Freeform 21">
                    <a:extLst>
                      <a:ext uri="{FF2B5EF4-FFF2-40B4-BE49-F238E27FC236}">
                        <a16:creationId xmlns:a16="http://schemas.microsoft.com/office/drawing/2014/main" id="{94EFFBA8-2879-4A9D-8587-F179EDA64C6B}"/>
                      </a:ext>
                    </a:extLst>
                  </p:cNvPr>
                  <p:cNvSpPr/>
                  <p:nvPr/>
                </p:nvSpPr>
                <p:spPr>
                  <a:xfrm>
                    <a:off x="7132950" y="3474735"/>
                    <a:ext cx="5508" cy="2203"/>
                  </a:xfrm>
                  <a:custGeom>
                    <a:avLst/>
                    <a:gdLst>
                      <a:gd name="connsiteX0" fmla="*/ 5508 w 5508"/>
                      <a:gd name="connsiteY0" fmla="*/ 0 h 2203"/>
                      <a:gd name="connsiteX1" fmla="*/ 0 w 5508"/>
                      <a:gd name="connsiteY1" fmla="*/ 2203 h 2203"/>
                    </a:gdLst>
                    <a:ahLst/>
                    <a:cxnLst>
                      <a:cxn ang="0">
                        <a:pos x="connsiteX0" y="connsiteY0"/>
                      </a:cxn>
                      <a:cxn ang="0">
                        <a:pos x="connsiteX1" y="connsiteY1"/>
                      </a:cxn>
                    </a:cxnLst>
                    <a:rect l="l" t="t" r="r" b="b"/>
                    <a:pathLst>
                      <a:path w="5508" h="2203">
                        <a:moveTo>
                          <a:pt x="5508"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 name="Graphic 7">
                  <a:extLst>
                    <a:ext uri="{FF2B5EF4-FFF2-40B4-BE49-F238E27FC236}">
                      <a16:creationId xmlns:a16="http://schemas.microsoft.com/office/drawing/2014/main" id="{1A07A9C8-B5A9-48B7-9DBA-91CA0A46DA10}"/>
                    </a:ext>
                  </a:extLst>
                </p:cNvPr>
                <p:cNvGrpSpPr/>
                <p:nvPr/>
              </p:nvGrpSpPr>
              <p:grpSpPr>
                <a:xfrm>
                  <a:off x="6457615" y="4628202"/>
                  <a:ext cx="11016" cy="1317619"/>
                  <a:chOff x="6457615" y="4628202"/>
                  <a:chExt cx="11016" cy="1317619"/>
                </a:xfrm>
              </p:grpSpPr>
              <p:sp>
                <p:nvSpPr>
                  <p:cNvPr id="21" name="Freeform 16">
                    <a:extLst>
                      <a:ext uri="{FF2B5EF4-FFF2-40B4-BE49-F238E27FC236}">
                        <a16:creationId xmlns:a16="http://schemas.microsoft.com/office/drawing/2014/main" id="{84F41DFE-C322-499B-934F-FAD5E14472C5}"/>
                      </a:ext>
                    </a:extLst>
                  </p:cNvPr>
                  <p:cNvSpPr/>
                  <p:nvPr/>
                </p:nvSpPr>
                <p:spPr>
                  <a:xfrm>
                    <a:off x="6457615" y="4628202"/>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 name="Freeform 17">
                    <a:extLst>
                      <a:ext uri="{FF2B5EF4-FFF2-40B4-BE49-F238E27FC236}">
                        <a16:creationId xmlns:a16="http://schemas.microsoft.com/office/drawing/2014/main" id="{2543560A-DA5B-4FA9-BDE4-6A7734824AD5}"/>
                      </a:ext>
                    </a:extLst>
                  </p:cNvPr>
                  <p:cNvSpPr/>
                  <p:nvPr/>
                </p:nvSpPr>
                <p:spPr>
                  <a:xfrm>
                    <a:off x="6457615" y="4665660"/>
                    <a:ext cx="11016" cy="1258127"/>
                  </a:xfrm>
                  <a:custGeom>
                    <a:avLst/>
                    <a:gdLst>
                      <a:gd name="connsiteX0" fmla="*/ 0 w 11016"/>
                      <a:gd name="connsiteY0" fmla="*/ 0 h 1258127"/>
                      <a:gd name="connsiteX1" fmla="*/ 0 w 11016"/>
                      <a:gd name="connsiteY1" fmla="*/ 1258128 h 1258127"/>
                    </a:gdLst>
                    <a:ahLst/>
                    <a:cxnLst>
                      <a:cxn ang="0">
                        <a:pos x="connsiteX0" y="connsiteY0"/>
                      </a:cxn>
                      <a:cxn ang="0">
                        <a:pos x="connsiteX1" y="connsiteY1"/>
                      </a:cxn>
                    </a:cxnLst>
                    <a:rect l="l" t="t" r="r" b="b"/>
                    <a:pathLst>
                      <a:path w="11016" h="1258127">
                        <a:moveTo>
                          <a:pt x="0" y="0"/>
                        </a:moveTo>
                        <a:lnTo>
                          <a:pt x="0" y="1258128"/>
                        </a:lnTo>
                      </a:path>
                    </a:pathLst>
                  </a:custGeom>
                  <a:ln w="16503" cap="rnd">
                    <a:solidFill>
                      <a:srgbClr val="A0AAB1"/>
                    </a:solidFill>
                    <a:custDash>
                      <a:ds d="74790" sp="224362"/>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 name="Freeform 18">
                    <a:extLst>
                      <a:ext uri="{FF2B5EF4-FFF2-40B4-BE49-F238E27FC236}">
                        <a16:creationId xmlns:a16="http://schemas.microsoft.com/office/drawing/2014/main" id="{4B8FAD43-F4A5-465C-8304-B772FC994EAB}"/>
                      </a:ext>
                    </a:extLst>
                  </p:cNvPr>
                  <p:cNvSpPr/>
                  <p:nvPr/>
                </p:nvSpPr>
                <p:spPr>
                  <a:xfrm>
                    <a:off x="6457615" y="5940313"/>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7" name="Graphic 7">
                  <a:extLst>
                    <a:ext uri="{FF2B5EF4-FFF2-40B4-BE49-F238E27FC236}">
                      <a16:creationId xmlns:a16="http://schemas.microsoft.com/office/drawing/2014/main" id="{C58C6C3B-4EA2-47E4-B19D-43204E18565D}"/>
                    </a:ext>
                  </a:extLst>
                </p:cNvPr>
                <p:cNvGrpSpPr/>
                <p:nvPr/>
              </p:nvGrpSpPr>
              <p:grpSpPr>
                <a:xfrm>
                  <a:off x="6455412" y="1746186"/>
                  <a:ext cx="1101" cy="1319822"/>
                  <a:chOff x="6455412" y="1746186"/>
                  <a:chExt cx="1101" cy="1319822"/>
                </a:xfrm>
              </p:grpSpPr>
              <p:sp>
                <p:nvSpPr>
                  <p:cNvPr id="18" name="Freeform 13">
                    <a:extLst>
                      <a:ext uri="{FF2B5EF4-FFF2-40B4-BE49-F238E27FC236}">
                        <a16:creationId xmlns:a16="http://schemas.microsoft.com/office/drawing/2014/main" id="{56D66FA0-FAAF-4770-9671-FAFCF0475491}"/>
                      </a:ext>
                    </a:extLst>
                  </p:cNvPr>
                  <p:cNvSpPr/>
                  <p:nvPr/>
                </p:nvSpPr>
                <p:spPr>
                  <a:xfrm>
                    <a:off x="6455412" y="1746186"/>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9" name="Freeform 14">
                    <a:extLst>
                      <a:ext uri="{FF2B5EF4-FFF2-40B4-BE49-F238E27FC236}">
                        <a16:creationId xmlns:a16="http://schemas.microsoft.com/office/drawing/2014/main" id="{507069BB-A1EB-49DD-B47A-D2275367FDA6}"/>
                      </a:ext>
                    </a:extLst>
                  </p:cNvPr>
                  <p:cNvSpPr/>
                  <p:nvPr/>
                </p:nvSpPr>
                <p:spPr>
                  <a:xfrm>
                    <a:off x="6455412" y="1784745"/>
                    <a:ext cx="1101" cy="1259229"/>
                  </a:xfrm>
                  <a:custGeom>
                    <a:avLst/>
                    <a:gdLst>
                      <a:gd name="connsiteX0" fmla="*/ 0 w 1101"/>
                      <a:gd name="connsiteY0" fmla="*/ 0 h 1259229"/>
                      <a:gd name="connsiteX1" fmla="*/ 1102 w 1101"/>
                      <a:gd name="connsiteY1" fmla="*/ 1259230 h 1259229"/>
                    </a:gdLst>
                    <a:ahLst/>
                    <a:cxnLst>
                      <a:cxn ang="0">
                        <a:pos x="connsiteX0" y="connsiteY0"/>
                      </a:cxn>
                      <a:cxn ang="0">
                        <a:pos x="connsiteX1" y="connsiteY1"/>
                      </a:cxn>
                    </a:cxnLst>
                    <a:rect l="l" t="t" r="r" b="b"/>
                    <a:pathLst>
                      <a:path w="1101" h="1259229">
                        <a:moveTo>
                          <a:pt x="0" y="0"/>
                        </a:moveTo>
                        <a:lnTo>
                          <a:pt x="1102" y="1259230"/>
                        </a:lnTo>
                      </a:path>
                    </a:pathLst>
                  </a:custGeom>
                  <a:ln w="16503" cap="rnd">
                    <a:solidFill>
                      <a:srgbClr val="A0AAB1"/>
                    </a:solidFill>
                    <a:custDash>
                      <a:ds d="74850" sp="2245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0" name="Freeform 15">
                    <a:extLst>
                      <a:ext uri="{FF2B5EF4-FFF2-40B4-BE49-F238E27FC236}">
                        <a16:creationId xmlns:a16="http://schemas.microsoft.com/office/drawing/2014/main" id="{8C5DDB74-71ED-4663-BE4E-40B7E2F7C1D5}"/>
                      </a:ext>
                    </a:extLst>
                  </p:cNvPr>
                  <p:cNvSpPr/>
                  <p:nvPr/>
                </p:nvSpPr>
                <p:spPr>
                  <a:xfrm>
                    <a:off x="6456514" y="3060500"/>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sp>
          <p:nvSpPr>
            <p:cNvPr id="38" name="Freeform 33">
              <a:extLst>
                <a:ext uri="{FF2B5EF4-FFF2-40B4-BE49-F238E27FC236}">
                  <a16:creationId xmlns:a16="http://schemas.microsoft.com/office/drawing/2014/main" id="{B09F39A8-BC1F-4437-AB98-EE65BA442D69}"/>
                </a:ext>
              </a:extLst>
            </p:cNvPr>
            <p:cNvSpPr/>
            <p:nvPr/>
          </p:nvSpPr>
          <p:spPr>
            <a:xfrm>
              <a:off x="5311953" y="2846500"/>
              <a:ext cx="1544566" cy="1544566"/>
            </a:xfrm>
            <a:custGeom>
              <a:avLst/>
              <a:gdLst>
                <a:gd name="connsiteX0" fmla="*/ 1544567 w 1544566"/>
                <a:gd name="connsiteY0" fmla="*/ 772283 h 1544566"/>
                <a:gd name="connsiteX1" fmla="*/ 772283 w 1544566"/>
                <a:gd name="connsiteY1" fmla="*/ 1544567 h 1544566"/>
                <a:gd name="connsiteX2" fmla="*/ 0 w 1544566"/>
                <a:gd name="connsiteY2" fmla="*/ 772283 h 1544566"/>
                <a:gd name="connsiteX3" fmla="*/ 772283 w 1544566"/>
                <a:gd name="connsiteY3" fmla="*/ 0 h 1544566"/>
                <a:gd name="connsiteX4" fmla="*/ 1544567 w 1544566"/>
                <a:gd name="connsiteY4" fmla="*/ 772283 h 1544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66" h="1544566">
                  <a:moveTo>
                    <a:pt x="1544567" y="772283"/>
                  </a:moveTo>
                  <a:cubicBezTo>
                    <a:pt x="1544567" y="1198804"/>
                    <a:pt x="1198804" y="1544567"/>
                    <a:pt x="772283" y="1544567"/>
                  </a:cubicBezTo>
                  <a:cubicBezTo>
                    <a:pt x="345763" y="1544567"/>
                    <a:pt x="0" y="1198804"/>
                    <a:pt x="0" y="772283"/>
                  </a:cubicBezTo>
                  <a:cubicBezTo>
                    <a:pt x="0" y="345763"/>
                    <a:pt x="345763" y="0"/>
                    <a:pt x="772283" y="0"/>
                  </a:cubicBezTo>
                  <a:cubicBezTo>
                    <a:pt x="1198804" y="0"/>
                    <a:pt x="1544567" y="345763"/>
                    <a:pt x="1544567" y="772283"/>
                  </a:cubicBezTo>
                  <a:close/>
                </a:path>
              </a:pathLst>
            </a:custGeom>
            <a:solidFill>
              <a:srgbClr val="FFFFFF"/>
            </a:solidFill>
            <a:ln w="11002" cap="flat">
              <a:noFill/>
              <a:prstDash val="solid"/>
              <a:miter/>
            </a:ln>
            <a:effectLst>
              <a:outerShdw blurRad="190500"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39" name="Graphic 7">
              <a:extLst>
                <a:ext uri="{FF2B5EF4-FFF2-40B4-BE49-F238E27FC236}">
                  <a16:creationId xmlns:a16="http://schemas.microsoft.com/office/drawing/2014/main" id="{C2B1B9B7-0CEA-411A-AF1C-AEED04AF8B96}"/>
                </a:ext>
              </a:extLst>
            </p:cNvPr>
            <p:cNvGrpSpPr/>
            <p:nvPr/>
          </p:nvGrpSpPr>
          <p:grpSpPr>
            <a:xfrm>
              <a:off x="6553555" y="2025742"/>
              <a:ext cx="661012" cy="661012"/>
              <a:chOff x="6931341" y="2251861"/>
              <a:chExt cx="661012" cy="661012"/>
            </a:xfrm>
            <a:effectLst>
              <a:outerShdw blurRad="63500" dist="38100" dir="2700000" algn="tl" rotWithShape="0">
                <a:prstClr val="black">
                  <a:alpha val="20000"/>
                </a:prstClr>
              </a:outerShdw>
            </a:effectLst>
          </p:grpSpPr>
          <p:sp>
            <p:nvSpPr>
              <p:cNvPr id="40" name="Freeform 35">
                <a:extLst>
                  <a:ext uri="{FF2B5EF4-FFF2-40B4-BE49-F238E27FC236}">
                    <a16:creationId xmlns:a16="http://schemas.microsoft.com/office/drawing/2014/main" id="{8EA79607-8966-498F-8986-78C3339D54F0}"/>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 name="Freeform 36">
                <a:extLst>
                  <a:ext uri="{FF2B5EF4-FFF2-40B4-BE49-F238E27FC236}">
                    <a16:creationId xmlns:a16="http://schemas.microsoft.com/office/drawing/2014/main" id="{F8E48728-67DA-4EC1-BB3E-EEF65D12E257}"/>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42" name="Graphic 7">
              <a:extLst>
                <a:ext uri="{FF2B5EF4-FFF2-40B4-BE49-F238E27FC236}">
                  <a16:creationId xmlns:a16="http://schemas.microsoft.com/office/drawing/2014/main" id="{7DEFDC21-6923-420D-AB70-DE328EA56751}"/>
                </a:ext>
              </a:extLst>
            </p:cNvPr>
            <p:cNvGrpSpPr/>
            <p:nvPr/>
          </p:nvGrpSpPr>
          <p:grpSpPr>
            <a:xfrm>
              <a:off x="7192534" y="3268446"/>
              <a:ext cx="661012" cy="661012"/>
              <a:chOff x="7570320" y="3494565"/>
              <a:chExt cx="661012" cy="661012"/>
            </a:xfrm>
            <a:effectLst>
              <a:outerShdw blurRad="63500" dist="38100" dir="2700000" algn="tl" rotWithShape="0">
                <a:prstClr val="black">
                  <a:alpha val="20000"/>
                </a:prstClr>
              </a:outerShdw>
            </a:effectLst>
          </p:grpSpPr>
          <p:sp>
            <p:nvSpPr>
              <p:cNvPr id="43" name="Freeform 38">
                <a:extLst>
                  <a:ext uri="{FF2B5EF4-FFF2-40B4-BE49-F238E27FC236}">
                    <a16:creationId xmlns:a16="http://schemas.microsoft.com/office/drawing/2014/main" id="{D0939049-B4DD-4C9E-8F3C-A9B424720007}"/>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4" name="Graphic 7">
                <a:extLst>
                  <a:ext uri="{FF2B5EF4-FFF2-40B4-BE49-F238E27FC236}">
                    <a16:creationId xmlns:a16="http://schemas.microsoft.com/office/drawing/2014/main" id="{FA77CFCB-1322-4B69-8695-6683ED500AF7}"/>
                  </a:ext>
                </a:extLst>
              </p:cNvPr>
              <p:cNvGrpSpPr/>
              <p:nvPr/>
            </p:nvGrpSpPr>
            <p:grpSpPr>
              <a:xfrm>
                <a:off x="7632015" y="3544485"/>
                <a:ext cx="550139" cy="548296"/>
                <a:chOff x="7632015" y="3544485"/>
                <a:chExt cx="550139" cy="548296"/>
              </a:xfrm>
              <a:solidFill>
                <a:srgbClr val="FFFFFF"/>
              </a:solidFill>
            </p:grpSpPr>
            <p:sp>
              <p:nvSpPr>
                <p:cNvPr id="45" name="Freeform 40">
                  <a:extLst>
                    <a:ext uri="{FF2B5EF4-FFF2-40B4-BE49-F238E27FC236}">
                      <a16:creationId xmlns:a16="http://schemas.microsoft.com/office/drawing/2014/main" id="{F3298B2C-4C14-4266-8CF4-BA6B7061A3BB}"/>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 name="Freeform 41">
                  <a:extLst>
                    <a:ext uri="{FF2B5EF4-FFF2-40B4-BE49-F238E27FC236}">
                      <a16:creationId xmlns:a16="http://schemas.microsoft.com/office/drawing/2014/main" id="{15C5AC51-2CC6-4498-962D-69AEA1CCA76A}"/>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7" name="Freeform 42">
                  <a:extLst>
                    <a:ext uri="{FF2B5EF4-FFF2-40B4-BE49-F238E27FC236}">
                      <a16:creationId xmlns:a16="http://schemas.microsoft.com/office/drawing/2014/main" id="{FDD7A63B-B09D-4593-9AFE-059CE6D27BC1}"/>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8" name="Freeform 43">
                  <a:extLst>
                    <a:ext uri="{FF2B5EF4-FFF2-40B4-BE49-F238E27FC236}">
                      <a16:creationId xmlns:a16="http://schemas.microsoft.com/office/drawing/2014/main" id="{C3F14407-B440-4826-8AAD-4EEAFCBB22D0}"/>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9" name="Freeform 44">
                  <a:extLst>
                    <a:ext uri="{FF2B5EF4-FFF2-40B4-BE49-F238E27FC236}">
                      <a16:creationId xmlns:a16="http://schemas.microsoft.com/office/drawing/2014/main" id="{3AC922FB-723C-4C6A-BE6E-D9ACF191B38C}"/>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Freeform 45">
                  <a:extLst>
                    <a:ext uri="{FF2B5EF4-FFF2-40B4-BE49-F238E27FC236}">
                      <a16:creationId xmlns:a16="http://schemas.microsoft.com/office/drawing/2014/main" id="{B32AF7C8-D9AB-4D76-B280-7FD0B1403B8B}"/>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51" name="Graphic 7">
              <a:extLst>
                <a:ext uri="{FF2B5EF4-FFF2-40B4-BE49-F238E27FC236}">
                  <a16:creationId xmlns:a16="http://schemas.microsoft.com/office/drawing/2014/main" id="{9F8E8AA9-13B0-4498-952D-E360F0EE7411}"/>
                </a:ext>
              </a:extLst>
            </p:cNvPr>
            <p:cNvGrpSpPr/>
            <p:nvPr/>
          </p:nvGrpSpPr>
          <p:grpSpPr>
            <a:xfrm>
              <a:off x="6410754" y="4486915"/>
              <a:ext cx="661012" cy="661012"/>
              <a:chOff x="6931341" y="4786845"/>
              <a:chExt cx="661012" cy="661012"/>
            </a:xfrm>
            <a:effectLst>
              <a:outerShdw blurRad="63500" dist="38100" dir="2700000" algn="tl" rotWithShape="0">
                <a:prstClr val="black">
                  <a:alpha val="20000"/>
                </a:prstClr>
              </a:outerShdw>
            </a:effectLst>
          </p:grpSpPr>
          <p:sp>
            <p:nvSpPr>
              <p:cNvPr id="52" name="Freeform 47">
                <a:extLst>
                  <a:ext uri="{FF2B5EF4-FFF2-40B4-BE49-F238E27FC236}">
                    <a16:creationId xmlns:a16="http://schemas.microsoft.com/office/drawing/2014/main" id="{76FF0E60-E342-43A1-BD59-6F54D965DF1E}"/>
                  </a:ext>
                </a:extLst>
              </p:cNvPr>
              <p:cNvSpPr/>
              <p:nvPr/>
            </p:nvSpPr>
            <p:spPr>
              <a:xfrm>
                <a:off x="6931341" y="478684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3" name="Freeform 48">
                <a:extLst>
                  <a:ext uri="{FF2B5EF4-FFF2-40B4-BE49-F238E27FC236}">
                    <a16:creationId xmlns:a16="http://schemas.microsoft.com/office/drawing/2014/main" id="{35C2B4D7-9AA4-4349-BB76-752EE4BE72A3}"/>
                  </a:ext>
                </a:extLst>
              </p:cNvPr>
              <p:cNvSpPr/>
              <p:nvPr/>
            </p:nvSpPr>
            <p:spPr>
              <a:xfrm>
                <a:off x="6976511" y="4863964"/>
                <a:ext cx="536521" cy="512285"/>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4" name="Graphic 7">
              <a:extLst>
                <a:ext uri="{FF2B5EF4-FFF2-40B4-BE49-F238E27FC236}">
                  <a16:creationId xmlns:a16="http://schemas.microsoft.com/office/drawing/2014/main" id="{6DFE47B4-846E-4464-9C45-F213A2043B2F}"/>
                </a:ext>
              </a:extLst>
            </p:cNvPr>
            <p:cNvGrpSpPr/>
            <p:nvPr/>
          </p:nvGrpSpPr>
          <p:grpSpPr>
            <a:xfrm>
              <a:off x="5305833" y="4622774"/>
              <a:ext cx="535420" cy="535420"/>
              <a:chOff x="5656688" y="4966420"/>
              <a:chExt cx="535420" cy="535420"/>
            </a:xfrm>
            <a:effectLst>
              <a:outerShdw blurRad="63500" dist="38100" dir="2700000" algn="tl" rotWithShape="0">
                <a:prstClr val="black">
                  <a:alpha val="20000"/>
                </a:prstClr>
              </a:outerShdw>
            </a:effectLst>
          </p:grpSpPr>
          <p:sp>
            <p:nvSpPr>
              <p:cNvPr id="55" name="Freeform 50">
                <a:extLst>
                  <a:ext uri="{FF2B5EF4-FFF2-40B4-BE49-F238E27FC236}">
                    <a16:creationId xmlns:a16="http://schemas.microsoft.com/office/drawing/2014/main" id="{9707EA8E-166C-4AE4-8C5E-9061C0F5BB9A}"/>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D95F7178-91B9-468D-9435-C09643731CF0}"/>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7" name="Freeform 52">
                <a:extLst>
                  <a:ext uri="{FF2B5EF4-FFF2-40B4-BE49-F238E27FC236}">
                    <a16:creationId xmlns:a16="http://schemas.microsoft.com/office/drawing/2014/main" id="{1B1D3B47-F67B-4F29-9CE9-325C49EE4BF7}"/>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8" name="Graphic 7">
              <a:extLst>
                <a:ext uri="{FF2B5EF4-FFF2-40B4-BE49-F238E27FC236}">
                  <a16:creationId xmlns:a16="http://schemas.microsoft.com/office/drawing/2014/main" id="{6C8327CE-AE9D-4DCD-A4C9-E8D6107975EF}"/>
                </a:ext>
              </a:extLst>
            </p:cNvPr>
            <p:cNvGrpSpPr/>
            <p:nvPr/>
          </p:nvGrpSpPr>
          <p:grpSpPr>
            <a:xfrm>
              <a:off x="5378598" y="2202361"/>
              <a:ext cx="535420" cy="535420"/>
              <a:chOff x="5570756" y="2476605"/>
              <a:chExt cx="535420" cy="535420"/>
            </a:xfrm>
            <a:effectLst>
              <a:outerShdw blurRad="63500" dist="38100" dir="2700000" algn="tl" rotWithShape="0">
                <a:prstClr val="black">
                  <a:alpha val="20000"/>
                </a:prstClr>
              </a:outerShdw>
            </a:effectLst>
          </p:grpSpPr>
          <p:sp>
            <p:nvSpPr>
              <p:cNvPr id="59" name="Freeform 54">
                <a:extLst>
                  <a:ext uri="{FF2B5EF4-FFF2-40B4-BE49-F238E27FC236}">
                    <a16:creationId xmlns:a16="http://schemas.microsoft.com/office/drawing/2014/main" id="{3604F1D5-CFD8-4239-9668-400E41230716}"/>
                  </a:ext>
                </a:extLst>
              </p:cNvPr>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0" name="Graphic 7">
                <a:extLst>
                  <a:ext uri="{FF2B5EF4-FFF2-40B4-BE49-F238E27FC236}">
                    <a16:creationId xmlns:a16="http://schemas.microsoft.com/office/drawing/2014/main" id="{92C81202-F727-4456-BE21-469D256DBBC0}"/>
                  </a:ext>
                </a:extLst>
              </p:cNvPr>
              <p:cNvGrpSpPr/>
              <p:nvPr/>
            </p:nvGrpSpPr>
            <p:grpSpPr>
              <a:xfrm>
                <a:off x="5678722" y="2582367"/>
                <a:ext cx="318663" cy="322794"/>
                <a:chOff x="5678722" y="2582367"/>
                <a:chExt cx="318663" cy="322794"/>
              </a:xfrm>
              <a:solidFill>
                <a:srgbClr val="FFFFFF"/>
              </a:solidFill>
            </p:grpSpPr>
            <p:sp>
              <p:nvSpPr>
                <p:cNvPr id="61" name="Freeform 56">
                  <a:extLst>
                    <a:ext uri="{FF2B5EF4-FFF2-40B4-BE49-F238E27FC236}">
                      <a16:creationId xmlns:a16="http://schemas.microsoft.com/office/drawing/2014/main" id="{417B8B8B-277F-4C4E-B12E-D995895BF063}"/>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2" name="Freeform 57">
                  <a:extLst>
                    <a:ext uri="{FF2B5EF4-FFF2-40B4-BE49-F238E27FC236}">
                      <a16:creationId xmlns:a16="http://schemas.microsoft.com/office/drawing/2014/main" id="{259D68C6-0739-4730-809E-AE5570680E5E}"/>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3" name="Graphic 7">
              <a:extLst>
                <a:ext uri="{FF2B5EF4-FFF2-40B4-BE49-F238E27FC236}">
                  <a16:creationId xmlns:a16="http://schemas.microsoft.com/office/drawing/2014/main" id="{2E05DCFC-5B8C-45FC-8088-B1A3B5A17D9E}"/>
                </a:ext>
              </a:extLst>
            </p:cNvPr>
            <p:cNvGrpSpPr/>
            <p:nvPr/>
          </p:nvGrpSpPr>
          <p:grpSpPr>
            <a:xfrm>
              <a:off x="4999564" y="4346251"/>
              <a:ext cx="535420" cy="535420"/>
              <a:chOff x="5350419" y="4689897"/>
              <a:chExt cx="535420" cy="535420"/>
            </a:xfrm>
            <a:effectLst>
              <a:outerShdw blurRad="63500" dist="38100" dir="2700000" algn="tl" rotWithShape="0">
                <a:prstClr val="black">
                  <a:alpha val="20000"/>
                </a:prstClr>
              </a:outerShdw>
            </a:effectLst>
          </p:grpSpPr>
          <p:sp>
            <p:nvSpPr>
              <p:cNvPr id="64" name="Freeform 59">
                <a:extLst>
                  <a:ext uri="{FF2B5EF4-FFF2-40B4-BE49-F238E27FC236}">
                    <a16:creationId xmlns:a16="http://schemas.microsoft.com/office/drawing/2014/main" id="{FD15219B-2322-486A-8C40-70F7B4804CFF}"/>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5" name="Graphic 7">
                <a:extLst>
                  <a:ext uri="{FF2B5EF4-FFF2-40B4-BE49-F238E27FC236}">
                    <a16:creationId xmlns:a16="http://schemas.microsoft.com/office/drawing/2014/main" id="{2E2AD0E1-1971-4B2D-989A-DF6F92E636C7}"/>
                  </a:ext>
                </a:extLst>
              </p:cNvPr>
              <p:cNvGrpSpPr/>
              <p:nvPr/>
            </p:nvGrpSpPr>
            <p:grpSpPr>
              <a:xfrm>
                <a:off x="5413215" y="4752693"/>
                <a:ext cx="410929" cy="418641"/>
                <a:chOff x="5413215" y="4752693"/>
                <a:chExt cx="410929" cy="418641"/>
              </a:xfrm>
              <a:solidFill>
                <a:srgbClr val="FFFFFF"/>
              </a:solidFill>
            </p:grpSpPr>
            <p:sp>
              <p:nvSpPr>
                <p:cNvPr id="66" name="Freeform 61">
                  <a:extLst>
                    <a:ext uri="{FF2B5EF4-FFF2-40B4-BE49-F238E27FC236}">
                      <a16:creationId xmlns:a16="http://schemas.microsoft.com/office/drawing/2014/main" id="{634C7ED4-B020-4C01-92EA-7455EF30D7D9}"/>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7" name="Freeform 62">
                  <a:extLst>
                    <a:ext uri="{FF2B5EF4-FFF2-40B4-BE49-F238E27FC236}">
                      <a16:creationId xmlns:a16="http://schemas.microsoft.com/office/drawing/2014/main" id="{2374DF7C-8642-48F8-A1ED-F1796F6AF97B}"/>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8" name="Graphic 7">
              <a:extLst>
                <a:ext uri="{FF2B5EF4-FFF2-40B4-BE49-F238E27FC236}">
                  <a16:creationId xmlns:a16="http://schemas.microsoft.com/office/drawing/2014/main" id="{434AB35F-3341-4789-9F7E-9E072DE3D1E6}"/>
                </a:ext>
              </a:extLst>
            </p:cNvPr>
            <p:cNvGrpSpPr/>
            <p:nvPr/>
          </p:nvGrpSpPr>
          <p:grpSpPr>
            <a:xfrm>
              <a:off x="4276366" y="3248616"/>
              <a:ext cx="661012" cy="661012"/>
              <a:chOff x="4654152" y="3474735"/>
              <a:chExt cx="661012" cy="661012"/>
            </a:xfrm>
            <a:effectLst>
              <a:outerShdw blurRad="63500" dist="38100" dir="2700000" algn="tl" rotWithShape="0">
                <a:prstClr val="black">
                  <a:alpha val="20000"/>
                </a:prstClr>
              </a:outerShdw>
            </a:effectLst>
          </p:grpSpPr>
          <p:sp>
            <p:nvSpPr>
              <p:cNvPr id="69" name="Freeform 64">
                <a:extLst>
                  <a:ext uri="{FF2B5EF4-FFF2-40B4-BE49-F238E27FC236}">
                    <a16:creationId xmlns:a16="http://schemas.microsoft.com/office/drawing/2014/main" id="{661A6D85-E37E-4BEB-A89E-D57F6E7F1587}"/>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0" name="Graphic 7">
                <a:extLst>
                  <a:ext uri="{FF2B5EF4-FFF2-40B4-BE49-F238E27FC236}">
                    <a16:creationId xmlns:a16="http://schemas.microsoft.com/office/drawing/2014/main" id="{939FD8DC-D296-4D1D-BEB1-4599F4A60A99}"/>
                  </a:ext>
                </a:extLst>
              </p:cNvPr>
              <p:cNvGrpSpPr/>
              <p:nvPr/>
            </p:nvGrpSpPr>
            <p:grpSpPr>
              <a:xfrm>
                <a:off x="4764320" y="3577192"/>
                <a:ext cx="439573" cy="447285"/>
                <a:chOff x="4764320" y="3577192"/>
                <a:chExt cx="439573" cy="447285"/>
              </a:xfrm>
              <a:solidFill>
                <a:srgbClr val="FFFFFF"/>
              </a:solidFill>
            </p:grpSpPr>
            <p:sp>
              <p:nvSpPr>
                <p:cNvPr id="71" name="Freeform 66">
                  <a:extLst>
                    <a:ext uri="{FF2B5EF4-FFF2-40B4-BE49-F238E27FC236}">
                      <a16:creationId xmlns:a16="http://schemas.microsoft.com/office/drawing/2014/main" id="{569C6207-5AEA-419B-AF76-5DFAB54C2FAD}"/>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67">
                  <a:extLst>
                    <a:ext uri="{FF2B5EF4-FFF2-40B4-BE49-F238E27FC236}">
                      <a16:creationId xmlns:a16="http://schemas.microsoft.com/office/drawing/2014/main" id="{3EF29520-E9D1-4885-8311-44BA7E769F67}"/>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73" name="Graphic 7">
              <a:extLst>
                <a:ext uri="{FF2B5EF4-FFF2-40B4-BE49-F238E27FC236}">
                  <a16:creationId xmlns:a16="http://schemas.microsoft.com/office/drawing/2014/main" id="{D3A50E94-FC2B-44D8-AB3B-98C0088144CB}"/>
                </a:ext>
              </a:extLst>
            </p:cNvPr>
            <p:cNvGrpSpPr/>
            <p:nvPr/>
          </p:nvGrpSpPr>
          <p:grpSpPr>
            <a:xfrm>
              <a:off x="5073431" y="1925837"/>
              <a:ext cx="535420" cy="535420"/>
              <a:chOff x="5265589" y="2200081"/>
              <a:chExt cx="535420" cy="535420"/>
            </a:xfrm>
            <a:effectLst>
              <a:outerShdw blurRad="63500" dist="38100" dir="2700000" algn="tl" rotWithShape="0">
                <a:prstClr val="black">
                  <a:alpha val="20000"/>
                </a:prstClr>
              </a:outerShdw>
            </a:effectLst>
          </p:grpSpPr>
          <p:sp>
            <p:nvSpPr>
              <p:cNvPr id="74" name="Freeform 80">
                <a:extLst>
                  <a:ext uri="{FF2B5EF4-FFF2-40B4-BE49-F238E27FC236}">
                    <a16:creationId xmlns:a16="http://schemas.microsoft.com/office/drawing/2014/main" id="{C18BBCDB-5C78-479A-B8AB-2D5FD741383C}"/>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id="{D599F557-EA08-432F-8935-B1D5FAEB98E8}"/>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id="{CFEA7C8F-C0B8-4D1F-8C8D-3D64BD443192}"/>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7" name="Graphic 7">
                <a:extLst>
                  <a:ext uri="{FF2B5EF4-FFF2-40B4-BE49-F238E27FC236}">
                    <a16:creationId xmlns:a16="http://schemas.microsoft.com/office/drawing/2014/main" id="{11130A8C-096A-4019-8E30-8FEC1BDADF21}"/>
                  </a:ext>
                </a:extLst>
              </p:cNvPr>
              <p:cNvGrpSpPr/>
              <p:nvPr/>
            </p:nvGrpSpPr>
            <p:grpSpPr>
              <a:xfrm>
                <a:off x="5452876" y="2274132"/>
                <a:ext cx="243473" cy="386217"/>
                <a:chOff x="5452876" y="2274132"/>
                <a:chExt cx="243473" cy="386217"/>
              </a:xfrm>
              <a:solidFill>
                <a:srgbClr val="FFFFFF"/>
              </a:solidFill>
            </p:grpSpPr>
            <p:sp>
              <p:nvSpPr>
                <p:cNvPr id="78" name="Freeform 84">
                  <a:extLst>
                    <a:ext uri="{FF2B5EF4-FFF2-40B4-BE49-F238E27FC236}">
                      <a16:creationId xmlns:a16="http://schemas.microsoft.com/office/drawing/2014/main" id="{46B89D3F-1787-4468-8870-53B0299B0AEA}"/>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Freeform 85">
                  <a:extLst>
                    <a:ext uri="{FF2B5EF4-FFF2-40B4-BE49-F238E27FC236}">
                      <a16:creationId xmlns:a16="http://schemas.microsoft.com/office/drawing/2014/main" id="{0CE7D8F7-1F56-4D26-9C07-B5CD48A23DA3}"/>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Freeform 86">
                  <a:extLst>
                    <a:ext uri="{FF2B5EF4-FFF2-40B4-BE49-F238E27FC236}">
                      <a16:creationId xmlns:a16="http://schemas.microsoft.com/office/drawing/2014/main" id="{BADD5577-74D2-452D-B6B3-37A793AB9BAC}"/>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Freeform 87">
                  <a:extLst>
                    <a:ext uri="{FF2B5EF4-FFF2-40B4-BE49-F238E27FC236}">
                      <a16:creationId xmlns:a16="http://schemas.microsoft.com/office/drawing/2014/main" id="{CA436FEC-5278-49B3-8976-46B84F7C91F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88">
                  <a:extLst>
                    <a:ext uri="{FF2B5EF4-FFF2-40B4-BE49-F238E27FC236}">
                      <a16:creationId xmlns:a16="http://schemas.microsoft.com/office/drawing/2014/main" id="{3D076D95-666D-4BAB-8B60-821A4EF895D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3" name="Freeform 89">
                  <a:extLst>
                    <a:ext uri="{FF2B5EF4-FFF2-40B4-BE49-F238E27FC236}">
                      <a16:creationId xmlns:a16="http://schemas.microsoft.com/office/drawing/2014/main" id="{366FC095-81E7-4AAB-A902-895546BF805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4" name="Freeform 90">
                  <a:extLst>
                    <a:ext uri="{FF2B5EF4-FFF2-40B4-BE49-F238E27FC236}">
                      <a16:creationId xmlns:a16="http://schemas.microsoft.com/office/drawing/2014/main" id="{413DDF2C-B575-4E75-A033-EFC1753ABFB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5" name="Freeform 91">
                  <a:extLst>
                    <a:ext uri="{FF2B5EF4-FFF2-40B4-BE49-F238E27FC236}">
                      <a16:creationId xmlns:a16="http://schemas.microsoft.com/office/drawing/2014/main" id="{8D61E21F-038C-4A56-8DBD-04F6029DD9C0}"/>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6" name="Freeform 92">
                  <a:extLst>
                    <a:ext uri="{FF2B5EF4-FFF2-40B4-BE49-F238E27FC236}">
                      <a16:creationId xmlns:a16="http://schemas.microsoft.com/office/drawing/2014/main" id="{B415E680-08A1-46F9-8ED7-C26D50CC68AB}"/>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7" name="Freeform 93">
                  <a:extLst>
                    <a:ext uri="{FF2B5EF4-FFF2-40B4-BE49-F238E27FC236}">
                      <a16:creationId xmlns:a16="http://schemas.microsoft.com/office/drawing/2014/main" id="{EDF38807-2801-42B6-BB87-41D88E2C562D}"/>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8" name="Freeform 94">
                  <a:extLst>
                    <a:ext uri="{FF2B5EF4-FFF2-40B4-BE49-F238E27FC236}">
                      <a16:creationId xmlns:a16="http://schemas.microsoft.com/office/drawing/2014/main" id="{46BE59D4-3F8D-4DB4-A65D-52A7587E1CE1}"/>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9" name="Freeform 95">
                  <a:extLst>
                    <a:ext uri="{FF2B5EF4-FFF2-40B4-BE49-F238E27FC236}">
                      <a16:creationId xmlns:a16="http://schemas.microsoft.com/office/drawing/2014/main" id="{8F8FC088-3CAC-481A-9961-1BABB91A640A}"/>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0" name="Freeform 96">
                  <a:extLst>
                    <a:ext uri="{FF2B5EF4-FFF2-40B4-BE49-F238E27FC236}">
                      <a16:creationId xmlns:a16="http://schemas.microsoft.com/office/drawing/2014/main" id="{4900501A-21B1-4867-8F64-7061172CE857}"/>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97">
                  <a:extLst>
                    <a:ext uri="{FF2B5EF4-FFF2-40B4-BE49-F238E27FC236}">
                      <a16:creationId xmlns:a16="http://schemas.microsoft.com/office/drawing/2014/main" id="{FC5C7EA0-3A87-4DD5-A6DE-3D0E57923104}"/>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92" name="TextBox 91">
              <a:extLst>
                <a:ext uri="{FF2B5EF4-FFF2-40B4-BE49-F238E27FC236}">
                  <a16:creationId xmlns:a16="http://schemas.microsoft.com/office/drawing/2014/main" id="{B053857B-E3AF-4C5A-904E-9245D3F21F9E}"/>
                </a:ext>
              </a:extLst>
            </p:cNvPr>
            <p:cNvSpPr txBox="1"/>
            <p:nvPr/>
          </p:nvSpPr>
          <p:spPr>
            <a:xfrm>
              <a:off x="4706951" y="2533969"/>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Discover</a:t>
              </a:r>
            </a:p>
          </p:txBody>
        </p:sp>
        <p:sp>
          <p:nvSpPr>
            <p:cNvPr id="93" name="TextBox 92">
              <a:extLst>
                <a:ext uri="{FF2B5EF4-FFF2-40B4-BE49-F238E27FC236}">
                  <a16:creationId xmlns:a16="http://schemas.microsoft.com/office/drawing/2014/main" id="{DE32970A-C7D1-4BFB-BF73-C8FD57448037}"/>
                </a:ext>
              </a:extLst>
            </p:cNvPr>
            <p:cNvSpPr txBox="1"/>
            <p:nvPr/>
          </p:nvSpPr>
          <p:spPr>
            <a:xfrm>
              <a:off x="6666379" y="278147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Capture</a:t>
              </a:r>
            </a:p>
          </p:txBody>
        </p:sp>
        <p:sp>
          <p:nvSpPr>
            <p:cNvPr id="94" name="TextBox 93">
              <a:extLst>
                <a:ext uri="{FF2B5EF4-FFF2-40B4-BE49-F238E27FC236}">
                  <a16:creationId xmlns:a16="http://schemas.microsoft.com/office/drawing/2014/main" id="{B24027D4-62BF-42FB-AF63-BBB3E16673FC}"/>
                </a:ext>
              </a:extLst>
            </p:cNvPr>
            <p:cNvSpPr txBox="1"/>
            <p:nvPr/>
          </p:nvSpPr>
          <p:spPr>
            <a:xfrm>
              <a:off x="7224347" y="4051197"/>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Visualize</a:t>
              </a:r>
            </a:p>
          </p:txBody>
        </p:sp>
        <p:sp>
          <p:nvSpPr>
            <p:cNvPr id="95" name="TextBox 94">
              <a:extLst>
                <a:ext uri="{FF2B5EF4-FFF2-40B4-BE49-F238E27FC236}">
                  <a16:creationId xmlns:a16="http://schemas.microsoft.com/office/drawing/2014/main" id="{4447E4A7-CA29-4BE3-95EE-5EC6916B44CB}"/>
                </a:ext>
              </a:extLst>
            </p:cNvPr>
            <p:cNvSpPr txBox="1"/>
            <p:nvPr/>
          </p:nvSpPr>
          <p:spPr>
            <a:xfrm>
              <a:off x="6443251" y="5255641"/>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Classify</a:t>
              </a:r>
            </a:p>
          </p:txBody>
        </p:sp>
        <p:sp>
          <p:nvSpPr>
            <p:cNvPr id="96" name="TextBox 95">
              <a:extLst>
                <a:ext uri="{FF2B5EF4-FFF2-40B4-BE49-F238E27FC236}">
                  <a16:creationId xmlns:a16="http://schemas.microsoft.com/office/drawing/2014/main" id="{AF570206-5000-4919-89D9-33C06D666EFA}"/>
                </a:ext>
              </a:extLst>
            </p:cNvPr>
            <p:cNvSpPr txBox="1"/>
            <p:nvPr/>
          </p:nvSpPr>
          <p:spPr>
            <a:xfrm>
              <a:off x="4717499" y="4982280"/>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Archive</a:t>
              </a:r>
            </a:p>
          </p:txBody>
        </p:sp>
        <p:sp>
          <p:nvSpPr>
            <p:cNvPr id="97" name="TextBox 96">
              <a:extLst>
                <a:ext uri="{FF2B5EF4-FFF2-40B4-BE49-F238E27FC236}">
                  <a16:creationId xmlns:a16="http://schemas.microsoft.com/office/drawing/2014/main" id="{18072C35-8D70-4598-AF8D-F8B311EC2E04}"/>
                </a:ext>
              </a:extLst>
            </p:cNvPr>
            <p:cNvSpPr txBox="1"/>
            <p:nvPr/>
          </p:nvSpPr>
          <p:spPr>
            <a:xfrm>
              <a:off x="4302120" y="403963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Monitor</a:t>
              </a:r>
            </a:p>
          </p:txBody>
        </p:sp>
        <p:sp>
          <p:nvSpPr>
            <p:cNvPr id="98" name="TextBox 97">
              <a:extLst>
                <a:ext uri="{FF2B5EF4-FFF2-40B4-BE49-F238E27FC236}">
                  <a16:creationId xmlns:a16="http://schemas.microsoft.com/office/drawing/2014/main" id="{964C9F93-048F-4986-9AF2-CF68C932FFEE}"/>
                </a:ext>
              </a:extLst>
            </p:cNvPr>
            <p:cNvSpPr txBox="1"/>
            <p:nvPr/>
          </p:nvSpPr>
          <p:spPr>
            <a:xfrm>
              <a:off x="2114798" y="4555402"/>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grpSp>
          <p:nvGrpSpPr>
            <p:cNvPr id="99" name="Group 98">
              <a:extLst>
                <a:ext uri="{FF2B5EF4-FFF2-40B4-BE49-F238E27FC236}">
                  <a16:creationId xmlns:a16="http://schemas.microsoft.com/office/drawing/2014/main" id="{EF22522D-6A22-431E-8704-49B3D892724B}"/>
                </a:ext>
              </a:extLst>
            </p:cNvPr>
            <p:cNvGrpSpPr/>
            <p:nvPr/>
          </p:nvGrpSpPr>
          <p:grpSpPr>
            <a:xfrm>
              <a:off x="8080986" y="5140554"/>
              <a:ext cx="3200400" cy="914400"/>
              <a:chOff x="-3275008" y="1416589"/>
              <a:chExt cx="2659859" cy="888148"/>
            </a:xfrm>
          </p:grpSpPr>
          <p:sp>
            <p:nvSpPr>
              <p:cNvPr id="100" name="Rounded Rectangle 124">
                <a:extLst>
                  <a:ext uri="{FF2B5EF4-FFF2-40B4-BE49-F238E27FC236}">
                    <a16:creationId xmlns:a16="http://schemas.microsoft.com/office/drawing/2014/main" id="{7831C2CA-BF26-4FFA-9250-8ACD09277442}"/>
                  </a:ext>
                </a:extLst>
              </p:cNvPr>
              <p:cNvSpPr/>
              <p:nvPr/>
            </p:nvSpPr>
            <p:spPr bwMode="auto">
              <a:xfrm>
                <a:off x="-3275007" y="1416589"/>
                <a:ext cx="2659858"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ENRICH METADATA</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Surface relevant content and eliminate noise. Take proper action based on content analysis.</a:t>
                </a:r>
              </a:p>
            </p:txBody>
          </p:sp>
          <p:sp>
            <p:nvSpPr>
              <p:cNvPr id="101" name="Rectangle 100">
                <a:extLst>
                  <a:ext uri="{FF2B5EF4-FFF2-40B4-BE49-F238E27FC236}">
                    <a16:creationId xmlns:a16="http://schemas.microsoft.com/office/drawing/2014/main" id="{518005FA-95C3-4CAF-9963-AF56863A0EB1}"/>
                  </a:ext>
                </a:extLst>
              </p:cNvPr>
              <p:cNvSpPr/>
              <p:nvPr/>
            </p:nvSpPr>
            <p:spPr>
              <a:xfrm>
                <a:off x="-3275008" y="1440542"/>
                <a:ext cx="2659859"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Information Classifier</a:t>
                </a:r>
              </a:p>
            </p:txBody>
          </p:sp>
        </p:grpSp>
        <p:grpSp>
          <p:nvGrpSpPr>
            <p:cNvPr id="102" name="Group 101">
              <a:extLst>
                <a:ext uri="{FF2B5EF4-FFF2-40B4-BE49-F238E27FC236}">
                  <a16:creationId xmlns:a16="http://schemas.microsoft.com/office/drawing/2014/main" id="{D6FBD24F-8B3D-46B2-A8F6-3A638008A7C3}"/>
                </a:ext>
              </a:extLst>
            </p:cNvPr>
            <p:cNvGrpSpPr/>
            <p:nvPr/>
          </p:nvGrpSpPr>
          <p:grpSpPr>
            <a:xfrm>
              <a:off x="8618148" y="3115301"/>
              <a:ext cx="3200400" cy="914400"/>
              <a:chOff x="-3275007" y="1416589"/>
              <a:chExt cx="2825270" cy="888148"/>
            </a:xfrm>
          </p:grpSpPr>
          <p:sp>
            <p:nvSpPr>
              <p:cNvPr id="103" name="Rounded Rectangle 127">
                <a:extLst>
                  <a:ext uri="{FF2B5EF4-FFF2-40B4-BE49-F238E27FC236}">
                    <a16:creationId xmlns:a16="http://schemas.microsoft.com/office/drawing/2014/main" id="{F9E2E7C0-EC74-49C6-B6EC-BD47DAC11637}"/>
                  </a:ext>
                </a:extLst>
              </p:cNvPr>
              <p:cNvSpPr/>
              <p:nvPr/>
            </p:nvSpPr>
            <p:spPr bwMode="auto">
              <a:xfrm>
                <a:off x="-3275007" y="1416589"/>
                <a:ext cx="2825270"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a:sym typeface="Helvetica Light"/>
                  </a:rPr>
                  <a:t>FILE VISIBILITY</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Understand your content in place via monitoring, classification, usage analysis and PII detection</a:t>
                </a:r>
                <a:endPar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endParaRPr>
              </a:p>
            </p:txBody>
          </p:sp>
          <p:sp>
            <p:nvSpPr>
              <p:cNvPr id="104" name="Rectangle 103">
                <a:extLst>
                  <a:ext uri="{FF2B5EF4-FFF2-40B4-BE49-F238E27FC236}">
                    <a16:creationId xmlns:a16="http://schemas.microsoft.com/office/drawing/2014/main" id="{BF2E80F8-7210-482B-A46E-19EEE0668DD7}"/>
                  </a:ext>
                </a:extLst>
              </p:cNvPr>
              <p:cNvSpPr/>
              <p:nvPr/>
            </p:nvSpPr>
            <p:spPr>
              <a:xfrm>
                <a:off x="-3275007" y="1440542"/>
                <a:ext cx="2825270"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Data Insight</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5" name="Group 104">
              <a:extLst>
                <a:ext uri="{FF2B5EF4-FFF2-40B4-BE49-F238E27FC236}">
                  <a16:creationId xmlns:a16="http://schemas.microsoft.com/office/drawing/2014/main" id="{83D00391-1D3F-4895-8F7E-9F50A1E1B2B1}"/>
                </a:ext>
              </a:extLst>
            </p:cNvPr>
            <p:cNvGrpSpPr/>
            <p:nvPr/>
          </p:nvGrpSpPr>
          <p:grpSpPr>
            <a:xfrm>
              <a:off x="8239312" y="776170"/>
              <a:ext cx="3200400" cy="914400"/>
              <a:chOff x="-3412908" y="1416589"/>
              <a:chExt cx="2915756" cy="888148"/>
            </a:xfrm>
          </p:grpSpPr>
          <p:sp>
            <p:nvSpPr>
              <p:cNvPr id="106" name="Rounded Rectangle 130">
                <a:extLst>
                  <a:ext uri="{FF2B5EF4-FFF2-40B4-BE49-F238E27FC236}">
                    <a16:creationId xmlns:a16="http://schemas.microsoft.com/office/drawing/2014/main" id="{EAEE1FE4-76E5-496D-B15A-5097DFE59E0D}"/>
                  </a:ext>
                </a:extLst>
              </p:cNvPr>
              <p:cNvSpPr/>
              <p:nvPr/>
            </p:nvSpPr>
            <p:spPr bwMode="auto">
              <a:xfrm>
                <a:off x="-3412908" y="1416589"/>
                <a:ext cx="2915754"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CONTENT AGGREGATION</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Capture ALL relevant communication and file content sources</a:t>
                </a:r>
              </a:p>
            </p:txBody>
          </p:sp>
          <p:sp>
            <p:nvSpPr>
              <p:cNvPr id="107" name="Rectangle 106">
                <a:extLst>
                  <a:ext uri="{FF2B5EF4-FFF2-40B4-BE49-F238E27FC236}">
                    <a16:creationId xmlns:a16="http://schemas.microsoft.com/office/drawing/2014/main" id="{D000A43B-1CF8-4938-841B-DA6FC6B9ED7F}"/>
                  </a:ext>
                </a:extLst>
              </p:cNvPr>
              <p:cNvSpPr/>
              <p:nvPr/>
            </p:nvSpPr>
            <p:spPr>
              <a:xfrm>
                <a:off x="-3412908" y="1429969"/>
                <a:ext cx="2915756"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Merge1</a:t>
                </a:r>
              </a:p>
            </p:txBody>
          </p:sp>
        </p:grpSp>
        <p:grpSp>
          <p:nvGrpSpPr>
            <p:cNvPr id="108" name="Group 107">
              <a:extLst>
                <a:ext uri="{FF2B5EF4-FFF2-40B4-BE49-F238E27FC236}">
                  <a16:creationId xmlns:a16="http://schemas.microsoft.com/office/drawing/2014/main" id="{C6A8AFC8-56A1-48EA-8FA5-6AE119B90D5B}"/>
                </a:ext>
              </a:extLst>
            </p:cNvPr>
            <p:cNvGrpSpPr/>
            <p:nvPr/>
          </p:nvGrpSpPr>
          <p:grpSpPr>
            <a:xfrm>
              <a:off x="5479827" y="3081520"/>
              <a:ext cx="1220846" cy="1136730"/>
              <a:chOff x="6045028" y="2551091"/>
              <a:chExt cx="1479177" cy="1377262"/>
            </a:xfrm>
          </p:grpSpPr>
          <p:sp>
            <p:nvSpPr>
              <p:cNvPr id="109" name="TextBox 108">
                <a:extLst>
                  <a:ext uri="{FF2B5EF4-FFF2-40B4-BE49-F238E27FC236}">
                    <a16:creationId xmlns:a16="http://schemas.microsoft.com/office/drawing/2014/main" id="{D6A10DFD-C02E-4A2E-A27D-EF039DB29B88}"/>
                  </a:ext>
                </a:extLst>
              </p:cNvPr>
              <p:cNvSpPr txBox="1"/>
              <p:nvPr/>
            </p:nvSpPr>
            <p:spPr>
              <a:xfrm>
                <a:off x="6045028" y="3518161"/>
                <a:ext cx="1479177" cy="41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CA" sz="800" b="1" i="0" u="none" strike="noStrike" kern="1200" cap="none" spc="0" normalizeH="0" baseline="0" noProof="0" dirty="0">
                    <a:ln>
                      <a:noFill/>
                    </a:ln>
                    <a:solidFill>
                      <a:srgbClr val="415563"/>
                    </a:solidFill>
                    <a:effectLst/>
                    <a:uLnTx/>
                    <a:uFillTx/>
                    <a:latin typeface="Arial" panose="020B0604020202020204"/>
                    <a:ea typeface="+mn-ea"/>
                    <a:cs typeface="+mn-cs"/>
                  </a:rPr>
                  <a:t>Data Compliance &amp; Governance Portfolio</a:t>
                </a:r>
                <a:endParaRPr kumimoji="0" lang="en-US" sz="800" b="1" i="0" u="none" strike="noStrike" kern="1200" cap="none" spc="0" normalizeH="0" baseline="0" noProof="0" dirty="0">
                  <a:ln>
                    <a:noFill/>
                  </a:ln>
                  <a:solidFill>
                    <a:srgbClr val="415563"/>
                  </a:solidFill>
                  <a:effectLst/>
                  <a:uLnTx/>
                  <a:uFillTx/>
                  <a:latin typeface="Arial" panose="020B0604020202020204"/>
                  <a:ea typeface="+mn-ea"/>
                  <a:cs typeface="+mn-cs"/>
                </a:endParaRPr>
              </a:p>
            </p:txBody>
          </p:sp>
          <p:grpSp>
            <p:nvGrpSpPr>
              <p:cNvPr id="110" name="Graphic 7">
                <a:extLst>
                  <a:ext uri="{FF2B5EF4-FFF2-40B4-BE49-F238E27FC236}">
                    <a16:creationId xmlns:a16="http://schemas.microsoft.com/office/drawing/2014/main" id="{8AB53679-177F-4FF1-9640-BEBADF6DF02C}"/>
                  </a:ext>
                </a:extLst>
              </p:cNvPr>
              <p:cNvGrpSpPr/>
              <p:nvPr/>
            </p:nvGrpSpPr>
            <p:grpSpPr>
              <a:xfrm>
                <a:off x="6363492" y="2551091"/>
                <a:ext cx="794085" cy="923281"/>
                <a:chOff x="6146939" y="3479142"/>
                <a:chExt cx="629157" cy="731519"/>
              </a:xfrm>
            </p:grpSpPr>
            <p:sp>
              <p:nvSpPr>
                <p:cNvPr id="111" name="Freeform 135">
                  <a:extLst>
                    <a:ext uri="{FF2B5EF4-FFF2-40B4-BE49-F238E27FC236}">
                      <a16:creationId xmlns:a16="http://schemas.microsoft.com/office/drawing/2014/main" id="{14E29535-9C27-41ED-8C96-A36A73BFD38C}"/>
                    </a:ext>
                  </a:extLst>
                </p:cNvPr>
                <p:cNvSpPr/>
                <p:nvPr/>
              </p:nvSpPr>
              <p:spPr>
                <a:xfrm>
                  <a:off x="6257108" y="3589310"/>
                  <a:ext cx="408895" cy="511183"/>
                </a:xfrm>
                <a:custGeom>
                  <a:avLst/>
                  <a:gdLst>
                    <a:gd name="connsiteX0" fmla="*/ 398811 w 408895"/>
                    <a:gd name="connsiteY0" fmla="*/ 511183 h 511183"/>
                    <a:gd name="connsiteX1" fmla="*/ 9915 w 408895"/>
                    <a:gd name="connsiteY1" fmla="*/ 511183 h 511183"/>
                    <a:gd name="connsiteX2" fmla="*/ 0 w 408895"/>
                    <a:gd name="connsiteY2" fmla="*/ 501268 h 511183"/>
                    <a:gd name="connsiteX3" fmla="*/ 0 w 408895"/>
                    <a:gd name="connsiteY3" fmla="*/ 9915 h 511183"/>
                    <a:gd name="connsiteX4" fmla="*/ 9915 w 408895"/>
                    <a:gd name="connsiteY4" fmla="*/ 0 h 511183"/>
                    <a:gd name="connsiteX5" fmla="*/ 398811 w 408895"/>
                    <a:gd name="connsiteY5" fmla="*/ 0 h 511183"/>
                    <a:gd name="connsiteX6" fmla="*/ 408726 w 408895"/>
                    <a:gd name="connsiteY6" fmla="*/ 9915 h 511183"/>
                    <a:gd name="connsiteX7" fmla="*/ 408726 w 408895"/>
                    <a:gd name="connsiteY7" fmla="*/ 501268 h 511183"/>
                    <a:gd name="connsiteX8" fmla="*/ 398811 w 408895"/>
                    <a:gd name="connsiteY8" fmla="*/ 511183 h 5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95" h="511183">
                      <a:moveTo>
                        <a:pt x="398811" y="511183"/>
                      </a:moveTo>
                      <a:lnTo>
                        <a:pt x="9915" y="511183"/>
                      </a:lnTo>
                      <a:cubicBezTo>
                        <a:pt x="4407" y="511183"/>
                        <a:pt x="0" y="506777"/>
                        <a:pt x="0" y="501268"/>
                      </a:cubicBezTo>
                      <a:lnTo>
                        <a:pt x="0" y="9915"/>
                      </a:lnTo>
                      <a:cubicBezTo>
                        <a:pt x="0" y="4407"/>
                        <a:pt x="4407" y="0"/>
                        <a:pt x="9915" y="0"/>
                      </a:cubicBezTo>
                      <a:lnTo>
                        <a:pt x="398811" y="0"/>
                      </a:lnTo>
                      <a:cubicBezTo>
                        <a:pt x="404320" y="0"/>
                        <a:pt x="408726" y="4407"/>
                        <a:pt x="408726" y="9915"/>
                      </a:cubicBezTo>
                      <a:lnTo>
                        <a:pt x="408726" y="501268"/>
                      </a:lnTo>
                      <a:cubicBezTo>
                        <a:pt x="409828" y="506777"/>
                        <a:pt x="405421" y="511183"/>
                        <a:pt x="398811" y="511183"/>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2" name="Freeform 136">
                  <a:extLst>
                    <a:ext uri="{FF2B5EF4-FFF2-40B4-BE49-F238E27FC236}">
                      <a16:creationId xmlns:a16="http://schemas.microsoft.com/office/drawing/2014/main" id="{AB16C97A-88EB-45DD-89C4-C4FCACD72ED7}"/>
                    </a:ext>
                  </a:extLst>
                </p:cNvPr>
                <p:cNvSpPr/>
                <p:nvPr/>
              </p:nvSpPr>
              <p:spPr>
                <a:xfrm>
                  <a:off x="6338633" y="3699479"/>
                  <a:ext cx="246778" cy="289744"/>
                </a:xfrm>
                <a:custGeom>
                  <a:avLst/>
                  <a:gdLst>
                    <a:gd name="connsiteX0" fmla="*/ 123389 w 246778"/>
                    <a:gd name="connsiteY0" fmla="*/ 289744 h 289744"/>
                    <a:gd name="connsiteX1" fmla="*/ 246778 w 246778"/>
                    <a:gd name="connsiteY1" fmla="*/ 155338 h 289744"/>
                    <a:gd name="connsiteX2" fmla="*/ 246778 w 246778"/>
                    <a:gd name="connsiteY2" fmla="*/ 37457 h 289744"/>
                    <a:gd name="connsiteX3" fmla="*/ 123389 w 246778"/>
                    <a:gd name="connsiteY3" fmla="*/ 0 h 289744"/>
                    <a:gd name="connsiteX4" fmla="*/ 0 w 246778"/>
                    <a:gd name="connsiteY4" fmla="*/ 37457 h 289744"/>
                    <a:gd name="connsiteX5" fmla="*/ 0 w 246778"/>
                    <a:gd name="connsiteY5" fmla="*/ 156440 h 289744"/>
                    <a:gd name="connsiteX6" fmla="*/ 123389 w 246778"/>
                    <a:gd name="connsiteY6" fmla="*/ 289744 h 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78" h="289744">
                      <a:moveTo>
                        <a:pt x="123389" y="289744"/>
                      </a:moveTo>
                      <a:cubicBezTo>
                        <a:pt x="123389" y="289744"/>
                        <a:pt x="246778" y="244575"/>
                        <a:pt x="246778" y="155338"/>
                      </a:cubicBezTo>
                      <a:lnTo>
                        <a:pt x="246778" y="37457"/>
                      </a:lnTo>
                      <a:cubicBezTo>
                        <a:pt x="246778" y="37457"/>
                        <a:pt x="191694" y="0"/>
                        <a:pt x="123389" y="0"/>
                      </a:cubicBezTo>
                      <a:cubicBezTo>
                        <a:pt x="55084" y="0"/>
                        <a:pt x="0" y="37457"/>
                        <a:pt x="0" y="37457"/>
                      </a:cubicBezTo>
                      <a:lnTo>
                        <a:pt x="0" y="156440"/>
                      </a:lnTo>
                      <a:cubicBezTo>
                        <a:pt x="0" y="244575"/>
                        <a:pt x="123389" y="289744"/>
                        <a:pt x="123389" y="289744"/>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3" name="Freeform 137">
                  <a:extLst>
                    <a:ext uri="{FF2B5EF4-FFF2-40B4-BE49-F238E27FC236}">
                      <a16:creationId xmlns:a16="http://schemas.microsoft.com/office/drawing/2014/main" id="{A94D4B80-AB96-4ECE-8DE5-AFA397609BAB}"/>
                    </a:ext>
                  </a:extLst>
                </p:cNvPr>
                <p:cNvSpPr/>
                <p:nvPr/>
              </p:nvSpPr>
              <p:spPr>
                <a:xfrm rot="-1350026">
                  <a:off x="6381576" y="3753490"/>
                  <a:ext cx="160850" cy="160850"/>
                </a:xfrm>
                <a:custGeom>
                  <a:avLst/>
                  <a:gdLst>
                    <a:gd name="connsiteX0" fmla="*/ 160851 w 160850"/>
                    <a:gd name="connsiteY0" fmla="*/ 80425 h 160850"/>
                    <a:gd name="connsiteX1" fmla="*/ 80425 w 160850"/>
                    <a:gd name="connsiteY1" fmla="*/ 160851 h 160850"/>
                    <a:gd name="connsiteX2" fmla="*/ 0 w 160850"/>
                    <a:gd name="connsiteY2" fmla="*/ 80425 h 160850"/>
                    <a:gd name="connsiteX3" fmla="*/ 80425 w 160850"/>
                    <a:gd name="connsiteY3" fmla="*/ 0 h 160850"/>
                    <a:gd name="connsiteX4" fmla="*/ 160851 w 160850"/>
                    <a:gd name="connsiteY4" fmla="*/ 80425 h 16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0" h="160850">
                      <a:moveTo>
                        <a:pt x="160851" y="80425"/>
                      </a:moveTo>
                      <a:cubicBezTo>
                        <a:pt x="160851" y="124843"/>
                        <a:pt x="124843" y="160851"/>
                        <a:pt x="80425" y="160851"/>
                      </a:cubicBezTo>
                      <a:cubicBezTo>
                        <a:pt x="36008" y="160851"/>
                        <a:pt x="0" y="124843"/>
                        <a:pt x="0" y="80425"/>
                      </a:cubicBezTo>
                      <a:cubicBezTo>
                        <a:pt x="0" y="36008"/>
                        <a:pt x="36008" y="0"/>
                        <a:pt x="80425" y="0"/>
                      </a:cubicBezTo>
                      <a:cubicBezTo>
                        <a:pt x="124843" y="0"/>
                        <a:pt x="160851" y="36008"/>
                        <a:pt x="160851" y="80425"/>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4" name="Freeform 138">
                  <a:extLst>
                    <a:ext uri="{FF2B5EF4-FFF2-40B4-BE49-F238E27FC236}">
                      <a16:creationId xmlns:a16="http://schemas.microsoft.com/office/drawing/2014/main" id="{68B13169-23AC-42DE-B000-DF4118749E65}"/>
                    </a:ext>
                  </a:extLst>
                </p:cNvPr>
                <p:cNvSpPr/>
                <p:nvPr/>
              </p:nvSpPr>
              <p:spPr>
                <a:xfrm>
                  <a:off x="6386006" y="3807445"/>
                  <a:ext cx="152032" cy="11016"/>
                </a:xfrm>
                <a:custGeom>
                  <a:avLst/>
                  <a:gdLst>
                    <a:gd name="connsiteX0" fmla="*/ 152033 w 152032"/>
                    <a:gd name="connsiteY0" fmla="*/ 0 h 11016"/>
                    <a:gd name="connsiteX1" fmla="*/ 0 w 152032"/>
                    <a:gd name="connsiteY1" fmla="*/ 0 h 11016"/>
                  </a:gdLst>
                  <a:ahLst/>
                  <a:cxnLst>
                    <a:cxn ang="0">
                      <a:pos x="connsiteX0" y="connsiteY0"/>
                    </a:cxn>
                    <a:cxn ang="0">
                      <a:pos x="connsiteX1" y="connsiteY1"/>
                    </a:cxn>
                  </a:cxnLst>
                  <a:rect l="l" t="t" r="r" b="b"/>
                  <a:pathLst>
                    <a:path w="152032" h="11016">
                      <a:moveTo>
                        <a:pt x="152033" y="0"/>
                      </a:moveTo>
                      <a:lnTo>
                        <a:pt x="0"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5" name="Freeform 139">
                  <a:extLst>
                    <a:ext uri="{FF2B5EF4-FFF2-40B4-BE49-F238E27FC236}">
                      <a16:creationId xmlns:a16="http://schemas.microsoft.com/office/drawing/2014/main" id="{A2721903-2338-4AFF-8A22-0168411C4C0A}"/>
                    </a:ext>
                  </a:extLst>
                </p:cNvPr>
                <p:cNvSpPr/>
                <p:nvPr/>
              </p:nvSpPr>
              <p:spPr>
                <a:xfrm>
                  <a:off x="6386006" y="3861427"/>
                  <a:ext cx="152032" cy="11016"/>
                </a:xfrm>
                <a:custGeom>
                  <a:avLst/>
                  <a:gdLst>
                    <a:gd name="connsiteX0" fmla="*/ 0 w 152032"/>
                    <a:gd name="connsiteY0" fmla="*/ 0 h 11016"/>
                    <a:gd name="connsiteX1" fmla="*/ 152033 w 152032"/>
                    <a:gd name="connsiteY1" fmla="*/ 0 h 11016"/>
                  </a:gdLst>
                  <a:ahLst/>
                  <a:cxnLst>
                    <a:cxn ang="0">
                      <a:pos x="connsiteX0" y="connsiteY0"/>
                    </a:cxn>
                    <a:cxn ang="0">
                      <a:pos x="connsiteX1" y="connsiteY1"/>
                    </a:cxn>
                  </a:cxnLst>
                  <a:rect l="l" t="t" r="r" b="b"/>
                  <a:pathLst>
                    <a:path w="152032" h="11016">
                      <a:moveTo>
                        <a:pt x="0" y="0"/>
                      </a:moveTo>
                      <a:lnTo>
                        <a:pt x="152033"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6" name="Freeform 140">
                  <a:extLst>
                    <a:ext uri="{FF2B5EF4-FFF2-40B4-BE49-F238E27FC236}">
                      <a16:creationId xmlns:a16="http://schemas.microsoft.com/office/drawing/2014/main" id="{F6DE7E2F-7D9C-49F5-89E5-50D777C64AFC}"/>
                    </a:ext>
                  </a:extLst>
                </p:cNvPr>
                <p:cNvSpPr/>
                <p:nvPr/>
              </p:nvSpPr>
              <p:spPr>
                <a:xfrm>
                  <a:off x="6409141" y="3787614"/>
                  <a:ext cx="37457" cy="37457"/>
                </a:xfrm>
                <a:custGeom>
                  <a:avLst/>
                  <a:gdLst>
                    <a:gd name="connsiteX0" fmla="*/ 37458 w 37457"/>
                    <a:gd name="connsiteY0" fmla="*/ 18729 h 37457"/>
                    <a:gd name="connsiteX1" fmla="*/ 18729 w 37457"/>
                    <a:gd name="connsiteY1" fmla="*/ 37457 h 37457"/>
                    <a:gd name="connsiteX2" fmla="*/ 0 w 37457"/>
                    <a:gd name="connsiteY2" fmla="*/ 18729 h 37457"/>
                    <a:gd name="connsiteX3" fmla="*/ 18729 w 37457"/>
                    <a:gd name="connsiteY3" fmla="*/ 0 h 37457"/>
                    <a:gd name="connsiteX4" fmla="*/ 37458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8" y="18729"/>
                      </a:moveTo>
                      <a:cubicBezTo>
                        <a:pt x="37458" y="28644"/>
                        <a:pt x="28644" y="37457"/>
                        <a:pt x="18729" y="37457"/>
                      </a:cubicBezTo>
                      <a:cubicBezTo>
                        <a:pt x="8814" y="37457"/>
                        <a:pt x="0" y="28644"/>
                        <a:pt x="0" y="18729"/>
                      </a:cubicBezTo>
                      <a:cubicBezTo>
                        <a:pt x="0" y="8814"/>
                        <a:pt x="8814" y="0"/>
                        <a:pt x="18729" y="0"/>
                      </a:cubicBezTo>
                      <a:cubicBezTo>
                        <a:pt x="28644" y="0"/>
                        <a:pt x="37458" y="7712"/>
                        <a:pt x="37458"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7" name="Freeform 141">
                  <a:extLst>
                    <a:ext uri="{FF2B5EF4-FFF2-40B4-BE49-F238E27FC236}">
                      <a16:creationId xmlns:a16="http://schemas.microsoft.com/office/drawing/2014/main" id="{2A2D0B44-C94C-4259-BFBC-55DF0A807A3B}"/>
                    </a:ext>
                  </a:extLst>
                </p:cNvPr>
                <p:cNvSpPr/>
                <p:nvPr/>
              </p:nvSpPr>
              <p:spPr>
                <a:xfrm>
                  <a:off x="6478547" y="3841597"/>
                  <a:ext cx="37457" cy="37457"/>
                </a:xfrm>
                <a:custGeom>
                  <a:avLst/>
                  <a:gdLst>
                    <a:gd name="connsiteX0" fmla="*/ 37457 w 37457"/>
                    <a:gd name="connsiteY0" fmla="*/ 18729 h 37457"/>
                    <a:gd name="connsiteX1" fmla="*/ 18729 w 37457"/>
                    <a:gd name="connsiteY1" fmla="*/ 37458 h 37457"/>
                    <a:gd name="connsiteX2" fmla="*/ 0 w 37457"/>
                    <a:gd name="connsiteY2" fmla="*/ 18729 h 37457"/>
                    <a:gd name="connsiteX3" fmla="*/ 18729 w 37457"/>
                    <a:gd name="connsiteY3" fmla="*/ 0 h 37457"/>
                    <a:gd name="connsiteX4" fmla="*/ 37457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7" y="18729"/>
                      </a:moveTo>
                      <a:cubicBezTo>
                        <a:pt x="37457" y="28644"/>
                        <a:pt x="28644" y="37458"/>
                        <a:pt x="18729" y="37458"/>
                      </a:cubicBezTo>
                      <a:cubicBezTo>
                        <a:pt x="8814" y="37458"/>
                        <a:pt x="0" y="28644"/>
                        <a:pt x="0" y="18729"/>
                      </a:cubicBezTo>
                      <a:cubicBezTo>
                        <a:pt x="0" y="8814"/>
                        <a:pt x="8814" y="0"/>
                        <a:pt x="18729" y="0"/>
                      </a:cubicBezTo>
                      <a:cubicBezTo>
                        <a:pt x="28644" y="0"/>
                        <a:pt x="37457" y="8814"/>
                        <a:pt x="37457"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8" name="Freeform 142">
                  <a:extLst>
                    <a:ext uri="{FF2B5EF4-FFF2-40B4-BE49-F238E27FC236}">
                      <a16:creationId xmlns:a16="http://schemas.microsoft.com/office/drawing/2014/main" id="{4E32F0E1-F8B4-43EC-8264-994C1CFCB6D4}"/>
                    </a:ext>
                  </a:extLst>
                </p:cNvPr>
                <p:cNvSpPr/>
                <p:nvPr/>
              </p:nvSpPr>
              <p:spPr>
                <a:xfrm>
                  <a:off x="6146939" y="3479142"/>
                  <a:ext cx="424149" cy="526606"/>
                </a:xfrm>
                <a:custGeom>
                  <a:avLst/>
                  <a:gdLst>
                    <a:gd name="connsiteX0" fmla="*/ 62796 w 424149"/>
                    <a:gd name="connsiteY0" fmla="*/ 526607 h 526606"/>
                    <a:gd name="connsiteX1" fmla="*/ 17627 w 424149"/>
                    <a:gd name="connsiteY1" fmla="*/ 526607 h 526606"/>
                    <a:gd name="connsiteX2" fmla="*/ 0 w 424149"/>
                    <a:gd name="connsiteY2" fmla="*/ 508980 h 526606"/>
                    <a:gd name="connsiteX3" fmla="*/ 0 w 424149"/>
                    <a:gd name="connsiteY3" fmla="*/ 17627 h 526606"/>
                    <a:gd name="connsiteX4" fmla="*/ 17627 w 424149"/>
                    <a:gd name="connsiteY4" fmla="*/ 0 h 526606"/>
                    <a:gd name="connsiteX5" fmla="*/ 406523 w 424149"/>
                    <a:gd name="connsiteY5" fmla="*/ 0 h 526606"/>
                    <a:gd name="connsiteX6" fmla="*/ 424150 w 424149"/>
                    <a:gd name="connsiteY6" fmla="*/ 17627 h 526606"/>
                    <a:gd name="connsiteX7" fmla="*/ 424150 w 424149"/>
                    <a:gd name="connsiteY7" fmla="*/ 60593 h 526606"/>
                    <a:gd name="connsiteX8" fmla="*/ 416438 w 424149"/>
                    <a:gd name="connsiteY8" fmla="*/ 68305 h 526606"/>
                    <a:gd name="connsiteX9" fmla="*/ 408726 w 424149"/>
                    <a:gd name="connsiteY9" fmla="*/ 60593 h 526606"/>
                    <a:gd name="connsiteX10" fmla="*/ 408726 w 424149"/>
                    <a:gd name="connsiteY10" fmla="*/ 17627 h 526606"/>
                    <a:gd name="connsiteX11" fmla="*/ 406523 w 424149"/>
                    <a:gd name="connsiteY11" fmla="*/ 15424 h 526606"/>
                    <a:gd name="connsiteX12" fmla="*/ 17627 w 424149"/>
                    <a:gd name="connsiteY12" fmla="*/ 15424 h 526606"/>
                    <a:gd name="connsiteX13" fmla="*/ 15424 w 424149"/>
                    <a:gd name="connsiteY13" fmla="*/ 17627 h 526606"/>
                    <a:gd name="connsiteX14" fmla="*/ 15424 w 424149"/>
                    <a:gd name="connsiteY14" fmla="*/ 508980 h 526606"/>
                    <a:gd name="connsiteX15" fmla="*/ 17627 w 424149"/>
                    <a:gd name="connsiteY15" fmla="*/ 511183 h 526606"/>
                    <a:gd name="connsiteX16" fmla="*/ 62796 w 424149"/>
                    <a:gd name="connsiteY16" fmla="*/ 511183 h 526606"/>
                    <a:gd name="connsiteX17" fmla="*/ 70508 w 424149"/>
                    <a:gd name="connsiteY17" fmla="*/ 518895 h 526606"/>
                    <a:gd name="connsiteX18" fmla="*/ 62796 w 424149"/>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149" h="526606">
                      <a:moveTo>
                        <a:pt x="62796" y="526607"/>
                      </a:moveTo>
                      <a:lnTo>
                        <a:pt x="17627" y="526607"/>
                      </a:lnTo>
                      <a:cubicBezTo>
                        <a:pt x="7712" y="526607"/>
                        <a:pt x="0" y="518895"/>
                        <a:pt x="0" y="508980"/>
                      </a:cubicBezTo>
                      <a:lnTo>
                        <a:pt x="0" y="17627"/>
                      </a:lnTo>
                      <a:cubicBezTo>
                        <a:pt x="0" y="7712"/>
                        <a:pt x="7712" y="0"/>
                        <a:pt x="17627" y="0"/>
                      </a:cubicBezTo>
                      <a:lnTo>
                        <a:pt x="406523" y="0"/>
                      </a:lnTo>
                      <a:cubicBezTo>
                        <a:pt x="416438" y="0"/>
                        <a:pt x="424150" y="7712"/>
                        <a:pt x="424150" y="17627"/>
                      </a:cubicBezTo>
                      <a:lnTo>
                        <a:pt x="424150" y="60593"/>
                      </a:lnTo>
                      <a:cubicBezTo>
                        <a:pt x="424150" y="65000"/>
                        <a:pt x="420845" y="68305"/>
                        <a:pt x="416438" y="68305"/>
                      </a:cubicBezTo>
                      <a:cubicBezTo>
                        <a:pt x="412032" y="68305"/>
                        <a:pt x="408726" y="65000"/>
                        <a:pt x="408726" y="60593"/>
                      </a:cubicBezTo>
                      <a:lnTo>
                        <a:pt x="408726" y="17627"/>
                      </a:lnTo>
                      <a:cubicBezTo>
                        <a:pt x="408726" y="16525"/>
                        <a:pt x="407625" y="15424"/>
                        <a:pt x="406523" y="15424"/>
                      </a:cubicBezTo>
                      <a:lnTo>
                        <a:pt x="17627" y="15424"/>
                      </a:lnTo>
                      <a:cubicBezTo>
                        <a:pt x="16525" y="15424"/>
                        <a:pt x="15424" y="16525"/>
                        <a:pt x="15424" y="17627"/>
                      </a:cubicBezTo>
                      <a:lnTo>
                        <a:pt x="15424" y="508980"/>
                      </a:lnTo>
                      <a:cubicBezTo>
                        <a:pt x="15424" y="510082"/>
                        <a:pt x="16525" y="511183"/>
                        <a:pt x="17627" y="511183"/>
                      </a:cubicBezTo>
                      <a:lnTo>
                        <a:pt x="62796" y="511183"/>
                      </a:lnTo>
                      <a:cubicBezTo>
                        <a:pt x="67203" y="511183"/>
                        <a:pt x="70508" y="514488"/>
                        <a:pt x="70508" y="518895"/>
                      </a:cubicBezTo>
                      <a:cubicBezTo>
                        <a:pt x="70508" y="523302"/>
                        <a:pt x="67203" y="526607"/>
                        <a:pt x="62796"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9" name="Freeform 143">
                  <a:extLst>
                    <a:ext uri="{FF2B5EF4-FFF2-40B4-BE49-F238E27FC236}">
                      <a16:creationId xmlns:a16="http://schemas.microsoft.com/office/drawing/2014/main" id="{0BE4507D-6797-4A2E-9FB0-6444BAE11415}"/>
                    </a:ext>
                  </a:extLst>
                </p:cNvPr>
                <p:cNvSpPr/>
                <p:nvPr/>
              </p:nvSpPr>
              <p:spPr>
                <a:xfrm>
                  <a:off x="6351853" y="3684055"/>
                  <a:ext cx="424243" cy="526606"/>
                </a:xfrm>
                <a:custGeom>
                  <a:avLst/>
                  <a:gdLst>
                    <a:gd name="connsiteX0" fmla="*/ 406523 w 424243"/>
                    <a:gd name="connsiteY0" fmla="*/ 526607 h 526606"/>
                    <a:gd name="connsiteX1" fmla="*/ 17627 w 424243"/>
                    <a:gd name="connsiteY1" fmla="*/ 526607 h 526606"/>
                    <a:gd name="connsiteX2" fmla="*/ 0 w 424243"/>
                    <a:gd name="connsiteY2" fmla="*/ 508980 h 526606"/>
                    <a:gd name="connsiteX3" fmla="*/ 0 w 424243"/>
                    <a:gd name="connsiteY3" fmla="*/ 469319 h 526606"/>
                    <a:gd name="connsiteX4" fmla="*/ 7712 w 424243"/>
                    <a:gd name="connsiteY4" fmla="*/ 461607 h 526606"/>
                    <a:gd name="connsiteX5" fmla="*/ 15424 w 424243"/>
                    <a:gd name="connsiteY5" fmla="*/ 469319 h 526606"/>
                    <a:gd name="connsiteX6" fmla="*/ 15424 w 424243"/>
                    <a:gd name="connsiteY6" fmla="*/ 508980 h 526606"/>
                    <a:gd name="connsiteX7" fmla="*/ 17627 w 424243"/>
                    <a:gd name="connsiteY7" fmla="*/ 511183 h 526606"/>
                    <a:gd name="connsiteX8" fmla="*/ 406523 w 424243"/>
                    <a:gd name="connsiteY8" fmla="*/ 511183 h 526606"/>
                    <a:gd name="connsiteX9" fmla="*/ 408726 w 424243"/>
                    <a:gd name="connsiteY9" fmla="*/ 508980 h 526606"/>
                    <a:gd name="connsiteX10" fmla="*/ 408726 w 424243"/>
                    <a:gd name="connsiteY10" fmla="*/ 17627 h 526606"/>
                    <a:gd name="connsiteX11" fmla="*/ 406523 w 424243"/>
                    <a:gd name="connsiteY11" fmla="*/ 15424 h 526606"/>
                    <a:gd name="connsiteX12" fmla="*/ 370167 w 424243"/>
                    <a:gd name="connsiteY12" fmla="*/ 15424 h 526606"/>
                    <a:gd name="connsiteX13" fmla="*/ 362455 w 424243"/>
                    <a:gd name="connsiteY13" fmla="*/ 7712 h 526606"/>
                    <a:gd name="connsiteX14" fmla="*/ 370167 w 424243"/>
                    <a:gd name="connsiteY14" fmla="*/ 0 h 526606"/>
                    <a:gd name="connsiteX15" fmla="*/ 406523 w 424243"/>
                    <a:gd name="connsiteY15" fmla="*/ 0 h 526606"/>
                    <a:gd name="connsiteX16" fmla="*/ 424150 w 424243"/>
                    <a:gd name="connsiteY16" fmla="*/ 17627 h 526606"/>
                    <a:gd name="connsiteX17" fmla="*/ 424150 w 424243"/>
                    <a:gd name="connsiteY17" fmla="*/ 508980 h 526606"/>
                    <a:gd name="connsiteX18" fmla="*/ 406523 w 424243"/>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243" h="526606">
                      <a:moveTo>
                        <a:pt x="406523" y="526607"/>
                      </a:moveTo>
                      <a:lnTo>
                        <a:pt x="17627" y="526607"/>
                      </a:lnTo>
                      <a:cubicBezTo>
                        <a:pt x="7712" y="526607"/>
                        <a:pt x="0" y="518895"/>
                        <a:pt x="0" y="508980"/>
                      </a:cubicBezTo>
                      <a:lnTo>
                        <a:pt x="0" y="469319"/>
                      </a:lnTo>
                      <a:cubicBezTo>
                        <a:pt x="0" y="464913"/>
                        <a:pt x="3305" y="461607"/>
                        <a:pt x="7712" y="461607"/>
                      </a:cubicBezTo>
                      <a:cubicBezTo>
                        <a:pt x="12119" y="461607"/>
                        <a:pt x="15424" y="464913"/>
                        <a:pt x="15424" y="469319"/>
                      </a:cubicBezTo>
                      <a:lnTo>
                        <a:pt x="15424" y="508980"/>
                      </a:lnTo>
                      <a:cubicBezTo>
                        <a:pt x="15424" y="510082"/>
                        <a:pt x="16525" y="511183"/>
                        <a:pt x="17627" y="511183"/>
                      </a:cubicBezTo>
                      <a:lnTo>
                        <a:pt x="406523" y="511183"/>
                      </a:lnTo>
                      <a:cubicBezTo>
                        <a:pt x="407625" y="511183"/>
                        <a:pt x="408726" y="510082"/>
                        <a:pt x="408726" y="508980"/>
                      </a:cubicBezTo>
                      <a:lnTo>
                        <a:pt x="408726" y="17627"/>
                      </a:lnTo>
                      <a:cubicBezTo>
                        <a:pt x="408726" y="16525"/>
                        <a:pt x="407625" y="15424"/>
                        <a:pt x="406523" y="15424"/>
                      </a:cubicBezTo>
                      <a:lnTo>
                        <a:pt x="370167" y="15424"/>
                      </a:lnTo>
                      <a:cubicBezTo>
                        <a:pt x="365760" y="15424"/>
                        <a:pt x="362455" y="12119"/>
                        <a:pt x="362455" y="7712"/>
                      </a:cubicBezTo>
                      <a:cubicBezTo>
                        <a:pt x="362455" y="3305"/>
                        <a:pt x="365760" y="0"/>
                        <a:pt x="370167" y="0"/>
                      </a:cubicBezTo>
                      <a:lnTo>
                        <a:pt x="406523" y="0"/>
                      </a:lnTo>
                      <a:cubicBezTo>
                        <a:pt x="416438" y="0"/>
                        <a:pt x="424150" y="7712"/>
                        <a:pt x="424150" y="17627"/>
                      </a:cubicBezTo>
                      <a:lnTo>
                        <a:pt x="424150" y="508980"/>
                      </a:lnTo>
                      <a:cubicBezTo>
                        <a:pt x="425252" y="518895"/>
                        <a:pt x="416438" y="526607"/>
                        <a:pt x="406523"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20" name="Freeform 144">
                  <a:extLst>
                    <a:ext uri="{FF2B5EF4-FFF2-40B4-BE49-F238E27FC236}">
                      <a16:creationId xmlns:a16="http://schemas.microsoft.com/office/drawing/2014/main" id="{826C5681-D260-445D-AB49-F488C06DA096}"/>
                    </a:ext>
                  </a:extLst>
                </p:cNvPr>
                <p:cNvSpPr/>
                <p:nvPr/>
              </p:nvSpPr>
              <p:spPr>
                <a:xfrm>
                  <a:off x="6424565" y="3753462"/>
                  <a:ext cx="74914" cy="160846"/>
                </a:xfrm>
                <a:custGeom>
                  <a:avLst/>
                  <a:gdLst>
                    <a:gd name="connsiteX0" fmla="*/ 74915 w 74914"/>
                    <a:gd name="connsiteY0" fmla="*/ 80423 h 160846"/>
                    <a:gd name="connsiteX1" fmla="*/ 37457 w 74914"/>
                    <a:gd name="connsiteY1" fmla="*/ 160847 h 160846"/>
                    <a:gd name="connsiteX2" fmla="*/ 0 w 74914"/>
                    <a:gd name="connsiteY2" fmla="*/ 80423 h 160846"/>
                    <a:gd name="connsiteX3" fmla="*/ 37457 w 74914"/>
                    <a:gd name="connsiteY3" fmla="*/ 0 h 160846"/>
                    <a:gd name="connsiteX4" fmla="*/ 74915 w 74914"/>
                    <a:gd name="connsiteY4" fmla="*/ 80423 h 1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 h="160846">
                      <a:moveTo>
                        <a:pt x="74915" y="80423"/>
                      </a:moveTo>
                      <a:cubicBezTo>
                        <a:pt x="74915" y="124840"/>
                        <a:pt x="58144" y="160847"/>
                        <a:pt x="37457" y="160847"/>
                      </a:cubicBezTo>
                      <a:cubicBezTo>
                        <a:pt x="16770" y="160847"/>
                        <a:pt x="0" y="124840"/>
                        <a:pt x="0" y="80423"/>
                      </a:cubicBezTo>
                      <a:cubicBezTo>
                        <a:pt x="0" y="36007"/>
                        <a:pt x="16770" y="0"/>
                        <a:pt x="37457" y="0"/>
                      </a:cubicBezTo>
                      <a:cubicBezTo>
                        <a:pt x="58144" y="0"/>
                        <a:pt x="74915" y="36007"/>
                        <a:pt x="74915" y="80423"/>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21" name="Group 120">
              <a:extLst>
                <a:ext uri="{FF2B5EF4-FFF2-40B4-BE49-F238E27FC236}">
                  <a16:creationId xmlns:a16="http://schemas.microsoft.com/office/drawing/2014/main" id="{9636659F-F674-4706-BA3A-2DD76188A81E}"/>
                </a:ext>
              </a:extLst>
            </p:cNvPr>
            <p:cNvGrpSpPr/>
            <p:nvPr/>
          </p:nvGrpSpPr>
          <p:grpSpPr>
            <a:xfrm>
              <a:off x="758143" y="776170"/>
              <a:ext cx="3200400" cy="914399"/>
              <a:chOff x="131206" y="1676112"/>
              <a:chExt cx="3016271" cy="1275069"/>
            </a:xfrm>
          </p:grpSpPr>
          <p:sp>
            <p:nvSpPr>
              <p:cNvPr id="122" name="Rounded Rectangle 107">
                <a:extLst>
                  <a:ext uri="{FF2B5EF4-FFF2-40B4-BE49-F238E27FC236}">
                    <a16:creationId xmlns:a16="http://schemas.microsoft.com/office/drawing/2014/main" id="{EFCBFAB3-6E77-4D3A-87DE-675360D694A8}"/>
                  </a:ext>
                </a:extLst>
              </p:cNvPr>
              <p:cNvSpPr/>
              <p:nvPr/>
            </p:nvSpPr>
            <p:spPr bwMode="auto">
              <a:xfrm>
                <a:off x="131206" y="1690284"/>
                <a:ext cx="3016271" cy="1260897"/>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panose="020B0604020202020204" pitchFamily="34" charset="0"/>
                    <a:sym typeface="Helvetica Light"/>
                  </a:rPr>
                  <a:t>ONE PLATFORM, COMPLETE DISCOVERY</a:t>
                </a: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panose="020B0604020202020204" pitchFamily="34" charset="0"/>
                    <a:sym typeface="Helvetica Light"/>
                  </a:rPr>
                  <a:t>Accelerate collection, processing and review for eDiscovery and FOIA/Subject access requests</a:t>
                </a:r>
              </a:p>
            </p:txBody>
          </p:sp>
          <p:sp>
            <p:nvSpPr>
              <p:cNvPr id="123" name="Rectangle 122">
                <a:extLst>
                  <a:ext uri="{FF2B5EF4-FFF2-40B4-BE49-F238E27FC236}">
                    <a16:creationId xmlns:a16="http://schemas.microsoft.com/office/drawing/2014/main" id="{50996052-0874-4D17-8996-1C1A08284CA3}"/>
                  </a:ext>
                </a:extLst>
              </p:cNvPr>
              <p:cNvSpPr/>
              <p:nvPr/>
            </p:nvSpPr>
            <p:spPr>
              <a:xfrm>
                <a:off x="131206" y="1676112"/>
                <a:ext cx="3016271" cy="343339"/>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eDiscovery Platform / Advanced eDiscovery</a:t>
                </a:r>
                <a:endParaRPr kumimoji="0" lang="en-US" sz="1000" b="0" i="0" u="none" strike="noStrike" kern="1200" cap="all" spc="0" normalizeH="0" baseline="0" noProof="0">
                  <a:ln>
                    <a:noFill/>
                  </a:ln>
                  <a:solidFill>
                    <a:srgbClr val="000000"/>
                  </a:solidFill>
                  <a:effectLst/>
                  <a:uLnTx/>
                  <a:uFillTx/>
                  <a:latin typeface="Arial" panose="020B0604020202020204"/>
                  <a:ea typeface="+mn-ea"/>
                  <a:cs typeface="+mn-cs"/>
                </a:endParaRPr>
              </a:p>
            </p:txBody>
          </p:sp>
        </p:grpSp>
        <p:grpSp>
          <p:nvGrpSpPr>
            <p:cNvPr id="124" name="Group 123">
              <a:extLst>
                <a:ext uri="{FF2B5EF4-FFF2-40B4-BE49-F238E27FC236}">
                  <a16:creationId xmlns:a16="http://schemas.microsoft.com/office/drawing/2014/main" id="{40A3110C-4216-4F81-8F03-C5E54D5FD1B2}"/>
                </a:ext>
              </a:extLst>
            </p:cNvPr>
            <p:cNvGrpSpPr/>
            <p:nvPr/>
          </p:nvGrpSpPr>
          <p:grpSpPr>
            <a:xfrm>
              <a:off x="319168" y="3115301"/>
              <a:ext cx="3200400" cy="914400"/>
              <a:chOff x="1181773" y="1588641"/>
              <a:chExt cx="2811402" cy="888148"/>
            </a:xfrm>
          </p:grpSpPr>
          <p:sp>
            <p:nvSpPr>
              <p:cNvPr id="125" name="Rounded Rectangle 117">
                <a:extLst>
                  <a:ext uri="{FF2B5EF4-FFF2-40B4-BE49-F238E27FC236}">
                    <a16:creationId xmlns:a16="http://schemas.microsoft.com/office/drawing/2014/main" id="{F90F8FF0-F920-4DA1-9344-A4BDD640864A}"/>
                  </a:ext>
                </a:extLst>
              </p:cNvPr>
              <p:cNvSpPr/>
              <p:nvPr/>
            </p:nvSpPr>
            <p:spPr bwMode="auto">
              <a:xfrm>
                <a:off x="1181773" y="1588641"/>
                <a:ext cx="2811401"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EFFICIENT REVIEW OF ALL CONTENT</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 provides monitoring of communications to ensure regulatory compliance  </a:t>
                </a:r>
              </a:p>
            </p:txBody>
          </p:sp>
          <p:sp>
            <p:nvSpPr>
              <p:cNvPr id="126" name="Rectangle 125">
                <a:extLst>
                  <a:ext uri="{FF2B5EF4-FFF2-40B4-BE49-F238E27FC236}">
                    <a16:creationId xmlns:a16="http://schemas.microsoft.com/office/drawing/2014/main" id="{32DC1656-9CE2-4D54-95BF-F4303F06BF84}"/>
                  </a:ext>
                </a:extLst>
              </p:cNvPr>
              <p:cNvSpPr/>
              <p:nvPr/>
            </p:nvSpPr>
            <p:spPr>
              <a:xfrm>
                <a:off x="1181773" y="1602021"/>
                <a:ext cx="2811402"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7" name="Group 126">
              <a:extLst>
                <a:ext uri="{FF2B5EF4-FFF2-40B4-BE49-F238E27FC236}">
                  <a16:creationId xmlns:a16="http://schemas.microsoft.com/office/drawing/2014/main" id="{0B332B3A-2908-4B79-B8B3-C4932F6F2403}"/>
                </a:ext>
              </a:extLst>
            </p:cNvPr>
            <p:cNvGrpSpPr/>
            <p:nvPr/>
          </p:nvGrpSpPr>
          <p:grpSpPr>
            <a:xfrm>
              <a:off x="804704" y="5140554"/>
              <a:ext cx="3200401" cy="914400"/>
              <a:chOff x="-3118862" y="1161575"/>
              <a:chExt cx="2927058" cy="1143163"/>
            </a:xfrm>
          </p:grpSpPr>
          <p:sp>
            <p:nvSpPr>
              <p:cNvPr id="128" name="Rounded Rectangle 121">
                <a:extLst>
                  <a:ext uri="{FF2B5EF4-FFF2-40B4-BE49-F238E27FC236}">
                    <a16:creationId xmlns:a16="http://schemas.microsoft.com/office/drawing/2014/main" id="{A76B6F26-4CED-4AC9-981A-E9804E44064B}"/>
                  </a:ext>
                </a:extLst>
              </p:cNvPr>
              <p:cNvSpPr/>
              <p:nvPr/>
            </p:nvSpPr>
            <p:spPr bwMode="auto">
              <a:xfrm>
                <a:off x="-3118861" y="1161575"/>
                <a:ext cx="2927057" cy="1143163"/>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CAPTURE &amp; INDEXING</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Efficiently store content with flexible deployment (on-prem, hybrid, customer cloud tenant; SaaS).</a:t>
                </a:r>
              </a:p>
            </p:txBody>
          </p:sp>
          <p:sp>
            <p:nvSpPr>
              <p:cNvPr id="129" name="Rectangle 128">
                <a:extLst>
                  <a:ext uri="{FF2B5EF4-FFF2-40B4-BE49-F238E27FC236}">
                    <a16:creationId xmlns:a16="http://schemas.microsoft.com/office/drawing/2014/main" id="{A93B2888-5555-4B65-9626-10FDDEDE3113}"/>
                  </a:ext>
                </a:extLst>
              </p:cNvPr>
              <p:cNvSpPr/>
              <p:nvPr/>
            </p:nvSpPr>
            <p:spPr>
              <a:xfrm>
                <a:off x="-3118862" y="1182013"/>
                <a:ext cx="2927056" cy="307820"/>
              </a:xfrm>
              <a:prstGeom prst="rect">
                <a:avLst/>
              </a:prstGeom>
            </p:spPr>
            <p:txBody>
              <a:bodyPr wrap="square">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Enterprise Vault (On-prem/SaaS)</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cxnSp>
          <p:nvCxnSpPr>
            <p:cNvPr id="130" name="Straight Connector 129">
              <a:extLst>
                <a:ext uri="{FF2B5EF4-FFF2-40B4-BE49-F238E27FC236}">
                  <a16:creationId xmlns:a16="http://schemas.microsoft.com/office/drawing/2014/main" id="{364FB1E1-C37C-4D82-BD73-0071EC282C2C}"/>
                </a:ext>
              </a:extLst>
            </p:cNvPr>
            <p:cNvCxnSpPr>
              <a:cxnSpLocks/>
            </p:cNvCxnSpPr>
            <p:nvPr/>
          </p:nvCxnSpPr>
          <p:spPr>
            <a:xfrm flipV="1">
              <a:off x="7394721" y="1115847"/>
              <a:ext cx="844591" cy="7277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526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750"/>
                                        <p:tgtEl>
                                          <p:spTgt spid="131"/>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31"/>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E93B19-F4A3-40BA-A382-5511133334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EB47837A-F459-4409-9325-BCA163A3B9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cxnSp>
        <p:nvCxnSpPr>
          <p:cNvPr id="144" name="Straight Connector 143">
            <a:extLst>
              <a:ext uri="{FF2B5EF4-FFF2-40B4-BE49-F238E27FC236}">
                <a16:creationId xmlns:a16="http://schemas.microsoft.com/office/drawing/2014/main" id="{6813E6E4-ECEF-F744-9C91-92D6F40C0AB7}"/>
              </a:ext>
            </a:extLst>
          </p:cNvPr>
          <p:cNvCxnSpPr>
            <a:cxnSpLocks/>
          </p:cNvCxnSpPr>
          <p:nvPr/>
        </p:nvCxnSpPr>
        <p:spPr>
          <a:xfrm flipV="1">
            <a:off x="3348320" y="3508607"/>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8A27E3-D6BA-4AA8-ADF5-C0EDED8F1EB9}"/>
              </a:ext>
            </a:extLst>
          </p:cNvPr>
          <p:cNvCxnSpPr>
            <a:cxnSpLocks/>
          </p:cNvCxnSpPr>
          <p:nvPr/>
        </p:nvCxnSpPr>
        <p:spPr>
          <a:xfrm>
            <a:off x="7304938"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BFAD07-72F8-4349-8E2D-10F7CC65C6C5}"/>
              </a:ext>
            </a:extLst>
          </p:cNvPr>
          <p:cNvCxnSpPr>
            <a:cxnSpLocks/>
          </p:cNvCxnSpPr>
          <p:nvPr/>
        </p:nvCxnSpPr>
        <p:spPr>
          <a:xfrm flipV="1">
            <a:off x="8192565" y="3526585"/>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9F4F71-36D2-4464-925F-F0FDB9FE95A7}"/>
              </a:ext>
            </a:extLst>
          </p:cNvPr>
          <p:cNvCxnSpPr>
            <a:cxnSpLocks/>
          </p:cNvCxnSpPr>
          <p:nvPr/>
        </p:nvCxnSpPr>
        <p:spPr>
          <a:xfrm flipV="1">
            <a:off x="3810627"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07F788-0517-4C78-B80C-9EBAC286D2E1}"/>
              </a:ext>
            </a:extLst>
          </p:cNvPr>
          <p:cNvCxnSpPr>
            <a:cxnSpLocks/>
          </p:cNvCxnSpPr>
          <p:nvPr/>
        </p:nvCxnSpPr>
        <p:spPr>
          <a:xfrm>
            <a:off x="3973939" y="1083317"/>
            <a:ext cx="808876" cy="760267"/>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A5105C9E-82D8-49BC-9FCB-B3F2C860AA1C}"/>
              </a:ext>
            </a:extLst>
          </p:cNvPr>
          <p:cNvSpPr txBox="1">
            <a:spLocks/>
          </p:cNvSpPr>
          <p:nvPr/>
        </p:nvSpPr>
        <p:spPr>
          <a:xfrm>
            <a:off x="4392818" y="497517"/>
            <a:ext cx="3406364" cy="545349"/>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Veritas Data </a:t>
            </a:r>
            <a:b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b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Compliance &amp; Governance Portfolio</a:t>
            </a:r>
          </a:p>
        </p:txBody>
      </p:sp>
      <p:sp>
        <p:nvSpPr>
          <p:cNvPr id="10" name="Freeform 5">
            <a:extLst>
              <a:ext uri="{FF2B5EF4-FFF2-40B4-BE49-F238E27FC236}">
                <a16:creationId xmlns:a16="http://schemas.microsoft.com/office/drawing/2014/main" id="{287CE1EA-5214-469B-B5D4-1DE7AA8DEF37}"/>
              </a:ext>
            </a:extLst>
          </p:cNvPr>
          <p:cNvSpPr/>
          <p:nvPr/>
        </p:nvSpPr>
        <p:spPr>
          <a:xfrm>
            <a:off x="3965059" y="1446150"/>
            <a:ext cx="4234889" cy="4234889"/>
          </a:xfrm>
          <a:custGeom>
            <a:avLst/>
            <a:gdLst>
              <a:gd name="connsiteX0" fmla="*/ 4234890 w 4234889"/>
              <a:gd name="connsiteY0" fmla="*/ 2117445 h 4234889"/>
              <a:gd name="connsiteX1" fmla="*/ 2117445 w 4234889"/>
              <a:gd name="connsiteY1" fmla="*/ 4234890 h 4234889"/>
              <a:gd name="connsiteX2" fmla="*/ 0 w 4234889"/>
              <a:gd name="connsiteY2" fmla="*/ 2117445 h 4234889"/>
              <a:gd name="connsiteX3" fmla="*/ 2117445 w 4234889"/>
              <a:gd name="connsiteY3" fmla="*/ 0 h 4234889"/>
              <a:gd name="connsiteX4" fmla="*/ 4234890 w 4234889"/>
              <a:gd name="connsiteY4" fmla="*/ 2117445 h 423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889" h="4234889">
                <a:moveTo>
                  <a:pt x="4234890" y="2117445"/>
                </a:moveTo>
                <a:cubicBezTo>
                  <a:pt x="4234890" y="3286877"/>
                  <a:pt x="3286877" y="4234890"/>
                  <a:pt x="2117445" y="4234890"/>
                </a:cubicBezTo>
                <a:cubicBezTo>
                  <a:pt x="948012" y="4234890"/>
                  <a:pt x="0" y="3286877"/>
                  <a:pt x="0" y="2117445"/>
                </a:cubicBezTo>
                <a:cubicBezTo>
                  <a:pt x="0" y="948012"/>
                  <a:pt x="948012" y="0"/>
                  <a:pt x="2117445" y="0"/>
                </a:cubicBezTo>
                <a:cubicBezTo>
                  <a:pt x="3286877" y="0"/>
                  <a:pt x="4234890" y="948012"/>
                  <a:pt x="4234890" y="2117445"/>
                </a:cubicBezTo>
                <a:close/>
              </a:path>
            </a:pathLst>
          </a:custGeom>
          <a:solidFill>
            <a:srgbClr val="FFFFFF"/>
          </a:solidFill>
          <a:ln w="11002" cap="flat">
            <a:noFill/>
            <a:prstDash val="solid"/>
            <a:miter/>
          </a:ln>
          <a:effectLst>
            <a:outerShdw blurRad="389202" sx="100425" sy="100425"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1" name="Graphic 7">
            <a:extLst>
              <a:ext uri="{FF2B5EF4-FFF2-40B4-BE49-F238E27FC236}">
                <a16:creationId xmlns:a16="http://schemas.microsoft.com/office/drawing/2014/main" id="{1ACAB835-8332-4831-B4EF-67FB0ABE4B5C}"/>
              </a:ext>
            </a:extLst>
          </p:cNvPr>
          <p:cNvGrpSpPr/>
          <p:nvPr/>
        </p:nvGrpSpPr>
        <p:grpSpPr>
          <a:xfrm>
            <a:off x="4234502" y="1520067"/>
            <a:ext cx="3699468" cy="4199635"/>
            <a:chOff x="4612288" y="1746186"/>
            <a:chExt cx="3699468" cy="4199635"/>
          </a:xfrm>
        </p:grpSpPr>
        <p:grpSp>
          <p:nvGrpSpPr>
            <p:cNvPr id="12" name="Graphic 7">
              <a:extLst>
                <a:ext uri="{FF2B5EF4-FFF2-40B4-BE49-F238E27FC236}">
                  <a16:creationId xmlns:a16="http://schemas.microsoft.com/office/drawing/2014/main" id="{993E1F4A-5C61-4818-82AA-562D542A045B}"/>
                </a:ext>
              </a:extLst>
            </p:cNvPr>
            <p:cNvGrpSpPr/>
            <p:nvPr/>
          </p:nvGrpSpPr>
          <p:grpSpPr>
            <a:xfrm>
              <a:off x="4656355" y="2774061"/>
              <a:ext cx="3609130" cy="2142783"/>
              <a:chOff x="4656355" y="2774061"/>
              <a:chExt cx="3609130" cy="2142783"/>
            </a:xfrm>
          </p:grpSpPr>
          <p:grpSp>
            <p:nvGrpSpPr>
              <p:cNvPr id="30" name="Graphic 7">
                <a:extLst>
                  <a:ext uri="{FF2B5EF4-FFF2-40B4-BE49-F238E27FC236}">
                    <a16:creationId xmlns:a16="http://schemas.microsoft.com/office/drawing/2014/main" id="{ABE66976-7951-48CB-900D-F57265ECC51F}"/>
                  </a:ext>
                </a:extLst>
              </p:cNvPr>
              <p:cNvGrpSpPr/>
              <p:nvPr/>
            </p:nvGrpSpPr>
            <p:grpSpPr>
              <a:xfrm>
                <a:off x="4656355" y="2774061"/>
                <a:ext cx="1133637" cy="667623"/>
                <a:chOff x="4656355" y="2774061"/>
                <a:chExt cx="1133637" cy="667623"/>
              </a:xfrm>
            </p:grpSpPr>
            <p:sp>
              <p:nvSpPr>
                <p:cNvPr id="35" name="Freeform 30">
                  <a:extLst>
                    <a:ext uri="{FF2B5EF4-FFF2-40B4-BE49-F238E27FC236}">
                      <a16:creationId xmlns:a16="http://schemas.microsoft.com/office/drawing/2014/main" id="{C14F6976-5582-4A19-888B-D49E1242E7AA}"/>
                    </a:ext>
                  </a:extLst>
                </p:cNvPr>
                <p:cNvSpPr/>
                <p:nvPr/>
              </p:nvSpPr>
              <p:spPr>
                <a:xfrm>
                  <a:off x="4656355" y="2774061"/>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6" name="Freeform 31">
                  <a:extLst>
                    <a:ext uri="{FF2B5EF4-FFF2-40B4-BE49-F238E27FC236}">
                      <a16:creationId xmlns:a16="http://schemas.microsoft.com/office/drawing/2014/main" id="{3F53EDFE-F369-459C-9F87-F8F95982FD14}"/>
                    </a:ext>
                  </a:extLst>
                </p:cNvPr>
                <p:cNvSpPr/>
                <p:nvPr/>
              </p:nvSpPr>
              <p:spPr>
                <a:xfrm>
                  <a:off x="4689406" y="2793891"/>
                  <a:ext cx="1081857" cy="636775"/>
                </a:xfrm>
                <a:custGeom>
                  <a:avLst/>
                  <a:gdLst>
                    <a:gd name="connsiteX0" fmla="*/ 0 w 1081857"/>
                    <a:gd name="connsiteY0" fmla="*/ 0 h 636775"/>
                    <a:gd name="connsiteX1" fmla="*/ 1081858 w 1081857"/>
                    <a:gd name="connsiteY1" fmla="*/ 636776 h 636775"/>
                  </a:gdLst>
                  <a:ahLst/>
                  <a:cxnLst>
                    <a:cxn ang="0">
                      <a:pos x="connsiteX0" y="connsiteY0"/>
                    </a:cxn>
                    <a:cxn ang="0">
                      <a:pos x="connsiteX1" y="connsiteY1"/>
                    </a:cxn>
                  </a:cxnLst>
                  <a:rect l="l" t="t" r="r" b="b"/>
                  <a:pathLst>
                    <a:path w="1081857" h="636775">
                      <a:moveTo>
                        <a:pt x="0" y="0"/>
                      </a:moveTo>
                      <a:lnTo>
                        <a:pt x="1081858" y="636776"/>
                      </a:lnTo>
                    </a:path>
                  </a:pathLst>
                </a:custGeom>
                <a:ln w="16503" cap="rnd">
                  <a:solidFill>
                    <a:srgbClr val="A0AAB1"/>
                  </a:solidFill>
                  <a:custDash>
                    <a:ds d="74633" sp="2239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7" name="Freeform 32">
                  <a:extLst>
                    <a:ext uri="{FF2B5EF4-FFF2-40B4-BE49-F238E27FC236}">
                      <a16:creationId xmlns:a16="http://schemas.microsoft.com/office/drawing/2014/main" id="{4BB91B5E-48F0-42DB-8E17-03F7A6EF77A8}"/>
                    </a:ext>
                  </a:extLst>
                </p:cNvPr>
                <p:cNvSpPr/>
                <p:nvPr/>
              </p:nvSpPr>
              <p:spPr>
                <a:xfrm>
                  <a:off x="5785585" y="343948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31" name="Graphic 7">
                <a:extLst>
                  <a:ext uri="{FF2B5EF4-FFF2-40B4-BE49-F238E27FC236}">
                    <a16:creationId xmlns:a16="http://schemas.microsoft.com/office/drawing/2014/main" id="{5AD44242-149B-43DA-96BD-1CBE6B47576C}"/>
                  </a:ext>
                </a:extLst>
              </p:cNvPr>
              <p:cNvGrpSpPr/>
              <p:nvPr/>
            </p:nvGrpSpPr>
            <p:grpSpPr>
              <a:xfrm>
                <a:off x="7123035" y="4243713"/>
                <a:ext cx="1142450" cy="673131"/>
                <a:chOff x="7123035" y="4243713"/>
                <a:chExt cx="1142450" cy="673131"/>
              </a:xfrm>
            </p:grpSpPr>
            <p:sp>
              <p:nvSpPr>
                <p:cNvPr id="32" name="Freeform 27">
                  <a:extLst>
                    <a:ext uri="{FF2B5EF4-FFF2-40B4-BE49-F238E27FC236}">
                      <a16:creationId xmlns:a16="http://schemas.microsoft.com/office/drawing/2014/main" id="{10012C0B-ADF2-4202-A651-5EA371A77227}"/>
                    </a:ext>
                  </a:extLst>
                </p:cNvPr>
                <p:cNvSpPr/>
                <p:nvPr/>
              </p:nvSpPr>
              <p:spPr>
                <a:xfrm>
                  <a:off x="7123035" y="4243713"/>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3" name="Freeform 28">
                  <a:extLst>
                    <a:ext uri="{FF2B5EF4-FFF2-40B4-BE49-F238E27FC236}">
                      <a16:creationId xmlns:a16="http://schemas.microsoft.com/office/drawing/2014/main" id="{BB8F27FE-7E76-4528-9A1E-F934062804BA}"/>
                    </a:ext>
                  </a:extLst>
                </p:cNvPr>
                <p:cNvSpPr/>
                <p:nvPr/>
              </p:nvSpPr>
              <p:spPr>
                <a:xfrm>
                  <a:off x="7157187" y="4263544"/>
                  <a:ext cx="1089569" cy="642284"/>
                </a:xfrm>
                <a:custGeom>
                  <a:avLst/>
                  <a:gdLst>
                    <a:gd name="connsiteX0" fmla="*/ 0 w 1089569"/>
                    <a:gd name="connsiteY0" fmla="*/ 0 h 642284"/>
                    <a:gd name="connsiteX1" fmla="*/ 1089570 w 1089569"/>
                    <a:gd name="connsiteY1" fmla="*/ 642284 h 642284"/>
                  </a:gdLst>
                  <a:ahLst/>
                  <a:cxnLst>
                    <a:cxn ang="0">
                      <a:pos x="connsiteX0" y="connsiteY0"/>
                    </a:cxn>
                    <a:cxn ang="0">
                      <a:pos x="connsiteX1" y="connsiteY1"/>
                    </a:cxn>
                  </a:cxnLst>
                  <a:rect l="l" t="t" r="r" b="b"/>
                  <a:pathLst>
                    <a:path w="1089569" h="642284">
                      <a:moveTo>
                        <a:pt x="0" y="0"/>
                      </a:moveTo>
                      <a:lnTo>
                        <a:pt x="1089570" y="642284"/>
                      </a:lnTo>
                    </a:path>
                  </a:pathLst>
                </a:custGeom>
                <a:ln w="16503" cap="rnd">
                  <a:solidFill>
                    <a:srgbClr val="A0AAB1"/>
                  </a:solidFill>
                  <a:custDash>
                    <a:ds d="75233" sp="2257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4" name="Freeform 29">
                  <a:extLst>
                    <a:ext uri="{FF2B5EF4-FFF2-40B4-BE49-F238E27FC236}">
                      <a16:creationId xmlns:a16="http://schemas.microsoft.com/office/drawing/2014/main" id="{CA42DECB-FDFB-430C-BCBF-305623185B27}"/>
                    </a:ext>
                  </a:extLst>
                </p:cNvPr>
                <p:cNvSpPr/>
                <p:nvPr/>
              </p:nvSpPr>
              <p:spPr>
                <a:xfrm>
                  <a:off x="8261079" y="491464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3" name="Graphic 7">
              <a:extLst>
                <a:ext uri="{FF2B5EF4-FFF2-40B4-BE49-F238E27FC236}">
                  <a16:creationId xmlns:a16="http://schemas.microsoft.com/office/drawing/2014/main" id="{F899A6F1-B45E-416E-A44A-73DDBE9EC0AC}"/>
                </a:ext>
              </a:extLst>
            </p:cNvPr>
            <p:cNvGrpSpPr/>
            <p:nvPr/>
          </p:nvGrpSpPr>
          <p:grpSpPr>
            <a:xfrm>
              <a:off x="4612288" y="1746186"/>
              <a:ext cx="3699468" cy="4199635"/>
              <a:chOff x="4612288" y="1746186"/>
              <a:chExt cx="3699468" cy="4199635"/>
            </a:xfrm>
          </p:grpSpPr>
          <p:grpSp>
            <p:nvGrpSpPr>
              <p:cNvPr id="14" name="Graphic 7">
                <a:extLst>
                  <a:ext uri="{FF2B5EF4-FFF2-40B4-BE49-F238E27FC236}">
                    <a16:creationId xmlns:a16="http://schemas.microsoft.com/office/drawing/2014/main" id="{3B0464F3-7FE2-4512-BAA3-D20B536F266C}"/>
                  </a:ext>
                </a:extLst>
              </p:cNvPr>
              <p:cNvGrpSpPr/>
              <p:nvPr/>
            </p:nvGrpSpPr>
            <p:grpSpPr>
              <a:xfrm>
                <a:off x="4612288" y="4221679"/>
                <a:ext cx="1143552" cy="618047"/>
                <a:chOff x="4612288" y="4221679"/>
                <a:chExt cx="1143552" cy="618047"/>
              </a:xfrm>
            </p:grpSpPr>
            <p:sp>
              <p:nvSpPr>
                <p:cNvPr id="27" name="Freeform 22">
                  <a:extLst>
                    <a:ext uri="{FF2B5EF4-FFF2-40B4-BE49-F238E27FC236}">
                      <a16:creationId xmlns:a16="http://schemas.microsoft.com/office/drawing/2014/main" id="{F8D718F1-6F53-4F24-8AB6-22CBAD67071C}"/>
                    </a:ext>
                  </a:extLst>
                </p:cNvPr>
                <p:cNvSpPr/>
                <p:nvPr/>
              </p:nvSpPr>
              <p:spPr>
                <a:xfrm>
                  <a:off x="5751433" y="4221679"/>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 name="Freeform 23">
                  <a:extLst>
                    <a:ext uri="{FF2B5EF4-FFF2-40B4-BE49-F238E27FC236}">
                      <a16:creationId xmlns:a16="http://schemas.microsoft.com/office/drawing/2014/main" id="{21D02AC8-348E-4BB5-A7FD-DEFF45B5ABE6}"/>
                    </a:ext>
                  </a:extLst>
                </p:cNvPr>
                <p:cNvSpPr/>
                <p:nvPr/>
              </p:nvSpPr>
              <p:spPr>
                <a:xfrm>
                  <a:off x="4631016" y="4239306"/>
                  <a:ext cx="1091773" cy="590504"/>
                </a:xfrm>
                <a:custGeom>
                  <a:avLst/>
                  <a:gdLst>
                    <a:gd name="connsiteX0" fmla="*/ 1091773 w 1091773"/>
                    <a:gd name="connsiteY0" fmla="*/ 0 h 590504"/>
                    <a:gd name="connsiteX1" fmla="*/ 0 w 1091773"/>
                    <a:gd name="connsiteY1" fmla="*/ 590505 h 590504"/>
                  </a:gdLst>
                  <a:ahLst/>
                  <a:cxnLst>
                    <a:cxn ang="0">
                      <a:pos x="connsiteX0" y="connsiteY0"/>
                    </a:cxn>
                    <a:cxn ang="0">
                      <a:pos x="connsiteX1" y="connsiteY1"/>
                    </a:cxn>
                  </a:cxnLst>
                  <a:rect l="l" t="t" r="r" b="b"/>
                  <a:pathLst>
                    <a:path w="1091773" h="590504">
                      <a:moveTo>
                        <a:pt x="1091773" y="0"/>
                      </a:moveTo>
                      <a:lnTo>
                        <a:pt x="0" y="590505"/>
                      </a:lnTo>
                    </a:path>
                  </a:pathLst>
                </a:custGeom>
                <a:ln w="16503" cap="rnd">
                  <a:solidFill>
                    <a:srgbClr val="A0AAB1"/>
                  </a:solidFill>
                  <a:custDash>
                    <a:ds d="73763" sp="22129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 name="Freeform 24">
                  <a:extLst>
                    <a:ext uri="{FF2B5EF4-FFF2-40B4-BE49-F238E27FC236}">
                      <a16:creationId xmlns:a16="http://schemas.microsoft.com/office/drawing/2014/main" id="{EB185BE4-D911-4DB0-A2D6-D346DC907B70}"/>
                    </a:ext>
                  </a:extLst>
                </p:cNvPr>
                <p:cNvSpPr/>
                <p:nvPr/>
              </p:nvSpPr>
              <p:spPr>
                <a:xfrm>
                  <a:off x="4612288" y="4837523"/>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 name="Graphic 7">
                <a:extLst>
                  <a:ext uri="{FF2B5EF4-FFF2-40B4-BE49-F238E27FC236}">
                    <a16:creationId xmlns:a16="http://schemas.microsoft.com/office/drawing/2014/main" id="{8478A4C9-3D1F-4B89-9550-69E2E4C7D7DB}"/>
                  </a:ext>
                </a:extLst>
              </p:cNvPr>
              <p:cNvGrpSpPr/>
              <p:nvPr/>
            </p:nvGrpSpPr>
            <p:grpSpPr>
              <a:xfrm>
                <a:off x="7132950" y="2839061"/>
                <a:ext cx="1178806" cy="637877"/>
                <a:chOff x="7132950" y="2839061"/>
                <a:chExt cx="1178806" cy="637877"/>
              </a:xfrm>
            </p:grpSpPr>
            <p:sp>
              <p:nvSpPr>
                <p:cNvPr id="24" name="Freeform 19">
                  <a:extLst>
                    <a:ext uri="{FF2B5EF4-FFF2-40B4-BE49-F238E27FC236}">
                      <a16:creationId xmlns:a16="http://schemas.microsoft.com/office/drawing/2014/main" id="{88F8FB5F-DDCE-4C33-931E-E35C71496F51}"/>
                    </a:ext>
                  </a:extLst>
                </p:cNvPr>
                <p:cNvSpPr/>
                <p:nvPr/>
              </p:nvSpPr>
              <p:spPr>
                <a:xfrm>
                  <a:off x="8307350" y="2839061"/>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5" name="Freeform 20">
                  <a:extLst>
                    <a:ext uri="{FF2B5EF4-FFF2-40B4-BE49-F238E27FC236}">
                      <a16:creationId xmlns:a16="http://schemas.microsoft.com/office/drawing/2014/main" id="{B3AC1652-C5AB-46BC-BECB-8C4093C2BF7D}"/>
                    </a:ext>
                  </a:extLst>
                </p:cNvPr>
                <p:cNvSpPr/>
                <p:nvPr/>
              </p:nvSpPr>
              <p:spPr>
                <a:xfrm>
                  <a:off x="7152780" y="2857789"/>
                  <a:ext cx="1124823" cy="609233"/>
                </a:xfrm>
                <a:custGeom>
                  <a:avLst/>
                  <a:gdLst>
                    <a:gd name="connsiteX0" fmla="*/ 1124824 w 1124823"/>
                    <a:gd name="connsiteY0" fmla="*/ 0 h 609233"/>
                    <a:gd name="connsiteX1" fmla="*/ 0 w 1124823"/>
                    <a:gd name="connsiteY1" fmla="*/ 609234 h 609233"/>
                  </a:gdLst>
                  <a:ahLst/>
                  <a:cxnLst>
                    <a:cxn ang="0">
                      <a:pos x="connsiteX0" y="connsiteY0"/>
                    </a:cxn>
                    <a:cxn ang="0">
                      <a:pos x="connsiteX1" y="connsiteY1"/>
                    </a:cxn>
                  </a:cxnLst>
                  <a:rect l="l" t="t" r="r" b="b"/>
                  <a:pathLst>
                    <a:path w="1124823" h="609233">
                      <a:moveTo>
                        <a:pt x="1124824" y="0"/>
                      </a:moveTo>
                      <a:lnTo>
                        <a:pt x="0" y="609234"/>
                      </a:lnTo>
                    </a:path>
                  </a:pathLst>
                </a:custGeom>
                <a:ln w="16503" cap="rnd">
                  <a:solidFill>
                    <a:srgbClr val="A0AAB1"/>
                  </a:solidFill>
                  <a:custDash>
                    <a:ds d="76050" sp="2281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6" name="Freeform 21">
                  <a:extLst>
                    <a:ext uri="{FF2B5EF4-FFF2-40B4-BE49-F238E27FC236}">
                      <a16:creationId xmlns:a16="http://schemas.microsoft.com/office/drawing/2014/main" id="{94EFFBA8-2879-4A9D-8587-F179EDA64C6B}"/>
                    </a:ext>
                  </a:extLst>
                </p:cNvPr>
                <p:cNvSpPr/>
                <p:nvPr/>
              </p:nvSpPr>
              <p:spPr>
                <a:xfrm>
                  <a:off x="7132950" y="3474735"/>
                  <a:ext cx="5508" cy="2203"/>
                </a:xfrm>
                <a:custGeom>
                  <a:avLst/>
                  <a:gdLst>
                    <a:gd name="connsiteX0" fmla="*/ 5508 w 5508"/>
                    <a:gd name="connsiteY0" fmla="*/ 0 h 2203"/>
                    <a:gd name="connsiteX1" fmla="*/ 0 w 5508"/>
                    <a:gd name="connsiteY1" fmla="*/ 2203 h 2203"/>
                  </a:gdLst>
                  <a:ahLst/>
                  <a:cxnLst>
                    <a:cxn ang="0">
                      <a:pos x="connsiteX0" y="connsiteY0"/>
                    </a:cxn>
                    <a:cxn ang="0">
                      <a:pos x="connsiteX1" y="connsiteY1"/>
                    </a:cxn>
                  </a:cxnLst>
                  <a:rect l="l" t="t" r="r" b="b"/>
                  <a:pathLst>
                    <a:path w="5508" h="2203">
                      <a:moveTo>
                        <a:pt x="5508"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 name="Graphic 7">
                <a:extLst>
                  <a:ext uri="{FF2B5EF4-FFF2-40B4-BE49-F238E27FC236}">
                    <a16:creationId xmlns:a16="http://schemas.microsoft.com/office/drawing/2014/main" id="{1A07A9C8-B5A9-48B7-9DBA-91CA0A46DA10}"/>
                  </a:ext>
                </a:extLst>
              </p:cNvPr>
              <p:cNvGrpSpPr/>
              <p:nvPr/>
            </p:nvGrpSpPr>
            <p:grpSpPr>
              <a:xfrm>
                <a:off x="6457615" y="4628202"/>
                <a:ext cx="11016" cy="1317619"/>
                <a:chOff x="6457615" y="4628202"/>
                <a:chExt cx="11016" cy="1317619"/>
              </a:xfrm>
            </p:grpSpPr>
            <p:sp>
              <p:nvSpPr>
                <p:cNvPr id="21" name="Freeform 16">
                  <a:extLst>
                    <a:ext uri="{FF2B5EF4-FFF2-40B4-BE49-F238E27FC236}">
                      <a16:creationId xmlns:a16="http://schemas.microsoft.com/office/drawing/2014/main" id="{84F41DFE-C322-499B-934F-FAD5E14472C5}"/>
                    </a:ext>
                  </a:extLst>
                </p:cNvPr>
                <p:cNvSpPr/>
                <p:nvPr/>
              </p:nvSpPr>
              <p:spPr>
                <a:xfrm>
                  <a:off x="6457615" y="4628202"/>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 name="Freeform 17">
                  <a:extLst>
                    <a:ext uri="{FF2B5EF4-FFF2-40B4-BE49-F238E27FC236}">
                      <a16:creationId xmlns:a16="http://schemas.microsoft.com/office/drawing/2014/main" id="{2543560A-DA5B-4FA9-BDE4-6A7734824AD5}"/>
                    </a:ext>
                  </a:extLst>
                </p:cNvPr>
                <p:cNvSpPr/>
                <p:nvPr/>
              </p:nvSpPr>
              <p:spPr>
                <a:xfrm>
                  <a:off x="6457615" y="4665660"/>
                  <a:ext cx="11016" cy="1258127"/>
                </a:xfrm>
                <a:custGeom>
                  <a:avLst/>
                  <a:gdLst>
                    <a:gd name="connsiteX0" fmla="*/ 0 w 11016"/>
                    <a:gd name="connsiteY0" fmla="*/ 0 h 1258127"/>
                    <a:gd name="connsiteX1" fmla="*/ 0 w 11016"/>
                    <a:gd name="connsiteY1" fmla="*/ 1258128 h 1258127"/>
                  </a:gdLst>
                  <a:ahLst/>
                  <a:cxnLst>
                    <a:cxn ang="0">
                      <a:pos x="connsiteX0" y="connsiteY0"/>
                    </a:cxn>
                    <a:cxn ang="0">
                      <a:pos x="connsiteX1" y="connsiteY1"/>
                    </a:cxn>
                  </a:cxnLst>
                  <a:rect l="l" t="t" r="r" b="b"/>
                  <a:pathLst>
                    <a:path w="11016" h="1258127">
                      <a:moveTo>
                        <a:pt x="0" y="0"/>
                      </a:moveTo>
                      <a:lnTo>
                        <a:pt x="0" y="1258128"/>
                      </a:lnTo>
                    </a:path>
                  </a:pathLst>
                </a:custGeom>
                <a:ln w="16503" cap="rnd">
                  <a:solidFill>
                    <a:srgbClr val="A0AAB1"/>
                  </a:solidFill>
                  <a:custDash>
                    <a:ds d="74790" sp="224362"/>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 name="Freeform 18">
                  <a:extLst>
                    <a:ext uri="{FF2B5EF4-FFF2-40B4-BE49-F238E27FC236}">
                      <a16:creationId xmlns:a16="http://schemas.microsoft.com/office/drawing/2014/main" id="{4B8FAD43-F4A5-465C-8304-B772FC994EAB}"/>
                    </a:ext>
                  </a:extLst>
                </p:cNvPr>
                <p:cNvSpPr/>
                <p:nvPr/>
              </p:nvSpPr>
              <p:spPr>
                <a:xfrm>
                  <a:off x="6457615" y="5940313"/>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7" name="Graphic 7">
                <a:extLst>
                  <a:ext uri="{FF2B5EF4-FFF2-40B4-BE49-F238E27FC236}">
                    <a16:creationId xmlns:a16="http://schemas.microsoft.com/office/drawing/2014/main" id="{C58C6C3B-4EA2-47E4-B19D-43204E18565D}"/>
                  </a:ext>
                </a:extLst>
              </p:cNvPr>
              <p:cNvGrpSpPr/>
              <p:nvPr/>
            </p:nvGrpSpPr>
            <p:grpSpPr>
              <a:xfrm>
                <a:off x="6455412" y="1746186"/>
                <a:ext cx="1101" cy="1319822"/>
                <a:chOff x="6455412" y="1746186"/>
                <a:chExt cx="1101" cy="1319822"/>
              </a:xfrm>
            </p:grpSpPr>
            <p:sp>
              <p:nvSpPr>
                <p:cNvPr id="18" name="Freeform 13">
                  <a:extLst>
                    <a:ext uri="{FF2B5EF4-FFF2-40B4-BE49-F238E27FC236}">
                      <a16:creationId xmlns:a16="http://schemas.microsoft.com/office/drawing/2014/main" id="{56D66FA0-FAAF-4770-9671-FAFCF0475491}"/>
                    </a:ext>
                  </a:extLst>
                </p:cNvPr>
                <p:cNvSpPr/>
                <p:nvPr/>
              </p:nvSpPr>
              <p:spPr>
                <a:xfrm>
                  <a:off x="6455412" y="1746186"/>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9" name="Freeform 14">
                  <a:extLst>
                    <a:ext uri="{FF2B5EF4-FFF2-40B4-BE49-F238E27FC236}">
                      <a16:creationId xmlns:a16="http://schemas.microsoft.com/office/drawing/2014/main" id="{507069BB-A1EB-49DD-B47A-D2275367FDA6}"/>
                    </a:ext>
                  </a:extLst>
                </p:cNvPr>
                <p:cNvSpPr/>
                <p:nvPr/>
              </p:nvSpPr>
              <p:spPr>
                <a:xfrm>
                  <a:off x="6455412" y="1784745"/>
                  <a:ext cx="1101" cy="1259229"/>
                </a:xfrm>
                <a:custGeom>
                  <a:avLst/>
                  <a:gdLst>
                    <a:gd name="connsiteX0" fmla="*/ 0 w 1101"/>
                    <a:gd name="connsiteY0" fmla="*/ 0 h 1259229"/>
                    <a:gd name="connsiteX1" fmla="*/ 1102 w 1101"/>
                    <a:gd name="connsiteY1" fmla="*/ 1259230 h 1259229"/>
                  </a:gdLst>
                  <a:ahLst/>
                  <a:cxnLst>
                    <a:cxn ang="0">
                      <a:pos x="connsiteX0" y="connsiteY0"/>
                    </a:cxn>
                    <a:cxn ang="0">
                      <a:pos x="connsiteX1" y="connsiteY1"/>
                    </a:cxn>
                  </a:cxnLst>
                  <a:rect l="l" t="t" r="r" b="b"/>
                  <a:pathLst>
                    <a:path w="1101" h="1259229">
                      <a:moveTo>
                        <a:pt x="0" y="0"/>
                      </a:moveTo>
                      <a:lnTo>
                        <a:pt x="1102" y="1259230"/>
                      </a:lnTo>
                    </a:path>
                  </a:pathLst>
                </a:custGeom>
                <a:ln w="16503" cap="rnd">
                  <a:solidFill>
                    <a:srgbClr val="A0AAB1"/>
                  </a:solidFill>
                  <a:custDash>
                    <a:ds d="74850" sp="2245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0" name="Freeform 15">
                  <a:extLst>
                    <a:ext uri="{FF2B5EF4-FFF2-40B4-BE49-F238E27FC236}">
                      <a16:creationId xmlns:a16="http://schemas.microsoft.com/office/drawing/2014/main" id="{8C5DDB74-71ED-4663-BE4E-40B7E2F7C1D5}"/>
                    </a:ext>
                  </a:extLst>
                </p:cNvPr>
                <p:cNvSpPr/>
                <p:nvPr/>
              </p:nvSpPr>
              <p:spPr>
                <a:xfrm>
                  <a:off x="6456514" y="3060500"/>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sp>
        <p:nvSpPr>
          <p:cNvPr id="38" name="Freeform 33">
            <a:extLst>
              <a:ext uri="{FF2B5EF4-FFF2-40B4-BE49-F238E27FC236}">
                <a16:creationId xmlns:a16="http://schemas.microsoft.com/office/drawing/2014/main" id="{B09F39A8-BC1F-4437-AB98-EE65BA442D69}"/>
              </a:ext>
            </a:extLst>
          </p:cNvPr>
          <p:cNvSpPr/>
          <p:nvPr/>
        </p:nvSpPr>
        <p:spPr>
          <a:xfrm>
            <a:off x="5311953" y="2846500"/>
            <a:ext cx="1544566" cy="1544566"/>
          </a:xfrm>
          <a:custGeom>
            <a:avLst/>
            <a:gdLst>
              <a:gd name="connsiteX0" fmla="*/ 1544567 w 1544566"/>
              <a:gd name="connsiteY0" fmla="*/ 772283 h 1544566"/>
              <a:gd name="connsiteX1" fmla="*/ 772283 w 1544566"/>
              <a:gd name="connsiteY1" fmla="*/ 1544567 h 1544566"/>
              <a:gd name="connsiteX2" fmla="*/ 0 w 1544566"/>
              <a:gd name="connsiteY2" fmla="*/ 772283 h 1544566"/>
              <a:gd name="connsiteX3" fmla="*/ 772283 w 1544566"/>
              <a:gd name="connsiteY3" fmla="*/ 0 h 1544566"/>
              <a:gd name="connsiteX4" fmla="*/ 1544567 w 1544566"/>
              <a:gd name="connsiteY4" fmla="*/ 772283 h 1544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66" h="1544566">
                <a:moveTo>
                  <a:pt x="1544567" y="772283"/>
                </a:moveTo>
                <a:cubicBezTo>
                  <a:pt x="1544567" y="1198804"/>
                  <a:pt x="1198804" y="1544567"/>
                  <a:pt x="772283" y="1544567"/>
                </a:cubicBezTo>
                <a:cubicBezTo>
                  <a:pt x="345763" y="1544567"/>
                  <a:pt x="0" y="1198804"/>
                  <a:pt x="0" y="772283"/>
                </a:cubicBezTo>
                <a:cubicBezTo>
                  <a:pt x="0" y="345763"/>
                  <a:pt x="345763" y="0"/>
                  <a:pt x="772283" y="0"/>
                </a:cubicBezTo>
                <a:cubicBezTo>
                  <a:pt x="1198804" y="0"/>
                  <a:pt x="1544567" y="345763"/>
                  <a:pt x="1544567" y="772283"/>
                </a:cubicBezTo>
                <a:close/>
              </a:path>
            </a:pathLst>
          </a:custGeom>
          <a:solidFill>
            <a:srgbClr val="FFFFFF"/>
          </a:solidFill>
          <a:ln w="11002" cap="flat">
            <a:noFill/>
            <a:prstDash val="solid"/>
            <a:miter/>
          </a:ln>
          <a:effectLst>
            <a:outerShdw blurRad="190500"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2" name="Graphic 7">
            <a:extLst>
              <a:ext uri="{FF2B5EF4-FFF2-40B4-BE49-F238E27FC236}">
                <a16:creationId xmlns:a16="http://schemas.microsoft.com/office/drawing/2014/main" id="{7DEFDC21-6923-420D-AB70-DE328EA56751}"/>
              </a:ext>
            </a:extLst>
          </p:cNvPr>
          <p:cNvGrpSpPr/>
          <p:nvPr/>
        </p:nvGrpSpPr>
        <p:grpSpPr>
          <a:xfrm>
            <a:off x="7192534" y="3268446"/>
            <a:ext cx="661012" cy="661012"/>
            <a:chOff x="7570320" y="3494565"/>
            <a:chExt cx="661012" cy="661012"/>
          </a:xfrm>
          <a:effectLst>
            <a:outerShdw blurRad="63500" dist="38100" dir="2700000" algn="tl" rotWithShape="0">
              <a:prstClr val="black">
                <a:alpha val="20000"/>
              </a:prstClr>
            </a:outerShdw>
          </a:effectLst>
        </p:grpSpPr>
        <p:sp>
          <p:nvSpPr>
            <p:cNvPr id="43" name="Freeform 38">
              <a:extLst>
                <a:ext uri="{FF2B5EF4-FFF2-40B4-BE49-F238E27FC236}">
                  <a16:creationId xmlns:a16="http://schemas.microsoft.com/office/drawing/2014/main" id="{D0939049-B4DD-4C9E-8F3C-A9B424720007}"/>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4" name="Graphic 7">
              <a:extLst>
                <a:ext uri="{FF2B5EF4-FFF2-40B4-BE49-F238E27FC236}">
                  <a16:creationId xmlns:a16="http://schemas.microsoft.com/office/drawing/2014/main" id="{FA77CFCB-1322-4B69-8695-6683ED500AF7}"/>
                </a:ext>
              </a:extLst>
            </p:cNvPr>
            <p:cNvGrpSpPr/>
            <p:nvPr/>
          </p:nvGrpSpPr>
          <p:grpSpPr>
            <a:xfrm>
              <a:off x="7632015" y="3544485"/>
              <a:ext cx="550139" cy="548296"/>
              <a:chOff x="7632015" y="3544485"/>
              <a:chExt cx="550139" cy="548296"/>
            </a:xfrm>
            <a:solidFill>
              <a:srgbClr val="FFFFFF"/>
            </a:solidFill>
          </p:grpSpPr>
          <p:sp>
            <p:nvSpPr>
              <p:cNvPr id="45" name="Freeform 40">
                <a:extLst>
                  <a:ext uri="{FF2B5EF4-FFF2-40B4-BE49-F238E27FC236}">
                    <a16:creationId xmlns:a16="http://schemas.microsoft.com/office/drawing/2014/main" id="{F3298B2C-4C14-4266-8CF4-BA6B7061A3BB}"/>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 name="Freeform 41">
                <a:extLst>
                  <a:ext uri="{FF2B5EF4-FFF2-40B4-BE49-F238E27FC236}">
                    <a16:creationId xmlns:a16="http://schemas.microsoft.com/office/drawing/2014/main" id="{15C5AC51-2CC6-4498-962D-69AEA1CCA76A}"/>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7" name="Freeform 42">
                <a:extLst>
                  <a:ext uri="{FF2B5EF4-FFF2-40B4-BE49-F238E27FC236}">
                    <a16:creationId xmlns:a16="http://schemas.microsoft.com/office/drawing/2014/main" id="{FDD7A63B-B09D-4593-9AFE-059CE6D27BC1}"/>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8" name="Freeform 43">
                <a:extLst>
                  <a:ext uri="{FF2B5EF4-FFF2-40B4-BE49-F238E27FC236}">
                    <a16:creationId xmlns:a16="http://schemas.microsoft.com/office/drawing/2014/main" id="{C3F14407-B440-4826-8AAD-4EEAFCBB22D0}"/>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9" name="Freeform 44">
                <a:extLst>
                  <a:ext uri="{FF2B5EF4-FFF2-40B4-BE49-F238E27FC236}">
                    <a16:creationId xmlns:a16="http://schemas.microsoft.com/office/drawing/2014/main" id="{3AC922FB-723C-4C6A-BE6E-D9ACF191B38C}"/>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Freeform 45">
                <a:extLst>
                  <a:ext uri="{FF2B5EF4-FFF2-40B4-BE49-F238E27FC236}">
                    <a16:creationId xmlns:a16="http://schemas.microsoft.com/office/drawing/2014/main" id="{B32AF7C8-D9AB-4D76-B280-7FD0B1403B8B}"/>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51" name="Graphic 7">
            <a:extLst>
              <a:ext uri="{FF2B5EF4-FFF2-40B4-BE49-F238E27FC236}">
                <a16:creationId xmlns:a16="http://schemas.microsoft.com/office/drawing/2014/main" id="{9F8E8AA9-13B0-4498-952D-E360F0EE7411}"/>
              </a:ext>
            </a:extLst>
          </p:cNvPr>
          <p:cNvGrpSpPr/>
          <p:nvPr/>
        </p:nvGrpSpPr>
        <p:grpSpPr>
          <a:xfrm>
            <a:off x="6410754" y="4486915"/>
            <a:ext cx="661012" cy="661012"/>
            <a:chOff x="6931341" y="4786845"/>
            <a:chExt cx="661012" cy="661012"/>
          </a:xfrm>
          <a:effectLst>
            <a:outerShdw blurRad="63500" dist="38100" dir="2700000" algn="tl" rotWithShape="0">
              <a:prstClr val="black">
                <a:alpha val="20000"/>
              </a:prstClr>
            </a:outerShdw>
          </a:effectLst>
        </p:grpSpPr>
        <p:sp>
          <p:nvSpPr>
            <p:cNvPr id="52" name="Freeform 47">
              <a:extLst>
                <a:ext uri="{FF2B5EF4-FFF2-40B4-BE49-F238E27FC236}">
                  <a16:creationId xmlns:a16="http://schemas.microsoft.com/office/drawing/2014/main" id="{76FF0E60-E342-43A1-BD59-6F54D965DF1E}"/>
                </a:ext>
              </a:extLst>
            </p:cNvPr>
            <p:cNvSpPr/>
            <p:nvPr/>
          </p:nvSpPr>
          <p:spPr>
            <a:xfrm>
              <a:off x="6931341" y="478684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3" name="Freeform 48">
              <a:extLst>
                <a:ext uri="{FF2B5EF4-FFF2-40B4-BE49-F238E27FC236}">
                  <a16:creationId xmlns:a16="http://schemas.microsoft.com/office/drawing/2014/main" id="{35C2B4D7-9AA4-4349-BB76-752EE4BE72A3}"/>
                </a:ext>
              </a:extLst>
            </p:cNvPr>
            <p:cNvSpPr/>
            <p:nvPr/>
          </p:nvSpPr>
          <p:spPr>
            <a:xfrm>
              <a:off x="6976511" y="4863964"/>
              <a:ext cx="536521" cy="512285"/>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4" name="Graphic 7">
            <a:extLst>
              <a:ext uri="{FF2B5EF4-FFF2-40B4-BE49-F238E27FC236}">
                <a16:creationId xmlns:a16="http://schemas.microsoft.com/office/drawing/2014/main" id="{6DFE47B4-846E-4464-9C45-F213A2043B2F}"/>
              </a:ext>
            </a:extLst>
          </p:cNvPr>
          <p:cNvGrpSpPr/>
          <p:nvPr/>
        </p:nvGrpSpPr>
        <p:grpSpPr>
          <a:xfrm>
            <a:off x="5305833" y="4622774"/>
            <a:ext cx="535420" cy="535420"/>
            <a:chOff x="5656688" y="4966420"/>
            <a:chExt cx="535420" cy="535420"/>
          </a:xfrm>
          <a:effectLst>
            <a:outerShdw blurRad="63500" dist="38100" dir="2700000" algn="tl" rotWithShape="0">
              <a:prstClr val="black">
                <a:alpha val="20000"/>
              </a:prstClr>
            </a:outerShdw>
          </a:effectLst>
        </p:grpSpPr>
        <p:sp>
          <p:nvSpPr>
            <p:cNvPr id="55" name="Freeform 50">
              <a:extLst>
                <a:ext uri="{FF2B5EF4-FFF2-40B4-BE49-F238E27FC236}">
                  <a16:creationId xmlns:a16="http://schemas.microsoft.com/office/drawing/2014/main" id="{9707EA8E-166C-4AE4-8C5E-9061C0F5BB9A}"/>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D95F7178-91B9-468D-9435-C09643731CF0}"/>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7" name="Freeform 52">
              <a:extLst>
                <a:ext uri="{FF2B5EF4-FFF2-40B4-BE49-F238E27FC236}">
                  <a16:creationId xmlns:a16="http://schemas.microsoft.com/office/drawing/2014/main" id="{1B1D3B47-F67B-4F29-9CE9-325C49EE4BF7}"/>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8" name="Graphic 7">
            <a:extLst>
              <a:ext uri="{FF2B5EF4-FFF2-40B4-BE49-F238E27FC236}">
                <a16:creationId xmlns:a16="http://schemas.microsoft.com/office/drawing/2014/main" id="{6C8327CE-AE9D-4DCD-A4C9-E8D6107975EF}"/>
              </a:ext>
            </a:extLst>
          </p:cNvPr>
          <p:cNvGrpSpPr/>
          <p:nvPr/>
        </p:nvGrpSpPr>
        <p:grpSpPr>
          <a:xfrm>
            <a:off x="5378598" y="2202361"/>
            <a:ext cx="535420" cy="535420"/>
            <a:chOff x="5570756" y="2476605"/>
            <a:chExt cx="535420" cy="535420"/>
          </a:xfrm>
          <a:effectLst>
            <a:outerShdw blurRad="63500" dist="38100" dir="2700000" algn="tl" rotWithShape="0">
              <a:prstClr val="black">
                <a:alpha val="20000"/>
              </a:prstClr>
            </a:outerShdw>
          </a:effectLst>
        </p:grpSpPr>
        <p:sp>
          <p:nvSpPr>
            <p:cNvPr id="59" name="Freeform 54">
              <a:extLst>
                <a:ext uri="{FF2B5EF4-FFF2-40B4-BE49-F238E27FC236}">
                  <a16:creationId xmlns:a16="http://schemas.microsoft.com/office/drawing/2014/main" id="{3604F1D5-CFD8-4239-9668-400E41230716}"/>
                </a:ext>
              </a:extLst>
            </p:cNvPr>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0" name="Graphic 7">
              <a:extLst>
                <a:ext uri="{FF2B5EF4-FFF2-40B4-BE49-F238E27FC236}">
                  <a16:creationId xmlns:a16="http://schemas.microsoft.com/office/drawing/2014/main" id="{92C81202-F727-4456-BE21-469D256DBBC0}"/>
                </a:ext>
              </a:extLst>
            </p:cNvPr>
            <p:cNvGrpSpPr/>
            <p:nvPr/>
          </p:nvGrpSpPr>
          <p:grpSpPr>
            <a:xfrm>
              <a:off x="5678722" y="2582367"/>
              <a:ext cx="318663" cy="322794"/>
              <a:chOff x="5678722" y="2582367"/>
              <a:chExt cx="318663" cy="322794"/>
            </a:xfrm>
            <a:solidFill>
              <a:srgbClr val="FFFFFF"/>
            </a:solidFill>
          </p:grpSpPr>
          <p:sp>
            <p:nvSpPr>
              <p:cNvPr id="61" name="Freeform 56">
                <a:extLst>
                  <a:ext uri="{FF2B5EF4-FFF2-40B4-BE49-F238E27FC236}">
                    <a16:creationId xmlns:a16="http://schemas.microsoft.com/office/drawing/2014/main" id="{417B8B8B-277F-4C4E-B12E-D995895BF063}"/>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2" name="Freeform 57">
                <a:extLst>
                  <a:ext uri="{FF2B5EF4-FFF2-40B4-BE49-F238E27FC236}">
                    <a16:creationId xmlns:a16="http://schemas.microsoft.com/office/drawing/2014/main" id="{259D68C6-0739-4730-809E-AE5570680E5E}"/>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3" name="Graphic 7">
            <a:extLst>
              <a:ext uri="{FF2B5EF4-FFF2-40B4-BE49-F238E27FC236}">
                <a16:creationId xmlns:a16="http://schemas.microsoft.com/office/drawing/2014/main" id="{2E05DCFC-5B8C-45FC-8088-B1A3B5A17D9E}"/>
              </a:ext>
            </a:extLst>
          </p:cNvPr>
          <p:cNvGrpSpPr/>
          <p:nvPr/>
        </p:nvGrpSpPr>
        <p:grpSpPr>
          <a:xfrm>
            <a:off x="4999564" y="4346251"/>
            <a:ext cx="535420" cy="535420"/>
            <a:chOff x="5350419" y="4689897"/>
            <a:chExt cx="535420" cy="535420"/>
          </a:xfrm>
          <a:effectLst>
            <a:outerShdw blurRad="63500" dist="38100" dir="2700000" algn="tl" rotWithShape="0">
              <a:prstClr val="black">
                <a:alpha val="20000"/>
              </a:prstClr>
            </a:outerShdw>
          </a:effectLst>
        </p:grpSpPr>
        <p:sp>
          <p:nvSpPr>
            <p:cNvPr id="64" name="Freeform 59">
              <a:extLst>
                <a:ext uri="{FF2B5EF4-FFF2-40B4-BE49-F238E27FC236}">
                  <a16:creationId xmlns:a16="http://schemas.microsoft.com/office/drawing/2014/main" id="{FD15219B-2322-486A-8C40-70F7B4804CFF}"/>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5" name="Graphic 7">
              <a:extLst>
                <a:ext uri="{FF2B5EF4-FFF2-40B4-BE49-F238E27FC236}">
                  <a16:creationId xmlns:a16="http://schemas.microsoft.com/office/drawing/2014/main" id="{2E2AD0E1-1971-4B2D-989A-DF6F92E636C7}"/>
                </a:ext>
              </a:extLst>
            </p:cNvPr>
            <p:cNvGrpSpPr/>
            <p:nvPr/>
          </p:nvGrpSpPr>
          <p:grpSpPr>
            <a:xfrm>
              <a:off x="5413215" y="4752693"/>
              <a:ext cx="410929" cy="418641"/>
              <a:chOff x="5413215" y="4752693"/>
              <a:chExt cx="410929" cy="418641"/>
            </a:xfrm>
            <a:solidFill>
              <a:srgbClr val="FFFFFF"/>
            </a:solidFill>
          </p:grpSpPr>
          <p:sp>
            <p:nvSpPr>
              <p:cNvPr id="66" name="Freeform 61">
                <a:extLst>
                  <a:ext uri="{FF2B5EF4-FFF2-40B4-BE49-F238E27FC236}">
                    <a16:creationId xmlns:a16="http://schemas.microsoft.com/office/drawing/2014/main" id="{634C7ED4-B020-4C01-92EA-7455EF30D7D9}"/>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7" name="Freeform 62">
                <a:extLst>
                  <a:ext uri="{FF2B5EF4-FFF2-40B4-BE49-F238E27FC236}">
                    <a16:creationId xmlns:a16="http://schemas.microsoft.com/office/drawing/2014/main" id="{2374DF7C-8642-48F8-A1ED-F1796F6AF97B}"/>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8" name="Graphic 7">
            <a:extLst>
              <a:ext uri="{FF2B5EF4-FFF2-40B4-BE49-F238E27FC236}">
                <a16:creationId xmlns:a16="http://schemas.microsoft.com/office/drawing/2014/main" id="{434AB35F-3341-4789-9F7E-9E072DE3D1E6}"/>
              </a:ext>
            </a:extLst>
          </p:cNvPr>
          <p:cNvGrpSpPr/>
          <p:nvPr/>
        </p:nvGrpSpPr>
        <p:grpSpPr>
          <a:xfrm>
            <a:off x="4276366" y="3248616"/>
            <a:ext cx="661012" cy="661012"/>
            <a:chOff x="4654152" y="3474735"/>
            <a:chExt cx="661012" cy="661012"/>
          </a:xfrm>
          <a:effectLst>
            <a:outerShdw blurRad="63500" dist="38100" dir="2700000" algn="tl" rotWithShape="0">
              <a:prstClr val="black">
                <a:alpha val="20000"/>
              </a:prstClr>
            </a:outerShdw>
          </a:effectLst>
        </p:grpSpPr>
        <p:sp>
          <p:nvSpPr>
            <p:cNvPr id="69" name="Freeform 64">
              <a:extLst>
                <a:ext uri="{FF2B5EF4-FFF2-40B4-BE49-F238E27FC236}">
                  <a16:creationId xmlns:a16="http://schemas.microsoft.com/office/drawing/2014/main" id="{661A6D85-E37E-4BEB-A89E-D57F6E7F1587}"/>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0" name="Graphic 7">
              <a:extLst>
                <a:ext uri="{FF2B5EF4-FFF2-40B4-BE49-F238E27FC236}">
                  <a16:creationId xmlns:a16="http://schemas.microsoft.com/office/drawing/2014/main" id="{939FD8DC-D296-4D1D-BEB1-4599F4A60A99}"/>
                </a:ext>
              </a:extLst>
            </p:cNvPr>
            <p:cNvGrpSpPr/>
            <p:nvPr/>
          </p:nvGrpSpPr>
          <p:grpSpPr>
            <a:xfrm>
              <a:off x="4764320" y="3577192"/>
              <a:ext cx="439573" cy="447285"/>
              <a:chOff x="4764320" y="3577192"/>
              <a:chExt cx="439573" cy="447285"/>
            </a:xfrm>
            <a:solidFill>
              <a:srgbClr val="FFFFFF"/>
            </a:solidFill>
          </p:grpSpPr>
          <p:sp>
            <p:nvSpPr>
              <p:cNvPr id="71" name="Freeform 66">
                <a:extLst>
                  <a:ext uri="{FF2B5EF4-FFF2-40B4-BE49-F238E27FC236}">
                    <a16:creationId xmlns:a16="http://schemas.microsoft.com/office/drawing/2014/main" id="{569C6207-5AEA-419B-AF76-5DFAB54C2FAD}"/>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67">
                <a:extLst>
                  <a:ext uri="{FF2B5EF4-FFF2-40B4-BE49-F238E27FC236}">
                    <a16:creationId xmlns:a16="http://schemas.microsoft.com/office/drawing/2014/main" id="{3EF29520-E9D1-4885-8311-44BA7E769F67}"/>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73" name="Graphic 7">
            <a:extLst>
              <a:ext uri="{FF2B5EF4-FFF2-40B4-BE49-F238E27FC236}">
                <a16:creationId xmlns:a16="http://schemas.microsoft.com/office/drawing/2014/main" id="{D3A50E94-FC2B-44D8-AB3B-98C0088144CB}"/>
              </a:ext>
            </a:extLst>
          </p:cNvPr>
          <p:cNvGrpSpPr/>
          <p:nvPr/>
        </p:nvGrpSpPr>
        <p:grpSpPr>
          <a:xfrm>
            <a:off x="5073431" y="1925837"/>
            <a:ext cx="535420" cy="535420"/>
            <a:chOff x="5265589" y="2200081"/>
            <a:chExt cx="535420" cy="535420"/>
          </a:xfrm>
          <a:effectLst>
            <a:outerShdw blurRad="63500" dist="38100" dir="2700000" algn="tl" rotWithShape="0">
              <a:prstClr val="black">
                <a:alpha val="20000"/>
              </a:prstClr>
            </a:outerShdw>
          </a:effectLst>
        </p:grpSpPr>
        <p:sp>
          <p:nvSpPr>
            <p:cNvPr id="74" name="Freeform 80">
              <a:extLst>
                <a:ext uri="{FF2B5EF4-FFF2-40B4-BE49-F238E27FC236}">
                  <a16:creationId xmlns:a16="http://schemas.microsoft.com/office/drawing/2014/main" id="{C18BBCDB-5C78-479A-B8AB-2D5FD741383C}"/>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id="{D599F557-EA08-432F-8935-B1D5FAEB98E8}"/>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id="{CFEA7C8F-C0B8-4D1F-8C8D-3D64BD443192}"/>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7" name="Graphic 7">
              <a:extLst>
                <a:ext uri="{FF2B5EF4-FFF2-40B4-BE49-F238E27FC236}">
                  <a16:creationId xmlns:a16="http://schemas.microsoft.com/office/drawing/2014/main" id="{11130A8C-096A-4019-8E30-8FEC1BDADF21}"/>
                </a:ext>
              </a:extLst>
            </p:cNvPr>
            <p:cNvGrpSpPr/>
            <p:nvPr/>
          </p:nvGrpSpPr>
          <p:grpSpPr>
            <a:xfrm>
              <a:off x="5452876" y="2274132"/>
              <a:ext cx="243473" cy="386217"/>
              <a:chOff x="5452876" y="2274132"/>
              <a:chExt cx="243473" cy="386217"/>
            </a:xfrm>
            <a:solidFill>
              <a:srgbClr val="FFFFFF"/>
            </a:solidFill>
          </p:grpSpPr>
          <p:sp>
            <p:nvSpPr>
              <p:cNvPr id="78" name="Freeform 84">
                <a:extLst>
                  <a:ext uri="{FF2B5EF4-FFF2-40B4-BE49-F238E27FC236}">
                    <a16:creationId xmlns:a16="http://schemas.microsoft.com/office/drawing/2014/main" id="{46B89D3F-1787-4468-8870-53B0299B0AEA}"/>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Freeform 85">
                <a:extLst>
                  <a:ext uri="{FF2B5EF4-FFF2-40B4-BE49-F238E27FC236}">
                    <a16:creationId xmlns:a16="http://schemas.microsoft.com/office/drawing/2014/main" id="{0CE7D8F7-1F56-4D26-9C07-B5CD48A23DA3}"/>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Freeform 86">
                <a:extLst>
                  <a:ext uri="{FF2B5EF4-FFF2-40B4-BE49-F238E27FC236}">
                    <a16:creationId xmlns:a16="http://schemas.microsoft.com/office/drawing/2014/main" id="{BADD5577-74D2-452D-B6B3-37A793AB9BAC}"/>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Freeform 87">
                <a:extLst>
                  <a:ext uri="{FF2B5EF4-FFF2-40B4-BE49-F238E27FC236}">
                    <a16:creationId xmlns:a16="http://schemas.microsoft.com/office/drawing/2014/main" id="{CA436FEC-5278-49B3-8976-46B84F7C91F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88">
                <a:extLst>
                  <a:ext uri="{FF2B5EF4-FFF2-40B4-BE49-F238E27FC236}">
                    <a16:creationId xmlns:a16="http://schemas.microsoft.com/office/drawing/2014/main" id="{3D076D95-666D-4BAB-8B60-821A4EF895D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3" name="Freeform 89">
                <a:extLst>
                  <a:ext uri="{FF2B5EF4-FFF2-40B4-BE49-F238E27FC236}">
                    <a16:creationId xmlns:a16="http://schemas.microsoft.com/office/drawing/2014/main" id="{366FC095-81E7-4AAB-A902-895546BF805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4" name="Freeform 90">
                <a:extLst>
                  <a:ext uri="{FF2B5EF4-FFF2-40B4-BE49-F238E27FC236}">
                    <a16:creationId xmlns:a16="http://schemas.microsoft.com/office/drawing/2014/main" id="{413DDF2C-B575-4E75-A033-EFC1753ABFB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5" name="Freeform 91">
                <a:extLst>
                  <a:ext uri="{FF2B5EF4-FFF2-40B4-BE49-F238E27FC236}">
                    <a16:creationId xmlns:a16="http://schemas.microsoft.com/office/drawing/2014/main" id="{8D61E21F-038C-4A56-8DBD-04F6029DD9C0}"/>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6" name="Freeform 92">
                <a:extLst>
                  <a:ext uri="{FF2B5EF4-FFF2-40B4-BE49-F238E27FC236}">
                    <a16:creationId xmlns:a16="http://schemas.microsoft.com/office/drawing/2014/main" id="{B415E680-08A1-46F9-8ED7-C26D50CC68AB}"/>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7" name="Freeform 93">
                <a:extLst>
                  <a:ext uri="{FF2B5EF4-FFF2-40B4-BE49-F238E27FC236}">
                    <a16:creationId xmlns:a16="http://schemas.microsoft.com/office/drawing/2014/main" id="{EDF38807-2801-42B6-BB87-41D88E2C562D}"/>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8" name="Freeform 94">
                <a:extLst>
                  <a:ext uri="{FF2B5EF4-FFF2-40B4-BE49-F238E27FC236}">
                    <a16:creationId xmlns:a16="http://schemas.microsoft.com/office/drawing/2014/main" id="{46BE59D4-3F8D-4DB4-A65D-52A7587E1CE1}"/>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9" name="Freeform 95">
                <a:extLst>
                  <a:ext uri="{FF2B5EF4-FFF2-40B4-BE49-F238E27FC236}">
                    <a16:creationId xmlns:a16="http://schemas.microsoft.com/office/drawing/2014/main" id="{8F8FC088-3CAC-481A-9961-1BABB91A640A}"/>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0" name="Freeform 96">
                <a:extLst>
                  <a:ext uri="{FF2B5EF4-FFF2-40B4-BE49-F238E27FC236}">
                    <a16:creationId xmlns:a16="http://schemas.microsoft.com/office/drawing/2014/main" id="{4900501A-21B1-4867-8F64-7061172CE857}"/>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97">
                <a:extLst>
                  <a:ext uri="{FF2B5EF4-FFF2-40B4-BE49-F238E27FC236}">
                    <a16:creationId xmlns:a16="http://schemas.microsoft.com/office/drawing/2014/main" id="{FC5C7EA0-3A87-4DD5-A6DE-3D0E57923104}"/>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92" name="TextBox 91">
            <a:extLst>
              <a:ext uri="{FF2B5EF4-FFF2-40B4-BE49-F238E27FC236}">
                <a16:creationId xmlns:a16="http://schemas.microsoft.com/office/drawing/2014/main" id="{B053857B-E3AF-4C5A-904E-9245D3F21F9E}"/>
              </a:ext>
            </a:extLst>
          </p:cNvPr>
          <p:cNvSpPr txBox="1"/>
          <p:nvPr/>
        </p:nvSpPr>
        <p:spPr>
          <a:xfrm>
            <a:off x="4706951" y="2533969"/>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Discover</a:t>
            </a:r>
          </a:p>
        </p:txBody>
      </p:sp>
      <p:sp>
        <p:nvSpPr>
          <p:cNvPr id="94" name="TextBox 93">
            <a:extLst>
              <a:ext uri="{FF2B5EF4-FFF2-40B4-BE49-F238E27FC236}">
                <a16:creationId xmlns:a16="http://schemas.microsoft.com/office/drawing/2014/main" id="{B24027D4-62BF-42FB-AF63-BBB3E16673FC}"/>
              </a:ext>
            </a:extLst>
          </p:cNvPr>
          <p:cNvSpPr txBox="1"/>
          <p:nvPr/>
        </p:nvSpPr>
        <p:spPr>
          <a:xfrm>
            <a:off x="7224347" y="4051197"/>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Visualize</a:t>
            </a:r>
          </a:p>
        </p:txBody>
      </p:sp>
      <p:sp>
        <p:nvSpPr>
          <p:cNvPr id="95" name="TextBox 94">
            <a:extLst>
              <a:ext uri="{FF2B5EF4-FFF2-40B4-BE49-F238E27FC236}">
                <a16:creationId xmlns:a16="http://schemas.microsoft.com/office/drawing/2014/main" id="{4447E4A7-CA29-4BE3-95EE-5EC6916B44CB}"/>
              </a:ext>
            </a:extLst>
          </p:cNvPr>
          <p:cNvSpPr txBox="1"/>
          <p:nvPr/>
        </p:nvSpPr>
        <p:spPr>
          <a:xfrm>
            <a:off x="6443251" y="5255641"/>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Classify</a:t>
            </a:r>
          </a:p>
        </p:txBody>
      </p:sp>
      <p:sp>
        <p:nvSpPr>
          <p:cNvPr id="96" name="TextBox 95">
            <a:extLst>
              <a:ext uri="{FF2B5EF4-FFF2-40B4-BE49-F238E27FC236}">
                <a16:creationId xmlns:a16="http://schemas.microsoft.com/office/drawing/2014/main" id="{AF570206-5000-4919-89D9-33C06D666EFA}"/>
              </a:ext>
            </a:extLst>
          </p:cNvPr>
          <p:cNvSpPr txBox="1"/>
          <p:nvPr/>
        </p:nvSpPr>
        <p:spPr>
          <a:xfrm>
            <a:off x="4717499" y="4982280"/>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Archive</a:t>
            </a:r>
          </a:p>
        </p:txBody>
      </p:sp>
      <p:sp>
        <p:nvSpPr>
          <p:cNvPr id="97" name="TextBox 96">
            <a:extLst>
              <a:ext uri="{FF2B5EF4-FFF2-40B4-BE49-F238E27FC236}">
                <a16:creationId xmlns:a16="http://schemas.microsoft.com/office/drawing/2014/main" id="{18072C35-8D70-4598-AF8D-F8B311EC2E04}"/>
              </a:ext>
            </a:extLst>
          </p:cNvPr>
          <p:cNvSpPr txBox="1"/>
          <p:nvPr/>
        </p:nvSpPr>
        <p:spPr>
          <a:xfrm>
            <a:off x="4302120" y="403963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Monitor</a:t>
            </a:r>
          </a:p>
        </p:txBody>
      </p:sp>
      <p:sp>
        <p:nvSpPr>
          <p:cNvPr id="98" name="TextBox 97">
            <a:extLst>
              <a:ext uri="{FF2B5EF4-FFF2-40B4-BE49-F238E27FC236}">
                <a16:creationId xmlns:a16="http://schemas.microsoft.com/office/drawing/2014/main" id="{964C9F93-048F-4986-9AF2-CF68C932FFEE}"/>
              </a:ext>
            </a:extLst>
          </p:cNvPr>
          <p:cNvSpPr txBox="1"/>
          <p:nvPr/>
        </p:nvSpPr>
        <p:spPr>
          <a:xfrm>
            <a:off x="2114798" y="4555402"/>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grpSp>
        <p:nvGrpSpPr>
          <p:cNvPr id="99" name="Group 98">
            <a:extLst>
              <a:ext uri="{FF2B5EF4-FFF2-40B4-BE49-F238E27FC236}">
                <a16:creationId xmlns:a16="http://schemas.microsoft.com/office/drawing/2014/main" id="{EF22522D-6A22-431E-8704-49B3D892724B}"/>
              </a:ext>
            </a:extLst>
          </p:cNvPr>
          <p:cNvGrpSpPr/>
          <p:nvPr/>
        </p:nvGrpSpPr>
        <p:grpSpPr>
          <a:xfrm>
            <a:off x="8080986" y="5140554"/>
            <a:ext cx="3200400" cy="914400"/>
            <a:chOff x="-3275008" y="1416589"/>
            <a:chExt cx="2659859" cy="888148"/>
          </a:xfrm>
        </p:grpSpPr>
        <p:sp>
          <p:nvSpPr>
            <p:cNvPr id="100" name="Rounded Rectangle 124">
              <a:extLst>
                <a:ext uri="{FF2B5EF4-FFF2-40B4-BE49-F238E27FC236}">
                  <a16:creationId xmlns:a16="http://schemas.microsoft.com/office/drawing/2014/main" id="{7831C2CA-BF26-4FFA-9250-8ACD09277442}"/>
                </a:ext>
              </a:extLst>
            </p:cNvPr>
            <p:cNvSpPr/>
            <p:nvPr/>
          </p:nvSpPr>
          <p:spPr bwMode="auto">
            <a:xfrm>
              <a:off x="-3275007" y="1416589"/>
              <a:ext cx="2659858"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ENRICH METADATA</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Surface relevant content and eliminate noise. Take proper action based on content analysis.</a:t>
              </a:r>
            </a:p>
          </p:txBody>
        </p:sp>
        <p:sp>
          <p:nvSpPr>
            <p:cNvPr id="101" name="Rectangle 100">
              <a:extLst>
                <a:ext uri="{FF2B5EF4-FFF2-40B4-BE49-F238E27FC236}">
                  <a16:creationId xmlns:a16="http://schemas.microsoft.com/office/drawing/2014/main" id="{518005FA-95C3-4CAF-9963-AF56863A0EB1}"/>
                </a:ext>
              </a:extLst>
            </p:cNvPr>
            <p:cNvSpPr/>
            <p:nvPr/>
          </p:nvSpPr>
          <p:spPr>
            <a:xfrm>
              <a:off x="-3275008" y="1440542"/>
              <a:ext cx="2659859"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Information Classifier</a:t>
              </a:r>
            </a:p>
          </p:txBody>
        </p:sp>
      </p:grpSp>
      <p:grpSp>
        <p:nvGrpSpPr>
          <p:cNvPr id="102" name="Group 101">
            <a:extLst>
              <a:ext uri="{FF2B5EF4-FFF2-40B4-BE49-F238E27FC236}">
                <a16:creationId xmlns:a16="http://schemas.microsoft.com/office/drawing/2014/main" id="{D6FBD24F-8B3D-46B2-A8F6-3A638008A7C3}"/>
              </a:ext>
            </a:extLst>
          </p:cNvPr>
          <p:cNvGrpSpPr/>
          <p:nvPr/>
        </p:nvGrpSpPr>
        <p:grpSpPr>
          <a:xfrm>
            <a:off x="8618148" y="3115301"/>
            <a:ext cx="3200400" cy="914400"/>
            <a:chOff x="-3275007" y="1416589"/>
            <a:chExt cx="2825270" cy="888148"/>
          </a:xfrm>
        </p:grpSpPr>
        <p:sp>
          <p:nvSpPr>
            <p:cNvPr id="103" name="Rounded Rectangle 127">
              <a:extLst>
                <a:ext uri="{FF2B5EF4-FFF2-40B4-BE49-F238E27FC236}">
                  <a16:creationId xmlns:a16="http://schemas.microsoft.com/office/drawing/2014/main" id="{F9E2E7C0-EC74-49C6-B6EC-BD47DAC11637}"/>
                </a:ext>
              </a:extLst>
            </p:cNvPr>
            <p:cNvSpPr/>
            <p:nvPr/>
          </p:nvSpPr>
          <p:spPr bwMode="auto">
            <a:xfrm>
              <a:off x="-3275007" y="1416589"/>
              <a:ext cx="2825270"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a:sym typeface="Helvetica Light"/>
                </a:rPr>
                <a:t>FILE VISIBILITY</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Understand your content in place via monitoring, classification, usage analysis and PII detection</a:t>
              </a:r>
              <a:endPar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endParaRPr>
            </a:p>
          </p:txBody>
        </p:sp>
        <p:sp>
          <p:nvSpPr>
            <p:cNvPr id="104" name="Rectangle 103">
              <a:extLst>
                <a:ext uri="{FF2B5EF4-FFF2-40B4-BE49-F238E27FC236}">
                  <a16:creationId xmlns:a16="http://schemas.microsoft.com/office/drawing/2014/main" id="{BF2E80F8-7210-482B-A46E-19EEE0668DD7}"/>
                </a:ext>
              </a:extLst>
            </p:cNvPr>
            <p:cNvSpPr/>
            <p:nvPr/>
          </p:nvSpPr>
          <p:spPr>
            <a:xfrm>
              <a:off x="-3275007" y="1440542"/>
              <a:ext cx="2825270"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Data Insight</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8" name="Group 107">
            <a:extLst>
              <a:ext uri="{FF2B5EF4-FFF2-40B4-BE49-F238E27FC236}">
                <a16:creationId xmlns:a16="http://schemas.microsoft.com/office/drawing/2014/main" id="{C6A8AFC8-56A1-48EA-8FA5-6AE119B90D5B}"/>
              </a:ext>
            </a:extLst>
          </p:cNvPr>
          <p:cNvGrpSpPr/>
          <p:nvPr/>
        </p:nvGrpSpPr>
        <p:grpSpPr>
          <a:xfrm>
            <a:off x="5479827" y="3081520"/>
            <a:ext cx="1220846" cy="1136730"/>
            <a:chOff x="6045028" y="2551091"/>
            <a:chExt cx="1479177" cy="1377262"/>
          </a:xfrm>
        </p:grpSpPr>
        <p:sp>
          <p:nvSpPr>
            <p:cNvPr id="109" name="TextBox 108">
              <a:extLst>
                <a:ext uri="{FF2B5EF4-FFF2-40B4-BE49-F238E27FC236}">
                  <a16:creationId xmlns:a16="http://schemas.microsoft.com/office/drawing/2014/main" id="{D6A10DFD-C02E-4A2E-A27D-EF039DB29B88}"/>
                </a:ext>
              </a:extLst>
            </p:cNvPr>
            <p:cNvSpPr txBox="1"/>
            <p:nvPr/>
          </p:nvSpPr>
          <p:spPr>
            <a:xfrm>
              <a:off x="6045028" y="3518161"/>
              <a:ext cx="1479177" cy="41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CA" sz="800" b="1" i="0" u="none" strike="noStrike" kern="1200" cap="none" spc="0" normalizeH="0" baseline="0" noProof="0" dirty="0">
                  <a:ln>
                    <a:noFill/>
                  </a:ln>
                  <a:solidFill>
                    <a:srgbClr val="415563"/>
                  </a:solidFill>
                  <a:effectLst/>
                  <a:uLnTx/>
                  <a:uFillTx/>
                  <a:latin typeface="Arial" panose="020B0604020202020204"/>
                  <a:ea typeface="+mn-ea"/>
                  <a:cs typeface="+mn-cs"/>
                </a:rPr>
                <a:t>Data Compliance &amp; Governance Portfolio</a:t>
              </a:r>
              <a:endParaRPr kumimoji="0" lang="en-US" sz="800" b="1" i="0" u="none" strike="noStrike" kern="1200" cap="none" spc="0" normalizeH="0" baseline="0" noProof="0" dirty="0">
                <a:ln>
                  <a:noFill/>
                </a:ln>
                <a:solidFill>
                  <a:srgbClr val="415563"/>
                </a:solidFill>
                <a:effectLst/>
                <a:uLnTx/>
                <a:uFillTx/>
                <a:latin typeface="Arial" panose="020B0604020202020204"/>
                <a:ea typeface="+mn-ea"/>
                <a:cs typeface="+mn-cs"/>
              </a:endParaRPr>
            </a:p>
          </p:txBody>
        </p:sp>
        <p:grpSp>
          <p:nvGrpSpPr>
            <p:cNvPr id="110" name="Graphic 7">
              <a:extLst>
                <a:ext uri="{FF2B5EF4-FFF2-40B4-BE49-F238E27FC236}">
                  <a16:creationId xmlns:a16="http://schemas.microsoft.com/office/drawing/2014/main" id="{8AB53679-177F-4FF1-9640-BEBADF6DF02C}"/>
                </a:ext>
              </a:extLst>
            </p:cNvPr>
            <p:cNvGrpSpPr/>
            <p:nvPr/>
          </p:nvGrpSpPr>
          <p:grpSpPr>
            <a:xfrm>
              <a:off x="6363492" y="2551091"/>
              <a:ext cx="794085" cy="923281"/>
              <a:chOff x="6146939" y="3479142"/>
              <a:chExt cx="629157" cy="731519"/>
            </a:xfrm>
          </p:grpSpPr>
          <p:sp>
            <p:nvSpPr>
              <p:cNvPr id="111" name="Freeform 135">
                <a:extLst>
                  <a:ext uri="{FF2B5EF4-FFF2-40B4-BE49-F238E27FC236}">
                    <a16:creationId xmlns:a16="http://schemas.microsoft.com/office/drawing/2014/main" id="{14E29535-9C27-41ED-8C96-A36A73BFD38C}"/>
                  </a:ext>
                </a:extLst>
              </p:cNvPr>
              <p:cNvSpPr/>
              <p:nvPr/>
            </p:nvSpPr>
            <p:spPr>
              <a:xfrm>
                <a:off x="6257108" y="3589310"/>
                <a:ext cx="408895" cy="511183"/>
              </a:xfrm>
              <a:custGeom>
                <a:avLst/>
                <a:gdLst>
                  <a:gd name="connsiteX0" fmla="*/ 398811 w 408895"/>
                  <a:gd name="connsiteY0" fmla="*/ 511183 h 511183"/>
                  <a:gd name="connsiteX1" fmla="*/ 9915 w 408895"/>
                  <a:gd name="connsiteY1" fmla="*/ 511183 h 511183"/>
                  <a:gd name="connsiteX2" fmla="*/ 0 w 408895"/>
                  <a:gd name="connsiteY2" fmla="*/ 501268 h 511183"/>
                  <a:gd name="connsiteX3" fmla="*/ 0 w 408895"/>
                  <a:gd name="connsiteY3" fmla="*/ 9915 h 511183"/>
                  <a:gd name="connsiteX4" fmla="*/ 9915 w 408895"/>
                  <a:gd name="connsiteY4" fmla="*/ 0 h 511183"/>
                  <a:gd name="connsiteX5" fmla="*/ 398811 w 408895"/>
                  <a:gd name="connsiteY5" fmla="*/ 0 h 511183"/>
                  <a:gd name="connsiteX6" fmla="*/ 408726 w 408895"/>
                  <a:gd name="connsiteY6" fmla="*/ 9915 h 511183"/>
                  <a:gd name="connsiteX7" fmla="*/ 408726 w 408895"/>
                  <a:gd name="connsiteY7" fmla="*/ 501268 h 511183"/>
                  <a:gd name="connsiteX8" fmla="*/ 398811 w 408895"/>
                  <a:gd name="connsiteY8" fmla="*/ 511183 h 5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95" h="511183">
                    <a:moveTo>
                      <a:pt x="398811" y="511183"/>
                    </a:moveTo>
                    <a:lnTo>
                      <a:pt x="9915" y="511183"/>
                    </a:lnTo>
                    <a:cubicBezTo>
                      <a:pt x="4407" y="511183"/>
                      <a:pt x="0" y="506777"/>
                      <a:pt x="0" y="501268"/>
                    </a:cubicBezTo>
                    <a:lnTo>
                      <a:pt x="0" y="9915"/>
                    </a:lnTo>
                    <a:cubicBezTo>
                      <a:pt x="0" y="4407"/>
                      <a:pt x="4407" y="0"/>
                      <a:pt x="9915" y="0"/>
                    </a:cubicBezTo>
                    <a:lnTo>
                      <a:pt x="398811" y="0"/>
                    </a:lnTo>
                    <a:cubicBezTo>
                      <a:pt x="404320" y="0"/>
                      <a:pt x="408726" y="4407"/>
                      <a:pt x="408726" y="9915"/>
                    </a:cubicBezTo>
                    <a:lnTo>
                      <a:pt x="408726" y="501268"/>
                    </a:lnTo>
                    <a:cubicBezTo>
                      <a:pt x="409828" y="506777"/>
                      <a:pt x="405421" y="511183"/>
                      <a:pt x="398811" y="511183"/>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2" name="Freeform 136">
                <a:extLst>
                  <a:ext uri="{FF2B5EF4-FFF2-40B4-BE49-F238E27FC236}">
                    <a16:creationId xmlns:a16="http://schemas.microsoft.com/office/drawing/2014/main" id="{AB16C97A-88EB-45DD-89C4-C4FCACD72ED7}"/>
                  </a:ext>
                </a:extLst>
              </p:cNvPr>
              <p:cNvSpPr/>
              <p:nvPr/>
            </p:nvSpPr>
            <p:spPr>
              <a:xfrm>
                <a:off x="6338633" y="3699479"/>
                <a:ext cx="246778" cy="289744"/>
              </a:xfrm>
              <a:custGeom>
                <a:avLst/>
                <a:gdLst>
                  <a:gd name="connsiteX0" fmla="*/ 123389 w 246778"/>
                  <a:gd name="connsiteY0" fmla="*/ 289744 h 289744"/>
                  <a:gd name="connsiteX1" fmla="*/ 246778 w 246778"/>
                  <a:gd name="connsiteY1" fmla="*/ 155338 h 289744"/>
                  <a:gd name="connsiteX2" fmla="*/ 246778 w 246778"/>
                  <a:gd name="connsiteY2" fmla="*/ 37457 h 289744"/>
                  <a:gd name="connsiteX3" fmla="*/ 123389 w 246778"/>
                  <a:gd name="connsiteY3" fmla="*/ 0 h 289744"/>
                  <a:gd name="connsiteX4" fmla="*/ 0 w 246778"/>
                  <a:gd name="connsiteY4" fmla="*/ 37457 h 289744"/>
                  <a:gd name="connsiteX5" fmla="*/ 0 w 246778"/>
                  <a:gd name="connsiteY5" fmla="*/ 156440 h 289744"/>
                  <a:gd name="connsiteX6" fmla="*/ 123389 w 246778"/>
                  <a:gd name="connsiteY6" fmla="*/ 289744 h 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78" h="289744">
                    <a:moveTo>
                      <a:pt x="123389" y="289744"/>
                    </a:moveTo>
                    <a:cubicBezTo>
                      <a:pt x="123389" y="289744"/>
                      <a:pt x="246778" y="244575"/>
                      <a:pt x="246778" y="155338"/>
                    </a:cubicBezTo>
                    <a:lnTo>
                      <a:pt x="246778" y="37457"/>
                    </a:lnTo>
                    <a:cubicBezTo>
                      <a:pt x="246778" y="37457"/>
                      <a:pt x="191694" y="0"/>
                      <a:pt x="123389" y="0"/>
                    </a:cubicBezTo>
                    <a:cubicBezTo>
                      <a:pt x="55084" y="0"/>
                      <a:pt x="0" y="37457"/>
                      <a:pt x="0" y="37457"/>
                    </a:cubicBezTo>
                    <a:lnTo>
                      <a:pt x="0" y="156440"/>
                    </a:lnTo>
                    <a:cubicBezTo>
                      <a:pt x="0" y="244575"/>
                      <a:pt x="123389" y="289744"/>
                      <a:pt x="123389" y="289744"/>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3" name="Freeform 137">
                <a:extLst>
                  <a:ext uri="{FF2B5EF4-FFF2-40B4-BE49-F238E27FC236}">
                    <a16:creationId xmlns:a16="http://schemas.microsoft.com/office/drawing/2014/main" id="{A94D4B80-AB96-4ECE-8DE5-AFA397609BAB}"/>
                  </a:ext>
                </a:extLst>
              </p:cNvPr>
              <p:cNvSpPr/>
              <p:nvPr/>
            </p:nvSpPr>
            <p:spPr>
              <a:xfrm rot="-1350026">
                <a:off x="6381576" y="3753490"/>
                <a:ext cx="160850" cy="160850"/>
              </a:xfrm>
              <a:custGeom>
                <a:avLst/>
                <a:gdLst>
                  <a:gd name="connsiteX0" fmla="*/ 160851 w 160850"/>
                  <a:gd name="connsiteY0" fmla="*/ 80425 h 160850"/>
                  <a:gd name="connsiteX1" fmla="*/ 80425 w 160850"/>
                  <a:gd name="connsiteY1" fmla="*/ 160851 h 160850"/>
                  <a:gd name="connsiteX2" fmla="*/ 0 w 160850"/>
                  <a:gd name="connsiteY2" fmla="*/ 80425 h 160850"/>
                  <a:gd name="connsiteX3" fmla="*/ 80425 w 160850"/>
                  <a:gd name="connsiteY3" fmla="*/ 0 h 160850"/>
                  <a:gd name="connsiteX4" fmla="*/ 160851 w 160850"/>
                  <a:gd name="connsiteY4" fmla="*/ 80425 h 16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0" h="160850">
                    <a:moveTo>
                      <a:pt x="160851" y="80425"/>
                    </a:moveTo>
                    <a:cubicBezTo>
                      <a:pt x="160851" y="124843"/>
                      <a:pt x="124843" y="160851"/>
                      <a:pt x="80425" y="160851"/>
                    </a:cubicBezTo>
                    <a:cubicBezTo>
                      <a:pt x="36008" y="160851"/>
                      <a:pt x="0" y="124843"/>
                      <a:pt x="0" y="80425"/>
                    </a:cubicBezTo>
                    <a:cubicBezTo>
                      <a:pt x="0" y="36008"/>
                      <a:pt x="36008" y="0"/>
                      <a:pt x="80425" y="0"/>
                    </a:cubicBezTo>
                    <a:cubicBezTo>
                      <a:pt x="124843" y="0"/>
                      <a:pt x="160851" y="36008"/>
                      <a:pt x="160851" y="80425"/>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4" name="Freeform 138">
                <a:extLst>
                  <a:ext uri="{FF2B5EF4-FFF2-40B4-BE49-F238E27FC236}">
                    <a16:creationId xmlns:a16="http://schemas.microsoft.com/office/drawing/2014/main" id="{68B13169-23AC-42DE-B000-DF4118749E65}"/>
                  </a:ext>
                </a:extLst>
              </p:cNvPr>
              <p:cNvSpPr/>
              <p:nvPr/>
            </p:nvSpPr>
            <p:spPr>
              <a:xfrm>
                <a:off x="6386006" y="3807445"/>
                <a:ext cx="152032" cy="11016"/>
              </a:xfrm>
              <a:custGeom>
                <a:avLst/>
                <a:gdLst>
                  <a:gd name="connsiteX0" fmla="*/ 152033 w 152032"/>
                  <a:gd name="connsiteY0" fmla="*/ 0 h 11016"/>
                  <a:gd name="connsiteX1" fmla="*/ 0 w 152032"/>
                  <a:gd name="connsiteY1" fmla="*/ 0 h 11016"/>
                </a:gdLst>
                <a:ahLst/>
                <a:cxnLst>
                  <a:cxn ang="0">
                    <a:pos x="connsiteX0" y="connsiteY0"/>
                  </a:cxn>
                  <a:cxn ang="0">
                    <a:pos x="connsiteX1" y="connsiteY1"/>
                  </a:cxn>
                </a:cxnLst>
                <a:rect l="l" t="t" r="r" b="b"/>
                <a:pathLst>
                  <a:path w="152032" h="11016">
                    <a:moveTo>
                      <a:pt x="152033" y="0"/>
                    </a:moveTo>
                    <a:lnTo>
                      <a:pt x="0"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5" name="Freeform 139">
                <a:extLst>
                  <a:ext uri="{FF2B5EF4-FFF2-40B4-BE49-F238E27FC236}">
                    <a16:creationId xmlns:a16="http://schemas.microsoft.com/office/drawing/2014/main" id="{A2721903-2338-4AFF-8A22-0168411C4C0A}"/>
                  </a:ext>
                </a:extLst>
              </p:cNvPr>
              <p:cNvSpPr/>
              <p:nvPr/>
            </p:nvSpPr>
            <p:spPr>
              <a:xfrm>
                <a:off x="6386006" y="3861427"/>
                <a:ext cx="152032" cy="11016"/>
              </a:xfrm>
              <a:custGeom>
                <a:avLst/>
                <a:gdLst>
                  <a:gd name="connsiteX0" fmla="*/ 0 w 152032"/>
                  <a:gd name="connsiteY0" fmla="*/ 0 h 11016"/>
                  <a:gd name="connsiteX1" fmla="*/ 152033 w 152032"/>
                  <a:gd name="connsiteY1" fmla="*/ 0 h 11016"/>
                </a:gdLst>
                <a:ahLst/>
                <a:cxnLst>
                  <a:cxn ang="0">
                    <a:pos x="connsiteX0" y="connsiteY0"/>
                  </a:cxn>
                  <a:cxn ang="0">
                    <a:pos x="connsiteX1" y="connsiteY1"/>
                  </a:cxn>
                </a:cxnLst>
                <a:rect l="l" t="t" r="r" b="b"/>
                <a:pathLst>
                  <a:path w="152032" h="11016">
                    <a:moveTo>
                      <a:pt x="0" y="0"/>
                    </a:moveTo>
                    <a:lnTo>
                      <a:pt x="152033"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6" name="Freeform 140">
                <a:extLst>
                  <a:ext uri="{FF2B5EF4-FFF2-40B4-BE49-F238E27FC236}">
                    <a16:creationId xmlns:a16="http://schemas.microsoft.com/office/drawing/2014/main" id="{F6DE7E2F-7D9C-49F5-89E5-50D777C64AFC}"/>
                  </a:ext>
                </a:extLst>
              </p:cNvPr>
              <p:cNvSpPr/>
              <p:nvPr/>
            </p:nvSpPr>
            <p:spPr>
              <a:xfrm>
                <a:off x="6409141" y="3787614"/>
                <a:ext cx="37457" cy="37457"/>
              </a:xfrm>
              <a:custGeom>
                <a:avLst/>
                <a:gdLst>
                  <a:gd name="connsiteX0" fmla="*/ 37458 w 37457"/>
                  <a:gd name="connsiteY0" fmla="*/ 18729 h 37457"/>
                  <a:gd name="connsiteX1" fmla="*/ 18729 w 37457"/>
                  <a:gd name="connsiteY1" fmla="*/ 37457 h 37457"/>
                  <a:gd name="connsiteX2" fmla="*/ 0 w 37457"/>
                  <a:gd name="connsiteY2" fmla="*/ 18729 h 37457"/>
                  <a:gd name="connsiteX3" fmla="*/ 18729 w 37457"/>
                  <a:gd name="connsiteY3" fmla="*/ 0 h 37457"/>
                  <a:gd name="connsiteX4" fmla="*/ 37458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8" y="18729"/>
                    </a:moveTo>
                    <a:cubicBezTo>
                      <a:pt x="37458" y="28644"/>
                      <a:pt x="28644" y="37457"/>
                      <a:pt x="18729" y="37457"/>
                    </a:cubicBezTo>
                    <a:cubicBezTo>
                      <a:pt x="8814" y="37457"/>
                      <a:pt x="0" y="28644"/>
                      <a:pt x="0" y="18729"/>
                    </a:cubicBezTo>
                    <a:cubicBezTo>
                      <a:pt x="0" y="8814"/>
                      <a:pt x="8814" y="0"/>
                      <a:pt x="18729" y="0"/>
                    </a:cubicBezTo>
                    <a:cubicBezTo>
                      <a:pt x="28644" y="0"/>
                      <a:pt x="37458" y="7712"/>
                      <a:pt x="37458"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7" name="Freeform 141">
                <a:extLst>
                  <a:ext uri="{FF2B5EF4-FFF2-40B4-BE49-F238E27FC236}">
                    <a16:creationId xmlns:a16="http://schemas.microsoft.com/office/drawing/2014/main" id="{2A2D0B44-C94C-4259-BFBC-55DF0A807A3B}"/>
                  </a:ext>
                </a:extLst>
              </p:cNvPr>
              <p:cNvSpPr/>
              <p:nvPr/>
            </p:nvSpPr>
            <p:spPr>
              <a:xfrm>
                <a:off x="6478547" y="3841597"/>
                <a:ext cx="37457" cy="37457"/>
              </a:xfrm>
              <a:custGeom>
                <a:avLst/>
                <a:gdLst>
                  <a:gd name="connsiteX0" fmla="*/ 37457 w 37457"/>
                  <a:gd name="connsiteY0" fmla="*/ 18729 h 37457"/>
                  <a:gd name="connsiteX1" fmla="*/ 18729 w 37457"/>
                  <a:gd name="connsiteY1" fmla="*/ 37458 h 37457"/>
                  <a:gd name="connsiteX2" fmla="*/ 0 w 37457"/>
                  <a:gd name="connsiteY2" fmla="*/ 18729 h 37457"/>
                  <a:gd name="connsiteX3" fmla="*/ 18729 w 37457"/>
                  <a:gd name="connsiteY3" fmla="*/ 0 h 37457"/>
                  <a:gd name="connsiteX4" fmla="*/ 37457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7" y="18729"/>
                    </a:moveTo>
                    <a:cubicBezTo>
                      <a:pt x="37457" y="28644"/>
                      <a:pt x="28644" y="37458"/>
                      <a:pt x="18729" y="37458"/>
                    </a:cubicBezTo>
                    <a:cubicBezTo>
                      <a:pt x="8814" y="37458"/>
                      <a:pt x="0" y="28644"/>
                      <a:pt x="0" y="18729"/>
                    </a:cubicBezTo>
                    <a:cubicBezTo>
                      <a:pt x="0" y="8814"/>
                      <a:pt x="8814" y="0"/>
                      <a:pt x="18729" y="0"/>
                    </a:cubicBezTo>
                    <a:cubicBezTo>
                      <a:pt x="28644" y="0"/>
                      <a:pt x="37457" y="8814"/>
                      <a:pt x="37457"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8" name="Freeform 142">
                <a:extLst>
                  <a:ext uri="{FF2B5EF4-FFF2-40B4-BE49-F238E27FC236}">
                    <a16:creationId xmlns:a16="http://schemas.microsoft.com/office/drawing/2014/main" id="{4E32F0E1-F8B4-43EC-8264-994C1CFCB6D4}"/>
                  </a:ext>
                </a:extLst>
              </p:cNvPr>
              <p:cNvSpPr/>
              <p:nvPr/>
            </p:nvSpPr>
            <p:spPr>
              <a:xfrm>
                <a:off x="6146939" y="3479142"/>
                <a:ext cx="424149" cy="526606"/>
              </a:xfrm>
              <a:custGeom>
                <a:avLst/>
                <a:gdLst>
                  <a:gd name="connsiteX0" fmla="*/ 62796 w 424149"/>
                  <a:gd name="connsiteY0" fmla="*/ 526607 h 526606"/>
                  <a:gd name="connsiteX1" fmla="*/ 17627 w 424149"/>
                  <a:gd name="connsiteY1" fmla="*/ 526607 h 526606"/>
                  <a:gd name="connsiteX2" fmla="*/ 0 w 424149"/>
                  <a:gd name="connsiteY2" fmla="*/ 508980 h 526606"/>
                  <a:gd name="connsiteX3" fmla="*/ 0 w 424149"/>
                  <a:gd name="connsiteY3" fmla="*/ 17627 h 526606"/>
                  <a:gd name="connsiteX4" fmla="*/ 17627 w 424149"/>
                  <a:gd name="connsiteY4" fmla="*/ 0 h 526606"/>
                  <a:gd name="connsiteX5" fmla="*/ 406523 w 424149"/>
                  <a:gd name="connsiteY5" fmla="*/ 0 h 526606"/>
                  <a:gd name="connsiteX6" fmla="*/ 424150 w 424149"/>
                  <a:gd name="connsiteY6" fmla="*/ 17627 h 526606"/>
                  <a:gd name="connsiteX7" fmla="*/ 424150 w 424149"/>
                  <a:gd name="connsiteY7" fmla="*/ 60593 h 526606"/>
                  <a:gd name="connsiteX8" fmla="*/ 416438 w 424149"/>
                  <a:gd name="connsiteY8" fmla="*/ 68305 h 526606"/>
                  <a:gd name="connsiteX9" fmla="*/ 408726 w 424149"/>
                  <a:gd name="connsiteY9" fmla="*/ 60593 h 526606"/>
                  <a:gd name="connsiteX10" fmla="*/ 408726 w 424149"/>
                  <a:gd name="connsiteY10" fmla="*/ 17627 h 526606"/>
                  <a:gd name="connsiteX11" fmla="*/ 406523 w 424149"/>
                  <a:gd name="connsiteY11" fmla="*/ 15424 h 526606"/>
                  <a:gd name="connsiteX12" fmla="*/ 17627 w 424149"/>
                  <a:gd name="connsiteY12" fmla="*/ 15424 h 526606"/>
                  <a:gd name="connsiteX13" fmla="*/ 15424 w 424149"/>
                  <a:gd name="connsiteY13" fmla="*/ 17627 h 526606"/>
                  <a:gd name="connsiteX14" fmla="*/ 15424 w 424149"/>
                  <a:gd name="connsiteY14" fmla="*/ 508980 h 526606"/>
                  <a:gd name="connsiteX15" fmla="*/ 17627 w 424149"/>
                  <a:gd name="connsiteY15" fmla="*/ 511183 h 526606"/>
                  <a:gd name="connsiteX16" fmla="*/ 62796 w 424149"/>
                  <a:gd name="connsiteY16" fmla="*/ 511183 h 526606"/>
                  <a:gd name="connsiteX17" fmla="*/ 70508 w 424149"/>
                  <a:gd name="connsiteY17" fmla="*/ 518895 h 526606"/>
                  <a:gd name="connsiteX18" fmla="*/ 62796 w 424149"/>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149" h="526606">
                    <a:moveTo>
                      <a:pt x="62796" y="526607"/>
                    </a:moveTo>
                    <a:lnTo>
                      <a:pt x="17627" y="526607"/>
                    </a:lnTo>
                    <a:cubicBezTo>
                      <a:pt x="7712" y="526607"/>
                      <a:pt x="0" y="518895"/>
                      <a:pt x="0" y="508980"/>
                    </a:cubicBezTo>
                    <a:lnTo>
                      <a:pt x="0" y="17627"/>
                    </a:lnTo>
                    <a:cubicBezTo>
                      <a:pt x="0" y="7712"/>
                      <a:pt x="7712" y="0"/>
                      <a:pt x="17627" y="0"/>
                    </a:cubicBezTo>
                    <a:lnTo>
                      <a:pt x="406523" y="0"/>
                    </a:lnTo>
                    <a:cubicBezTo>
                      <a:pt x="416438" y="0"/>
                      <a:pt x="424150" y="7712"/>
                      <a:pt x="424150" y="17627"/>
                    </a:cubicBezTo>
                    <a:lnTo>
                      <a:pt x="424150" y="60593"/>
                    </a:lnTo>
                    <a:cubicBezTo>
                      <a:pt x="424150" y="65000"/>
                      <a:pt x="420845" y="68305"/>
                      <a:pt x="416438" y="68305"/>
                    </a:cubicBezTo>
                    <a:cubicBezTo>
                      <a:pt x="412032" y="68305"/>
                      <a:pt x="408726" y="65000"/>
                      <a:pt x="408726" y="60593"/>
                    </a:cubicBezTo>
                    <a:lnTo>
                      <a:pt x="408726" y="17627"/>
                    </a:lnTo>
                    <a:cubicBezTo>
                      <a:pt x="408726" y="16525"/>
                      <a:pt x="407625" y="15424"/>
                      <a:pt x="406523" y="15424"/>
                    </a:cubicBezTo>
                    <a:lnTo>
                      <a:pt x="17627" y="15424"/>
                    </a:lnTo>
                    <a:cubicBezTo>
                      <a:pt x="16525" y="15424"/>
                      <a:pt x="15424" y="16525"/>
                      <a:pt x="15424" y="17627"/>
                    </a:cubicBezTo>
                    <a:lnTo>
                      <a:pt x="15424" y="508980"/>
                    </a:lnTo>
                    <a:cubicBezTo>
                      <a:pt x="15424" y="510082"/>
                      <a:pt x="16525" y="511183"/>
                      <a:pt x="17627" y="511183"/>
                    </a:cubicBezTo>
                    <a:lnTo>
                      <a:pt x="62796" y="511183"/>
                    </a:lnTo>
                    <a:cubicBezTo>
                      <a:pt x="67203" y="511183"/>
                      <a:pt x="70508" y="514488"/>
                      <a:pt x="70508" y="518895"/>
                    </a:cubicBezTo>
                    <a:cubicBezTo>
                      <a:pt x="70508" y="523302"/>
                      <a:pt x="67203" y="526607"/>
                      <a:pt x="62796"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9" name="Freeform 143">
                <a:extLst>
                  <a:ext uri="{FF2B5EF4-FFF2-40B4-BE49-F238E27FC236}">
                    <a16:creationId xmlns:a16="http://schemas.microsoft.com/office/drawing/2014/main" id="{0BE4507D-6797-4A2E-9FB0-6444BAE11415}"/>
                  </a:ext>
                </a:extLst>
              </p:cNvPr>
              <p:cNvSpPr/>
              <p:nvPr/>
            </p:nvSpPr>
            <p:spPr>
              <a:xfrm>
                <a:off x="6351853" y="3684055"/>
                <a:ext cx="424243" cy="526606"/>
              </a:xfrm>
              <a:custGeom>
                <a:avLst/>
                <a:gdLst>
                  <a:gd name="connsiteX0" fmla="*/ 406523 w 424243"/>
                  <a:gd name="connsiteY0" fmla="*/ 526607 h 526606"/>
                  <a:gd name="connsiteX1" fmla="*/ 17627 w 424243"/>
                  <a:gd name="connsiteY1" fmla="*/ 526607 h 526606"/>
                  <a:gd name="connsiteX2" fmla="*/ 0 w 424243"/>
                  <a:gd name="connsiteY2" fmla="*/ 508980 h 526606"/>
                  <a:gd name="connsiteX3" fmla="*/ 0 w 424243"/>
                  <a:gd name="connsiteY3" fmla="*/ 469319 h 526606"/>
                  <a:gd name="connsiteX4" fmla="*/ 7712 w 424243"/>
                  <a:gd name="connsiteY4" fmla="*/ 461607 h 526606"/>
                  <a:gd name="connsiteX5" fmla="*/ 15424 w 424243"/>
                  <a:gd name="connsiteY5" fmla="*/ 469319 h 526606"/>
                  <a:gd name="connsiteX6" fmla="*/ 15424 w 424243"/>
                  <a:gd name="connsiteY6" fmla="*/ 508980 h 526606"/>
                  <a:gd name="connsiteX7" fmla="*/ 17627 w 424243"/>
                  <a:gd name="connsiteY7" fmla="*/ 511183 h 526606"/>
                  <a:gd name="connsiteX8" fmla="*/ 406523 w 424243"/>
                  <a:gd name="connsiteY8" fmla="*/ 511183 h 526606"/>
                  <a:gd name="connsiteX9" fmla="*/ 408726 w 424243"/>
                  <a:gd name="connsiteY9" fmla="*/ 508980 h 526606"/>
                  <a:gd name="connsiteX10" fmla="*/ 408726 w 424243"/>
                  <a:gd name="connsiteY10" fmla="*/ 17627 h 526606"/>
                  <a:gd name="connsiteX11" fmla="*/ 406523 w 424243"/>
                  <a:gd name="connsiteY11" fmla="*/ 15424 h 526606"/>
                  <a:gd name="connsiteX12" fmla="*/ 370167 w 424243"/>
                  <a:gd name="connsiteY12" fmla="*/ 15424 h 526606"/>
                  <a:gd name="connsiteX13" fmla="*/ 362455 w 424243"/>
                  <a:gd name="connsiteY13" fmla="*/ 7712 h 526606"/>
                  <a:gd name="connsiteX14" fmla="*/ 370167 w 424243"/>
                  <a:gd name="connsiteY14" fmla="*/ 0 h 526606"/>
                  <a:gd name="connsiteX15" fmla="*/ 406523 w 424243"/>
                  <a:gd name="connsiteY15" fmla="*/ 0 h 526606"/>
                  <a:gd name="connsiteX16" fmla="*/ 424150 w 424243"/>
                  <a:gd name="connsiteY16" fmla="*/ 17627 h 526606"/>
                  <a:gd name="connsiteX17" fmla="*/ 424150 w 424243"/>
                  <a:gd name="connsiteY17" fmla="*/ 508980 h 526606"/>
                  <a:gd name="connsiteX18" fmla="*/ 406523 w 424243"/>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243" h="526606">
                    <a:moveTo>
                      <a:pt x="406523" y="526607"/>
                    </a:moveTo>
                    <a:lnTo>
                      <a:pt x="17627" y="526607"/>
                    </a:lnTo>
                    <a:cubicBezTo>
                      <a:pt x="7712" y="526607"/>
                      <a:pt x="0" y="518895"/>
                      <a:pt x="0" y="508980"/>
                    </a:cubicBezTo>
                    <a:lnTo>
                      <a:pt x="0" y="469319"/>
                    </a:lnTo>
                    <a:cubicBezTo>
                      <a:pt x="0" y="464913"/>
                      <a:pt x="3305" y="461607"/>
                      <a:pt x="7712" y="461607"/>
                    </a:cubicBezTo>
                    <a:cubicBezTo>
                      <a:pt x="12119" y="461607"/>
                      <a:pt x="15424" y="464913"/>
                      <a:pt x="15424" y="469319"/>
                    </a:cubicBezTo>
                    <a:lnTo>
                      <a:pt x="15424" y="508980"/>
                    </a:lnTo>
                    <a:cubicBezTo>
                      <a:pt x="15424" y="510082"/>
                      <a:pt x="16525" y="511183"/>
                      <a:pt x="17627" y="511183"/>
                    </a:cubicBezTo>
                    <a:lnTo>
                      <a:pt x="406523" y="511183"/>
                    </a:lnTo>
                    <a:cubicBezTo>
                      <a:pt x="407625" y="511183"/>
                      <a:pt x="408726" y="510082"/>
                      <a:pt x="408726" y="508980"/>
                    </a:cubicBezTo>
                    <a:lnTo>
                      <a:pt x="408726" y="17627"/>
                    </a:lnTo>
                    <a:cubicBezTo>
                      <a:pt x="408726" y="16525"/>
                      <a:pt x="407625" y="15424"/>
                      <a:pt x="406523" y="15424"/>
                    </a:cubicBezTo>
                    <a:lnTo>
                      <a:pt x="370167" y="15424"/>
                    </a:lnTo>
                    <a:cubicBezTo>
                      <a:pt x="365760" y="15424"/>
                      <a:pt x="362455" y="12119"/>
                      <a:pt x="362455" y="7712"/>
                    </a:cubicBezTo>
                    <a:cubicBezTo>
                      <a:pt x="362455" y="3305"/>
                      <a:pt x="365760" y="0"/>
                      <a:pt x="370167" y="0"/>
                    </a:cubicBezTo>
                    <a:lnTo>
                      <a:pt x="406523" y="0"/>
                    </a:lnTo>
                    <a:cubicBezTo>
                      <a:pt x="416438" y="0"/>
                      <a:pt x="424150" y="7712"/>
                      <a:pt x="424150" y="17627"/>
                    </a:cubicBezTo>
                    <a:lnTo>
                      <a:pt x="424150" y="508980"/>
                    </a:lnTo>
                    <a:cubicBezTo>
                      <a:pt x="425252" y="518895"/>
                      <a:pt x="416438" y="526607"/>
                      <a:pt x="406523"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20" name="Freeform 144">
                <a:extLst>
                  <a:ext uri="{FF2B5EF4-FFF2-40B4-BE49-F238E27FC236}">
                    <a16:creationId xmlns:a16="http://schemas.microsoft.com/office/drawing/2014/main" id="{826C5681-D260-445D-AB49-F488C06DA096}"/>
                  </a:ext>
                </a:extLst>
              </p:cNvPr>
              <p:cNvSpPr/>
              <p:nvPr/>
            </p:nvSpPr>
            <p:spPr>
              <a:xfrm>
                <a:off x="6424565" y="3753462"/>
                <a:ext cx="74914" cy="160846"/>
              </a:xfrm>
              <a:custGeom>
                <a:avLst/>
                <a:gdLst>
                  <a:gd name="connsiteX0" fmla="*/ 74915 w 74914"/>
                  <a:gd name="connsiteY0" fmla="*/ 80423 h 160846"/>
                  <a:gd name="connsiteX1" fmla="*/ 37457 w 74914"/>
                  <a:gd name="connsiteY1" fmla="*/ 160847 h 160846"/>
                  <a:gd name="connsiteX2" fmla="*/ 0 w 74914"/>
                  <a:gd name="connsiteY2" fmla="*/ 80423 h 160846"/>
                  <a:gd name="connsiteX3" fmla="*/ 37457 w 74914"/>
                  <a:gd name="connsiteY3" fmla="*/ 0 h 160846"/>
                  <a:gd name="connsiteX4" fmla="*/ 74915 w 74914"/>
                  <a:gd name="connsiteY4" fmla="*/ 80423 h 1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 h="160846">
                    <a:moveTo>
                      <a:pt x="74915" y="80423"/>
                    </a:moveTo>
                    <a:cubicBezTo>
                      <a:pt x="74915" y="124840"/>
                      <a:pt x="58144" y="160847"/>
                      <a:pt x="37457" y="160847"/>
                    </a:cubicBezTo>
                    <a:cubicBezTo>
                      <a:pt x="16770" y="160847"/>
                      <a:pt x="0" y="124840"/>
                      <a:pt x="0" y="80423"/>
                    </a:cubicBezTo>
                    <a:cubicBezTo>
                      <a:pt x="0" y="36007"/>
                      <a:pt x="16770" y="0"/>
                      <a:pt x="37457" y="0"/>
                    </a:cubicBezTo>
                    <a:cubicBezTo>
                      <a:pt x="58144" y="0"/>
                      <a:pt x="74915" y="36007"/>
                      <a:pt x="74915" y="80423"/>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21" name="Group 120">
            <a:extLst>
              <a:ext uri="{FF2B5EF4-FFF2-40B4-BE49-F238E27FC236}">
                <a16:creationId xmlns:a16="http://schemas.microsoft.com/office/drawing/2014/main" id="{9636659F-F674-4706-BA3A-2DD76188A81E}"/>
              </a:ext>
            </a:extLst>
          </p:cNvPr>
          <p:cNvGrpSpPr/>
          <p:nvPr/>
        </p:nvGrpSpPr>
        <p:grpSpPr>
          <a:xfrm>
            <a:off x="758143" y="776170"/>
            <a:ext cx="3200400" cy="914399"/>
            <a:chOff x="131206" y="1676112"/>
            <a:chExt cx="3016271" cy="1275069"/>
          </a:xfrm>
        </p:grpSpPr>
        <p:sp>
          <p:nvSpPr>
            <p:cNvPr id="122" name="Rounded Rectangle 107">
              <a:extLst>
                <a:ext uri="{FF2B5EF4-FFF2-40B4-BE49-F238E27FC236}">
                  <a16:creationId xmlns:a16="http://schemas.microsoft.com/office/drawing/2014/main" id="{EFCBFAB3-6E77-4D3A-87DE-675360D694A8}"/>
                </a:ext>
              </a:extLst>
            </p:cNvPr>
            <p:cNvSpPr/>
            <p:nvPr/>
          </p:nvSpPr>
          <p:spPr bwMode="auto">
            <a:xfrm>
              <a:off x="131206" y="1690284"/>
              <a:ext cx="3016271" cy="1260897"/>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panose="020B0604020202020204" pitchFamily="34" charset="0"/>
                  <a:sym typeface="Helvetica Light"/>
                </a:rPr>
                <a:t>ONE PLATFORM, COMPLETE DISCOVERY</a:t>
              </a: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panose="020B0604020202020204" pitchFamily="34" charset="0"/>
                  <a:sym typeface="Helvetica Light"/>
                </a:rPr>
                <a:t>Accelerate collection, processing and review for eDiscovery and FOIA/Subject access requests</a:t>
              </a:r>
            </a:p>
          </p:txBody>
        </p:sp>
        <p:sp>
          <p:nvSpPr>
            <p:cNvPr id="123" name="Rectangle 122">
              <a:extLst>
                <a:ext uri="{FF2B5EF4-FFF2-40B4-BE49-F238E27FC236}">
                  <a16:creationId xmlns:a16="http://schemas.microsoft.com/office/drawing/2014/main" id="{50996052-0874-4D17-8996-1C1A08284CA3}"/>
                </a:ext>
              </a:extLst>
            </p:cNvPr>
            <p:cNvSpPr/>
            <p:nvPr/>
          </p:nvSpPr>
          <p:spPr>
            <a:xfrm>
              <a:off x="131206" y="1676112"/>
              <a:ext cx="3016271" cy="343339"/>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eDiscovery Platform / Advanced eDiscovery</a:t>
              </a:r>
              <a:endParaRPr kumimoji="0" lang="en-US" sz="1000" b="0" i="0" u="none" strike="noStrike" kern="1200" cap="all" spc="0" normalizeH="0" baseline="0" noProof="0" dirty="0">
                <a:ln>
                  <a:noFill/>
                </a:ln>
                <a:solidFill>
                  <a:srgbClr val="000000"/>
                </a:solidFill>
                <a:effectLst/>
                <a:uLnTx/>
                <a:uFillTx/>
                <a:latin typeface="Arial" panose="020B0604020202020204"/>
                <a:ea typeface="+mn-ea"/>
                <a:cs typeface="+mn-cs"/>
              </a:endParaRPr>
            </a:p>
          </p:txBody>
        </p:sp>
      </p:grpSp>
      <p:grpSp>
        <p:nvGrpSpPr>
          <p:cNvPr id="124" name="Group 123">
            <a:extLst>
              <a:ext uri="{FF2B5EF4-FFF2-40B4-BE49-F238E27FC236}">
                <a16:creationId xmlns:a16="http://schemas.microsoft.com/office/drawing/2014/main" id="{40A3110C-4216-4F81-8F03-C5E54D5FD1B2}"/>
              </a:ext>
            </a:extLst>
          </p:cNvPr>
          <p:cNvGrpSpPr/>
          <p:nvPr/>
        </p:nvGrpSpPr>
        <p:grpSpPr>
          <a:xfrm>
            <a:off x="319168" y="3115301"/>
            <a:ext cx="3200400" cy="914400"/>
            <a:chOff x="1181773" y="1588641"/>
            <a:chExt cx="2811402" cy="888148"/>
          </a:xfrm>
        </p:grpSpPr>
        <p:sp>
          <p:nvSpPr>
            <p:cNvPr id="125" name="Rounded Rectangle 117">
              <a:extLst>
                <a:ext uri="{FF2B5EF4-FFF2-40B4-BE49-F238E27FC236}">
                  <a16:creationId xmlns:a16="http://schemas.microsoft.com/office/drawing/2014/main" id="{F90F8FF0-F920-4DA1-9344-A4BDD640864A}"/>
                </a:ext>
              </a:extLst>
            </p:cNvPr>
            <p:cNvSpPr/>
            <p:nvPr/>
          </p:nvSpPr>
          <p:spPr bwMode="auto">
            <a:xfrm>
              <a:off x="1181773" y="1588641"/>
              <a:ext cx="2811401"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EFFICIENT REVIEW OF ALL CONTENT</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 provides monitoring of communications to ensure regulatory compliance  </a:t>
              </a:r>
            </a:p>
          </p:txBody>
        </p:sp>
        <p:sp>
          <p:nvSpPr>
            <p:cNvPr id="126" name="Rectangle 125">
              <a:extLst>
                <a:ext uri="{FF2B5EF4-FFF2-40B4-BE49-F238E27FC236}">
                  <a16:creationId xmlns:a16="http://schemas.microsoft.com/office/drawing/2014/main" id="{32DC1656-9CE2-4D54-95BF-F4303F06BF84}"/>
                </a:ext>
              </a:extLst>
            </p:cNvPr>
            <p:cNvSpPr/>
            <p:nvPr/>
          </p:nvSpPr>
          <p:spPr>
            <a:xfrm>
              <a:off x="1181773" y="1602021"/>
              <a:ext cx="2811402"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7" name="Group 126">
            <a:extLst>
              <a:ext uri="{FF2B5EF4-FFF2-40B4-BE49-F238E27FC236}">
                <a16:creationId xmlns:a16="http://schemas.microsoft.com/office/drawing/2014/main" id="{0B332B3A-2908-4B79-B8B3-C4932F6F2403}"/>
              </a:ext>
            </a:extLst>
          </p:cNvPr>
          <p:cNvGrpSpPr/>
          <p:nvPr/>
        </p:nvGrpSpPr>
        <p:grpSpPr>
          <a:xfrm>
            <a:off x="804704" y="5140554"/>
            <a:ext cx="3200401" cy="914400"/>
            <a:chOff x="-3118862" y="1161575"/>
            <a:chExt cx="2927058" cy="1143163"/>
          </a:xfrm>
        </p:grpSpPr>
        <p:sp>
          <p:nvSpPr>
            <p:cNvPr id="128" name="Rounded Rectangle 121">
              <a:extLst>
                <a:ext uri="{FF2B5EF4-FFF2-40B4-BE49-F238E27FC236}">
                  <a16:creationId xmlns:a16="http://schemas.microsoft.com/office/drawing/2014/main" id="{A76B6F26-4CED-4AC9-981A-E9804E44064B}"/>
                </a:ext>
              </a:extLst>
            </p:cNvPr>
            <p:cNvSpPr/>
            <p:nvPr/>
          </p:nvSpPr>
          <p:spPr bwMode="auto">
            <a:xfrm>
              <a:off x="-3118861" y="1161575"/>
              <a:ext cx="2927057" cy="1143163"/>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CAPTURE &amp; INDEXING</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Efficiently store content with flexible deployment (on-prem, hybrid, customer cloud tenant; SaaS).</a:t>
              </a:r>
            </a:p>
          </p:txBody>
        </p:sp>
        <p:sp>
          <p:nvSpPr>
            <p:cNvPr id="129" name="Rectangle 128">
              <a:extLst>
                <a:ext uri="{FF2B5EF4-FFF2-40B4-BE49-F238E27FC236}">
                  <a16:creationId xmlns:a16="http://schemas.microsoft.com/office/drawing/2014/main" id="{A93B2888-5555-4B65-9626-10FDDEDE3113}"/>
                </a:ext>
              </a:extLst>
            </p:cNvPr>
            <p:cNvSpPr/>
            <p:nvPr/>
          </p:nvSpPr>
          <p:spPr>
            <a:xfrm>
              <a:off x="-3118862" y="1182013"/>
              <a:ext cx="2927056" cy="307820"/>
            </a:xfrm>
            <a:prstGeom prst="rect">
              <a:avLst/>
            </a:prstGeom>
          </p:spPr>
          <p:txBody>
            <a:bodyPr wrap="square">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Enterprise Vault (On-prem/SaaS)</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grpSp>
        <p:nvGrpSpPr>
          <p:cNvPr id="132" name="Group 131">
            <a:extLst>
              <a:ext uri="{FF2B5EF4-FFF2-40B4-BE49-F238E27FC236}">
                <a16:creationId xmlns:a16="http://schemas.microsoft.com/office/drawing/2014/main" id="{211BA7E1-ACA8-FE44-A360-D4A91EF9BE7F}"/>
              </a:ext>
            </a:extLst>
          </p:cNvPr>
          <p:cNvGrpSpPr/>
          <p:nvPr/>
        </p:nvGrpSpPr>
        <p:grpSpPr>
          <a:xfrm>
            <a:off x="6553555" y="2025742"/>
            <a:ext cx="722328" cy="886833"/>
            <a:chOff x="6553555" y="2025742"/>
            <a:chExt cx="722328" cy="886833"/>
          </a:xfrm>
        </p:grpSpPr>
        <p:grpSp>
          <p:nvGrpSpPr>
            <p:cNvPr id="39" name="Graphic 7">
              <a:extLst>
                <a:ext uri="{FF2B5EF4-FFF2-40B4-BE49-F238E27FC236}">
                  <a16:creationId xmlns:a16="http://schemas.microsoft.com/office/drawing/2014/main" id="{C2B1B9B7-0CEA-411A-AF1C-AEED04AF8B96}"/>
                </a:ext>
              </a:extLst>
            </p:cNvPr>
            <p:cNvGrpSpPr/>
            <p:nvPr/>
          </p:nvGrpSpPr>
          <p:grpSpPr>
            <a:xfrm>
              <a:off x="6553555" y="2025742"/>
              <a:ext cx="661012" cy="661012"/>
              <a:chOff x="6931341" y="2251861"/>
              <a:chExt cx="661012" cy="661012"/>
            </a:xfrm>
            <a:effectLst>
              <a:outerShdw blurRad="63500" dist="38100" dir="2700000" algn="tl" rotWithShape="0">
                <a:prstClr val="black">
                  <a:alpha val="20000"/>
                </a:prstClr>
              </a:outerShdw>
            </a:effectLst>
          </p:grpSpPr>
          <p:sp>
            <p:nvSpPr>
              <p:cNvPr id="40" name="Freeform 35">
                <a:extLst>
                  <a:ext uri="{FF2B5EF4-FFF2-40B4-BE49-F238E27FC236}">
                    <a16:creationId xmlns:a16="http://schemas.microsoft.com/office/drawing/2014/main" id="{8EA79607-8966-498F-8986-78C3339D54F0}"/>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 name="Freeform 36">
                <a:extLst>
                  <a:ext uri="{FF2B5EF4-FFF2-40B4-BE49-F238E27FC236}">
                    <a16:creationId xmlns:a16="http://schemas.microsoft.com/office/drawing/2014/main" id="{F8E48728-67DA-4EC1-BB3E-EEF65D12E257}"/>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93" name="TextBox 92">
              <a:extLst>
                <a:ext uri="{FF2B5EF4-FFF2-40B4-BE49-F238E27FC236}">
                  <a16:creationId xmlns:a16="http://schemas.microsoft.com/office/drawing/2014/main" id="{DE32970A-C7D1-4BFB-BF73-C8FD57448037}"/>
                </a:ext>
              </a:extLst>
            </p:cNvPr>
            <p:cNvSpPr txBox="1"/>
            <p:nvPr/>
          </p:nvSpPr>
          <p:spPr>
            <a:xfrm>
              <a:off x="6666379" y="278147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5563"/>
                  </a:solidFill>
                  <a:effectLst/>
                  <a:uLnTx/>
                  <a:uFillTx/>
                  <a:latin typeface="Arial" panose="020B0604020202020204"/>
                  <a:ea typeface="Polaris Book Italic" panose="02000000000000000000" pitchFamily="2" charset="0"/>
                  <a:cs typeface="Polaris Book Italic" panose="02000000000000000000" pitchFamily="2" charset="0"/>
                </a:rPr>
                <a:t>Capture</a:t>
              </a:r>
            </a:p>
          </p:txBody>
        </p:sp>
      </p:grpSp>
      <p:cxnSp>
        <p:nvCxnSpPr>
          <p:cNvPr id="130" name="Straight Connector 129">
            <a:extLst>
              <a:ext uri="{FF2B5EF4-FFF2-40B4-BE49-F238E27FC236}">
                <a16:creationId xmlns:a16="http://schemas.microsoft.com/office/drawing/2014/main" id="{364FB1E1-C37C-4D82-BD73-0071EC282C2C}"/>
              </a:ext>
            </a:extLst>
          </p:cNvPr>
          <p:cNvCxnSpPr>
            <a:cxnSpLocks/>
          </p:cNvCxnSpPr>
          <p:nvPr/>
        </p:nvCxnSpPr>
        <p:spPr>
          <a:xfrm flipV="1">
            <a:off x="7394721" y="1115847"/>
            <a:ext cx="844591" cy="7277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83D00391-1D3F-4895-8F7E-9F50A1E1B2B1}"/>
              </a:ext>
            </a:extLst>
          </p:cNvPr>
          <p:cNvGrpSpPr/>
          <p:nvPr/>
        </p:nvGrpSpPr>
        <p:grpSpPr>
          <a:xfrm>
            <a:off x="8239312" y="776170"/>
            <a:ext cx="3200400" cy="914400"/>
            <a:chOff x="-3412908" y="1416589"/>
            <a:chExt cx="2915756" cy="888148"/>
          </a:xfrm>
        </p:grpSpPr>
        <p:sp>
          <p:nvSpPr>
            <p:cNvPr id="106" name="Rounded Rectangle 130">
              <a:extLst>
                <a:ext uri="{FF2B5EF4-FFF2-40B4-BE49-F238E27FC236}">
                  <a16:creationId xmlns:a16="http://schemas.microsoft.com/office/drawing/2014/main" id="{EAEE1FE4-76E5-496D-B15A-5097DFE59E0D}"/>
                </a:ext>
              </a:extLst>
            </p:cNvPr>
            <p:cNvSpPr/>
            <p:nvPr/>
          </p:nvSpPr>
          <p:spPr bwMode="auto">
            <a:xfrm>
              <a:off x="-3412908" y="1416589"/>
              <a:ext cx="2915754"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CONTENT AGGREGATION</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Capture ALL relevant communication and file content sources</a:t>
              </a:r>
            </a:p>
          </p:txBody>
        </p:sp>
        <p:sp>
          <p:nvSpPr>
            <p:cNvPr id="107" name="Rectangle 106">
              <a:extLst>
                <a:ext uri="{FF2B5EF4-FFF2-40B4-BE49-F238E27FC236}">
                  <a16:creationId xmlns:a16="http://schemas.microsoft.com/office/drawing/2014/main" id="{D000A43B-1CF8-4938-841B-DA6FC6B9ED7F}"/>
                </a:ext>
              </a:extLst>
            </p:cNvPr>
            <p:cNvSpPr/>
            <p:nvPr/>
          </p:nvSpPr>
          <p:spPr>
            <a:xfrm>
              <a:off x="-3412908" y="1429969"/>
              <a:ext cx="2915756"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Merge1</a:t>
              </a:r>
            </a:p>
          </p:txBody>
        </p:sp>
      </p:grpSp>
    </p:spTree>
    <p:extLst>
      <p:ext uri="{BB962C8B-B14F-4D97-AF65-F5344CB8AC3E}">
        <p14:creationId xmlns:p14="http://schemas.microsoft.com/office/powerpoint/2010/main" val="111981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5"/>
                                        </p:tgtEl>
                                      </p:cBhvr>
                                      <p:by x="125000" y="125000"/>
                                    </p:animScale>
                                  </p:childTnLst>
                                </p:cTn>
                              </p:par>
                              <p:par>
                                <p:cTn id="7" presetID="6" presetClass="emph" presetSubtype="0" fill="hold" nodeType="withEffect">
                                  <p:stCondLst>
                                    <p:cond delay="0"/>
                                  </p:stCondLst>
                                  <p:childTnLst>
                                    <p:animScale>
                                      <p:cBhvr>
                                        <p:cTn id="8" dur="2000" fill="hold"/>
                                        <p:tgtEl>
                                          <p:spTgt spid="132"/>
                                        </p:tgtEl>
                                      </p:cBhvr>
                                      <p:by x="125000" y="125000"/>
                                    </p:animScale>
                                  </p:childTnLst>
                                </p:cTn>
                              </p:par>
                              <p:par>
                                <p:cTn id="9" presetID="9" presetClass="emph" presetSubtype="0" nodeType="withEffect">
                                  <p:stCondLst>
                                    <p:cond delay="0"/>
                                  </p:stCondLst>
                                  <p:childTnLst>
                                    <p:set>
                                      <p:cBhvr>
                                        <p:cTn id="10" dur="indefinite"/>
                                        <p:tgtEl>
                                          <p:spTgt spid="121"/>
                                        </p:tgtEl>
                                        <p:attrNameLst>
                                          <p:attrName>style.opacity</p:attrName>
                                        </p:attrNameLst>
                                      </p:cBhvr>
                                      <p:to>
                                        <p:strVal val="0.5"/>
                                      </p:to>
                                    </p:set>
                                    <p:animEffect filter="image" prLst="opacity: 0.5">
                                      <p:cBhvr rctx="IE">
                                        <p:cTn id="11" dur="indefinite"/>
                                        <p:tgtEl>
                                          <p:spTgt spid="121"/>
                                        </p:tgtEl>
                                      </p:cBhvr>
                                    </p:animEffect>
                                  </p:childTnLst>
                                </p:cTn>
                              </p:par>
                              <p:par>
                                <p:cTn id="12" presetID="9" presetClass="emph" presetSubtype="0" nodeType="withEffect">
                                  <p:stCondLst>
                                    <p:cond delay="0"/>
                                  </p:stCondLst>
                                  <p:childTnLst>
                                    <p:set>
                                      <p:cBhvr>
                                        <p:cTn id="13" dur="indefinite"/>
                                        <p:tgtEl>
                                          <p:spTgt spid="73"/>
                                        </p:tgtEl>
                                        <p:attrNameLst>
                                          <p:attrName>style.opacity</p:attrName>
                                        </p:attrNameLst>
                                      </p:cBhvr>
                                      <p:to>
                                        <p:strVal val="0.5"/>
                                      </p:to>
                                    </p:set>
                                    <p:animEffect filter="image" prLst="opacity: 0.5">
                                      <p:cBhvr rctx="IE">
                                        <p:cTn id="14" dur="indefinite"/>
                                        <p:tgtEl>
                                          <p:spTgt spid="73"/>
                                        </p:tgtEl>
                                      </p:cBhvr>
                                    </p:animEffect>
                                  </p:childTnLst>
                                </p:cTn>
                              </p:par>
                              <p:par>
                                <p:cTn id="15" presetID="9" presetClass="emph" presetSubtype="0" nodeType="withEffect">
                                  <p:stCondLst>
                                    <p:cond delay="0"/>
                                  </p:stCondLst>
                                  <p:childTnLst>
                                    <p:set>
                                      <p:cBhvr>
                                        <p:cTn id="16" dur="indefinite"/>
                                        <p:tgtEl>
                                          <p:spTgt spid="58"/>
                                        </p:tgtEl>
                                        <p:attrNameLst>
                                          <p:attrName>style.opacity</p:attrName>
                                        </p:attrNameLst>
                                      </p:cBhvr>
                                      <p:to>
                                        <p:strVal val="0.5"/>
                                      </p:to>
                                    </p:set>
                                    <p:animEffect filter="image" prLst="opacity: 0.5">
                                      <p:cBhvr rctx="IE">
                                        <p:cTn id="17" dur="indefinite"/>
                                        <p:tgtEl>
                                          <p:spTgt spid="58"/>
                                        </p:tgtEl>
                                      </p:cBhvr>
                                    </p:animEffect>
                                  </p:childTnLst>
                                </p:cTn>
                              </p:par>
                              <p:par>
                                <p:cTn id="18" presetID="9" presetClass="emph" presetSubtype="0" nodeType="withEffect">
                                  <p:stCondLst>
                                    <p:cond delay="0"/>
                                  </p:stCondLst>
                                  <p:childTnLst>
                                    <p:set>
                                      <p:cBhvr>
                                        <p:cTn id="19" dur="indefinite"/>
                                        <p:tgtEl>
                                          <p:spTgt spid="124"/>
                                        </p:tgtEl>
                                        <p:attrNameLst>
                                          <p:attrName>style.opacity</p:attrName>
                                        </p:attrNameLst>
                                      </p:cBhvr>
                                      <p:to>
                                        <p:strVal val="0.5"/>
                                      </p:to>
                                    </p:set>
                                    <p:animEffect filter="image" prLst="opacity: 0.5">
                                      <p:cBhvr rctx="IE">
                                        <p:cTn id="20" dur="indefinite"/>
                                        <p:tgtEl>
                                          <p:spTgt spid="124"/>
                                        </p:tgtEl>
                                      </p:cBhvr>
                                    </p:animEffect>
                                  </p:childTnLst>
                                </p:cTn>
                              </p:par>
                              <p:par>
                                <p:cTn id="21" presetID="9" presetClass="emph" presetSubtype="0" nodeType="withEffect">
                                  <p:stCondLst>
                                    <p:cond delay="0"/>
                                  </p:stCondLst>
                                  <p:childTnLst>
                                    <p:set>
                                      <p:cBhvr>
                                        <p:cTn id="22" dur="indefinite"/>
                                        <p:tgtEl>
                                          <p:spTgt spid="127"/>
                                        </p:tgtEl>
                                        <p:attrNameLst>
                                          <p:attrName>style.opacity</p:attrName>
                                        </p:attrNameLst>
                                      </p:cBhvr>
                                      <p:to>
                                        <p:strVal val="0.5"/>
                                      </p:to>
                                    </p:set>
                                    <p:animEffect filter="image" prLst="opacity: 0.5">
                                      <p:cBhvr rctx="IE">
                                        <p:cTn id="23" dur="indefinite"/>
                                        <p:tgtEl>
                                          <p:spTgt spid="127"/>
                                        </p:tgtEl>
                                      </p:cBhvr>
                                    </p:animEffect>
                                  </p:childTnLst>
                                </p:cTn>
                              </p:par>
                              <p:par>
                                <p:cTn id="24" presetID="9" presetClass="emph" presetSubtype="0" nodeType="withEffect">
                                  <p:stCondLst>
                                    <p:cond delay="0"/>
                                  </p:stCondLst>
                                  <p:childTnLst>
                                    <p:set>
                                      <p:cBhvr>
                                        <p:cTn id="25" dur="indefinite"/>
                                        <p:tgtEl>
                                          <p:spTgt spid="68"/>
                                        </p:tgtEl>
                                        <p:attrNameLst>
                                          <p:attrName>style.opacity</p:attrName>
                                        </p:attrNameLst>
                                      </p:cBhvr>
                                      <p:to>
                                        <p:strVal val="0.5"/>
                                      </p:to>
                                    </p:set>
                                    <p:animEffect filter="image" prLst="opacity: 0.5">
                                      <p:cBhvr rctx="IE">
                                        <p:cTn id="26" dur="indefinite"/>
                                        <p:tgtEl>
                                          <p:spTgt spid="68"/>
                                        </p:tgtEl>
                                      </p:cBhvr>
                                    </p:animEffect>
                                  </p:childTnLst>
                                </p:cTn>
                              </p:par>
                              <p:par>
                                <p:cTn id="27" presetID="9" presetClass="emph" presetSubtype="0" nodeType="withEffect">
                                  <p:stCondLst>
                                    <p:cond delay="0"/>
                                  </p:stCondLst>
                                  <p:childTnLst>
                                    <p:set>
                                      <p:cBhvr>
                                        <p:cTn id="28" dur="indefinite"/>
                                        <p:tgtEl>
                                          <p:spTgt spid="63"/>
                                        </p:tgtEl>
                                        <p:attrNameLst>
                                          <p:attrName>style.opacity</p:attrName>
                                        </p:attrNameLst>
                                      </p:cBhvr>
                                      <p:to>
                                        <p:strVal val="0.5"/>
                                      </p:to>
                                    </p:set>
                                    <p:animEffect filter="image" prLst="opacity: 0.5">
                                      <p:cBhvr rctx="IE">
                                        <p:cTn id="29" dur="indefinite"/>
                                        <p:tgtEl>
                                          <p:spTgt spid="63"/>
                                        </p:tgtEl>
                                      </p:cBhvr>
                                    </p:animEffect>
                                  </p:childTnLst>
                                </p:cTn>
                              </p:par>
                              <p:par>
                                <p:cTn id="30" presetID="9" presetClass="emph" presetSubtype="0" nodeType="withEffect">
                                  <p:stCondLst>
                                    <p:cond delay="0"/>
                                  </p:stCondLst>
                                  <p:childTnLst>
                                    <p:set>
                                      <p:cBhvr>
                                        <p:cTn id="31" dur="indefinite"/>
                                        <p:tgtEl>
                                          <p:spTgt spid="54"/>
                                        </p:tgtEl>
                                        <p:attrNameLst>
                                          <p:attrName>style.opacity</p:attrName>
                                        </p:attrNameLst>
                                      </p:cBhvr>
                                      <p:to>
                                        <p:strVal val="0.5"/>
                                      </p:to>
                                    </p:set>
                                    <p:animEffect filter="image" prLst="opacity: 0.5">
                                      <p:cBhvr rctx="IE">
                                        <p:cTn id="32" dur="indefinite"/>
                                        <p:tgtEl>
                                          <p:spTgt spid="54"/>
                                        </p:tgtEl>
                                      </p:cBhvr>
                                    </p:animEffect>
                                  </p:childTnLst>
                                </p:cTn>
                              </p:par>
                              <p:par>
                                <p:cTn id="33" presetID="9" presetClass="emph" presetSubtype="0" nodeType="withEffect">
                                  <p:stCondLst>
                                    <p:cond delay="0"/>
                                  </p:stCondLst>
                                  <p:childTnLst>
                                    <p:set>
                                      <p:cBhvr>
                                        <p:cTn id="34" dur="indefinite"/>
                                        <p:tgtEl>
                                          <p:spTgt spid="51"/>
                                        </p:tgtEl>
                                        <p:attrNameLst>
                                          <p:attrName>style.opacity</p:attrName>
                                        </p:attrNameLst>
                                      </p:cBhvr>
                                      <p:to>
                                        <p:strVal val="0.5"/>
                                      </p:to>
                                    </p:set>
                                    <p:animEffect filter="image" prLst="opacity: 0.5">
                                      <p:cBhvr rctx="IE">
                                        <p:cTn id="35" dur="indefinite"/>
                                        <p:tgtEl>
                                          <p:spTgt spid="51"/>
                                        </p:tgtEl>
                                      </p:cBhvr>
                                    </p:animEffect>
                                  </p:childTnLst>
                                </p:cTn>
                              </p:par>
                              <p:par>
                                <p:cTn id="36" presetID="9" presetClass="emph" presetSubtype="0" nodeType="withEffect">
                                  <p:stCondLst>
                                    <p:cond delay="0"/>
                                  </p:stCondLst>
                                  <p:childTnLst>
                                    <p:set>
                                      <p:cBhvr>
                                        <p:cTn id="37" dur="indefinite"/>
                                        <p:tgtEl>
                                          <p:spTgt spid="99"/>
                                        </p:tgtEl>
                                        <p:attrNameLst>
                                          <p:attrName>style.opacity</p:attrName>
                                        </p:attrNameLst>
                                      </p:cBhvr>
                                      <p:to>
                                        <p:strVal val="0.5"/>
                                      </p:to>
                                    </p:set>
                                    <p:animEffect filter="image" prLst="opacity: 0.5">
                                      <p:cBhvr rctx="IE">
                                        <p:cTn id="38" dur="indefinite"/>
                                        <p:tgtEl>
                                          <p:spTgt spid="99"/>
                                        </p:tgtEl>
                                      </p:cBhvr>
                                    </p:animEffect>
                                  </p:childTnLst>
                                </p:cTn>
                              </p:par>
                              <p:par>
                                <p:cTn id="39" presetID="9" presetClass="emph" presetSubtype="0" nodeType="withEffect">
                                  <p:stCondLst>
                                    <p:cond delay="0"/>
                                  </p:stCondLst>
                                  <p:childTnLst>
                                    <p:set>
                                      <p:cBhvr>
                                        <p:cTn id="40" dur="indefinite"/>
                                        <p:tgtEl>
                                          <p:spTgt spid="42"/>
                                        </p:tgtEl>
                                        <p:attrNameLst>
                                          <p:attrName>style.opacity</p:attrName>
                                        </p:attrNameLst>
                                      </p:cBhvr>
                                      <p:to>
                                        <p:strVal val="0.5"/>
                                      </p:to>
                                    </p:set>
                                    <p:animEffect filter="image" prLst="opacity: 0.5">
                                      <p:cBhvr rctx="IE">
                                        <p:cTn id="41" dur="indefinite"/>
                                        <p:tgtEl>
                                          <p:spTgt spid="42"/>
                                        </p:tgtEl>
                                      </p:cBhvr>
                                    </p:animEffect>
                                  </p:childTnLst>
                                </p:cTn>
                              </p:par>
                              <p:par>
                                <p:cTn id="42" presetID="9" presetClass="emph" presetSubtype="0" nodeType="withEffect">
                                  <p:stCondLst>
                                    <p:cond delay="0"/>
                                  </p:stCondLst>
                                  <p:childTnLst>
                                    <p:set>
                                      <p:cBhvr>
                                        <p:cTn id="43" dur="indefinite"/>
                                        <p:tgtEl>
                                          <p:spTgt spid="102"/>
                                        </p:tgtEl>
                                        <p:attrNameLst>
                                          <p:attrName>style.opacity</p:attrName>
                                        </p:attrNameLst>
                                      </p:cBhvr>
                                      <p:to>
                                        <p:strVal val="0.5"/>
                                      </p:to>
                                    </p:set>
                                    <p:animEffect filter="image" prLst="opacity: 0.5">
                                      <p:cBhvr rctx="IE">
                                        <p:cTn id="44" dur="indefinite"/>
                                        <p:tgtEl>
                                          <p:spTgt spid="102"/>
                                        </p:tgtEl>
                                      </p:cBhvr>
                                    </p:animEffect>
                                  </p:childTnLst>
                                </p:cTn>
                              </p:par>
                              <p:par>
                                <p:cTn id="45" presetID="9" presetClass="emph" presetSubtype="0" nodeType="withEffect">
                                  <p:stCondLst>
                                    <p:cond delay="0"/>
                                  </p:stCondLst>
                                  <p:childTnLst>
                                    <p:set>
                                      <p:cBhvr>
                                        <p:cTn id="46" dur="indefinite"/>
                                        <p:tgtEl>
                                          <p:spTgt spid="108"/>
                                        </p:tgtEl>
                                        <p:attrNameLst>
                                          <p:attrName>style.opacity</p:attrName>
                                        </p:attrNameLst>
                                      </p:cBhvr>
                                      <p:to>
                                        <p:strVal val="0.5"/>
                                      </p:to>
                                    </p:set>
                                    <p:animEffect filter="image" prLst="opacity: 0.5">
                                      <p:cBhvr rctx="IE">
                                        <p:cTn id="47" dur="indefinite"/>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a:extLst>
              <a:ext uri="{FF2B5EF4-FFF2-40B4-BE49-F238E27FC236}">
                <a16:creationId xmlns:a16="http://schemas.microsoft.com/office/drawing/2014/main" id="{A3190832-D83F-7A4E-84C8-43C5E4FC8FD2}"/>
              </a:ext>
            </a:extLst>
          </p:cNvPr>
          <p:cNvSpPr/>
          <p:nvPr/>
        </p:nvSpPr>
        <p:spPr bwMode="auto">
          <a:xfrm>
            <a:off x="610588" y="1512601"/>
            <a:ext cx="10960146" cy="4659598"/>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B0A48C1-0D79-4CFB-8897-4B2A7EC2C466}"/>
              </a:ext>
            </a:extLst>
          </p:cNvPr>
          <p:cNvSpPr>
            <a:spLocks noGrp="1"/>
          </p:cNvSpPr>
          <p:nvPr>
            <p:ph type="title"/>
          </p:nvPr>
        </p:nvSpPr>
        <p:spPr/>
        <p:txBody>
          <a:bodyPr/>
          <a:lstStyle/>
          <a:p>
            <a:r>
              <a:rPr lang="en-US"/>
              <a:t>Merge1</a:t>
            </a:r>
          </a:p>
        </p:txBody>
      </p:sp>
      <p:sp>
        <p:nvSpPr>
          <p:cNvPr id="4" name="Footer Placeholder 3">
            <a:extLst>
              <a:ext uri="{FF2B5EF4-FFF2-40B4-BE49-F238E27FC236}">
                <a16:creationId xmlns:a16="http://schemas.microsoft.com/office/drawing/2014/main" id="{7E7CC011-E9FA-4070-9BB7-7CA1F358F4CD}"/>
              </a:ext>
            </a:extLst>
          </p:cNvPr>
          <p:cNvSpPr>
            <a:spLocks noGrp="1"/>
          </p:cNvSpPr>
          <p:nvPr>
            <p:ph type="ftr" sz="quarter" idx="11"/>
          </p:nvPr>
        </p:nvSpPr>
        <p:spPr/>
        <p:txBody>
          <a:bodyPr/>
          <a:lstStyle/>
          <a:p>
            <a:pPr lvl="0"/>
            <a:r>
              <a:rPr lang="en-US" noProof="0"/>
              <a:t>Copyright © 2022 Veritas Technologies LLC  |  CONFIDENTIAL </a:t>
            </a:r>
          </a:p>
        </p:txBody>
      </p:sp>
      <p:sp>
        <p:nvSpPr>
          <p:cNvPr id="5" name="Slide Number Placeholder 4">
            <a:extLst>
              <a:ext uri="{FF2B5EF4-FFF2-40B4-BE49-F238E27FC236}">
                <a16:creationId xmlns:a16="http://schemas.microsoft.com/office/drawing/2014/main" id="{8D5B54BE-B55C-4B20-B587-DBB253370633}"/>
              </a:ext>
            </a:extLst>
          </p:cNvPr>
          <p:cNvSpPr>
            <a:spLocks noGrp="1"/>
          </p:cNvSpPr>
          <p:nvPr>
            <p:ph type="sldNum" sz="quarter" idx="4"/>
          </p:nvPr>
        </p:nvSpPr>
        <p:spPr/>
        <p:txBody>
          <a:bodyPr/>
          <a:lstStyle/>
          <a:p>
            <a:pPr lvl="0"/>
            <a:fld id="{8A39E1BE-BEA9-3141-B1D0-D0662867DFF2}" type="slidenum">
              <a:rPr lang="en-US" noProof="0" smtClean="0"/>
              <a:pPr lvl="0"/>
              <a:t>18</a:t>
            </a:fld>
            <a:endParaRPr lang="en-US" noProof="0"/>
          </a:p>
        </p:txBody>
      </p:sp>
      <p:sp>
        <p:nvSpPr>
          <p:cNvPr id="6" name="Text Placeholder 5">
            <a:extLst>
              <a:ext uri="{FF2B5EF4-FFF2-40B4-BE49-F238E27FC236}">
                <a16:creationId xmlns:a16="http://schemas.microsoft.com/office/drawing/2014/main" id="{E7C6E8C6-23B6-4DBC-B02C-E95010E99C20}"/>
              </a:ext>
            </a:extLst>
          </p:cNvPr>
          <p:cNvSpPr>
            <a:spLocks noGrp="1"/>
          </p:cNvSpPr>
          <p:nvPr>
            <p:ph type="body" sz="quarter" idx="12"/>
          </p:nvPr>
        </p:nvSpPr>
        <p:spPr/>
        <p:txBody>
          <a:bodyPr/>
          <a:lstStyle/>
          <a:p>
            <a:r>
              <a:rPr lang="en-US"/>
              <a:t>Over 120 Content Sources Now Supported Natively</a:t>
            </a:r>
          </a:p>
        </p:txBody>
      </p:sp>
      <p:sp>
        <p:nvSpPr>
          <p:cNvPr id="7" name="object 88">
            <a:extLst>
              <a:ext uri="{FF2B5EF4-FFF2-40B4-BE49-F238E27FC236}">
                <a16:creationId xmlns:a16="http://schemas.microsoft.com/office/drawing/2014/main" id="{D15A61F6-C9D0-4E55-9C34-1A0AFDE99A77}"/>
              </a:ext>
            </a:extLst>
          </p:cNvPr>
          <p:cNvSpPr/>
          <p:nvPr/>
        </p:nvSpPr>
        <p:spPr>
          <a:xfrm flipV="1">
            <a:off x="812417" y="3213501"/>
            <a:ext cx="10657476" cy="45719"/>
          </a:xfrm>
          <a:custGeom>
            <a:avLst/>
            <a:gdLst/>
            <a:ahLst/>
            <a:cxnLst/>
            <a:rect l="l" t="t" r="r" b="b"/>
            <a:pathLst>
              <a:path w="8450580">
                <a:moveTo>
                  <a:pt x="0" y="0"/>
                </a:moveTo>
                <a:lnTo>
                  <a:pt x="8450516" y="0"/>
                </a:lnTo>
              </a:path>
            </a:pathLst>
          </a:custGeom>
          <a:ln w="12700">
            <a:solidFill>
              <a:srgbClr val="DFE1E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5" name="object 13">
            <a:extLst>
              <a:ext uri="{FF2B5EF4-FFF2-40B4-BE49-F238E27FC236}">
                <a16:creationId xmlns:a16="http://schemas.microsoft.com/office/drawing/2014/main" id="{BA7A567E-D4DD-46B5-97FE-893342DB7606}"/>
              </a:ext>
            </a:extLst>
          </p:cNvPr>
          <p:cNvSpPr/>
          <p:nvPr/>
        </p:nvSpPr>
        <p:spPr>
          <a:xfrm>
            <a:off x="8754032" y="1677151"/>
            <a:ext cx="683253" cy="682465"/>
          </a:xfrm>
          <a:custGeom>
            <a:avLst/>
            <a:gdLst/>
            <a:ahLst/>
            <a:cxnLst/>
            <a:rect l="l" t="t" r="r" b="b"/>
            <a:pathLst>
              <a:path w="550545" h="549910">
                <a:moveTo>
                  <a:pt x="549922" y="274954"/>
                </a:moveTo>
                <a:lnTo>
                  <a:pt x="545492" y="324378"/>
                </a:lnTo>
                <a:lnTo>
                  <a:pt x="532720" y="370894"/>
                </a:lnTo>
                <a:lnTo>
                  <a:pt x="512383" y="413726"/>
                </a:lnTo>
                <a:lnTo>
                  <a:pt x="485256" y="452099"/>
                </a:lnTo>
                <a:lnTo>
                  <a:pt x="452117" y="485236"/>
                </a:lnTo>
                <a:lnTo>
                  <a:pt x="413742" y="512361"/>
                </a:lnTo>
                <a:lnTo>
                  <a:pt x="370908" y="532697"/>
                </a:lnTo>
                <a:lnTo>
                  <a:pt x="324391"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1" y="4429"/>
                </a:lnTo>
                <a:lnTo>
                  <a:pt x="370908" y="17201"/>
                </a:lnTo>
                <a:lnTo>
                  <a:pt x="413742" y="37539"/>
                </a:lnTo>
                <a:lnTo>
                  <a:pt x="452117" y="64665"/>
                </a:lnTo>
                <a:lnTo>
                  <a:pt x="485256" y="97804"/>
                </a:lnTo>
                <a:lnTo>
                  <a:pt x="512383" y="136179"/>
                </a:lnTo>
                <a:lnTo>
                  <a:pt x="532720" y="179014"/>
                </a:lnTo>
                <a:lnTo>
                  <a:pt x="545492" y="225531"/>
                </a:lnTo>
                <a:lnTo>
                  <a:pt x="549922"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72ABA5B6-F552-4F68-B243-50F908111440}"/>
              </a:ext>
            </a:extLst>
          </p:cNvPr>
          <p:cNvGrpSpPr/>
          <p:nvPr/>
        </p:nvGrpSpPr>
        <p:grpSpPr>
          <a:xfrm>
            <a:off x="6157238" y="1677151"/>
            <a:ext cx="682465" cy="682465"/>
            <a:chOff x="3812134" y="1648139"/>
            <a:chExt cx="549910" cy="549910"/>
          </a:xfrm>
        </p:grpSpPr>
        <p:sp>
          <p:nvSpPr>
            <p:cNvPr id="55" name="object 24">
              <a:extLst>
                <a:ext uri="{FF2B5EF4-FFF2-40B4-BE49-F238E27FC236}">
                  <a16:creationId xmlns:a16="http://schemas.microsoft.com/office/drawing/2014/main" id="{60FC61F5-0DB0-4C15-93D7-E021D85CFA78}"/>
                </a:ext>
              </a:extLst>
            </p:cNvPr>
            <p:cNvSpPr/>
            <p:nvPr/>
          </p:nvSpPr>
          <p:spPr>
            <a:xfrm>
              <a:off x="3812134" y="1648139"/>
              <a:ext cx="549910" cy="549910"/>
            </a:xfrm>
            <a:custGeom>
              <a:avLst/>
              <a:gdLst/>
              <a:ahLst/>
              <a:cxnLst/>
              <a:rect l="l" t="t" r="r" b="b"/>
              <a:pathLst>
                <a:path w="549910" h="549910">
                  <a:moveTo>
                    <a:pt x="549910" y="274954"/>
                  </a:moveTo>
                  <a:lnTo>
                    <a:pt x="545480" y="324378"/>
                  </a:lnTo>
                  <a:lnTo>
                    <a:pt x="532708" y="370894"/>
                  </a:lnTo>
                  <a:lnTo>
                    <a:pt x="512370" y="413726"/>
                  </a:lnTo>
                  <a:lnTo>
                    <a:pt x="485244" y="452099"/>
                  </a:lnTo>
                  <a:lnTo>
                    <a:pt x="452105" y="485236"/>
                  </a:lnTo>
                  <a:lnTo>
                    <a:pt x="413730" y="512361"/>
                  </a:lnTo>
                  <a:lnTo>
                    <a:pt x="370895" y="532697"/>
                  </a:lnTo>
                  <a:lnTo>
                    <a:pt x="324378" y="545467"/>
                  </a:lnTo>
                  <a:lnTo>
                    <a:pt x="274955" y="549897"/>
                  </a:lnTo>
                  <a:lnTo>
                    <a:pt x="225531" y="545467"/>
                  </a:lnTo>
                  <a:lnTo>
                    <a:pt x="179014" y="532697"/>
                  </a:lnTo>
                  <a:lnTo>
                    <a:pt x="136179" y="512361"/>
                  </a:lnTo>
                  <a:lnTo>
                    <a:pt x="97804" y="485236"/>
                  </a:lnTo>
                  <a:lnTo>
                    <a:pt x="64665" y="452099"/>
                  </a:lnTo>
                  <a:lnTo>
                    <a:pt x="37539" y="413726"/>
                  </a:lnTo>
                  <a:lnTo>
                    <a:pt x="17201" y="370894"/>
                  </a:lnTo>
                  <a:lnTo>
                    <a:pt x="4429" y="324378"/>
                  </a:lnTo>
                  <a:lnTo>
                    <a:pt x="0" y="274954"/>
                  </a:lnTo>
                  <a:lnTo>
                    <a:pt x="4429" y="225531"/>
                  </a:lnTo>
                  <a:lnTo>
                    <a:pt x="17201" y="179014"/>
                  </a:lnTo>
                  <a:lnTo>
                    <a:pt x="37539" y="136179"/>
                  </a:lnTo>
                  <a:lnTo>
                    <a:pt x="64665" y="97804"/>
                  </a:lnTo>
                  <a:lnTo>
                    <a:pt x="97804" y="64665"/>
                  </a:lnTo>
                  <a:lnTo>
                    <a:pt x="136179" y="37539"/>
                  </a:lnTo>
                  <a:lnTo>
                    <a:pt x="179014" y="17201"/>
                  </a:lnTo>
                  <a:lnTo>
                    <a:pt x="225531" y="4429"/>
                  </a:lnTo>
                  <a:lnTo>
                    <a:pt x="274955" y="0"/>
                  </a:lnTo>
                  <a:lnTo>
                    <a:pt x="324378" y="4429"/>
                  </a:lnTo>
                  <a:lnTo>
                    <a:pt x="370895" y="17201"/>
                  </a:lnTo>
                  <a:lnTo>
                    <a:pt x="413730" y="37539"/>
                  </a:lnTo>
                  <a:lnTo>
                    <a:pt x="452105" y="64665"/>
                  </a:lnTo>
                  <a:lnTo>
                    <a:pt x="485244" y="97804"/>
                  </a:lnTo>
                  <a:lnTo>
                    <a:pt x="512370" y="136179"/>
                  </a:lnTo>
                  <a:lnTo>
                    <a:pt x="532708" y="179014"/>
                  </a:lnTo>
                  <a:lnTo>
                    <a:pt x="545480" y="225531"/>
                  </a:lnTo>
                  <a:lnTo>
                    <a:pt x="549910"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object 25">
              <a:extLst>
                <a:ext uri="{FF2B5EF4-FFF2-40B4-BE49-F238E27FC236}">
                  <a16:creationId xmlns:a16="http://schemas.microsoft.com/office/drawing/2014/main" id="{B49FD1C1-39F3-412F-B364-D7B244CE9D13}"/>
                </a:ext>
              </a:extLst>
            </p:cNvPr>
            <p:cNvSpPr/>
            <p:nvPr/>
          </p:nvSpPr>
          <p:spPr>
            <a:xfrm>
              <a:off x="3842974" y="1678975"/>
              <a:ext cx="488315" cy="488315"/>
            </a:xfrm>
            <a:custGeom>
              <a:avLst/>
              <a:gdLst/>
              <a:ahLst/>
              <a:cxnLst/>
              <a:rect l="l" t="t" r="r" b="b"/>
              <a:pathLst>
                <a:path w="488314" h="488314">
                  <a:moveTo>
                    <a:pt x="244106" y="0"/>
                  </a:moveTo>
                  <a:lnTo>
                    <a:pt x="194908" y="4959"/>
                  </a:lnTo>
                  <a:lnTo>
                    <a:pt x="149086" y="19184"/>
                  </a:lnTo>
                  <a:lnTo>
                    <a:pt x="107621" y="41691"/>
                  </a:lnTo>
                  <a:lnTo>
                    <a:pt x="71494" y="71500"/>
                  </a:lnTo>
                  <a:lnTo>
                    <a:pt x="41687" y="107630"/>
                  </a:lnTo>
                  <a:lnTo>
                    <a:pt x="19182" y="149097"/>
                  </a:lnTo>
                  <a:lnTo>
                    <a:pt x="4959" y="194920"/>
                  </a:lnTo>
                  <a:lnTo>
                    <a:pt x="0" y="244119"/>
                  </a:lnTo>
                  <a:lnTo>
                    <a:pt x="4959" y="293317"/>
                  </a:lnTo>
                  <a:lnTo>
                    <a:pt x="19182" y="339141"/>
                  </a:lnTo>
                  <a:lnTo>
                    <a:pt x="41687" y="380608"/>
                  </a:lnTo>
                  <a:lnTo>
                    <a:pt x="71494" y="416737"/>
                  </a:lnTo>
                  <a:lnTo>
                    <a:pt x="107621" y="446546"/>
                  </a:lnTo>
                  <a:lnTo>
                    <a:pt x="149086" y="469054"/>
                  </a:lnTo>
                  <a:lnTo>
                    <a:pt x="194908" y="483279"/>
                  </a:lnTo>
                  <a:lnTo>
                    <a:pt x="244106" y="488238"/>
                  </a:lnTo>
                  <a:lnTo>
                    <a:pt x="293308" y="483279"/>
                  </a:lnTo>
                  <a:lnTo>
                    <a:pt x="339134" y="469054"/>
                  </a:lnTo>
                  <a:lnTo>
                    <a:pt x="380601" y="446546"/>
                  </a:lnTo>
                  <a:lnTo>
                    <a:pt x="416729" y="416737"/>
                  </a:lnTo>
                  <a:lnTo>
                    <a:pt x="446537" y="380608"/>
                  </a:lnTo>
                  <a:lnTo>
                    <a:pt x="469043" y="339141"/>
                  </a:lnTo>
                  <a:lnTo>
                    <a:pt x="483266" y="293317"/>
                  </a:lnTo>
                  <a:lnTo>
                    <a:pt x="488226" y="244119"/>
                  </a:lnTo>
                  <a:lnTo>
                    <a:pt x="483266" y="194920"/>
                  </a:lnTo>
                  <a:lnTo>
                    <a:pt x="469043" y="149097"/>
                  </a:lnTo>
                  <a:lnTo>
                    <a:pt x="446537" y="107630"/>
                  </a:lnTo>
                  <a:lnTo>
                    <a:pt x="416729" y="71500"/>
                  </a:lnTo>
                  <a:lnTo>
                    <a:pt x="380601" y="41691"/>
                  </a:lnTo>
                  <a:lnTo>
                    <a:pt x="339134" y="19184"/>
                  </a:lnTo>
                  <a:lnTo>
                    <a:pt x="293308" y="4959"/>
                  </a:lnTo>
                  <a:lnTo>
                    <a:pt x="244106" y="0"/>
                  </a:lnTo>
                  <a:close/>
                </a:path>
              </a:pathLst>
            </a:custGeom>
            <a:solidFill>
              <a:srgbClr val="28A9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3" name="Group 12">
            <a:extLst>
              <a:ext uri="{FF2B5EF4-FFF2-40B4-BE49-F238E27FC236}">
                <a16:creationId xmlns:a16="http://schemas.microsoft.com/office/drawing/2014/main" id="{631C6B30-2C1E-4655-984D-1179AECE7647}"/>
              </a:ext>
            </a:extLst>
          </p:cNvPr>
          <p:cNvGrpSpPr/>
          <p:nvPr/>
        </p:nvGrpSpPr>
        <p:grpSpPr>
          <a:xfrm>
            <a:off x="10699679" y="2359091"/>
            <a:ext cx="682465" cy="682465"/>
            <a:chOff x="6104558" y="2549220"/>
            <a:chExt cx="549910" cy="549910"/>
          </a:xfrm>
        </p:grpSpPr>
        <p:sp>
          <p:nvSpPr>
            <p:cNvPr id="49" name="object 46">
              <a:extLst>
                <a:ext uri="{FF2B5EF4-FFF2-40B4-BE49-F238E27FC236}">
                  <a16:creationId xmlns:a16="http://schemas.microsoft.com/office/drawing/2014/main" id="{7D04CF01-825A-4243-9FA1-1A2BB497C3D4}"/>
                </a:ext>
              </a:extLst>
            </p:cNvPr>
            <p:cNvSpPr/>
            <p:nvPr/>
          </p:nvSpPr>
          <p:spPr>
            <a:xfrm>
              <a:off x="6104558" y="2549220"/>
              <a:ext cx="549910" cy="549910"/>
            </a:xfrm>
            <a:custGeom>
              <a:avLst/>
              <a:gdLst/>
              <a:ahLst/>
              <a:cxnLst/>
              <a:rect l="l" t="t" r="r" b="b"/>
              <a:pathLst>
                <a:path w="549909" h="549910">
                  <a:moveTo>
                    <a:pt x="549910" y="274954"/>
                  </a:moveTo>
                  <a:lnTo>
                    <a:pt x="545480" y="324378"/>
                  </a:lnTo>
                  <a:lnTo>
                    <a:pt x="532709" y="370894"/>
                  </a:lnTo>
                  <a:lnTo>
                    <a:pt x="512373" y="413726"/>
                  </a:lnTo>
                  <a:lnTo>
                    <a:pt x="485249" y="452099"/>
                  </a:lnTo>
                  <a:lnTo>
                    <a:pt x="452112" y="485236"/>
                  </a:lnTo>
                  <a:lnTo>
                    <a:pt x="413739" y="512361"/>
                  </a:lnTo>
                  <a:lnTo>
                    <a:pt x="370906" y="532697"/>
                  </a:lnTo>
                  <a:lnTo>
                    <a:pt x="324390"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0" y="4429"/>
                  </a:lnTo>
                  <a:lnTo>
                    <a:pt x="370906" y="17201"/>
                  </a:lnTo>
                  <a:lnTo>
                    <a:pt x="413739" y="37539"/>
                  </a:lnTo>
                  <a:lnTo>
                    <a:pt x="452112" y="64665"/>
                  </a:lnTo>
                  <a:lnTo>
                    <a:pt x="485249" y="97804"/>
                  </a:lnTo>
                  <a:lnTo>
                    <a:pt x="512373" y="136179"/>
                  </a:lnTo>
                  <a:lnTo>
                    <a:pt x="532709" y="179014"/>
                  </a:lnTo>
                  <a:lnTo>
                    <a:pt x="545480" y="225531"/>
                  </a:lnTo>
                  <a:lnTo>
                    <a:pt x="549910"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object 47">
              <a:extLst>
                <a:ext uri="{FF2B5EF4-FFF2-40B4-BE49-F238E27FC236}">
                  <a16:creationId xmlns:a16="http://schemas.microsoft.com/office/drawing/2014/main" id="{7E008C52-43B5-4575-80FC-5683099B39EC}"/>
                </a:ext>
              </a:extLst>
            </p:cNvPr>
            <p:cNvSpPr/>
            <p:nvPr/>
          </p:nvSpPr>
          <p:spPr>
            <a:xfrm>
              <a:off x="6135410" y="2580043"/>
              <a:ext cx="488315" cy="488315"/>
            </a:xfrm>
            <a:custGeom>
              <a:avLst/>
              <a:gdLst/>
              <a:ahLst/>
              <a:cxnLst/>
              <a:rect l="l" t="t" r="r" b="b"/>
              <a:pathLst>
                <a:path w="488315" h="488314">
                  <a:moveTo>
                    <a:pt x="244106" y="0"/>
                  </a:moveTo>
                  <a:lnTo>
                    <a:pt x="194908" y="4960"/>
                  </a:lnTo>
                  <a:lnTo>
                    <a:pt x="149086" y="19186"/>
                  </a:lnTo>
                  <a:lnTo>
                    <a:pt x="107621" y="41695"/>
                  </a:lnTo>
                  <a:lnTo>
                    <a:pt x="71494" y="71507"/>
                  </a:lnTo>
                  <a:lnTo>
                    <a:pt x="41687" y="107638"/>
                  </a:lnTo>
                  <a:lnTo>
                    <a:pt x="19182" y="149107"/>
                  </a:lnTo>
                  <a:lnTo>
                    <a:pt x="4959" y="194933"/>
                  </a:lnTo>
                  <a:lnTo>
                    <a:pt x="0" y="244132"/>
                  </a:lnTo>
                  <a:lnTo>
                    <a:pt x="4959" y="293330"/>
                  </a:lnTo>
                  <a:lnTo>
                    <a:pt x="19182" y="339154"/>
                  </a:lnTo>
                  <a:lnTo>
                    <a:pt x="41687" y="380621"/>
                  </a:lnTo>
                  <a:lnTo>
                    <a:pt x="71494" y="416750"/>
                  </a:lnTo>
                  <a:lnTo>
                    <a:pt x="107621" y="446559"/>
                  </a:lnTo>
                  <a:lnTo>
                    <a:pt x="149086" y="469067"/>
                  </a:lnTo>
                  <a:lnTo>
                    <a:pt x="194908" y="483291"/>
                  </a:lnTo>
                  <a:lnTo>
                    <a:pt x="244106" y="488251"/>
                  </a:lnTo>
                  <a:lnTo>
                    <a:pt x="293308" y="483291"/>
                  </a:lnTo>
                  <a:lnTo>
                    <a:pt x="339134" y="469067"/>
                  </a:lnTo>
                  <a:lnTo>
                    <a:pt x="380601" y="446559"/>
                  </a:lnTo>
                  <a:lnTo>
                    <a:pt x="416729" y="416750"/>
                  </a:lnTo>
                  <a:lnTo>
                    <a:pt x="446537" y="380621"/>
                  </a:lnTo>
                  <a:lnTo>
                    <a:pt x="469043" y="339154"/>
                  </a:lnTo>
                  <a:lnTo>
                    <a:pt x="483266" y="293330"/>
                  </a:lnTo>
                  <a:lnTo>
                    <a:pt x="488226" y="244132"/>
                  </a:lnTo>
                  <a:lnTo>
                    <a:pt x="483266" y="194933"/>
                  </a:lnTo>
                  <a:lnTo>
                    <a:pt x="469043" y="149107"/>
                  </a:lnTo>
                  <a:lnTo>
                    <a:pt x="446537" y="107638"/>
                  </a:lnTo>
                  <a:lnTo>
                    <a:pt x="416729" y="71507"/>
                  </a:lnTo>
                  <a:lnTo>
                    <a:pt x="380601" y="41695"/>
                  </a:lnTo>
                  <a:lnTo>
                    <a:pt x="339134" y="19186"/>
                  </a:lnTo>
                  <a:lnTo>
                    <a:pt x="293308" y="4960"/>
                  </a:lnTo>
                  <a:lnTo>
                    <a:pt x="244106" y="0"/>
                  </a:lnTo>
                  <a:close/>
                </a:path>
              </a:pathLst>
            </a:custGeom>
            <a:solidFill>
              <a:srgbClr val="FF6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1" name="object 48">
              <a:extLst>
                <a:ext uri="{FF2B5EF4-FFF2-40B4-BE49-F238E27FC236}">
                  <a16:creationId xmlns:a16="http://schemas.microsoft.com/office/drawing/2014/main" id="{4EBE072F-FC5F-4859-B6D1-0E6826246345}"/>
                </a:ext>
              </a:extLst>
            </p:cNvPr>
            <p:cNvSpPr/>
            <p:nvPr/>
          </p:nvSpPr>
          <p:spPr>
            <a:xfrm>
              <a:off x="6421266" y="2731460"/>
              <a:ext cx="127000" cy="197485"/>
            </a:xfrm>
            <a:custGeom>
              <a:avLst/>
              <a:gdLst/>
              <a:ahLst/>
              <a:cxnLst/>
              <a:rect l="l" t="t" r="r" b="b"/>
              <a:pathLst>
                <a:path w="127000" h="197485">
                  <a:moveTo>
                    <a:pt x="30124" y="0"/>
                  </a:moveTo>
                  <a:lnTo>
                    <a:pt x="26555" y="0"/>
                  </a:lnTo>
                  <a:lnTo>
                    <a:pt x="596" y="25946"/>
                  </a:lnTo>
                  <a:lnTo>
                    <a:pt x="0" y="27381"/>
                  </a:lnTo>
                  <a:lnTo>
                    <a:pt x="0" y="30365"/>
                  </a:lnTo>
                  <a:lnTo>
                    <a:pt x="596" y="31813"/>
                  </a:lnTo>
                  <a:lnTo>
                    <a:pt x="67538" y="98742"/>
                  </a:lnTo>
                  <a:lnTo>
                    <a:pt x="596" y="165684"/>
                  </a:lnTo>
                  <a:lnTo>
                    <a:pt x="0" y="167131"/>
                  </a:lnTo>
                  <a:lnTo>
                    <a:pt x="0" y="170116"/>
                  </a:lnTo>
                  <a:lnTo>
                    <a:pt x="596" y="171564"/>
                  </a:lnTo>
                  <a:lnTo>
                    <a:pt x="25450" y="196405"/>
                  </a:lnTo>
                  <a:lnTo>
                    <a:pt x="26873" y="196964"/>
                  </a:lnTo>
                  <a:lnTo>
                    <a:pt x="29781" y="196964"/>
                  </a:lnTo>
                  <a:lnTo>
                    <a:pt x="31229" y="196405"/>
                  </a:lnTo>
                  <a:lnTo>
                    <a:pt x="125945" y="101676"/>
                  </a:lnTo>
                  <a:lnTo>
                    <a:pt x="126542" y="100253"/>
                  </a:lnTo>
                  <a:lnTo>
                    <a:pt x="126542" y="97269"/>
                  </a:lnTo>
                  <a:lnTo>
                    <a:pt x="125945" y="95821"/>
                  </a:lnTo>
                  <a:lnTo>
                    <a:pt x="30124" y="0"/>
                  </a:lnTo>
                  <a:close/>
                </a:path>
              </a:pathLst>
            </a:custGeom>
            <a:solidFill>
              <a:srgbClr val="D95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2" name="object 49">
              <a:extLst>
                <a:ext uri="{FF2B5EF4-FFF2-40B4-BE49-F238E27FC236}">
                  <a16:creationId xmlns:a16="http://schemas.microsoft.com/office/drawing/2014/main" id="{AAB58F26-1DFC-4C3B-8F7F-43545CB1F506}"/>
                </a:ext>
              </a:extLst>
            </p:cNvPr>
            <p:cNvSpPr/>
            <p:nvPr/>
          </p:nvSpPr>
          <p:spPr>
            <a:xfrm>
              <a:off x="6223822" y="2734088"/>
              <a:ext cx="127000" cy="197485"/>
            </a:xfrm>
            <a:custGeom>
              <a:avLst/>
              <a:gdLst/>
              <a:ahLst/>
              <a:cxnLst/>
              <a:rect l="l" t="t" r="r" b="b"/>
              <a:pathLst>
                <a:path w="127000" h="197485">
                  <a:moveTo>
                    <a:pt x="99669" y="0"/>
                  </a:moveTo>
                  <a:lnTo>
                    <a:pt x="96761" y="0"/>
                  </a:lnTo>
                  <a:lnTo>
                    <a:pt x="95326" y="558"/>
                  </a:lnTo>
                  <a:lnTo>
                    <a:pt x="596" y="95288"/>
                  </a:lnTo>
                  <a:lnTo>
                    <a:pt x="0" y="96710"/>
                  </a:lnTo>
                  <a:lnTo>
                    <a:pt x="0" y="99694"/>
                  </a:lnTo>
                  <a:lnTo>
                    <a:pt x="596" y="101142"/>
                  </a:lnTo>
                  <a:lnTo>
                    <a:pt x="96431" y="196964"/>
                  </a:lnTo>
                  <a:lnTo>
                    <a:pt x="99999" y="196964"/>
                  </a:lnTo>
                  <a:lnTo>
                    <a:pt x="125958" y="171018"/>
                  </a:lnTo>
                  <a:lnTo>
                    <a:pt x="126555" y="169583"/>
                  </a:lnTo>
                  <a:lnTo>
                    <a:pt x="126555" y="166598"/>
                  </a:lnTo>
                  <a:lnTo>
                    <a:pt x="125958" y="165150"/>
                  </a:lnTo>
                  <a:lnTo>
                    <a:pt x="59004" y="98221"/>
                  </a:lnTo>
                  <a:lnTo>
                    <a:pt x="125958" y="31280"/>
                  </a:lnTo>
                  <a:lnTo>
                    <a:pt x="126555" y="29832"/>
                  </a:lnTo>
                  <a:lnTo>
                    <a:pt x="126555" y="26847"/>
                  </a:lnTo>
                  <a:lnTo>
                    <a:pt x="125958" y="25399"/>
                  </a:lnTo>
                  <a:lnTo>
                    <a:pt x="124891" y="24358"/>
                  </a:lnTo>
                  <a:lnTo>
                    <a:pt x="101104" y="558"/>
                  </a:lnTo>
                  <a:lnTo>
                    <a:pt x="99669" y="0"/>
                  </a:lnTo>
                  <a:close/>
                </a:path>
              </a:pathLst>
            </a:custGeom>
            <a:solidFill>
              <a:srgbClr val="D956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3" name="object 50">
              <a:extLst>
                <a:ext uri="{FF2B5EF4-FFF2-40B4-BE49-F238E27FC236}">
                  <a16:creationId xmlns:a16="http://schemas.microsoft.com/office/drawing/2014/main" id="{A65731AE-1156-4C11-B5F0-0CD9A1E32705}"/>
                </a:ext>
              </a:extLst>
            </p:cNvPr>
            <p:cNvSpPr/>
            <p:nvPr/>
          </p:nvSpPr>
          <p:spPr>
            <a:xfrm>
              <a:off x="6414965" y="2724378"/>
              <a:ext cx="127000" cy="197485"/>
            </a:xfrm>
            <a:custGeom>
              <a:avLst/>
              <a:gdLst/>
              <a:ahLst/>
              <a:cxnLst/>
              <a:rect l="l" t="t" r="r" b="b"/>
              <a:pathLst>
                <a:path w="127000" h="197485">
                  <a:moveTo>
                    <a:pt x="30124" y="0"/>
                  </a:moveTo>
                  <a:lnTo>
                    <a:pt x="26555" y="0"/>
                  </a:lnTo>
                  <a:lnTo>
                    <a:pt x="596" y="25946"/>
                  </a:lnTo>
                  <a:lnTo>
                    <a:pt x="0" y="27381"/>
                  </a:lnTo>
                  <a:lnTo>
                    <a:pt x="0" y="30365"/>
                  </a:lnTo>
                  <a:lnTo>
                    <a:pt x="596" y="31813"/>
                  </a:lnTo>
                  <a:lnTo>
                    <a:pt x="67538" y="98742"/>
                  </a:lnTo>
                  <a:lnTo>
                    <a:pt x="596" y="165684"/>
                  </a:lnTo>
                  <a:lnTo>
                    <a:pt x="0" y="167131"/>
                  </a:lnTo>
                  <a:lnTo>
                    <a:pt x="0" y="170116"/>
                  </a:lnTo>
                  <a:lnTo>
                    <a:pt x="596" y="171564"/>
                  </a:lnTo>
                  <a:lnTo>
                    <a:pt x="25450" y="196405"/>
                  </a:lnTo>
                  <a:lnTo>
                    <a:pt x="26873" y="196951"/>
                  </a:lnTo>
                  <a:lnTo>
                    <a:pt x="29781" y="196951"/>
                  </a:lnTo>
                  <a:lnTo>
                    <a:pt x="31229" y="196405"/>
                  </a:lnTo>
                  <a:lnTo>
                    <a:pt x="125958" y="101676"/>
                  </a:lnTo>
                  <a:lnTo>
                    <a:pt x="126542" y="100241"/>
                  </a:lnTo>
                  <a:lnTo>
                    <a:pt x="126542" y="97256"/>
                  </a:lnTo>
                  <a:lnTo>
                    <a:pt x="125958" y="95808"/>
                  </a:lnTo>
                  <a:lnTo>
                    <a:pt x="124891" y="94767"/>
                  </a:lnTo>
                  <a:lnTo>
                    <a:pt x="301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4" name="object 51">
              <a:extLst>
                <a:ext uri="{FF2B5EF4-FFF2-40B4-BE49-F238E27FC236}">
                  <a16:creationId xmlns:a16="http://schemas.microsoft.com/office/drawing/2014/main" id="{4E067831-EB19-4765-9FE7-7D318AC5D834}"/>
                </a:ext>
              </a:extLst>
            </p:cNvPr>
            <p:cNvSpPr/>
            <p:nvPr/>
          </p:nvSpPr>
          <p:spPr>
            <a:xfrm>
              <a:off x="6217522" y="2727007"/>
              <a:ext cx="127000" cy="197485"/>
            </a:xfrm>
            <a:custGeom>
              <a:avLst/>
              <a:gdLst/>
              <a:ahLst/>
              <a:cxnLst/>
              <a:rect l="l" t="t" r="r" b="b"/>
              <a:pathLst>
                <a:path w="127000" h="197485">
                  <a:moveTo>
                    <a:pt x="99669" y="0"/>
                  </a:moveTo>
                  <a:lnTo>
                    <a:pt x="96774" y="0"/>
                  </a:lnTo>
                  <a:lnTo>
                    <a:pt x="95326" y="546"/>
                  </a:lnTo>
                  <a:lnTo>
                    <a:pt x="596" y="95275"/>
                  </a:lnTo>
                  <a:lnTo>
                    <a:pt x="0" y="96710"/>
                  </a:lnTo>
                  <a:lnTo>
                    <a:pt x="0" y="99695"/>
                  </a:lnTo>
                  <a:lnTo>
                    <a:pt x="596" y="101142"/>
                  </a:lnTo>
                  <a:lnTo>
                    <a:pt x="96431" y="196951"/>
                  </a:lnTo>
                  <a:lnTo>
                    <a:pt x="99999" y="196951"/>
                  </a:lnTo>
                  <a:lnTo>
                    <a:pt x="125958" y="171018"/>
                  </a:lnTo>
                  <a:lnTo>
                    <a:pt x="126555" y="169583"/>
                  </a:lnTo>
                  <a:lnTo>
                    <a:pt x="126555" y="166585"/>
                  </a:lnTo>
                  <a:lnTo>
                    <a:pt x="125958" y="165150"/>
                  </a:lnTo>
                  <a:lnTo>
                    <a:pt x="59004" y="98209"/>
                  </a:lnTo>
                  <a:lnTo>
                    <a:pt x="125958" y="31267"/>
                  </a:lnTo>
                  <a:lnTo>
                    <a:pt x="126555" y="29832"/>
                  </a:lnTo>
                  <a:lnTo>
                    <a:pt x="126555" y="26847"/>
                  </a:lnTo>
                  <a:lnTo>
                    <a:pt x="125958" y="25400"/>
                  </a:lnTo>
                  <a:lnTo>
                    <a:pt x="101104" y="546"/>
                  </a:lnTo>
                  <a:lnTo>
                    <a:pt x="9966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8" name="Group 17">
            <a:extLst>
              <a:ext uri="{FF2B5EF4-FFF2-40B4-BE49-F238E27FC236}">
                <a16:creationId xmlns:a16="http://schemas.microsoft.com/office/drawing/2014/main" id="{CF101B8D-E90D-4E0E-81E4-C0F573C47071}"/>
              </a:ext>
            </a:extLst>
          </p:cNvPr>
          <p:cNvGrpSpPr/>
          <p:nvPr/>
        </p:nvGrpSpPr>
        <p:grpSpPr>
          <a:xfrm>
            <a:off x="5509214" y="2359091"/>
            <a:ext cx="682465" cy="682465"/>
            <a:chOff x="3047988" y="2518102"/>
            <a:chExt cx="549910" cy="549910"/>
          </a:xfrm>
        </p:grpSpPr>
        <p:sp>
          <p:nvSpPr>
            <p:cNvPr id="25" name="object 76">
              <a:extLst>
                <a:ext uri="{FF2B5EF4-FFF2-40B4-BE49-F238E27FC236}">
                  <a16:creationId xmlns:a16="http://schemas.microsoft.com/office/drawing/2014/main" id="{FF725EF6-61B9-452B-9C68-B86B1A3A5AE9}"/>
                </a:ext>
              </a:extLst>
            </p:cNvPr>
            <p:cNvSpPr/>
            <p:nvPr/>
          </p:nvSpPr>
          <p:spPr>
            <a:xfrm>
              <a:off x="3047988" y="2518102"/>
              <a:ext cx="549910" cy="549910"/>
            </a:xfrm>
            <a:custGeom>
              <a:avLst/>
              <a:gdLst/>
              <a:ahLst/>
              <a:cxnLst/>
              <a:rect l="l" t="t" r="r" b="b"/>
              <a:pathLst>
                <a:path w="549910" h="549910">
                  <a:moveTo>
                    <a:pt x="549910" y="274942"/>
                  </a:moveTo>
                  <a:lnTo>
                    <a:pt x="545480" y="324365"/>
                  </a:lnTo>
                  <a:lnTo>
                    <a:pt x="532708" y="370883"/>
                  </a:lnTo>
                  <a:lnTo>
                    <a:pt x="512370" y="413717"/>
                  </a:lnTo>
                  <a:lnTo>
                    <a:pt x="485244" y="452092"/>
                  </a:lnTo>
                  <a:lnTo>
                    <a:pt x="452105" y="485231"/>
                  </a:lnTo>
                  <a:lnTo>
                    <a:pt x="413730" y="512357"/>
                  </a:lnTo>
                  <a:lnTo>
                    <a:pt x="370895" y="532695"/>
                  </a:lnTo>
                  <a:lnTo>
                    <a:pt x="324378" y="545467"/>
                  </a:lnTo>
                  <a:lnTo>
                    <a:pt x="274955" y="549897"/>
                  </a:lnTo>
                  <a:lnTo>
                    <a:pt x="225531" y="545467"/>
                  </a:lnTo>
                  <a:lnTo>
                    <a:pt x="179014" y="532695"/>
                  </a:lnTo>
                  <a:lnTo>
                    <a:pt x="136179" y="512357"/>
                  </a:lnTo>
                  <a:lnTo>
                    <a:pt x="97804" y="485231"/>
                  </a:lnTo>
                  <a:lnTo>
                    <a:pt x="64665" y="452092"/>
                  </a:lnTo>
                  <a:lnTo>
                    <a:pt x="37539" y="413717"/>
                  </a:lnTo>
                  <a:lnTo>
                    <a:pt x="17201" y="370883"/>
                  </a:lnTo>
                  <a:lnTo>
                    <a:pt x="4429" y="324365"/>
                  </a:lnTo>
                  <a:lnTo>
                    <a:pt x="0" y="274942"/>
                  </a:lnTo>
                  <a:lnTo>
                    <a:pt x="4429" y="225519"/>
                  </a:lnTo>
                  <a:lnTo>
                    <a:pt x="17201" y="179003"/>
                  </a:lnTo>
                  <a:lnTo>
                    <a:pt x="37539" y="136170"/>
                  </a:lnTo>
                  <a:lnTo>
                    <a:pt x="64665" y="97797"/>
                  </a:lnTo>
                  <a:lnTo>
                    <a:pt x="97804" y="64660"/>
                  </a:lnTo>
                  <a:lnTo>
                    <a:pt x="136179" y="37536"/>
                  </a:lnTo>
                  <a:lnTo>
                    <a:pt x="179014" y="17200"/>
                  </a:lnTo>
                  <a:lnTo>
                    <a:pt x="225531" y="4429"/>
                  </a:lnTo>
                  <a:lnTo>
                    <a:pt x="274955" y="0"/>
                  </a:lnTo>
                  <a:lnTo>
                    <a:pt x="324378" y="4429"/>
                  </a:lnTo>
                  <a:lnTo>
                    <a:pt x="370895" y="17200"/>
                  </a:lnTo>
                  <a:lnTo>
                    <a:pt x="413730" y="37536"/>
                  </a:lnTo>
                  <a:lnTo>
                    <a:pt x="452105" y="64660"/>
                  </a:lnTo>
                  <a:lnTo>
                    <a:pt x="485244" y="97797"/>
                  </a:lnTo>
                  <a:lnTo>
                    <a:pt x="512370" y="136170"/>
                  </a:lnTo>
                  <a:lnTo>
                    <a:pt x="532708" y="179003"/>
                  </a:lnTo>
                  <a:lnTo>
                    <a:pt x="545480" y="225519"/>
                  </a:lnTo>
                  <a:lnTo>
                    <a:pt x="549910" y="274942"/>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6" name="object 77">
              <a:extLst>
                <a:ext uri="{FF2B5EF4-FFF2-40B4-BE49-F238E27FC236}">
                  <a16:creationId xmlns:a16="http://schemas.microsoft.com/office/drawing/2014/main" id="{F1ACE5D7-543D-45F1-BE9D-A62A35A3332D}"/>
                </a:ext>
              </a:extLst>
            </p:cNvPr>
            <p:cNvSpPr/>
            <p:nvPr/>
          </p:nvSpPr>
          <p:spPr>
            <a:xfrm>
              <a:off x="3078827" y="2548925"/>
              <a:ext cx="488315" cy="488315"/>
            </a:xfrm>
            <a:custGeom>
              <a:avLst/>
              <a:gdLst/>
              <a:ahLst/>
              <a:cxnLst/>
              <a:rect l="l" t="t" r="r" b="b"/>
              <a:pathLst>
                <a:path w="488314" h="488314">
                  <a:moveTo>
                    <a:pt x="244106" y="0"/>
                  </a:moveTo>
                  <a:lnTo>
                    <a:pt x="194908" y="4960"/>
                  </a:lnTo>
                  <a:lnTo>
                    <a:pt x="149086" y="19185"/>
                  </a:lnTo>
                  <a:lnTo>
                    <a:pt x="107621" y="41695"/>
                  </a:lnTo>
                  <a:lnTo>
                    <a:pt x="71494" y="71505"/>
                  </a:lnTo>
                  <a:lnTo>
                    <a:pt x="41687" y="107635"/>
                  </a:lnTo>
                  <a:lnTo>
                    <a:pt x="19182" y="149102"/>
                  </a:lnTo>
                  <a:lnTo>
                    <a:pt x="4959" y="194924"/>
                  </a:lnTo>
                  <a:lnTo>
                    <a:pt x="0" y="244119"/>
                  </a:lnTo>
                  <a:lnTo>
                    <a:pt x="4959" y="293318"/>
                  </a:lnTo>
                  <a:lnTo>
                    <a:pt x="19182" y="339143"/>
                  </a:lnTo>
                  <a:lnTo>
                    <a:pt x="41687" y="380612"/>
                  </a:lnTo>
                  <a:lnTo>
                    <a:pt x="71494" y="416744"/>
                  </a:lnTo>
                  <a:lnTo>
                    <a:pt x="107621" y="446555"/>
                  </a:lnTo>
                  <a:lnTo>
                    <a:pt x="149086" y="469065"/>
                  </a:lnTo>
                  <a:lnTo>
                    <a:pt x="194908" y="483291"/>
                  </a:lnTo>
                  <a:lnTo>
                    <a:pt x="244106" y="488251"/>
                  </a:lnTo>
                  <a:lnTo>
                    <a:pt x="293309" y="483291"/>
                  </a:lnTo>
                  <a:lnTo>
                    <a:pt x="339136" y="469065"/>
                  </a:lnTo>
                  <a:lnTo>
                    <a:pt x="380605" y="446555"/>
                  </a:lnTo>
                  <a:lnTo>
                    <a:pt x="416736" y="416744"/>
                  </a:lnTo>
                  <a:lnTo>
                    <a:pt x="446546" y="380612"/>
                  </a:lnTo>
                  <a:lnTo>
                    <a:pt x="469054" y="339143"/>
                  </a:lnTo>
                  <a:lnTo>
                    <a:pt x="483279" y="293318"/>
                  </a:lnTo>
                  <a:lnTo>
                    <a:pt x="488238" y="244119"/>
                  </a:lnTo>
                  <a:lnTo>
                    <a:pt x="483279" y="194924"/>
                  </a:lnTo>
                  <a:lnTo>
                    <a:pt x="469054" y="149102"/>
                  </a:lnTo>
                  <a:lnTo>
                    <a:pt x="446546" y="107635"/>
                  </a:lnTo>
                  <a:lnTo>
                    <a:pt x="416736" y="71505"/>
                  </a:lnTo>
                  <a:lnTo>
                    <a:pt x="380605" y="41695"/>
                  </a:lnTo>
                  <a:lnTo>
                    <a:pt x="339136" y="19185"/>
                  </a:lnTo>
                  <a:lnTo>
                    <a:pt x="293309" y="4960"/>
                  </a:lnTo>
                  <a:lnTo>
                    <a:pt x="244106"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7" name="object 78">
              <a:extLst>
                <a:ext uri="{FF2B5EF4-FFF2-40B4-BE49-F238E27FC236}">
                  <a16:creationId xmlns:a16="http://schemas.microsoft.com/office/drawing/2014/main" id="{BA5B5725-829A-43B8-95D6-A3A3952ACA8F}"/>
                </a:ext>
              </a:extLst>
            </p:cNvPr>
            <p:cNvSpPr/>
            <p:nvPr/>
          </p:nvSpPr>
          <p:spPr>
            <a:xfrm>
              <a:off x="3166681" y="2636784"/>
              <a:ext cx="319906" cy="32198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pic>
        <p:nvPicPr>
          <p:cNvPr id="20" name="Picture 19">
            <a:extLst>
              <a:ext uri="{FF2B5EF4-FFF2-40B4-BE49-F238E27FC236}">
                <a16:creationId xmlns:a16="http://schemas.microsoft.com/office/drawing/2014/main" id="{8FAAC4A8-255E-46F7-9C9F-4A4B46566D13}"/>
              </a:ext>
            </a:extLst>
          </p:cNvPr>
          <p:cNvPicPr>
            <a:picLocks noChangeAspect="1"/>
          </p:cNvPicPr>
          <p:nvPr/>
        </p:nvPicPr>
        <p:blipFill>
          <a:blip r:embed="rId4"/>
          <a:stretch>
            <a:fillRect/>
          </a:stretch>
        </p:blipFill>
        <p:spPr>
          <a:xfrm>
            <a:off x="6805262" y="2342635"/>
            <a:ext cx="715378" cy="715378"/>
          </a:xfrm>
          <a:prstGeom prst="rect">
            <a:avLst/>
          </a:prstGeom>
        </p:spPr>
      </p:pic>
      <p:pic>
        <p:nvPicPr>
          <p:cNvPr id="23" name="Picture 22">
            <a:extLst>
              <a:ext uri="{FF2B5EF4-FFF2-40B4-BE49-F238E27FC236}">
                <a16:creationId xmlns:a16="http://schemas.microsoft.com/office/drawing/2014/main" id="{03308A38-FC8D-4AD5-BD53-97538E5A6FC6}"/>
              </a:ext>
            </a:extLst>
          </p:cNvPr>
          <p:cNvPicPr>
            <a:picLocks noChangeAspect="1"/>
          </p:cNvPicPr>
          <p:nvPr/>
        </p:nvPicPr>
        <p:blipFill>
          <a:blip r:embed="rId5"/>
          <a:stretch>
            <a:fillRect/>
          </a:stretch>
        </p:blipFill>
        <p:spPr>
          <a:xfrm>
            <a:off x="8095179" y="2348262"/>
            <a:ext cx="693294" cy="693294"/>
          </a:xfrm>
          <a:prstGeom prst="rect">
            <a:avLst/>
          </a:prstGeom>
        </p:spPr>
      </p:pic>
      <p:grpSp>
        <p:nvGrpSpPr>
          <p:cNvPr id="72" name="Group 71">
            <a:extLst>
              <a:ext uri="{FF2B5EF4-FFF2-40B4-BE49-F238E27FC236}">
                <a16:creationId xmlns:a16="http://schemas.microsoft.com/office/drawing/2014/main" id="{3A754EAE-F899-4AB1-AF1F-3B930AE21919}"/>
              </a:ext>
            </a:extLst>
          </p:cNvPr>
          <p:cNvGrpSpPr/>
          <p:nvPr/>
        </p:nvGrpSpPr>
        <p:grpSpPr>
          <a:xfrm>
            <a:off x="828339" y="3362805"/>
            <a:ext cx="10574905" cy="2628925"/>
            <a:chOff x="936997" y="3581880"/>
            <a:chExt cx="10574905" cy="2972371"/>
          </a:xfrm>
        </p:grpSpPr>
        <p:sp>
          <p:nvSpPr>
            <p:cNvPr id="73" name="object 84">
              <a:extLst>
                <a:ext uri="{FF2B5EF4-FFF2-40B4-BE49-F238E27FC236}">
                  <a16:creationId xmlns:a16="http://schemas.microsoft.com/office/drawing/2014/main" id="{7F9D91EC-7ECA-41CA-846B-E986C98119CD}"/>
                </a:ext>
              </a:extLst>
            </p:cNvPr>
            <p:cNvSpPr txBox="1"/>
            <p:nvPr/>
          </p:nvSpPr>
          <p:spPr>
            <a:xfrm>
              <a:off x="936997" y="3581880"/>
              <a:ext cx="3323730" cy="2664985"/>
            </a:xfrm>
            <a:prstGeom prst="rect">
              <a:avLst/>
            </a:prstGeom>
          </p:spPr>
          <p:txBody>
            <a:bodyPr vert="horz" wrap="square" lIns="0" tIns="12700" rIns="0" bIns="0" numCol="2"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100" b="1" i="0" u="none" strike="noStrike" kern="1200" cap="none" spc="0" normalizeH="0" baseline="0" noProof="0" dirty="0">
                  <a:ln>
                    <a:noFill/>
                  </a:ln>
                  <a:solidFill>
                    <a:schemeClr val="accent1"/>
                  </a:solidFill>
                  <a:effectLst/>
                  <a:uLnTx/>
                  <a:uFillTx/>
                  <a:latin typeface="Arial" panose="020B0604020202020204"/>
                  <a:ea typeface="+mn-ea"/>
                  <a:cs typeface="SF UI Display"/>
                </a:rPr>
                <a:t>COLLABORATION</a:t>
              </a:r>
              <a:endParaRPr kumimoji="0" sz="1100" b="0" i="0" u="none" strike="noStrike" kern="1200" cap="none" spc="0" normalizeH="0" baseline="0" noProof="0" dirty="0">
                <a:ln>
                  <a:noFill/>
                </a:ln>
                <a:solidFill>
                  <a:schemeClr val="accent1"/>
                </a:solidFill>
                <a:effectLst/>
                <a:uLnTx/>
                <a:uFillTx/>
                <a:latin typeface="Arial" panose="020B0604020202020204"/>
                <a:ea typeface="+mn-ea"/>
                <a:cs typeface="SF UI Display"/>
              </a:endParaRP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Slack</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Microsoft Teams</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Yammer</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Skype for Business</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SharePoint</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Salesforce Chatter</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Chatter Cipher Cloud</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Twitter</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endPar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endParaRP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Jabber Enterprise</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Jabber</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Cisco WebEx Teams</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Crowd Compass</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Zoom Meetings</a:t>
              </a:r>
            </a:p>
            <a:p>
              <a:pPr marL="177800" marR="0" lvl="0" indent="-165100" algn="l" defTabSz="914400" rtl="0" eaLnBrk="1" fontAlgn="auto" latinLnBrk="0" hangingPunct="1">
                <a:lnSpc>
                  <a:spcPct val="100000"/>
                </a:lnSpc>
                <a:spcBef>
                  <a:spcPts val="840"/>
                </a:spcBef>
                <a:spcAft>
                  <a:spcPts val="0"/>
                </a:spcAft>
                <a:buClr>
                  <a:schemeClr val="accent1"/>
                </a:buClr>
                <a:buSzTx/>
                <a:buFontTx/>
                <a:buChar char="•"/>
                <a:tabLst>
                  <a:tab pos="178435" algn="l"/>
                </a:tabLst>
                <a:defRPr/>
              </a:pPr>
              <a:r>
                <a:rPr kumimoji="0" lang="en-US" sz="1100" b="0" i="0" u="none" strike="noStrike" kern="1200" cap="none" spc="0" normalizeH="0" baseline="0" noProof="0" dirty="0">
                  <a:ln>
                    <a:noFill/>
                  </a:ln>
                  <a:solidFill>
                    <a:schemeClr val="tx2"/>
                  </a:solidFill>
                  <a:effectLst/>
                  <a:uLnTx/>
                  <a:uFillTx/>
                  <a:latin typeface="Arial" panose="020B0604020202020204"/>
                  <a:ea typeface="+mn-ea"/>
                  <a:cs typeface="SF UI Display"/>
                </a:rPr>
                <a:t>Workplace</a:t>
              </a:r>
              <a:endParaRPr kumimoji="0" sz="1100" b="0" i="0" u="none" strike="noStrike" kern="1200" cap="none" spc="0" normalizeH="0" baseline="0" noProof="0" dirty="0">
                <a:ln>
                  <a:noFill/>
                </a:ln>
                <a:solidFill>
                  <a:schemeClr val="tx2"/>
                </a:solidFill>
                <a:effectLst/>
                <a:uLnTx/>
                <a:uFillTx/>
                <a:latin typeface="Arial" panose="020B0604020202020204"/>
                <a:ea typeface="+mn-ea"/>
                <a:cs typeface="SF UI Display"/>
              </a:endParaRPr>
            </a:p>
          </p:txBody>
        </p:sp>
        <p:sp>
          <p:nvSpPr>
            <p:cNvPr id="74" name="object 85">
              <a:extLst>
                <a:ext uri="{FF2B5EF4-FFF2-40B4-BE49-F238E27FC236}">
                  <a16:creationId xmlns:a16="http://schemas.microsoft.com/office/drawing/2014/main" id="{31C754BC-3ABC-4DF1-940C-CADDBA0CE465}"/>
                </a:ext>
              </a:extLst>
            </p:cNvPr>
            <p:cNvSpPr txBox="1"/>
            <p:nvPr/>
          </p:nvSpPr>
          <p:spPr>
            <a:xfrm>
              <a:off x="4395613" y="3581880"/>
              <a:ext cx="1854200" cy="2241603"/>
            </a:xfrm>
            <a:prstGeom prst="rect">
              <a:avLst/>
            </a:prstGeom>
          </p:spPr>
          <p:txBody>
            <a:bodyPr vert="horz" wrap="square" lIns="0" tIns="12700" rIns="0" bIns="0" rtlCol="0" anchor="t">
              <a:spAutoFit/>
            </a:bodyPr>
            <a:lstStyle/>
            <a:p>
              <a:pPr marL="12700">
                <a:spcBef>
                  <a:spcPts val="100"/>
                </a:spcBef>
                <a:defRPr/>
              </a:pPr>
              <a:r>
                <a:rPr lang="en-US" sz="1100" b="1" dirty="0">
                  <a:solidFill>
                    <a:schemeClr val="accent1"/>
                  </a:solidFill>
                  <a:latin typeface="Arial" panose="020B0604020202020204"/>
                </a:rPr>
                <a:t>DOCUMENT COLLABORATION</a:t>
              </a:r>
              <a:endParaRPr sz="1100" b="1" dirty="0">
                <a:solidFill>
                  <a:schemeClr val="accent1"/>
                </a:solidFill>
                <a:latin typeface="Arial" panose="020B0604020202020204"/>
              </a:endParaRP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Box</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OneDrive for Business</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Dropbox</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Google Drive</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Citrix ShareFile</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AWS</a:t>
              </a:r>
            </a:p>
          </p:txBody>
        </p:sp>
        <p:sp>
          <p:nvSpPr>
            <p:cNvPr id="75" name="object 86">
              <a:extLst>
                <a:ext uri="{FF2B5EF4-FFF2-40B4-BE49-F238E27FC236}">
                  <a16:creationId xmlns:a16="http://schemas.microsoft.com/office/drawing/2014/main" id="{2595A689-3CC1-43AE-B5E9-1D2174CDB4C9}"/>
                </a:ext>
              </a:extLst>
            </p:cNvPr>
            <p:cNvSpPr txBox="1"/>
            <p:nvPr/>
          </p:nvSpPr>
          <p:spPr>
            <a:xfrm>
              <a:off x="6384699" y="3581880"/>
              <a:ext cx="1748155" cy="2972371"/>
            </a:xfrm>
            <a:prstGeom prst="rect">
              <a:avLst/>
            </a:prstGeom>
          </p:spPr>
          <p:txBody>
            <a:bodyPr vert="horz" wrap="square" lIns="0" tIns="12700" rIns="0" bIns="0" rtlCol="0" anchor="t">
              <a:spAutoFit/>
            </a:bodyPr>
            <a:lstStyle/>
            <a:p>
              <a:pPr marL="12700">
                <a:spcBef>
                  <a:spcPts val="100"/>
                </a:spcBef>
                <a:defRPr/>
              </a:pPr>
              <a:r>
                <a:rPr lang="en-US" sz="1100" b="1">
                  <a:solidFill>
                    <a:schemeClr val="accent1"/>
                  </a:solidFill>
                  <a:latin typeface="Arial" panose="020B0604020202020204"/>
                </a:rPr>
                <a:t>FINANCIAL PLATFORMS</a:t>
              </a:r>
              <a:endParaRPr sz="1100" b="1">
                <a:solidFill>
                  <a:schemeClr val="accent1"/>
                </a:solidFill>
                <a:latin typeface="Arial" panose="020B0604020202020204"/>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Bloomberg</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Symphony</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UBS</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XIP</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Refinitiv Eikon</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err="1">
                  <a:solidFill>
                    <a:schemeClr val="tx2"/>
                  </a:solidFill>
                  <a:latin typeface="Arial" panose="020B0604020202020204"/>
                </a:rPr>
                <a:t>FXConnect</a:t>
              </a:r>
              <a:endParaRPr lang="en-US" sz="1100" err="1">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err="1">
                  <a:solidFill>
                    <a:schemeClr val="tx2"/>
                  </a:solidFill>
                  <a:latin typeface="Arial" panose="020B0604020202020204"/>
                </a:rPr>
                <a:t>IceChat</a:t>
              </a:r>
              <a:endParaRPr lang="en-US" sz="1100" err="1">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err="1">
                  <a:solidFill>
                    <a:schemeClr val="tx2"/>
                  </a:solidFill>
                  <a:latin typeface="Arial" panose="020B0604020202020204"/>
                </a:rPr>
                <a:t>Yieldbroker</a:t>
              </a:r>
              <a:endParaRPr lang="en-US" sz="1100" err="1">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Redtail Speak</a:t>
              </a:r>
              <a:endParaRPr lang="en-US" sz="1100">
                <a:solidFill>
                  <a:schemeClr val="tx2"/>
                </a:solidFill>
                <a:latin typeface="Arial" panose="020B0604020202020204"/>
                <a:cs typeface="Arial"/>
              </a:endParaRPr>
            </a:p>
          </p:txBody>
        </p:sp>
        <p:sp>
          <p:nvSpPr>
            <p:cNvPr id="76" name="object 87">
              <a:extLst>
                <a:ext uri="{FF2B5EF4-FFF2-40B4-BE49-F238E27FC236}">
                  <a16:creationId xmlns:a16="http://schemas.microsoft.com/office/drawing/2014/main" id="{50DF598B-0B5B-433B-9F5D-A4E9896B5797}"/>
                </a:ext>
              </a:extLst>
            </p:cNvPr>
            <p:cNvSpPr txBox="1"/>
            <p:nvPr/>
          </p:nvSpPr>
          <p:spPr>
            <a:xfrm>
              <a:off x="8368387" y="3581881"/>
              <a:ext cx="1504315" cy="1128051"/>
            </a:xfrm>
            <a:prstGeom prst="rect">
              <a:avLst/>
            </a:prstGeom>
          </p:spPr>
          <p:txBody>
            <a:bodyPr vert="horz" wrap="square" lIns="0" tIns="12700" rIns="0" bIns="0" rtlCol="0" anchor="t">
              <a:spAutoFit/>
            </a:bodyPr>
            <a:lstStyle/>
            <a:p>
              <a:pPr marL="12700">
                <a:spcBef>
                  <a:spcPts val="100"/>
                </a:spcBef>
                <a:defRPr/>
              </a:pPr>
              <a:r>
                <a:rPr lang="en-US" sz="1100" b="1">
                  <a:solidFill>
                    <a:schemeClr val="accent1"/>
                  </a:solidFill>
                  <a:latin typeface="Arial" panose="020B0604020202020204"/>
                </a:rPr>
                <a:t>ENTERPRISE TOOLS</a:t>
              </a:r>
              <a:endParaRPr sz="1100" b="1">
                <a:solidFill>
                  <a:schemeClr val="accent1"/>
                </a:solidFill>
                <a:latin typeface="Arial" panose="020B0604020202020204"/>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ServiceNow</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Webpage</a:t>
              </a:r>
              <a:endParaRPr lang="en-US" sz="1100">
                <a:solidFill>
                  <a:schemeClr val="tx2"/>
                </a:solidFill>
                <a:latin typeface="Arial" panose="020B0604020202020204"/>
                <a:cs typeface="Arial"/>
              </a:endParaRPr>
            </a:p>
            <a:p>
              <a:pPr marL="177800" indent="-165100">
                <a:spcBef>
                  <a:spcPts val="840"/>
                </a:spcBef>
                <a:buClr>
                  <a:schemeClr val="accent1"/>
                </a:buClr>
                <a:buFontTx/>
                <a:buChar char="•"/>
                <a:tabLst>
                  <a:tab pos="178435" algn="l"/>
                </a:tabLst>
                <a:defRPr/>
              </a:pPr>
              <a:r>
                <a:rPr lang="en-US" sz="1100">
                  <a:solidFill>
                    <a:schemeClr val="tx2"/>
                  </a:solidFill>
                  <a:latin typeface="Arial" panose="020B0604020202020204"/>
                </a:rPr>
                <a:t>Pivot</a:t>
              </a:r>
              <a:endParaRPr lang="en-US" sz="1100">
                <a:solidFill>
                  <a:schemeClr val="tx2"/>
                </a:solidFill>
                <a:latin typeface="Arial" panose="020B0604020202020204"/>
                <a:cs typeface="Arial"/>
              </a:endParaRPr>
            </a:p>
          </p:txBody>
        </p:sp>
        <p:sp>
          <p:nvSpPr>
            <p:cNvPr id="77" name="object 87">
              <a:extLst>
                <a:ext uri="{FF2B5EF4-FFF2-40B4-BE49-F238E27FC236}">
                  <a16:creationId xmlns:a16="http://schemas.microsoft.com/office/drawing/2014/main" id="{E458A40E-1201-4F1A-BECE-BC17D8E9F98A}"/>
                </a:ext>
              </a:extLst>
            </p:cNvPr>
            <p:cNvSpPr txBox="1"/>
            <p:nvPr/>
          </p:nvSpPr>
          <p:spPr>
            <a:xfrm>
              <a:off x="10007587" y="3581881"/>
              <a:ext cx="1504315" cy="2241603"/>
            </a:xfrm>
            <a:prstGeom prst="rect">
              <a:avLst/>
            </a:prstGeom>
          </p:spPr>
          <p:txBody>
            <a:bodyPr vert="horz" wrap="square" lIns="0" tIns="12700" rIns="0" bIns="0" rtlCol="0">
              <a:spAutoFit/>
            </a:bodyPr>
            <a:lstStyle/>
            <a:p>
              <a:pPr marL="12700">
                <a:spcBef>
                  <a:spcPts val="100"/>
                </a:spcBef>
                <a:defRPr/>
              </a:pPr>
              <a:r>
                <a:rPr lang="en-US" sz="1100" b="1" dirty="0">
                  <a:solidFill>
                    <a:schemeClr val="accent1"/>
                  </a:solidFill>
                  <a:latin typeface="Arial" panose="020B0604020202020204"/>
                </a:rPr>
                <a:t>OTHER</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EML</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Exchange Mailbox</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Exchange Mailbox Online</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Text-Delimited</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XSLT/XML</a:t>
              </a:r>
            </a:p>
            <a:p>
              <a:pPr marL="177800" indent="-165100">
                <a:spcBef>
                  <a:spcPts val="840"/>
                </a:spcBef>
                <a:buClr>
                  <a:schemeClr val="accent1"/>
                </a:buClr>
                <a:buFontTx/>
                <a:buChar char="•"/>
                <a:tabLst>
                  <a:tab pos="178435" algn="l"/>
                </a:tabLst>
                <a:defRPr/>
              </a:pPr>
              <a:r>
                <a:rPr lang="en-US" sz="1100" dirty="0">
                  <a:solidFill>
                    <a:schemeClr val="tx2"/>
                  </a:solidFill>
                  <a:latin typeface="Arial" panose="020B0604020202020204"/>
                </a:rPr>
                <a:t>DB</a:t>
              </a:r>
              <a:endParaRPr sz="1100" dirty="0">
                <a:solidFill>
                  <a:schemeClr val="tx2"/>
                </a:solidFill>
                <a:latin typeface="Arial" panose="020B0604020202020204"/>
              </a:endParaRPr>
            </a:p>
          </p:txBody>
        </p:sp>
        <p:sp>
          <p:nvSpPr>
            <p:cNvPr id="78" name="object 88">
              <a:extLst>
                <a:ext uri="{FF2B5EF4-FFF2-40B4-BE49-F238E27FC236}">
                  <a16:creationId xmlns:a16="http://schemas.microsoft.com/office/drawing/2014/main" id="{22C6859F-5FC8-4ED4-9C11-6F8B37691C13}"/>
                </a:ext>
              </a:extLst>
            </p:cNvPr>
            <p:cNvSpPr/>
            <p:nvPr/>
          </p:nvSpPr>
          <p:spPr>
            <a:xfrm rot="5400000" flipV="1">
              <a:off x="2829280" y="5041699"/>
              <a:ext cx="2924956" cy="45719"/>
            </a:xfrm>
            <a:custGeom>
              <a:avLst/>
              <a:gdLst/>
              <a:ahLst/>
              <a:cxnLst/>
              <a:rect l="l" t="t" r="r" b="b"/>
              <a:pathLst>
                <a:path w="8450580">
                  <a:moveTo>
                    <a:pt x="0" y="0"/>
                  </a:moveTo>
                  <a:lnTo>
                    <a:pt x="8450516" y="0"/>
                  </a:lnTo>
                </a:path>
              </a:pathLst>
            </a:custGeom>
            <a:ln w="12700">
              <a:solidFill>
                <a:srgbClr val="DFE1E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object 88">
              <a:extLst>
                <a:ext uri="{FF2B5EF4-FFF2-40B4-BE49-F238E27FC236}">
                  <a16:creationId xmlns:a16="http://schemas.microsoft.com/office/drawing/2014/main" id="{48C62C78-2EA8-4606-8D98-BAB07068E4BB}"/>
                </a:ext>
              </a:extLst>
            </p:cNvPr>
            <p:cNvSpPr/>
            <p:nvPr/>
          </p:nvSpPr>
          <p:spPr>
            <a:xfrm rot="5400000" flipV="1">
              <a:off x="4713981" y="5041700"/>
              <a:ext cx="2924956" cy="45719"/>
            </a:xfrm>
            <a:custGeom>
              <a:avLst/>
              <a:gdLst/>
              <a:ahLst/>
              <a:cxnLst/>
              <a:rect l="l" t="t" r="r" b="b"/>
              <a:pathLst>
                <a:path w="8450580">
                  <a:moveTo>
                    <a:pt x="0" y="0"/>
                  </a:moveTo>
                  <a:lnTo>
                    <a:pt x="8450516" y="0"/>
                  </a:lnTo>
                </a:path>
              </a:pathLst>
            </a:custGeom>
            <a:ln w="12700">
              <a:solidFill>
                <a:srgbClr val="DFE1E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object 88">
              <a:extLst>
                <a:ext uri="{FF2B5EF4-FFF2-40B4-BE49-F238E27FC236}">
                  <a16:creationId xmlns:a16="http://schemas.microsoft.com/office/drawing/2014/main" id="{B3465DFD-C42A-4B6A-A7EE-194CAFD1A07A}"/>
                </a:ext>
              </a:extLst>
            </p:cNvPr>
            <p:cNvSpPr/>
            <p:nvPr/>
          </p:nvSpPr>
          <p:spPr>
            <a:xfrm rot="5400000" flipV="1">
              <a:off x="6809507" y="5041703"/>
              <a:ext cx="2924955" cy="45719"/>
            </a:xfrm>
            <a:custGeom>
              <a:avLst/>
              <a:gdLst/>
              <a:ahLst/>
              <a:cxnLst/>
              <a:rect l="l" t="t" r="r" b="b"/>
              <a:pathLst>
                <a:path w="8450580">
                  <a:moveTo>
                    <a:pt x="0" y="0"/>
                  </a:moveTo>
                  <a:lnTo>
                    <a:pt x="8450516" y="0"/>
                  </a:lnTo>
                </a:path>
              </a:pathLst>
            </a:custGeom>
            <a:ln w="12700">
              <a:solidFill>
                <a:srgbClr val="DFE1E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object 88">
              <a:extLst>
                <a:ext uri="{FF2B5EF4-FFF2-40B4-BE49-F238E27FC236}">
                  <a16:creationId xmlns:a16="http://schemas.microsoft.com/office/drawing/2014/main" id="{BF923420-6B8A-4DA8-BD5B-FBCCF3ED043D}"/>
                </a:ext>
              </a:extLst>
            </p:cNvPr>
            <p:cNvSpPr/>
            <p:nvPr/>
          </p:nvSpPr>
          <p:spPr>
            <a:xfrm rot="5400000" flipV="1">
              <a:off x="8448706" y="5041704"/>
              <a:ext cx="2924955" cy="45719"/>
            </a:xfrm>
            <a:custGeom>
              <a:avLst/>
              <a:gdLst/>
              <a:ahLst/>
              <a:cxnLst/>
              <a:rect l="l" t="t" r="r" b="b"/>
              <a:pathLst>
                <a:path w="8450580">
                  <a:moveTo>
                    <a:pt x="0" y="0"/>
                  </a:moveTo>
                  <a:lnTo>
                    <a:pt x="8450516" y="0"/>
                  </a:lnTo>
                </a:path>
              </a:pathLst>
            </a:custGeom>
            <a:ln w="12700">
              <a:solidFill>
                <a:srgbClr val="DFE1E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3" name="Group 162">
            <a:extLst>
              <a:ext uri="{FF2B5EF4-FFF2-40B4-BE49-F238E27FC236}">
                <a16:creationId xmlns:a16="http://schemas.microsoft.com/office/drawing/2014/main" id="{FEDEF7F2-5BC2-4A4B-891F-117D24F4A5E5}"/>
              </a:ext>
            </a:extLst>
          </p:cNvPr>
          <p:cNvGrpSpPr/>
          <p:nvPr/>
        </p:nvGrpSpPr>
        <p:grpSpPr>
          <a:xfrm>
            <a:off x="10051656" y="1689167"/>
            <a:ext cx="682465" cy="682465"/>
            <a:chOff x="10051656" y="1689167"/>
            <a:chExt cx="682465" cy="682465"/>
          </a:xfrm>
        </p:grpSpPr>
        <p:sp>
          <p:nvSpPr>
            <p:cNvPr id="59" name="object 20">
              <a:extLst>
                <a:ext uri="{FF2B5EF4-FFF2-40B4-BE49-F238E27FC236}">
                  <a16:creationId xmlns:a16="http://schemas.microsoft.com/office/drawing/2014/main" id="{A484B879-C84D-4E77-809A-F25FE47816D0}"/>
                </a:ext>
              </a:extLst>
            </p:cNvPr>
            <p:cNvSpPr/>
            <p:nvPr/>
          </p:nvSpPr>
          <p:spPr>
            <a:xfrm>
              <a:off x="10051656" y="1689167"/>
              <a:ext cx="682465" cy="682465"/>
            </a:xfrm>
            <a:custGeom>
              <a:avLst/>
              <a:gdLst/>
              <a:ahLst/>
              <a:cxnLst/>
              <a:rect l="l" t="t" r="r" b="b"/>
              <a:pathLst>
                <a:path w="549910" h="549910">
                  <a:moveTo>
                    <a:pt x="549910" y="274954"/>
                  </a:moveTo>
                  <a:lnTo>
                    <a:pt x="545480" y="324378"/>
                  </a:lnTo>
                  <a:lnTo>
                    <a:pt x="532708" y="370894"/>
                  </a:lnTo>
                  <a:lnTo>
                    <a:pt x="512370" y="413726"/>
                  </a:lnTo>
                  <a:lnTo>
                    <a:pt x="485244" y="452099"/>
                  </a:lnTo>
                  <a:lnTo>
                    <a:pt x="452105" y="485236"/>
                  </a:lnTo>
                  <a:lnTo>
                    <a:pt x="413730" y="512361"/>
                  </a:lnTo>
                  <a:lnTo>
                    <a:pt x="370895" y="532697"/>
                  </a:lnTo>
                  <a:lnTo>
                    <a:pt x="324378" y="545467"/>
                  </a:lnTo>
                  <a:lnTo>
                    <a:pt x="274955" y="549897"/>
                  </a:lnTo>
                  <a:lnTo>
                    <a:pt x="225531" y="545467"/>
                  </a:lnTo>
                  <a:lnTo>
                    <a:pt x="179014" y="532697"/>
                  </a:lnTo>
                  <a:lnTo>
                    <a:pt x="136179" y="512361"/>
                  </a:lnTo>
                  <a:lnTo>
                    <a:pt x="97804" y="485236"/>
                  </a:lnTo>
                  <a:lnTo>
                    <a:pt x="64665" y="452099"/>
                  </a:lnTo>
                  <a:lnTo>
                    <a:pt x="37539" y="413726"/>
                  </a:lnTo>
                  <a:lnTo>
                    <a:pt x="17201" y="370894"/>
                  </a:lnTo>
                  <a:lnTo>
                    <a:pt x="4429" y="324378"/>
                  </a:lnTo>
                  <a:lnTo>
                    <a:pt x="0" y="274954"/>
                  </a:lnTo>
                  <a:lnTo>
                    <a:pt x="4429" y="225531"/>
                  </a:lnTo>
                  <a:lnTo>
                    <a:pt x="17201" y="179014"/>
                  </a:lnTo>
                  <a:lnTo>
                    <a:pt x="37539" y="136179"/>
                  </a:lnTo>
                  <a:lnTo>
                    <a:pt x="64665" y="97804"/>
                  </a:lnTo>
                  <a:lnTo>
                    <a:pt x="97804" y="64665"/>
                  </a:lnTo>
                  <a:lnTo>
                    <a:pt x="136179" y="37539"/>
                  </a:lnTo>
                  <a:lnTo>
                    <a:pt x="179014" y="17201"/>
                  </a:lnTo>
                  <a:lnTo>
                    <a:pt x="225531" y="4429"/>
                  </a:lnTo>
                  <a:lnTo>
                    <a:pt x="274955" y="0"/>
                  </a:lnTo>
                  <a:lnTo>
                    <a:pt x="324378" y="4429"/>
                  </a:lnTo>
                  <a:lnTo>
                    <a:pt x="370895" y="17201"/>
                  </a:lnTo>
                  <a:lnTo>
                    <a:pt x="413730" y="37539"/>
                  </a:lnTo>
                  <a:lnTo>
                    <a:pt x="452105" y="64665"/>
                  </a:lnTo>
                  <a:lnTo>
                    <a:pt x="485244" y="97804"/>
                  </a:lnTo>
                  <a:lnTo>
                    <a:pt x="512370" y="136179"/>
                  </a:lnTo>
                  <a:lnTo>
                    <a:pt x="532708" y="179014"/>
                  </a:lnTo>
                  <a:lnTo>
                    <a:pt x="545480" y="225531"/>
                  </a:lnTo>
                  <a:lnTo>
                    <a:pt x="549910"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83" name="Group 82">
              <a:extLst>
                <a:ext uri="{FF2B5EF4-FFF2-40B4-BE49-F238E27FC236}">
                  <a16:creationId xmlns:a16="http://schemas.microsoft.com/office/drawing/2014/main" id="{FE65B54C-66BC-644A-B266-DE8EFC8BF4FE}"/>
                </a:ext>
              </a:extLst>
            </p:cNvPr>
            <p:cNvGrpSpPr/>
            <p:nvPr/>
          </p:nvGrpSpPr>
          <p:grpSpPr>
            <a:xfrm>
              <a:off x="10089927" y="1727436"/>
              <a:ext cx="606023" cy="606023"/>
              <a:chOff x="10089927" y="1727436"/>
              <a:chExt cx="606023" cy="606023"/>
            </a:xfrm>
          </p:grpSpPr>
          <p:sp>
            <p:nvSpPr>
              <p:cNvPr id="61" name="object 21">
                <a:extLst>
                  <a:ext uri="{FF2B5EF4-FFF2-40B4-BE49-F238E27FC236}">
                    <a16:creationId xmlns:a16="http://schemas.microsoft.com/office/drawing/2014/main" id="{11725E5D-88CA-475B-B092-99E90F28A6C7}"/>
                  </a:ext>
                </a:extLst>
              </p:cNvPr>
              <p:cNvSpPr/>
              <p:nvPr/>
            </p:nvSpPr>
            <p:spPr>
              <a:xfrm>
                <a:off x="10089927" y="1727436"/>
                <a:ext cx="606023" cy="606023"/>
              </a:xfrm>
              <a:custGeom>
                <a:avLst/>
                <a:gdLst/>
                <a:ahLst/>
                <a:cxnLst/>
                <a:rect l="l" t="t" r="r" b="b"/>
                <a:pathLst>
                  <a:path w="488314" h="488314">
                    <a:moveTo>
                      <a:pt x="244106" y="0"/>
                    </a:moveTo>
                    <a:lnTo>
                      <a:pt x="194908" y="4959"/>
                    </a:lnTo>
                    <a:lnTo>
                      <a:pt x="149086" y="19184"/>
                    </a:lnTo>
                    <a:lnTo>
                      <a:pt x="107621" y="41691"/>
                    </a:lnTo>
                    <a:lnTo>
                      <a:pt x="71494" y="71500"/>
                    </a:lnTo>
                    <a:lnTo>
                      <a:pt x="41687" y="107630"/>
                    </a:lnTo>
                    <a:lnTo>
                      <a:pt x="19182" y="149097"/>
                    </a:lnTo>
                    <a:lnTo>
                      <a:pt x="4959" y="194920"/>
                    </a:lnTo>
                    <a:lnTo>
                      <a:pt x="0" y="244119"/>
                    </a:lnTo>
                    <a:lnTo>
                      <a:pt x="4959" y="293317"/>
                    </a:lnTo>
                    <a:lnTo>
                      <a:pt x="19182" y="339141"/>
                    </a:lnTo>
                    <a:lnTo>
                      <a:pt x="41687" y="380608"/>
                    </a:lnTo>
                    <a:lnTo>
                      <a:pt x="71494" y="416737"/>
                    </a:lnTo>
                    <a:lnTo>
                      <a:pt x="107621" y="446546"/>
                    </a:lnTo>
                    <a:lnTo>
                      <a:pt x="149086" y="469054"/>
                    </a:lnTo>
                    <a:lnTo>
                      <a:pt x="194908" y="483279"/>
                    </a:lnTo>
                    <a:lnTo>
                      <a:pt x="244106" y="488238"/>
                    </a:lnTo>
                    <a:lnTo>
                      <a:pt x="293309" y="483279"/>
                    </a:lnTo>
                    <a:lnTo>
                      <a:pt x="339136" y="469054"/>
                    </a:lnTo>
                    <a:lnTo>
                      <a:pt x="380605" y="446546"/>
                    </a:lnTo>
                    <a:lnTo>
                      <a:pt x="416736" y="416737"/>
                    </a:lnTo>
                    <a:lnTo>
                      <a:pt x="446546" y="380608"/>
                    </a:lnTo>
                    <a:lnTo>
                      <a:pt x="469054" y="339141"/>
                    </a:lnTo>
                    <a:lnTo>
                      <a:pt x="483279" y="293317"/>
                    </a:lnTo>
                    <a:lnTo>
                      <a:pt x="488238" y="244119"/>
                    </a:lnTo>
                    <a:lnTo>
                      <a:pt x="483279" y="194920"/>
                    </a:lnTo>
                    <a:lnTo>
                      <a:pt x="469054" y="149097"/>
                    </a:lnTo>
                    <a:lnTo>
                      <a:pt x="446546" y="107630"/>
                    </a:lnTo>
                    <a:lnTo>
                      <a:pt x="416736" y="71500"/>
                    </a:lnTo>
                    <a:lnTo>
                      <a:pt x="380605" y="41691"/>
                    </a:lnTo>
                    <a:lnTo>
                      <a:pt x="339136" y="19184"/>
                    </a:lnTo>
                    <a:lnTo>
                      <a:pt x="293309"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pic>
            <p:nvPicPr>
              <p:cNvPr id="8" name="Graphic 7">
                <a:extLst>
                  <a:ext uri="{FF2B5EF4-FFF2-40B4-BE49-F238E27FC236}">
                    <a16:creationId xmlns:a16="http://schemas.microsoft.com/office/drawing/2014/main" id="{67D941A8-31F2-874D-8F75-7002E12F9F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7755" y="1852141"/>
                <a:ext cx="370266" cy="363947"/>
              </a:xfrm>
              <a:prstGeom prst="rect">
                <a:avLst/>
              </a:prstGeom>
              <a:effectLst>
                <a:outerShdw dist="25400" dir="2700000" algn="tl" rotWithShape="0">
                  <a:schemeClr val="bg1">
                    <a:lumMod val="65000"/>
                    <a:alpha val="40000"/>
                  </a:schemeClr>
                </a:outerShdw>
              </a:effectLst>
            </p:spPr>
          </p:pic>
        </p:grpSp>
      </p:grpSp>
      <p:grpSp>
        <p:nvGrpSpPr>
          <p:cNvPr id="87" name="Group 86">
            <a:extLst>
              <a:ext uri="{FF2B5EF4-FFF2-40B4-BE49-F238E27FC236}">
                <a16:creationId xmlns:a16="http://schemas.microsoft.com/office/drawing/2014/main" id="{EB56A0C5-9258-5748-AB59-6EEA85F460CC}"/>
              </a:ext>
            </a:extLst>
          </p:cNvPr>
          <p:cNvGrpSpPr/>
          <p:nvPr/>
        </p:nvGrpSpPr>
        <p:grpSpPr>
          <a:xfrm>
            <a:off x="8792321" y="1715420"/>
            <a:ext cx="606023" cy="606023"/>
            <a:chOff x="8792321" y="1715420"/>
            <a:chExt cx="606023" cy="606023"/>
          </a:xfrm>
        </p:grpSpPr>
        <p:sp>
          <p:nvSpPr>
            <p:cNvPr id="64" name="object 12">
              <a:extLst>
                <a:ext uri="{FF2B5EF4-FFF2-40B4-BE49-F238E27FC236}">
                  <a16:creationId xmlns:a16="http://schemas.microsoft.com/office/drawing/2014/main" id="{75C57CCD-84C2-402A-A886-002A47887279}"/>
                </a:ext>
              </a:extLst>
            </p:cNvPr>
            <p:cNvSpPr/>
            <p:nvPr/>
          </p:nvSpPr>
          <p:spPr>
            <a:xfrm>
              <a:off x="8792321" y="1715420"/>
              <a:ext cx="606023" cy="606023"/>
            </a:xfrm>
            <a:custGeom>
              <a:avLst/>
              <a:gdLst/>
              <a:ahLst/>
              <a:cxnLst/>
              <a:rect l="l" t="t" r="r" b="b"/>
              <a:pathLst>
                <a:path w="488314" h="488314">
                  <a:moveTo>
                    <a:pt x="244106" y="0"/>
                  </a:moveTo>
                  <a:lnTo>
                    <a:pt x="194908" y="4959"/>
                  </a:lnTo>
                  <a:lnTo>
                    <a:pt x="149086" y="19184"/>
                  </a:lnTo>
                  <a:lnTo>
                    <a:pt x="107621" y="41691"/>
                  </a:lnTo>
                  <a:lnTo>
                    <a:pt x="71494" y="71500"/>
                  </a:lnTo>
                  <a:lnTo>
                    <a:pt x="41687" y="107630"/>
                  </a:lnTo>
                  <a:lnTo>
                    <a:pt x="19182" y="149097"/>
                  </a:lnTo>
                  <a:lnTo>
                    <a:pt x="4959" y="194920"/>
                  </a:lnTo>
                  <a:lnTo>
                    <a:pt x="0" y="244119"/>
                  </a:lnTo>
                  <a:lnTo>
                    <a:pt x="4959" y="293317"/>
                  </a:lnTo>
                  <a:lnTo>
                    <a:pt x="19182" y="339141"/>
                  </a:lnTo>
                  <a:lnTo>
                    <a:pt x="41687" y="380608"/>
                  </a:lnTo>
                  <a:lnTo>
                    <a:pt x="71494" y="416737"/>
                  </a:lnTo>
                  <a:lnTo>
                    <a:pt x="107621" y="446546"/>
                  </a:lnTo>
                  <a:lnTo>
                    <a:pt x="149086" y="469054"/>
                  </a:lnTo>
                  <a:lnTo>
                    <a:pt x="194908" y="483279"/>
                  </a:lnTo>
                  <a:lnTo>
                    <a:pt x="244106" y="488238"/>
                  </a:lnTo>
                  <a:lnTo>
                    <a:pt x="293308" y="483279"/>
                  </a:lnTo>
                  <a:lnTo>
                    <a:pt x="339134" y="469054"/>
                  </a:lnTo>
                  <a:lnTo>
                    <a:pt x="380601" y="446546"/>
                  </a:lnTo>
                  <a:lnTo>
                    <a:pt x="416729" y="416737"/>
                  </a:lnTo>
                  <a:lnTo>
                    <a:pt x="446537" y="380608"/>
                  </a:lnTo>
                  <a:lnTo>
                    <a:pt x="469043" y="339141"/>
                  </a:lnTo>
                  <a:lnTo>
                    <a:pt x="483266" y="293317"/>
                  </a:lnTo>
                  <a:lnTo>
                    <a:pt x="488226" y="244119"/>
                  </a:lnTo>
                  <a:lnTo>
                    <a:pt x="483266" y="194920"/>
                  </a:lnTo>
                  <a:lnTo>
                    <a:pt x="469043" y="149097"/>
                  </a:lnTo>
                  <a:lnTo>
                    <a:pt x="446537" y="107630"/>
                  </a:lnTo>
                  <a:lnTo>
                    <a:pt x="416729" y="71500"/>
                  </a:lnTo>
                  <a:lnTo>
                    <a:pt x="380601" y="41691"/>
                  </a:lnTo>
                  <a:lnTo>
                    <a:pt x="339134" y="19184"/>
                  </a:lnTo>
                  <a:lnTo>
                    <a:pt x="293308"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pic>
          <p:nvPicPr>
            <p:cNvPr id="86" name="Graphic 85">
              <a:extLst>
                <a:ext uri="{FF2B5EF4-FFF2-40B4-BE49-F238E27FC236}">
                  <a16:creationId xmlns:a16="http://schemas.microsoft.com/office/drawing/2014/main" id="{D56031C3-D9D8-0349-B9BD-06CB881C69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8920" y="1820968"/>
              <a:ext cx="425310" cy="382212"/>
            </a:xfrm>
            <a:prstGeom prst="rect">
              <a:avLst/>
            </a:prstGeom>
            <a:effectLst>
              <a:outerShdw dist="25400" dir="2700000" algn="tl" rotWithShape="0">
                <a:schemeClr val="bg1">
                  <a:lumMod val="65000"/>
                  <a:alpha val="40000"/>
                </a:schemeClr>
              </a:outerShdw>
            </a:effectLst>
          </p:spPr>
        </p:pic>
      </p:grpSp>
      <p:grpSp>
        <p:nvGrpSpPr>
          <p:cNvPr id="134" name="Group 133">
            <a:extLst>
              <a:ext uri="{FF2B5EF4-FFF2-40B4-BE49-F238E27FC236}">
                <a16:creationId xmlns:a16="http://schemas.microsoft.com/office/drawing/2014/main" id="{43CBD8FE-E5F9-E149-97B3-E2A9AF4E10CD}"/>
              </a:ext>
            </a:extLst>
          </p:cNvPr>
          <p:cNvGrpSpPr/>
          <p:nvPr/>
        </p:nvGrpSpPr>
        <p:grpSpPr>
          <a:xfrm>
            <a:off x="2874562" y="2359091"/>
            <a:ext cx="682465" cy="682465"/>
            <a:chOff x="2874562" y="2359091"/>
            <a:chExt cx="682465" cy="682465"/>
          </a:xfrm>
        </p:grpSpPr>
        <p:sp>
          <p:nvSpPr>
            <p:cNvPr id="34" name="object 64">
              <a:extLst>
                <a:ext uri="{FF2B5EF4-FFF2-40B4-BE49-F238E27FC236}">
                  <a16:creationId xmlns:a16="http://schemas.microsoft.com/office/drawing/2014/main" id="{F482FF7D-CCE6-4190-968C-266146CDCD59}"/>
                </a:ext>
              </a:extLst>
            </p:cNvPr>
            <p:cNvSpPr/>
            <p:nvPr/>
          </p:nvSpPr>
          <p:spPr>
            <a:xfrm>
              <a:off x="2874562" y="2359091"/>
              <a:ext cx="682465" cy="682465"/>
            </a:xfrm>
            <a:custGeom>
              <a:avLst/>
              <a:gdLst/>
              <a:ahLst/>
              <a:cxnLst/>
              <a:rect l="l" t="t" r="r" b="b"/>
              <a:pathLst>
                <a:path w="549910" h="549910">
                  <a:moveTo>
                    <a:pt x="549910" y="274942"/>
                  </a:moveTo>
                  <a:lnTo>
                    <a:pt x="545480" y="324365"/>
                  </a:lnTo>
                  <a:lnTo>
                    <a:pt x="532708" y="370883"/>
                  </a:lnTo>
                  <a:lnTo>
                    <a:pt x="512370" y="413717"/>
                  </a:lnTo>
                  <a:lnTo>
                    <a:pt x="485244" y="452092"/>
                  </a:lnTo>
                  <a:lnTo>
                    <a:pt x="452105" y="485231"/>
                  </a:lnTo>
                  <a:lnTo>
                    <a:pt x="413730" y="512357"/>
                  </a:lnTo>
                  <a:lnTo>
                    <a:pt x="370895" y="532695"/>
                  </a:lnTo>
                  <a:lnTo>
                    <a:pt x="324378" y="545467"/>
                  </a:lnTo>
                  <a:lnTo>
                    <a:pt x="274955" y="549897"/>
                  </a:lnTo>
                  <a:lnTo>
                    <a:pt x="225531" y="545467"/>
                  </a:lnTo>
                  <a:lnTo>
                    <a:pt x="179014" y="532695"/>
                  </a:lnTo>
                  <a:lnTo>
                    <a:pt x="136179" y="512357"/>
                  </a:lnTo>
                  <a:lnTo>
                    <a:pt x="97804" y="485231"/>
                  </a:lnTo>
                  <a:lnTo>
                    <a:pt x="64665" y="452092"/>
                  </a:lnTo>
                  <a:lnTo>
                    <a:pt x="37539" y="413717"/>
                  </a:lnTo>
                  <a:lnTo>
                    <a:pt x="17201" y="370883"/>
                  </a:lnTo>
                  <a:lnTo>
                    <a:pt x="4429" y="324365"/>
                  </a:lnTo>
                  <a:lnTo>
                    <a:pt x="0" y="274942"/>
                  </a:lnTo>
                  <a:lnTo>
                    <a:pt x="4429" y="225519"/>
                  </a:lnTo>
                  <a:lnTo>
                    <a:pt x="17201" y="179003"/>
                  </a:lnTo>
                  <a:lnTo>
                    <a:pt x="37539" y="136170"/>
                  </a:lnTo>
                  <a:lnTo>
                    <a:pt x="64665" y="97797"/>
                  </a:lnTo>
                  <a:lnTo>
                    <a:pt x="97804" y="64660"/>
                  </a:lnTo>
                  <a:lnTo>
                    <a:pt x="136179" y="37536"/>
                  </a:lnTo>
                  <a:lnTo>
                    <a:pt x="179014" y="17200"/>
                  </a:lnTo>
                  <a:lnTo>
                    <a:pt x="225531" y="4429"/>
                  </a:lnTo>
                  <a:lnTo>
                    <a:pt x="274955" y="0"/>
                  </a:lnTo>
                  <a:lnTo>
                    <a:pt x="324378" y="4429"/>
                  </a:lnTo>
                  <a:lnTo>
                    <a:pt x="370895" y="17200"/>
                  </a:lnTo>
                  <a:lnTo>
                    <a:pt x="413730" y="37536"/>
                  </a:lnTo>
                  <a:lnTo>
                    <a:pt x="452105" y="64660"/>
                  </a:lnTo>
                  <a:lnTo>
                    <a:pt x="485244" y="97797"/>
                  </a:lnTo>
                  <a:lnTo>
                    <a:pt x="512370" y="136170"/>
                  </a:lnTo>
                  <a:lnTo>
                    <a:pt x="532708" y="179003"/>
                  </a:lnTo>
                  <a:lnTo>
                    <a:pt x="545480" y="225519"/>
                  </a:lnTo>
                  <a:lnTo>
                    <a:pt x="549910" y="274942"/>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90" name="Group 89">
              <a:extLst>
                <a:ext uri="{FF2B5EF4-FFF2-40B4-BE49-F238E27FC236}">
                  <a16:creationId xmlns:a16="http://schemas.microsoft.com/office/drawing/2014/main" id="{BA63F56E-BCDE-D349-B1EC-55BAB8F9B67A}"/>
                </a:ext>
              </a:extLst>
            </p:cNvPr>
            <p:cNvGrpSpPr/>
            <p:nvPr/>
          </p:nvGrpSpPr>
          <p:grpSpPr>
            <a:xfrm>
              <a:off x="2912833" y="2397344"/>
              <a:ext cx="606023" cy="606023"/>
              <a:chOff x="2912833" y="2397344"/>
              <a:chExt cx="606023" cy="606023"/>
            </a:xfrm>
          </p:grpSpPr>
          <p:sp>
            <p:nvSpPr>
              <p:cNvPr id="35" name="object 65">
                <a:extLst>
                  <a:ext uri="{FF2B5EF4-FFF2-40B4-BE49-F238E27FC236}">
                    <a16:creationId xmlns:a16="http://schemas.microsoft.com/office/drawing/2014/main" id="{DABB2638-AD13-4854-BEF4-FAFEA1F98225}"/>
                  </a:ext>
                </a:extLst>
              </p:cNvPr>
              <p:cNvSpPr/>
              <p:nvPr/>
            </p:nvSpPr>
            <p:spPr>
              <a:xfrm>
                <a:off x="2912833" y="2397344"/>
                <a:ext cx="606023" cy="606023"/>
              </a:xfrm>
              <a:custGeom>
                <a:avLst/>
                <a:gdLst/>
                <a:ahLst/>
                <a:cxnLst/>
                <a:rect l="l" t="t" r="r" b="b"/>
                <a:pathLst>
                  <a:path w="488314" h="488314">
                    <a:moveTo>
                      <a:pt x="244106" y="0"/>
                    </a:moveTo>
                    <a:lnTo>
                      <a:pt x="194912" y="4959"/>
                    </a:lnTo>
                    <a:lnTo>
                      <a:pt x="149091" y="19184"/>
                    </a:lnTo>
                    <a:lnTo>
                      <a:pt x="107626" y="41691"/>
                    </a:lnTo>
                    <a:lnTo>
                      <a:pt x="71499" y="71500"/>
                    </a:lnTo>
                    <a:lnTo>
                      <a:pt x="41691" y="107630"/>
                    </a:lnTo>
                    <a:lnTo>
                      <a:pt x="19183" y="149097"/>
                    </a:lnTo>
                    <a:lnTo>
                      <a:pt x="4959" y="194920"/>
                    </a:lnTo>
                    <a:lnTo>
                      <a:pt x="0" y="244119"/>
                    </a:lnTo>
                    <a:lnTo>
                      <a:pt x="4959" y="293318"/>
                    </a:lnTo>
                    <a:lnTo>
                      <a:pt x="19183" y="339143"/>
                    </a:lnTo>
                    <a:lnTo>
                      <a:pt x="41691" y="380612"/>
                    </a:lnTo>
                    <a:lnTo>
                      <a:pt x="71499" y="416744"/>
                    </a:lnTo>
                    <a:lnTo>
                      <a:pt x="107626" y="446555"/>
                    </a:lnTo>
                    <a:lnTo>
                      <a:pt x="149091" y="469065"/>
                    </a:lnTo>
                    <a:lnTo>
                      <a:pt x="194912" y="483291"/>
                    </a:lnTo>
                    <a:lnTo>
                      <a:pt x="244106" y="488251"/>
                    </a:lnTo>
                    <a:lnTo>
                      <a:pt x="293309" y="483291"/>
                    </a:lnTo>
                    <a:lnTo>
                      <a:pt x="339136" y="469065"/>
                    </a:lnTo>
                    <a:lnTo>
                      <a:pt x="380605" y="446555"/>
                    </a:lnTo>
                    <a:lnTo>
                      <a:pt x="416736" y="416744"/>
                    </a:lnTo>
                    <a:lnTo>
                      <a:pt x="446546" y="380612"/>
                    </a:lnTo>
                    <a:lnTo>
                      <a:pt x="469054" y="339143"/>
                    </a:lnTo>
                    <a:lnTo>
                      <a:pt x="483279" y="293318"/>
                    </a:lnTo>
                    <a:lnTo>
                      <a:pt x="488238" y="244119"/>
                    </a:lnTo>
                    <a:lnTo>
                      <a:pt x="483279" y="194920"/>
                    </a:lnTo>
                    <a:lnTo>
                      <a:pt x="469054" y="149097"/>
                    </a:lnTo>
                    <a:lnTo>
                      <a:pt x="446546" y="107630"/>
                    </a:lnTo>
                    <a:lnTo>
                      <a:pt x="416736" y="71500"/>
                    </a:lnTo>
                    <a:lnTo>
                      <a:pt x="380605" y="41691"/>
                    </a:lnTo>
                    <a:lnTo>
                      <a:pt x="339136" y="19184"/>
                    </a:lnTo>
                    <a:lnTo>
                      <a:pt x="293309"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pic>
            <p:nvPicPr>
              <p:cNvPr id="89" name="Graphic 88">
                <a:extLst>
                  <a:ext uri="{FF2B5EF4-FFF2-40B4-BE49-F238E27FC236}">
                    <a16:creationId xmlns:a16="http://schemas.microsoft.com/office/drawing/2014/main" id="{30035086-2E7C-514F-A1B4-FCD0F56876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5093" y="2469604"/>
                <a:ext cx="461503" cy="461503"/>
              </a:xfrm>
              <a:prstGeom prst="rect">
                <a:avLst/>
              </a:prstGeom>
              <a:effectLst>
                <a:outerShdw dist="25400" dir="2700000" algn="tl" rotWithShape="0">
                  <a:schemeClr val="bg1">
                    <a:lumMod val="65000"/>
                    <a:alpha val="40000"/>
                  </a:schemeClr>
                </a:outerShdw>
              </a:effectLst>
            </p:spPr>
          </p:pic>
        </p:grpSp>
      </p:grpSp>
      <p:grpSp>
        <p:nvGrpSpPr>
          <p:cNvPr id="93" name="Group 92">
            <a:extLst>
              <a:ext uri="{FF2B5EF4-FFF2-40B4-BE49-F238E27FC236}">
                <a16:creationId xmlns:a16="http://schemas.microsoft.com/office/drawing/2014/main" id="{EB1EF375-A64B-9643-905A-05B3452321B4}"/>
              </a:ext>
            </a:extLst>
          </p:cNvPr>
          <p:cNvGrpSpPr/>
          <p:nvPr/>
        </p:nvGrpSpPr>
        <p:grpSpPr>
          <a:xfrm>
            <a:off x="3522586" y="1677151"/>
            <a:ext cx="682465" cy="682465"/>
            <a:chOff x="3522586" y="1677151"/>
            <a:chExt cx="682465" cy="682465"/>
          </a:xfrm>
        </p:grpSpPr>
        <p:grpSp>
          <p:nvGrpSpPr>
            <p:cNvPr id="15" name="Group 14">
              <a:extLst>
                <a:ext uri="{FF2B5EF4-FFF2-40B4-BE49-F238E27FC236}">
                  <a16:creationId xmlns:a16="http://schemas.microsoft.com/office/drawing/2014/main" id="{D8796DA0-361E-4456-83C2-F2DC92B09F92}"/>
                </a:ext>
              </a:extLst>
            </p:cNvPr>
            <p:cNvGrpSpPr/>
            <p:nvPr/>
          </p:nvGrpSpPr>
          <p:grpSpPr>
            <a:xfrm>
              <a:off x="3522586" y="1677151"/>
              <a:ext cx="682465" cy="682465"/>
              <a:chOff x="2283843" y="1648139"/>
              <a:chExt cx="549910" cy="549910"/>
            </a:xfrm>
          </p:grpSpPr>
          <p:sp>
            <p:nvSpPr>
              <p:cNvPr id="37" name="object 58">
                <a:extLst>
                  <a:ext uri="{FF2B5EF4-FFF2-40B4-BE49-F238E27FC236}">
                    <a16:creationId xmlns:a16="http://schemas.microsoft.com/office/drawing/2014/main" id="{805BFF9C-708A-4EB9-894F-2A67BB116A2D}"/>
                  </a:ext>
                </a:extLst>
              </p:cNvPr>
              <p:cNvSpPr/>
              <p:nvPr/>
            </p:nvSpPr>
            <p:spPr>
              <a:xfrm>
                <a:off x="2283843" y="1648139"/>
                <a:ext cx="549910" cy="549910"/>
              </a:xfrm>
              <a:custGeom>
                <a:avLst/>
                <a:gdLst/>
                <a:ahLst/>
                <a:cxnLst/>
                <a:rect l="l" t="t" r="r" b="b"/>
                <a:pathLst>
                  <a:path w="549910" h="549910">
                    <a:moveTo>
                      <a:pt x="549910" y="274954"/>
                    </a:moveTo>
                    <a:lnTo>
                      <a:pt x="545480" y="324378"/>
                    </a:lnTo>
                    <a:lnTo>
                      <a:pt x="532708" y="370894"/>
                    </a:lnTo>
                    <a:lnTo>
                      <a:pt x="512370" y="413726"/>
                    </a:lnTo>
                    <a:lnTo>
                      <a:pt x="485244" y="452099"/>
                    </a:lnTo>
                    <a:lnTo>
                      <a:pt x="452105" y="485236"/>
                    </a:lnTo>
                    <a:lnTo>
                      <a:pt x="413730" y="512361"/>
                    </a:lnTo>
                    <a:lnTo>
                      <a:pt x="370895" y="532697"/>
                    </a:lnTo>
                    <a:lnTo>
                      <a:pt x="324378" y="545467"/>
                    </a:lnTo>
                    <a:lnTo>
                      <a:pt x="274955" y="549897"/>
                    </a:lnTo>
                    <a:lnTo>
                      <a:pt x="225531" y="545467"/>
                    </a:lnTo>
                    <a:lnTo>
                      <a:pt x="179014" y="532697"/>
                    </a:lnTo>
                    <a:lnTo>
                      <a:pt x="136179" y="512361"/>
                    </a:lnTo>
                    <a:lnTo>
                      <a:pt x="97804" y="485236"/>
                    </a:lnTo>
                    <a:lnTo>
                      <a:pt x="64665" y="452099"/>
                    </a:lnTo>
                    <a:lnTo>
                      <a:pt x="37539" y="413726"/>
                    </a:lnTo>
                    <a:lnTo>
                      <a:pt x="17201" y="370894"/>
                    </a:lnTo>
                    <a:lnTo>
                      <a:pt x="4429" y="324378"/>
                    </a:lnTo>
                    <a:lnTo>
                      <a:pt x="0" y="274954"/>
                    </a:lnTo>
                    <a:lnTo>
                      <a:pt x="4429" y="225531"/>
                    </a:lnTo>
                    <a:lnTo>
                      <a:pt x="17201" y="179014"/>
                    </a:lnTo>
                    <a:lnTo>
                      <a:pt x="37539" y="136179"/>
                    </a:lnTo>
                    <a:lnTo>
                      <a:pt x="64665" y="97804"/>
                    </a:lnTo>
                    <a:lnTo>
                      <a:pt x="97804" y="64665"/>
                    </a:lnTo>
                    <a:lnTo>
                      <a:pt x="136179" y="37539"/>
                    </a:lnTo>
                    <a:lnTo>
                      <a:pt x="179014" y="17201"/>
                    </a:lnTo>
                    <a:lnTo>
                      <a:pt x="225531" y="4429"/>
                    </a:lnTo>
                    <a:lnTo>
                      <a:pt x="274955" y="0"/>
                    </a:lnTo>
                    <a:lnTo>
                      <a:pt x="324378" y="4429"/>
                    </a:lnTo>
                    <a:lnTo>
                      <a:pt x="370895" y="17201"/>
                    </a:lnTo>
                    <a:lnTo>
                      <a:pt x="413730" y="37539"/>
                    </a:lnTo>
                    <a:lnTo>
                      <a:pt x="452105" y="64665"/>
                    </a:lnTo>
                    <a:lnTo>
                      <a:pt x="485244" y="97804"/>
                    </a:lnTo>
                    <a:lnTo>
                      <a:pt x="512370" y="136179"/>
                    </a:lnTo>
                    <a:lnTo>
                      <a:pt x="532708" y="179014"/>
                    </a:lnTo>
                    <a:lnTo>
                      <a:pt x="545480" y="225531"/>
                    </a:lnTo>
                    <a:lnTo>
                      <a:pt x="549910"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8" name="object 59">
                <a:extLst>
                  <a:ext uri="{FF2B5EF4-FFF2-40B4-BE49-F238E27FC236}">
                    <a16:creationId xmlns:a16="http://schemas.microsoft.com/office/drawing/2014/main" id="{95657D8E-C4EC-4546-8605-C738AF91F9DC}"/>
                  </a:ext>
                </a:extLst>
              </p:cNvPr>
              <p:cNvSpPr/>
              <p:nvPr/>
            </p:nvSpPr>
            <p:spPr>
              <a:xfrm>
                <a:off x="2314682" y="1678962"/>
                <a:ext cx="488315" cy="488315"/>
              </a:xfrm>
              <a:custGeom>
                <a:avLst/>
                <a:gdLst/>
                <a:ahLst/>
                <a:cxnLst/>
                <a:rect l="l" t="t" r="r" b="b"/>
                <a:pathLst>
                  <a:path w="488314" h="488314">
                    <a:moveTo>
                      <a:pt x="244106" y="0"/>
                    </a:moveTo>
                    <a:lnTo>
                      <a:pt x="194908" y="4960"/>
                    </a:lnTo>
                    <a:lnTo>
                      <a:pt x="149086" y="19186"/>
                    </a:lnTo>
                    <a:lnTo>
                      <a:pt x="107621" y="41695"/>
                    </a:lnTo>
                    <a:lnTo>
                      <a:pt x="71494" y="71507"/>
                    </a:lnTo>
                    <a:lnTo>
                      <a:pt x="41687" y="107638"/>
                    </a:lnTo>
                    <a:lnTo>
                      <a:pt x="19182" y="149107"/>
                    </a:lnTo>
                    <a:lnTo>
                      <a:pt x="4959" y="194933"/>
                    </a:lnTo>
                    <a:lnTo>
                      <a:pt x="0" y="244132"/>
                    </a:lnTo>
                    <a:lnTo>
                      <a:pt x="4959" y="293330"/>
                    </a:lnTo>
                    <a:lnTo>
                      <a:pt x="19182" y="339154"/>
                    </a:lnTo>
                    <a:lnTo>
                      <a:pt x="41687" y="380621"/>
                    </a:lnTo>
                    <a:lnTo>
                      <a:pt x="71494" y="416750"/>
                    </a:lnTo>
                    <a:lnTo>
                      <a:pt x="107621" y="446559"/>
                    </a:lnTo>
                    <a:lnTo>
                      <a:pt x="149086" y="469067"/>
                    </a:lnTo>
                    <a:lnTo>
                      <a:pt x="194908" y="483291"/>
                    </a:lnTo>
                    <a:lnTo>
                      <a:pt x="244106" y="488251"/>
                    </a:lnTo>
                    <a:lnTo>
                      <a:pt x="293309" y="483291"/>
                    </a:lnTo>
                    <a:lnTo>
                      <a:pt x="339136" y="469067"/>
                    </a:lnTo>
                    <a:lnTo>
                      <a:pt x="380605" y="446559"/>
                    </a:lnTo>
                    <a:lnTo>
                      <a:pt x="416736" y="416750"/>
                    </a:lnTo>
                    <a:lnTo>
                      <a:pt x="446546" y="380621"/>
                    </a:lnTo>
                    <a:lnTo>
                      <a:pt x="469054" y="339154"/>
                    </a:lnTo>
                    <a:lnTo>
                      <a:pt x="483279" y="293330"/>
                    </a:lnTo>
                    <a:lnTo>
                      <a:pt x="488238" y="244132"/>
                    </a:lnTo>
                    <a:lnTo>
                      <a:pt x="483279" y="194933"/>
                    </a:lnTo>
                    <a:lnTo>
                      <a:pt x="469054" y="149107"/>
                    </a:lnTo>
                    <a:lnTo>
                      <a:pt x="446546" y="107638"/>
                    </a:lnTo>
                    <a:lnTo>
                      <a:pt x="416736" y="71507"/>
                    </a:lnTo>
                    <a:lnTo>
                      <a:pt x="380605" y="41695"/>
                    </a:lnTo>
                    <a:lnTo>
                      <a:pt x="339136" y="19186"/>
                    </a:lnTo>
                    <a:lnTo>
                      <a:pt x="293309" y="4960"/>
                    </a:lnTo>
                    <a:lnTo>
                      <a:pt x="244106"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pic>
          <p:nvPicPr>
            <p:cNvPr id="92" name="Graphic 91">
              <a:extLst>
                <a:ext uri="{FF2B5EF4-FFF2-40B4-BE49-F238E27FC236}">
                  <a16:creationId xmlns:a16="http://schemas.microsoft.com/office/drawing/2014/main" id="{63A40A51-3C29-4449-8BC9-54E5697835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3987" y="1806876"/>
              <a:ext cx="458385" cy="448606"/>
            </a:xfrm>
            <a:prstGeom prst="rect">
              <a:avLst/>
            </a:prstGeom>
            <a:effectLst>
              <a:outerShdw dist="12700" dir="2700000" algn="tl" rotWithShape="0">
                <a:schemeClr val="bg1">
                  <a:lumMod val="65000"/>
                  <a:alpha val="40000"/>
                </a:schemeClr>
              </a:outerShdw>
            </a:effectLst>
          </p:spPr>
        </p:pic>
      </p:grpSp>
      <p:sp>
        <p:nvSpPr>
          <p:cNvPr id="160" name="object 59">
            <a:extLst>
              <a:ext uri="{FF2B5EF4-FFF2-40B4-BE49-F238E27FC236}">
                <a16:creationId xmlns:a16="http://schemas.microsoft.com/office/drawing/2014/main" id="{97C34C44-5EA4-714D-BF39-39EF51D855E7}"/>
              </a:ext>
            </a:extLst>
          </p:cNvPr>
          <p:cNvSpPr/>
          <p:nvPr/>
        </p:nvSpPr>
        <p:spPr>
          <a:xfrm>
            <a:off x="2264364" y="1715372"/>
            <a:ext cx="606023" cy="606023"/>
          </a:xfrm>
          <a:custGeom>
            <a:avLst/>
            <a:gdLst/>
            <a:ahLst/>
            <a:cxnLst/>
            <a:rect l="l" t="t" r="r" b="b"/>
            <a:pathLst>
              <a:path w="488314" h="488314">
                <a:moveTo>
                  <a:pt x="244106" y="0"/>
                </a:moveTo>
                <a:lnTo>
                  <a:pt x="194908" y="4960"/>
                </a:lnTo>
                <a:lnTo>
                  <a:pt x="149086" y="19186"/>
                </a:lnTo>
                <a:lnTo>
                  <a:pt x="107621" y="41695"/>
                </a:lnTo>
                <a:lnTo>
                  <a:pt x="71494" y="71507"/>
                </a:lnTo>
                <a:lnTo>
                  <a:pt x="41687" y="107638"/>
                </a:lnTo>
                <a:lnTo>
                  <a:pt x="19182" y="149107"/>
                </a:lnTo>
                <a:lnTo>
                  <a:pt x="4959" y="194933"/>
                </a:lnTo>
                <a:lnTo>
                  <a:pt x="0" y="244132"/>
                </a:lnTo>
                <a:lnTo>
                  <a:pt x="4959" y="293330"/>
                </a:lnTo>
                <a:lnTo>
                  <a:pt x="19182" y="339154"/>
                </a:lnTo>
                <a:lnTo>
                  <a:pt x="41687" y="380621"/>
                </a:lnTo>
                <a:lnTo>
                  <a:pt x="71494" y="416750"/>
                </a:lnTo>
                <a:lnTo>
                  <a:pt x="107621" y="446559"/>
                </a:lnTo>
                <a:lnTo>
                  <a:pt x="149086" y="469067"/>
                </a:lnTo>
                <a:lnTo>
                  <a:pt x="194908" y="483291"/>
                </a:lnTo>
                <a:lnTo>
                  <a:pt x="244106" y="488251"/>
                </a:lnTo>
                <a:lnTo>
                  <a:pt x="293309" y="483291"/>
                </a:lnTo>
                <a:lnTo>
                  <a:pt x="339136" y="469067"/>
                </a:lnTo>
                <a:lnTo>
                  <a:pt x="380605" y="446559"/>
                </a:lnTo>
                <a:lnTo>
                  <a:pt x="416736" y="416750"/>
                </a:lnTo>
                <a:lnTo>
                  <a:pt x="446546" y="380621"/>
                </a:lnTo>
                <a:lnTo>
                  <a:pt x="469054" y="339154"/>
                </a:lnTo>
                <a:lnTo>
                  <a:pt x="483279" y="293330"/>
                </a:lnTo>
                <a:lnTo>
                  <a:pt x="488238" y="244132"/>
                </a:lnTo>
                <a:lnTo>
                  <a:pt x="483279" y="194933"/>
                </a:lnTo>
                <a:lnTo>
                  <a:pt x="469054" y="149107"/>
                </a:lnTo>
                <a:lnTo>
                  <a:pt x="446546" y="107638"/>
                </a:lnTo>
                <a:lnTo>
                  <a:pt x="416736" y="71507"/>
                </a:lnTo>
                <a:lnTo>
                  <a:pt x="380605" y="41695"/>
                </a:lnTo>
                <a:lnTo>
                  <a:pt x="339136" y="19186"/>
                </a:lnTo>
                <a:lnTo>
                  <a:pt x="293309" y="4960"/>
                </a:lnTo>
                <a:lnTo>
                  <a:pt x="244106" y="0"/>
                </a:lnTo>
                <a:close/>
              </a:path>
            </a:pathLst>
          </a:custGeom>
          <a:solidFill>
            <a:srgbClr val="FF9C0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64" name="Group 163">
            <a:extLst>
              <a:ext uri="{FF2B5EF4-FFF2-40B4-BE49-F238E27FC236}">
                <a16:creationId xmlns:a16="http://schemas.microsoft.com/office/drawing/2014/main" id="{0820EE5A-BD80-5B43-9818-7041A0A4E4C5}"/>
              </a:ext>
            </a:extLst>
          </p:cNvPr>
          <p:cNvGrpSpPr/>
          <p:nvPr/>
        </p:nvGrpSpPr>
        <p:grpSpPr>
          <a:xfrm>
            <a:off x="893685" y="1677151"/>
            <a:ext cx="683253" cy="682465"/>
            <a:chOff x="893685" y="1677151"/>
            <a:chExt cx="683253" cy="682465"/>
          </a:xfrm>
        </p:grpSpPr>
        <p:grpSp>
          <p:nvGrpSpPr>
            <p:cNvPr id="98" name="Group 97">
              <a:extLst>
                <a:ext uri="{FF2B5EF4-FFF2-40B4-BE49-F238E27FC236}">
                  <a16:creationId xmlns:a16="http://schemas.microsoft.com/office/drawing/2014/main" id="{FEABEA43-A142-0048-86FB-3F0289C50588}"/>
                </a:ext>
              </a:extLst>
            </p:cNvPr>
            <p:cNvGrpSpPr/>
            <p:nvPr/>
          </p:nvGrpSpPr>
          <p:grpSpPr>
            <a:xfrm>
              <a:off x="893685" y="1677151"/>
              <a:ext cx="683253" cy="682465"/>
              <a:chOff x="6104558" y="1648139"/>
              <a:chExt cx="550545" cy="549910"/>
            </a:xfrm>
          </p:grpSpPr>
          <p:sp>
            <p:nvSpPr>
              <p:cNvPr id="100" name="object 9">
                <a:extLst>
                  <a:ext uri="{FF2B5EF4-FFF2-40B4-BE49-F238E27FC236}">
                    <a16:creationId xmlns:a16="http://schemas.microsoft.com/office/drawing/2014/main" id="{B7B06B04-3784-104F-B3D4-BCC607F15D39}"/>
                  </a:ext>
                </a:extLst>
              </p:cNvPr>
              <p:cNvSpPr/>
              <p:nvPr/>
            </p:nvSpPr>
            <p:spPr>
              <a:xfrm>
                <a:off x="6104558" y="1648139"/>
                <a:ext cx="550545" cy="549910"/>
              </a:xfrm>
              <a:custGeom>
                <a:avLst/>
                <a:gdLst/>
                <a:ahLst/>
                <a:cxnLst/>
                <a:rect l="l" t="t" r="r" b="b"/>
                <a:pathLst>
                  <a:path w="550545" h="549910">
                    <a:moveTo>
                      <a:pt x="549922" y="274954"/>
                    </a:moveTo>
                    <a:lnTo>
                      <a:pt x="545492" y="324378"/>
                    </a:lnTo>
                    <a:lnTo>
                      <a:pt x="532720" y="370894"/>
                    </a:lnTo>
                    <a:lnTo>
                      <a:pt x="512383" y="413726"/>
                    </a:lnTo>
                    <a:lnTo>
                      <a:pt x="485256" y="452099"/>
                    </a:lnTo>
                    <a:lnTo>
                      <a:pt x="452117" y="485236"/>
                    </a:lnTo>
                    <a:lnTo>
                      <a:pt x="413742" y="512361"/>
                    </a:lnTo>
                    <a:lnTo>
                      <a:pt x="370908" y="532697"/>
                    </a:lnTo>
                    <a:lnTo>
                      <a:pt x="324391"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1" y="4429"/>
                    </a:lnTo>
                    <a:lnTo>
                      <a:pt x="370908" y="17201"/>
                    </a:lnTo>
                    <a:lnTo>
                      <a:pt x="413742" y="37539"/>
                    </a:lnTo>
                    <a:lnTo>
                      <a:pt x="452117" y="64665"/>
                    </a:lnTo>
                    <a:lnTo>
                      <a:pt x="485256" y="97804"/>
                    </a:lnTo>
                    <a:lnTo>
                      <a:pt x="512383" y="136179"/>
                    </a:lnTo>
                    <a:lnTo>
                      <a:pt x="532720" y="179014"/>
                    </a:lnTo>
                    <a:lnTo>
                      <a:pt x="545492" y="225531"/>
                    </a:lnTo>
                    <a:lnTo>
                      <a:pt x="549922"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1" name="object 10">
                <a:extLst>
                  <a:ext uri="{FF2B5EF4-FFF2-40B4-BE49-F238E27FC236}">
                    <a16:creationId xmlns:a16="http://schemas.microsoft.com/office/drawing/2014/main" id="{F1AE137C-4DB9-0649-A66B-DBFDD8942136}"/>
                  </a:ext>
                </a:extLst>
              </p:cNvPr>
              <p:cNvSpPr/>
              <p:nvPr/>
            </p:nvSpPr>
            <p:spPr>
              <a:xfrm>
                <a:off x="6281826" y="1787207"/>
                <a:ext cx="205981" cy="278879"/>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2" name="object 11">
                <a:extLst>
                  <a:ext uri="{FF2B5EF4-FFF2-40B4-BE49-F238E27FC236}">
                    <a16:creationId xmlns:a16="http://schemas.microsoft.com/office/drawing/2014/main" id="{3E88BDFE-F2A8-3943-B8B7-2BDD3AAEEC31}"/>
                  </a:ext>
                </a:extLst>
              </p:cNvPr>
              <p:cNvSpPr/>
              <p:nvPr/>
            </p:nvSpPr>
            <p:spPr>
              <a:xfrm>
                <a:off x="6276535" y="1783657"/>
                <a:ext cx="206375" cy="279400"/>
              </a:xfrm>
              <a:custGeom>
                <a:avLst/>
                <a:gdLst/>
                <a:ahLst/>
                <a:cxnLst/>
                <a:rect l="l" t="t" r="r" b="b"/>
                <a:pathLst>
                  <a:path w="206375" h="279400">
                    <a:moveTo>
                      <a:pt x="108699" y="0"/>
                    </a:moveTo>
                    <a:lnTo>
                      <a:pt x="0" y="0"/>
                    </a:lnTo>
                    <a:lnTo>
                      <a:pt x="0" y="278879"/>
                    </a:lnTo>
                    <a:lnTo>
                      <a:pt x="100418" y="278879"/>
                    </a:lnTo>
                    <a:lnTo>
                      <a:pt x="139180" y="274984"/>
                    </a:lnTo>
                    <a:lnTo>
                      <a:pt x="172993" y="261862"/>
                    </a:lnTo>
                    <a:lnTo>
                      <a:pt x="196909" y="237361"/>
                    </a:lnTo>
                    <a:lnTo>
                      <a:pt x="197151" y="236346"/>
                    </a:lnTo>
                    <a:lnTo>
                      <a:pt x="49618" y="236346"/>
                    </a:lnTo>
                    <a:lnTo>
                      <a:pt x="49618" y="155981"/>
                    </a:lnTo>
                    <a:lnTo>
                      <a:pt x="190419" y="155981"/>
                    </a:lnTo>
                    <a:lnTo>
                      <a:pt x="189020" y="153677"/>
                    </a:lnTo>
                    <a:lnTo>
                      <a:pt x="169966" y="139102"/>
                    </a:lnTo>
                    <a:lnTo>
                      <a:pt x="145770" y="131927"/>
                    </a:lnTo>
                    <a:lnTo>
                      <a:pt x="145770" y="131102"/>
                    </a:lnTo>
                    <a:lnTo>
                      <a:pt x="165440" y="122383"/>
                    </a:lnTo>
                    <a:lnTo>
                      <a:pt x="175812" y="113461"/>
                    </a:lnTo>
                    <a:lnTo>
                      <a:pt x="49618" y="113461"/>
                    </a:lnTo>
                    <a:lnTo>
                      <a:pt x="49618" y="42506"/>
                    </a:lnTo>
                    <a:lnTo>
                      <a:pt x="187898" y="42506"/>
                    </a:lnTo>
                    <a:lnTo>
                      <a:pt x="186796" y="37708"/>
                    </a:lnTo>
                    <a:lnTo>
                      <a:pt x="167273" y="15992"/>
                    </a:lnTo>
                    <a:lnTo>
                      <a:pt x="139846" y="3806"/>
                    </a:lnTo>
                    <a:lnTo>
                      <a:pt x="108699" y="0"/>
                    </a:lnTo>
                    <a:close/>
                  </a:path>
                  <a:path w="206375" h="279400">
                    <a:moveTo>
                      <a:pt x="190419" y="155981"/>
                    </a:moveTo>
                    <a:lnTo>
                      <a:pt x="97269" y="155981"/>
                    </a:lnTo>
                    <a:lnTo>
                      <a:pt x="123457" y="158040"/>
                    </a:lnTo>
                    <a:lnTo>
                      <a:pt x="141905" y="164757"/>
                    </a:lnTo>
                    <a:lnTo>
                      <a:pt x="152820" y="176941"/>
                    </a:lnTo>
                    <a:lnTo>
                      <a:pt x="156413" y="195402"/>
                    </a:lnTo>
                    <a:lnTo>
                      <a:pt x="150461" y="217235"/>
                    </a:lnTo>
                    <a:lnTo>
                      <a:pt x="135448" y="229595"/>
                    </a:lnTo>
                    <a:lnTo>
                      <a:pt x="115640" y="235094"/>
                    </a:lnTo>
                    <a:lnTo>
                      <a:pt x="95300" y="236346"/>
                    </a:lnTo>
                    <a:lnTo>
                      <a:pt x="197151" y="236346"/>
                    </a:lnTo>
                    <a:lnTo>
                      <a:pt x="205981" y="199326"/>
                    </a:lnTo>
                    <a:lnTo>
                      <a:pt x="201502" y="174227"/>
                    </a:lnTo>
                    <a:lnTo>
                      <a:pt x="190419" y="155981"/>
                    </a:lnTo>
                    <a:close/>
                  </a:path>
                  <a:path w="206375" h="279400">
                    <a:moveTo>
                      <a:pt x="187898" y="42506"/>
                    </a:moveTo>
                    <a:lnTo>
                      <a:pt x="90601" y="42506"/>
                    </a:lnTo>
                    <a:lnTo>
                      <a:pt x="114831" y="44732"/>
                    </a:lnTo>
                    <a:lnTo>
                      <a:pt x="131621" y="51431"/>
                    </a:lnTo>
                    <a:lnTo>
                      <a:pt x="141388" y="62641"/>
                    </a:lnTo>
                    <a:lnTo>
                      <a:pt x="144551" y="78397"/>
                    </a:lnTo>
                    <a:lnTo>
                      <a:pt x="141455" y="92684"/>
                    </a:lnTo>
                    <a:lnTo>
                      <a:pt x="132160" y="103758"/>
                    </a:lnTo>
                    <a:lnTo>
                      <a:pt x="116653" y="110919"/>
                    </a:lnTo>
                    <a:lnTo>
                      <a:pt x="94919" y="113461"/>
                    </a:lnTo>
                    <a:lnTo>
                      <a:pt x="175812" y="113461"/>
                    </a:lnTo>
                    <a:lnTo>
                      <a:pt x="180755" y="109208"/>
                    </a:lnTo>
                    <a:lnTo>
                      <a:pt x="190694" y="91731"/>
                    </a:lnTo>
                    <a:lnTo>
                      <a:pt x="194233" y="70103"/>
                    </a:lnTo>
                    <a:lnTo>
                      <a:pt x="187898" y="4250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99" name="object 59">
              <a:extLst>
                <a:ext uri="{FF2B5EF4-FFF2-40B4-BE49-F238E27FC236}">
                  <a16:creationId xmlns:a16="http://schemas.microsoft.com/office/drawing/2014/main" id="{91ACF859-A53B-6846-B465-EB73A22398D1}"/>
                </a:ext>
              </a:extLst>
            </p:cNvPr>
            <p:cNvSpPr/>
            <p:nvPr/>
          </p:nvSpPr>
          <p:spPr>
            <a:xfrm>
              <a:off x="932300" y="1715372"/>
              <a:ext cx="606023" cy="606023"/>
            </a:xfrm>
            <a:custGeom>
              <a:avLst/>
              <a:gdLst/>
              <a:ahLst/>
              <a:cxnLst/>
              <a:rect l="l" t="t" r="r" b="b"/>
              <a:pathLst>
                <a:path w="488314" h="488314">
                  <a:moveTo>
                    <a:pt x="244106" y="0"/>
                  </a:moveTo>
                  <a:lnTo>
                    <a:pt x="194908" y="4960"/>
                  </a:lnTo>
                  <a:lnTo>
                    <a:pt x="149086" y="19186"/>
                  </a:lnTo>
                  <a:lnTo>
                    <a:pt x="107621" y="41695"/>
                  </a:lnTo>
                  <a:lnTo>
                    <a:pt x="71494" y="71507"/>
                  </a:lnTo>
                  <a:lnTo>
                    <a:pt x="41687" y="107638"/>
                  </a:lnTo>
                  <a:lnTo>
                    <a:pt x="19182" y="149107"/>
                  </a:lnTo>
                  <a:lnTo>
                    <a:pt x="4959" y="194933"/>
                  </a:lnTo>
                  <a:lnTo>
                    <a:pt x="0" y="244132"/>
                  </a:lnTo>
                  <a:lnTo>
                    <a:pt x="4959" y="293330"/>
                  </a:lnTo>
                  <a:lnTo>
                    <a:pt x="19182" y="339154"/>
                  </a:lnTo>
                  <a:lnTo>
                    <a:pt x="41687" y="380621"/>
                  </a:lnTo>
                  <a:lnTo>
                    <a:pt x="71494" y="416750"/>
                  </a:lnTo>
                  <a:lnTo>
                    <a:pt x="107621" y="446559"/>
                  </a:lnTo>
                  <a:lnTo>
                    <a:pt x="149086" y="469067"/>
                  </a:lnTo>
                  <a:lnTo>
                    <a:pt x="194908" y="483291"/>
                  </a:lnTo>
                  <a:lnTo>
                    <a:pt x="244106" y="488251"/>
                  </a:lnTo>
                  <a:lnTo>
                    <a:pt x="293309" y="483291"/>
                  </a:lnTo>
                  <a:lnTo>
                    <a:pt x="339136" y="469067"/>
                  </a:lnTo>
                  <a:lnTo>
                    <a:pt x="380605" y="446559"/>
                  </a:lnTo>
                  <a:lnTo>
                    <a:pt x="416736" y="416750"/>
                  </a:lnTo>
                  <a:lnTo>
                    <a:pt x="446546" y="380621"/>
                  </a:lnTo>
                  <a:lnTo>
                    <a:pt x="469054" y="339154"/>
                  </a:lnTo>
                  <a:lnTo>
                    <a:pt x="483279" y="293330"/>
                  </a:lnTo>
                  <a:lnTo>
                    <a:pt x="488238" y="244132"/>
                  </a:lnTo>
                  <a:lnTo>
                    <a:pt x="483279" y="194933"/>
                  </a:lnTo>
                  <a:lnTo>
                    <a:pt x="469054" y="149107"/>
                  </a:lnTo>
                  <a:lnTo>
                    <a:pt x="446546" y="107638"/>
                  </a:lnTo>
                  <a:lnTo>
                    <a:pt x="416736" y="71507"/>
                  </a:lnTo>
                  <a:lnTo>
                    <a:pt x="380605" y="41695"/>
                  </a:lnTo>
                  <a:lnTo>
                    <a:pt x="339136" y="19186"/>
                  </a:lnTo>
                  <a:lnTo>
                    <a:pt x="293309" y="4960"/>
                  </a:lnTo>
                  <a:lnTo>
                    <a:pt x="244106"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pic>
          <p:nvPicPr>
            <p:cNvPr id="114" name="Graphic 113">
              <a:extLst>
                <a:ext uri="{FF2B5EF4-FFF2-40B4-BE49-F238E27FC236}">
                  <a16:creationId xmlns:a16="http://schemas.microsoft.com/office/drawing/2014/main" id="{F9091565-4E44-FB4C-8D0E-1B314319A78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4236" y="1951929"/>
              <a:ext cx="482150" cy="132909"/>
            </a:xfrm>
            <a:prstGeom prst="rect">
              <a:avLst/>
            </a:prstGeom>
            <a:effectLst>
              <a:outerShdw dist="25400" dir="2700000" algn="tl" rotWithShape="0">
                <a:schemeClr val="bg1">
                  <a:lumMod val="65000"/>
                  <a:alpha val="40000"/>
                </a:schemeClr>
              </a:outerShdw>
            </a:effectLst>
          </p:spPr>
        </p:pic>
      </p:grpSp>
      <p:pic>
        <p:nvPicPr>
          <p:cNvPr id="117" name="Graphic 116">
            <a:extLst>
              <a:ext uri="{FF2B5EF4-FFF2-40B4-BE49-F238E27FC236}">
                <a16:creationId xmlns:a16="http://schemas.microsoft.com/office/drawing/2014/main" id="{D7A7A5B3-FCA1-744A-AC67-189E49EC087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34100" y="1861497"/>
            <a:ext cx="374976" cy="319180"/>
          </a:xfrm>
          <a:prstGeom prst="rect">
            <a:avLst/>
          </a:prstGeom>
          <a:effectLst>
            <a:outerShdw dist="25400" dir="2700000" algn="tl" rotWithShape="0">
              <a:schemeClr val="bg1">
                <a:lumMod val="65000"/>
                <a:alpha val="40000"/>
              </a:schemeClr>
            </a:outerShdw>
          </a:effectLst>
        </p:spPr>
      </p:pic>
      <p:grpSp>
        <p:nvGrpSpPr>
          <p:cNvPr id="120" name="Group 119">
            <a:extLst>
              <a:ext uri="{FF2B5EF4-FFF2-40B4-BE49-F238E27FC236}">
                <a16:creationId xmlns:a16="http://schemas.microsoft.com/office/drawing/2014/main" id="{4CC510A4-8A7F-EC43-9736-9E789B55C5C4}"/>
              </a:ext>
            </a:extLst>
          </p:cNvPr>
          <p:cNvGrpSpPr/>
          <p:nvPr/>
        </p:nvGrpSpPr>
        <p:grpSpPr>
          <a:xfrm>
            <a:off x="9402844" y="2359091"/>
            <a:ext cx="683253" cy="682465"/>
            <a:chOff x="9402844" y="2359091"/>
            <a:chExt cx="683253" cy="682465"/>
          </a:xfrm>
        </p:grpSpPr>
        <p:grpSp>
          <p:nvGrpSpPr>
            <p:cNvPr id="14" name="Group 13">
              <a:extLst>
                <a:ext uri="{FF2B5EF4-FFF2-40B4-BE49-F238E27FC236}">
                  <a16:creationId xmlns:a16="http://schemas.microsoft.com/office/drawing/2014/main" id="{81512900-B2DA-4021-B5E6-D7046D3B5285}"/>
                </a:ext>
              </a:extLst>
            </p:cNvPr>
            <p:cNvGrpSpPr/>
            <p:nvPr/>
          </p:nvGrpSpPr>
          <p:grpSpPr>
            <a:xfrm>
              <a:off x="9402844" y="2359091"/>
              <a:ext cx="683253" cy="682465"/>
              <a:chOff x="5340413" y="2549220"/>
              <a:chExt cx="550545" cy="549910"/>
            </a:xfrm>
          </p:grpSpPr>
          <p:sp>
            <p:nvSpPr>
              <p:cNvPr id="43" name="object 52">
                <a:extLst>
                  <a:ext uri="{FF2B5EF4-FFF2-40B4-BE49-F238E27FC236}">
                    <a16:creationId xmlns:a16="http://schemas.microsoft.com/office/drawing/2014/main" id="{639BA102-E539-4C45-87E3-467BAD9FECCB}"/>
                  </a:ext>
                </a:extLst>
              </p:cNvPr>
              <p:cNvSpPr/>
              <p:nvPr/>
            </p:nvSpPr>
            <p:spPr>
              <a:xfrm>
                <a:off x="5340413" y="2549220"/>
                <a:ext cx="550545" cy="549910"/>
              </a:xfrm>
              <a:custGeom>
                <a:avLst/>
                <a:gdLst/>
                <a:ahLst/>
                <a:cxnLst/>
                <a:rect l="l" t="t" r="r" b="b"/>
                <a:pathLst>
                  <a:path w="550545" h="549910">
                    <a:moveTo>
                      <a:pt x="549922" y="274954"/>
                    </a:moveTo>
                    <a:lnTo>
                      <a:pt x="545492" y="324378"/>
                    </a:lnTo>
                    <a:lnTo>
                      <a:pt x="532720" y="370894"/>
                    </a:lnTo>
                    <a:lnTo>
                      <a:pt x="512383" y="413726"/>
                    </a:lnTo>
                    <a:lnTo>
                      <a:pt x="485256" y="452099"/>
                    </a:lnTo>
                    <a:lnTo>
                      <a:pt x="452117" y="485236"/>
                    </a:lnTo>
                    <a:lnTo>
                      <a:pt x="413742" y="512361"/>
                    </a:lnTo>
                    <a:lnTo>
                      <a:pt x="370908" y="532697"/>
                    </a:lnTo>
                    <a:lnTo>
                      <a:pt x="324391"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1" y="4429"/>
                    </a:lnTo>
                    <a:lnTo>
                      <a:pt x="370908" y="17201"/>
                    </a:lnTo>
                    <a:lnTo>
                      <a:pt x="413742" y="37539"/>
                    </a:lnTo>
                    <a:lnTo>
                      <a:pt x="452117" y="64665"/>
                    </a:lnTo>
                    <a:lnTo>
                      <a:pt x="485256" y="97804"/>
                    </a:lnTo>
                    <a:lnTo>
                      <a:pt x="512383" y="136179"/>
                    </a:lnTo>
                    <a:lnTo>
                      <a:pt x="532720" y="179014"/>
                    </a:lnTo>
                    <a:lnTo>
                      <a:pt x="545492" y="225531"/>
                    </a:lnTo>
                    <a:lnTo>
                      <a:pt x="549922"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 name="object 53">
                <a:extLst>
                  <a:ext uri="{FF2B5EF4-FFF2-40B4-BE49-F238E27FC236}">
                    <a16:creationId xmlns:a16="http://schemas.microsoft.com/office/drawing/2014/main" id="{2C0BB62A-6BA9-4947-A241-24FB36A5BA0F}"/>
                  </a:ext>
                </a:extLst>
              </p:cNvPr>
              <p:cNvSpPr/>
              <p:nvPr/>
            </p:nvSpPr>
            <p:spPr>
              <a:xfrm>
                <a:off x="5371265" y="2580043"/>
                <a:ext cx="488315" cy="488315"/>
              </a:xfrm>
              <a:custGeom>
                <a:avLst/>
                <a:gdLst/>
                <a:ahLst/>
                <a:cxnLst/>
                <a:rect l="l" t="t" r="r" b="b"/>
                <a:pathLst>
                  <a:path w="488314" h="488314">
                    <a:moveTo>
                      <a:pt x="244106" y="0"/>
                    </a:moveTo>
                    <a:lnTo>
                      <a:pt x="194908" y="4960"/>
                    </a:lnTo>
                    <a:lnTo>
                      <a:pt x="149086" y="19186"/>
                    </a:lnTo>
                    <a:lnTo>
                      <a:pt x="107621" y="41695"/>
                    </a:lnTo>
                    <a:lnTo>
                      <a:pt x="71494" y="71507"/>
                    </a:lnTo>
                    <a:lnTo>
                      <a:pt x="41687" y="107638"/>
                    </a:lnTo>
                    <a:lnTo>
                      <a:pt x="19182" y="149107"/>
                    </a:lnTo>
                    <a:lnTo>
                      <a:pt x="4959" y="194933"/>
                    </a:lnTo>
                    <a:lnTo>
                      <a:pt x="0" y="244132"/>
                    </a:lnTo>
                    <a:lnTo>
                      <a:pt x="4959" y="293326"/>
                    </a:lnTo>
                    <a:lnTo>
                      <a:pt x="19182" y="339148"/>
                    </a:lnTo>
                    <a:lnTo>
                      <a:pt x="41687" y="380615"/>
                    </a:lnTo>
                    <a:lnTo>
                      <a:pt x="71494" y="416745"/>
                    </a:lnTo>
                    <a:lnTo>
                      <a:pt x="107621" y="446556"/>
                    </a:lnTo>
                    <a:lnTo>
                      <a:pt x="149086" y="469065"/>
                    </a:lnTo>
                    <a:lnTo>
                      <a:pt x="194908" y="483291"/>
                    </a:lnTo>
                    <a:lnTo>
                      <a:pt x="244106" y="488251"/>
                    </a:lnTo>
                    <a:lnTo>
                      <a:pt x="293308" y="483291"/>
                    </a:lnTo>
                    <a:lnTo>
                      <a:pt x="339134" y="469065"/>
                    </a:lnTo>
                    <a:lnTo>
                      <a:pt x="380601" y="446556"/>
                    </a:lnTo>
                    <a:lnTo>
                      <a:pt x="416729" y="416745"/>
                    </a:lnTo>
                    <a:lnTo>
                      <a:pt x="446537" y="380615"/>
                    </a:lnTo>
                    <a:lnTo>
                      <a:pt x="469043" y="339148"/>
                    </a:lnTo>
                    <a:lnTo>
                      <a:pt x="483266" y="293326"/>
                    </a:lnTo>
                    <a:lnTo>
                      <a:pt x="488226" y="244132"/>
                    </a:lnTo>
                    <a:lnTo>
                      <a:pt x="483266" y="194933"/>
                    </a:lnTo>
                    <a:lnTo>
                      <a:pt x="469043" y="149107"/>
                    </a:lnTo>
                    <a:lnTo>
                      <a:pt x="446537" y="107638"/>
                    </a:lnTo>
                    <a:lnTo>
                      <a:pt x="416729" y="71507"/>
                    </a:lnTo>
                    <a:lnTo>
                      <a:pt x="380601" y="41695"/>
                    </a:lnTo>
                    <a:lnTo>
                      <a:pt x="339134" y="19186"/>
                    </a:lnTo>
                    <a:lnTo>
                      <a:pt x="293308" y="4960"/>
                    </a:lnTo>
                    <a:lnTo>
                      <a:pt x="244106"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pic>
          <p:nvPicPr>
            <p:cNvPr id="119" name="Graphic 118">
              <a:extLst>
                <a:ext uri="{FF2B5EF4-FFF2-40B4-BE49-F238E27FC236}">
                  <a16:creationId xmlns:a16="http://schemas.microsoft.com/office/drawing/2014/main" id="{4472DE92-8CB7-E047-9679-1657372BC48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490634" y="2481949"/>
              <a:ext cx="522133" cy="360342"/>
            </a:xfrm>
            <a:prstGeom prst="rect">
              <a:avLst/>
            </a:prstGeom>
            <a:effectLst>
              <a:outerShdw dist="25400" dir="2700000" algn="tl" rotWithShape="0">
                <a:schemeClr val="bg1">
                  <a:lumMod val="65000"/>
                  <a:alpha val="40000"/>
                </a:schemeClr>
              </a:outerShdw>
            </a:effectLst>
          </p:spPr>
        </p:pic>
      </p:grpSp>
      <p:sp>
        <p:nvSpPr>
          <p:cNvPr id="69" name="object 9">
            <a:extLst>
              <a:ext uri="{FF2B5EF4-FFF2-40B4-BE49-F238E27FC236}">
                <a16:creationId xmlns:a16="http://schemas.microsoft.com/office/drawing/2014/main" id="{67437B82-23A0-4940-B858-BDC5538EB156}"/>
              </a:ext>
            </a:extLst>
          </p:cNvPr>
          <p:cNvSpPr/>
          <p:nvPr/>
        </p:nvSpPr>
        <p:spPr>
          <a:xfrm>
            <a:off x="2225750" y="1677151"/>
            <a:ext cx="683253" cy="682465"/>
          </a:xfrm>
          <a:custGeom>
            <a:avLst/>
            <a:gdLst/>
            <a:ahLst/>
            <a:cxnLst/>
            <a:rect l="l" t="t" r="r" b="b"/>
            <a:pathLst>
              <a:path w="550545" h="549910">
                <a:moveTo>
                  <a:pt x="549922" y="274954"/>
                </a:moveTo>
                <a:lnTo>
                  <a:pt x="545492" y="324378"/>
                </a:lnTo>
                <a:lnTo>
                  <a:pt x="532720" y="370894"/>
                </a:lnTo>
                <a:lnTo>
                  <a:pt x="512383" y="413726"/>
                </a:lnTo>
                <a:lnTo>
                  <a:pt x="485256" y="452099"/>
                </a:lnTo>
                <a:lnTo>
                  <a:pt x="452117" y="485236"/>
                </a:lnTo>
                <a:lnTo>
                  <a:pt x="413742" y="512361"/>
                </a:lnTo>
                <a:lnTo>
                  <a:pt x="370908" y="532697"/>
                </a:lnTo>
                <a:lnTo>
                  <a:pt x="324391"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1" y="4429"/>
                </a:lnTo>
                <a:lnTo>
                  <a:pt x="370908" y="17201"/>
                </a:lnTo>
                <a:lnTo>
                  <a:pt x="413742" y="37539"/>
                </a:lnTo>
                <a:lnTo>
                  <a:pt x="452117" y="64665"/>
                </a:lnTo>
                <a:lnTo>
                  <a:pt x="485256" y="97804"/>
                </a:lnTo>
                <a:lnTo>
                  <a:pt x="512383" y="136179"/>
                </a:lnTo>
                <a:lnTo>
                  <a:pt x="532720" y="179014"/>
                </a:lnTo>
                <a:lnTo>
                  <a:pt x="545492" y="225531"/>
                </a:lnTo>
                <a:lnTo>
                  <a:pt x="549922"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40" name="Group 139">
            <a:extLst>
              <a:ext uri="{FF2B5EF4-FFF2-40B4-BE49-F238E27FC236}">
                <a16:creationId xmlns:a16="http://schemas.microsoft.com/office/drawing/2014/main" id="{6FBE1E08-78B8-F940-89E4-E50528634AD0}"/>
              </a:ext>
            </a:extLst>
          </p:cNvPr>
          <p:cNvGrpSpPr/>
          <p:nvPr/>
        </p:nvGrpSpPr>
        <p:grpSpPr>
          <a:xfrm>
            <a:off x="1549888" y="2359091"/>
            <a:ext cx="682465" cy="682465"/>
            <a:chOff x="1549888" y="2359091"/>
            <a:chExt cx="682465" cy="682465"/>
          </a:xfrm>
        </p:grpSpPr>
        <p:grpSp>
          <p:nvGrpSpPr>
            <p:cNvPr id="135" name="Group 134">
              <a:extLst>
                <a:ext uri="{FF2B5EF4-FFF2-40B4-BE49-F238E27FC236}">
                  <a16:creationId xmlns:a16="http://schemas.microsoft.com/office/drawing/2014/main" id="{CCE26A94-2F3D-BA4E-9D59-FEBF5F268DFB}"/>
                </a:ext>
              </a:extLst>
            </p:cNvPr>
            <p:cNvGrpSpPr/>
            <p:nvPr/>
          </p:nvGrpSpPr>
          <p:grpSpPr>
            <a:xfrm>
              <a:off x="1549888" y="2359091"/>
              <a:ext cx="682465" cy="682465"/>
              <a:chOff x="2874562" y="2359091"/>
              <a:chExt cx="682465" cy="682465"/>
            </a:xfrm>
          </p:grpSpPr>
          <p:sp>
            <p:nvSpPr>
              <p:cNvPr id="136" name="object 64">
                <a:extLst>
                  <a:ext uri="{FF2B5EF4-FFF2-40B4-BE49-F238E27FC236}">
                    <a16:creationId xmlns:a16="http://schemas.microsoft.com/office/drawing/2014/main" id="{689EBEC2-ABD9-3E4F-970E-B78FCD36CF22}"/>
                  </a:ext>
                </a:extLst>
              </p:cNvPr>
              <p:cNvSpPr/>
              <p:nvPr/>
            </p:nvSpPr>
            <p:spPr>
              <a:xfrm>
                <a:off x="2874562" y="2359091"/>
                <a:ext cx="682465" cy="682465"/>
              </a:xfrm>
              <a:custGeom>
                <a:avLst/>
                <a:gdLst/>
                <a:ahLst/>
                <a:cxnLst/>
                <a:rect l="l" t="t" r="r" b="b"/>
                <a:pathLst>
                  <a:path w="549910" h="549910">
                    <a:moveTo>
                      <a:pt x="549910" y="274942"/>
                    </a:moveTo>
                    <a:lnTo>
                      <a:pt x="545480" y="324365"/>
                    </a:lnTo>
                    <a:lnTo>
                      <a:pt x="532708" y="370883"/>
                    </a:lnTo>
                    <a:lnTo>
                      <a:pt x="512370" y="413717"/>
                    </a:lnTo>
                    <a:lnTo>
                      <a:pt x="485244" y="452092"/>
                    </a:lnTo>
                    <a:lnTo>
                      <a:pt x="452105" y="485231"/>
                    </a:lnTo>
                    <a:lnTo>
                      <a:pt x="413730" y="512357"/>
                    </a:lnTo>
                    <a:lnTo>
                      <a:pt x="370895" y="532695"/>
                    </a:lnTo>
                    <a:lnTo>
                      <a:pt x="324378" y="545467"/>
                    </a:lnTo>
                    <a:lnTo>
                      <a:pt x="274955" y="549897"/>
                    </a:lnTo>
                    <a:lnTo>
                      <a:pt x="225531" y="545467"/>
                    </a:lnTo>
                    <a:lnTo>
                      <a:pt x="179014" y="532695"/>
                    </a:lnTo>
                    <a:lnTo>
                      <a:pt x="136179" y="512357"/>
                    </a:lnTo>
                    <a:lnTo>
                      <a:pt x="97804" y="485231"/>
                    </a:lnTo>
                    <a:lnTo>
                      <a:pt x="64665" y="452092"/>
                    </a:lnTo>
                    <a:lnTo>
                      <a:pt x="37539" y="413717"/>
                    </a:lnTo>
                    <a:lnTo>
                      <a:pt x="17201" y="370883"/>
                    </a:lnTo>
                    <a:lnTo>
                      <a:pt x="4429" y="324365"/>
                    </a:lnTo>
                    <a:lnTo>
                      <a:pt x="0" y="274942"/>
                    </a:lnTo>
                    <a:lnTo>
                      <a:pt x="4429" y="225519"/>
                    </a:lnTo>
                    <a:lnTo>
                      <a:pt x="17201" y="179003"/>
                    </a:lnTo>
                    <a:lnTo>
                      <a:pt x="37539" y="136170"/>
                    </a:lnTo>
                    <a:lnTo>
                      <a:pt x="64665" y="97797"/>
                    </a:lnTo>
                    <a:lnTo>
                      <a:pt x="97804" y="64660"/>
                    </a:lnTo>
                    <a:lnTo>
                      <a:pt x="136179" y="37536"/>
                    </a:lnTo>
                    <a:lnTo>
                      <a:pt x="179014" y="17200"/>
                    </a:lnTo>
                    <a:lnTo>
                      <a:pt x="225531" y="4429"/>
                    </a:lnTo>
                    <a:lnTo>
                      <a:pt x="274955" y="0"/>
                    </a:lnTo>
                    <a:lnTo>
                      <a:pt x="324378" y="4429"/>
                    </a:lnTo>
                    <a:lnTo>
                      <a:pt x="370895" y="17200"/>
                    </a:lnTo>
                    <a:lnTo>
                      <a:pt x="413730" y="37536"/>
                    </a:lnTo>
                    <a:lnTo>
                      <a:pt x="452105" y="64660"/>
                    </a:lnTo>
                    <a:lnTo>
                      <a:pt x="485244" y="97797"/>
                    </a:lnTo>
                    <a:lnTo>
                      <a:pt x="512370" y="136170"/>
                    </a:lnTo>
                    <a:lnTo>
                      <a:pt x="532708" y="179003"/>
                    </a:lnTo>
                    <a:lnTo>
                      <a:pt x="545480" y="225519"/>
                    </a:lnTo>
                    <a:lnTo>
                      <a:pt x="549910" y="274942"/>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38" name="object 65">
                <a:extLst>
                  <a:ext uri="{FF2B5EF4-FFF2-40B4-BE49-F238E27FC236}">
                    <a16:creationId xmlns:a16="http://schemas.microsoft.com/office/drawing/2014/main" id="{57187902-DC9D-4847-8FEA-DFBF05627B22}"/>
                  </a:ext>
                </a:extLst>
              </p:cNvPr>
              <p:cNvSpPr/>
              <p:nvPr/>
            </p:nvSpPr>
            <p:spPr>
              <a:xfrm>
                <a:off x="2912833" y="2397344"/>
                <a:ext cx="606023" cy="606023"/>
              </a:xfrm>
              <a:custGeom>
                <a:avLst/>
                <a:gdLst/>
                <a:ahLst/>
                <a:cxnLst/>
                <a:rect l="l" t="t" r="r" b="b"/>
                <a:pathLst>
                  <a:path w="488314" h="488314">
                    <a:moveTo>
                      <a:pt x="244106" y="0"/>
                    </a:moveTo>
                    <a:lnTo>
                      <a:pt x="194912" y="4959"/>
                    </a:lnTo>
                    <a:lnTo>
                      <a:pt x="149091" y="19184"/>
                    </a:lnTo>
                    <a:lnTo>
                      <a:pt x="107626" y="41691"/>
                    </a:lnTo>
                    <a:lnTo>
                      <a:pt x="71499" y="71500"/>
                    </a:lnTo>
                    <a:lnTo>
                      <a:pt x="41691" y="107630"/>
                    </a:lnTo>
                    <a:lnTo>
                      <a:pt x="19183" y="149097"/>
                    </a:lnTo>
                    <a:lnTo>
                      <a:pt x="4959" y="194920"/>
                    </a:lnTo>
                    <a:lnTo>
                      <a:pt x="0" y="244119"/>
                    </a:lnTo>
                    <a:lnTo>
                      <a:pt x="4959" y="293318"/>
                    </a:lnTo>
                    <a:lnTo>
                      <a:pt x="19183" y="339143"/>
                    </a:lnTo>
                    <a:lnTo>
                      <a:pt x="41691" y="380612"/>
                    </a:lnTo>
                    <a:lnTo>
                      <a:pt x="71499" y="416744"/>
                    </a:lnTo>
                    <a:lnTo>
                      <a:pt x="107626" y="446555"/>
                    </a:lnTo>
                    <a:lnTo>
                      <a:pt x="149091" y="469065"/>
                    </a:lnTo>
                    <a:lnTo>
                      <a:pt x="194912" y="483291"/>
                    </a:lnTo>
                    <a:lnTo>
                      <a:pt x="244106" y="488251"/>
                    </a:lnTo>
                    <a:lnTo>
                      <a:pt x="293309" y="483291"/>
                    </a:lnTo>
                    <a:lnTo>
                      <a:pt x="339136" y="469065"/>
                    </a:lnTo>
                    <a:lnTo>
                      <a:pt x="380605" y="446555"/>
                    </a:lnTo>
                    <a:lnTo>
                      <a:pt x="416736" y="416744"/>
                    </a:lnTo>
                    <a:lnTo>
                      <a:pt x="446546" y="380612"/>
                    </a:lnTo>
                    <a:lnTo>
                      <a:pt x="469054" y="339143"/>
                    </a:lnTo>
                    <a:lnTo>
                      <a:pt x="483279" y="293318"/>
                    </a:lnTo>
                    <a:lnTo>
                      <a:pt x="488238" y="244119"/>
                    </a:lnTo>
                    <a:lnTo>
                      <a:pt x="483279" y="194920"/>
                    </a:lnTo>
                    <a:lnTo>
                      <a:pt x="469054" y="149097"/>
                    </a:lnTo>
                    <a:lnTo>
                      <a:pt x="446546" y="107630"/>
                    </a:lnTo>
                    <a:lnTo>
                      <a:pt x="416736" y="71500"/>
                    </a:lnTo>
                    <a:lnTo>
                      <a:pt x="380605" y="41691"/>
                    </a:lnTo>
                    <a:lnTo>
                      <a:pt x="339136" y="19184"/>
                    </a:lnTo>
                    <a:lnTo>
                      <a:pt x="293309"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grpSp>
        <p:pic>
          <p:nvPicPr>
            <p:cNvPr id="131" name="Graphic 130">
              <a:extLst>
                <a:ext uri="{FF2B5EF4-FFF2-40B4-BE49-F238E27FC236}">
                  <a16:creationId xmlns:a16="http://schemas.microsoft.com/office/drawing/2014/main" id="{CA089640-758F-2246-BDB2-69AC3DE0DB1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43759" y="2492439"/>
              <a:ext cx="294722" cy="415769"/>
            </a:xfrm>
            <a:prstGeom prst="rect">
              <a:avLst/>
            </a:prstGeom>
            <a:effectLst>
              <a:outerShdw dist="25400" dir="2700000" algn="tl" rotWithShape="0">
                <a:schemeClr val="bg1">
                  <a:lumMod val="65000"/>
                  <a:alpha val="40000"/>
                </a:schemeClr>
              </a:outerShdw>
            </a:effectLst>
          </p:spPr>
        </p:pic>
      </p:grpSp>
      <p:grpSp>
        <p:nvGrpSpPr>
          <p:cNvPr id="148" name="Group 147">
            <a:extLst>
              <a:ext uri="{FF2B5EF4-FFF2-40B4-BE49-F238E27FC236}">
                <a16:creationId xmlns:a16="http://schemas.microsoft.com/office/drawing/2014/main" id="{6840CE68-564D-EF47-8026-A21EE5FE1609}"/>
              </a:ext>
            </a:extLst>
          </p:cNvPr>
          <p:cNvGrpSpPr/>
          <p:nvPr/>
        </p:nvGrpSpPr>
        <p:grpSpPr>
          <a:xfrm>
            <a:off x="4192262" y="2359091"/>
            <a:ext cx="682465" cy="682465"/>
            <a:chOff x="792242" y="2359091"/>
            <a:chExt cx="682465" cy="682465"/>
          </a:xfrm>
        </p:grpSpPr>
        <p:grpSp>
          <p:nvGrpSpPr>
            <p:cNvPr id="142" name="Group 141">
              <a:extLst>
                <a:ext uri="{FF2B5EF4-FFF2-40B4-BE49-F238E27FC236}">
                  <a16:creationId xmlns:a16="http://schemas.microsoft.com/office/drawing/2014/main" id="{8C4AB18E-C82E-9648-BDD8-0526D2FCBC39}"/>
                </a:ext>
              </a:extLst>
            </p:cNvPr>
            <p:cNvGrpSpPr/>
            <p:nvPr/>
          </p:nvGrpSpPr>
          <p:grpSpPr>
            <a:xfrm>
              <a:off x="792242" y="2359091"/>
              <a:ext cx="682465" cy="682465"/>
              <a:chOff x="2874562" y="2359091"/>
              <a:chExt cx="682465" cy="682465"/>
            </a:xfrm>
          </p:grpSpPr>
          <p:sp>
            <p:nvSpPr>
              <p:cNvPr id="144" name="object 64">
                <a:extLst>
                  <a:ext uri="{FF2B5EF4-FFF2-40B4-BE49-F238E27FC236}">
                    <a16:creationId xmlns:a16="http://schemas.microsoft.com/office/drawing/2014/main" id="{AABB990D-357A-204B-B428-E98769DA40FC}"/>
                  </a:ext>
                </a:extLst>
              </p:cNvPr>
              <p:cNvSpPr/>
              <p:nvPr/>
            </p:nvSpPr>
            <p:spPr>
              <a:xfrm>
                <a:off x="2874562" y="2359091"/>
                <a:ext cx="682465" cy="682465"/>
              </a:xfrm>
              <a:custGeom>
                <a:avLst/>
                <a:gdLst/>
                <a:ahLst/>
                <a:cxnLst/>
                <a:rect l="l" t="t" r="r" b="b"/>
                <a:pathLst>
                  <a:path w="549910" h="549910">
                    <a:moveTo>
                      <a:pt x="549910" y="274942"/>
                    </a:moveTo>
                    <a:lnTo>
                      <a:pt x="545480" y="324365"/>
                    </a:lnTo>
                    <a:lnTo>
                      <a:pt x="532708" y="370883"/>
                    </a:lnTo>
                    <a:lnTo>
                      <a:pt x="512370" y="413717"/>
                    </a:lnTo>
                    <a:lnTo>
                      <a:pt x="485244" y="452092"/>
                    </a:lnTo>
                    <a:lnTo>
                      <a:pt x="452105" y="485231"/>
                    </a:lnTo>
                    <a:lnTo>
                      <a:pt x="413730" y="512357"/>
                    </a:lnTo>
                    <a:lnTo>
                      <a:pt x="370895" y="532695"/>
                    </a:lnTo>
                    <a:lnTo>
                      <a:pt x="324378" y="545467"/>
                    </a:lnTo>
                    <a:lnTo>
                      <a:pt x="274955" y="549897"/>
                    </a:lnTo>
                    <a:lnTo>
                      <a:pt x="225531" y="545467"/>
                    </a:lnTo>
                    <a:lnTo>
                      <a:pt x="179014" y="532695"/>
                    </a:lnTo>
                    <a:lnTo>
                      <a:pt x="136179" y="512357"/>
                    </a:lnTo>
                    <a:lnTo>
                      <a:pt x="97804" y="485231"/>
                    </a:lnTo>
                    <a:lnTo>
                      <a:pt x="64665" y="452092"/>
                    </a:lnTo>
                    <a:lnTo>
                      <a:pt x="37539" y="413717"/>
                    </a:lnTo>
                    <a:lnTo>
                      <a:pt x="17201" y="370883"/>
                    </a:lnTo>
                    <a:lnTo>
                      <a:pt x="4429" y="324365"/>
                    </a:lnTo>
                    <a:lnTo>
                      <a:pt x="0" y="274942"/>
                    </a:lnTo>
                    <a:lnTo>
                      <a:pt x="4429" y="225519"/>
                    </a:lnTo>
                    <a:lnTo>
                      <a:pt x="17201" y="179003"/>
                    </a:lnTo>
                    <a:lnTo>
                      <a:pt x="37539" y="136170"/>
                    </a:lnTo>
                    <a:lnTo>
                      <a:pt x="64665" y="97797"/>
                    </a:lnTo>
                    <a:lnTo>
                      <a:pt x="97804" y="64660"/>
                    </a:lnTo>
                    <a:lnTo>
                      <a:pt x="136179" y="37536"/>
                    </a:lnTo>
                    <a:lnTo>
                      <a:pt x="179014" y="17200"/>
                    </a:lnTo>
                    <a:lnTo>
                      <a:pt x="225531" y="4429"/>
                    </a:lnTo>
                    <a:lnTo>
                      <a:pt x="274955" y="0"/>
                    </a:lnTo>
                    <a:lnTo>
                      <a:pt x="324378" y="4429"/>
                    </a:lnTo>
                    <a:lnTo>
                      <a:pt x="370895" y="17200"/>
                    </a:lnTo>
                    <a:lnTo>
                      <a:pt x="413730" y="37536"/>
                    </a:lnTo>
                    <a:lnTo>
                      <a:pt x="452105" y="64660"/>
                    </a:lnTo>
                    <a:lnTo>
                      <a:pt x="485244" y="97797"/>
                    </a:lnTo>
                    <a:lnTo>
                      <a:pt x="512370" y="136170"/>
                    </a:lnTo>
                    <a:lnTo>
                      <a:pt x="532708" y="179003"/>
                    </a:lnTo>
                    <a:lnTo>
                      <a:pt x="545480" y="225519"/>
                    </a:lnTo>
                    <a:lnTo>
                      <a:pt x="549910" y="274942"/>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45" name="object 65">
                <a:extLst>
                  <a:ext uri="{FF2B5EF4-FFF2-40B4-BE49-F238E27FC236}">
                    <a16:creationId xmlns:a16="http://schemas.microsoft.com/office/drawing/2014/main" id="{FF934CC8-74BD-8B41-9C01-B236E8B87AEC}"/>
                  </a:ext>
                </a:extLst>
              </p:cNvPr>
              <p:cNvSpPr/>
              <p:nvPr/>
            </p:nvSpPr>
            <p:spPr>
              <a:xfrm>
                <a:off x="2912833" y="2397344"/>
                <a:ext cx="606023" cy="606023"/>
              </a:xfrm>
              <a:custGeom>
                <a:avLst/>
                <a:gdLst/>
                <a:ahLst/>
                <a:cxnLst/>
                <a:rect l="l" t="t" r="r" b="b"/>
                <a:pathLst>
                  <a:path w="488314" h="488314">
                    <a:moveTo>
                      <a:pt x="244106" y="0"/>
                    </a:moveTo>
                    <a:lnTo>
                      <a:pt x="194912" y="4959"/>
                    </a:lnTo>
                    <a:lnTo>
                      <a:pt x="149091" y="19184"/>
                    </a:lnTo>
                    <a:lnTo>
                      <a:pt x="107626" y="41691"/>
                    </a:lnTo>
                    <a:lnTo>
                      <a:pt x="71499" y="71500"/>
                    </a:lnTo>
                    <a:lnTo>
                      <a:pt x="41691" y="107630"/>
                    </a:lnTo>
                    <a:lnTo>
                      <a:pt x="19183" y="149097"/>
                    </a:lnTo>
                    <a:lnTo>
                      <a:pt x="4959" y="194920"/>
                    </a:lnTo>
                    <a:lnTo>
                      <a:pt x="0" y="244119"/>
                    </a:lnTo>
                    <a:lnTo>
                      <a:pt x="4959" y="293318"/>
                    </a:lnTo>
                    <a:lnTo>
                      <a:pt x="19183" y="339143"/>
                    </a:lnTo>
                    <a:lnTo>
                      <a:pt x="41691" y="380612"/>
                    </a:lnTo>
                    <a:lnTo>
                      <a:pt x="71499" y="416744"/>
                    </a:lnTo>
                    <a:lnTo>
                      <a:pt x="107626" y="446555"/>
                    </a:lnTo>
                    <a:lnTo>
                      <a:pt x="149091" y="469065"/>
                    </a:lnTo>
                    <a:lnTo>
                      <a:pt x="194912" y="483291"/>
                    </a:lnTo>
                    <a:lnTo>
                      <a:pt x="244106" y="488251"/>
                    </a:lnTo>
                    <a:lnTo>
                      <a:pt x="293309" y="483291"/>
                    </a:lnTo>
                    <a:lnTo>
                      <a:pt x="339136" y="469065"/>
                    </a:lnTo>
                    <a:lnTo>
                      <a:pt x="380605" y="446555"/>
                    </a:lnTo>
                    <a:lnTo>
                      <a:pt x="416736" y="416744"/>
                    </a:lnTo>
                    <a:lnTo>
                      <a:pt x="446546" y="380612"/>
                    </a:lnTo>
                    <a:lnTo>
                      <a:pt x="469054" y="339143"/>
                    </a:lnTo>
                    <a:lnTo>
                      <a:pt x="483279" y="293318"/>
                    </a:lnTo>
                    <a:lnTo>
                      <a:pt x="488238" y="244119"/>
                    </a:lnTo>
                    <a:lnTo>
                      <a:pt x="483279" y="194920"/>
                    </a:lnTo>
                    <a:lnTo>
                      <a:pt x="469054" y="149097"/>
                    </a:lnTo>
                    <a:lnTo>
                      <a:pt x="446546" y="107630"/>
                    </a:lnTo>
                    <a:lnTo>
                      <a:pt x="416736" y="71500"/>
                    </a:lnTo>
                    <a:lnTo>
                      <a:pt x="380605" y="41691"/>
                    </a:lnTo>
                    <a:lnTo>
                      <a:pt x="339136" y="19184"/>
                    </a:lnTo>
                    <a:lnTo>
                      <a:pt x="293309"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grpSp>
        <p:pic>
          <p:nvPicPr>
            <p:cNvPr id="147" name="Graphic 146">
              <a:extLst>
                <a:ext uri="{FF2B5EF4-FFF2-40B4-BE49-F238E27FC236}">
                  <a16:creationId xmlns:a16="http://schemas.microsoft.com/office/drawing/2014/main" id="{18A845CF-8B55-7E4A-8F44-B66E5FC84E6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25411" y="2575385"/>
              <a:ext cx="424713" cy="234215"/>
            </a:xfrm>
            <a:prstGeom prst="rect">
              <a:avLst/>
            </a:prstGeom>
            <a:effectLst>
              <a:outerShdw dist="12700" dir="2700000" algn="tl" rotWithShape="0">
                <a:schemeClr val="bg1">
                  <a:lumMod val="65000"/>
                  <a:alpha val="40000"/>
                </a:schemeClr>
              </a:outerShdw>
            </a:effectLst>
          </p:spPr>
        </p:pic>
      </p:grpSp>
      <p:grpSp>
        <p:nvGrpSpPr>
          <p:cNvPr id="158" name="Group 157">
            <a:extLst>
              <a:ext uri="{FF2B5EF4-FFF2-40B4-BE49-F238E27FC236}">
                <a16:creationId xmlns:a16="http://schemas.microsoft.com/office/drawing/2014/main" id="{BF5F0578-C959-BD45-8FC7-7BC3168E1423}"/>
              </a:ext>
            </a:extLst>
          </p:cNvPr>
          <p:cNvGrpSpPr/>
          <p:nvPr/>
        </p:nvGrpSpPr>
        <p:grpSpPr>
          <a:xfrm>
            <a:off x="7446367" y="1677151"/>
            <a:ext cx="683253" cy="682465"/>
            <a:chOff x="8153957" y="1677151"/>
            <a:chExt cx="683253" cy="682465"/>
          </a:xfrm>
        </p:grpSpPr>
        <p:sp>
          <p:nvSpPr>
            <p:cNvPr id="152" name="object 13">
              <a:extLst>
                <a:ext uri="{FF2B5EF4-FFF2-40B4-BE49-F238E27FC236}">
                  <a16:creationId xmlns:a16="http://schemas.microsoft.com/office/drawing/2014/main" id="{418642DE-17B4-9840-AB88-FEB43770C25B}"/>
                </a:ext>
              </a:extLst>
            </p:cNvPr>
            <p:cNvSpPr/>
            <p:nvPr/>
          </p:nvSpPr>
          <p:spPr>
            <a:xfrm>
              <a:off x="8153957" y="1677151"/>
              <a:ext cx="683253" cy="682465"/>
            </a:xfrm>
            <a:custGeom>
              <a:avLst/>
              <a:gdLst/>
              <a:ahLst/>
              <a:cxnLst/>
              <a:rect l="l" t="t" r="r" b="b"/>
              <a:pathLst>
                <a:path w="550545" h="549910">
                  <a:moveTo>
                    <a:pt x="549922" y="274954"/>
                  </a:moveTo>
                  <a:lnTo>
                    <a:pt x="545492" y="324378"/>
                  </a:lnTo>
                  <a:lnTo>
                    <a:pt x="532720" y="370894"/>
                  </a:lnTo>
                  <a:lnTo>
                    <a:pt x="512383" y="413726"/>
                  </a:lnTo>
                  <a:lnTo>
                    <a:pt x="485256" y="452099"/>
                  </a:lnTo>
                  <a:lnTo>
                    <a:pt x="452117" y="485236"/>
                  </a:lnTo>
                  <a:lnTo>
                    <a:pt x="413742" y="512361"/>
                  </a:lnTo>
                  <a:lnTo>
                    <a:pt x="370908" y="532697"/>
                  </a:lnTo>
                  <a:lnTo>
                    <a:pt x="324391" y="545467"/>
                  </a:lnTo>
                  <a:lnTo>
                    <a:pt x="274967" y="549897"/>
                  </a:lnTo>
                  <a:lnTo>
                    <a:pt x="225543" y="545467"/>
                  </a:lnTo>
                  <a:lnTo>
                    <a:pt x="179025" y="532697"/>
                  </a:lnTo>
                  <a:lnTo>
                    <a:pt x="136189" y="512361"/>
                  </a:lnTo>
                  <a:lnTo>
                    <a:pt x="97812" y="485236"/>
                  </a:lnTo>
                  <a:lnTo>
                    <a:pt x="64671" y="452099"/>
                  </a:lnTo>
                  <a:lnTo>
                    <a:pt x="37542" y="413726"/>
                  </a:lnTo>
                  <a:lnTo>
                    <a:pt x="17203" y="370894"/>
                  </a:lnTo>
                  <a:lnTo>
                    <a:pt x="4430" y="324378"/>
                  </a:lnTo>
                  <a:lnTo>
                    <a:pt x="0" y="274954"/>
                  </a:lnTo>
                  <a:lnTo>
                    <a:pt x="4430" y="225531"/>
                  </a:lnTo>
                  <a:lnTo>
                    <a:pt x="17203" y="179014"/>
                  </a:lnTo>
                  <a:lnTo>
                    <a:pt x="37542" y="136179"/>
                  </a:lnTo>
                  <a:lnTo>
                    <a:pt x="64671" y="97804"/>
                  </a:lnTo>
                  <a:lnTo>
                    <a:pt x="97812" y="64665"/>
                  </a:lnTo>
                  <a:lnTo>
                    <a:pt x="136189" y="37539"/>
                  </a:lnTo>
                  <a:lnTo>
                    <a:pt x="179025" y="17201"/>
                  </a:lnTo>
                  <a:lnTo>
                    <a:pt x="225543" y="4429"/>
                  </a:lnTo>
                  <a:lnTo>
                    <a:pt x="274967" y="0"/>
                  </a:lnTo>
                  <a:lnTo>
                    <a:pt x="324391" y="4429"/>
                  </a:lnTo>
                  <a:lnTo>
                    <a:pt x="370908" y="17201"/>
                  </a:lnTo>
                  <a:lnTo>
                    <a:pt x="413742" y="37539"/>
                  </a:lnTo>
                  <a:lnTo>
                    <a:pt x="452117" y="64665"/>
                  </a:lnTo>
                  <a:lnTo>
                    <a:pt x="485256" y="97804"/>
                  </a:lnTo>
                  <a:lnTo>
                    <a:pt x="512383" y="136179"/>
                  </a:lnTo>
                  <a:lnTo>
                    <a:pt x="532720" y="179014"/>
                  </a:lnTo>
                  <a:lnTo>
                    <a:pt x="545492" y="225531"/>
                  </a:lnTo>
                  <a:lnTo>
                    <a:pt x="549922" y="274954"/>
                  </a:lnTo>
                  <a:close/>
                </a:path>
              </a:pathLst>
            </a:custGeom>
            <a:ln w="8890">
              <a:solidFill>
                <a:srgbClr val="D5D5D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54" name="object 12">
              <a:extLst>
                <a:ext uri="{FF2B5EF4-FFF2-40B4-BE49-F238E27FC236}">
                  <a16:creationId xmlns:a16="http://schemas.microsoft.com/office/drawing/2014/main" id="{7FF5D6AE-041B-E945-87FD-71D101EBF254}"/>
                </a:ext>
              </a:extLst>
            </p:cNvPr>
            <p:cNvSpPr/>
            <p:nvPr/>
          </p:nvSpPr>
          <p:spPr>
            <a:xfrm>
              <a:off x="8192246" y="1715420"/>
              <a:ext cx="606023" cy="606023"/>
            </a:xfrm>
            <a:custGeom>
              <a:avLst/>
              <a:gdLst/>
              <a:ahLst/>
              <a:cxnLst/>
              <a:rect l="l" t="t" r="r" b="b"/>
              <a:pathLst>
                <a:path w="488314" h="488314">
                  <a:moveTo>
                    <a:pt x="244106" y="0"/>
                  </a:moveTo>
                  <a:lnTo>
                    <a:pt x="194908" y="4959"/>
                  </a:lnTo>
                  <a:lnTo>
                    <a:pt x="149086" y="19184"/>
                  </a:lnTo>
                  <a:lnTo>
                    <a:pt x="107621" y="41691"/>
                  </a:lnTo>
                  <a:lnTo>
                    <a:pt x="71494" y="71500"/>
                  </a:lnTo>
                  <a:lnTo>
                    <a:pt x="41687" y="107630"/>
                  </a:lnTo>
                  <a:lnTo>
                    <a:pt x="19182" y="149097"/>
                  </a:lnTo>
                  <a:lnTo>
                    <a:pt x="4959" y="194920"/>
                  </a:lnTo>
                  <a:lnTo>
                    <a:pt x="0" y="244119"/>
                  </a:lnTo>
                  <a:lnTo>
                    <a:pt x="4959" y="293317"/>
                  </a:lnTo>
                  <a:lnTo>
                    <a:pt x="19182" y="339141"/>
                  </a:lnTo>
                  <a:lnTo>
                    <a:pt x="41687" y="380608"/>
                  </a:lnTo>
                  <a:lnTo>
                    <a:pt x="71494" y="416737"/>
                  </a:lnTo>
                  <a:lnTo>
                    <a:pt x="107621" y="446546"/>
                  </a:lnTo>
                  <a:lnTo>
                    <a:pt x="149086" y="469054"/>
                  </a:lnTo>
                  <a:lnTo>
                    <a:pt x="194908" y="483279"/>
                  </a:lnTo>
                  <a:lnTo>
                    <a:pt x="244106" y="488238"/>
                  </a:lnTo>
                  <a:lnTo>
                    <a:pt x="293308" y="483279"/>
                  </a:lnTo>
                  <a:lnTo>
                    <a:pt x="339134" y="469054"/>
                  </a:lnTo>
                  <a:lnTo>
                    <a:pt x="380601" y="446546"/>
                  </a:lnTo>
                  <a:lnTo>
                    <a:pt x="416729" y="416737"/>
                  </a:lnTo>
                  <a:lnTo>
                    <a:pt x="446537" y="380608"/>
                  </a:lnTo>
                  <a:lnTo>
                    <a:pt x="469043" y="339141"/>
                  </a:lnTo>
                  <a:lnTo>
                    <a:pt x="483266" y="293317"/>
                  </a:lnTo>
                  <a:lnTo>
                    <a:pt x="488226" y="244119"/>
                  </a:lnTo>
                  <a:lnTo>
                    <a:pt x="483266" y="194920"/>
                  </a:lnTo>
                  <a:lnTo>
                    <a:pt x="469043" y="149097"/>
                  </a:lnTo>
                  <a:lnTo>
                    <a:pt x="446537" y="107630"/>
                  </a:lnTo>
                  <a:lnTo>
                    <a:pt x="416729" y="71500"/>
                  </a:lnTo>
                  <a:lnTo>
                    <a:pt x="380601" y="41691"/>
                  </a:lnTo>
                  <a:lnTo>
                    <a:pt x="339134" y="19184"/>
                  </a:lnTo>
                  <a:lnTo>
                    <a:pt x="293308" y="4959"/>
                  </a:lnTo>
                  <a:lnTo>
                    <a:pt x="244106" y="0"/>
                  </a:lnTo>
                  <a:close/>
                </a:path>
              </a:pathLst>
            </a:custGeom>
            <a:solidFill>
              <a:srgbClr val="F1F1F1"/>
            </a:solidFill>
          </p:spPr>
          <p:txBody>
            <a:bodyPr wrap="square" lIns="0" tIns="0" rIns="0" bIns="0" rtlCol="0"/>
            <a:lstStyle/>
            <a:p>
              <a:endParaRPr sz="1600">
                <a:solidFill>
                  <a:srgbClr val="182C34"/>
                </a:solidFill>
                <a:latin typeface="Arial" panose="020B0604020202020204"/>
              </a:endParaRPr>
            </a:p>
          </p:txBody>
        </p:sp>
        <p:pic>
          <p:nvPicPr>
            <p:cNvPr id="157" name="Graphic 156">
              <a:extLst>
                <a:ext uri="{FF2B5EF4-FFF2-40B4-BE49-F238E27FC236}">
                  <a16:creationId xmlns:a16="http://schemas.microsoft.com/office/drawing/2014/main" id="{823E03D6-CBCF-7140-8BBB-E6BAF4CB9F4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303180" y="1833577"/>
              <a:ext cx="384154" cy="384782"/>
            </a:xfrm>
            <a:prstGeom prst="rect">
              <a:avLst/>
            </a:prstGeom>
            <a:effectLst>
              <a:outerShdw dist="25400" dir="2700000" algn="tl" rotWithShape="0">
                <a:schemeClr val="bg1">
                  <a:lumMod val="65000"/>
                  <a:alpha val="40000"/>
                </a:schemeClr>
              </a:outerShdw>
            </a:effectLst>
          </p:spPr>
        </p:pic>
      </p:grpSp>
      <p:pic>
        <p:nvPicPr>
          <p:cNvPr id="159" name="image77.png">
            <a:extLst>
              <a:ext uri="{FF2B5EF4-FFF2-40B4-BE49-F238E27FC236}">
                <a16:creationId xmlns:a16="http://schemas.microsoft.com/office/drawing/2014/main" id="{EAF92CDE-5166-A94A-8928-3CD987B31113}"/>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4863170" y="1668425"/>
            <a:ext cx="700012" cy="700012"/>
          </a:xfrm>
          <a:prstGeom prst="rect">
            <a:avLst/>
          </a:prstGeom>
          <a:ln w="12700">
            <a:miter lim="400000"/>
          </a:ln>
        </p:spPr>
      </p:pic>
      <p:pic>
        <p:nvPicPr>
          <p:cNvPr id="162" name="Graphic 161">
            <a:extLst>
              <a:ext uri="{FF2B5EF4-FFF2-40B4-BE49-F238E27FC236}">
                <a16:creationId xmlns:a16="http://schemas.microsoft.com/office/drawing/2014/main" id="{04AC0245-3F21-264C-B39C-ECEB243E4D6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447174" y="1848701"/>
            <a:ext cx="279400" cy="342900"/>
          </a:xfrm>
          <a:prstGeom prst="rect">
            <a:avLst/>
          </a:prstGeom>
          <a:effectLst>
            <a:outerShdw dist="25400" dir="2700000" algn="tl" rotWithShape="0">
              <a:schemeClr val="bg1">
                <a:lumMod val="65000"/>
                <a:alpha val="40000"/>
              </a:schemeClr>
            </a:outerShdw>
          </a:effectLst>
        </p:spPr>
      </p:pic>
    </p:spTree>
    <p:extLst>
      <p:ext uri="{BB962C8B-B14F-4D97-AF65-F5344CB8AC3E}">
        <p14:creationId xmlns:p14="http://schemas.microsoft.com/office/powerpoint/2010/main" val="6233147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62FC-64BF-4325-9DC9-452170754843}"/>
              </a:ext>
            </a:extLst>
          </p:cNvPr>
          <p:cNvSpPr>
            <a:spLocks noGrp="1"/>
          </p:cNvSpPr>
          <p:nvPr>
            <p:ph type="title"/>
          </p:nvPr>
        </p:nvSpPr>
        <p:spPr/>
        <p:txBody>
          <a:bodyPr/>
          <a:lstStyle/>
          <a:p>
            <a:r>
              <a:rPr lang="en-US"/>
              <a:t>Proactive Supervision</a:t>
            </a:r>
          </a:p>
        </p:txBody>
      </p:sp>
      <p:sp>
        <p:nvSpPr>
          <p:cNvPr id="6" name="Text Placeholder 5">
            <a:extLst>
              <a:ext uri="{FF2B5EF4-FFF2-40B4-BE49-F238E27FC236}">
                <a16:creationId xmlns:a16="http://schemas.microsoft.com/office/drawing/2014/main" id="{5D612399-22F6-49C9-8FBE-1EA30E2C3CA6}"/>
              </a:ext>
            </a:extLst>
          </p:cNvPr>
          <p:cNvSpPr>
            <a:spLocks noGrp="1"/>
          </p:cNvSpPr>
          <p:nvPr>
            <p:ph type="body" sz="quarter" idx="12"/>
          </p:nvPr>
        </p:nvSpPr>
        <p:spPr/>
        <p:txBody>
          <a:bodyPr/>
          <a:lstStyle/>
          <a:p>
            <a:r>
              <a:rPr lang="en-US"/>
              <a:t>Archive &amp; Capture</a:t>
            </a:r>
          </a:p>
        </p:txBody>
      </p:sp>
      <p:sp>
        <p:nvSpPr>
          <p:cNvPr id="112" name="Rounded Rectangle 111">
            <a:extLst>
              <a:ext uri="{FF2B5EF4-FFF2-40B4-BE49-F238E27FC236}">
                <a16:creationId xmlns:a16="http://schemas.microsoft.com/office/drawing/2014/main" id="{29B318B2-8CDB-4945-B8FB-D838EF13B357}"/>
              </a:ext>
            </a:extLst>
          </p:cNvPr>
          <p:cNvSpPr/>
          <p:nvPr/>
        </p:nvSpPr>
        <p:spPr bwMode="auto">
          <a:xfrm>
            <a:off x="614339" y="1592860"/>
            <a:ext cx="10960146" cy="4505745"/>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317500" dist="63500" dir="5400000" algn="t" rotWithShape="0">
              <a:schemeClr val="tx2">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chemeClr val="bg2">
                  <a:lumMod val="50000"/>
                </a:schemeClr>
              </a:solidFill>
            </a:endParaRPr>
          </a:p>
        </p:txBody>
      </p:sp>
      <p:sp>
        <p:nvSpPr>
          <p:cNvPr id="114" name="Rectangle 113">
            <a:extLst>
              <a:ext uri="{FF2B5EF4-FFF2-40B4-BE49-F238E27FC236}">
                <a16:creationId xmlns:a16="http://schemas.microsoft.com/office/drawing/2014/main" id="{DF2F27D7-D5DC-604A-87AE-D819FCAA6E0E}"/>
              </a:ext>
            </a:extLst>
          </p:cNvPr>
          <p:cNvSpPr/>
          <p:nvPr/>
        </p:nvSpPr>
        <p:spPr>
          <a:xfrm>
            <a:off x="2061911" y="1703681"/>
            <a:ext cx="902811" cy="523220"/>
          </a:xfrm>
          <a:prstGeom prst="rect">
            <a:avLst/>
          </a:prstGeom>
        </p:spPr>
        <p:txBody>
          <a:bodyPr wrap="none">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4F5A"/>
                </a:solidFill>
                <a:effectLst/>
                <a:uLnTx/>
                <a:uFillTx/>
                <a:latin typeface="Arial" panose="020B0604020202020204"/>
                <a:ea typeface="Helvetica Neue Condensed" charset="0"/>
                <a:cs typeface="Helvetica Neue Condensed" charset="0"/>
                <a:sym typeface="Helvetica Light"/>
              </a:rPr>
              <a:t>PLUS </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434F5A"/>
                </a:solidFill>
                <a:effectLst/>
                <a:uLnTx/>
                <a:uFillTx/>
                <a:latin typeface="Arial" panose="020B0604020202020204"/>
                <a:ea typeface="Helvetica Neue Condensed" charset="0"/>
                <a:cs typeface="Helvetica Neue Condensed" charset="0"/>
                <a:sym typeface="Helvetica Light"/>
              </a:rPr>
              <a:t>MORE</a:t>
            </a:r>
            <a:r>
              <a:rPr kumimoji="0" lang="is-IS" sz="1400" b="1" i="0" u="none" strike="noStrike" kern="0" cap="none" spc="0" normalizeH="0" baseline="0" noProof="0">
                <a:ln>
                  <a:noFill/>
                </a:ln>
                <a:solidFill>
                  <a:srgbClr val="434F5A"/>
                </a:solidFill>
                <a:effectLst/>
                <a:uLnTx/>
                <a:uFillTx/>
                <a:latin typeface="Arial" panose="020B0604020202020204"/>
                <a:ea typeface="Helvetica Neue Condensed" charset="0"/>
                <a:cs typeface="Helvetica Neue Condensed" charset="0"/>
                <a:sym typeface="Helvetica Light"/>
              </a:rPr>
              <a:t>…</a:t>
            </a:r>
            <a:endParaRPr kumimoji="0" lang="en-US" sz="1400" b="1" i="0" u="none" strike="noStrike" kern="0" cap="none" spc="0" normalizeH="0" baseline="0" noProof="0">
              <a:ln>
                <a:noFill/>
              </a:ln>
              <a:solidFill>
                <a:srgbClr val="434F5A"/>
              </a:solidFill>
              <a:effectLst/>
              <a:uLnTx/>
              <a:uFillTx/>
              <a:latin typeface="Arial" panose="020B0604020202020204"/>
              <a:ea typeface="+mn-ea"/>
              <a:cs typeface="+mn-cs"/>
            </a:endParaRPr>
          </a:p>
        </p:txBody>
      </p:sp>
      <p:sp>
        <p:nvSpPr>
          <p:cNvPr id="65" name="Footer Placeholder 3">
            <a:extLst>
              <a:ext uri="{FF2B5EF4-FFF2-40B4-BE49-F238E27FC236}">
                <a16:creationId xmlns:a16="http://schemas.microsoft.com/office/drawing/2014/main" id="{2411A342-9BC9-C343-B2DD-6ECA1785A03F}"/>
              </a:ext>
            </a:extLst>
          </p:cNvPr>
          <p:cNvSpPr>
            <a:spLocks noGrp="1"/>
          </p:cNvSpPr>
          <p:nvPr>
            <p:ph type="ftr" sz="quarter" idx="11"/>
          </p:nvPr>
        </p:nvSpPr>
        <p:spPr>
          <a:xfrm>
            <a:off x="543998" y="6426189"/>
            <a:ext cx="5692253" cy="288777"/>
          </a:xfrm>
        </p:spPr>
        <p:txBody>
          <a:bodyPr/>
          <a:lstStyle/>
          <a:p>
            <a:r>
              <a:rPr lang="en-US" dirty="0"/>
              <a:t>Copyright © 2022 Veritas Technologies LLC  |  CONFIDENTIAL </a:t>
            </a:r>
          </a:p>
        </p:txBody>
      </p:sp>
      <p:sp>
        <p:nvSpPr>
          <p:cNvPr id="66" name="Slide Number Placeholder 4">
            <a:extLst>
              <a:ext uri="{FF2B5EF4-FFF2-40B4-BE49-F238E27FC236}">
                <a16:creationId xmlns:a16="http://schemas.microsoft.com/office/drawing/2014/main" id="{50963659-AE42-094C-A5DE-4A524875E5A5}"/>
              </a:ext>
            </a:extLst>
          </p:cNvPr>
          <p:cNvSpPr>
            <a:spLocks noGrp="1"/>
          </p:cNvSpPr>
          <p:nvPr>
            <p:ph type="sldNum" sz="quarter" idx="4"/>
          </p:nvPr>
        </p:nvSpPr>
        <p:spPr>
          <a:xfrm>
            <a:off x="300789" y="6426189"/>
            <a:ext cx="207926" cy="288777"/>
          </a:xfrm>
        </p:spPr>
        <p:txBody>
          <a:bodyPr/>
          <a:lstStyle/>
          <a:p>
            <a:fld id="{8A39E1BE-BEA9-3141-B1D0-D0662867DFF2}" type="slidenum">
              <a:rPr lang="en-US" smtClean="0"/>
              <a:pPr/>
              <a:t>19</a:t>
            </a:fld>
            <a:endParaRPr lang="en-US"/>
          </a:p>
        </p:txBody>
      </p:sp>
      <p:grpSp>
        <p:nvGrpSpPr>
          <p:cNvPr id="28" name="Group 27">
            <a:extLst>
              <a:ext uri="{FF2B5EF4-FFF2-40B4-BE49-F238E27FC236}">
                <a16:creationId xmlns:a16="http://schemas.microsoft.com/office/drawing/2014/main" id="{84202FEB-E1D7-3D4F-B5FE-4ED6BF9112CB}"/>
              </a:ext>
            </a:extLst>
          </p:cNvPr>
          <p:cNvGrpSpPr/>
          <p:nvPr/>
        </p:nvGrpSpPr>
        <p:grpSpPr>
          <a:xfrm>
            <a:off x="781755" y="1868624"/>
            <a:ext cx="1474376" cy="1394212"/>
            <a:chOff x="781755" y="1868624"/>
            <a:chExt cx="1474376" cy="1394212"/>
          </a:xfrm>
        </p:grpSpPr>
        <p:grpSp>
          <p:nvGrpSpPr>
            <p:cNvPr id="117" name="Group 116">
              <a:extLst>
                <a:ext uri="{FF2B5EF4-FFF2-40B4-BE49-F238E27FC236}">
                  <a16:creationId xmlns:a16="http://schemas.microsoft.com/office/drawing/2014/main" id="{9D016ADB-8775-F94E-82C6-86A2391AB519}"/>
                </a:ext>
              </a:extLst>
            </p:cNvPr>
            <p:cNvGrpSpPr>
              <a:grpSpLocks noChangeAspect="1"/>
            </p:cNvGrpSpPr>
            <p:nvPr/>
          </p:nvGrpSpPr>
          <p:grpSpPr>
            <a:xfrm>
              <a:off x="1570356" y="2897076"/>
              <a:ext cx="365760" cy="365760"/>
              <a:chOff x="5016085" y="414782"/>
              <a:chExt cx="815576" cy="815575"/>
            </a:xfrm>
            <a:effectLst/>
          </p:grpSpPr>
          <p:sp>
            <p:nvSpPr>
              <p:cNvPr id="139" name="Shape 11680">
                <a:extLst>
                  <a:ext uri="{FF2B5EF4-FFF2-40B4-BE49-F238E27FC236}">
                    <a16:creationId xmlns:a16="http://schemas.microsoft.com/office/drawing/2014/main" id="{361B6706-888C-3643-AAED-0B493C325536}"/>
                  </a:ext>
                </a:extLst>
              </p:cNvPr>
              <p:cNvSpPr/>
              <p:nvPr/>
            </p:nvSpPr>
            <p:spPr>
              <a:xfrm>
                <a:off x="5016085" y="414782"/>
                <a:ext cx="815576" cy="815575"/>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140" name="Picture 139">
                <a:extLst>
                  <a:ext uri="{FF2B5EF4-FFF2-40B4-BE49-F238E27FC236}">
                    <a16:creationId xmlns:a16="http://schemas.microsoft.com/office/drawing/2014/main" id="{88FAB22A-97ED-FA43-84CD-940040D3E8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65988" y="750876"/>
                <a:ext cx="723633" cy="144727"/>
              </a:xfrm>
              <a:prstGeom prst="rect">
                <a:avLst/>
              </a:prstGeom>
            </p:spPr>
          </p:pic>
        </p:grpSp>
        <p:grpSp>
          <p:nvGrpSpPr>
            <p:cNvPr id="12" name="Group 11">
              <a:extLst>
                <a:ext uri="{FF2B5EF4-FFF2-40B4-BE49-F238E27FC236}">
                  <a16:creationId xmlns:a16="http://schemas.microsoft.com/office/drawing/2014/main" id="{7FEF08F6-1595-9C44-93D2-E355D3FF4164}"/>
                </a:ext>
              </a:extLst>
            </p:cNvPr>
            <p:cNvGrpSpPr/>
            <p:nvPr/>
          </p:nvGrpSpPr>
          <p:grpSpPr>
            <a:xfrm>
              <a:off x="1192560" y="2710953"/>
              <a:ext cx="365760" cy="365760"/>
              <a:chOff x="1192560" y="2710953"/>
              <a:chExt cx="365760" cy="365760"/>
            </a:xfrm>
          </p:grpSpPr>
          <p:sp>
            <p:nvSpPr>
              <p:cNvPr id="125" name="Shape 11689">
                <a:extLst>
                  <a:ext uri="{FF2B5EF4-FFF2-40B4-BE49-F238E27FC236}">
                    <a16:creationId xmlns:a16="http://schemas.microsoft.com/office/drawing/2014/main" id="{EB739AE7-1A7D-FE4A-85BE-D3512EF99256}"/>
                  </a:ext>
                </a:extLst>
              </p:cNvPr>
              <p:cNvSpPr/>
              <p:nvPr/>
            </p:nvSpPr>
            <p:spPr>
              <a:xfrm>
                <a:off x="1192560" y="2710953"/>
                <a:ext cx="365760"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7" name="Graphic 6">
                <a:extLst>
                  <a:ext uri="{FF2B5EF4-FFF2-40B4-BE49-F238E27FC236}">
                    <a16:creationId xmlns:a16="http://schemas.microsoft.com/office/drawing/2014/main" id="{4101D9CD-AACD-5443-AB56-359C6E2051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0020" y="2778225"/>
                <a:ext cx="230840" cy="231217"/>
              </a:xfrm>
              <a:prstGeom prst="rect">
                <a:avLst/>
              </a:prstGeom>
            </p:spPr>
          </p:pic>
        </p:grpSp>
        <p:grpSp>
          <p:nvGrpSpPr>
            <p:cNvPr id="5" name="Group 4">
              <a:extLst>
                <a:ext uri="{FF2B5EF4-FFF2-40B4-BE49-F238E27FC236}">
                  <a16:creationId xmlns:a16="http://schemas.microsoft.com/office/drawing/2014/main" id="{AC180369-7130-C74A-AB2E-5745A066033F}"/>
                </a:ext>
              </a:extLst>
            </p:cNvPr>
            <p:cNvGrpSpPr/>
            <p:nvPr/>
          </p:nvGrpSpPr>
          <p:grpSpPr>
            <a:xfrm>
              <a:off x="1875255" y="2217606"/>
              <a:ext cx="365761" cy="365760"/>
              <a:chOff x="1875255" y="2217606"/>
              <a:chExt cx="365761" cy="365760"/>
            </a:xfrm>
          </p:grpSpPr>
          <p:sp>
            <p:nvSpPr>
              <p:cNvPr id="127" name="Shape 11689">
                <a:extLst>
                  <a:ext uri="{FF2B5EF4-FFF2-40B4-BE49-F238E27FC236}">
                    <a16:creationId xmlns:a16="http://schemas.microsoft.com/office/drawing/2014/main" id="{3194DD15-DE63-A047-B220-E8A2E7117B64}"/>
                  </a:ext>
                </a:extLst>
              </p:cNvPr>
              <p:cNvSpPr/>
              <p:nvPr/>
            </p:nvSpPr>
            <p:spPr>
              <a:xfrm>
                <a:off x="1875255" y="2217606"/>
                <a:ext cx="365761"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11" name="Graphic 10">
                <a:extLst>
                  <a:ext uri="{FF2B5EF4-FFF2-40B4-BE49-F238E27FC236}">
                    <a16:creationId xmlns:a16="http://schemas.microsoft.com/office/drawing/2014/main" id="{DD8C8FC9-CD8A-1B4A-BE68-3695F9111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4764" y="2311031"/>
                <a:ext cx="217285" cy="184953"/>
              </a:xfrm>
              <a:prstGeom prst="rect">
                <a:avLst/>
              </a:prstGeom>
            </p:spPr>
          </p:pic>
        </p:grpSp>
        <p:grpSp>
          <p:nvGrpSpPr>
            <p:cNvPr id="3" name="Group 2">
              <a:extLst>
                <a:ext uri="{FF2B5EF4-FFF2-40B4-BE49-F238E27FC236}">
                  <a16:creationId xmlns:a16="http://schemas.microsoft.com/office/drawing/2014/main" id="{FDFC31C6-A6CB-EB42-AF8D-6C7C2B9F8571}"/>
                </a:ext>
              </a:extLst>
            </p:cNvPr>
            <p:cNvGrpSpPr/>
            <p:nvPr/>
          </p:nvGrpSpPr>
          <p:grpSpPr>
            <a:xfrm>
              <a:off x="1135089" y="2292105"/>
              <a:ext cx="365760" cy="365760"/>
              <a:chOff x="1135089" y="2292105"/>
              <a:chExt cx="365760" cy="365760"/>
            </a:xfrm>
          </p:grpSpPr>
          <p:sp>
            <p:nvSpPr>
              <p:cNvPr id="131" name="Shape 11680">
                <a:extLst>
                  <a:ext uri="{FF2B5EF4-FFF2-40B4-BE49-F238E27FC236}">
                    <a16:creationId xmlns:a16="http://schemas.microsoft.com/office/drawing/2014/main" id="{BC61A95E-F546-B040-85C3-1095FCF29B34}"/>
                  </a:ext>
                </a:extLst>
              </p:cNvPr>
              <p:cNvSpPr/>
              <p:nvPr/>
            </p:nvSpPr>
            <p:spPr>
              <a:xfrm>
                <a:off x="1135089" y="2292105"/>
                <a:ext cx="365760"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13" name="Graphic 12">
                <a:extLst>
                  <a:ext uri="{FF2B5EF4-FFF2-40B4-BE49-F238E27FC236}">
                    <a16:creationId xmlns:a16="http://schemas.microsoft.com/office/drawing/2014/main" id="{8C4083E7-D3A7-374D-8D6A-57845A360D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6371" y="2407928"/>
                <a:ext cx="243197" cy="134115"/>
              </a:xfrm>
              <a:prstGeom prst="rect">
                <a:avLst/>
              </a:prstGeom>
            </p:spPr>
          </p:pic>
        </p:grpSp>
        <p:grpSp>
          <p:nvGrpSpPr>
            <p:cNvPr id="10" name="Group 9">
              <a:extLst>
                <a:ext uri="{FF2B5EF4-FFF2-40B4-BE49-F238E27FC236}">
                  <a16:creationId xmlns:a16="http://schemas.microsoft.com/office/drawing/2014/main" id="{6F6A3AD6-C3C5-BC41-9D02-571D07EAC6BC}"/>
                </a:ext>
              </a:extLst>
            </p:cNvPr>
            <p:cNvGrpSpPr/>
            <p:nvPr/>
          </p:nvGrpSpPr>
          <p:grpSpPr>
            <a:xfrm>
              <a:off x="1524922" y="2433834"/>
              <a:ext cx="365761" cy="365760"/>
              <a:chOff x="1524922" y="2433834"/>
              <a:chExt cx="365761" cy="365760"/>
            </a:xfrm>
          </p:grpSpPr>
          <p:sp>
            <p:nvSpPr>
              <p:cNvPr id="129" name="Shape 11680">
                <a:extLst>
                  <a:ext uri="{FF2B5EF4-FFF2-40B4-BE49-F238E27FC236}">
                    <a16:creationId xmlns:a16="http://schemas.microsoft.com/office/drawing/2014/main" id="{8CFC9625-8F6D-5342-ABA7-21C684DD9C4A}"/>
                  </a:ext>
                </a:extLst>
              </p:cNvPr>
              <p:cNvSpPr/>
              <p:nvPr/>
            </p:nvSpPr>
            <p:spPr>
              <a:xfrm>
                <a:off x="1524922" y="2433834"/>
                <a:ext cx="365761"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pic>
            <p:nvPicPr>
              <p:cNvPr id="19" name="Graphic 18">
                <a:extLst>
                  <a:ext uri="{FF2B5EF4-FFF2-40B4-BE49-F238E27FC236}">
                    <a16:creationId xmlns:a16="http://schemas.microsoft.com/office/drawing/2014/main" id="{02A04571-D693-C548-A0B7-54301BF5F1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80411" y="2489323"/>
                <a:ext cx="254782" cy="254782"/>
              </a:xfrm>
              <a:prstGeom prst="rect">
                <a:avLst/>
              </a:prstGeom>
            </p:spPr>
          </p:pic>
        </p:grpSp>
        <p:grpSp>
          <p:nvGrpSpPr>
            <p:cNvPr id="8" name="Group 7">
              <a:extLst>
                <a:ext uri="{FF2B5EF4-FFF2-40B4-BE49-F238E27FC236}">
                  <a16:creationId xmlns:a16="http://schemas.microsoft.com/office/drawing/2014/main" id="{20D98731-B7BB-184A-B93F-F33C46CC35BA}"/>
                </a:ext>
              </a:extLst>
            </p:cNvPr>
            <p:cNvGrpSpPr/>
            <p:nvPr/>
          </p:nvGrpSpPr>
          <p:grpSpPr>
            <a:xfrm>
              <a:off x="781755" y="2560568"/>
              <a:ext cx="365760" cy="365760"/>
              <a:chOff x="781755" y="2560568"/>
              <a:chExt cx="365760" cy="365760"/>
            </a:xfrm>
          </p:grpSpPr>
          <p:sp>
            <p:nvSpPr>
              <p:cNvPr id="60" name="Shape 11680">
                <a:extLst>
                  <a:ext uri="{FF2B5EF4-FFF2-40B4-BE49-F238E27FC236}">
                    <a16:creationId xmlns:a16="http://schemas.microsoft.com/office/drawing/2014/main" id="{1755D8E4-D40E-E743-B1D9-B9D82EA1B0CD}"/>
                  </a:ext>
                </a:extLst>
              </p:cNvPr>
              <p:cNvSpPr/>
              <p:nvPr/>
            </p:nvSpPr>
            <p:spPr>
              <a:xfrm>
                <a:off x="781755" y="2560568"/>
                <a:ext cx="365760"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4" name="Graphic 3">
                <a:extLst>
                  <a:ext uri="{FF2B5EF4-FFF2-40B4-BE49-F238E27FC236}">
                    <a16:creationId xmlns:a16="http://schemas.microsoft.com/office/drawing/2014/main" id="{571DECA1-70DE-024E-BED4-25E4045F4E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8216" y="2638846"/>
                <a:ext cx="212838" cy="209205"/>
              </a:xfrm>
              <a:prstGeom prst="rect">
                <a:avLst/>
              </a:prstGeom>
            </p:spPr>
          </p:pic>
        </p:grpSp>
        <p:grpSp>
          <p:nvGrpSpPr>
            <p:cNvPr id="18" name="Group 17">
              <a:extLst>
                <a:ext uri="{FF2B5EF4-FFF2-40B4-BE49-F238E27FC236}">
                  <a16:creationId xmlns:a16="http://schemas.microsoft.com/office/drawing/2014/main" id="{0859EE2B-EC98-9744-B5AD-4D6B2052B815}"/>
                </a:ext>
              </a:extLst>
            </p:cNvPr>
            <p:cNvGrpSpPr/>
            <p:nvPr/>
          </p:nvGrpSpPr>
          <p:grpSpPr>
            <a:xfrm>
              <a:off x="1890371" y="2648380"/>
              <a:ext cx="365760" cy="366562"/>
              <a:chOff x="1890371" y="2648380"/>
              <a:chExt cx="365760" cy="366562"/>
            </a:xfrm>
          </p:grpSpPr>
          <p:sp>
            <p:nvSpPr>
              <p:cNvPr id="133" name="Shape 11673">
                <a:extLst>
                  <a:ext uri="{FF2B5EF4-FFF2-40B4-BE49-F238E27FC236}">
                    <a16:creationId xmlns:a16="http://schemas.microsoft.com/office/drawing/2014/main" id="{2771EC2F-BCE6-2C44-BAD0-AF68FD185975}"/>
                  </a:ext>
                </a:extLst>
              </p:cNvPr>
              <p:cNvSpPr/>
              <p:nvPr/>
            </p:nvSpPr>
            <p:spPr>
              <a:xfrm>
                <a:off x="1890371" y="2648380"/>
                <a:ext cx="365760" cy="366562"/>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14" name="Picture 13">
                <a:extLst>
                  <a:ext uri="{FF2B5EF4-FFF2-40B4-BE49-F238E27FC236}">
                    <a16:creationId xmlns:a16="http://schemas.microsoft.com/office/drawing/2014/main" id="{778E0F13-95C2-FE49-A061-304E152C7BA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964975" y="2733229"/>
                <a:ext cx="216552" cy="196865"/>
              </a:xfrm>
              <a:prstGeom prst="rect">
                <a:avLst/>
              </a:prstGeom>
            </p:spPr>
          </p:pic>
        </p:grpSp>
        <p:grpSp>
          <p:nvGrpSpPr>
            <p:cNvPr id="16" name="Group 15">
              <a:extLst>
                <a:ext uri="{FF2B5EF4-FFF2-40B4-BE49-F238E27FC236}">
                  <a16:creationId xmlns:a16="http://schemas.microsoft.com/office/drawing/2014/main" id="{991C0F65-DE2E-0A41-BDA2-F500C293292A}"/>
                </a:ext>
              </a:extLst>
            </p:cNvPr>
            <p:cNvGrpSpPr/>
            <p:nvPr/>
          </p:nvGrpSpPr>
          <p:grpSpPr>
            <a:xfrm>
              <a:off x="1111792" y="1868624"/>
              <a:ext cx="365760" cy="365760"/>
              <a:chOff x="1111792" y="1868624"/>
              <a:chExt cx="365760" cy="365760"/>
            </a:xfrm>
          </p:grpSpPr>
          <p:sp>
            <p:nvSpPr>
              <p:cNvPr id="135" name="Shape 11673">
                <a:extLst>
                  <a:ext uri="{FF2B5EF4-FFF2-40B4-BE49-F238E27FC236}">
                    <a16:creationId xmlns:a16="http://schemas.microsoft.com/office/drawing/2014/main" id="{FBEA0096-0C6C-FD4A-848C-E7AE943AB218}"/>
                  </a:ext>
                </a:extLst>
              </p:cNvPr>
              <p:cNvSpPr/>
              <p:nvPr/>
            </p:nvSpPr>
            <p:spPr>
              <a:xfrm>
                <a:off x="1111792" y="1868624"/>
                <a:ext cx="365760"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67" name="Graphic 66">
                <a:extLst>
                  <a:ext uri="{FF2B5EF4-FFF2-40B4-BE49-F238E27FC236}">
                    <a16:creationId xmlns:a16="http://schemas.microsoft.com/office/drawing/2014/main" id="{FA5F3196-0863-974B-AD70-0F0F3C120FC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12727" y="1935903"/>
                <a:ext cx="163890" cy="231203"/>
              </a:xfrm>
              <a:prstGeom prst="rect">
                <a:avLst/>
              </a:prstGeom>
              <a:effectLst>
                <a:outerShdw dist="25400" dir="2700000" algn="tl" rotWithShape="0">
                  <a:schemeClr val="bg1">
                    <a:lumMod val="65000"/>
                    <a:alpha val="40000"/>
                  </a:schemeClr>
                </a:outerShdw>
              </a:effectLst>
            </p:spPr>
          </p:pic>
        </p:grpSp>
        <p:grpSp>
          <p:nvGrpSpPr>
            <p:cNvPr id="22" name="Group 21">
              <a:extLst>
                <a:ext uri="{FF2B5EF4-FFF2-40B4-BE49-F238E27FC236}">
                  <a16:creationId xmlns:a16="http://schemas.microsoft.com/office/drawing/2014/main" id="{F6F755E3-2713-574D-BFC0-6B86ADAB80EC}"/>
                </a:ext>
              </a:extLst>
            </p:cNvPr>
            <p:cNvGrpSpPr/>
            <p:nvPr/>
          </p:nvGrpSpPr>
          <p:grpSpPr>
            <a:xfrm>
              <a:off x="1502289" y="2006490"/>
              <a:ext cx="365760" cy="365760"/>
              <a:chOff x="1502289" y="2006490"/>
              <a:chExt cx="365760" cy="365760"/>
            </a:xfrm>
          </p:grpSpPr>
          <p:sp>
            <p:nvSpPr>
              <p:cNvPr id="137" name="Shape 11673">
                <a:extLst>
                  <a:ext uri="{FF2B5EF4-FFF2-40B4-BE49-F238E27FC236}">
                    <a16:creationId xmlns:a16="http://schemas.microsoft.com/office/drawing/2014/main" id="{F7D19D31-9A40-FB44-80C5-A03A2E0F51EF}"/>
                  </a:ext>
                </a:extLst>
              </p:cNvPr>
              <p:cNvSpPr/>
              <p:nvPr/>
            </p:nvSpPr>
            <p:spPr>
              <a:xfrm>
                <a:off x="1502289" y="2006490"/>
                <a:ext cx="365760" cy="365760"/>
              </a:xfrm>
              <a:prstGeom prst="ellipse">
                <a:avLst/>
              </a:prstGeom>
              <a:solidFill>
                <a:srgbClr val="E7E6E6"/>
              </a:solidFill>
              <a:ln w="28575" cap="flat" cmpd="sng">
                <a:solidFill>
                  <a:schemeClr val="bg2"/>
                </a:solidFill>
                <a:prstDash val="solid"/>
                <a:miter lim="400000"/>
              </a:ln>
              <a:effectLst/>
            </p:spPr>
            <p:txBody>
              <a:bodyPr wrap="square" lIns="14280" tIns="14280" rIns="14280" bIns="14280" numCol="1" anchor="ctr">
                <a:noAutofit/>
              </a:bodyPr>
              <a:lstStyle/>
              <a:p>
                <a:pPr marL="0" marR="0" lvl="0" indent="0" algn="l" defTabSz="171348" rtl="0" eaLnBrk="1" fontAlgn="auto" latinLnBrk="0" hangingPunct="1">
                  <a:lnSpc>
                    <a:spcPct val="100000"/>
                  </a:lnSpc>
                  <a:spcBef>
                    <a:spcPts val="0"/>
                  </a:spcBef>
                  <a:spcAft>
                    <a:spcPts val="0"/>
                  </a:spcAft>
                  <a:buClrTx/>
                  <a:buSzTx/>
                  <a:buFontTx/>
                  <a:buNone/>
                  <a:tabLst/>
                  <a:defRPr/>
                </a:pPr>
                <a:endParaRPr kumimoji="0" sz="1125"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a:ea typeface="+mn-ea"/>
                  <a:cs typeface="+mn-cs"/>
                  <a:sym typeface="Gill Sans"/>
                </a:endParaRPr>
              </a:p>
            </p:txBody>
          </p:sp>
          <p:pic>
            <p:nvPicPr>
              <p:cNvPr id="20" name="Picture 19">
                <a:extLst>
                  <a:ext uri="{FF2B5EF4-FFF2-40B4-BE49-F238E27FC236}">
                    <a16:creationId xmlns:a16="http://schemas.microsoft.com/office/drawing/2014/main" id="{1608BBAD-4D5A-E349-BCC0-E41685E7973A}"/>
                  </a:ext>
                </a:extLst>
              </p:cNvPr>
              <p:cNvPicPr>
                <a:picLocks noChangeAspect="1"/>
              </p:cNvPicPr>
              <p:nvPr/>
            </p:nvPicPr>
            <p:blipFill>
              <a:blip r:embed="rId17"/>
              <a:stretch>
                <a:fillRect/>
              </a:stretch>
            </p:blipFill>
            <p:spPr>
              <a:xfrm>
                <a:off x="1531041" y="2091298"/>
                <a:ext cx="308257" cy="196144"/>
              </a:xfrm>
              <a:prstGeom prst="rect">
                <a:avLst/>
              </a:prstGeom>
            </p:spPr>
          </p:pic>
        </p:grpSp>
      </p:grpSp>
      <p:grpSp>
        <p:nvGrpSpPr>
          <p:cNvPr id="23" name="Group 22">
            <a:extLst>
              <a:ext uri="{FF2B5EF4-FFF2-40B4-BE49-F238E27FC236}">
                <a16:creationId xmlns:a16="http://schemas.microsoft.com/office/drawing/2014/main" id="{5D18C215-87BD-0542-98AA-2606E0422AAE}"/>
              </a:ext>
            </a:extLst>
          </p:cNvPr>
          <p:cNvGrpSpPr/>
          <p:nvPr/>
        </p:nvGrpSpPr>
        <p:grpSpPr>
          <a:xfrm>
            <a:off x="9304397" y="4973063"/>
            <a:ext cx="930275" cy="780703"/>
            <a:chOff x="9304397" y="4973063"/>
            <a:chExt cx="930275" cy="780703"/>
          </a:xfrm>
        </p:grpSpPr>
        <p:sp>
          <p:nvSpPr>
            <p:cNvPr id="145" name="TextBox 144">
              <a:extLst>
                <a:ext uri="{FF2B5EF4-FFF2-40B4-BE49-F238E27FC236}">
                  <a16:creationId xmlns:a16="http://schemas.microsoft.com/office/drawing/2014/main" id="{6804B6A1-8D83-E04F-AC2B-C4733081A811}"/>
                </a:ext>
              </a:extLst>
            </p:cNvPr>
            <p:cNvSpPr txBox="1"/>
            <p:nvPr/>
          </p:nvSpPr>
          <p:spPr>
            <a:xfrm>
              <a:off x="9396357" y="4973063"/>
              <a:ext cx="703723" cy="187389"/>
            </a:xfrm>
            <a:prstGeom prst="rect">
              <a:avLst/>
            </a:prstGeom>
            <a:solidFill>
              <a:schemeClr val="bg1"/>
            </a:solidFill>
          </p:spPr>
          <p:txBody>
            <a:bodyPr vert="horz" wrap="none" lIns="0" tIns="0" rIns="0" bIns="0" rtlCol="0" anchor="t">
              <a:noAutofit/>
            </a:bodyPr>
            <a:lstStyle/>
            <a:p>
              <a:pPr algn="ctr"/>
              <a:r>
                <a:rPr lang="en-US" sz="1100">
                  <a:ea typeface="Microsoft Sans Serif" panose="020B0604020202020204" pitchFamily="34" charset="0"/>
                  <a:cs typeface="Microsoft Sans Serif" panose="020B0604020202020204" pitchFamily="34" charset="0"/>
                </a:rPr>
                <a:t>CLIENTS</a:t>
              </a:r>
            </a:p>
          </p:txBody>
        </p:sp>
        <p:pic>
          <p:nvPicPr>
            <p:cNvPr id="186" name="Picture 185">
              <a:extLst>
                <a:ext uri="{FF2B5EF4-FFF2-40B4-BE49-F238E27FC236}">
                  <a16:creationId xmlns:a16="http://schemas.microsoft.com/office/drawing/2014/main" id="{3A804814-1E82-DC4F-A4DA-41DC6EED388F}"/>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l="81251" t="84139" r="9722"/>
            <a:stretch/>
          </p:blipFill>
          <p:spPr>
            <a:xfrm>
              <a:off x="9304397" y="5198093"/>
              <a:ext cx="930275" cy="555673"/>
            </a:xfrm>
            <a:prstGeom prst="rect">
              <a:avLst/>
            </a:prstGeom>
          </p:spPr>
        </p:pic>
      </p:grpSp>
      <p:grpSp>
        <p:nvGrpSpPr>
          <p:cNvPr id="17" name="Group 16">
            <a:extLst>
              <a:ext uri="{FF2B5EF4-FFF2-40B4-BE49-F238E27FC236}">
                <a16:creationId xmlns:a16="http://schemas.microsoft.com/office/drawing/2014/main" id="{657AAFE9-D6FC-F642-9FF9-AAF782D19063}"/>
              </a:ext>
            </a:extLst>
          </p:cNvPr>
          <p:cNvGrpSpPr/>
          <p:nvPr/>
        </p:nvGrpSpPr>
        <p:grpSpPr>
          <a:xfrm>
            <a:off x="7255511" y="1640350"/>
            <a:ext cx="3600375" cy="1725141"/>
            <a:chOff x="7255511" y="1640350"/>
            <a:chExt cx="3600375" cy="1725141"/>
          </a:xfrm>
        </p:grpSpPr>
        <p:sp>
          <p:nvSpPr>
            <p:cNvPr id="142" name="TextBox 141">
              <a:extLst>
                <a:ext uri="{FF2B5EF4-FFF2-40B4-BE49-F238E27FC236}">
                  <a16:creationId xmlns:a16="http://schemas.microsoft.com/office/drawing/2014/main" id="{D617A7A1-4D69-A94D-B14D-3184AA2E3971}"/>
                </a:ext>
              </a:extLst>
            </p:cNvPr>
            <p:cNvSpPr txBox="1"/>
            <p:nvPr/>
          </p:nvSpPr>
          <p:spPr>
            <a:xfrm>
              <a:off x="7255511" y="2228473"/>
              <a:ext cx="3600375" cy="147485"/>
            </a:xfrm>
            <a:prstGeom prst="rect">
              <a:avLst/>
            </a:prstGeom>
            <a:solidFill>
              <a:schemeClr val="bg1"/>
            </a:solidFill>
          </p:spPr>
          <p:txBody>
            <a:bodyPr vert="horz" wrap="none" lIns="0" tIns="0" rIns="0" bIns="0" rtlCol="0" anchor="t">
              <a:noAutofit/>
            </a:bodyPr>
            <a:lstStyle/>
            <a:p>
              <a:pPr algn="ctr"/>
              <a:r>
                <a:rPr lang="en-US" sz="1100" dirty="0">
                  <a:ea typeface="Microsoft Sans Serif" panose="020B0604020202020204" pitchFamily="34" charset="0"/>
                  <a:cs typeface="Microsoft Sans Serif" panose="020B0604020202020204" pitchFamily="34" charset="0"/>
                </a:rPr>
                <a:t>EDISCOVERY PLATFORM  /  ADVANCED SUPERVISION</a:t>
              </a:r>
            </a:p>
          </p:txBody>
        </p:sp>
        <p:sp>
          <p:nvSpPr>
            <p:cNvPr id="159" name="TextBox 158">
              <a:extLst>
                <a:ext uri="{FF2B5EF4-FFF2-40B4-BE49-F238E27FC236}">
                  <a16:creationId xmlns:a16="http://schemas.microsoft.com/office/drawing/2014/main" id="{DE920DD6-B5BD-CE4D-8623-82724871F5DE}"/>
                </a:ext>
              </a:extLst>
            </p:cNvPr>
            <p:cNvSpPr txBox="1"/>
            <p:nvPr/>
          </p:nvSpPr>
          <p:spPr>
            <a:xfrm>
              <a:off x="7694628" y="1640350"/>
              <a:ext cx="2846312" cy="5949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61" tIns="50761" rIns="50761" bIns="50761" numCol="1" spcCol="38100" rtlCol="0" anchor="ctr">
              <a:spAutoFit/>
            </a:bodyPr>
            <a:lstStyle/>
            <a:p>
              <a:pPr algn="ctr" defTabSz="824756" hangingPunct="0">
                <a:defRPr/>
              </a:pPr>
              <a:r>
                <a:rPr lang="en-US" sz="1200" b="1" kern="0" dirty="0">
                  <a:solidFill>
                    <a:srgbClr val="AB2328"/>
                  </a:solidFill>
                  <a:ea typeface="Helvetica Neue Condensed" charset="0"/>
                  <a:cs typeface="Arial" panose="020B0604020202020204" pitchFamily="34" charset="0"/>
                  <a:sym typeface="Helvetica Light"/>
                </a:rPr>
                <a:t>DISCOVERY &amp; COMPLIANCE</a:t>
              </a:r>
            </a:p>
            <a:p>
              <a:pPr algn="ctr" defTabSz="824756" hangingPunct="0">
                <a:defRPr/>
              </a:pPr>
              <a:r>
                <a:rPr lang="en-US" sz="1000" kern="0" dirty="0">
                  <a:solidFill>
                    <a:srgbClr val="000000"/>
                  </a:solidFill>
                  <a:ea typeface="Helvetica Neue Condensed Black" charset="0"/>
                  <a:cs typeface="Arial" panose="020B0604020202020204" pitchFamily="34" charset="0"/>
                  <a:sym typeface="Helvetica Light"/>
                </a:rPr>
                <a:t>eDiscovery Platform &amp; Advanced Supervision enable discovery of archived data</a:t>
              </a:r>
            </a:p>
          </p:txBody>
        </p:sp>
        <p:grpSp>
          <p:nvGrpSpPr>
            <p:cNvPr id="31" name="Group 30">
              <a:extLst>
                <a:ext uri="{FF2B5EF4-FFF2-40B4-BE49-F238E27FC236}">
                  <a16:creationId xmlns:a16="http://schemas.microsoft.com/office/drawing/2014/main" id="{CFB8DF09-0904-8745-B4C6-B2A69DF7AE3E}"/>
                </a:ext>
              </a:extLst>
            </p:cNvPr>
            <p:cNvGrpSpPr/>
            <p:nvPr/>
          </p:nvGrpSpPr>
          <p:grpSpPr>
            <a:xfrm>
              <a:off x="9048986" y="2427057"/>
              <a:ext cx="923304" cy="938434"/>
              <a:chOff x="10648841" y="261588"/>
              <a:chExt cx="923304" cy="938434"/>
            </a:xfrm>
          </p:grpSpPr>
          <p:pic>
            <p:nvPicPr>
              <p:cNvPr id="26" name="Graphic 25">
                <a:extLst>
                  <a:ext uri="{FF2B5EF4-FFF2-40B4-BE49-F238E27FC236}">
                    <a16:creationId xmlns:a16="http://schemas.microsoft.com/office/drawing/2014/main" id="{3C2614CB-6F4E-B048-B551-FACB3CCFAEF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29" name="Oval 28">
                <a:extLst>
                  <a:ext uri="{FF2B5EF4-FFF2-40B4-BE49-F238E27FC236}">
                    <a16:creationId xmlns:a16="http://schemas.microsoft.com/office/drawing/2014/main" id="{DE91F091-709B-A243-B36C-E78B877B1032}"/>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grpSp>
            <p:nvGrpSpPr>
              <p:cNvPr id="109" name="Graphic 7">
                <a:extLst>
                  <a:ext uri="{FF2B5EF4-FFF2-40B4-BE49-F238E27FC236}">
                    <a16:creationId xmlns:a16="http://schemas.microsoft.com/office/drawing/2014/main" id="{F8449881-B05B-1642-BB1C-5D874760CE77}"/>
                  </a:ext>
                </a:extLst>
              </p:cNvPr>
              <p:cNvGrpSpPr>
                <a:grpSpLocks noChangeAspect="1"/>
              </p:cNvGrpSpPr>
              <p:nvPr/>
            </p:nvGrpSpPr>
            <p:grpSpPr>
              <a:xfrm>
                <a:off x="11146361" y="798483"/>
                <a:ext cx="365760" cy="365760"/>
                <a:chOff x="4654152" y="3474735"/>
                <a:chExt cx="661012" cy="661012"/>
              </a:xfrm>
              <a:effectLst/>
            </p:grpSpPr>
            <p:sp>
              <p:nvSpPr>
                <p:cNvPr id="110" name="Freeform 64">
                  <a:extLst>
                    <a:ext uri="{FF2B5EF4-FFF2-40B4-BE49-F238E27FC236}">
                      <a16:creationId xmlns:a16="http://schemas.microsoft.com/office/drawing/2014/main" id="{33BB0266-C2E6-AF42-99EA-1E5A1E9B7DF6}"/>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41" name="Graphic 7">
                  <a:extLst>
                    <a:ext uri="{FF2B5EF4-FFF2-40B4-BE49-F238E27FC236}">
                      <a16:creationId xmlns:a16="http://schemas.microsoft.com/office/drawing/2014/main" id="{19D7B8EA-29A1-2E42-8B29-8B4E325102C4}"/>
                    </a:ext>
                  </a:extLst>
                </p:cNvPr>
                <p:cNvGrpSpPr/>
                <p:nvPr/>
              </p:nvGrpSpPr>
              <p:grpSpPr>
                <a:xfrm>
                  <a:off x="4764320" y="3577192"/>
                  <a:ext cx="439573" cy="447285"/>
                  <a:chOff x="4764320" y="3577192"/>
                  <a:chExt cx="439573" cy="447285"/>
                </a:xfrm>
                <a:solidFill>
                  <a:srgbClr val="FFFFFF"/>
                </a:solidFill>
              </p:grpSpPr>
              <p:sp>
                <p:nvSpPr>
                  <p:cNvPr id="149" name="Freeform 66">
                    <a:extLst>
                      <a:ext uri="{FF2B5EF4-FFF2-40B4-BE49-F238E27FC236}">
                        <a16:creationId xmlns:a16="http://schemas.microsoft.com/office/drawing/2014/main" id="{3B42A65A-90F5-344E-8138-09714FD49C4B}"/>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50" name="Freeform 67">
                    <a:extLst>
                      <a:ext uri="{FF2B5EF4-FFF2-40B4-BE49-F238E27FC236}">
                        <a16:creationId xmlns:a16="http://schemas.microsoft.com/office/drawing/2014/main" id="{5632F926-D90C-A445-8D0D-F3DD6B7B2CD9}"/>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32" name="Group 31">
              <a:extLst>
                <a:ext uri="{FF2B5EF4-FFF2-40B4-BE49-F238E27FC236}">
                  <a16:creationId xmlns:a16="http://schemas.microsoft.com/office/drawing/2014/main" id="{3B442395-4831-D943-A017-537B227FDF73}"/>
                </a:ext>
              </a:extLst>
            </p:cNvPr>
            <p:cNvGrpSpPr/>
            <p:nvPr/>
          </p:nvGrpSpPr>
          <p:grpSpPr>
            <a:xfrm>
              <a:off x="8042837" y="2427057"/>
              <a:ext cx="923304" cy="938434"/>
              <a:chOff x="9705866" y="261588"/>
              <a:chExt cx="923304" cy="938434"/>
            </a:xfrm>
          </p:grpSpPr>
          <p:grpSp>
            <p:nvGrpSpPr>
              <p:cNvPr id="196" name="Group 195">
                <a:extLst>
                  <a:ext uri="{FF2B5EF4-FFF2-40B4-BE49-F238E27FC236}">
                    <a16:creationId xmlns:a16="http://schemas.microsoft.com/office/drawing/2014/main" id="{557656D8-E454-AE48-803E-865F2F30DF16}"/>
                  </a:ext>
                </a:extLst>
              </p:cNvPr>
              <p:cNvGrpSpPr/>
              <p:nvPr/>
            </p:nvGrpSpPr>
            <p:grpSpPr>
              <a:xfrm>
                <a:off x="9705866" y="261588"/>
                <a:ext cx="923304" cy="938434"/>
                <a:chOff x="10648841" y="261588"/>
                <a:chExt cx="923304" cy="938434"/>
              </a:xfrm>
            </p:grpSpPr>
            <p:pic>
              <p:nvPicPr>
                <p:cNvPr id="197" name="Graphic 196">
                  <a:extLst>
                    <a:ext uri="{FF2B5EF4-FFF2-40B4-BE49-F238E27FC236}">
                      <a16:creationId xmlns:a16="http://schemas.microsoft.com/office/drawing/2014/main" id="{06ED9770-9464-4844-8D35-C4C4E5D84D4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198" name="Oval 197">
                  <a:extLst>
                    <a:ext uri="{FF2B5EF4-FFF2-40B4-BE49-F238E27FC236}">
                      <a16:creationId xmlns:a16="http://schemas.microsoft.com/office/drawing/2014/main" id="{123B9A96-7BD5-FB4F-9E8C-C3CD579DA7AC}"/>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02" name="Freeform 66">
                  <a:extLst>
                    <a:ext uri="{FF2B5EF4-FFF2-40B4-BE49-F238E27FC236}">
                      <a16:creationId xmlns:a16="http://schemas.microsoft.com/office/drawing/2014/main" id="{E1872536-1ACB-8D44-92DF-080E5035DCE7}"/>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1" name="Graphic 7">
                <a:extLst>
                  <a:ext uri="{FF2B5EF4-FFF2-40B4-BE49-F238E27FC236}">
                    <a16:creationId xmlns:a16="http://schemas.microsoft.com/office/drawing/2014/main" id="{35545BF7-F813-6947-BD24-EBD381EBE8FE}"/>
                  </a:ext>
                </a:extLst>
              </p:cNvPr>
              <p:cNvGrpSpPr>
                <a:grpSpLocks noChangeAspect="1"/>
              </p:cNvGrpSpPr>
              <p:nvPr/>
            </p:nvGrpSpPr>
            <p:grpSpPr>
              <a:xfrm>
                <a:off x="10203386" y="793591"/>
                <a:ext cx="365760" cy="365760"/>
                <a:chOff x="5265589" y="2200081"/>
                <a:chExt cx="535420" cy="535420"/>
              </a:xfrm>
              <a:effectLst/>
            </p:grpSpPr>
            <p:sp>
              <p:nvSpPr>
                <p:cNvPr id="152" name="Freeform 80">
                  <a:extLst>
                    <a:ext uri="{FF2B5EF4-FFF2-40B4-BE49-F238E27FC236}">
                      <a16:creationId xmlns:a16="http://schemas.microsoft.com/office/drawing/2014/main" id="{6B568FBC-DC8F-9D40-9033-C651A4BE1291}"/>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53" name="Freeform 81">
                  <a:extLst>
                    <a:ext uri="{FF2B5EF4-FFF2-40B4-BE49-F238E27FC236}">
                      <a16:creationId xmlns:a16="http://schemas.microsoft.com/office/drawing/2014/main" id="{2B40C1AF-FF0F-4346-B007-CEAD009AED4C}"/>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54" name="Freeform 82">
                  <a:extLst>
                    <a:ext uri="{FF2B5EF4-FFF2-40B4-BE49-F238E27FC236}">
                      <a16:creationId xmlns:a16="http://schemas.microsoft.com/office/drawing/2014/main" id="{19C7952B-FC73-5742-9375-5977AB2F403C}"/>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55" name="Graphic 7">
                  <a:extLst>
                    <a:ext uri="{FF2B5EF4-FFF2-40B4-BE49-F238E27FC236}">
                      <a16:creationId xmlns:a16="http://schemas.microsoft.com/office/drawing/2014/main" id="{3071DF19-9BBE-854C-92E8-3BA633FB8D49}"/>
                    </a:ext>
                  </a:extLst>
                </p:cNvPr>
                <p:cNvGrpSpPr/>
                <p:nvPr/>
              </p:nvGrpSpPr>
              <p:grpSpPr>
                <a:xfrm>
                  <a:off x="5452876" y="2274132"/>
                  <a:ext cx="243473" cy="386217"/>
                  <a:chOff x="5452876" y="2274132"/>
                  <a:chExt cx="243473" cy="386217"/>
                </a:xfrm>
                <a:solidFill>
                  <a:srgbClr val="FFFFFF"/>
                </a:solidFill>
              </p:grpSpPr>
              <p:sp>
                <p:nvSpPr>
                  <p:cNvPr id="160" name="Freeform 84">
                    <a:extLst>
                      <a:ext uri="{FF2B5EF4-FFF2-40B4-BE49-F238E27FC236}">
                        <a16:creationId xmlns:a16="http://schemas.microsoft.com/office/drawing/2014/main" id="{9BC708B1-1860-2849-A87D-8121A040B119}"/>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1" name="Freeform 85">
                    <a:extLst>
                      <a:ext uri="{FF2B5EF4-FFF2-40B4-BE49-F238E27FC236}">
                        <a16:creationId xmlns:a16="http://schemas.microsoft.com/office/drawing/2014/main" id="{BAE6F907-A4B8-2044-92F2-64DAC11BF061}"/>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2" name="Freeform 86">
                    <a:extLst>
                      <a:ext uri="{FF2B5EF4-FFF2-40B4-BE49-F238E27FC236}">
                        <a16:creationId xmlns:a16="http://schemas.microsoft.com/office/drawing/2014/main" id="{F4F0ACE9-C1A4-6947-88F2-34C688B4F12D}"/>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3" name="Freeform 87">
                    <a:extLst>
                      <a:ext uri="{FF2B5EF4-FFF2-40B4-BE49-F238E27FC236}">
                        <a16:creationId xmlns:a16="http://schemas.microsoft.com/office/drawing/2014/main" id="{93ED4D56-951E-2B43-9474-80891D410F5B}"/>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4" name="Freeform 88">
                    <a:extLst>
                      <a:ext uri="{FF2B5EF4-FFF2-40B4-BE49-F238E27FC236}">
                        <a16:creationId xmlns:a16="http://schemas.microsoft.com/office/drawing/2014/main" id="{0B8A6B17-F9D2-5845-BD94-BABA1FBE59F8}"/>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5" name="Freeform 89">
                    <a:extLst>
                      <a:ext uri="{FF2B5EF4-FFF2-40B4-BE49-F238E27FC236}">
                        <a16:creationId xmlns:a16="http://schemas.microsoft.com/office/drawing/2014/main" id="{56F73071-246C-6945-88F9-01BE09CA916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6" name="Freeform 90">
                    <a:extLst>
                      <a:ext uri="{FF2B5EF4-FFF2-40B4-BE49-F238E27FC236}">
                        <a16:creationId xmlns:a16="http://schemas.microsoft.com/office/drawing/2014/main" id="{B0D77F81-77D9-EF4F-95E4-EEAEC83F2839}"/>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7" name="Freeform 91">
                    <a:extLst>
                      <a:ext uri="{FF2B5EF4-FFF2-40B4-BE49-F238E27FC236}">
                        <a16:creationId xmlns:a16="http://schemas.microsoft.com/office/drawing/2014/main" id="{3BC8AE05-3E60-F646-9457-AD35A6A04263}"/>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8" name="Freeform 92">
                    <a:extLst>
                      <a:ext uri="{FF2B5EF4-FFF2-40B4-BE49-F238E27FC236}">
                        <a16:creationId xmlns:a16="http://schemas.microsoft.com/office/drawing/2014/main" id="{45ED33B6-22C0-FA4C-87B7-F757BCC13D0C}"/>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69" name="Freeform 93">
                    <a:extLst>
                      <a:ext uri="{FF2B5EF4-FFF2-40B4-BE49-F238E27FC236}">
                        <a16:creationId xmlns:a16="http://schemas.microsoft.com/office/drawing/2014/main" id="{997B6878-C5BD-8F4D-9839-834E3687E225}"/>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70" name="Freeform 94">
                    <a:extLst>
                      <a:ext uri="{FF2B5EF4-FFF2-40B4-BE49-F238E27FC236}">
                        <a16:creationId xmlns:a16="http://schemas.microsoft.com/office/drawing/2014/main" id="{9582744E-CEA4-C641-AB2C-F03953441930}"/>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71" name="Freeform 95">
                    <a:extLst>
                      <a:ext uri="{FF2B5EF4-FFF2-40B4-BE49-F238E27FC236}">
                        <a16:creationId xmlns:a16="http://schemas.microsoft.com/office/drawing/2014/main" id="{55ED213A-EB22-8F42-B22C-1733F015D8E2}"/>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72" name="Freeform 96">
                    <a:extLst>
                      <a:ext uri="{FF2B5EF4-FFF2-40B4-BE49-F238E27FC236}">
                        <a16:creationId xmlns:a16="http://schemas.microsoft.com/office/drawing/2014/main" id="{B846856D-45F8-8948-9855-8A8A39F40D54}"/>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73" name="Freeform 97">
                    <a:extLst>
                      <a:ext uri="{FF2B5EF4-FFF2-40B4-BE49-F238E27FC236}">
                        <a16:creationId xmlns:a16="http://schemas.microsoft.com/office/drawing/2014/main" id="{0D1109BF-C41D-A643-93A9-9B44D8A93301}"/>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grpSp>
        <p:nvGrpSpPr>
          <p:cNvPr id="9" name="Group 8">
            <a:extLst>
              <a:ext uri="{FF2B5EF4-FFF2-40B4-BE49-F238E27FC236}">
                <a16:creationId xmlns:a16="http://schemas.microsoft.com/office/drawing/2014/main" id="{D0F8F2D3-699F-064F-8099-4FF825E02000}"/>
              </a:ext>
            </a:extLst>
          </p:cNvPr>
          <p:cNvGrpSpPr/>
          <p:nvPr/>
        </p:nvGrpSpPr>
        <p:grpSpPr>
          <a:xfrm>
            <a:off x="2401997" y="2263261"/>
            <a:ext cx="2454908" cy="1118001"/>
            <a:chOff x="2401997" y="2263261"/>
            <a:chExt cx="2454908" cy="1118001"/>
          </a:xfrm>
        </p:grpSpPr>
        <p:sp>
          <p:nvSpPr>
            <p:cNvPr id="147" name="TextBox 146">
              <a:extLst>
                <a:ext uri="{FF2B5EF4-FFF2-40B4-BE49-F238E27FC236}">
                  <a16:creationId xmlns:a16="http://schemas.microsoft.com/office/drawing/2014/main" id="{6F9079A4-BB06-9949-AC0A-19D12376EA25}"/>
                </a:ext>
              </a:extLst>
            </p:cNvPr>
            <p:cNvSpPr txBox="1"/>
            <p:nvPr/>
          </p:nvSpPr>
          <p:spPr>
            <a:xfrm>
              <a:off x="4091490" y="2263261"/>
              <a:ext cx="607526" cy="152913"/>
            </a:xfrm>
            <a:prstGeom prst="rect">
              <a:avLst/>
            </a:prstGeom>
            <a:solidFill>
              <a:schemeClr val="bg1"/>
            </a:solidFill>
          </p:spPr>
          <p:txBody>
            <a:bodyPr vert="horz" wrap="none" lIns="0" tIns="0" rIns="0" bIns="0" rtlCol="0" anchor="t">
              <a:noAutofit/>
            </a:bodyPr>
            <a:lstStyle/>
            <a:p>
              <a:pPr algn="ctr"/>
              <a:r>
                <a:rPr lang="en-US" sz="1100" dirty="0">
                  <a:ea typeface="Microsoft Sans Serif" panose="020B0604020202020204" pitchFamily="34" charset="0"/>
                  <a:cs typeface="Microsoft Sans Serif" panose="020B0604020202020204" pitchFamily="34" charset="0"/>
                </a:rPr>
                <a:t>MERGE1</a:t>
              </a:r>
            </a:p>
          </p:txBody>
        </p:sp>
        <p:sp>
          <p:nvSpPr>
            <p:cNvPr id="158" name="TextBox 157">
              <a:extLst>
                <a:ext uri="{FF2B5EF4-FFF2-40B4-BE49-F238E27FC236}">
                  <a16:creationId xmlns:a16="http://schemas.microsoft.com/office/drawing/2014/main" id="{A1936E41-D30B-5F48-A834-29F34D411768}"/>
                </a:ext>
              </a:extLst>
            </p:cNvPr>
            <p:cNvSpPr txBox="1"/>
            <p:nvPr/>
          </p:nvSpPr>
          <p:spPr>
            <a:xfrm>
              <a:off x="2401997" y="2511772"/>
              <a:ext cx="1603492" cy="748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61" tIns="50761" rIns="50761" bIns="50761" numCol="1" spcCol="38100" rtlCol="0" anchor="ctr">
              <a:spAutoFit/>
            </a:bodyPr>
            <a:lstStyle/>
            <a:p>
              <a:pPr lvl="0" algn="r" defTabSz="824756" hangingPunct="0">
                <a:defRPr/>
              </a:pPr>
              <a:r>
                <a:rPr lang="en-US" sz="1200" b="1" kern="0" dirty="0">
                  <a:solidFill>
                    <a:srgbClr val="AB2328"/>
                  </a:solidFill>
                  <a:ea typeface="Helvetica Neue Condensed" charset="0"/>
                  <a:cs typeface="Helvetica Neue Condensed" charset="0"/>
                  <a:sym typeface="Helvetica Light"/>
                </a:rPr>
                <a:t>CAPTURE</a:t>
              </a:r>
            </a:p>
            <a:p>
              <a:pPr lvl="0" algn="r" defTabSz="824756" hangingPunct="0">
                <a:defRPr/>
              </a:pPr>
              <a:r>
                <a:rPr lang="en-US" sz="1000" kern="0" dirty="0">
                  <a:solidFill>
                    <a:srgbClr val="000000"/>
                  </a:solidFill>
                  <a:ea typeface="Helvetica Neue Condensed Black" charset="0"/>
                  <a:cs typeface="Helvetica Neue Condensed Black" charset="0"/>
                  <a:sym typeface="Helvetica Light"/>
                </a:rPr>
                <a:t>Merge1 captures Instant Message, Social Media &amp; Compliance Data</a:t>
              </a:r>
            </a:p>
          </p:txBody>
        </p:sp>
        <p:grpSp>
          <p:nvGrpSpPr>
            <p:cNvPr id="34" name="Group 33">
              <a:extLst>
                <a:ext uri="{FF2B5EF4-FFF2-40B4-BE49-F238E27FC236}">
                  <a16:creationId xmlns:a16="http://schemas.microsoft.com/office/drawing/2014/main" id="{84E627FB-300F-A640-8EB7-53C1FDF36112}"/>
                </a:ext>
              </a:extLst>
            </p:cNvPr>
            <p:cNvGrpSpPr/>
            <p:nvPr/>
          </p:nvGrpSpPr>
          <p:grpSpPr>
            <a:xfrm>
              <a:off x="3933601" y="2442828"/>
              <a:ext cx="923304" cy="938434"/>
              <a:chOff x="7828359" y="512196"/>
              <a:chExt cx="923304" cy="938434"/>
            </a:xfrm>
          </p:grpSpPr>
          <p:grpSp>
            <p:nvGrpSpPr>
              <p:cNvPr id="228" name="Group 227">
                <a:extLst>
                  <a:ext uri="{FF2B5EF4-FFF2-40B4-BE49-F238E27FC236}">
                    <a16:creationId xmlns:a16="http://schemas.microsoft.com/office/drawing/2014/main" id="{14089DD1-26E0-A94B-AF2C-5FFB4832A73E}"/>
                  </a:ext>
                </a:extLst>
              </p:cNvPr>
              <p:cNvGrpSpPr/>
              <p:nvPr/>
            </p:nvGrpSpPr>
            <p:grpSpPr>
              <a:xfrm>
                <a:off x="7828359" y="512196"/>
                <a:ext cx="923304" cy="938434"/>
                <a:chOff x="9705866" y="261588"/>
                <a:chExt cx="923304" cy="938434"/>
              </a:xfrm>
            </p:grpSpPr>
            <p:grpSp>
              <p:nvGrpSpPr>
                <p:cNvPr id="229" name="Group 228">
                  <a:extLst>
                    <a:ext uri="{FF2B5EF4-FFF2-40B4-BE49-F238E27FC236}">
                      <a16:creationId xmlns:a16="http://schemas.microsoft.com/office/drawing/2014/main" id="{F4EE4930-1774-3E45-B341-FCA923C9ED29}"/>
                    </a:ext>
                  </a:extLst>
                </p:cNvPr>
                <p:cNvGrpSpPr/>
                <p:nvPr/>
              </p:nvGrpSpPr>
              <p:grpSpPr>
                <a:xfrm>
                  <a:off x="9705866" y="261588"/>
                  <a:ext cx="923304" cy="938434"/>
                  <a:chOff x="10648841" y="261588"/>
                  <a:chExt cx="923304" cy="938434"/>
                </a:xfrm>
              </p:grpSpPr>
              <p:pic>
                <p:nvPicPr>
                  <p:cNvPr id="248" name="Graphic 247">
                    <a:extLst>
                      <a:ext uri="{FF2B5EF4-FFF2-40B4-BE49-F238E27FC236}">
                        <a16:creationId xmlns:a16="http://schemas.microsoft.com/office/drawing/2014/main" id="{DDA62B82-A3B9-7B46-BEBB-11D41D90074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249" name="Oval 248">
                    <a:extLst>
                      <a:ext uri="{FF2B5EF4-FFF2-40B4-BE49-F238E27FC236}">
                        <a16:creationId xmlns:a16="http://schemas.microsoft.com/office/drawing/2014/main" id="{6A645E63-5CF5-9045-AC3B-646E89837C9C}"/>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50" name="Freeform 66">
                    <a:extLst>
                      <a:ext uri="{FF2B5EF4-FFF2-40B4-BE49-F238E27FC236}">
                        <a16:creationId xmlns:a16="http://schemas.microsoft.com/office/drawing/2014/main" id="{9A6E1620-6BF5-8249-AFA4-37E0516024C8}"/>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230" name="Graphic 7">
                  <a:extLst>
                    <a:ext uri="{FF2B5EF4-FFF2-40B4-BE49-F238E27FC236}">
                      <a16:creationId xmlns:a16="http://schemas.microsoft.com/office/drawing/2014/main" id="{8045D25B-D6E5-E94D-A220-5B1AF25B4B39}"/>
                    </a:ext>
                  </a:extLst>
                </p:cNvPr>
                <p:cNvGrpSpPr>
                  <a:grpSpLocks noChangeAspect="1"/>
                </p:cNvGrpSpPr>
                <p:nvPr/>
              </p:nvGrpSpPr>
              <p:grpSpPr>
                <a:xfrm>
                  <a:off x="10255310" y="844175"/>
                  <a:ext cx="242335" cy="263835"/>
                  <a:chOff x="5341605" y="2274132"/>
                  <a:chExt cx="354744" cy="386217"/>
                </a:xfrm>
                <a:effectLst/>
              </p:grpSpPr>
              <p:sp>
                <p:nvSpPr>
                  <p:cNvPr id="231" name="Freeform 81">
                    <a:extLst>
                      <a:ext uri="{FF2B5EF4-FFF2-40B4-BE49-F238E27FC236}">
                        <a16:creationId xmlns:a16="http://schemas.microsoft.com/office/drawing/2014/main" id="{E2CE105A-06B1-0947-A62E-8F6EB8B0BE8F}"/>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2" name="Freeform 82">
                    <a:extLst>
                      <a:ext uri="{FF2B5EF4-FFF2-40B4-BE49-F238E27FC236}">
                        <a16:creationId xmlns:a16="http://schemas.microsoft.com/office/drawing/2014/main" id="{DBE68746-727E-9E4C-8798-48F27115D3B9}"/>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233" name="Graphic 7">
                    <a:extLst>
                      <a:ext uri="{FF2B5EF4-FFF2-40B4-BE49-F238E27FC236}">
                        <a16:creationId xmlns:a16="http://schemas.microsoft.com/office/drawing/2014/main" id="{8D0AF679-2119-0B4E-AD59-AFD302B4427B}"/>
                      </a:ext>
                    </a:extLst>
                  </p:cNvPr>
                  <p:cNvGrpSpPr/>
                  <p:nvPr/>
                </p:nvGrpSpPr>
                <p:grpSpPr>
                  <a:xfrm>
                    <a:off x="5452876" y="2274132"/>
                    <a:ext cx="243473" cy="386217"/>
                    <a:chOff x="5452876" y="2274132"/>
                    <a:chExt cx="243473" cy="386217"/>
                  </a:xfrm>
                  <a:solidFill>
                    <a:srgbClr val="FFFFFF"/>
                  </a:solidFill>
                </p:grpSpPr>
                <p:sp>
                  <p:nvSpPr>
                    <p:cNvPr id="234" name="Freeform 84">
                      <a:extLst>
                        <a:ext uri="{FF2B5EF4-FFF2-40B4-BE49-F238E27FC236}">
                          <a16:creationId xmlns:a16="http://schemas.microsoft.com/office/drawing/2014/main" id="{D05D324C-6403-674D-B144-833675101741}"/>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5" name="Freeform 85">
                      <a:extLst>
                        <a:ext uri="{FF2B5EF4-FFF2-40B4-BE49-F238E27FC236}">
                          <a16:creationId xmlns:a16="http://schemas.microsoft.com/office/drawing/2014/main" id="{779B5436-475E-FA4C-8D8E-9182A6A9439B}"/>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6" name="Freeform 86">
                      <a:extLst>
                        <a:ext uri="{FF2B5EF4-FFF2-40B4-BE49-F238E27FC236}">
                          <a16:creationId xmlns:a16="http://schemas.microsoft.com/office/drawing/2014/main" id="{F26C356D-484A-514D-8F61-EC207FE2F727}"/>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7" name="Freeform 87">
                      <a:extLst>
                        <a:ext uri="{FF2B5EF4-FFF2-40B4-BE49-F238E27FC236}">
                          <a16:creationId xmlns:a16="http://schemas.microsoft.com/office/drawing/2014/main" id="{ECA3814E-8CD1-FF46-858F-736459AEC7E7}"/>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8" name="Freeform 88">
                      <a:extLst>
                        <a:ext uri="{FF2B5EF4-FFF2-40B4-BE49-F238E27FC236}">
                          <a16:creationId xmlns:a16="http://schemas.microsoft.com/office/drawing/2014/main" id="{AAD71324-D163-2A42-9664-053DABA51532}"/>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9" name="Freeform 89">
                      <a:extLst>
                        <a:ext uri="{FF2B5EF4-FFF2-40B4-BE49-F238E27FC236}">
                          <a16:creationId xmlns:a16="http://schemas.microsoft.com/office/drawing/2014/main" id="{947F380A-423B-5446-AFEF-BEF684BAEF99}"/>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0" name="Freeform 90">
                      <a:extLst>
                        <a:ext uri="{FF2B5EF4-FFF2-40B4-BE49-F238E27FC236}">
                          <a16:creationId xmlns:a16="http://schemas.microsoft.com/office/drawing/2014/main" id="{5F5C6086-1EBF-904B-9A1E-8E7F8D38A6A7}"/>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1" name="Freeform 91">
                      <a:extLst>
                        <a:ext uri="{FF2B5EF4-FFF2-40B4-BE49-F238E27FC236}">
                          <a16:creationId xmlns:a16="http://schemas.microsoft.com/office/drawing/2014/main" id="{D24A135B-0B51-C44E-9C54-7F4C9DE6182A}"/>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2" name="Freeform 92">
                      <a:extLst>
                        <a:ext uri="{FF2B5EF4-FFF2-40B4-BE49-F238E27FC236}">
                          <a16:creationId xmlns:a16="http://schemas.microsoft.com/office/drawing/2014/main" id="{A1C81D10-9316-294D-8B69-6F84873856D6}"/>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3" name="Freeform 93">
                      <a:extLst>
                        <a:ext uri="{FF2B5EF4-FFF2-40B4-BE49-F238E27FC236}">
                          <a16:creationId xmlns:a16="http://schemas.microsoft.com/office/drawing/2014/main" id="{D308A913-F250-1F45-BC60-2D6D4F24D3A7}"/>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4" name="Freeform 94">
                      <a:extLst>
                        <a:ext uri="{FF2B5EF4-FFF2-40B4-BE49-F238E27FC236}">
                          <a16:creationId xmlns:a16="http://schemas.microsoft.com/office/drawing/2014/main" id="{9164EAE6-B5DB-C84B-B7E5-36E69007DF5A}"/>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5" name="Freeform 95">
                      <a:extLst>
                        <a:ext uri="{FF2B5EF4-FFF2-40B4-BE49-F238E27FC236}">
                          <a16:creationId xmlns:a16="http://schemas.microsoft.com/office/drawing/2014/main" id="{EDF39EFF-A759-7A42-BB7B-C616A830F760}"/>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6" name="Freeform 96">
                      <a:extLst>
                        <a:ext uri="{FF2B5EF4-FFF2-40B4-BE49-F238E27FC236}">
                          <a16:creationId xmlns:a16="http://schemas.microsoft.com/office/drawing/2014/main" id="{F47FBFBF-FE51-A649-B773-967078077AB0}"/>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7" name="Freeform 97">
                      <a:extLst>
                        <a:ext uri="{FF2B5EF4-FFF2-40B4-BE49-F238E27FC236}">
                          <a16:creationId xmlns:a16="http://schemas.microsoft.com/office/drawing/2014/main" id="{1C1129CA-4240-CD46-A929-75AC5A0FAEF2}"/>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80" name="Graphic 7">
                <a:extLst>
                  <a:ext uri="{FF2B5EF4-FFF2-40B4-BE49-F238E27FC236}">
                    <a16:creationId xmlns:a16="http://schemas.microsoft.com/office/drawing/2014/main" id="{242B175B-5601-214C-8105-F84AA58CF3B1}"/>
                  </a:ext>
                </a:extLst>
              </p:cNvPr>
              <p:cNvGrpSpPr>
                <a:grpSpLocks noChangeAspect="1"/>
              </p:cNvGrpSpPr>
              <p:nvPr/>
            </p:nvGrpSpPr>
            <p:grpSpPr>
              <a:xfrm>
                <a:off x="8322111" y="1046426"/>
                <a:ext cx="365760" cy="365760"/>
                <a:chOff x="6931341" y="2251861"/>
                <a:chExt cx="661012" cy="661012"/>
              </a:xfrm>
              <a:effectLst/>
            </p:grpSpPr>
            <p:sp>
              <p:nvSpPr>
                <p:cNvPr id="81" name="Freeform 35">
                  <a:extLst>
                    <a:ext uri="{FF2B5EF4-FFF2-40B4-BE49-F238E27FC236}">
                      <a16:creationId xmlns:a16="http://schemas.microsoft.com/office/drawing/2014/main" id="{3C433C6A-CD74-A743-A4D4-FBB31403F1F6}"/>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36">
                  <a:extLst>
                    <a:ext uri="{FF2B5EF4-FFF2-40B4-BE49-F238E27FC236}">
                      <a16:creationId xmlns:a16="http://schemas.microsoft.com/office/drawing/2014/main" id="{E01D725B-A18B-B242-8441-C6DAAEE3F723}"/>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15" name="Group 14">
            <a:extLst>
              <a:ext uri="{FF2B5EF4-FFF2-40B4-BE49-F238E27FC236}">
                <a16:creationId xmlns:a16="http://schemas.microsoft.com/office/drawing/2014/main" id="{DA6C84B3-9F38-1840-AD15-8B5D71D7644A}"/>
              </a:ext>
            </a:extLst>
          </p:cNvPr>
          <p:cNvGrpSpPr/>
          <p:nvPr/>
        </p:nvGrpSpPr>
        <p:grpSpPr>
          <a:xfrm>
            <a:off x="1091084" y="3611502"/>
            <a:ext cx="2432961" cy="921725"/>
            <a:chOff x="1091084" y="3611502"/>
            <a:chExt cx="2432961" cy="921725"/>
          </a:xfrm>
        </p:grpSpPr>
        <p:sp>
          <p:nvSpPr>
            <p:cNvPr id="146" name="TextBox 145">
              <a:extLst>
                <a:ext uri="{FF2B5EF4-FFF2-40B4-BE49-F238E27FC236}">
                  <a16:creationId xmlns:a16="http://schemas.microsoft.com/office/drawing/2014/main" id="{7F7C8331-72C5-AE4F-A254-47D65720D091}"/>
                </a:ext>
              </a:extLst>
            </p:cNvPr>
            <p:cNvSpPr txBox="1"/>
            <p:nvPr/>
          </p:nvSpPr>
          <p:spPr>
            <a:xfrm>
              <a:off x="1091084" y="3611502"/>
              <a:ext cx="2432961" cy="182694"/>
            </a:xfrm>
            <a:prstGeom prst="rect">
              <a:avLst/>
            </a:prstGeom>
            <a:solidFill>
              <a:schemeClr val="bg1"/>
            </a:solidFill>
          </p:spPr>
          <p:txBody>
            <a:bodyPr vert="horz" wrap="none" lIns="0" tIns="0" rIns="0" bIns="0" rtlCol="0" anchor="t">
              <a:noAutofit/>
            </a:bodyPr>
            <a:lstStyle/>
            <a:p>
              <a:pPr algn="ctr"/>
              <a:r>
                <a:rPr lang="en-US" sz="1100" dirty="0">
                  <a:ea typeface="Microsoft Sans Serif" panose="020B0604020202020204" pitchFamily="34" charset="0"/>
                  <a:cs typeface="Microsoft Sans Serif" panose="020B0604020202020204" pitchFamily="34" charset="0"/>
                </a:rPr>
                <a:t>DATA INSIGHT</a:t>
              </a:r>
            </a:p>
          </p:txBody>
        </p:sp>
        <p:grpSp>
          <p:nvGrpSpPr>
            <p:cNvPr id="33" name="Group 32">
              <a:extLst>
                <a:ext uri="{FF2B5EF4-FFF2-40B4-BE49-F238E27FC236}">
                  <a16:creationId xmlns:a16="http://schemas.microsoft.com/office/drawing/2014/main" id="{5D41438E-4F62-B74D-BAC3-42289F960756}"/>
                </a:ext>
              </a:extLst>
            </p:cNvPr>
            <p:cNvGrpSpPr/>
            <p:nvPr/>
          </p:nvGrpSpPr>
          <p:grpSpPr>
            <a:xfrm>
              <a:off x="1939178" y="3787025"/>
              <a:ext cx="734171" cy="746202"/>
              <a:chOff x="8702566" y="512196"/>
              <a:chExt cx="923304" cy="938434"/>
            </a:xfrm>
          </p:grpSpPr>
          <p:grpSp>
            <p:nvGrpSpPr>
              <p:cNvPr id="204" name="Group 203">
                <a:extLst>
                  <a:ext uri="{FF2B5EF4-FFF2-40B4-BE49-F238E27FC236}">
                    <a16:creationId xmlns:a16="http://schemas.microsoft.com/office/drawing/2014/main" id="{CD6BF778-8CEE-964C-A500-9492212CAEB6}"/>
                  </a:ext>
                </a:extLst>
              </p:cNvPr>
              <p:cNvGrpSpPr/>
              <p:nvPr/>
            </p:nvGrpSpPr>
            <p:grpSpPr>
              <a:xfrm>
                <a:off x="8702566" y="512196"/>
                <a:ext cx="923304" cy="938434"/>
                <a:chOff x="9705866" y="261588"/>
                <a:chExt cx="923304" cy="938434"/>
              </a:xfrm>
            </p:grpSpPr>
            <p:grpSp>
              <p:nvGrpSpPr>
                <p:cNvPr id="205" name="Group 204">
                  <a:extLst>
                    <a:ext uri="{FF2B5EF4-FFF2-40B4-BE49-F238E27FC236}">
                      <a16:creationId xmlns:a16="http://schemas.microsoft.com/office/drawing/2014/main" id="{B034795C-6563-3346-87E2-F5C7E98BD5B1}"/>
                    </a:ext>
                  </a:extLst>
                </p:cNvPr>
                <p:cNvGrpSpPr/>
                <p:nvPr/>
              </p:nvGrpSpPr>
              <p:grpSpPr>
                <a:xfrm>
                  <a:off x="9705866" y="261588"/>
                  <a:ext cx="923304" cy="938434"/>
                  <a:chOff x="10648841" y="261588"/>
                  <a:chExt cx="923304" cy="938434"/>
                </a:xfrm>
              </p:grpSpPr>
              <p:pic>
                <p:nvPicPr>
                  <p:cNvPr id="225" name="Graphic 224">
                    <a:extLst>
                      <a:ext uri="{FF2B5EF4-FFF2-40B4-BE49-F238E27FC236}">
                        <a16:creationId xmlns:a16="http://schemas.microsoft.com/office/drawing/2014/main" id="{2DF8E6DB-6DE5-C246-847C-1609132E5E4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226" name="Oval 225">
                    <a:extLst>
                      <a:ext uri="{FF2B5EF4-FFF2-40B4-BE49-F238E27FC236}">
                        <a16:creationId xmlns:a16="http://schemas.microsoft.com/office/drawing/2014/main" id="{E75C5D89-617C-044D-AFBD-E0D5041A6A4C}"/>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27" name="Freeform 66">
                    <a:extLst>
                      <a:ext uri="{FF2B5EF4-FFF2-40B4-BE49-F238E27FC236}">
                        <a16:creationId xmlns:a16="http://schemas.microsoft.com/office/drawing/2014/main" id="{3D2580DC-200F-ED48-BD2D-510D59532DEA}"/>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206" name="Graphic 7">
                  <a:extLst>
                    <a:ext uri="{FF2B5EF4-FFF2-40B4-BE49-F238E27FC236}">
                      <a16:creationId xmlns:a16="http://schemas.microsoft.com/office/drawing/2014/main" id="{14D3DCF4-B5FF-4849-A775-40416424BD94}"/>
                    </a:ext>
                  </a:extLst>
                </p:cNvPr>
                <p:cNvGrpSpPr>
                  <a:grpSpLocks noChangeAspect="1"/>
                </p:cNvGrpSpPr>
                <p:nvPr/>
              </p:nvGrpSpPr>
              <p:grpSpPr>
                <a:xfrm>
                  <a:off x="10255310" y="844175"/>
                  <a:ext cx="242335" cy="263835"/>
                  <a:chOff x="5341605" y="2274132"/>
                  <a:chExt cx="354744" cy="386217"/>
                </a:xfrm>
                <a:effectLst/>
              </p:grpSpPr>
              <p:sp>
                <p:nvSpPr>
                  <p:cNvPr id="208" name="Freeform 81">
                    <a:extLst>
                      <a:ext uri="{FF2B5EF4-FFF2-40B4-BE49-F238E27FC236}">
                        <a16:creationId xmlns:a16="http://schemas.microsoft.com/office/drawing/2014/main" id="{DE0AA4BA-537F-F540-A071-B88FDCF6F847}"/>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09" name="Freeform 82">
                    <a:extLst>
                      <a:ext uri="{FF2B5EF4-FFF2-40B4-BE49-F238E27FC236}">
                        <a16:creationId xmlns:a16="http://schemas.microsoft.com/office/drawing/2014/main" id="{4BC22585-1844-2845-A2C9-E442321AC1D0}"/>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210" name="Graphic 7">
                    <a:extLst>
                      <a:ext uri="{FF2B5EF4-FFF2-40B4-BE49-F238E27FC236}">
                        <a16:creationId xmlns:a16="http://schemas.microsoft.com/office/drawing/2014/main" id="{2A722BCD-3DC3-044F-A75E-8B3E99317319}"/>
                      </a:ext>
                    </a:extLst>
                  </p:cNvPr>
                  <p:cNvGrpSpPr/>
                  <p:nvPr/>
                </p:nvGrpSpPr>
                <p:grpSpPr>
                  <a:xfrm>
                    <a:off x="5452876" y="2274132"/>
                    <a:ext cx="243473" cy="386217"/>
                    <a:chOff x="5452876" y="2274132"/>
                    <a:chExt cx="243473" cy="386217"/>
                  </a:xfrm>
                  <a:solidFill>
                    <a:srgbClr val="FFFFFF"/>
                  </a:solidFill>
                </p:grpSpPr>
                <p:sp>
                  <p:nvSpPr>
                    <p:cNvPr id="211" name="Freeform 84">
                      <a:extLst>
                        <a:ext uri="{FF2B5EF4-FFF2-40B4-BE49-F238E27FC236}">
                          <a16:creationId xmlns:a16="http://schemas.microsoft.com/office/drawing/2014/main" id="{B8B5EF65-7192-3B45-895C-F643A239093B}"/>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2" name="Freeform 85">
                      <a:extLst>
                        <a:ext uri="{FF2B5EF4-FFF2-40B4-BE49-F238E27FC236}">
                          <a16:creationId xmlns:a16="http://schemas.microsoft.com/office/drawing/2014/main" id="{145DD507-6F2C-2D46-8AF9-F5A023C695F6}"/>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3" name="Freeform 86">
                      <a:extLst>
                        <a:ext uri="{FF2B5EF4-FFF2-40B4-BE49-F238E27FC236}">
                          <a16:creationId xmlns:a16="http://schemas.microsoft.com/office/drawing/2014/main" id="{B136F69B-4B57-534A-9E8D-B9B370F0D11D}"/>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4" name="Freeform 87">
                      <a:extLst>
                        <a:ext uri="{FF2B5EF4-FFF2-40B4-BE49-F238E27FC236}">
                          <a16:creationId xmlns:a16="http://schemas.microsoft.com/office/drawing/2014/main" id="{200843AC-CA0F-4B46-82AD-3FAC4AE7BCFC}"/>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5" name="Freeform 88">
                      <a:extLst>
                        <a:ext uri="{FF2B5EF4-FFF2-40B4-BE49-F238E27FC236}">
                          <a16:creationId xmlns:a16="http://schemas.microsoft.com/office/drawing/2014/main" id="{72D15C5F-9966-2C48-8200-23B2ECF2BB10}"/>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6" name="Freeform 89">
                      <a:extLst>
                        <a:ext uri="{FF2B5EF4-FFF2-40B4-BE49-F238E27FC236}">
                          <a16:creationId xmlns:a16="http://schemas.microsoft.com/office/drawing/2014/main" id="{8323AFDB-9EDE-0B41-92E4-CA9D23D1AE26}"/>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7" name="Freeform 90">
                      <a:extLst>
                        <a:ext uri="{FF2B5EF4-FFF2-40B4-BE49-F238E27FC236}">
                          <a16:creationId xmlns:a16="http://schemas.microsoft.com/office/drawing/2014/main" id="{D61B7D81-43FC-3B45-B9EB-3330AC6DFDF8}"/>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8" name="Freeform 91">
                      <a:extLst>
                        <a:ext uri="{FF2B5EF4-FFF2-40B4-BE49-F238E27FC236}">
                          <a16:creationId xmlns:a16="http://schemas.microsoft.com/office/drawing/2014/main" id="{30B9F0A3-8218-384A-8DA9-4AAE72EB332D}"/>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19" name="Freeform 92">
                      <a:extLst>
                        <a:ext uri="{FF2B5EF4-FFF2-40B4-BE49-F238E27FC236}">
                          <a16:creationId xmlns:a16="http://schemas.microsoft.com/office/drawing/2014/main" id="{C5EE6FE3-4A35-7944-A279-94D844586CE3}"/>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0" name="Freeform 93">
                      <a:extLst>
                        <a:ext uri="{FF2B5EF4-FFF2-40B4-BE49-F238E27FC236}">
                          <a16:creationId xmlns:a16="http://schemas.microsoft.com/office/drawing/2014/main" id="{73F15779-CCD7-864D-B353-A701AEAD1111}"/>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1" name="Freeform 94">
                      <a:extLst>
                        <a:ext uri="{FF2B5EF4-FFF2-40B4-BE49-F238E27FC236}">
                          <a16:creationId xmlns:a16="http://schemas.microsoft.com/office/drawing/2014/main" id="{B75494CC-EFCB-F34E-A159-779C6AB245FE}"/>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2" name="Freeform 95">
                      <a:extLst>
                        <a:ext uri="{FF2B5EF4-FFF2-40B4-BE49-F238E27FC236}">
                          <a16:creationId xmlns:a16="http://schemas.microsoft.com/office/drawing/2014/main" id="{18182143-C87D-2146-9FE0-0233CB3BD143}"/>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3" name="Freeform 96">
                      <a:extLst>
                        <a:ext uri="{FF2B5EF4-FFF2-40B4-BE49-F238E27FC236}">
                          <a16:creationId xmlns:a16="http://schemas.microsoft.com/office/drawing/2014/main" id="{FDF2BADF-88B6-5245-A317-973A6A935F19}"/>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4" name="Freeform 97">
                      <a:extLst>
                        <a:ext uri="{FF2B5EF4-FFF2-40B4-BE49-F238E27FC236}">
                          <a16:creationId xmlns:a16="http://schemas.microsoft.com/office/drawing/2014/main" id="{91A9889F-E581-EB41-BD7A-CBCCBD550E7E}"/>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83" name="Graphic 7">
                <a:extLst>
                  <a:ext uri="{FF2B5EF4-FFF2-40B4-BE49-F238E27FC236}">
                    <a16:creationId xmlns:a16="http://schemas.microsoft.com/office/drawing/2014/main" id="{8A338D9C-C44D-7349-831B-5D3119A04A5B}"/>
                  </a:ext>
                </a:extLst>
              </p:cNvPr>
              <p:cNvGrpSpPr>
                <a:grpSpLocks noChangeAspect="1"/>
              </p:cNvGrpSpPr>
              <p:nvPr/>
            </p:nvGrpSpPr>
            <p:grpSpPr>
              <a:xfrm>
                <a:off x="9196318" y="1044199"/>
                <a:ext cx="365760" cy="365760"/>
                <a:chOff x="7570320" y="3494565"/>
                <a:chExt cx="661012" cy="661012"/>
              </a:xfrm>
              <a:effectLst/>
            </p:grpSpPr>
            <p:sp>
              <p:nvSpPr>
                <p:cNvPr id="84" name="Freeform 38">
                  <a:extLst>
                    <a:ext uri="{FF2B5EF4-FFF2-40B4-BE49-F238E27FC236}">
                      <a16:creationId xmlns:a16="http://schemas.microsoft.com/office/drawing/2014/main" id="{F2A767B7-233F-3645-A224-DB8425C2DDFD}"/>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85" name="Graphic 7">
                  <a:extLst>
                    <a:ext uri="{FF2B5EF4-FFF2-40B4-BE49-F238E27FC236}">
                      <a16:creationId xmlns:a16="http://schemas.microsoft.com/office/drawing/2014/main" id="{28C87FFA-A254-7347-B31C-43D94CD2B0BA}"/>
                    </a:ext>
                  </a:extLst>
                </p:cNvPr>
                <p:cNvGrpSpPr/>
                <p:nvPr/>
              </p:nvGrpSpPr>
              <p:grpSpPr>
                <a:xfrm>
                  <a:off x="7632015" y="3544485"/>
                  <a:ext cx="550139" cy="548296"/>
                  <a:chOff x="7632015" y="3544485"/>
                  <a:chExt cx="550139" cy="548296"/>
                </a:xfrm>
                <a:solidFill>
                  <a:srgbClr val="FFFFFF"/>
                </a:solidFill>
              </p:grpSpPr>
              <p:sp>
                <p:nvSpPr>
                  <p:cNvPr id="86" name="Freeform 40">
                    <a:extLst>
                      <a:ext uri="{FF2B5EF4-FFF2-40B4-BE49-F238E27FC236}">
                        <a16:creationId xmlns:a16="http://schemas.microsoft.com/office/drawing/2014/main" id="{95AC060D-293D-184C-AAAB-1BE6A643EAFF}"/>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7" name="Freeform 41">
                    <a:extLst>
                      <a:ext uri="{FF2B5EF4-FFF2-40B4-BE49-F238E27FC236}">
                        <a16:creationId xmlns:a16="http://schemas.microsoft.com/office/drawing/2014/main" id="{5BC6518C-DA65-144F-B67B-F617D983205F}"/>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8" name="Freeform 42">
                    <a:extLst>
                      <a:ext uri="{FF2B5EF4-FFF2-40B4-BE49-F238E27FC236}">
                        <a16:creationId xmlns:a16="http://schemas.microsoft.com/office/drawing/2014/main" id="{4A44E7CB-B4C1-9D4C-B0EB-1432E38BC01E}"/>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9" name="Freeform 43">
                    <a:extLst>
                      <a:ext uri="{FF2B5EF4-FFF2-40B4-BE49-F238E27FC236}">
                        <a16:creationId xmlns:a16="http://schemas.microsoft.com/office/drawing/2014/main" id="{9B817EB7-D18C-984D-B458-44117E2D2045}"/>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0" name="Freeform 44">
                    <a:extLst>
                      <a:ext uri="{FF2B5EF4-FFF2-40B4-BE49-F238E27FC236}">
                        <a16:creationId xmlns:a16="http://schemas.microsoft.com/office/drawing/2014/main" id="{4FC9B67F-EFF4-0747-9D3E-8388926DF2C5}"/>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45">
                    <a:extLst>
                      <a:ext uri="{FF2B5EF4-FFF2-40B4-BE49-F238E27FC236}">
                        <a16:creationId xmlns:a16="http://schemas.microsoft.com/office/drawing/2014/main" id="{33F9F234-1483-4A42-B52E-5B540F604739}"/>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grpSp>
        <p:nvGrpSpPr>
          <p:cNvPr id="24" name="Group 23">
            <a:extLst>
              <a:ext uri="{FF2B5EF4-FFF2-40B4-BE49-F238E27FC236}">
                <a16:creationId xmlns:a16="http://schemas.microsoft.com/office/drawing/2014/main" id="{E1FD1ACC-92F0-8F44-A58F-6D03202A124C}"/>
              </a:ext>
            </a:extLst>
          </p:cNvPr>
          <p:cNvGrpSpPr/>
          <p:nvPr/>
        </p:nvGrpSpPr>
        <p:grpSpPr>
          <a:xfrm>
            <a:off x="5067577" y="3919473"/>
            <a:ext cx="3600375" cy="2065422"/>
            <a:chOff x="5067577" y="3919473"/>
            <a:chExt cx="3600375" cy="2065422"/>
          </a:xfrm>
        </p:grpSpPr>
        <p:sp>
          <p:nvSpPr>
            <p:cNvPr id="143" name="TextBox 142">
              <a:extLst>
                <a:ext uri="{FF2B5EF4-FFF2-40B4-BE49-F238E27FC236}">
                  <a16:creationId xmlns:a16="http://schemas.microsoft.com/office/drawing/2014/main" id="{6B593933-8F04-D34B-B586-14182B9C2771}"/>
                </a:ext>
              </a:extLst>
            </p:cNvPr>
            <p:cNvSpPr txBox="1"/>
            <p:nvPr/>
          </p:nvSpPr>
          <p:spPr>
            <a:xfrm>
              <a:off x="5067577" y="3919473"/>
              <a:ext cx="3600375" cy="147485"/>
            </a:xfrm>
            <a:prstGeom prst="rect">
              <a:avLst/>
            </a:prstGeom>
            <a:solidFill>
              <a:schemeClr val="bg1"/>
            </a:solidFill>
          </p:spPr>
          <p:txBody>
            <a:bodyPr vert="horz" wrap="none" lIns="0" tIns="0" rIns="0" bIns="0" rtlCol="0" anchor="t">
              <a:noAutofit/>
            </a:bodyPr>
            <a:lstStyle/>
            <a:p>
              <a:pPr algn="ctr"/>
              <a:r>
                <a:rPr lang="en-US" sz="1100">
                  <a:ea typeface="Microsoft Sans Serif" panose="020B0604020202020204" pitchFamily="34" charset="0"/>
                  <a:cs typeface="Microsoft Sans Serif" panose="020B0604020202020204" pitchFamily="34" charset="0"/>
                </a:rPr>
                <a:t>ENTERPRISE VAULT / CLOUD</a:t>
              </a:r>
            </a:p>
          </p:txBody>
        </p:sp>
        <p:sp>
          <p:nvSpPr>
            <p:cNvPr id="157" name="TextBox 156">
              <a:extLst>
                <a:ext uri="{FF2B5EF4-FFF2-40B4-BE49-F238E27FC236}">
                  <a16:creationId xmlns:a16="http://schemas.microsoft.com/office/drawing/2014/main" id="{673C2F80-2D9B-6343-8EF4-10BFFEB4A7B7}"/>
                </a:ext>
              </a:extLst>
            </p:cNvPr>
            <p:cNvSpPr txBox="1"/>
            <p:nvPr/>
          </p:nvSpPr>
          <p:spPr>
            <a:xfrm>
              <a:off x="5577663" y="5236051"/>
              <a:ext cx="1923731" cy="748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61" tIns="50761" rIns="50761" bIns="50761" numCol="1" spcCol="38100" rtlCol="0" anchor="ctr">
              <a:spAutoFit/>
            </a:bodyPr>
            <a:lstStyle/>
            <a:p>
              <a:pPr algn="ctr" defTabSz="824756" hangingPunct="0">
                <a:defRPr/>
              </a:pPr>
              <a:r>
                <a:rPr lang="en-US" sz="1200" b="1" kern="0" dirty="0">
                  <a:solidFill>
                    <a:srgbClr val="AB2328"/>
                  </a:solidFill>
                  <a:ea typeface="Helvetica Neue Condensed" charset="0"/>
                  <a:cs typeface="Arial" panose="020B0604020202020204" pitchFamily="34" charset="0"/>
                  <a:sym typeface="Helvetica Light"/>
                </a:rPr>
                <a:t>ARCHIVE &amp; MANAGE </a:t>
              </a:r>
            </a:p>
            <a:p>
              <a:pPr algn="ctr" defTabSz="824756" hangingPunct="0">
                <a:defRPr/>
              </a:pPr>
              <a:r>
                <a:rPr lang="en-US" sz="1000" kern="0" dirty="0">
                  <a:solidFill>
                    <a:srgbClr val="000000"/>
                  </a:solidFill>
                  <a:ea typeface="Helvetica Neue Condensed Black" charset="0"/>
                  <a:cs typeface="Arial" panose="020B0604020202020204" pitchFamily="34" charset="0"/>
                  <a:sym typeface="Helvetica Light"/>
                </a:rPr>
                <a:t>Surface data via indexing and classification to manage retention &amp; deletion by policy</a:t>
              </a:r>
            </a:p>
          </p:txBody>
        </p:sp>
        <p:grpSp>
          <p:nvGrpSpPr>
            <p:cNvPr id="36" name="Group 35">
              <a:extLst>
                <a:ext uri="{FF2B5EF4-FFF2-40B4-BE49-F238E27FC236}">
                  <a16:creationId xmlns:a16="http://schemas.microsoft.com/office/drawing/2014/main" id="{EAE66CDA-7CEF-0D48-928F-C3EAD6C353E8}"/>
                </a:ext>
              </a:extLst>
            </p:cNvPr>
            <p:cNvGrpSpPr/>
            <p:nvPr/>
          </p:nvGrpSpPr>
          <p:grpSpPr>
            <a:xfrm>
              <a:off x="5938331" y="4092480"/>
              <a:ext cx="923304" cy="938434"/>
              <a:chOff x="6069897" y="512196"/>
              <a:chExt cx="923304" cy="938434"/>
            </a:xfrm>
          </p:grpSpPr>
          <p:grpSp>
            <p:nvGrpSpPr>
              <p:cNvPr id="274" name="Group 273">
                <a:extLst>
                  <a:ext uri="{FF2B5EF4-FFF2-40B4-BE49-F238E27FC236}">
                    <a16:creationId xmlns:a16="http://schemas.microsoft.com/office/drawing/2014/main" id="{052FA2A5-D691-6E48-9236-74A256D69758}"/>
                  </a:ext>
                </a:extLst>
              </p:cNvPr>
              <p:cNvGrpSpPr/>
              <p:nvPr/>
            </p:nvGrpSpPr>
            <p:grpSpPr>
              <a:xfrm>
                <a:off x="6069897" y="512196"/>
                <a:ext cx="923304" cy="938434"/>
                <a:chOff x="9705866" y="261588"/>
                <a:chExt cx="923304" cy="938434"/>
              </a:xfrm>
            </p:grpSpPr>
            <p:grpSp>
              <p:nvGrpSpPr>
                <p:cNvPr id="275" name="Group 274">
                  <a:extLst>
                    <a:ext uri="{FF2B5EF4-FFF2-40B4-BE49-F238E27FC236}">
                      <a16:creationId xmlns:a16="http://schemas.microsoft.com/office/drawing/2014/main" id="{19C7A8C3-EEC4-CC40-B999-9566783B6452}"/>
                    </a:ext>
                  </a:extLst>
                </p:cNvPr>
                <p:cNvGrpSpPr/>
                <p:nvPr/>
              </p:nvGrpSpPr>
              <p:grpSpPr>
                <a:xfrm>
                  <a:off x="9705866" y="261588"/>
                  <a:ext cx="923304" cy="938434"/>
                  <a:chOff x="10648841" y="261588"/>
                  <a:chExt cx="923304" cy="938434"/>
                </a:xfrm>
              </p:grpSpPr>
              <p:pic>
                <p:nvPicPr>
                  <p:cNvPr id="294" name="Graphic 293">
                    <a:extLst>
                      <a:ext uri="{FF2B5EF4-FFF2-40B4-BE49-F238E27FC236}">
                        <a16:creationId xmlns:a16="http://schemas.microsoft.com/office/drawing/2014/main" id="{B217FD18-37AB-EB44-AE57-58B9E18F09D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295" name="Oval 294">
                    <a:extLst>
                      <a:ext uri="{FF2B5EF4-FFF2-40B4-BE49-F238E27FC236}">
                        <a16:creationId xmlns:a16="http://schemas.microsoft.com/office/drawing/2014/main" id="{91D6AEC8-7D50-1245-AA32-70CCA9477D95}"/>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96" name="Freeform 66">
                    <a:extLst>
                      <a:ext uri="{FF2B5EF4-FFF2-40B4-BE49-F238E27FC236}">
                        <a16:creationId xmlns:a16="http://schemas.microsoft.com/office/drawing/2014/main" id="{FD45F307-CC35-A24D-8FB3-FAA0518629FC}"/>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276" name="Graphic 7">
                  <a:extLst>
                    <a:ext uri="{FF2B5EF4-FFF2-40B4-BE49-F238E27FC236}">
                      <a16:creationId xmlns:a16="http://schemas.microsoft.com/office/drawing/2014/main" id="{BE751096-6F37-024C-80A9-41A6B5675EDE}"/>
                    </a:ext>
                  </a:extLst>
                </p:cNvPr>
                <p:cNvGrpSpPr>
                  <a:grpSpLocks noChangeAspect="1"/>
                </p:cNvGrpSpPr>
                <p:nvPr/>
              </p:nvGrpSpPr>
              <p:grpSpPr>
                <a:xfrm>
                  <a:off x="10255310" y="844175"/>
                  <a:ext cx="242335" cy="263835"/>
                  <a:chOff x="5341605" y="2274132"/>
                  <a:chExt cx="354744" cy="386217"/>
                </a:xfrm>
                <a:effectLst/>
              </p:grpSpPr>
              <p:sp>
                <p:nvSpPr>
                  <p:cNvPr id="277" name="Freeform 81">
                    <a:extLst>
                      <a:ext uri="{FF2B5EF4-FFF2-40B4-BE49-F238E27FC236}">
                        <a16:creationId xmlns:a16="http://schemas.microsoft.com/office/drawing/2014/main" id="{9B2661B8-EBAF-6744-A6F8-D9F2AD54A9FB}"/>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78" name="Freeform 82">
                    <a:extLst>
                      <a:ext uri="{FF2B5EF4-FFF2-40B4-BE49-F238E27FC236}">
                        <a16:creationId xmlns:a16="http://schemas.microsoft.com/office/drawing/2014/main" id="{8BE46546-0746-A44E-BDF4-D899C4A9B49C}"/>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279" name="Graphic 7">
                    <a:extLst>
                      <a:ext uri="{FF2B5EF4-FFF2-40B4-BE49-F238E27FC236}">
                        <a16:creationId xmlns:a16="http://schemas.microsoft.com/office/drawing/2014/main" id="{35F8E328-F650-6D4F-A252-2ACE454FC210}"/>
                      </a:ext>
                    </a:extLst>
                  </p:cNvPr>
                  <p:cNvGrpSpPr/>
                  <p:nvPr/>
                </p:nvGrpSpPr>
                <p:grpSpPr>
                  <a:xfrm>
                    <a:off x="5452876" y="2274132"/>
                    <a:ext cx="243473" cy="386217"/>
                    <a:chOff x="5452876" y="2274132"/>
                    <a:chExt cx="243473" cy="386217"/>
                  </a:xfrm>
                  <a:solidFill>
                    <a:srgbClr val="FFFFFF"/>
                  </a:solidFill>
                </p:grpSpPr>
                <p:sp>
                  <p:nvSpPr>
                    <p:cNvPr id="280" name="Freeform 84">
                      <a:extLst>
                        <a:ext uri="{FF2B5EF4-FFF2-40B4-BE49-F238E27FC236}">
                          <a16:creationId xmlns:a16="http://schemas.microsoft.com/office/drawing/2014/main" id="{61E93CF9-62A6-3740-873C-89CE2340BF89}"/>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1" name="Freeform 85">
                      <a:extLst>
                        <a:ext uri="{FF2B5EF4-FFF2-40B4-BE49-F238E27FC236}">
                          <a16:creationId xmlns:a16="http://schemas.microsoft.com/office/drawing/2014/main" id="{A220FDC0-34E6-1848-8E76-5E84D7B9564A}"/>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2" name="Freeform 86">
                      <a:extLst>
                        <a:ext uri="{FF2B5EF4-FFF2-40B4-BE49-F238E27FC236}">
                          <a16:creationId xmlns:a16="http://schemas.microsoft.com/office/drawing/2014/main" id="{8F617F3F-C01C-A74D-911A-E2E2E3D29BA9}"/>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3" name="Freeform 87">
                      <a:extLst>
                        <a:ext uri="{FF2B5EF4-FFF2-40B4-BE49-F238E27FC236}">
                          <a16:creationId xmlns:a16="http://schemas.microsoft.com/office/drawing/2014/main" id="{214D4796-0031-1A42-A314-98DC6ADA51EF}"/>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4" name="Freeform 88">
                      <a:extLst>
                        <a:ext uri="{FF2B5EF4-FFF2-40B4-BE49-F238E27FC236}">
                          <a16:creationId xmlns:a16="http://schemas.microsoft.com/office/drawing/2014/main" id="{56059BC0-31D1-244A-ABEC-AB3871EF74A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5" name="Freeform 89">
                      <a:extLst>
                        <a:ext uri="{FF2B5EF4-FFF2-40B4-BE49-F238E27FC236}">
                          <a16:creationId xmlns:a16="http://schemas.microsoft.com/office/drawing/2014/main" id="{91D11E66-3734-D447-9681-BAF6FFB4C002}"/>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6" name="Freeform 90">
                      <a:extLst>
                        <a:ext uri="{FF2B5EF4-FFF2-40B4-BE49-F238E27FC236}">
                          <a16:creationId xmlns:a16="http://schemas.microsoft.com/office/drawing/2014/main" id="{E0B37FD0-DDF2-1D4F-94AC-BAEC5848DDD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7" name="Freeform 91">
                      <a:extLst>
                        <a:ext uri="{FF2B5EF4-FFF2-40B4-BE49-F238E27FC236}">
                          <a16:creationId xmlns:a16="http://schemas.microsoft.com/office/drawing/2014/main" id="{42DB8A8F-1B56-2745-832E-A3819DD56BBA}"/>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8" name="Freeform 92">
                      <a:extLst>
                        <a:ext uri="{FF2B5EF4-FFF2-40B4-BE49-F238E27FC236}">
                          <a16:creationId xmlns:a16="http://schemas.microsoft.com/office/drawing/2014/main" id="{4AD89056-C3E4-BA44-A42E-882BB5F90BF2}"/>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9" name="Freeform 93">
                      <a:extLst>
                        <a:ext uri="{FF2B5EF4-FFF2-40B4-BE49-F238E27FC236}">
                          <a16:creationId xmlns:a16="http://schemas.microsoft.com/office/drawing/2014/main" id="{575637A6-A6E1-1C40-9A0A-5F5973328930}"/>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0" name="Freeform 94">
                      <a:extLst>
                        <a:ext uri="{FF2B5EF4-FFF2-40B4-BE49-F238E27FC236}">
                          <a16:creationId xmlns:a16="http://schemas.microsoft.com/office/drawing/2014/main" id="{AAF9E54C-634A-C841-8322-586CC0DD0DEF}"/>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1" name="Freeform 95">
                      <a:extLst>
                        <a:ext uri="{FF2B5EF4-FFF2-40B4-BE49-F238E27FC236}">
                          <a16:creationId xmlns:a16="http://schemas.microsoft.com/office/drawing/2014/main" id="{7E97151C-48D0-534E-B39A-6496D7278426}"/>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2" name="Freeform 96">
                      <a:extLst>
                        <a:ext uri="{FF2B5EF4-FFF2-40B4-BE49-F238E27FC236}">
                          <a16:creationId xmlns:a16="http://schemas.microsoft.com/office/drawing/2014/main" id="{DE08C1EE-A065-C247-9686-07CF87606725}"/>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3" name="Freeform 97">
                      <a:extLst>
                        <a:ext uri="{FF2B5EF4-FFF2-40B4-BE49-F238E27FC236}">
                          <a16:creationId xmlns:a16="http://schemas.microsoft.com/office/drawing/2014/main" id="{29FE2824-53EF-2D47-A115-62EB9950C19A}"/>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95" name="Graphic 7">
                <a:extLst>
                  <a:ext uri="{FF2B5EF4-FFF2-40B4-BE49-F238E27FC236}">
                    <a16:creationId xmlns:a16="http://schemas.microsoft.com/office/drawing/2014/main" id="{D58B6BA5-2EEA-1949-8B94-C6AA46ED08A7}"/>
                  </a:ext>
                </a:extLst>
              </p:cNvPr>
              <p:cNvGrpSpPr>
                <a:grpSpLocks noChangeAspect="1"/>
              </p:cNvGrpSpPr>
              <p:nvPr/>
            </p:nvGrpSpPr>
            <p:grpSpPr>
              <a:xfrm>
                <a:off x="6563649" y="1047645"/>
                <a:ext cx="365760" cy="365760"/>
                <a:chOff x="5656688" y="4966420"/>
                <a:chExt cx="535420" cy="535420"/>
              </a:xfrm>
              <a:effectLst/>
            </p:grpSpPr>
            <p:sp>
              <p:nvSpPr>
                <p:cNvPr id="96" name="Freeform 50">
                  <a:extLst>
                    <a:ext uri="{FF2B5EF4-FFF2-40B4-BE49-F238E27FC236}">
                      <a16:creationId xmlns:a16="http://schemas.microsoft.com/office/drawing/2014/main" id="{D8706086-6A51-0D4B-BD17-EEA5FAAB84F4}"/>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7" name="Freeform 51">
                  <a:extLst>
                    <a:ext uri="{FF2B5EF4-FFF2-40B4-BE49-F238E27FC236}">
                      <a16:creationId xmlns:a16="http://schemas.microsoft.com/office/drawing/2014/main" id="{A5085B7C-0829-464F-A51E-718ECF8D604E}"/>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8" name="Freeform 52">
                  <a:extLst>
                    <a:ext uri="{FF2B5EF4-FFF2-40B4-BE49-F238E27FC236}">
                      <a16:creationId xmlns:a16="http://schemas.microsoft.com/office/drawing/2014/main" id="{FE0B9CCA-217C-714F-914D-0AE49892393C}"/>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38" name="Group 37">
              <a:extLst>
                <a:ext uri="{FF2B5EF4-FFF2-40B4-BE49-F238E27FC236}">
                  <a16:creationId xmlns:a16="http://schemas.microsoft.com/office/drawing/2014/main" id="{9CFE1CD7-68A4-3A48-B7A0-59C0170D1D8E}"/>
                </a:ext>
              </a:extLst>
            </p:cNvPr>
            <p:cNvGrpSpPr/>
            <p:nvPr/>
          </p:nvGrpSpPr>
          <p:grpSpPr>
            <a:xfrm>
              <a:off x="6893645" y="4092480"/>
              <a:ext cx="923304" cy="938434"/>
              <a:chOff x="5195691" y="512196"/>
              <a:chExt cx="923304" cy="938434"/>
            </a:xfrm>
          </p:grpSpPr>
          <p:grpSp>
            <p:nvGrpSpPr>
              <p:cNvPr id="297" name="Group 296">
                <a:extLst>
                  <a:ext uri="{FF2B5EF4-FFF2-40B4-BE49-F238E27FC236}">
                    <a16:creationId xmlns:a16="http://schemas.microsoft.com/office/drawing/2014/main" id="{37ED8E32-36D0-7341-8571-181B0FE66080}"/>
                  </a:ext>
                </a:extLst>
              </p:cNvPr>
              <p:cNvGrpSpPr/>
              <p:nvPr/>
            </p:nvGrpSpPr>
            <p:grpSpPr>
              <a:xfrm>
                <a:off x="5195691" y="512196"/>
                <a:ext cx="923304" cy="938434"/>
                <a:chOff x="9705866" y="261588"/>
                <a:chExt cx="923304" cy="938434"/>
              </a:xfrm>
            </p:grpSpPr>
            <p:grpSp>
              <p:nvGrpSpPr>
                <p:cNvPr id="298" name="Group 297">
                  <a:extLst>
                    <a:ext uri="{FF2B5EF4-FFF2-40B4-BE49-F238E27FC236}">
                      <a16:creationId xmlns:a16="http://schemas.microsoft.com/office/drawing/2014/main" id="{9E5154C4-BDF0-B14E-9F86-E84F9858819E}"/>
                    </a:ext>
                  </a:extLst>
                </p:cNvPr>
                <p:cNvGrpSpPr/>
                <p:nvPr/>
              </p:nvGrpSpPr>
              <p:grpSpPr>
                <a:xfrm>
                  <a:off x="9705866" y="261588"/>
                  <a:ext cx="923304" cy="938434"/>
                  <a:chOff x="10648841" y="261588"/>
                  <a:chExt cx="923304" cy="938434"/>
                </a:xfrm>
              </p:grpSpPr>
              <p:pic>
                <p:nvPicPr>
                  <p:cNvPr id="317" name="Graphic 316">
                    <a:extLst>
                      <a:ext uri="{FF2B5EF4-FFF2-40B4-BE49-F238E27FC236}">
                        <a16:creationId xmlns:a16="http://schemas.microsoft.com/office/drawing/2014/main" id="{C2A4D46B-D32F-B849-B236-3DC9BBFDEE0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318" name="Oval 317">
                    <a:extLst>
                      <a:ext uri="{FF2B5EF4-FFF2-40B4-BE49-F238E27FC236}">
                        <a16:creationId xmlns:a16="http://schemas.microsoft.com/office/drawing/2014/main" id="{FB8790D4-C13D-924C-931C-0AA732BA35F5}"/>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319" name="Freeform 66">
                    <a:extLst>
                      <a:ext uri="{FF2B5EF4-FFF2-40B4-BE49-F238E27FC236}">
                        <a16:creationId xmlns:a16="http://schemas.microsoft.com/office/drawing/2014/main" id="{8D65670D-5A63-7D44-9873-524DB5864F8D}"/>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299" name="Graphic 7">
                  <a:extLst>
                    <a:ext uri="{FF2B5EF4-FFF2-40B4-BE49-F238E27FC236}">
                      <a16:creationId xmlns:a16="http://schemas.microsoft.com/office/drawing/2014/main" id="{8870D498-7F39-6741-A970-3F39C724AAEF}"/>
                    </a:ext>
                  </a:extLst>
                </p:cNvPr>
                <p:cNvGrpSpPr>
                  <a:grpSpLocks noChangeAspect="1"/>
                </p:cNvGrpSpPr>
                <p:nvPr/>
              </p:nvGrpSpPr>
              <p:grpSpPr>
                <a:xfrm>
                  <a:off x="10255310" y="844175"/>
                  <a:ext cx="242335" cy="263835"/>
                  <a:chOff x="5341605" y="2274132"/>
                  <a:chExt cx="354744" cy="386217"/>
                </a:xfrm>
                <a:effectLst/>
              </p:grpSpPr>
              <p:sp>
                <p:nvSpPr>
                  <p:cNvPr id="300" name="Freeform 81">
                    <a:extLst>
                      <a:ext uri="{FF2B5EF4-FFF2-40B4-BE49-F238E27FC236}">
                        <a16:creationId xmlns:a16="http://schemas.microsoft.com/office/drawing/2014/main" id="{816848F8-E39B-D844-8340-14EB3ADF54FF}"/>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1" name="Freeform 82">
                    <a:extLst>
                      <a:ext uri="{FF2B5EF4-FFF2-40B4-BE49-F238E27FC236}">
                        <a16:creationId xmlns:a16="http://schemas.microsoft.com/office/drawing/2014/main" id="{9DEA1F7B-4CA5-F540-9588-FE8041472361}"/>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302" name="Graphic 7">
                    <a:extLst>
                      <a:ext uri="{FF2B5EF4-FFF2-40B4-BE49-F238E27FC236}">
                        <a16:creationId xmlns:a16="http://schemas.microsoft.com/office/drawing/2014/main" id="{B95BEF92-B5F7-1240-8B78-58BB30E0A688}"/>
                      </a:ext>
                    </a:extLst>
                  </p:cNvPr>
                  <p:cNvGrpSpPr/>
                  <p:nvPr/>
                </p:nvGrpSpPr>
                <p:grpSpPr>
                  <a:xfrm>
                    <a:off x="5452876" y="2274132"/>
                    <a:ext cx="243473" cy="386217"/>
                    <a:chOff x="5452876" y="2274132"/>
                    <a:chExt cx="243473" cy="386217"/>
                  </a:xfrm>
                  <a:solidFill>
                    <a:srgbClr val="FFFFFF"/>
                  </a:solidFill>
                </p:grpSpPr>
                <p:sp>
                  <p:nvSpPr>
                    <p:cNvPr id="303" name="Freeform 84">
                      <a:extLst>
                        <a:ext uri="{FF2B5EF4-FFF2-40B4-BE49-F238E27FC236}">
                          <a16:creationId xmlns:a16="http://schemas.microsoft.com/office/drawing/2014/main" id="{D4F5AF96-4CDD-DF45-9847-053EDDB0D12B}"/>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4" name="Freeform 85">
                      <a:extLst>
                        <a:ext uri="{FF2B5EF4-FFF2-40B4-BE49-F238E27FC236}">
                          <a16:creationId xmlns:a16="http://schemas.microsoft.com/office/drawing/2014/main" id="{3007B502-9D31-EF41-B5DF-899CB52AFFF9}"/>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5" name="Freeform 86">
                      <a:extLst>
                        <a:ext uri="{FF2B5EF4-FFF2-40B4-BE49-F238E27FC236}">
                          <a16:creationId xmlns:a16="http://schemas.microsoft.com/office/drawing/2014/main" id="{2A74199A-321B-3D47-AD5B-4A4B526AD7E0}"/>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6" name="Freeform 87">
                      <a:extLst>
                        <a:ext uri="{FF2B5EF4-FFF2-40B4-BE49-F238E27FC236}">
                          <a16:creationId xmlns:a16="http://schemas.microsoft.com/office/drawing/2014/main" id="{D643A2B1-1CFB-4447-B5E0-F46D3719B4C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7" name="Freeform 88">
                      <a:extLst>
                        <a:ext uri="{FF2B5EF4-FFF2-40B4-BE49-F238E27FC236}">
                          <a16:creationId xmlns:a16="http://schemas.microsoft.com/office/drawing/2014/main" id="{0502C6F9-35D3-7B4F-A75F-CA20AA1AC2BE}"/>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8" name="Freeform 89">
                      <a:extLst>
                        <a:ext uri="{FF2B5EF4-FFF2-40B4-BE49-F238E27FC236}">
                          <a16:creationId xmlns:a16="http://schemas.microsoft.com/office/drawing/2014/main" id="{0EF51B27-0E82-294F-8FC6-5970ACA80382}"/>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09" name="Freeform 90">
                      <a:extLst>
                        <a:ext uri="{FF2B5EF4-FFF2-40B4-BE49-F238E27FC236}">
                          <a16:creationId xmlns:a16="http://schemas.microsoft.com/office/drawing/2014/main" id="{320017BE-5437-6B4B-B8BA-D768850BE442}"/>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0" name="Freeform 91">
                      <a:extLst>
                        <a:ext uri="{FF2B5EF4-FFF2-40B4-BE49-F238E27FC236}">
                          <a16:creationId xmlns:a16="http://schemas.microsoft.com/office/drawing/2014/main" id="{560F2029-326D-3748-9382-1B6C18D9FBFB}"/>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1" name="Freeform 92">
                      <a:extLst>
                        <a:ext uri="{FF2B5EF4-FFF2-40B4-BE49-F238E27FC236}">
                          <a16:creationId xmlns:a16="http://schemas.microsoft.com/office/drawing/2014/main" id="{6561682F-0778-3C4F-B43B-159C7E33F9CF}"/>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2" name="Freeform 93">
                      <a:extLst>
                        <a:ext uri="{FF2B5EF4-FFF2-40B4-BE49-F238E27FC236}">
                          <a16:creationId xmlns:a16="http://schemas.microsoft.com/office/drawing/2014/main" id="{CB007AB9-417B-0D4E-8348-8169EC83D4BA}"/>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3" name="Freeform 94">
                      <a:extLst>
                        <a:ext uri="{FF2B5EF4-FFF2-40B4-BE49-F238E27FC236}">
                          <a16:creationId xmlns:a16="http://schemas.microsoft.com/office/drawing/2014/main" id="{0A7B7457-B8CC-374D-91DA-366BBACE62DE}"/>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4" name="Freeform 95">
                      <a:extLst>
                        <a:ext uri="{FF2B5EF4-FFF2-40B4-BE49-F238E27FC236}">
                          <a16:creationId xmlns:a16="http://schemas.microsoft.com/office/drawing/2014/main" id="{B2DE1B79-C0DB-F848-B48C-3A64BB855906}"/>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5" name="Freeform 96">
                      <a:extLst>
                        <a:ext uri="{FF2B5EF4-FFF2-40B4-BE49-F238E27FC236}">
                          <a16:creationId xmlns:a16="http://schemas.microsoft.com/office/drawing/2014/main" id="{F7A082BB-CB32-1243-82EF-EC3D4ACFAF2B}"/>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6" name="Freeform 97">
                      <a:extLst>
                        <a:ext uri="{FF2B5EF4-FFF2-40B4-BE49-F238E27FC236}">
                          <a16:creationId xmlns:a16="http://schemas.microsoft.com/office/drawing/2014/main" id="{A4294A14-B390-1940-8D5F-7997C5097A5D}"/>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nvGrpSpPr>
              <p:cNvPr id="104" name="Graphic 7">
                <a:extLst>
                  <a:ext uri="{FF2B5EF4-FFF2-40B4-BE49-F238E27FC236}">
                    <a16:creationId xmlns:a16="http://schemas.microsoft.com/office/drawing/2014/main" id="{704017C5-8A38-194C-9814-C857748C8076}"/>
                  </a:ext>
                </a:extLst>
              </p:cNvPr>
              <p:cNvGrpSpPr>
                <a:grpSpLocks noChangeAspect="1"/>
              </p:cNvGrpSpPr>
              <p:nvPr/>
            </p:nvGrpSpPr>
            <p:grpSpPr>
              <a:xfrm>
                <a:off x="5695729" y="1041736"/>
                <a:ext cx="365760" cy="365760"/>
                <a:chOff x="5350419" y="4689897"/>
                <a:chExt cx="535420" cy="535420"/>
              </a:xfrm>
              <a:effectLst/>
            </p:grpSpPr>
            <p:sp>
              <p:nvSpPr>
                <p:cNvPr id="105" name="Freeform 59">
                  <a:extLst>
                    <a:ext uri="{FF2B5EF4-FFF2-40B4-BE49-F238E27FC236}">
                      <a16:creationId xmlns:a16="http://schemas.microsoft.com/office/drawing/2014/main" id="{2E64CF69-206E-5042-818A-6B0172CADBED}"/>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06" name="Graphic 7">
                  <a:extLst>
                    <a:ext uri="{FF2B5EF4-FFF2-40B4-BE49-F238E27FC236}">
                      <a16:creationId xmlns:a16="http://schemas.microsoft.com/office/drawing/2014/main" id="{F99E854E-C1DB-3247-B2D3-49C2A33D1379}"/>
                    </a:ext>
                  </a:extLst>
                </p:cNvPr>
                <p:cNvGrpSpPr/>
                <p:nvPr/>
              </p:nvGrpSpPr>
              <p:grpSpPr>
                <a:xfrm>
                  <a:off x="5413215" y="4752693"/>
                  <a:ext cx="410929" cy="418641"/>
                  <a:chOff x="5413215" y="4752693"/>
                  <a:chExt cx="410929" cy="418641"/>
                </a:xfrm>
                <a:solidFill>
                  <a:srgbClr val="FFFFFF"/>
                </a:solidFill>
              </p:grpSpPr>
              <p:sp>
                <p:nvSpPr>
                  <p:cNvPr id="107" name="Freeform 61">
                    <a:extLst>
                      <a:ext uri="{FF2B5EF4-FFF2-40B4-BE49-F238E27FC236}">
                        <a16:creationId xmlns:a16="http://schemas.microsoft.com/office/drawing/2014/main" id="{59D85F99-96F3-4147-B714-64D97E5CB96C}"/>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8" name="Freeform 62">
                    <a:extLst>
                      <a:ext uri="{FF2B5EF4-FFF2-40B4-BE49-F238E27FC236}">
                        <a16:creationId xmlns:a16="http://schemas.microsoft.com/office/drawing/2014/main" id="{B3F96311-E09B-694E-97E3-154111868BCD}"/>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grpSp>
      <p:grpSp>
        <p:nvGrpSpPr>
          <p:cNvPr id="21" name="Group 20">
            <a:extLst>
              <a:ext uri="{FF2B5EF4-FFF2-40B4-BE49-F238E27FC236}">
                <a16:creationId xmlns:a16="http://schemas.microsoft.com/office/drawing/2014/main" id="{4F820B27-2C29-0B42-8705-C0703FCE8799}"/>
              </a:ext>
            </a:extLst>
          </p:cNvPr>
          <p:cNvGrpSpPr/>
          <p:nvPr/>
        </p:nvGrpSpPr>
        <p:grpSpPr>
          <a:xfrm>
            <a:off x="9570621" y="3707230"/>
            <a:ext cx="1777379" cy="1114834"/>
            <a:chOff x="9570621" y="3707230"/>
            <a:chExt cx="1777379" cy="1114834"/>
          </a:xfrm>
        </p:grpSpPr>
        <p:sp>
          <p:nvSpPr>
            <p:cNvPr id="144" name="TextBox 143">
              <a:extLst>
                <a:ext uri="{FF2B5EF4-FFF2-40B4-BE49-F238E27FC236}">
                  <a16:creationId xmlns:a16="http://schemas.microsoft.com/office/drawing/2014/main" id="{DF64CA89-4FED-C844-AA44-73D124F5D8AB}"/>
                </a:ext>
              </a:extLst>
            </p:cNvPr>
            <p:cNvSpPr txBox="1"/>
            <p:nvPr/>
          </p:nvSpPr>
          <p:spPr>
            <a:xfrm>
              <a:off x="9679683" y="3707230"/>
              <a:ext cx="1536566" cy="159591"/>
            </a:xfrm>
            <a:prstGeom prst="rect">
              <a:avLst/>
            </a:prstGeom>
            <a:solidFill>
              <a:schemeClr val="bg1"/>
            </a:solidFill>
          </p:spPr>
          <p:txBody>
            <a:bodyPr vert="horz" wrap="none" lIns="0" tIns="0" rIns="0" bIns="0" rtlCol="0" anchor="t">
              <a:noAutofit/>
            </a:bodyPr>
            <a:lstStyle/>
            <a:p>
              <a:pPr algn="ctr"/>
              <a:r>
                <a:rPr lang="en-US" sz="1100" dirty="0">
                  <a:ea typeface="Microsoft Sans Serif" panose="020B0604020202020204" pitchFamily="34" charset="0"/>
                  <a:cs typeface="Microsoft Sans Serif" panose="020B0604020202020204" pitchFamily="34" charset="0"/>
                </a:rPr>
                <a:t>EMAIL</a:t>
              </a:r>
            </a:p>
          </p:txBody>
        </p:sp>
        <p:grpSp>
          <p:nvGrpSpPr>
            <p:cNvPr id="41" name="Group 40">
              <a:extLst>
                <a:ext uri="{FF2B5EF4-FFF2-40B4-BE49-F238E27FC236}">
                  <a16:creationId xmlns:a16="http://schemas.microsoft.com/office/drawing/2014/main" id="{3836082B-BBB0-5047-A9EA-38CFF8CEA06C}"/>
                </a:ext>
              </a:extLst>
            </p:cNvPr>
            <p:cNvGrpSpPr/>
            <p:nvPr/>
          </p:nvGrpSpPr>
          <p:grpSpPr>
            <a:xfrm>
              <a:off x="9570621" y="3869704"/>
              <a:ext cx="1777379" cy="952360"/>
              <a:chOff x="9570621" y="3869704"/>
              <a:chExt cx="1777379" cy="952360"/>
            </a:xfrm>
          </p:grpSpPr>
          <p:pic>
            <p:nvPicPr>
              <p:cNvPr id="367" name="Graphic 366">
                <a:extLst>
                  <a:ext uri="{FF2B5EF4-FFF2-40B4-BE49-F238E27FC236}">
                    <a16:creationId xmlns:a16="http://schemas.microsoft.com/office/drawing/2014/main" id="{D108D5F7-D864-3048-B7BA-6B0AD82AB1E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570621" y="3869704"/>
                <a:ext cx="923304" cy="905200"/>
              </a:xfrm>
              <a:prstGeom prst="rect">
                <a:avLst/>
              </a:prstGeom>
            </p:spPr>
          </p:pic>
          <p:pic>
            <p:nvPicPr>
              <p:cNvPr id="370" name="Graphic 369">
                <a:extLst>
                  <a:ext uri="{FF2B5EF4-FFF2-40B4-BE49-F238E27FC236}">
                    <a16:creationId xmlns:a16="http://schemas.microsoft.com/office/drawing/2014/main" id="{D16B85FF-4174-A242-8C23-81A491E2C9A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24696" y="3869704"/>
                <a:ext cx="923304" cy="905200"/>
              </a:xfrm>
              <a:prstGeom prst="rect">
                <a:avLst/>
              </a:prstGeom>
            </p:spPr>
          </p:pic>
          <p:sp>
            <p:nvSpPr>
              <p:cNvPr id="27" name="Graphic 23">
                <a:extLst>
                  <a:ext uri="{FF2B5EF4-FFF2-40B4-BE49-F238E27FC236}">
                    <a16:creationId xmlns:a16="http://schemas.microsoft.com/office/drawing/2014/main" id="{B2D31F3C-BD67-704B-A4DD-F94B9936C2B3}"/>
                  </a:ext>
                </a:extLst>
              </p:cNvPr>
              <p:cNvSpPr/>
              <p:nvPr/>
            </p:nvSpPr>
            <p:spPr>
              <a:xfrm>
                <a:off x="10080728" y="4342922"/>
                <a:ext cx="794548" cy="479142"/>
              </a:xfrm>
              <a:custGeom>
                <a:avLst/>
                <a:gdLst>
                  <a:gd name="connsiteX0" fmla="*/ 123040 w 794548"/>
                  <a:gd name="connsiteY0" fmla="*/ 479150 h 479142"/>
                  <a:gd name="connsiteX1" fmla="*/ 671645 w 794548"/>
                  <a:gd name="connsiteY1" fmla="*/ 479150 h 479142"/>
                  <a:gd name="connsiteX2" fmla="*/ 794617 w 794548"/>
                  <a:gd name="connsiteY2" fmla="*/ 352314 h 479142"/>
                  <a:gd name="connsiteX3" fmla="*/ 691096 w 794548"/>
                  <a:gd name="connsiteY3" fmla="*/ 227194 h 479142"/>
                  <a:gd name="connsiteX4" fmla="*/ 652925 w 794548"/>
                  <a:gd name="connsiteY4" fmla="*/ 221160 h 479142"/>
                  <a:gd name="connsiteX5" fmla="*/ 670155 w 794548"/>
                  <a:gd name="connsiteY5" fmla="*/ 186792 h 479142"/>
                  <a:gd name="connsiteX6" fmla="*/ 681100 w 794548"/>
                  <a:gd name="connsiteY6" fmla="*/ 140930 h 479142"/>
                  <a:gd name="connsiteX7" fmla="*/ 577058 w 794548"/>
                  <a:gd name="connsiteY7" fmla="*/ 37581 h 479142"/>
                  <a:gd name="connsiteX8" fmla="*/ 491308 w 794548"/>
                  <a:gd name="connsiteY8" fmla="*/ 82434 h 479142"/>
                  <a:gd name="connsiteX9" fmla="*/ 467196 w 794548"/>
                  <a:gd name="connsiteY9" fmla="*/ 117151 h 479142"/>
                  <a:gd name="connsiteX10" fmla="*/ 444128 w 794548"/>
                  <a:gd name="connsiteY10" fmla="*/ 81736 h 479142"/>
                  <a:gd name="connsiteX11" fmla="*/ 293295 w 794548"/>
                  <a:gd name="connsiteY11" fmla="*/ 8 h 479142"/>
                  <a:gd name="connsiteX12" fmla="*/ 113575 w 794548"/>
                  <a:gd name="connsiteY12" fmla="*/ 178513 h 479142"/>
                  <a:gd name="connsiteX13" fmla="*/ 114819 w 794548"/>
                  <a:gd name="connsiteY13" fmla="*/ 198785 h 479142"/>
                  <a:gd name="connsiteX14" fmla="*/ 117524 w 794548"/>
                  <a:gd name="connsiteY14" fmla="*/ 223300 h 479142"/>
                  <a:gd name="connsiteX15" fmla="*/ 93422 w 794548"/>
                  <a:gd name="connsiteY15" fmla="*/ 229231 h 479142"/>
                  <a:gd name="connsiteX16" fmla="*/ 68 w 794548"/>
                  <a:gd name="connsiteY16" fmla="*/ 352314 h 479142"/>
                  <a:gd name="connsiteX17" fmla="*/ 123040 w 794548"/>
                  <a:gd name="connsiteY17" fmla="*/ 479150 h 47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4548" h="479142">
                    <a:moveTo>
                      <a:pt x="123040" y="479150"/>
                    </a:moveTo>
                    <a:lnTo>
                      <a:pt x="671645" y="479150"/>
                    </a:lnTo>
                    <a:cubicBezTo>
                      <a:pt x="738295" y="479150"/>
                      <a:pt x="794617" y="421069"/>
                      <a:pt x="794617" y="352314"/>
                    </a:cubicBezTo>
                    <a:cubicBezTo>
                      <a:pt x="794617" y="291329"/>
                      <a:pt x="749146" y="236368"/>
                      <a:pt x="691096" y="227194"/>
                    </a:cubicBezTo>
                    <a:lnTo>
                      <a:pt x="652925" y="221160"/>
                    </a:lnTo>
                    <a:lnTo>
                      <a:pt x="670155" y="186792"/>
                    </a:lnTo>
                    <a:cubicBezTo>
                      <a:pt x="677427" y="172290"/>
                      <a:pt x="681100" y="156855"/>
                      <a:pt x="681100" y="140930"/>
                    </a:cubicBezTo>
                    <a:cubicBezTo>
                      <a:pt x="681100" y="83961"/>
                      <a:pt x="634433" y="37581"/>
                      <a:pt x="577058" y="37581"/>
                    </a:cubicBezTo>
                    <a:cubicBezTo>
                      <a:pt x="542864" y="37581"/>
                      <a:pt x="510807" y="54355"/>
                      <a:pt x="491308" y="82434"/>
                    </a:cubicBezTo>
                    <a:lnTo>
                      <a:pt x="467196" y="117151"/>
                    </a:lnTo>
                    <a:lnTo>
                      <a:pt x="444128" y="81736"/>
                    </a:lnTo>
                    <a:cubicBezTo>
                      <a:pt x="410780" y="30566"/>
                      <a:pt x="354401" y="8"/>
                      <a:pt x="293295" y="8"/>
                    </a:cubicBezTo>
                    <a:cubicBezTo>
                      <a:pt x="194199" y="8"/>
                      <a:pt x="113575" y="80086"/>
                      <a:pt x="113575" y="178513"/>
                    </a:cubicBezTo>
                    <a:cubicBezTo>
                      <a:pt x="113575" y="184633"/>
                      <a:pt x="113983" y="191289"/>
                      <a:pt x="114819" y="198785"/>
                    </a:cubicBezTo>
                    <a:lnTo>
                      <a:pt x="117524" y="223300"/>
                    </a:lnTo>
                    <a:lnTo>
                      <a:pt x="93422" y="229231"/>
                    </a:lnTo>
                    <a:cubicBezTo>
                      <a:pt x="40214" y="242309"/>
                      <a:pt x="68" y="295232"/>
                      <a:pt x="68" y="352314"/>
                    </a:cubicBezTo>
                    <a:cubicBezTo>
                      <a:pt x="68" y="421069"/>
                      <a:pt x="56380" y="479150"/>
                      <a:pt x="123040" y="479150"/>
                    </a:cubicBezTo>
                    <a:close/>
                  </a:path>
                </a:pathLst>
              </a:custGeom>
              <a:solidFill>
                <a:srgbClr val="FFFFFF"/>
              </a:solidFill>
              <a:ln w="19050" cap="rnd">
                <a:solidFill>
                  <a:srgbClr val="AB2328"/>
                </a:solidFill>
                <a:prstDash val="solid"/>
                <a:miter/>
              </a:ln>
            </p:spPr>
            <p:txBody>
              <a:bodyPr rtlCol="0" anchor="ctr"/>
              <a:lstStyle/>
              <a:p>
                <a:endParaRPr lang="en-US" dirty="0"/>
              </a:p>
            </p:txBody>
          </p:sp>
        </p:grpSp>
      </p:grpSp>
      <p:grpSp>
        <p:nvGrpSpPr>
          <p:cNvPr id="25" name="Group 24">
            <a:extLst>
              <a:ext uri="{FF2B5EF4-FFF2-40B4-BE49-F238E27FC236}">
                <a16:creationId xmlns:a16="http://schemas.microsoft.com/office/drawing/2014/main" id="{40F2CC59-3BC4-9F41-9F6E-70558855C054}"/>
              </a:ext>
            </a:extLst>
          </p:cNvPr>
          <p:cNvGrpSpPr/>
          <p:nvPr/>
        </p:nvGrpSpPr>
        <p:grpSpPr>
          <a:xfrm>
            <a:off x="858565" y="4545608"/>
            <a:ext cx="2899521" cy="1439287"/>
            <a:chOff x="858565" y="4545608"/>
            <a:chExt cx="2899521" cy="1439287"/>
          </a:xfrm>
        </p:grpSpPr>
        <p:sp>
          <p:nvSpPr>
            <p:cNvPr id="156" name="TextBox 155">
              <a:extLst>
                <a:ext uri="{FF2B5EF4-FFF2-40B4-BE49-F238E27FC236}">
                  <a16:creationId xmlns:a16="http://schemas.microsoft.com/office/drawing/2014/main" id="{774F8A0D-0AA5-EB4F-B855-627130FDDE81}"/>
                </a:ext>
              </a:extLst>
            </p:cNvPr>
            <p:cNvSpPr txBox="1"/>
            <p:nvPr/>
          </p:nvSpPr>
          <p:spPr>
            <a:xfrm>
              <a:off x="1167520" y="5236051"/>
              <a:ext cx="2264989" cy="748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761" tIns="50761" rIns="50761" bIns="50761" numCol="1" spcCol="38100" rtlCol="0" anchor="ctr">
              <a:spAutoFit/>
            </a:bodyPr>
            <a:lstStyle/>
            <a:p>
              <a:pPr algn="ctr" defTabSz="824756" hangingPunct="0">
                <a:defRPr/>
              </a:pPr>
              <a:r>
                <a:rPr lang="en-US" sz="1200" b="1" kern="0" dirty="0">
                  <a:solidFill>
                    <a:srgbClr val="AB2328"/>
                  </a:solidFill>
                  <a:ea typeface="Helvetica Neue Condensed" charset="0"/>
                  <a:cs typeface="Arial" panose="020B0604020202020204" pitchFamily="34" charset="0"/>
                  <a:sym typeface="Helvetica Light"/>
                </a:rPr>
                <a:t>SCAN &amp; CLASSIFY</a:t>
              </a:r>
            </a:p>
            <a:p>
              <a:pPr algn="ctr" defTabSz="824756" hangingPunct="0">
                <a:defRPr/>
              </a:pPr>
              <a:r>
                <a:rPr lang="en-US" sz="1000" kern="0" dirty="0">
                  <a:solidFill>
                    <a:srgbClr val="000000"/>
                  </a:solidFill>
                  <a:ea typeface="Helvetica Neue Condensed Black" charset="0"/>
                  <a:cs typeface="Arial" panose="020B0604020202020204" pitchFamily="34" charset="0"/>
                  <a:sym typeface="Helvetica Light"/>
                </a:rPr>
                <a:t>Multi-Dimensional Classification of Unstructured On-Premises &amp; Cloud Data Stores</a:t>
              </a:r>
            </a:p>
          </p:txBody>
        </p:sp>
        <p:grpSp>
          <p:nvGrpSpPr>
            <p:cNvPr id="44" name="Group 43">
              <a:extLst>
                <a:ext uri="{FF2B5EF4-FFF2-40B4-BE49-F238E27FC236}">
                  <a16:creationId xmlns:a16="http://schemas.microsoft.com/office/drawing/2014/main" id="{F8E175C2-DB6C-0A41-AF86-A0F4D0B5A98A}"/>
                </a:ext>
              </a:extLst>
            </p:cNvPr>
            <p:cNvGrpSpPr/>
            <p:nvPr/>
          </p:nvGrpSpPr>
          <p:grpSpPr>
            <a:xfrm>
              <a:off x="858565" y="4545608"/>
              <a:ext cx="734171" cy="746202"/>
              <a:chOff x="858565" y="3938908"/>
              <a:chExt cx="734171" cy="746202"/>
            </a:xfrm>
          </p:grpSpPr>
          <p:grpSp>
            <p:nvGrpSpPr>
              <p:cNvPr id="372" name="Group 371">
                <a:extLst>
                  <a:ext uri="{FF2B5EF4-FFF2-40B4-BE49-F238E27FC236}">
                    <a16:creationId xmlns:a16="http://schemas.microsoft.com/office/drawing/2014/main" id="{540F530A-CDBE-D444-97E9-CECAE9B1ADC2}"/>
                  </a:ext>
                </a:extLst>
              </p:cNvPr>
              <p:cNvGrpSpPr/>
              <p:nvPr/>
            </p:nvGrpSpPr>
            <p:grpSpPr>
              <a:xfrm>
                <a:off x="858565" y="3938908"/>
                <a:ext cx="734171" cy="746202"/>
                <a:chOff x="9705866" y="261588"/>
                <a:chExt cx="923304" cy="938434"/>
              </a:xfrm>
            </p:grpSpPr>
            <p:grpSp>
              <p:nvGrpSpPr>
                <p:cNvPr id="382" name="Group 381">
                  <a:extLst>
                    <a:ext uri="{FF2B5EF4-FFF2-40B4-BE49-F238E27FC236}">
                      <a16:creationId xmlns:a16="http://schemas.microsoft.com/office/drawing/2014/main" id="{1C383FD2-2D0A-2445-9907-5AC7DA16F9CC}"/>
                    </a:ext>
                  </a:extLst>
                </p:cNvPr>
                <p:cNvGrpSpPr/>
                <p:nvPr/>
              </p:nvGrpSpPr>
              <p:grpSpPr>
                <a:xfrm>
                  <a:off x="9705866" y="261588"/>
                  <a:ext cx="923304" cy="938434"/>
                  <a:chOff x="10648841" y="261588"/>
                  <a:chExt cx="923304" cy="938434"/>
                </a:xfrm>
              </p:grpSpPr>
              <p:pic>
                <p:nvPicPr>
                  <p:cNvPr id="401" name="Graphic 400">
                    <a:extLst>
                      <a:ext uri="{FF2B5EF4-FFF2-40B4-BE49-F238E27FC236}">
                        <a16:creationId xmlns:a16="http://schemas.microsoft.com/office/drawing/2014/main" id="{1B16BA74-6AEF-7E4A-8645-6E43102983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402" name="Oval 401">
                    <a:extLst>
                      <a:ext uri="{FF2B5EF4-FFF2-40B4-BE49-F238E27FC236}">
                        <a16:creationId xmlns:a16="http://schemas.microsoft.com/office/drawing/2014/main" id="{04D58DBD-5206-A647-BB9D-24C8508F67F3}"/>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03" name="Freeform 66">
                    <a:extLst>
                      <a:ext uri="{FF2B5EF4-FFF2-40B4-BE49-F238E27FC236}">
                        <a16:creationId xmlns:a16="http://schemas.microsoft.com/office/drawing/2014/main" id="{9787AF31-26E0-2B4D-BD07-474154A1103E}"/>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383" name="Graphic 7">
                  <a:extLst>
                    <a:ext uri="{FF2B5EF4-FFF2-40B4-BE49-F238E27FC236}">
                      <a16:creationId xmlns:a16="http://schemas.microsoft.com/office/drawing/2014/main" id="{C9C75602-EA38-424A-849E-88E465D97885}"/>
                    </a:ext>
                  </a:extLst>
                </p:cNvPr>
                <p:cNvGrpSpPr>
                  <a:grpSpLocks noChangeAspect="1"/>
                </p:cNvGrpSpPr>
                <p:nvPr/>
              </p:nvGrpSpPr>
              <p:grpSpPr>
                <a:xfrm>
                  <a:off x="10255310" y="844175"/>
                  <a:ext cx="242335" cy="263835"/>
                  <a:chOff x="5341605" y="2274132"/>
                  <a:chExt cx="354744" cy="386217"/>
                </a:xfrm>
                <a:effectLst/>
              </p:grpSpPr>
              <p:sp>
                <p:nvSpPr>
                  <p:cNvPr id="384" name="Freeform 81">
                    <a:extLst>
                      <a:ext uri="{FF2B5EF4-FFF2-40B4-BE49-F238E27FC236}">
                        <a16:creationId xmlns:a16="http://schemas.microsoft.com/office/drawing/2014/main" id="{E89C265C-C8A3-724E-9204-119F72D8229F}"/>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85" name="Freeform 82">
                    <a:extLst>
                      <a:ext uri="{FF2B5EF4-FFF2-40B4-BE49-F238E27FC236}">
                        <a16:creationId xmlns:a16="http://schemas.microsoft.com/office/drawing/2014/main" id="{EF355C0E-2D44-1A4C-8600-985F928A9DD8}"/>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386" name="Graphic 7">
                    <a:extLst>
                      <a:ext uri="{FF2B5EF4-FFF2-40B4-BE49-F238E27FC236}">
                        <a16:creationId xmlns:a16="http://schemas.microsoft.com/office/drawing/2014/main" id="{DCEEC34D-97A8-514D-A561-6BE365550F70}"/>
                      </a:ext>
                    </a:extLst>
                  </p:cNvPr>
                  <p:cNvGrpSpPr/>
                  <p:nvPr/>
                </p:nvGrpSpPr>
                <p:grpSpPr>
                  <a:xfrm>
                    <a:off x="5452876" y="2274132"/>
                    <a:ext cx="243473" cy="386217"/>
                    <a:chOff x="5452876" y="2274132"/>
                    <a:chExt cx="243473" cy="386217"/>
                  </a:xfrm>
                  <a:solidFill>
                    <a:srgbClr val="FFFFFF"/>
                  </a:solidFill>
                </p:grpSpPr>
                <p:sp>
                  <p:nvSpPr>
                    <p:cNvPr id="387" name="Freeform 84">
                      <a:extLst>
                        <a:ext uri="{FF2B5EF4-FFF2-40B4-BE49-F238E27FC236}">
                          <a16:creationId xmlns:a16="http://schemas.microsoft.com/office/drawing/2014/main" id="{6335758A-B3EF-4340-9BEA-63E982585A7D}"/>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88" name="Freeform 85">
                      <a:extLst>
                        <a:ext uri="{FF2B5EF4-FFF2-40B4-BE49-F238E27FC236}">
                          <a16:creationId xmlns:a16="http://schemas.microsoft.com/office/drawing/2014/main" id="{3F7593D6-3EF7-7443-9F72-F49CCFB9B3EC}"/>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89" name="Freeform 86">
                      <a:extLst>
                        <a:ext uri="{FF2B5EF4-FFF2-40B4-BE49-F238E27FC236}">
                          <a16:creationId xmlns:a16="http://schemas.microsoft.com/office/drawing/2014/main" id="{4E653CE9-6B26-6C42-876B-7DCD3D77DE20}"/>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0" name="Freeform 87">
                      <a:extLst>
                        <a:ext uri="{FF2B5EF4-FFF2-40B4-BE49-F238E27FC236}">
                          <a16:creationId xmlns:a16="http://schemas.microsoft.com/office/drawing/2014/main" id="{55928B46-5484-994F-A049-A5DA508979F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1" name="Freeform 88">
                      <a:extLst>
                        <a:ext uri="{FF2B5EF4-FFF2-40B4-BE49-F238E27FC236}">
                          <a16:creationId xmlns:a16="http://schemas.microsoft.com/office/drawing/2014/main" id="{AEC11467-EAE9-F64E-8D03-6DEA51C56E13}"/>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2" name="Freeform 89">
                      <a:extLst>
                        <a:ext uri="{FF2B5EF4-FFF2-40B4-BE49-F238E27FC236}">
                          <a16:creationId xmlns:a16="http://schemas.microsoft.com/office/drawing/2014/main" id="{F400CCC3-62DF-3C42-8A9A-40BE677311B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3" name="Freeform 90">
                      <a:extLst>
                        <a:ext uri="{FF2B5EF4-FFF2-40B4-BE49-F238E27FC236}">
                          <a16:creationId xmlns:a16="http://schemas.microsoft.com/office/drawing/2014/main" id="{2F19F39B-9A50-BA46-97CF-4306D8FD3712}"/>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4" name="Freeform 91">
                      <a:extLst>
                        <a:ext uri="{FF2B5EF4-FFF2-40B4-BE49-F238E27FC236}">
                          <a16:creationId xmlns:a16="http://schemas.microsoft.com/office/drawing/2014/main" id="{485141A9-41AC-3843-B265-6DD926B43E5A}"/>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5" name="Freeform 92">
                      <a:extLst>
                        <a:ext uri="{FF2B5EF4-FFF2-40B4-BE49-F238E27FC236}">
                          <a16:creationId xmlns:a16="http://schemas.microsoft.com/office/drawing/2014/main" id="{E3ADFF46-7D9B-7F46-B369-7B7034AE5EA5}"/>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6" name="Freeform 93">
                      <a:extLst>
                        <a:ext uri="{FF2B5EF4-FFF2-40B4-BE49-F238E27FC236}">
                          <a16:creationId xmlns:a16="http://schemas.microsoft.com/office/drawing/2014/main" id="{15E5150D-BDD1-7A47-B670-CECAD1AC16D5}"/>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7" name="Freeform 94">
                      <a:extLst>
                        <a:ext uri="{FF2B5EF4-FFF2-40B4-BE49-F238E27FC236}">
                          <a16:creationId xmlns:a16="http://schemas.microsoft.com/office/drawing/2014/main" id="{A630EFD6-F161-B14A-99E4-9DE523A791FC}"/>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8" name="Freeform 95">
                      <a:extLst>
                        <a:ext uri="{FF2B5EF4-FFF2-40B4-BE49-F238E27FC236}">
                          <a16:creationId xmlns:a16="http://schemas.microsoft.com/office/drawing/2014/main" id="{1479244D-9320-4C46-A5D3-54B8C6835E62}"/>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9" name="Freeform 96">
                      <a:extLst>
                        <a:ext uri="{FF2B5EF4-FFF2-40B4-BE49-F238E27FC236}">
                          <a16:creationId xmlns:a16="http://schemas.microsoft.com/office/drawing/2014/main" id="{66B61EC5-7FA5-1741-944B-F75CABA6175D}"/>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00" name="Freeform 97">
                      <a:extLst>
                        <a:ext uri="{FF2B5EF4-FFF2-40B4-BE49-F238E27FC236}">
                          <a16:creationId xmlns:a16="http://schemas.microsoft.com/office/drawing/2014/main" id="{507D3192-7EE2-A14A-A7B6-8AB803D7FC55}"/>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pic>
            <p:nvPicPr>
              <p:cNvPr id="43" name="Graphic 42">
                <a:extLst>
                  <a:ext uri="{FF2B5EF4-FFF2-40B4-BE49-F238E27FC236}">
                    <a16:creationId xmlns:a16="http://schemas.microsoft.com/office/drawing/2014/main" id="{75279AA8-18B6-F341-A695-FE64DE539EA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64614" y="4440925"/>
                <a:ext cx="272194" cy="94604"/>
              </a:xfrm>
              <a:prstGeom prst="rect">
                <a:avLst/>
              </a:prstGeom>
            </p:spPr>
          </p:pic>
        </p:grpSp>
        <p:grpSp>
          <p:nvGrpSpPr>
            <p:cNvPr id="48" name="Group 47">
              <a:extLst>
                <a:ext uri="{FF2B5EF4-FFF2-40B4-BE49-F238E27FC236}">
                  <a16:creationId xmlns:a16="http://schemas.microsoft.com/office/drawing/2014/main" id="{905A3DFA-4995-2C48-A6AB-89F526F78670}"/>
                </a:ext>
              </a:extLst>
            </p:cNvPr>
            <p:cNvGrpSpPr/>
            <p:nvPr/>
          </p:nvGrpSpPr>
          <p:grpSpPr>
            <a:xfrm>
              <a:off x="1582465" y="4548397"/>
              <a:ext cx="734171" cy="746202"/>
              <a:chOff x="1582465" y="4198933"/>
              <a:chExt cx="734171" cy="746202"/>
            </a:xfrm>
          </p:grpSpPr>
          <p:grpSp>
            <p:nvGrpSpPr>
              <p:cNvPr id="404" name="Group 403">
                <a:extLst>
                  <a:ext uri="{FF2B5EF4-FFF2-40B4-BE49-F238E27FC236}">
                    <a16:creationId xmlns:a16="http://schemas.microsoft.com/office/drawing/2014/main" id="{D074B649-0585-8246-A028-0E354D446289}"/>
                  </a:ext>
                </a:extLst>
              </p:cNvPr>
              <p:cNvGrpSpPr/>
              <p:nvPr/>
            </p:nvGrpSpPr>
            <p:grpSpPr>
              <a:xfrm>
                <a:off x="1582465" y="4198933"/>
                <a:ext cx="734171" cy="746202"/>
                <a:chOff x="9705866" y="261588"/>
                <a:chExt cx="923304" cy="938434"/>
              </a:xfrm>
            </p:grpSpPr>
            <p:grpSp>
              <p:nvGrpSpPr>
                <p:cNvPr id="405" name="Group 404">
                  <a:extLst>
                    <a:ext uri="{FF2B5EF4-FFF2-40B4-BE49-F238E27FC236}">
                      <a16:creationId xmlns:a16="http://schemas.microsoft.com/office/drawing/2014/main" id="{523367C4-3424-134E-AD70-957E0B694363}"/>
                    </a:ext>
                  </a:extLst>
                </p:cNvPr>
                <p:cNvGrpSpPr/>
                <p:nvPr/>
              </p:nvGrpSpPr>
              <p:grpSpPr>
                <a:xfrm>
                  <a:off x="9705866" y="261588"/>
                  <a:ext cx="923304" cy="938434"/>
                  <a:chOff x="10648841" y="261588"/>
                  <a:chExt cx="923304" cy="938434"/>
                </a:xfrm>
              </p:grpSpPr>
              <p:pic>
                <p:nvPicPr>
                  <p:cNvPr id="424" name="Graphic 423">
                    <a:extLst>
                      <a:ext uri="{FF2B5EF4-FFF2-40B4-BE49-F238E27FC236}">
                        <a16:creationId xmlns:a16="http://schemas.microsoft.com/office/drawing/2014/main" id="{551C7BC2-9186-F243-B5A4-B74006CEA88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425" name="Oval 424">
                    <a:extLst>
                      <a:ext uri="{FF2B5EF4-FFF2-40B4-BE49-F238E27FC236}">
                        <a16:creationId xmlns:a16="http://schemas.microsoft.com/office/drawing/2014/main" id="{C730F2E8-2E78-114E-B500-2DE717DDDC45}"/>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26" name="Freeform 66">
                    <a:extLst>
                      <a:ext uri="{FF2B5EF4-FFF2-40B4-BE49-F238E27FC236}">
                        <a16:creationId xmlns:a16="http://schemas.microsoft.com/office/drawing/2014/main" id="{552F8687-8396-5F4D-8C40-D3566D51F676}"/>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406" name="Graphic 7">
                  <a:extLst>
                    <a:ext uri="{FF2B5EF4-FFF2-40B4-BE49-F238E27FC236}">
                      <a16:creationId xmlns:a16="http://schemas.microsoft.com/office/drawing/2014/main" id="{4A37CF9D-A1D8-AB4C-8137-CD3C65DDD402}"/>
                    </a:ext>
                  </a:extLst>
                </p:cNvPr>
                <p:cNvGrpSpPr>
                  <a:grpSpLocks noChangeAspect="1"/>
                </p:cNvGrpSpPr>
                <p:nvPr/>
              </p:nvGrpSpPr>
              <p:grpSpPr>
                <a:xfrm>
                  <a:off x="10255310" y="844175"/>
                  <a:ext cx="242335" cy="263835"/>
                  <a:chOff x="5341605" y="2274132"/>
                  <a:chExt cx="354744" cy="386217"/>
                </a:xfrm>
                <a:effectLst/>
              </p:grpSpPr>
              <p:sp>
                <p:nvSpPr>
                  <p:cNvPr id="407" name="Freeform 81">
                    <a:extLst>
                      <a:ext uri="{FF2B5EF4-FFF2-40B4-BE49-F238E27FC236}">
                        <a16:creationId xmlns:a16="http://schemas.microsoft.com/office/drawing/2014/main" id="{AC93A2CA-D905-A44A-91DA-B0974591B668}"/>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08" name="Freeform 82">
                    <a:extLst>
                      <a:ext uri="{FF2B5EF4-FFF2-40B4-BE49-F238E27FC236}">
                        <a16:creationId xmlns:a16="http://schemas.microsoft.com/office/drawing/2014/main" id="{C2A944A2-131A-B244-BEA4-9DAB40EB76C3}"/>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09" name="Graphic 7">
                    <a:extLst>
                      <a:ext uri="{FF2B5EF4-FFF2-40B4-BE49-F238E27FC236}">
                        <a16:creationId xmlns:a16="http://schemas.microsoft.com/office/drawing/2014/main" id="{B0274465-337A-294A-90CB-0F89581DFAF4}"/>
                      </a:ext>
                    </a:extLst>
                  </p:cNvPr>
                  <p:cNvGrpSpPr/>
                  <p:nvPr/>
                </p:nvGrpSpPr>
                <p:grpSpPr>
                  <a:xfrm>
                    <a:off x="5452876" y="2274132"/>
                    <a:ext cx="243473" cy="386217"/>
                    <a:chOff x="5452876" y="2274132"/>
                    <a:chExt cx="243473" cy="386217"/>
                  </a:xfrm>
                  <a:solidFill>
                    <a:srgbClr val="FFFFFF"/>
                  </a:solidFill>
                </p:grpSpPr>
                <p:sp>
                  <p:nvSpPr>
                    <p:cNvPr id="410" name="Freeform 84">
                      <a:extLst>
                        <a:ext uri="{FF2B5EF4-FFF2-40B4-BE49-F238E27FC236}">
                          <a16:creationId xmlns:a16="http://schemas.microsoft.com/office/drawing/2014/main" id="{CDB1CE20-643A-2543-8348-E9CF8B2E8A6F}"/>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1" name="Freeform 85">
                      <a:extLst>
                        <a:ext uri="{FF2B5EF4-FFF2-40B4-BE49-F238E27FC236}">
                          <a16:creationId xmlns:a16="http://schemas.microsoft.com/office/drawing/2014/main" id="{BE1B7D75-E607-FF4C-B2BB-2E3AFF410D26}"/>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2" name="Freeform 86">
                      <a:extLst>
                        <a:ext uri="{FF2B5EF4-FFF2-40B4-BE49-F238E27FC236}">
                          <a16:creationId xmlns:a16="http://schemas.microsoft.com/office/drawing/2014/main" id="{5F9F1841-3064-9549-8B1A-E7613EA1BEB2}"/>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3" name="Freeform 87">
                      <a:extLst>
                        <a:ext uri="{FF2B5EF4-FFF2-40B4-BE49-F238E27FC236}">
                          <a16:creationId xmlns:a16="http://schemas.microsoft.com/office/drawing/2014/main" id="{0D2A3821-3898-C444-BC7D-449B501450F8}"/>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4" name="Freeform 88">
                      <a:extLst>
                        <a:ext uri="{FF2B5EF4-FFF2-40B4-BE49-F238E27FC236}">
                          <a16:creationId xmlns:a16="http://schemas.microsoft.com/office/drawing/2014/main" id="{D1EEAD02-A80C-AE40-838B-D077A69C9EED}"/>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5" name="Freeform 89">
                      <a:extLst>
                        <a:ext uri="{FF2B5EF4-FFF2-40B4-BE49-F238E27FC236}">
                          <a16:creationId xmlns:a16="http://schemas.microsoft.com/office/drawing/2014/main" id="{68A8CE4D-ED2A-6F49-8C2A-DDF245FFF09F}"/>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6" name="Freeform 90">
                      <a:extLst>
                        <a:ext uri="{FF2B5EF4-FFF2-40B4-BE49-F238E27FC236}">
                          <a16:creationId xmlns:a16="http://schemas.microsoft.com/office/drawing/2014/main" id="{B0B20749-B99C-1040-99B6-9C2F1D9664B1}"/>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7" name="Freeform 91">
                      <a:extLst>
                        <a:ext uri="{FF2B5EF4-FFF2-40B4-BE49-F238E27FC236}">
                          <a16:creationId xmlns:a16="http://schemas.microsoft.com/office/drawing/2014/main" id="{601A764C-D573-AD41-BA79-7580F012C860}"/>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8" name="Freeform 92">
                      <a:extLst>
                        <a:ext uri="{FF2B5EF4-FFF2-40B4-BE49-F238E27FC236}">
                          <a16:creationId xmlns:a16="http://schemas.microsoft.com/office/drawing/2014/main" id="{24D24D36-5EDF-3049-AE1D-92EDEB80F9BD}"/>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9" name="Freeform 93">
                      <a:extLst>
                        <a:ext uri="{FF2B5EF4-FFF2-40B4-BE49-F238E27FC236}">
                          <a16:creationId xmlns:a16="http://schemas.microsoft.com/office/drawing/2014/main" id="{1A53A5DE-4A86-1145-8AF6-CB9E6738350A}"/>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20" name="Freeform 94">
                      <a:extLst>
                        <a:ext uri="{FF2B5EF4-FFF2-40B4-BE49-F238E27FC236}">
                          <a16:creationId xmlns:a16="http://schemas.microsoft.com/office/drawing/2014/main" id="{1A6205C0-BC44-FA48-B92C-8A357964B950}"/>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21" name="Freeform 95">
                      <a:extLst>
                        <a:ext uri="{FF2B5EF4-FFF2-40B4-BE49-F238E27FC236}">
                          <a16:creationId xmlns:a16="http://schemas.microsoft.com/office/drawing/2014/main" id="{60B4E09B-B5EA-F148-AE81-F7989DFD2685}"/>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22" name="Freeform 96">
                      <a:extLst>
                        <a:ext uri="{FF2B5EF4-FFF2-40B4-BE49-F238E27FC236}">
                          <a16:creationId xmlns:a16="http://schemas.microsoft.com/office/drawing/2014/main" id="{FB66CD34-B190-824B-B76E-F908EA14780A}"/>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23" name="Freeform 97">
                      <a:extLst>
                        <a:ext uri="{FF2B5EF4-FFF2-40B4-BE49-F238E27FC236}">
                          <a16:creationId xmlns:a16="http://schemas.microsoft.com/office/drawing/2014/main" id="{0EF01F76-21D9-8240-9C8B-0AFF4F2C54CC}"/>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pic>
            <p:nvPicPr>
              <p:cNvPr id="47" name="Graphic 46">
                <a:extLst>
                  <a:ext uri="{FF2B5EF4-FFF2-40B4-BE49-F238E27FC236}">
                    <a16:creationId xmlns:a16="http://schemas.microsoft.com/office/drawing/2014/main" id="{F76FDB5A-C2E8-A849-AF29-8FD03B582B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44776" y="4691360"/>
                <a:ext cx="162168" cy="185859"/>
              </a:xfrm>
              <a:prstGeom prst="rect">
                <a:avLst/>
              </a:prstGeom>
            </p:spPr>
          </p:pic>
        </p:grpSp>
        <p:grpSp>
          <p:nvGrpSpPr>
            <p:cNvPr id="52" name="Group 51">
              <a:extLst>
                <a:ext uri="{FF2B5EF4-FFF2-40B4-BE49-F238E27FC236}">
                  <a16:creationId xmlns:a16="http://schemas.microsoft.com/office/drawing/2014/main" id="{7DC531AD-3121-5B46-86AD-0943A4D70326}"/>
                </a:ext>
              </a:extLst>
            </p:cNvPr>
            <p:cNvGrpSpPr/>
            <p:nvPr/>
          </p:nvGrpSpPr>
          <p:grpSpPr>
            <a:xfrm>
              <a:off x="3023915" y="4558821"/>
              <a:ext cx="734171" cy="746202"/>
              <a:chOff x="3023915" y="4558821"/>
              <a:chExt cx="734171" cy="746202"/>
            </a:xfrm>
          </p:grpSpPr>
          <p:grpSp>
            <p:nvGrpSpPr>
              <p:cNvPr id="450" name="Group 449">
                <a:extLst>
                  <a:ext uri="{FF2B5EF4-FFF2-40B4-BE49-F238E27FC236}">
                    <a16:creationId xmlns:a16="http://schemas.microsoft.com/office/drawing/2014/main" id="{1891A4ED-BA65-9A49-B5E9-1629B77C8B3B}"/>
                  </a:ext>
                </a:extLst>
              </p:cNvPr>
              <p:cNvGrpSpPr/>
              <p:nvPr/>
            </p:nvGrpSpPr>
            <p:grpSpPr>
              <a:xfrm>
                <a:off x="3023915" y="4558821"/>
                <a:ext cx="734171" cy="746202"/>
                <a:chOff x="9705866" y="261588"/>
                <a:chExt cx="923304" cy="938434"/>
              </a:xfrm>
            </p:grpSpPr>
            <p:grpSp>
              <p:nvGrpSpPr>
                <p:cNvPr id="451" name="Group 450">
                  <a:extLst>
                    <a:ext uri="{FF2B5EF4-FFF2-40B4-BE49-F238E27FC236}">
                      <a16:creationId xmlns:a16="http://schemas.microsoft.com/office/drawing/2014/main" id="{1D1C33BE-1B99-854C-A0D3-F2ACC3CA6345}"/>
                    </a:ext>
                  </a:extLst>
                </p:cNvPr>
                <p:cNvGrpSpPr/>
                <p:nvPr/>
              </p:nvGrpSpPr>
              <p:grpSpPr>
                <a:xfrm>
                  <a:off x="9705866" y="261588"/>
                  <a:ext cx="923304" cy="938434"/>
                  <a:chOff x="10648841" y="261588"/>
                  <a:chExt cx="923304" cy="938434"/>
                </a:xfrm>
              </p:grpSpPr>
              <p:pic>
                <p:nvPicPr>
                  <p:cNvPr id="470" name="Graphic 469">
                    <a:extLst>
                      <a:ext uri="{FF2B5EF4-FFF2-40B4-BE49-F238E27FC236}">
                        <a16:creationId xmlns:a16="http://schemas.microsoft.com/office/drawing/2014/main" id="{8122D200-821F-FE4A-AABD-7D29F33AD86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471" name="Oval 470">
                    <a:extLst>
                      <a:ext uri="{FF2B5EF4-FFF2-40B4-BE49-F238E27FC236}">
                        <a16:creationId xmlns:a16="http://schemas.microsoft.com/office/drawing/2014/main" id="{AE74455D-8B48-BD4E-BAF6-16982BB102D6}"/>
                      </a:ext>
                    </a:extLst>
                  </p:cNvPr>
                  <p:cNvSpPr/>
                  <p:nvPr/>
                </p:nvSpPr>
                <p:spPr bwMode="auto">
                  <a:xfrm>
                    <a:off x="11110583" y="762704"/>
                    <a:ext cx="437317" cy="437318"/>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72" name="Freeform 66">
                    <a:extLst>
                      <a:ext uri="{FF2B5EF4-FFF2-40B4-BE49-F238E27FC236}">
                        <a16:creationId xmlns:a16="http://schemas.microsoft.com/office/drawing/2014/main" id="{F28F28A3-340C-B643-AEE0-9611B8BF0878}"/>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452" name="Graphic 7">
                  <a:extLst>
                    <a:ext uri="{FF2B5EF4-FFF2-40B4-BE49-F238E27FC236}">
                      <a16:creationId xmlns:a16="http://schemas.microsoft.com/office/drawing/2014/main" id="{66DCF08A-9BCD-E846-B485-A99F96CA475E}"/>
                    </a:ext>
                  </a:extLst>
                </p:cNvPr>
                <p:cNvGrpSpPr>
                  <a:grpSpLocks noChangeAspect="1"/>
                </p:cNvGrpSpPr>
                <p:nvPr/>
              </p:nvGrpSpPr>
              <p:grpSpPr>
                <a:xfrm>
                  <a:off x="10255310" y="844175"/>
                  <a:ext cx="242335" cy="263835"/>
                  <a:chOff x="5341605" y="2274132"/>
                  <a:chExt cx="354744" cy="386217"/>
                </a:xfrm>
                <a:effectLst/>
              </p:grpSpPr>
              <p:sp>
                <p:nvSpPr>
                  <p:cNvPr id="453" name="Freeform 81">
                    <a:extLst>
                      <a:ext uri="{FF2B5EF4-FFF2-40B4-BE49-F238E27FC236}">
                        <a16:creationId xmlns:a16="http://schemas.microsoft.com/office/drawing/2014/main" id="{1E26DC07-EBF7-C841-A600-C9963CB885EC}"/>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54" name="Freeform 82">
                    <a:extLst>
                      <a:ext uri="{FF2B5EF4-FFF2-40B4-BE49-F238E27FC236}">
                        <a16:creationId xmlns:a16="http://schemas.microsoft.com/office/drawing/2014/main" id="{7F67F117-DD30-394A-AC9B-F6F935C59A54}"/>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55" name="Graphic 7">
                    <a:extLst>
                      <a:ext uri="{FF2B5EF4-FFF2-40B4-BE49-F238E27FC236}">
                        <a16:creationId xmlns:a16="http://schemas.microsoft.com/office/drawing/2014/main" id="{5840D6F3-44C1-8C45-BDC1-2FE53C57E4E0}"/>
                      </a:ext>
                    </a:extLst>
                  </p:cNvPr>
                  <p:cNvGrpSpPr/>
                  <p:nvPr/>
                </p:nvGrpSpPr>
                <p:grpSpPr>
                  <a:xfrm>
                    <a:off x="5452876" y="2274132"/>
                    <a:ext cx="243473" cy="386217"/>
                    <a:chOff x="5452876" y="2274132"/>
                    <a:chExt cx="243473" cy="386217"/>
                  </a:xfrm>
                  <a:solidFill>
                    <a:srgbClr val="FFFFFF"/>
                  </a:solidFill>
                </p:grpSpPr>
                <p:sp>
                  <p:nvSpPr>
                    <p:cNvPr id="456" name="Freeform 84">
                      <a:extLst>
                        <a:ext uri="{FF2B5EF4-FFF2-40B4-BE49-F238E27FC236}">
                          <a16:creationId xmlns:a16="http://schemas.microsoft.com/office/drawing/2014/main" id="{5C83FE3D-8D9C-F246-B335-C94A74E65F7D}"/>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57" name="Freeform 85">
                      <a:extLst>
                        <a:ext uri="{FF2B5EF4-FFF2-40B4-BE49-F238E27FC236}">
                          <a16:creationId xmlns:a16="http://schemas.microsoft.com/office/drawing/2014/main" id="{68625C80-4924-E24C-A8E0-29320C93D7DE}"/>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58" name="Freeform 86">
                      <a:extLst>
                        <a:ext uri="{FF2B5EF4-FFF2-40B4-BE49-F238E27FC236}">
                          <a16:creationId xmlns:a16="http://schemas.microsoft.com/office/drawing/2014/main" id="{68B960C5-ED01-6F41-B46D-2C134B597813}"/>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59" name="Freeform 87">
                      <a:extLst>
                        <a:ext uri="{FF2B5EF4-FFF2-40B4-BE49-F238E27FC236}">
                          <a16:creationId xmlns:a16="http://schemas.microsoft.com/office/drawing/2014/main" id="{1CC1937B-7211-4F45-8745-6390EE40C067}"/>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0" name="Freeform 88">
                      <a:extLst>
                        <a:ext uri="{FF2B5EF4-FFF2-40B4-BE49-F238E27FC236}">
                          <a16:creationId xmlns:a16="http://schemas.microsoft.com/office/drawing/2014/main" id="{1CDEB20C-496D-0B46-8893-A7E7BD410DBB}"/>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1" name="Freeform 89">
                      <a:extLst>
                        <a:ext uri="{FF2B5EF4-FFF2-40B4-BE49-F238E27FC236}">
                          <a16:creationId xmlns:a16="http://schemas.microsoft.com/office/drawing/2014/main" id="{D0B98B70-A577-9C45-8EFD-4BCF81CE3991}"/>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2" name="Freeform 90">
                      <a:extLst>
                        <a:ext uri="{FF2B5EF4-FFF2-40B4-BE49-F238E27FC236}">
                          <a16:creationId xmlns:a16="http://schemas.microsoft.com/office/drawing/2014/main" id="{5FA36951-7A28-CE44-90F5-02F1AD79211B}"/>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3" name="Freeform 91">
                      <a:extLst>
                        <a:ext uri="{FF2B5EF4-FFF2-40B4-BE49-F238E27FC236}">
                          <a16:creationId xmlns:a16="http://schemas.microsoft.com/office/drawing/2014/main" id="{1D7BDB42-07A6-A64C-B136-C9C1F8BBA747}"/>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4" name="Freeform 92">
                      <a:extLst>
                        <a:ext uri="{FF2B5EF4-FFF2-40B4-BE49-F238E27FC236}">
                          <a16:creationId xmlns:a16="http://schemas.microsoft.com/office/drawing/2014/main" id="{904E284B-624D-6E49-BD0B-EBC34AF2DD3F}"/>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5" name="Freeform 93">
                      <a:extLst>
                        <a:ext uri="{FF2B5EF4-FFF2-40B4-BE49-F238E27FC236}">
                          <a16:creationId xmlns:a16="http://schemas.microsoft.com/office/drawing/2014/main" id="{1EB578E2-BE63-B749-996C-54041677A8C1}"/>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6" name="Freeform 94">
                      <a:extLst>
                        <a:ext uri="{FF2B5EF4-FFF2-40B4-BE49-F238E27FC236}">
                          <a16:creationId xmlns:a16="http://schemas.microsoft.com/office/drawing/2014/main" id="{596B5C91-A401-4446-B48A-BF8C7D4D27B1}"/>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7" name="Freeform 95">
                      <a:extLst>
                        <a:ext uri="{FF2B5EF4-FFF2-40B4-BE49-F238E27FC236}">
                          <a16:creationId xmlns:a16="http://schemas.microsoft.com/office/drawing/2014/main" id="{7C8168C6-A0C3-2649-BDF9-380D8EB33A4E}"/>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8" name="Freeform 96">
                      <a:extLst>
                        <a:ext uri="{FF2B5EF4-FFF2-40B4-BE49-F238E27FC236}">
                          <a16:creationId xmlns:a16="http://schemas.microsoft.com/office/drawing/2014/main" id="{F72D4B25-4B27-C04C-B60E-A3842D4EAC21}"/>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9" name="Freeform 97">
                      <a:extLst>
                        <a:ext uri="{FF2B5EF4-FFF2-40B4-BE49-F238E27FC236}">
                          <a16:creationId xmlns:a16="http://schemas.microsoft.com/office/drawing/2014/main" id="{EF8E2148-CE53-D444-B5FE-06B4422C9AE0}"/>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pic>
            <p:nvPicPr>
              <p:cNvPr id="473" name="Graphic 472">
                <a:extLst>
                  <a:ext uri="{FF2B5EF4-FFF2-40B4-BE49-F238E27FC236}">
                    <a16:creationId xmlns:a16="http://schemas.microsoft.com/office/drawing/2014/main" id="{DC8B4262-5A15-1044-B89C-32665148363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58258" y="5026750"/>
                <a:ext cx="213362" cy="208810"/>
              </a:xfrm>
              <a:prstGeom prst="rect">
                <a:avLst/>
              </a:prstGeom>
              <a:effectLst>
                <a:outerShdw dist="12700" dir="2700000" algn="tl" rotWithShape="0">
                  <a:schemeClr val="bg1">
                    <a:lumMod val="65000"/>
                    <a:alpha val="40000"/>
                  </a:schemeClr>
                </a:outerShdw>
              </a:effectLst>
            </p:spPr>
          </p:pic>
        </p:grpSp>
        <p:grpSp>
          <p:nvGrpSpPr>
            <p:cNvPr id="488" name="Group 487">
              <a:extLst>
                <a:ext uri="{FF2B5EF4-FFF2-40B4-BE49-F238E27FC236}">
                  <a16:creationId xmlns:a16="http://schemas.microsoft.com/office/drawing/2014/main" id="{7AF45363-1AE0-6844-BA71-8CBEB3E0CB58}"/>
                </a:ext>
              </a:extLst>
            </p:cNvPr>
            <p:cNvGrpSpPr/>
            <p:nvPr/>
          </p:nvGrpSpPr>
          <p:grpSpPr>
            <a:xfrm>
              <a:off x="2300015" y="4558821"/>
              <a:ext cx="734171" cy="746202"/>
              <a:chOff x="2300015" y="4558821"/>
              <a:chExt cx="734171" cy="746202"/>
            </a:xfrm>
          </p:grpSpPr>
          <p:grpSp>
            <p:nvGrpSpPr>
              <p:cNvPr id="427" name="Group 426">
                <a:extLst>
                  <a:ext uri="{FF2B5EF4-FFF2-40B4-BE49-F238E27FC236}">
                    <a16:creationId xmlns:a16="http://schemas.microsoft.com/office/drawing/2014/main" id="{FDD2ABA4-A84E-3F47-8D38-C79855EF6194}"/>
                  </a:ext>
                </a:extLst>
              </p:cNvPr>
              <p:cNvGrpSpPr/>
              <p:nvPr/>
            </p:nvGrpSpPr>
            <p:grpSpPr>
              <a:xfrm>
                <a:off x="2300015" y="4558821"/>
                <a:ext cx="734171" cy="746202"/>
                <a:chOff x="9705866" y="261588"/>
                <a:chExt cx="923304" cy="938434"/>
              </a:xfrm>
            </p:grpSpPr>
            <p:grpSp>
              <p:nvGrpSpPr>
                <p:cNvPr id="428" name="Group 427">
                  <a:extLst>
                    <a:ext uri="{FF2B5EF4-FFF2-40B4-BE49-F238E27FC236}">
                      <a16:creationId xmlns:a16="http://schemas.microsoft.com/office/drawing/2014/main" id="{CA8B22DE-911E-4843-96BC-F89D01AF1FE0}"/>
                    </a:ext>
                  </a:extLst>
                </p:cNvPr>
                <p:cNvGrpSpPr/>
                <p:nvPr/>
              </p:nvGrpSpPr>
              <p:grpSpPr>
                <a:xfrm>
                  <a:off x="9705866" y="261588"/>
                  <a:ext cx="923304" cy="938434"/>
                  <a:chOff x="10648841" y="261588"/>
                  <a:chExt cx="923304" cy="938434"/>
                </a:xfrm>
              </p:grpSpPr>
              <p:pic>
                <p:nvPicPr>
                  <p:cNvPr id="447" name="Graphic 446">
                    <a:extLst>
                      <a:ext uri="{FF2B5EF4-FFF2-40B4-BE49-F238E27FC236}">
                        <a16:creationId xmlns:a16="http://schemas.microsoft.com/office/drawing/2014/main" id="{4ACBE6F6-BD64-EC42-BCFA-3DB8273A109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648841" y="261588"/>
                    <a:ext cx="923304" cy="905200"/>
                  </a:xfrm>
                  <a:prstGeom prst="rect">
                    <a:avLst/>
                  </a:prstGeom>
                </p:spPr>
              </p:pic>
              <p:sp>
                <p:nvSpPr>
                  <p:cNvPr id="448" name="Oval 447">
                    <a:extLst>
                      <a:ext uri="{FF2B5EF4-FFF2-40B4-BE49-F238E27FC236}">
                        <a16:creationId xmlns:a16="http://schemas.microsoft.com/office/drawing/2014/main" id="{D7DC0435-20BA-6647-9D66-F92080DBDDB3}"/>
                      </a:ext>
                    </a:extLst>
                  </p:cNvPr>
                  <p:cNvSpPr/>
                  <p:nvPr/>
                </p:nvSpPr>
                <p:spPr bwMode="auto">
                  <a:xfrm>
                    <a:off x="11110583" y="762705"/>
                    <a:ext cx="437317" cy="43731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449" name="Freeform 66">
                    <a:extLst>
                      <a:ext uri="{FF2B5EF4-FFF2-40B4-BE49-F238E27FC236}">
                        <a16:creationId xmlns:a16="http://schemas.microsoft.com/office/drawing/2014/main" id="{96205423-8F13-1F41-93C8-62A2C3530695}"/>
                      </a:ext>
                    </a:extLst>
                  </p:cNvPr>
                  <p:cNvSpPr/>
                  <p:nvPr/>
                </p:nvSpPr>
                <p:spPr>
                  <a:xfrm>
                    <a:off x="11207321" y="855176"/>
                    <a:ext cx="128778" cy="107290"/>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429" name="Graphic 7">
                  <a:extLst>
                    <a:ext uri="{FF2B5EF4-FFF2-40B4-BE49-F238E27FC236}">
                      <a16:creationId xmlns:a16="http://schemas.microsoft.com/office/drawing/2014/main" id="{54DFC637-E8D8-634C-8F5C-3DCB22AA6E36}"/>
                    </a:ext>
                  </a:extLst>
                </p:cNvPr>
                <p:cNvGrpSpPr>
                  <a:grpSpLocks noChangeAspect="1"/>
                </p:cNvGrpSpPr>
                <p:nvPr/>
              </p:nvGrpSpPr>
              <p:grpSpPr>
                <a:xfrm>
                  <a:off x="10255310" y="844175"/>
                  <a:ext cx="242335" cy="263835"/>
                  <a:chOff x="5341605" y="2274132"/>
                  <a:chExt cx="354744" cy="386217"/>
                </a:xfrm>
                <a:effectLst/>
              </p:grpSpPr>
              <p:sp>
                <p:nvSpPr>
                  <p:cNvPr id="430" name="Freeform 81">
                    <a:extLst>
                      <a:ext uri="{FF2B5EF4-FFF2-40B4-BE49-F238E27FC236}">
                        <a16:creationId xmlns:a16="http://schemas.microsoft.com/office/drawing/2014/main" id="{0788E0B1-2C24-0443-ACE2-E00408B07F9C}"/>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1" name="Freeform 82">
                    <a:extLst>
                      <a:ext uri="{FF2B5EF4-FFF2-40B4-BE49-F238E27FC236}">
                        <a16:creationId xmlns:a16="http://schemas.microsoft.com/office/drawing/2014/main" id="{5D9A3AC7-8606-F74B-8EDB-3680C0267B57}"/>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32" name="Graphic 7">
                    <a:extLst>
                      <a:ext uri="{FF2B5EF4-FFF2-40B4-BE49-F238E27FC236}">
                        <a16:creationId xmlns:a16="http://schemas.microsoft.com/office/drawing/2014/main" id="{7839757A-6326-9548-8931-8D87DF4DC820}"/>
                      </a:ext>
                    </a:extLst>
                  </p:cNvPr>
                  <p:cNvGrpSpPr/>
                  <p:nvPr/>
                </p:nvGrpSpPr>
                <p:grpSpPr>
                  <a:xfrm>
                    <a:off x="5452876" y="2274132"/>
                    <a:ext cx="243473" cy="386217"/>
                    <a:chOff x="5452876" y="2274132"/>
                    <a:chExt cx="243473" cy="386217"/>
                  </a:xfrm>
                  <a:solidFill>
                    <a:srgbClr val="FFFFFF"/>
                  </a:solidFill>
                </p:grpSpPr>
                <p:sp>
                  <p:nvSpPr>
                    <p:cNvPr id="433" name="Freeform 84">
                      <a:extLst>
                        <a:ext uri="{FF2B5EF4-FFF2-40B4-BE49-F238E27FC236}">
                          <a16:creationId xmlns:a16="http://schemas.microsoft.com/office/drawing/2014/main" id="{AB07E53F-C22A-B149-803E-313CD8A2E4FE}"/>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4" name="Freeform 85">
                      <a:extLst>
                        <a:ext uri="{FF2B5EF4-FFF2-40B4-BE49-F238E27FC236}">
                          <a16:creationId xmlns:a16="http://schemas.microsoft.com/office/drawing/2014/main" id="{9B2736DD-EC3B-3C4D-BD2A-C136F99F5B14}"/>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5" name="Freeform 86">
                      <a:extLst>
                        <a:ext uri="{FF2B5EF4-FFF2-40B4-BE49-F238E27FC236}">
                          <a16:creationId xmlns:a16="http://schemas.microsoft.com/office/drawing/2014/main" id="{D7058B07-6F08-0744-A2C4-CB18351355B0}"/>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6" name="Freeform 87">
                      <a:extLst>
                        <a:ext uri="{FF2B5EF4-FFF2-40B4-BE49-F238E27FC236}">
                          <a16:creationId xmlns:a16="http://schemas.microsoft.com/office/drawing/2014/main" id="{2BAD1920-3E1C-774B-8765-837D881F64D9}"/>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7" name="Freeform 88">
                      <a:extLst>
                        <a:ext uri="{FF2B5EF4-FFF2-40B4-BE49-F238E27FC236}">
                          <a16:creationId xmlns:a16="http://schemas.microsoft.com/office/drawing/2014/main" id="{A1B1A9BA-30F6-7A40-BEEF-655693ADE454}"/>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8" name="Freeform 89">
                      <a:extLst>
                        <a:ext uri="{FF2B5EF4-FFF2-40B4-BE49-F238E27FC236}">
                          <a16:creationId xmlns:a16="http://schemas.microsoft.com/office/drawing/2014/main" id="{20FA9794-7BD5-854E-9FA5-091A9B43A1A0}"/>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39" name="Freeform 90">
                      <a:extLst>
                        <a:ext uri="{FF2B5EF4-FFF2-40B4-BE49-F238E27FC236}">
                          <a16:creationId xmlns:a16="http://schemas.microsoft.com/office/drawing/2014/main" id="{E2FFF563-D1E0-5F4F-9C7F-DF7C7631CEF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0" name="Freeform 91">
                      <a:extLst>
                        <a:ext uri="{FF2B5EF4-FFF2-40B4-BE49-F238E27FC236}">
                          <a16:creationId xmlns:a16="http://schemas.microsoft.com/office/drawing/2014/main" id="{B81C7DEF-DC0C-9147-AADF-32CD8A5A46A4}"/>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1" name="Freeform 92">
                      <a:extLst>
                        <a:ext uri="{FF2B5EF4-FFF2-40B4-BE49-F238E27FC236}">
                          <a16:creationId xmlns:a16="http://schemas.microsoft.com/office/drawing/2014/main" id="{404FD9EF-BA5D-244C-B3A4-8D0D75E75F63}"/>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2" name="Freeform 93">
                      <a:extLst>
                        <a:ext uri="{FF2B5EF4-FFF2-40B4-BE49-F238E27FC236}">
                          <a16:creationId xmlns:a16="http://schemas.microsoft.com/office/drawing/2014/main" id="{988D4FC1-A54E-504E-AC84-CC9D54CB692D}"/>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3" name="Freeform 94">
                      <a:extLst>
                        <a:ext uri="{FF2B5EF4-FFF2-40B4-BE49-F238E27FC236}">
                          <a16:creationId xmlns:a16="http://schemas.microsoft.com/office/drawing/2014/main" id="{89442837-7FC3-E44A-9395-A56F8ED4A512}"/>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4" name="Freeform 95">
                      <a:extLst>
                        <a:ext uri="{FF2B5EF4-FFF2-40B4-BE49-F238E27FC236}">
                          <a16:creationId xmlns:a16="http://schemas.microsoft.com/office/drawing/2014/main" id="{B2203CA6-2170-B744-9D21-122D15261361}"/>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5" name="Freeform 96">
                      <a:extLst>
                        <a:ext uri="{FF2B5EF4-FFF2-40B4-BE49-F238E27FC236}">
                          <a16:creationId xmlns:a16="http://schemas.microsoft.com/office/drawing/2014/main" id="{98EBF5B1-32FB-6341-987D-CC9EA2DBB17C}"/>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6" name="Freeform 97">
                      <a:extLst>
                        <a:ext uri="{FF2B5EF4-FFF2-40B4-BE49-F238E27FC236}">
                          <a16:creationId xmlns:a16="http://schemas.microsoft.com/office/drawing/2014/main" id="{01EA7F56-AEC8-0B4B-98A3-5DA90A49AA4D}"/>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pic>
            <p:nvPicPr>
              <p:cNvPr id="50" name="Graphic 49">
                <a:extLst>
                  <a:ext uri="{FF2B5EF4-FFF2-40B4-BE49-F238E27FC236}">
                    <a16:creationId xmlns:a16="http://schemas.microsoft.com/office/drawing/2014/main" id="{AD6B50C2-B727-614C-BAAA-43CFF90809D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750930" y="5026019"/>
                <a:ext cx="180217" cy="180217"/>
              </a:xfrm>
              <a:prstGeom prst="rect">
                <a:avLst/>
              </a:prstGeom>
            </p:spPr>
          </p:pic>
        </p:grpSp>
      </p:grpSp>
      <p:cxnSp>
        <p:nvCxnSpPr>
          <p:cNvPr id="57" name="Elbow Connector 56">
            <a:extLst>
              <a:ext uri="{FF2B5EF4-FFF2-40B4-BE49-F238E27FC236}">
                <a16:creationId xmlns:a16="http://schemas.microsoft.com/office/drawing/2014/main" id="{4C5BBDE5-69EA-8A49-820C-F8F690A93357}"/>
              </a:ext>
            </a:extLst>
          </p:cNvPr>
          <p:cNvCxnSpPr>
            <a:cxnSpLocks/>
          </p:cNvCxnSpPr>
          <p:nvPr/>
        </p:nvCxnSpPr>
        <p:spPr>
          <a:xfrm>
            <a:off x="4973782" y="2886194"/>
            <a:ext cx="1691806" cy="946813"/>
          </a:xfrm>
          <a:prstGeom prst="bentConnector2">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79" name="Elbow Connector 478">
            <a:extLst>
              <a:ext uri="{FF2B5EF4-FFF2-40B4-BE49-F238E27FC236}">
                <a16:creationId xmlns:a16="http://schemas.microsoft.com/office/drawing/2014/main" id="{CED266AC-60CB-2D49-9E8D-5FBE70C15952}"/>
              </a:ext>
            </a:extLst>
          </p:cNvPr>
          <p:cNvCxnSpPr>
            <a:cxnSpLocks/>
            <a:stCxn id="197" idx="1"/>
          </p:cNvCxnSpPr>
          <p:nvPr/>
        </p:nvCxnSpPr>
        <p:spPr>
          <a:xfrm rot="10800000" flipV="1">
            <a:off x="7115861" y="2879657"/>
            <a:ext cx="926976" cy="953350"/>
          </a:xfrm>
          <a:prstGeom prst="bentConnector2">
            <a:avLst/>
          </a:prstGeom>
          <a:ln w="19050">
            <a:prstDash val="dash"/>
            <a:tailEnd type="oval"/>
          </a:ln>
        </p:spPr>
        <p:style>
          <a:lnRef idx="1">
            <a:schemeClr val="accent1"/>
          </a:lnRef>
          <a:fillRef idx="0">
            <a:schemeClr val="accent1"/>
          </a:fillRef>
          <a:effectRef idx="0">
            <a:schemeClr val="accent1"/>
          </a:effectRef>
          <a:fontRef idx="minor">
            <a:schemeClr val="tx1"/>
          </a:fontRef>
        </p:style>
      </p:cxnSp>
      <p:cxnSp>
        <p:nvCxnSpPr>
          <p:cNvPr id="480" name="Elbow Connector 479">
            <a:extLst>
              <a:ext uri="{FF2B5EF4-FFF2-40B4-BE49-F238E27FC236}">
                <a16:creationId xmlns:a16="http://schemas.microsoft.com/office/drawing/2014/main" id="{47E5D8DC-2463-5144-B167-E575EC6E2DC2}"/>
              </a:ext>
            </a:extLst>
          </p:cNvPr>
          <p:cNvCxnSpPr>
            <a:cxnSpLocks/>
            <a:stCxn id="186" idx="1"/>
          </p:cNvCxnSpPr>
          <p:nvPr/>
        </p:nvCxnSpPr>
        <p:spPr>
          <a:xfrm rot="10800000">
            <a:off x="7649287" y="5236806"/>
            <a:ext cx="1655111" cy="239125"/>
          </a:xfrm>
          <a:prstGeom prst="bentConnector2">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82" name="Straight Arrow Connector 481">
            <a:extLst>
              <a:ext uri="{FF2B5EF4-FFF2-40B4-BE49-F238E27FC236}">
                <a16:creationId xmlns:a16="http://schemas.microsoft.com/office/drawing/2014/main" id="{F1BD6FAE-12CD-C64D-85CC-D9A4BE793D17}"/>
              </a:ext>
            </a:extLst>
          </p:cNvPr>
          <p:cNvCxnSpPr>
            <a:cxnSpLocks/>
          </p:cNvCxnSpPr>
          <p:nvPr/>
        </p:nvCxnSpPr>
        <p:spPr>
          <a:xfrm>
            <a:off x="2920257" y="4304298"/>
            <a:ext cx="2893062" cy="15992"/>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83" name="Straight Arrow Connector 482">
            <a:extLst>
              <a:ext uri="{FF2B5EF4-FFF2-40B4-BE49-F238E27FC236}">
                <a16:creationId xmlns:a16="http://schemas.microsoft.com/office/drawing/2014/main" id="{DF55DE28-2BED-FF46-B1B1-C53EF810D5A6}"/>
              </a:ext>
            </a:extLst>
          </p:cNvPr>
          <p:cNvCxnSpPr>
            <a:cxnSpLocks/>
            <a:stCxn id="470" idx="3"/>
          </p:cNvCxnSpPr>
          <p:nvPr/>
        </p:nvCxnSpPr>
        <p:spPr>
          <a:xfrm flipV="1">
            <a:off x="3758086" y="4916035"/>
            <a:ext cx="2055233" cy="267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cxnSp>
        <p:nvCxnSpPr>
          <p:cNvPr id="485" name="Straight Arrow Connector 484">
            <a:extLst>
              <a:ext uri="{FF2B5EF4-FFF2-40B4-BE49-F238E27FC236}">
                <a16:creationId xmlns:a16="http://schemas.microsoft.com/office/drawing/2014/main" id="{62BF3091-D600-6C43-81D3-E62C7ADC8925}"/>
              </a:ext>
            </a:extLst>
          </p:cNvPr>
          <p:cNvCxnSpPr>
            <a:cxnSpLocks/>
            <a:stCxn id="367" idx="1"/>
          </p:cNvCxnSpPr>
          <p:nvPr/>
        </p:nvCxnSpPr>
        <p:spPr>
          <a:xfrm flipH="1" flipV="1">
            <a:off x="7839975" y="4320290"/>
            <a:ext cx="1730646" cy="2014"/>
          </a:xfrm>
          <a:prstGeom prst="straightConnector1">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036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83"/>
                                        </p:tgtEl>
                                        <p:attrNameLst>
                                          <p:attrName>style.visibility</p:attrName>
                                        </p:attrNameLst>
                                      </p:cBhvr>
                                      <p:to>
                                        <p:strVal val="visible"/>
                                      </p:to>
                                    </p:set>
                                    <p:animEffect transition="in" filter="wipe(left)">
                                      <p:cBhvr>
                                        <p:cTn id="12" dur="500"/>
                                        <p:tgtEl>
                                          <p:spTgt spid="48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ppt_y</p:attrName>
                                        </p:attrNameLst>
                                      </p:cBhvr>
                                      <p:tavLst>
                                        <p:tav tm="0">
                                          <p:val>
                                            <p:strVal val="#ppt_y+#ppt_h*1.125000"/>
                                          </p:val>
                                        </p:tav>
                                        <p:tav tm="100000">
                                          <p:val>
                                            <p:strVal val="#ppt_y"/>
                                          </p:val>
                                        </p:tav>
                                      </p:tavLst>
                                    </p:anim>
                                    <p:animEffect transition="in" filter="wipe(up)">
                                      <p:cBhvr>
                                        <p:cTn id="17" dur="500"/>
                                        <p:tgtEl>
                                          <p:spTgt spid="15"/>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82"/>
                                        </p:tgtEl>
                                        <p:attrNameLst>
                                          <p:attrName>style.visibility</p:attrName>
                                        </p:attrNameLst>
                                      </p:cBhvr>
                                      <p:to>
                                        <p:strVal val="visible"/>
                                      </p:to>
                                    </p:set>
                                    <p:animEffect transition="in" filter="wipe(left)">
                                      <p:cBhvr>
                                        <p:cTn id="21" dur="500"/>
                                        <p:tgtEl>
                                          <p:spTgt spid="482"/>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left)">
                                      <p:cBhvr>
                                        <p:cTn id="30" dur="500"/>
                                        <p:tgtEl>
                                          <p:spTgt spid="57"/>
                                        </p:tgtEl>
                                      </p:cBhvr>
                                    </p:animEffect>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479"/>
                                        </p:tgtEl>
                                        <p:attrNameLst>
                                          <p:attrName>style.visibility</p:attrName>
                                        </p:attrNameLst>
                                      </p:cBhvr>
                                      <p:to>
                                        <p:strVal val="visible"/>
                                      </p:to>
                                    </p:set>
                                    <p:animEffect transition="in" filter="wipe(right)">
                                      <p:cBhvr>
                                        <p:cTn id="39" dur="500"/>
                                        <p:tgtEl>
                                          <p:spTgt spid="479"/>
                                        </p:tgtEl>
                                      </p:cBhvr>
                                    </p:animEffect>
                                  </p:childTnLst>
                                </p:cTn>
                              </p:par>
                            </p:childTnLst>
                          </p:cTn>
                        </p:par>
                        <p:par>
                          <p:cTn id="40" fill="hold">
                            <p:stCondLst>
                              <p:cond delay="4000"/>
                            </p:stCondLst>
                            <p:childTnLst>
                              <p:par>
                                <p:cTn id="41" presetID="12" presetClass="entr" presetSubtype="4"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up)">
                                      <p:cBhvr>
                                        <p:cTn id="44" dur="500"/>
                                        <p:tgtEl>
                                          <p:spTgt spid="21"/>
                                        </p:tgtEl>
                                      </p:cBhvr>
                                    </p:animEffect>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485"/>
                                        </p:tgtEl>
                                        <p:attrNameLst>
                                          <p:attrName>style.visibility</p:attrName>
                                        </p:attrNameLst>
                                      </p:cBhvr>
                                      <p:to>
                                        <p:strVal val="visible"/>
                                      </p:to>
                                    </p:set>
                                    <p:animEffect transition="in" filter="wipe(right)">
                                      <p:cBhvr>
                                        <p:cTn id="48" dur="500"/>
                                        <p:tgtEl>
                                          <p:spTgt spid="485"/>
                                        </p:tgtEl>
                                      </p:cBhvr>
                                    </p:animEffect>
                                  </p:childTnLst>
                                </p:cTn>
                              </p:par>
                            </p:childTnLst>
                          </p:cTn>
                        </p:par>
                        <p:par>
                          <p:cTn id="49" fill="hold">
                            <p:stCondLst>
                              <p:cond delay="5000"/>
                            </p:stCondLst>
                            <p:childTnLst>
                              <p:par>
                                <p:cTn id="50" presetID="1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p:tgtEl>
                                          <p:spTgt spid="23"/>
                                        </p:tgtEl>
                                        <p:attrNameLst>
                                          <p:attrName>ppt_y</p:attrName>
                                        </p:attrNameLst>
                                      </p:cBhvr>
                                      <p:tavLst>
                                        <p:tav tm="0">
                                          <p:val>
                                            <p:strVal val="#ppt_y+#ppt_h*1.125000"/>
                                          </p:val>
                                        </p:tav>
                                        <p:tav tm="100000">
                                          <p:val>
                                            <p:strVal val="#ppt_y"/>
                                          </p:val>
                                        </p:tav>
                                      </p:tavLst>
                                    </p:anim>
                                    <p:animEffect transition="in" filter="wipe(up)">
                                      <p:cBhvr>
                                        <p:cTn id="53" dur="500"/>
                                        <p:tgtEl>
                                          <p:spTgt spid="23"/>
                                        </p:tgtEl>
                                      </p:cBhvr>
                                    </p:animEffect>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480"/>
                                        </p:tgtEl>
                                        <p:attrNameLst>
                                          <p:attrName>style.visibility</p:attrName>
                                        </p:attrNameLst>
                                      </p:cBhvr>
                                      <p:to>
                                        <p:strVal val="visible"/>
                                      </p:to>
                                    </p:set>
                                    <p:animEffect transition="in" filter="wipe(right)">
                                      <p:cBhvr>
                                        <p:cTn id="57" dur="500"/>
                                        <p:tgtEl>
                                          <p:spTgt spid="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3394-5E15-4EA2-A26F-C05E77904844}"/>
              </a:ext>
            </a:extLst>
          </p:cNvPr>
          <p:cNvSpPr>
            <a:spLocks noGrp="1"/>
          </p:cNvSpPr>
          <p:nvPr>
            <p:ph type="ctrTitle"/>
          </p:nvPr>
        </p:nvSpPr>
        <p:spPr>
          <a:xfrm>
            <a:off x="6421120" y="2133600"/>
            <a:ext cx="5161280" cy="2192751"/>
          </a:xfrm>
        </p:spPr>
        <p:txBody>
          <a:bodyPr/>
          <a:lstStyle/>
          <a:p>
            <a:r>
              <a:rPr lang="en-US" sz="5400" dirty="0"/>
              <a:t>Unified Data Management</a:t>
            </a:r>
          </a:p>
        </p:txBody>
      </p:sp>
    </p:spTree>
    <p:extLst>
      <p:ext uri="{BB962C8B-B14F-4D97-AF65-F5344CB8AC3E}">
        <p14:creationId xmlns:p14="http://schemas.microsoft.com/office/powerpoint/2010/main" val="58994506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1120" y="2209800"/>
            <a:ext cx="5161280" cy="2192751"/>
          </a:xfrm>
        </p:spPr>
        <p:txBody>
          <a:bodyPr/>
          <a:lstStyle/>
          <a:p>
            <a:r>
              <a:rPr lang="en-US" sz="6000"/>
              <a:t>File System Archiving</a:t>
            </a:r>
          </a:p>
        </p:txBody>
      </p:sp>
    </p:spTree>
    <p:extLst>
      <p:ext uri="{BB962C8B-B14F-4D97-AF65-F5344CB8AC3E}">
        <p14:creationId xmlns:p14="http://schemas.microsoft.com/office/powerpoint/2010/main" val="32089614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DC7D88-1E09-604B-BFD7-484EA1CC45FE}"/>
              </a:ext>
            </a:extLst>
          </p:cNvPr>
          <p:cNvSpPr>
            <a:spLocks noGrp="1"/>
          </p:cNvSpPr>
          <p:nvPr>
            <p:ph type="ftr" sz="quarter" idx="11"/>
          </p:nvPr>
        </p:nvSpPr>
        <p:spPr/>
        <p:txBody>
          <a:bodyPr/>
          <a:lstStyle/>
          <a:p>
            <a:pPr lvl="0"/>
            <a:r>
              <a:rPr lang="en-US" noProof="0" dirty="0"/>
              <a:t>Copyright © 2022 Veritas Technologies LLC  |  CONFIDENTIAL </a:t>
            </a:r>
          </a:p>
        </p:txBody>
      </p:sp>
      <p:sp>
        <p:nvSpPr>
          <p:cNvPr id="4" name="Slide Number Placeholder 3">
            <a:extLst>
              <a:ext uri="{FF2B5EF4-FFF2-40B4-BE49-F238E27FC236}">
                <a16:creationId xmlns:a16="http://schemas.microsoft.com/office/drawing/2014/main" id="{C724631E-9090-DC41-BA8C-F01FC262E295}"/>
              </a:ext>
            </a:extLst>
          </p:cNvPr>
          <p:cNvSpPr>
            <a:spLocks noGrp="1"/>
          </p:cNvSpPr>
          <p:nvPr>
            <p:ph type="sldNum" sz="quarter" idx="12"/>
          </p:nvPr>
        </p:nvSpPr>
        <p:spPr/>
        <p:txBody>
          <a:bodyPr/>
          <a:lstStyle/>
          <a:p>
            <a:pPr lvl="0"/>
            <a:fld id="{8A39E1BE-BEA9-3141-B1D0-D0662867DFF2}" type="slidenum">
              <a:rPr lang="en-US" noProof="0" smtClean="0"/>
              <a:pPr lvl="0"/>
              <a:t>21</a:t>
            </a:fld>
            <a:endParaRPr lang="en-US" noProof="0" dirty="0"/>
          </a:p>
        </p:txBody>
      </p:sp>
      <p:sp>
        <p:nvSpPr>
          <p:cNvPr id="117" name="TextBox 116">
            <a:extLst>
              <a:ext uri="{FF2B5EF4-FFF2-40B4-BE49-F238E27FC236}">
                <a16:creationId xmlns:a16="http://schemas.microsoft.com/office/drawing/2014/main" id="{4B718B87-4205-4A82-876B-D1C761D32F44}"/>
              </a:ext>
            </a:extLst>
          </p:cNvPr>
          <p:cNvSpPr txBox="1"/>
          <p:nvPr/>
        </p:nvSpPr>
        <p:spPr>
          <a:xfrm>
            <a:off x="2114798" y="4748848"/>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sp>
        <p:nvSpPr>
          <p:cNvPr id="141" name="Rounded Rectangle 107">
            <a:extLst>
              <a:ext uri="{FF2B5EF4-FFF2-40B4-BE49-F238E27FC236}">
                <a16:creationId xmlns:a16="http://schemas.microsoft.com/office/drawing/2014/main" id="{647DE7A5-E254-4CF7-8D20-010680F88395}"/>
              </a:ext>
            </a:extLst>
          </p:cNvPr>
          <p:cNvSpPr/>
          <p:nvPr/>
        </p:nvSpPr>
        <p:spPr bwMode="auto">
          <a:xfrm>
            <a:off x="1003678" y="1407928"/>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eDiscovery Platform / Advanced eDiscovery</a:t>
            </a:r>
            <a:endParaRPr kumimoji="0" lang="en-US" sz="1000" b="1" i="0" u="none" strike="noStrike" kern="0" cap="none" spc="0" normalizeH="0" baseline="0" noProof="0" dirty="0">
              <a:ln>
                <a:noFill/>
              </a:ln>
              <a:solidFill>
                <a:srgbClr val="AB2328"/>
              </a:solidFill>
              <a:effectLst/>
              <a:uLnTx/>
              <a:uFillTx/>
              <a:latin typeface="Arial" panose="020B0604020202020204"/>
              <a:ea typeface="Helvetica Neue Condensed" charset="0"/>
              <a:cs typeface="Arial" panose="020B0604020202020204" pitchFamily="34" charset="0"/>
              <a:sym typeface="Helvetica Light"/>
            </a:endParaRP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2328"/>
                </a:solidFill>
                <a:effectLst/>
                <a:uLnTx/>
                <a:uFillTx/>
                <a:latin typeface="Arial" panose="020B0604020202020204"/>
                <a:ea typeface="Helvetica Neue Condensed" charset="0"/>
                <a:cs typeface="Arial" panose="020B0604020202020204" pitchFamily="34" charset="0"/>
                <a:sym typeface="Helvetica Light"/>
              </a:rPr>
              <a:t>ONE PLATFORM, COMPLETE DISCOVERY</a:t>
            </a: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Helvetica Neue Condensed Black" charset="0"/>
                <a:cs typeface="Arial" panose="020B0604020202020204" pitchFamily="34" charset="0"/>
                <a:sym typeface="Helvetica Light"/>
              </a:rPr>
              <a:t>Accelerate collection, processing and review for eDiscovery and FOIA/Subject access requests</a:t>
            </a:r>
          </a:p>
        </p:txBody>
      </p:sp>
      <p:sp>
        <p:nvSpPr>
          <p:cNvPr id="168" name="Rounded Rectangle 107">
            <a:extLst>
              <a:ext uri="{FF2B5EF4-FFF2-40B4-BE49-F238E27FC236}">
                <a16:creationId xmlns:a16="http://schemas.microsoft.com/office/drawing/2014/main" id="{B3C7D16F-4C9E-8F4F-B8A9-45BF542C43A4}"/>
              </a:ext>
            </a:extLst>
          </p:cNvPr>
          <p:cNvSpPr/>
          <p:nvPr/>
        </p:nvSpPr>
        <p:spPr bwMode="auto">
          <a:xfrm>
            <a:off x="381000" y="3304922"/>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Advanced Supervision</a:t>
            </a:r>
          </a:p>
          <a:p>
            <a:pPr lvl="0" algn="ctr" defTabSz="824509" hangingPunct="0">
              <a:defRPr/>
            </a:pPr>
            <a:r>
              <a:rPr lang="en-US" sz="1000" b="1" kern="0" dirty="0">
                <a:solidFill>
                  <a:srgbClr val="AB2328"/>
                </a:solidFill>
                <a:latin typeface="Arial" panose="020B0604020202020204" pitchFamily="34" charset="0"/>
                <a:ea typeface="Helvetica Neue Condensed" charset="0"/>
                <a:cs typeface="Arial" panose="020B0604020202020204" pitchFamily="34" charset="0"/>
                <a:sym typeface="Helvetica Light"/>
              </a:rPr>
              <a:t>EFFICIENT REVIEW OF ALL CONTENT</a:t>
            </a:r>
          </a:p>
          <a:p>
            <a:pPr lvl="0" algn="ctr" defTabSz="824262" hangingPunct="0">
              <a:defRPr/>
            </a:pPr>
            <a:r>
              <a:rPr lang="en-US" sz="1000" kern="0" dirty="0">
                <a:solidFill>
                  <a:srgbClr val="000000"/>
                </a:solidFill>
                <a:ea typeface="Helvetica Neue Condensed Black" charset="0"/>
                <a:cs typeface="Arial" panose="020B0604020202020204" pitchFamily="34" charset="0"/>
                <a:sym typeface="Helvetica Light"/>
              </a:rPr>
              <a:t>Advanced Supervision provides monitoring of communications to ensure regulatory compliance  </a:t>
            </a:r>
          </a:p>
        </p:txBody>
      </p:sp>
      <p:sp>
        <p:nvSpPr>
          <p:cNvPr id="169" name="Rounded Rectangle 107">
            <a:extLst>
              <a:ext uri="{FF2B5EF4-FFF2-40B4-BE49-F238E27FC236}">
                <a16:creationId xmlns:a16="http://schemas.microsoft.com/office/drawing/2014/main" id="{3201284E-AA25-2648-A8AE-7B19D81ACC17}"/>
              </a:ext>
            </a:extLst>
          </p:cNvPr>
          <p:cNvSpPr/>
          <p:nvPr/>
        </p:nvSpPr>
        <p:spPr bwMode="auto">
          <a:xfrm>
            <a:off x="1013406" y="5181600"/>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Enterprise Vault (On-prem/SaaS)</a:t>
            </a:r>
          </a:p>
          <a:p>
            <a:pPr lvl="0" algn="ctr" defTabSz="824509" hangingPunct="0">
              <a:defRPr/>
            </a:pPr>
            <a:r>
              <a:rPr lang="en-US" sz="1000" b="1" kern="0" dirty="0">
                <a:solidFill>
                  <a:srgbClr val="AB2328"/>
                </a:solidFill>
                <a:latin typeface="Arial" panose="020B0604020202020204" pitchFamily="34" charset="0"/>
                <a:ea typeface="Helvetica Neue Condensed" charset="0"/>
                <a:cs typeface="Arial" panose="020B0604020202020204" pitchFamily="34" charset="0"/>
                <a:sym typeface="Helvetica Light"/>
              </a:rPr>
              <a:t>CAPTURE &amp; INDEXING</a:t>
            </a:r>
          </a:p>
          <a:p>
            <a:pPr lvl="0" algn="ctr" defTabSz="824262" hangingPunct="0">
              <a:defRPr/>
            </a:pPr>
            <a:r>
              <a:rPr lang="en-US" sz="1000" kern="0" dirty="0">
                <a:solidFill>
                  <a:srgbClr val="000000"/>
                </a:solidFill>
                <a:ea typeface="Helvetica Neue Condensed Black" charset="0"/>
                <a:cs typeface="Arial" panose="020B0604020202020204" pitchFamily="34" charset="0"/>
                <a:sym typeface="Helvetica Light"/>
              </a:rPr>
              <a:t>Efficiently store content with flexible deployment (on-prem, hybrid, customer cloud tenant; SaaS).</a:t>
            </a:r>
          </a:p>
        </p:txBody>
      </p:sp>
      <p:sp>
        <p:nvSpPr>
          <p:cNvPr id="170" name="Rounded Rectangle 107">
            <a:extLst>
              <a:ext uri="{FF2B5EF4-FFF2-40B4-BE49-F238E27FC236}">
                <a16:creationId xmlns:a16="http://schemas.microsoft.com/office/drawing/2014/main" id="{8E1A0F4D-229C-784D-8EA8-1F13574E5E4E}"/>
              </a:ext>
            </a:extLst>
          </p:cNvPr>
          <p:cNvSpPr/>
          <p:nvPr/>
        </p:nvSpPr>
        <p:spPr bwMode="auto">
          <a:xfrm>
            <a:off x="7944920" y="1407928"/>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Merge1</a:t>
            </a:r>
          </a:p>
          <a:p>
            <a:pPr lvl="0" algn="ctr" defTabSz="824509" hangingPunct="0">
              <a:defRPr/>
            </a:pPr>
            <a:r>
              <a:rPr lang="en-US" sz="1000" b="1" kern="0" dirty="0">
                <a:solidFill>
                  <a:srgbClr val="AB2328"/>
                </a:solidFill>
                <a:latin typeface="Arial" panose="020B0604020202020204" pitchFamily="34" charset="0"/>
                <a:ea typeface="Helvetica Neue Condensed" charset="0"/>
                <a:cs typeface="Arial" panose="020B0604020202020204" pitchFamily="34" charset="0"/>
                <a:sym typeface="Helvetica Light"/>
              </a:rPr>
              <a:t>CONTENT AGGREGATION</a:t>
            </a:r>
          </a:p>
          <a:p>
            <a:pPr lvl="0" algn="ctr" defTabSz="824509" hangingPunct="0">
              <a:defRPr/>
            </a:pPr>
            <a:r>
              <a:rPr lang="en-US" sz="1000"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Capture ALL relevant communication and file content sources</a:t>
            </a:r>
          </a:p>
        </p:txBody>
      </p:sp>
      <p:sp>
        <p:nvSpPr>
          <p:cNvPr id="171" name="Rounded Rectangle 107">
            <a:extLst>
              <a:ext uri="{FF2B5EF4-FFF2-40B4-BE49-F238E27FC236}">
                <a16:creationId xmlns:a16="http://schemas.microsoft.com/office/drawing/2014/main" id="{DCC6F174-42B1-3245-863A-D29488435428}"/>
              </a:ext>
            </a:extLst>
          </p:cNvPr>
          <p:cNvSpPr/>
          <p:nvPr/>
        </p:nvSpPr>
        <p:spPr bwMode="auto">
          <a:xfrm>
            <a:off x="8534400" y="3304922"/>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Data Insight</a:t>
            </a:r>
          </a:p>
          <a:p>
            <a:pPr lvl="0" algn="ctr" defTabSz="824509" hangingPunct="0">
              <a:defRPr/>
            </a:pPr>
            <a:r>
              <a:rPr lang="en-US" sz="1000" b="1" kern="0" dirty="0">
                <a:solidFill>
                  <a:srgbClr val="AB2328"/>
                </a:solidFill>
                <a:ea typeface="Helvetica Neue Condensed" charset="0"/>
                <a:cs typeface="Arial"/>
                <a:sym typeface="Helvetica Light"/>
              </a:rPr>
              <a:t>FILE VISIBILITY</a:t>
            </a:r>
          </a:p>
          <a:p>
            <a:pPr lvl="0" algn="ctr" defTabSz="824509" hangingPunct="0">
              <a:defRPr/>
            </a:pPr>
            <a:r>
              <a:rPr lang="en-US" sz="1000" kern="0" dirty="0">
                <a:solidFill>
                  <a:srgbClr val="000000"/>
                </a:solidFill>
                <a:ea typeface="Helvetica Neue Condensed Black" charset="0"/>
                <a:cs typeface="Arial"/>
                <a:sym typeface="Helvetica Light"/>
              </a:rPr>
              <a:t>Understand your content in place via monitoring, classification, usage analysis and PII detection</a:t>
            </a:r>
            <a:endParaRPr lang="en-US" sz="1000" kern="0" dirty="0">
              <a:solidFill>
                <a:srgbClr val="000000"/>
              </a:solidFill>
              <a:ea typeface="Helvetica Neue Condensed Black" charset="0"/>
              <a:cs typeface="Arial"/>
            </a:endParaRPr>
          </a:p>
        </p:txBody>
      </p:sp>
      <p:sp>
        <p:nvSpPr>
          <p:cNvPr id="172" name="Rounded Rectangle 107">
            <a:extLst>
              <a:ext uri="{FF2B5EF4-FFF2-40B4-BE49-F238E27FC236}">
                <a16:creationId xmlns:a16="http://schemas.microsoft.com/office/drawing/2014/main" id="{71B1DF4E-1401-7142-AB8C-D87F74FCC973}"/>
              </a:ext>
            </a:extLst>
          </p:cNvPr>
          <p:cNvSpPr/>
          <p:nvPr/>
        </p:nvSpPr>
        <p:spPr bwMode="auto">
          <a:xfrm>
            <a:off x="7944920" y="5181600"/>
            <a:ext cx="3200400" cy="904236"/>
          </a:xfrm>
          <a:prstGeom prst="roundRect">
            <a:avLst>
              <a:gd name="adj" fmla="val 11288"/>
            </a:avLst>
          </a:prstGeom>
          <a:solidFill>
            <a:schemeClr val="bg1"/>
          </a:solidFill>
          <a:ln w="6350" cap="flat" cmpd="sng" algn="ctr">
            <a:noFill/>
            <a:prstDash val="solid"/>
            <a:miter lim="800000"/>
            <a:headEnd type="none" w="med" len="med"/>
            <a:tailEnd type="none" w="med" len="med"/>
          </a:ln>
          <a:effectLst>
            <a:outerShdw blurRad="1397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824262" hangingPunct="0">
              <a:spcAft>
                <a:spcPts val="600"/>
              </a:spcAft>
              <a:defRPr/>
            </a:pPr>
            <a:r>
              <a:rPr lang="en-US" sz="1000" b="1"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Information Classifier</a:t>
            </a:r>
          </a:p>
          <a:p>
            <a:pPr lvl="0" algn="ctr" defTabSz="824509" hangingPunct="0">
              <a:defRPr/>
            </a:pPr>
            <a:r>
              <a:rPr lang="en-US" sz="1000" b="1" kern="0" dirty="0">
                <a:solidFill>
                  <a:srgbClr val="AB2328"/>
                </a:solidFill>
                <a:latin typeface="Arial" panose="020B0604020202020204" pitchFamily="34" charset="0"/>
                <a:ea typeface="Helvetica Neue Condensed" charset="0"/>
                <a:cs typeface="Arial" panose="020B0604020202020204" pitchFamily="34" charset="0"/>
                <a:sym typeface="Helvetica Light"/>
              </a:rPr>
              <a:t>ENRICH METADATA</a:t>
            </a:r>
          </a:p>
          <a:p>
            <a:pPr lvl="0" algn="ctr" defTabSz="824509" hangingPunct="0">
              <a:defRPr/>
            </a:pPr>
            <a:r>
              <a:rPr lang="en-US" sz="1000" kern="0" dirty="0">
                <a:solidFill>
                  <a:srgbClr val="000000"/>
                </a:solidFill>
                <a:latin typeface="Arial" panose="020B0604020202020204" pitchFamily="34" charset="0"/>
                <a:ea typeface="Helvetica Neue Condensed Black" charset="0"/>
                <a:cs typeface="Arial" panose="020B0604020202020204" pitchFamily="34" charset="0"/>
                <a:sym typeface="Helvetica Light"/>
              </a:rPr>
              <a:t>Surface relevant content and eliminate noise. Take proper action based on content analysis.</a:t>
            </a:r>
          </a:p>
        </p:txBody>
      </p:sp>
      <p:sp>
        <p:nvSpPr>
          <p:cNvPr id="173" name="Title 13">
            <a:extLst>
              <a:ext uri="{FF2B5EF4-FFF2-40B4-BE49-F238E27FC236}">
                <a16:creationId xmlns:a16="http://schemas.microsoft.com/office/drawing/2014/main" id="{C2BC4584-2D54-5F43-867F-2189DE113BB8}"/>
              </a:ext>
            </a:extLst>
          </p:cNvPr>
          <p:cNvSpPr txBox="1">
            <a:spLocks/>
          </p:cNvSpPr>
          <p:nvPr/>
        </p:nvSpPr>
        <p:spPr>
          <a:xfrm>
            <a:off x="5191040" y="359573"/>
            <a:ext cx="1809920" cy="507831"/>
          </a:xfrm>
          <a:prstGeom prst="rect">
            <a:avLst/>
          </a:prstGeom>
        </p:spPr>
        <p:txBody>
          <a:bodyPr>
            <a:sp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algn="ctr"/>
            <a:r>
              <a:rPr lang="en-US" dirty="0"/>
              <a:t>Veritas</a:t>
            </a:r>
          </a:p>
        </p:txBody>
      </p:sp>
      <p:sp>
        <p:nvSpPr>
          <p:cNvPr id="174" name="Text Placeholder 24">
            <a:extLst>
              <a:ext uri="{FF2B5EF4-FFF2-40B4-BE49-F238E27FC236}">
                <a16:creationId xmlns:a16="http://schemas.microsoft.com/office/drawing/2014/main" id="{FC33EDBC-5202-B34A-9C66-25B4E70AD61F}"/>
              </a:ext>
            </a:extLst>
          </p:cNvPr>
          <p:cNvSpPr txBox="1">
            <a:spLocks/>
          </p:cNvSpPr>
          <p:nvPr/>
        </p:nvSpPr>
        <p:spPr>
          <a:xfrm>
            <a:off x="4553027" y="755261"/>
            <a:ext cx="3085947" cy="646331"/>
          </a:xfrm>
          <a:prstGeom prst="rect">
            <a:avLst/>
          </a:prstGeom>
        </p:spPr>
        <p:txBody>
          <a:bodyPr>
            <a:sp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accent1"/>
                </a:solidFill>
              </a:rPr>
              <a:t>Data Compliance &amp; Governance Portfolio</a:t>
            </a:r>
          </a:p>
        </p:txBody>
      </p:sp>
      <p:grpSp>
        <p:nvGrpSpPr>
          <p:cNvPr id="248" name="Group 247">
            <a:extLst>
              <a:ext uri="{FF2B5EF4-FFF2-40B4-BE49-F238E27FC236}">
                <a16:creationId xmlns:a16="http://schemas.microsoft.com/office/drawing/2014/main" id="{0EE53969-4AAF-4243-8405-70C222505F02}"/>
              </a:ext>
            </a:extLst>
          </p:cNvPr>
          <p:cNvGrpSpPr/>
          <p:nvPr/>
        </p:nvGrpSpPr>
        <p:grpSpPr>
          <a:xfrm>
            <a:off x="3581400" y="1639596"/>
            <a:ext cx="4953000" cy="4233672"/>
            <a:chOff x="3581400" y="1639596"/>
            <a:chExt cx="4953000" cy="4233672"/>
          </a:xfrm>
        </p:grpSpPr>
        <p:cxnSp>
          <p:nvCxnSpPr>
            <p:cNvPr id="17" name="Straight Connector 16">
              <a:extLst>
                <a:ext uri="{FF2B5EF4-FFF2-40B4-BE49-F238E27FC236}">
                  <a16:creationId xmlns:a16="http://schemas.microsoft.com/office/drawing/2014/main" id="{6F4E6DFC-395B-4B47-8020-AD9C0963B1A1}"/>
                </a:ext>
              </a:extLst>
            </p:cNvPr>
            <p:cNvCxnSpPr>
              <a:cxnSpLocks/>
            </p:cNvCxnSpPr>
            <p:nvPr/>
          </p:nvCxnSpPr>
          <p:spPr>
            <a:xfrm>
              <a:off x="7254229" y="5496270"/>
              <a:ext cx="690691" cy="13744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6">
              <a:extLst>
                <a:ext uri="{FF2B5EF4-FFF2-40B4-BE49-F238E27FC236}">
                  <a16:creationId xmlns:a16="http://schemas.microsoft.com/office/drawing/2014/main" id="{95BE37BF-D320-C140-ADE8-615D16670ED5}"/>
                </a:ext>
              </a:extLst>
            </p:cNvPr>
            <p:cNvCxnSpPr>
              <a:cxnSpLocks/>
              <a:stCxn id="23" idx="0"/>
              <a:endCxn id="171" idx="1"/>
            </p:cNvCxnSpPr>
            <p:nvPr/>
          </p:nvCxnSpPr>
          <p:spPr>
            <a:xfrm>
              <a:off x="8199949" y="3756432"/>
              <a:ext cx="334451" cy="608"/>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6">
              <a:extLst>
                <a:ext uri="{FF2B5EF4-FFF2-40B4-BE49-F238E27FC236}">
                  <a16:creationId xmlns:a16="http://schemas.microsoft.com/office/drawing/2014/main" id="{48CD0394-6146-FF48-9BDE-4526209974F0}"/>
                </a:ext>
              </a:extLst>
            </p:cNvPr>
            <p:cNvCxnSpPr>
              <a:cxnSpLocks/>
              <a:stCxn id="168" idx="3"/>
              <a:endCxn id="23" idx="2"/>
            </p:cNvCxnSpPr>
            <p:nvPr/>
          </p:nvCxnSpPr>
          <p:spPr>
            <a:xfrm flipV="1">
              <a:off x="3581400" y="3756432"/>
              <a:ext cx="383659" cy="608"/>
            </a:xfrm>
            <a:prstGeom prst="straightConnector1">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6">
              <a:extLst>
                <a:ext uri="{FF2B5EF4-FFF2-40B4-BE49-F238E27FC236}">
                  <a16:creationId xmlns:a16="http://schemas.microsoft.com/office/drawing/2014/main" id="{36B1DD96-59D1-9E4E-B8F9-FDA14F6A4148}"/>
                </a:ext>
              </a:extLst>
            </p:cNvPr>
            <p:cNvCxnSpPr>
              <a:cxnSpLocks/>
            </p:cNvCxnSpPr>
            <p:nvPr/>
          </p:nvCxnSpPr>
          <p:spPr>
            <a:xfrm flipV="1">
              <a:off x="4206768" y="5496270"/>
              <a:ext cx="690691" cy="13744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6">
              <a:extLst>
                <a:ext uri="{FF2B5EF4-FFF2-40B4-BE49-F238E27FC236}">
                  <a16:creationId xmlns:a16="http://schemas.microsoft.com/office/drawing/2014/main" id="{E1587F8A-E641-6742-B97D-8609F22FFB89}"/>
                </a:ext>
              </a:extLst>
            </p:cNvPr>
            <p:cNvCxnSpPr>
              <a:cxnSpLocks/>
            </p:cNvCxnSpPr>
            <p:nvPr/>
          </p:nvCxnSpPr>
          <p:spPr>
            <a:xfrm flipV="1">
              <a:off x="7254229" y="1853480"/>
              <a:ext cx="690691" cy="13744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6">
              <a:extLst>
                <a:ext uri="{FF2B5EF4-FFF2-40B4-BE49-F238E27FC236}">
                  <a16:creationId xmlns:a16="http://schemas.microsoft.com/office/drawing/2014/main" id="{DD539FEB-EC7A-2F4E-A249-D17B416879AA}"/>
                </a:ext>
              </a:extLst>
            </p:cNvPr>
            <p:cNvCxnSpPr>
              <a:cxnSpLocks/>
            </p:cNvCxnSpPr>
            <p:nvPr/>
          </p:nvCxnSpPr>
          <p:spPr>
            <a:xfrm>
              <a:off x="4206768" y="1853480"/>
              <a:ext cx="690691" cy="13744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Freeform 5">
              <a:extLst>
                <a:ext uri="{FF2B5EF4-FFF2-40B4-BE49-F238E27FC236}">
                  <a16:creationId xmlns:a16="http://schemas.microsoft.com/office/drawing/2014/main" id="{DAA04506-EB29-4FA5-B868-DA57289A1A55}"/>
                </a:ext>
              </a:extLst>
            </p:cNvPr>
            <p:cNvSpPr/>
            <p:nvPr/>
          </p:nvSpPr>
          <p:spPr>
            <a:xfrm>
              <a:off x="3965059" y="1639596"/>
              <a:ext cx="4234889" cy="4233672"/>
            </a:xfrm>
            <a:custGeom>
              <a:avLst/>
              <a:gdLst>
                <a:gd name="connsiteX0" fmla="*/ 4234890 w 4234889"/>
                <a:gd name="connsiteY0" fmla="*/ 2117445 h 4234889"/>
                <a:gd name="connsiteX1" fmla="*/ 2117445 w 4234889"/>
                <a:gd name="connsiteY1" fmla="*/ 4234890 h 4234889"/>
                <a:gd name="connsiteX2" fmla="*/ 0 w 4234889"/>
                <a:gd name="connsiteY2" fmla="*/ 2117445 h 4234889"/>
                <a:gd name="connsiteX3" fmla="*/ 2117445 w 4234889"/>
                <a:gd name="connsiteY3" fmla="*/ 0 h 4234889"/>
                <a:gd name="connsiteX4" fmla="*/ 4234890 w 4234889"/>
                <a:gd name="connsiteY4" fmla="*/ 2117445 h 423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889" h="4234889">
                  <a:moveTo>
                    <a:pt x="4234890" y="2117445"/>
                  </a:moveTo>
                  <a:cubicBezTo>
                    <a:pt x="4234890" y="3286877"/>
                    <a:pt x="3286877" y="4234890"/>
                    <a:pt x="2117445" y="4234890"/>
                  </a:cubicBezTo>
                  <a:cubicBezTo>
                    <a:pt x="948012" y="4234890"/>
                    <a:pt x="0" y="3286877"/>
                    <a:pt x="0" y="2117445"/>
                  </a:cubicBezTo>
                  <a:cubicBezTo>
                    <a:pt x="0" y="948012"/>
                    <a:pt x="948012" y="0"/>
                    <a:pt x="2117445" y="0"/>
                  </a:cubicBezTo>
                  <a:cubicBezTo>
                    <a:pt x="3286877" y="0"/>
                    <a:pt x="4234890" y="948012"/>
                    <a:pt x="4234890" y="2117445"/>
                  </a:cubicBezTo>
                  <a:close/>
                </a:path>
              </a:pathLst>
            </a:cu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grpSp>
          <p:nvGrpSpPr>
            <p:cNvPr id="25" name="Graphic 7">
              <a:extLst>
                <a:ext uri="{FF2B5EF4-FFF2-40B4-BE49-F238E27FC236}">
                  <a16:creationId xmlns:a16="http://schemas.microsoft.com/office/drawing/2014/main" id="{5E0A3F4E-6E5F-477F-88FC-19319154EC76}"/>
                </a:ext>
              </a:extLst>
            </p:cNvPr>
            <p:cNvGrpSpPr/>
            <p:nvPr/>
          </p:nvGrpSpPr>
          <p:grpSpPr>
            <a:xfrm>
              <a:off x="4234502" y="1645417"/>
              <a:ext cx="3699468" cy="4199635"/>
              <a:chOff x="4612288" y="1746186"/>
              <a:chExt cx="3699468" cy="4199635"/>
            </a:xfrm>
          </p:grpSpPr>
          <p:grpSp>
            <p:nvGrpSpPr>
              <p:cNvPr id="26" name="Graphic 7">
                <a:extLst>
                  <a:ext uri="{FF2B5EF4-FFF2-40B4-BE49-F238E27FC236}">
                    <a16:creationId xmlns:a16="http://schemas.microsoft.com/office/drawing/2014/main" id="{27068994-90B1-47C3-B0F6-ADE7CDAA39C0}"/>
                  </a:ext>
                </a:extLst>
              </p:cNvPr>
              <p:cNvGrpSpPr/>
              <p:nvPr/>
            </p:nvGrpSpPr>
            <p:grpSpPr>
              <a:xfrm>
                <a:off x="4656355" y="2774061"/>
                <a:ext cx="3609130" cy="2142783"/>
                <a:chOff x="4656355" y="2774061"/>
                <a:chExt cx="3609130" cy="2142783"/>
              </a:xfrm>
            </p:grpSpPr>
            <p:grpSp>
              <p:nvGrpSpPr>
                <p:cNvPr id="49" name="Graphic 7">
                  <a:extLst>
                    <a:ext uri="{FF2B5EF4-FFF2-40B4-BE49-F238E27FC236}">
                      <a16:creationId xmlns:a16="http://schemas.microsoft.com/office/drawing/2014/main" id="{35F29340-E4E9-4C83-96BD-284A420D8014}"/>
                    </a:ext>
                  </a:extLst>
                </p:cNvPr>
                <p:cNvGrpSpPr/>
                <p:nvPr/>
              </p:nvGrpSpPr>
              <p:grpSpPr>
                <a:xfrm>
                  <a:off x="4656355" y="2774061"/>
                  <a:ext cx="1133637" cy="667623"/>
                  <a:chOff x="4656355" y="2774061"/>
                  <a:chExt cx="1133637" cy="667623"/>
                </a:xfrm>
              </p:grpSpPr>
              <p:sp>
                <p:nvSpPr>
                  <p:cNvPr id="54" name="Freeform 30">
                    <a:extLst>
                      <a:ext uri="{FF2B5EF4-FFF2-40B4-BE49-F238E27FC236}">
                        <a16:creationId xmlns:a16="http://schemas.microsoft.com/office/drawing/2014/main" id="{77F57CC4-7142-4330-97BB-8FA9A21E38FB}"/>
                      </a:ext>
                    </a:extLst>
                  </p:cNvPr>
                  <p:cNvSpPr/>
                  <p:nvPr/>
                </p:nvSpPr>
                <p:spPr>
                  <a:xfrm>
                    <a:off x="4656355" y="2774061"/>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55" name="Freeform 31">
                    <a:extLst>
                      <a:ext uri="{FF2B5EF4-FFF2-40B4-BE49-F238E27FC236}">
                        <a16:creationId xmlns:a16="http://schemas.microsoft.com/office/drawing/2014/main" id="{2F602976-19EA-475C-A59F-04B3B4991D23}"/>
                      </a:ext>
                    </a:extLst>
                  </p:cNvPr>
                  <p:cNvSpPr/>
                  <p:nvPr/>
                </p:nvSpPr>
                <p:spPr>
                  <a:xfrm>
                    <a:off x="4689406" y="2793891"/>
                    <a:ext cx="1081857" cy="636775"/>
                  </a:xfrm>
                  <a:custGeom>
                    <a:avLst/>
                    <a:gdLst>
                      <a:gd name="connsiteX0" fmla="*/ 0 w 1081857"/>
                      <a:gd name="connsiteY0" fmla="*/ 0 h 636775"/>
                      <a:gd name="connsiteX1" fmla="*/ 1081858 w 1081857"/>
                      <a:gd name="connsiteY1" fmla="*/ 636776 h 636775"/>
                    </a:gdLst>
                    <a:ahLst/>
                    <a:cxnLst>
                      <a:cxn ang="0">
                        <a:pos x="connsiteX0" y="connsiteY0"/>
                      </a:cxn>
                      <a:cxn ang="0">
                        <a:pos x="connsiteX1" y="connsiteY1"/>
                      </a:cxn>
                    </a:cxnLst>
                    <a:rect l="l" t="t" r="r" b="b"/>
                    <a:pathLst>
                      <a:path w="1081857" h="636775">
                        <a:moveTo>
                          <a:pt x="0" y="0"/>
                        </a:moveTo>
                        <a:lnTo>
                          <a:pt x="1081858" y="636776"/>
                        </a:lnTo>
                      </a:path>
                    </a:pathLst>
                  </a:custGeom>
                  <a:ln w="16503" cap="rnd">
                    <a:solidFill>
                      <a:srgbClr val="A0AAB1"/>
                    </a:solidFill>
                    <a:custDash>
                      <a:ds d="74633" sp="2239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56" name="Freeform 32">
                    <a:extLst>
                      <a:ext uri="{FF2B5EF4-FFF2-40B4-BE49-F238E27FC236}">
                        <a16:creationId xmlns:a16="http://schemas.microsoft.com/office/drawing/2014/main" id="{AE884BEC-4BF1-41CD-BECE-41A423B574F4}"/>
                      </a:ext>
                    </a:extLst>
                  </p:cNvPr>
                  <p:cNvSpPr/>
                  <p:nvPr/>
                </p:nvSpPr>
                <p:spPr>
                  <a:xfrm>
                    <a:off x="5785585" y="343948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50" name="Graphic 7">
                  <a:extLst>
                    <a:ext uri="{FF2B5EF4-FFF2-40B4-BE49-F238E27FC236}">
                      <a16:creationId xmlns:a16="http://schemas.microsoft.com/office/drawing/2014/main" id="{E47AD3F3-7C3A-46E9-83AA-AA949DB6B36A}"/>
                    </a:ext>
                  </a:extLst>
                </p:cNvPr>
                <p:cNvGrpSpPr/>
                <p:nvPr/>
              </p:nvGrpSpPr>
              <p:grpSpPr>
                <a:xfrm>
                  <a:off x="7123035" y="4243713"/>
                  <a:ext cx="1142450" cy="673131"/>
                  <a:chOff x="7123035" y="4243713"/>
                  <a:chExt cx="1142450" cy="673131"/>
                </a:xfrm>
              </p:grpSpPr>
              <p:sp>
                <p:nvSpPr>
                  <p:cNvPr id="51" name="Freeform 27">
                    <a:extLst>
                      <a:ext uri="{FF2B5EF4-FFF2-40B4-BE49-F238E27FC236}">
                        <a16:creationId xmlns:a16="http://schemas.microsoft.com/office/drawing/2014/main" id="{BB7F3DFB-2034-451A-8914-ABA05ED404FB}"/>
                      </a:ext>
                    </a:extLst>
                  </p:cNvPr>
                  <p:cNvSpPr/>
                  <p:nvPr/>
                </p:nvSpPr>
                <p:spPr>
                  <a:xfrm>
                    <a:off x="7123035" y="4243713"/>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52" name="Freeform 28">
                    <a:extLst>
                      <a:ext uri="{FF2B5EF4-FFF2-40B4-BE49-F238E27FC236}">
                        <a16:creationId xmlns:a16="http://schemas.microsoft.com/office/drawing/2014/main" id="{18025FC2-4802-4EEA-AC87-3A60669D7E06}"/>
                      </a:ext>
                    </a:extLst>
                  </p:cNvPr>
                  <p:cNvSpPr/>
                  <p:nvPr/>
                </p:nvSpPr>
                <p:spPr>
                  <a:xfrm>
                    <a:off x="7157187" y="4263544"/>
                    <a:ext cx="1089569" cy="642284"/>
                  </a:xfrm>
                  <a:custGeom>
                    <a:avLst/>
                    <a:gdLst>
                      <a:gd name="connsiteX0" fmla="*/ 0 w 1089569"/>
                      <a:gd name="connsiteY0" fmla="*/ 0 h 642284"/>
                      <a:gd name="connsiteX1" fmla="*/ 1089570 w 1089569"/>
                      <a:gd name="connsiteY1" fmla="*/ 642284 h 642284"/>
                    </a:gdLst>
                    <a:ahLst/>
                    <a:cxnLst>
                      <a:cxn ang="0">
                        <a:pos x="connsiteX0" y="connsiteY0"/>
                      </a:cxn>
                      <a:cxn ang="0">
                        <a:pos x="connsiteX1" y="connsiteY1"/>
                      </a:cxn>
                    </a:cxnLst>
                    <a:rect l="l" t="t" r="r" b="b"/>
                    <a:pathLst>
                      <a:path w="1089569" h="642284">
                        <a:moveTo>
                          <a:pt x="0" y="0"/>
                        </a:moveTo>
                        <a:lnTo>
                          <a:pt x="1089570" y="642284"/>
                        </a:lnTo>
                      </a:path>
                    </a:pathLst>
                  </a:custGeom>
                  <a:ln w="16503" cap="rnd">
                    <a:solidFill>
                      <a:srgbClr val="A0AAB1"/>
                    </a:solidFill>
                    <a:custDash>
                      <a:ds d="75233" sp="2257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53" name="Freeform 29">
                    <a:extLst>
                      <a:ext uri="{FF2B5EF4-FFF2-40B4-BE49-F238E27FC236}">
                        <a16:creationId xmlns:a16="http://schemas.microsoft.com/office/drawing/2014/main" id="{A3BFA842-5240-4DD5-A0E4-B3CF6DF30422}"/>
                      </a:ext>
                    </a:extLst>
                  </p:cNvPr>
                  <p:cNvSpPr/>
                  <p:nvPr/>
                </p:nvSpPr>
                <p:spPr>
                  <a:xfrm>
                    <a:off x="8261079" y="491464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27" name="Graphic 7">
                <a:extLst>
                  <a:ext uri="{FF2B5EF4-FFF2-40B4-BE49-F238E27FC236}">
                    <a16:creationId xmlns:a16="http://schemas.microsoft.com/office/drawing/2014/main" id="{58C20BCD-EAF8-43A7-9BF0-8482B0288CDF}"/>
                  </a:ext>
                </a:extLst>
              </p:cNvPr>
              <p:cNvGrpSpPr/>
              <p:nvPr/>
            </p:nvGrpSpPr>
            <p:grpSpPr>
              <a:xfrm>
                <a:off x="4612288" y="1746186"/>
                <a:ext cx="3699468" cy="4199635"/>
                <a:chOff x="4612288" y="1746186"/>
                <a:chExt cx="3699468" cy="4199635"/>
              </a:xfrm>
            </p:grpSpPr>
            <p:grpSp>
              <p:nvGrpSpPr>
                <p:cNvPr id="28" name="Graphic 7">
                  <a:extLst>
                    <a:ext uri="{FF2B5EF4-FFF2-40B4-BE49-F238E27FC236}">
                      <a16:creationId xmlns:a16="http://schemas.microsoft.com/office/drawing/2014/main" id="{E3DFBB9E-A8C6-4410-ADC0-CB0881E0F4CC}"/>
                    </a:ext>
                  </a:extLst>
                </p:cNvPr>
                <p:cNvGrpSpPr/>
                <p:nvPr/>
              </p:nvGrpSpPr>
              <p:grpSpPr>
                <a:xfrm>
                  <a:off x="4612288" y="4221679"/>
                  <a:ext cx="1143552" cy="618047"/>
                  <a:chOff x="4612288" y="4221679"/>
                  <a:chExt cx="1143552" cy="618047"/>
                </a:xfrm>
              </p:grpSpPr>
              <p:sp>
                <p:nvSpPr>
                  <p:cNvPr id="46" name="Freeform 22">
                    <a:extLst>
                      <a:ext uri="{FF2B5EF4-FFF2-40B4-BE49-F238E27FC236}">
                        <a16:creationId xmlns:a16="http://schemas.microsoft.com/office/drawing/2014/main" id="{444A0276-B05E-468D-ACB5-06287FCA753B}"/>
                      </a:ext>
                    </a:extLst>
                  </p:cNvPr>
                  <p:cNvSpPr/>
                  <p:nvPr/>
                </p:nvSpPr>
                <p:spPr>
                  <a:xfrm>
                    <a:off x="5751433" y="4221679"/>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47" name="Freeform 23">
                    <a:extLst>
                      <a:ext uri="{FF2B5EF4-FFF2-40B4-BE49-F238E27FC236}">
                        <a16:creationId xmlns:a16="http://schemas.microsoft.com/office/drawing/2014/main" id="{F712AE8C-0E39-468D-AA60-3FD57D392925}"/>
                      </a:ext>
                    </a:extLst>
                  </p:cNvPr>
                  <p:cNvSpPr/>
                  <p:nvPr/>
                </p:nvSpPr>
                <p:spPr>
                  <a:xfrm>
                    <a:off x="4631016" y="4239306"/>
                    <a:ext cx="1091773" cy="590504"/>
                  </a:xfrm>
                  <a:custGeom>
                    <a:avLst/>
                    <a:gdLst>
                      <a:gd name="connsiteX0" fmla="*/ 1091773 w 1091773"/>
                      <a:gd name="connsiteY0" fmla="*/ 0 h 590504"/>
                      <a:gd name="connsiteX1" fmla="*/ 0 w 1091773"/>
                      <a:gd name="connsiteY1" fmla="*/ 590505 h 590504"/>
                    </a:gdLst>
                    <a:ahLst/>
                    <a:cxnLst>
                      <a:cxn ang="0">
                        <a:pos x="connsiteX0" y="connsiteY0"/>
                      </a:cxn>
                      <a:cxn ang="0">
                        <a:pos x="connsiteX1" y="connsiteY1"/>
                      </a:cxn>
                    </a:cxnLst>
                    <a:rect l="l" t="t" r="r" b="b"/>
                    <a:pathLst>
                      <a:path w="1091773" h="590504">
                        <a:moveTo>
                          <a:pt x="1091773" y="0"/>
                        </a:moveTo>
                        <a:lnTo>
                          <a:pt x="0" y="590505"/>
                        </a:lnTo>
                      </a:path>
                    </a:pathLst>
                  </a:custGeom>
                  <a:ln w="16503" cap="rnd">
                    <a:solidFill>
                      <a:srgbClr val="A0AAB1"/>
                    </a:solidFill>
                    <a:custDash>
                      <a:ds d="73763" sp="22129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48" name="Freeform 24">
                    <a:extLst>
                      <a:ext uri="{FF2B5EF4-FFF2-40B4-BE49-F238E27FC236}">
                        <a16:creationId xmlns:a16="http://schemas.microsoft.com/office/drawing/2014/main" id="{6AF2CF94-958F-45FD-8145-0CB7EC3EFC4A}"/>
                      </a:ext>
                    </a:extLst>
                  </p:cNvPr>
                  <p:cNvSpPr/>
                  <p:nvPr/>
                </p:nvSpPr>
                <p:spPr>
                  <a:xfrm>
                    <a:off x="4612288" y="4837523"/>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29" name="Graphic 7">
                  <a:extLst>
                    <a:ext uri="{FF2B5EF4-FFF2-40B4-BE49-F238E27FC236}">
                      <a16:creationId xmlns:a16="http://schemas.microsoft.com/office/drawing/2014/main" id="{B6B5EB48-667D-47CB-9994-C274EFD50AF0}"/>
                    </a:ext>
                  </a:extLst>
                </p:cNvPr>
                <p:cNvGrpSpPr/>
                <p:nvPr/>
              </p:nvGrpSpPr>
              <p:grpSpPr>
                <a:xfrm>
                  <a:off x="7132950" y="2839061"/>
                  <a:ext cx="1178806" cy="637877"/>
                  <a:chOff x="7132950" y="2839061"/>
                  <a:chExt cx="1178806" cy="637877"/>
                </a:xfrm>
              </p:grpSpPr>
              <p:sp>
                <p:nvSpPr>
                  <p:cNvPr id="38" name="Freeform 19">
                    <a:extLst>
                      <a:ext uri="{FF2B5EF4-FFF2-40B4-BE49-F238E27FC236}">
                        <a16:creationId xmlns:a16="http://schemas.microsoft.com/office/drawing/2014/main" id="{0C4E4141-B455-4B9A-B593-CFA90DDE77A7}"/>
                      </a:ext>
                    </a:extLst>
                  </p:cNvPr>
                  <p:cNvSpPr/>
                  <p:nvPr/>
                </p:nvSpPr>
                <p:spPr>
                  <a:xfrm>
                    <a:off x="8307350" y="2839061"/>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44" name="Freeform 20">
                    <a:extLst>
                      <a:ext uri="{FF2B5EF4-FFF2-40B4-BE49-F238E27FC236}">
                        <a16:creationId xmlns:a16="http://schemas.microsoft.com/office/drawing/2014/main" id="{4ECB27C5-3D9B-4B69-9A6A-B1F45202F7BA}"/>
                      </a:ext>
                    </a:extLst>
                  </p:cNvPr>
                  <p:cNvSpPr/>
                  <p:nvPr/>
                </p:nvSpPr>
                <p:spPr>
                  <a:xfrm>
                    <a:off x="7152780" y="2857789"/>
                    <a:ext cx="1124823" cy="609233"/>
                  </a:xfrm>
                  <a:custGeom>
                    <a:avLst/>
                    <a:gdLst>
                      <a:gd name="connsiteX0" fmla="*/ 1124824 w 1124823"/>
                      <a:gd name="connsiteY0" fmla="*/ 0 h 609233"/>
                      <a:gd name="connsiteX1" fmla="*/ 0 w 1124823"/>
                      <a:gd name="connsiteY1" fmla="*/ 609234 h 609233"/>
                    </a:gdLst>
                    <a:ahLst/>
                    <a:cxnLst>
                      <a:cxn ang="0">
                        <a:pos x="connsiteX0" y="connsiteY0"/>
                      </a:cxn>
                      <a:cxn ang="0">
                        <a:pos x="connsiteX1" y="connsiteY1"/>
                      </a:cxn>
                    </a:cxnLst>
                    <a:rect l="l" t="t" r="r" b="b"/>
                    <a:pathLst>
                      <a:path w="1124823" h="609233">
                        <a:moveTo>
                          <a:pt x="1124824" y="0"/>
                        </a:moveTo>
                        <a:lnTo>
                          <a:pt x="0" y="609234"/>
                        </a:lnTo>
                      </a:path>
                    </a:pathLst>
                  </a:custGeom>
                  <a:ln w="16503" cap="rnd">
                    <a:solidFill>
                      <a:srgbClr val="A0AAB1"/>
                    </a:solidFill>
                    <a:custDash>
                      <a:ds d="76050" sp="2281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45" name="Freeform 21">
                    <a:extLst>
                      <a:ext uri="{FF2B5EF4-FFF2-40B4-BE49-F238E27FC236}">
                        <a16:creationId xmlns:a16="http://schemas.microsoft.com/office/drawing/2014/main" id="{8425B132-BB89-42A8-AFAF-FBB519DBE63C}"/>
                      </a:ext>
                    </a:extLst>
                  </p:cNvPr>
                  <p:cNvSpPr/>
                  <p:nvPr/>
                </p:nvSpPr>
                <p:spPr>
                  <a:xfrm>
                    <a:off x="7132950" y="3474735"/>
                    <a:ext cx="5508" cy="2203"/>
                  </a:xfrm>
                  <a:custGeom>
                    <a:avLst/>
                    <a:gdLst>
                      <a:gd name="connsiteX0" fmla="*/ 5508 w 5508"/>
                      <a:gd name="connsiteY0" fmla="*/ 0 h 2203"/>
                      <a:gd name="connsiteX1" fmla="*/ 0 w 5508"/>
                      <a:gd name="connsiteY1" fmla="*/ 2203 h 2203"/>
                    </a:gdLst>
                    <a:ahLst/>
                    <a:cxnLst>
                      <a:cxn ang="0">
                        <a:pos x="connsiteX0" y="connsiteY0"/>
                      </a:cxn>
                      <a:cxn ang="0">
                        <a:pos x="connsiteX1" y="connsiteY1"/>
                      </a:cxn>
                    </a:cxnLst>
                    <a:rect l="l" t="t" r="r" b="b"/>
                    <a:pathLst>
                      <a:path w="5508" h="2203">
                        <a:moveTo>
                          <a:pt x="5508"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30" name="Graphic 7">
                  <a:extLst>
                    <a:ext uri="{FF2B5EF4-FFF2-40B4-BE49-F238E27FC236}">
                      <a16:creationId xmlns:a16="http://schemas.microsoft.com/office/drawing/2014/main" id="{4E3897FC-5676-4CCC-961C-7C7A43118B00}"/>
                    </a:ext>
                  </a:extLst>
                </p:cNvPr>
                <p:cNvGrpSpPr/>
                <p:nvPr/>
              </p:nvGrpSpPr>
              <p:grpSpPr>
                <a:xfrm>
                  <a:off x="6457615" y="4628202"/>
                  <a:ext cx="11016" cy="1317619"/>
                  <a:chOff x="6457615" y="4628202"/>
                  <a:chExt cx="11016" cy="1317619"/>
                </a:xfrm>
              </p:grpSpPr>
              <p:sp>
                <p:nvSpPr>
                  <p:cNvPr id="35" name="Freeform 16">
                    <a:extLst>
                      <a:ext uri="{FF2B5EF4-FFF2-40B4-BE49-F238E27FC236}">
                        <a16:creationId xmlns:a16="http://schemas.microsoft.com/office/drawing/2014/main" id="{23D16A14-AD3B-432C-AFBB-3673F3547CCC}"/>
                      </a:ext>
                    </a:extLst>
                  </p:cNvPr>
                  <p:cNvSpPr/>
                  <p:nvPr/>
                </p:nvSpPr>
                <p:spPr>
                  <a:xfrm>
                    <a:off x="6457615" y="4628202"/>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36" name="Freeform 17">
                    <a:extLst>
                      <a:ext uri="{FF2B5EF4-FFF2-40B4-BE49-F238E27FC236}">
                        <a16:creationId xmlns:a16="http://schemas.microsoft.com/office/drawing/2014/main" id="{5B83AD65-2054-471E-B63A-B2386DA1D891}"/>
                      </a:ext>
                    </a:extLst>
                  </p:cNvPr>
                  <p:cNvSpPr/>
                  <p:nvPr/>
                </p:nvSpPr>
                <p:spPr>
                  <a:xfrm>
                    <a:off x="6457615" y="4665660"/>
                    <a:ext cx="11016" cy="1258127"/>
                  </a:xfrm>
                  <a:custGeom>
                    <a:avLst/>
                    <a:gdLst>
                      <a:gd name="connsiteX0" fmla="*/ 0 w 11016"/>
                      <a:gd name="connsiteY0" fmla="*/ 0 h 1258127"/>
                      <a:gd name="connsiteX1" fmla="*/ 0 w 11016"/>
                      <a:gd name="connsiteY1" fmla="*/ 1258128 h 1258127"/>
                    </a:gdLst>
                    <a:ahLst/>
                    <a:cxnLst>
                      <a:cxn ang="0">
                        <a:pos x="connsiteX0" y="connsiteY0"/>
                      </a:cxn>
                      <a:cxn ang="0">
                        <a:pos x="connsiteX1" y="connsiteY1"/>
                      </a:cxn>
                    </a:cxnLst>
                    <a:rect l="l" t="t" r="r" b="b"/>
                    <a:pathLst>
                      <a:path w="11016" h="1258127">
                        <a:moveTo>
                          <a:pt x="0" y="0"/>
                        </a:moveTo>
                        <a:lnTo>
                          <a:pt x="0" y="1258128"/>
                        </a:lnTo>
                      </a:path>
                    </a:pathLst>
                  </a:custGeom>
                  <a:ln w="16503" cap="rnd">
                    <a:solidFill>
                      <a:srgbClr val="A0AAB1"/>
                    </a:solidFill>
                    <a:custDash>
                      <a:ds d="74790" sp="224362"/>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37" name="Freeform 18">
                    <a:extLst>
                      <a:ext uri="{FF2B5EF4-FFF2-40B4-BE49-F238E27FC236}">
                        <a16:creationId xmlns:a16="http://schemas.microsoft.com/office/drawing/2014/main" id="{E705CDB1-8B39-42C2-8272-AF6B3FD28FA0}"/>
                      </a:ext>
                    </a:extLst>
                  </p:cNvPr>
                  <p:cNvSpPr/>
                  <p:nvPr/>
                </p:nvSpPr>
                <p:spPr>
                  <a:xfrm>
                    <a:off x="6457615" y="5940313"/>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31" name="Graphic 7">
                  <a:extLst>
                    <a:ext uri="{FF2B5EF4-FFF2-40B4-BE49-F238E27FC236}">
                      <a16:creationId xmlns:a16="http://schemas.microsoft.com/office/drawing/2014/main" id="{7D542D20-B361-4901-ADB8-62F4F743C551}"/>
                    </a:ext>
                  </a:extLst>
                </p:cNvPr>
                <p:cNvGrpSpPr/>
                <p:nvPr/>
              </p:nvGrpSpPr>
              <p:grpSpPr>
                <a:xfrm>
                  <a:off x="6455412" y="1746186"/>
                  <a:ext cx="1101" cy="1319822"/>
                  <a:chOff x="6455412" y="1746186"/>
                  <a:chExt cx="1101" cy="1319822"/>
                </a:xfrm>
              </p:grpSpPr>
              <p:sp>
                <p:nvSpPr>
                  <p:cNvPr id="32" name="Freeform 13">
                    <a:extLst>
                      <a:ext uri="{FF2B5EF4-FFF2-40B4-BE49-F238E27FC236}">
                        <a16:creationId xmlns:a16="http://schemas.microsoft.com/office/drawing/2014/main" id="{0E7FB0B3-DE11-4C5B-8C6F-76745C0C9D5B}"/>
                      </a:ext>
                    </a:extLst>
                  </p:cNvPr>
                  <p:cNvSpPr/>
                  <p:nvPr/>
                </p:nvSpPr>
                <p:spPr>
                  <a:xfrm>
                    <a:off x="6455412" y="1746186"/>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33" name="Freeform 14">
                    <a:extLst>
                      <a:ext uri="{FF2B5EF4-FFF2-40B4-BE49-F238E27FC236}">
                        <a16:creationId xmlns:a16="http://schemas.microsoft.com/office/drawing/2014/main" id="{E0073043-12B5-441D-BAC8-BB1A19B3CB81}"/>
                      </a:ext>
                    </a:extLst>
                  </p:cNvPr>
                  <p:cNvSpPr/>
                  <p:nvPr/>
                </p:nvSpPr>
                <p:spPr>
                  <a:xfrm>
                    <a:off x="6455412" y="1784745"/>
                    <a:ext cx="1101" cy="1259229"/>
                  </a:xfrm>
                  <a:custGeom>
                    <a:avLst/>
                    <a:gdLst>
                      <a:gd name="connsiteX0" fmla="*/ 0 w 1101"/>
                      <a:gd name="connsiteY0" fmla="*/ 0 h 1259229"/>
                      <a:gd name="connsiteX1" fmla="*/ 1102 w 1101"/>
                      <a:gd name="connsiteY1" fmla="*/ 1259230 h 1259229"/>
                    </a:gdLst>
                    <a:ahLst/>
                    <a:cxnLst>
                      <a:cxn ang="0">
                        <a:pos x="connsiteX0" y="connsiteY0"/>
                      </a:cxn>
                      <a:cxn ang="0">
                        <a:pos x="connsiteX1" y="connsiteY1"/>
                      </a:cxn>
                    </a:cxnLst>
                    <a:rect l="l" t="t" r="r" b="b"/>
                    <a:pathLst>
                      <a:path w="1101" h="1259229">
                        <a:moveTo>
                          <a:pt x="0" y="0"/>
                        </a:moveTo>
                        <a:lnTo>
                          <a:pt x="1102" y="1259230"/>
                        </a:lnTo>
                      </a:path>
                    </a:pathLst>
                  </a:custGeom>
                  <a:ln w="16503" cap="rnd">
                    <a:solidFill>
                      <a:srgbClr val="A0AAB1"/>
                    </a:solidFill>
                    <a:custDash>
                      <a:ds d="74850" sp="2245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34" name="Freeform 15">
                    <a:extLst>
                      <a:ext uri="{FF2B5EF4-FFF2-40B4-BE49-F238E27FC236}">
                        <a16:creationId xmlns:a16="http://schemas.microsoft.com/office/drawing/2014/main" id="{8815344D-3081-480D-958E-DF857312022A}"/>
                      </a:ext>
                    </a:extLst>
                  </p:cNvPr>
                  <p:cNvSpPr/>
                  <p:nvPr/>
                </p:nvSpPr>
                <p:spPr>
                  <a:xfrm>
                    <a:off x="6456514" y="3060500"/>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grpSp>
          <p:nvGrpSpPr>
            <p:cNvPr id="58" name="Graphic 7">
              <a:extLst>
                <a:ext uri="{FF2B5EF4-FFF2-40B4-BE49-F238E27FC236}">
                  <a16:creationId xmlns:a16="http://schemas.microsoft.com/office/drawing/2014/main" id="{4629BA59-94A6-4B0E-AFFE-A83516277434}"/>
                </a:ext>
              </a:extLst>
            </p:cNvPr>
            <p:cNvGrpSpPr/>
            <p:nvPr/>
          </p:nvGrpSpPr>
          <p:grpSpPr>
            <a:xfrm>
              <a:off x="6524280" y="2121364"/>
              <a:ext cx="661012" cy="661012"/>
              <a:chOff x="6931341" y="2251861"/>
              <a:chExt cx="661012" cy="661012"/>
            </a:xfrm>
            <a:effectLst>
              <a:outerShdw blurRad="63500" dist="38100" dir="2700000" algn="tl" rotWithShape="0">
                <a:prstClr val="black">
                  <a:alpha val="20000"/>
                </a:prstClr>
              </a:outerShdw>
            </a:effectLst>
          </p:grpSpPr>
          <p:sp>
            <p:nvSpPr>
              <p:cNvPr id="59" name="Freeform 35">
                <a:extLst>
                  <a:ext uri="{FF2B5EF4-FFF2-40B4-BE49-F238E27FC236}">
                    <a16:creationId xmlns:a16="http://schemas.microsoft.com/office/drawing/2014/main" id="{E88C4819-A749-49EB-975D-C747C133EF6A}"/>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0" name="Freeform 36">
                <a:extLst>
                  <a:ext uri="{FF2B5EF4-FFF2-40B4-BE49-F238E27FC236}">
                    <a16:creationId xmlns:a16="http://schemas.microsoft.com/office/drawing/2014/main" id="{D9EAE9AD-2DC4-48AA-A3B0-452DE34A109C}"/>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61" name="Graphic 7">
              <a:extLst>
                <a:ext uri="{FF2B5EF4-FFF2-40B4-BE49-F238E27FC236}">
                  <a16:creationId xmlns:a16="http://schemas.microsoft.com/office/drawing/2014/main" id="{4C153CE9-8028-460F-A4CA-CFDEBA286C2D}"/>
                </a:ext>
              </a:extLst>
            </p:cNvPr>
            <p:cNvGrpSpPr/>
            <p:nvPr/>
          </p:nvGrpSpPr>
          <p:grpSpPr>
            <a:xfrm>
              <a:off x="7192534" y="3387639"/>
              <a:ext cx="661012" cy="661012"/>
              <a:chOff x="7570320" y="3494565"/>
              <a:chExt cx="661012" cy="661012"/>
            </a:xfrm>
            <a:effectLst>
              <a:outerShdw blurRad="63500" dist="38100" dir="2700000" algn="tl" rotWithShape="0">
                <a:prstClr val="black">
                  <a:alpha val="20000"/>
                </a:prstClr>
              </a:outerShdw>
            </a:effectLst>
          </p:grpSpPr>
          <p:sp>
            <p:nvSpPr>
              <p:cNvPr id="62" name="Freeform 38">
                <a:extLst>
                  <a:ext uri="{FF2B5EF4-FFF2-40B4-BE49-F238E27FC236}">
                    <a16:creationId xmlns:a16="http://schemas.microsoft.com/office/drawing/2014/main" id="{5ACC0D96-96D5-4CE5-A4B3-E8FAD9843EE3}"/>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63" name="Graphic 7">
                <a:extLst>
                  <a:ext uri="{FF2B5EF4-FFF2-40B4-BE49-F238E27FC236}">
                    <a16:creationId xmlns:a16="http://schemas.microsoft.com/office/drawing/2014/main" id="{59EBC8E6-8357-40F9-9EB5-B9AC20F7D1AB}"/>
                  </a:ext>
                </a:extLst>
              </p:cNvPr>
              <p:cNvGrpSpPr/>
              <p:nvPr/>
            </p:nvGrpSpPr>
            <p:grpSpPr>
              <a:xfrm>
                <a:off x="7632015" y="3544485"/>
                <a:ext cx="550139" cy="548296"/>
                <a:chOff x="7632015" y="3544485"/>
                <a:chExt cx="550139" cy="548296"/>
              </a:xfrm>
              <a:solidFill>
                <a:srgbClr val="FFFFFF"/>
              </a:solidFill>
            </p:grpSpPr>
            <p:sp>
              <p:nvSpPr>
                <p:cNvPr id="64" name="Freeform 40">
                  <a:extLst>
                    <a:ext uri="{FF2B5EF4-FFF2-40B4-BE49-F238E27FC236}">
                      <a16:creationId xmlns:a16="http://schemas.microsoft.com/office/drawing/2014/main" id="{67C3E8E2-79B6-40E9-88D6-5178A6207737}"/>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5" name="Freeform 41">
                  <a:extLst>
                    <a:ext uri="{FF2B5EF4-FFF2-40B4-BE49-F238E27FC236}">
                      <a16:creationId xmlns:a16="http://schemas.microsoft.com/office/drawing/2014/main" id="{57F6ED9C-7F91-47FD-BF89-4BEBC838C6BC}"/>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6" name="Freeform 42">
                  <a:extLst>
                    <a:ext uri="{FF2B5EF4-FFF2-40B4-BE49-F238E27FC236}">
                      <a16:creationId xmlns:a16="http://schemas.microsoft.com/office/drawing/2014/main" id="{F424D977-75DF-4D5C-8F3F-EB872F4C7BF9}"/>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7" name="Freeform 43">
                  <a:extLst>
                    <a:ext uri="{FF2B5EF4-FFF2-40B4-BE49-F238E27FC236}">
                      <a16:creationId xmlns:a16="http://schemas.microsoft.com/office/drawing/2014/main" id="{F024CC6A-8F5F-487D-8FA8-AD767107B469}"/>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8" name="Freeform 44">
                  <a:extLst>
                    <a:ext uri="{FF2B5EF4-FFF2-40B4-BE49-F238E27FC236}">
                      <a16:creationId xmlns:a16="http://schemas.microsoft.com/office/drawing/2014/main" id="{9D5DC063-F189-449A-8E0C-3C86F31AADBC}"/>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69" name="Freeform 45">
                  <a:extLst>
                    <a:ext uri="{FF2B5EF4-FFF2-40B4-BE49-F238E27FC236}">
                      <a16:creationId xmlns:a16="http://schemas.microsoft.com/office/drawing/2014/main" id="{42526960-1EE7-4FEF-B0B5-EB525EA98F4B}"/>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70" name="Graphic 7">
              <a:extLst>
                <a:ext uri="{FF2B5EF4-FFF2-40B4-BE49-F238E27FC236}">
                  <a16:creationId xmlns:a16="http://schemas.microsoft.com/office/drawing/2014/main" id="{740EF82F-96CB-4124-AC47-291788537CFB}"/>
                </a:ext>
              </a:extLst>
            </p:cNvPr>
            <p:cNvGrpSpPr/>
            <p:nvPr/>
          </p:nvGrpSpPr>
          <p:grpSpPr>
            <a:xfrm>
              <a:off x="6410754" y="4680361"/>
              <a:ext cx="661012" cy="661012"/>
              <a:chOff x="6931341" y="4786845"/>
              <a:chExt cx="661012" cy="661012"/>
            </a:xfrm>
            <a:effectLst>
              <a:outerShdw blurRad="63500" dist="38100" dir="2700000" algn="tl" rotWithShape="0">
                <a:prstClr val="black">
                  <a:alpha val="20000"/>
                </a:prstClr>
              </a:outerShdw>
            </a:effectLst>
          </p:grpSpPr>
          <p:sp>
            <p:nvSpPr>
              <p:cNvPr id="71" name="Freeform 47">
                <a:extLst>
                  <a:ext uri="{FF2B5EF4-FFF2-40B4-BE49-F238E27FC236}">
                    <a16:creationId xmlns:a16="http://schemas.microsoft.com/office/drawing/2014/main" id="{7814C838-76ED-4DBB-86D4-03984FEAC6D3}"/>
                  </a:ext>
                </a:extLst>
              </p:cNvPr>
              <p:cNvSpPr/>
              <p:nvPr/>
            </p:nvSpPr>
            <p:spPr>
              <a:xfrm>
                <a:off x="6931341" y="478684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72" name="Freeform 48">
                <a:extLst>
                  <a:ext uri="{FF2B5EF4-FFF2-40B4-BE49-F238E27FC236}">
                    <a16:creationId xmlns:a16="http://schemas.microsoft.com/office/drawing/2014/main" id="{76C55C63-ACFA-418A-8584-4A20F1327C81}"/>
                  </a:ext>
                </a:extLst>
              </p:cNvPr>
              <p:cNvSpPr/>
              <p:nvPr/>
            </p:nvSpPr>
            <p:spPr>
              <a:xfrm>
                <a:off x="6976511" y="4863964"/>
                <a:ext cx="536521" cy="512285"/>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73" name="Graphic 7">
              <a:extLst>
                <a:ext uri="{FF2B5EF4-FFF2-40B4-BE49-F238E27FC236}">
                  <a16:creationId xmlns:a16="http://schemas.microsoft.com/office/drawing/2014/main" id="{A4C0DA89-6DB3-491C-9EDB-845232C7AEEF}"/>
                </a:ext>
              </a:extLst>
            </p:cNvPr>
            <p:cNvGrpSpPr/>
            <p:nvPr/>
          </p:nvGrpSpPr>
          <p:grpSpPr>
            <a:xfrm>
              <a:off x="5305833" y="4816220"/>
              <a:ext cx="535420" cy="535420"/>
              <a:chOff x="5656688" y="4966420"/>
              <a:chExt cx="535420" cy="535420"/>
            </a:xfrm>
            <a:effectLst>
              <a:outerShdw blurRad="63500" dist="38100" dir="2700000" algn="tl" rotWithShape="0">
                <a:prstClr val="black">
                  <a:alpha val="20000"/>
                </a:prstClr>
              </a:outerShdw>
            </a:effectLst>
          </p:grpSpPr>
          <p:sp>
            <p:nvSpPr>
              <p:cNvPr id="74" name="Freeform 50">
                <a:extLst>
                  <a:ext uri="{FF2B5EF4-FFF2-40B4-BE49-F238E27FC236}">
                    <a16:creationId xmlns:a16="http://schemas.microsoft.com/office/drawing/2014/main" id="{FFE1E94E-ED56-4B1A-9D71-170A438E413B}"/>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75" name="Freeform 51">
                <a:extLst>
                  <a:ext uri="{FF2B5EF4-FFF2-40B4-BE49-F238E27FC236}">
                    <a16:creationId xmlns:a16="http://schemas.microsoft.com/office/drawing/2014/main" id="{65544120-EEA7-4E58-9AB2-D9AE83463148}"/>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76" name="Freeform 52">
                <a:extLst>
                  <a:ext uri="{FF2B5EF4-FFF2-40B4-BE49-F238E27FC236}">
                    <a16:creationId xmlns:a16="http://schemas.microsoft.com/office/drawing/2014/main" id="{43C8BFE5-BB78-4A58-AD96-D33A9D701902}"/>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nvGrpSpPr>
            <p:cNvPr id="82" name="Graphic 7">
              <a:extLst>
                <a:ext uri="{FF2B5EF4-FFF2-40B4-BE49-F238E27FC236}">
                  <a16:creationId xmlns:a16="http://schemas.microsoft.com/office/drawing/2014/main" id="{3DE19728-BAB5-4551-BF64-F9CFE6A1A915}"/>
                </a:ext>
              </a:extLst>
            </p:cNvPr>
            <p:cNvGrpSpPr/>
            <p:nvPr/>
          </p:nvGrpSpPr>
          <p:grpSpPr>
            <a:xfrm>
              <a:off x="4999564" y="4539697"/>
              <a:ext cx="535420" cy="535420"/>
              <a:chOff x="5350419" y="4689897"/>
              <a:chExt cx="535420" cy="535420"/>
            </a:xfrm>
            <a:effectLst>
              <a:outerShdw blurRad="63500" dist="38100" dir="2700000" algn="tl" rotWithShape="0">
                <a:prstClr val="black">
                  <a:alpha val="20000"/>
                </a:prstClr>
              </a:outerShdw>
            </a:effectLst>
          </p:grpSpPr>
          <p:sp>
            <p:nvSpPr>
              <p:cNvPr id="83" name="Freeform 59">
                <a:extLst>
                  <a:ext uri="{FF2B5EF4-FFF2-40B4-BE49-F238E27FC236}">
                    <a16:creationId xmlns:a16="http://schemas.microsoft.com/office/drawing/2014/main" id="{CE06DFE8-9CD8-4233-94E3-4768C1AF48CF}"/>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84" name="Graphic 7">
                <a:extLst>
                  <a:ext uri="{FF2B5EF4-FFF2-40B4-BE49-F238E27FC236}">
                    <a16:creationId xmlns:a16="http://schemas.microsoft.com/office/drawing/2014/main" id="{77274947-3E42-4A95-9FC9-C7054B9AC0A4}"/>
                  </a:ext>
                </a:extLst>
              </p:cNvPr>
              <p:cNvGrpSpPr/>
              <p:nvPr/>
            </p:nvGrpSpPr>
            <p:grpSpPr>
              <a:xfrm>
                <a:off x="5413215" y="4752693"/>
                <a:ext cx="410929" cy="418641"/>
                <a:chOff x="5413215" y="4752693"/>
                <a:chExt cx="410929" cy="418641"/>
              </a:xfrm>
              <a:solidFill>
                <a:srgbClr val="FFFFFF"/>
              </a:solidFill>
            </p:grpSpPr>
            <p:sp>
              <p:nvSpPr>
                <p:cNvPr id="85" name="Freeform 61">
                  <a:extLst>
                    <a:ext uri="{FF2B5EF4-FFF2-40B4-BE49-F238E27FC236}">
                      <a16:creationId xmlns:a16="http://schemas.microsoft.com/office/drawing/2014/main" id="{1BCB6286-F9C1-4864-9835-ADD6DEC67DC0}"/>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86" name="Freeform 62">
                  <a:extLst>
                    <a:ext uri="{FF2B5EF4-FFF2-40B4-BE49-F238E27FC236}">
                      <a16:creationId xmlns:a16="http://schemas.microsoft.com/office/drawing/2014/main" id="{326674CD-346D-4550-B2F4-CAC3DBD9FA11}"/>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87" name="Graphic 7">
              <a:extLst>
                <a:ext uri="{FF2B5EF4-FFF2-40B4-BE49-F238E27FC236}">
                  <a16:creationId xmlns:a16="http://schemas.microsoft.com/office/drawing/2014/main" id="{65282A43-DC8A-492B-A071-3EEA112D12BA}"/>
                </a:ext>
              </a:extLst>
            </p:cNvPr>
            <p:cNvGrpSpPr/>
            <p:nvPr/>
          </p:nvGrpSpPr>
          <p:grpSpPr>
            <a:xfrm>
              <a:off x="4276366" y="3387639"/>
              <a:ext cx="661012" cy="661012"/>
              <a:chOff x="4654152" y="3474735"/>
              <a:chExt cx="661012" cy="661012"/>
            </a:xfrm>
            <a:effectLst>
              <a:outerShdw blurRad="63500" dist="38100" dir="2700000" algn="tl" rotWithShape="0">
                <a:prstClr val="black">
                  <a:alpha val="20000"/>
                </a:prstClr>
              </a:outerShdw>
            </a:effectLst>
          </p:grpSpPr>
          <p:sp>
            <p:nvSpPr>
              <p:cNvPr id="88" name="Freeform 64">
                <a:extLst>
                  <a:ext uri="{FF2B5EF4-FFF2-40B4-BE49-F238E27FC236}">
                    <a16:creationId xmlns:a16="http://schemas.microsoft.com/office/drawing/2014/main" id="{E2E19F64-0FD4-4EEF-8AA4-F87BF6297062}"/>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89" name="Graphic 7">
                <a:extLst>
                  <a:ext uri="{FF2B5EF4-FFF2-40B4-BE49-F238E27FC236}">
                    <a16:creationId xmlns:a16="http://schemas.microsoft.com/office/drawing/2014/main" id="{6C79E84C-AF29-4BB3-8387-F4976C622135}"/>
                  </a:ext>
                </a:extLst>
              </p:cNvPr>
              <p:cNvGrpSpPr/>
              <p:nvPr/>
            </p:nvGrpSpPr>
            <p:grpSpPr>
              <a:xfrm>
                <a:off x="4764320" y="3577192"/>
                <a:ext cx="439573" cy="447285"/>
                <a:chOff x="4764320" y="3577192"/>
                <a:chExt cx="439573" cy="447285"/>
              </a:xfrm>
              <a:solidFill>
                <a:srgbClr val="FFFFFF"/>
              </a:solidFill>
            </p:grpSpPr>
            <p:sp>
              <p:nvSpPr>
                <p:cNvPr id="90" name="Freeform 66">
                  <a:extLst>
                    <a:ext uri="{FF2B5EF4-FFF2-40B4-BE49-F238E27FC236}">
                      <a16:creationId xmlns:a16="http://schemas.microsoft.com/office/drawing/2014/main" id="{0816A7BD-6953-4E8C-BCF3-CF62E4349073}"/>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91" name="Freeform 67">
                  <a:extLst>
                    <a:ext uri="{FF2B5EF4-FFF2-40B4-BE49-F238E27FC236}">
                      <a16:creationId xmlns:a16="http://schemas.microsoft.com/office/drawing/2014/main" id="{6D74049B-68FC-476C-8E78-E8CFDDBDA1F1}"/>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sp>
          <p:nvSpPr>
            <p:cNvPr id="112" name="TextBox 111">
              <a:extLst>
                <a:ext uri="{FF2B5EF4-FFF2-40B4-BE49-F238E27FC236}">
                  <a16:creationId xmlns:a16="http://schemas.microsoft.com/office/drawing/2014/main" id="{ADAA62FC-B795-4933-BE8F-4C71857E8422}"/>
                </a:ext>
              </a:extLst>
            </p:cNvPr>
            <p:cNvSpPr txBox="1"/>
            <p:nvPr/>
          </p:nvSpPr>
          <p:spPr>
            <a:xfrm>
              <a:off x="6550034" y="2828632"/>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a:rPr>
                <a:t>Capture</a:t>
              </a:r>
            </a:p>
          </p:txBody>
        </p:sp>
        <p:sp>
          <p:nvSpPr>
            <p:cNvPr id="113" name="TextBox 112">
              <a:extLst>
                <a:ext uri="{FF2B5EF4-FFF2-40B4-BE49-F238E27FC236}">
                  <a16:creationId xmlns:a16="http://schemas.microsoft.com/office/drawing/2014/main" id="{9C77951F-AD58-4012-8615-D3B601FB5B92}"/>
                </a:ext>
              </a:extLst>
            </p:cNvPr>
            <p:cNvSpPr txBox="1"/>
            <p:nvPr/>
          </p:nvSpPr>
          <p:spPr>
            <a:xfrm>
              <a:off x="7224347" y="4097225"/>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a:rPr>
                <a:t>Visualize</a:t>
              </a:r>
            </a:p>
          </p:txBody>
        </p:sp>
        <p:sp>
          <p:nvSpPr>
            <p:cNvPr id="114" name="TextBox 113">
              <a:extLst>
                <a:ext uri="{FF2B5EF4-FFF2-40B4-BE49-F238E27FC236}">
                  <a16:creationId xmlns:a16="http://schemas.microsoft.com/office/drawing/2014/main" id="{271C3D35-CDB8-4CC6-A935-56C90D657515}"/>
                </a:ext>
              </a:extLst>
            </p:cNvPr>
            <p:cNvSpPr txBox="1"/>
            <p:nvPr/>
          </p:nvSpPr>
          <p:spPr>
            <a:xfrm>
              <a:off x="6443251" y="5365171"/>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15563"/>
                  </a:solidFill>
                  <a:effectLst/>
                  <a:uLnTx/>
                  <a:uFillTx/>
                  <a:latin typeface="Arial" panose="020B0604020202020204"/>
                </a:rPr>
                <a:t>Classify</a:t>
              </a:r>
            </a:p>
          </p:txBody>
        </p:sp>
        <p:sp>
          <p:nvSpPr>
            <p:cNvPr id="115" name="TextBox 114">
              <a:extLst>
                <a:ext uri="{FF2B5EF4-FFF2-40B4-BE49-F238E27FC236}">
                  <a16:creationId xmlns:a16="http://schemas.microsoft.com/office/drawing/2014/main" id="{6DE9ED16-5521-42CB-AC27-994BF09C0926}"/>
                </a:ext>
              </a:extLst>
            </p:cNvPr>
            <p:cNvSpPr txBox="1"/>
            <p:nvPr/>
          </p:nvSpPr>
          <p:spPr>
            <a:xfrm>
              <a:off x="4717499" y="517572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415563"/>
                  </a:solidFill>
                  <a:effectLst/>
                  <a:uLnTx/>
                  <a:uFillTx/>
                  <a:latin typeface="Arial" panose="020B0604020202020204"/>
                </a:rPr>
                <a:t>Archive</a:t>
              </a:r>
            </a:p>
          </p:txBody>
        </p:sp>
        <p:sp>
          <p:nvSpPr>
            <p:cNvPr id="116" name="TextBox 115">
              <a:extLst>
                <a:ext uri="{FF2B5EF4-FFF2-40B4-BE49-F238E27FC236}">
                  <a16:creationId xmlns:a16="http://schemas.microsoft.com/office/drawing/2014/main" id="{F03E9FB2-825C-4225-A8A4-44C3619C589D}"/>
                </a:ext>
              </a:extLst>
            </p:cNvPr>
            <p:cNvSpPr txBox="1"/>
            <p:nvPr/>
          </p:nvSpPr>
          <p:spPr>
            <a:xfrm>
              <a:off x="4302120" y="4097225"/>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a:rPr>
                <a:t>Monitor</a:t>
              </a:r>
            </a:p>
          </p:txBody>
        </p:sp>
        <p:sp>
          <p:nvSpPr>
            <p:cNvPr id="57" name="Freeform 33">
              <a:extLst>
                <a:ext uri="{FF2B5EF4-FFF2-40B4-BE49-F238E27FC236}">
                  <a16:creationId xmlns:a16="http://schemas.microsoft.com/office/drawing/2014/main" id="{05A7B53D-A8F8-4650-BCFE-B36BE687EFEF}"/>
                </a:ext>
              </a:extLst>
            </p:cNvPr>
            <p:cNvSpPr/>
            <p:nvPr/>
          </p:nvSpPr>
          <p:spPr>
            <a:xfrm>
              <a:off x="5286998" y="2961535"/>
              <a:ext cx="1591010" cy="1591010"/>
            </a:xfrm>
            <a:custGeom>
              <a:avLst/>
              <a:gdLst>
                <a:gd name="connsiteX0" fmla="*/ 1544567 w 1544566"/>
                <a:gd name="connsiteY0" fmla="*/ 772283 h 1544566"/>
                <a:gd name="connsiteX1" fmla="*/ 772283 w 1544566"/>
                <a:gd name="connsiteY1" fmla="*/ 1544567 h 1544566"/>
                <a:gd name="connsiteX2" fmla="*/ 0 w 1544566"/>
                <a:gd name="connsiteY2" fmla="*/ 772283 h 1544566"/>
                <a:gd name="connsiteX3" fmla="*/ 772283 w 1544566"/>
                <a:gd name="connsiteY3" fmla="*/ 0 h 1544566"/>
                <a:gd name="connsiteX4" fmla="*/ 1544567 w 1544566"/>
                <a:gd name="connsiteY4" fmla="*/ 772283 h 1544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66" h="1544566">
                  <a:moveTo>
                    <a:pt x="1544567" y="772283"/>
                  </a:moveTo>
                  <a:cubicBezTo>
                    <a:pt x="1544567" y="1198804"/>
                    <a:pt x="1198804" y="1544567"/>
                    <a:pt x="772283" y="1544567"/>
                  </a:cubicBezTo>
                  <a:cubicBezTo>
                    <a:pt x="345763" y="1544567"/>
                    <a:pt x="0" y="1198804"/>
                    <a:pt x="0" y="772283"/>
                  </a:cubicBezTo>
                  <a:cubicBezTo>
                    <a:pt x="0" y="345763"/>
                    <a:pt x="345763" y="0"/>
                    <a:pt x="772283" y="0"/>
                  </a:cubicBezTo>
                  <a:cubicBezTo>
                    <a:pt x="1198804" y="0"/>
                    <a:pt x="1544567" y="345763"/>
                    <a:pt x="1544567" y="772283"/>
                  </a:cubicBezTo>
                  <a:close/>
                </a:path>
              </a:pathLst>
            </a:custGeom>
            <a:solidFill>
              <a:srgbClr val="FFFFFF"/>
            </a:solidFill>
            <a:ln w="11002" cap="flat">
              <a:noFill/>
              <a:prstDash val="solid"/>
              <a:miter/>
            </a:ln>
            <a:effectLst>
              <a:outerShdw blurRad="190500"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127" name="Group 126">
              <a:extLst>
                <a:ext uri="{FF2B5EF4-FFF2-40B4-BE49-F238E27FC236}">
                  <a16:creationId xmlns:a16="http://schemas.microsoft.com/office/drawing/2014/main" id="{DF78397E-F31F-45A1-8E8B-986DFCF8E00C}"/>
                </a:ext>
              </a:extLst>
            </p:cNvPr>
            <p:cNvGrpSpPr/>
            <p:nvPr/>
          </p:nvGrpSpPr>
          <p:grpSpPr>
            <a:xfrm>
              <a:off x="5341956" y="3167272"/>
              <a:ext cx="1496590" cy="1128813"/>
              <a:chOff x="5877982" y="2551091"/>
              <a:chExt cx="1813268" cy="1367670"/>
            </a:xfrm>
          </p:grpSpPr>
          <p:sp>
            <p:nvSpPr>
              <p:cNvPr id="128" name="TextBox 127">
                <a:extLst>
                  <a:ext uri="{FF2B5EF4-FFF2-40B4-BE49-F238E27FC236}">
                    <a16:creationId xmlns:a16="http://schemas.microsoft.com/office/drawing/2014/main" id="{8569DBB5-3A9D-4CB1-B595-283EDD7F47E3}"/>
                  </a:ext>
                </a:extLst>
              </p:cNvPr>
              <p:cNvSpPr txBox="1"/>
              <p:nvPr/>
            </p:nvSpPr>
            <p:spPr>
              <a:xfrm>
                <a:off x="5877982" y="3471278"/>
                <a:ext cx="1813268" cy="447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CA" sz="900" b="1" i="0" u="none" strike="noStrike" kern="1200" cap="none" spc="0" normalizeH="0" baseline="0" noProof="0" dirty="0">
                    <a:ln>
                      <a:noFill/>
                    </a:ln>
                    <a:solidFill>
                      <a:schemeClr val="tx2"/>
                    </a:solidFill>
                    <a:effectLst/>
                    <a:uLnTx/>
                    <a:uFillTx/>
                    <a:latin typeface="Arial" panose="020B0604020202020204"/>
                    <a:ea typeface="+mn-ea"/>
                    <a:cs typeface="+mn-cs"/>
                  </a:rPr>
                  <a:t>Data Compliance &amp; Governance Portfolio</a:t>
                </a:r>
                <a:endParaRPr kumimoji="0" lang="en-US" sz="900" b="1" i="0" u="none" strike="noStrike" kern="1200" cap="none" spc="0" normalizeH="0" baseline="0" noProof="0" dirty="0">
                  <a:ln>
                    <a:noFill/>
                  </a:ln>
                  <a:solidFill>
                    <a:schemeClr val="tx2"/>
                  </a:solidFill>
                  <a:effectLst/>
                  <a:uLnTx/>
                  <a:uFillTx/>
                  <a:latin typeface="Arial" panose="020B0604020202020204"/>
                  <a:ea typeface="+mn-ea"/>
                  <a:cs typeface="+mn-cs"/>
                </a:endParaRPr>
              </a:p>
            </p:txBody>
          </p:sp>
          <p:grpSp>
            <p:nvGrpSpPr>
              <p:cNvPr id="129" name="Graphic 7">
                <a:extLst>
                  <a:ext uri="{FF2B5EF4-FFF2-40B4-BE49-F238E27FC236}">
                    <a16:creationId xmlns:a16="http://schemas.microsoft.com/office/drawing/2014/main" id="{1CB6AC7D-1459-436C-90B2-0D13B8BCA7FE}"/>
                  </a:ext>
                </a:extLst>
              </p:cNvPr>
              <p:cNvGrpSpPr/>
              <p:nvPr/>
            </p:nvGrpSpPr>
            <p:grpSpPr>
              <a:xfrm>
                <a:off x="6363492" y="2551091"/>
                <a:ext cx="794085" cy="923281"/>
                <a:chOff x="6146939" y="3479142"/>
                <a:chExt cx="629157" cy="731519"/>
              </a:xfrm>
            </p:grpSpPr>
            <p:sp>
              <p:nvSpPr>
                <p:cNvPr id="130" name="Freeform 135">
                  <a:extLst>
                    <a:ext uri="{FF2B5EF4-FFF2-40B4-BE49-F238E27FC236}">
                      <a16:creationId xmlns:a16="http://schemas.microsoft.com/office/drawing/2014/main" id="{C76E8402-3280-4E63-9ECD-1B539F495EDF}"/>
                    </a:ext>
                  </a:extLst>
                </p:cNvPr>
                <p:cNvSpPr/>
                <p:nvPr/>
              </p:nvSpPr>
              <p:spPr>
                <a:xfrm>
                  <a:off x="6257108" y="3589310"/>
                  <a:ext cx="408895" cy="511183"/>
                </a:xfrm>
                <a:custGeom>
                  <a:avLst/>
                  <a:gdLst>
                    <a:gd name="connsiteX0" fmla="*/ 398811 w 408895"/>
                    <a:gd name="connsiteY0" fmla="*/ 511183 h 511183"/>
                    <a:gd name="connsiteX1" fmla="*/ 9915 w 408895"/>
                    <a:gd name="connsiteY1" fmla="*/ 511183 h 511183"/>
                    <a:gd name="connsiteX2" fmla="*/ 0 w 408895"/>
                    <a:gd name="connsiteY2" fmla="*/ 501268 h 511183"/>
                    <a:gd name="connsiteX3" fmla="*/ 0 w 408895"/>
                    <a:gd name="connsiteY3" fmla="*/ 9915 h 511183"/>
                    <a:gd name="connsiteX4" fmla="*/ 9915 w 408895"/>
                    <a:gd name="connsiteY4" fmla="*/ 0 h 511183"/>
                    <a:gd name="connsiteX5" fmla="*/ 398811 w 408895"/>
                    <a:gd name="connsiteY5" fmla="*/ 0 h 511183"/>
                    <a:gd name="connsiteX6" fmla="*/ 408726 w 408895"/>
                    <a:gd name="connsiteY6" fmla="*/ 9915 h 511183"/>
                    <a:gd name="connsiteX7" fmla="*/ 408726 w 408895"/>
                    <a:gd name="connsiteY7" fmla="*/ 501268 h 511183"/>
                    <a:gd name="connsiteX8" fmla="*/ 398811 w 408895"/>
                    <a:gd name="connsiteY8" fmla="*/ 511183 h 5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95" h="511183">
                      <a:moveTo>
                        <a:pt x="398811" y="511183"/>
                      </a:moveTo>
                      <a:lnTo>
                        <a:pt x="9915" y="511183"/>
                      </a:lnTo>
                      <a:cubicBezTo>
                        <a:pt x="4407" y="511183"/>
                        <a:pt x="0" y="506777"/>
                        <a:pt x="0" y="501268"/>
                      </a:cubicBezTo>
                      <a:lnTo>
                        <a:pt x="0" y="9915"/>
                      </a:lnTo>
                      <a:cubicBezTo>
                        <a:pt x="0" y="4407"/>
                        <a:pt x="4407" y="0"/>
                        <a:pt x="9915" y="0"/>
                      </a:cubicBezTo>
                      <a:lnTo>
                        <a:pt x="398811" y="0"/>
                      </a:lnTo>
                      <a:cubicBezTo>
                        <a:pt x="404320" y="0"/>
                        <a:pt x="408726" y="4407"/>
                        <a:pt x="408726" y="9915"/>
                      </a:cubicBezTo>
                      <a:lnTo>
                        <a:pt x="408726" y="501268"/>
                      </a:lnTo>
                      <a:cubicBezTo>
                        <a:pt x="409828" y="506777"/>
                        <a:pt x="405421" y="511183"/>
                        <a:pt x="398811" y="511183"/>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1" name="Freeform 136">
                  <a:extLst>
                    <a:ext uri="{FF2B5EF4-FFF2-40B4-BE49-F238E27FC236}">
                      <a16:creationId xmlns:a16="http://schemas.microsoft.com/office/drawing/2014/main" id="{5CCD2EA1-03FC-4190-AD97-D9ED47018DB7}"/>
                    </a:ext>
                  </a:extLst>
                </p:cNvPr>
                <p:cNvSpPr/>
                <p:nvPr/>
              </p:nvSpPr>
              <p:spPr>
                <a:xfrm>
                  <a:off x="6338633" y="3699479"/>
                  <a:ext cx="246778" cy="289744"/>
                </a:xfrm>
                <a:custGeom>
                  <a:avLst/>
                  <a:gdLst>
                    <a:gd name="connsiteX0" fmla="*/ 123389 w 246778"/>
                    <a:gd name="connsiteY0" fmla="*/ 289744 h 289744"/>
                    <a:gd name="connsiteX1" fmla="*/ 246778 w 246778"/>
                    <a:gd name="connsiteY1" fmla="*/ 155338 h 289744"/>
                    <a:gd name="connsiteX2" fmla="*/ 246778 w 246778"/>
                    <a:gd name="connsiteY2" fmla="*/ 37457 h 289744"/>
                    <a:gd name="connsiteX3" fmla="*/ 123389 w 246778"/>
                    <a:gd name="connsiteY3" fmla="*/ 0 h 289744"/>
                    <a:gd name="connsiteX4" fmla="*/ 0 w 246778"/>
                    <a:gd name="connsiteY4" fmla="*/ 37457 h 289744"/>
                    <a:gd name="connsiteX5" fmla="*/ 0 w 246778"/>
                    <a:gd name="connsiteY5" fmla="*/ 156440 h 289744"/>
                    <a:gd name="connsiteX6" fmla="*/ 123389 w 246778"/>
                    <a:gd name="connsiteY6" fmla="*/ 289744 h 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78" h="289744">
                      <a:moveTo>
                        <a:pt x="123389" y="289744"/>
                      </a:moveTo>
                      <a:cubicBezTo>
                        <a:pt x="123389" y="289744"/>
                        <a:pt x="246778" y="244575"/>
                        <a:pt x="246778" y="155338"/>
                      </a:cubicBezTo>
                      <a:lnTo>
                        <a:pt x="246778" y="37457"/>
                      </a:lnTo>
                      <a:cubicBezTo>
                        <a:pt x="246778" y="37457"/>
                        <a:pt x="191694" y="0"/>
                        <a:pt x="123389" y="0"/>
                      </a:cubicBezTo>
                      <a:cubicBezTo>
                        <a:pt x="55084" y="0"/>
                        <a:pt x="0" y="37457"/>
                        <a:pt x="0" y="37457"/>
                      </a:cubicBezTo>
                      <a:lnTo>
                        <a:pt x="0" y="156440"/>
                      </a:lnTo>
                      <a:cubicBezTo>
                        <a:pt x="0" y="244575"/>
                        <a:pt x="123389" y="289744"/>
                        <a:pt x="123389" y="289744"/>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2" name="Freeform 137">
                  <a:extLst>
                    <a:ext uri="{FF2B5EF4-FFF2-40B4-BE49-F238E27FC236}">
                      <a16:creationId xmlns:a16="http://schemas.microsoft.com/office/drawing/2014/main" id="{55DCF026-2E18-47D1-B225-D5230A41FC1D}"/>
                    </a:ext>
                  </a:extLst>
                </p:cNvPr>
                <p:cNvSpPr/>
                <p:nvPr/>
              </p:nvSpPr>
              <p:spPr>
                <a:xfrm rot="-1350026">
                  <a:off x="6381576" y="3753490"/>
                  <a:ext cx="160850" cy="160850"/>
                </a:xfrm>
                <a:custGeom>
                  <a:avLst/>
                  <a:gdLst>
                    <a:gd name="connsiteX0" fmla="*/ 160851 w 160850"/>
                    <a:gd name="connsiteY0" fmla="*/ 80425 h 160850"/>
                    <a:gd name="connsiteX1" fmla="*/ 80425 w 160850"/>
                    <a:gd name="connsiteY1" fmla="*/ 160851 h 160850"/>
                    <a:gd name="connsiteX2" fmla="*/ 0 w 160850"/>
                    <a:gd name="connsiteY2" fmla="*/ 80425 h 160850"/>
                    <a:gd name="connsiteX3" fmla="*/ 80425 w 160850"/>
                    <a:gd name="connsiteY3" fmla="*/ 0 h 160850"/>
                    <a:gd name="connsiteX4" fmla="*/ 160851 w 160850"/>
                    <a:gd name="connsiteY4" fmla="*/ 80425 h 16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0" h="160850">
                      <a:moveTo>
                        <a:pt x="160851" y="80425"/>
                      </a:moveTo>
                      <a:cubicBezTo>
                        <a:pt x="160851" y="124843"/>
                        <a:pt x="124843" y="160851"/>
                        <a:pt x="80425" y="160851"/>
                      </a:cubicBezTo>
                      <a:cubicBezTo>
                        <a:pt x="36008" y="160851"/>
                        <a:pt x="0" y="124843"/>
                        <a:pt x="0" y="80425"/>
                      </a:cubicBezTo>
                      <a:cubicBezTo>
                        <a:pt x="0" y="36008"/>
                        <a:pt x="36008" y="0"/>
                        <a:pt x="80425" y="0"/>
                      </a:cubicBezTo>
                      <a:cubicBezTo>
                        <a:pt x="124843" y="0"/>
                        <a:pt x="160851" y="36008"/>
                        <a:pt x="160851" y="80425"/>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3" name="Freeform 138">
                  <a:extLst>
                    <a:ext uri="{FF2B5EF4-FFF2-40B4-BE49-F238E27FC236}">
                      <a16:creationId xmlns:a16="http://schemas.microsoft.com/office/drawing/2014/main" id="{1EDA13B8-43F8-430B-80DF-B22104DC4434}"/>
                    </a:ext>
                  </a:extLst>
                </p:cNvPr>
                <p:cNvSpPr/>
                <p:nvPr/>
              </p:nvSpPr>
              <p:spPr>
                <a:xfrm>
                  <a:off x="6386006" y="3807445"/>
                  <a:ext cx="152032" cy="11016"/>
                </a:xfrm>
                <a:custGeom>
                  <a:avLst/>
                  <a:gdLst>
                    <a:gd name="connsiteX0" fmla="*/ 152033 w 152032"/>
                    <a:gd name="connsiteY0" fmla="*/ 0 h 11016"/>
                    <a:gd name="connsiteX1" fmla="*/ 0 w 152032"/>
                    <a:gd name="connsiteY1" fmla="*/ 0 h 11016"/>
                  </a:gdLst>
                  <a:ahLst/>
                  <a:cxnLst>
                    <a:cxn ang="0">
                      <a:pos x="connsiteX0" y="connsiteY0"/>
                    </a:cxn>
                    <a:cxn ang="0">
                      <a:pos x="connsiteX1" y="connsiteY1"/>
                    </a:cxn>
                  </a:cxnLst>
                  <a:rect l="l" t="t" r="r" b="b"/>
                  <a:pathLst>
                    <a:path w="152032" h="11016">
                      <a:moveTo>
                        <a:pt x="152033" y="0"/>
                      </a:moveTo>
                      <a:lnTo>
                        <a:pt x="0"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4" name="Freeform 139">
                  <a:extLst>
                    <a:ext uri="{FF2B5EF4-FFF2-40B4-BE49-F238E27FC236}">
                      <a16:creationId xmlns:a16="http://schemas.microsoft.com/office/drawing/2014/main" id="{C631899E-1FE4-41DD-AD29-944937C28C53}"/>
                    </a:ext>
                  </a:extLst>
                </p:cNvPr>
                <p:cNvSpPr/>
                <p:nvPr/>
              </p:nvSpPr>
              <p:spPr>
                <a:xfrm>
                  <a:off x="6386006" y="3861427"/>
                  <a:ext cx="152032" cy="11016"/>
                </a:xfrm>
                <a:custGeom>
                  <a:avLst/>
                  <a:gdLst>
                    <a:gd name="connsiteX0" fmla="*/ 0 w 152032"/>
                    <a:gd name="connsiteY0" fmla="*/ 0 h 11016"/>
                    <a:gd name="connsiteX1" fmla="*/ 152033 w 152032"/>
                    <a:gd name="connsiteY1" fmla="*/ 0 h 11016"/>
                  </a:gdLst>
                  <a:ahLst/>
                  <a:cxnLst>
                    <a:cxn ang="0">
                      <a:pos x="connsiteX0" y="connsiteY0"/>
                    </a:cxn>
                    <a:cxn ang="0">
                      <a:pos x="connsiteX1" y="connsiteY1"/>
                    </a:cxn>
                  </a:cxnLst>
                  <a:rect l="l" t="t" r="r" b="b"/>
                  <a:pathLst>
                    <a:path w="152032" h="11016">
                      <a:moveTo>
                        <a:pt x="0" y="0"/>
                      </a:moveTo>
                      <a:lnTo>
                        <a:pt x="152033"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5" name="Freeform 140">
                  <a:extLst>
                    <a:ext uri="{FF2B5EF4-FFF2-40B4-BE49-F238E27FC236}">
                      <a16:creationId xmlns:a16="http://schemas.microsoft.com/office/drawing/2014/main" id="{A25AB33F-107C-48CA-97E9-9BC5AE58932C}"/>
                    </a:ext>
                  </a:extLst>
                </p:cNvPr>
                <p:cNvSpPr/>
                <p:nvPr/>
              </p:nvSpPr>
              <p:spPr>
                <a:xfrm>
                  <a:off x="6409141" y="3787614"/>
                  <a:ext cx="37457" cy="37457"/>
                </a:xfrm>
                <a:custGeom>
                  <a:avLst/>
                  <a:gdLst>
                    <a:gd name="connsiteX0" fmla="*/ 37458 w 37457"/>
                    <a:gd name="connsiteY0" fmla="*/ 18729 h 37457"/>
                    <a:gd name="connsiteX1" fmla="*/ 18729 w 37457"/>
                    <a:gd name="connsiteY1" fmla="*/ 37457 h 37457"/>
                    <a:gd name="connsiteX2" fmla="*/ 0 w 37457"/>
                    <a:gd name="connsiteY2" fmla="*/ 18729 h 37457"/>
                    <a:gd name="connsiteX3" fmla="*/ 18729 w 37457"/>
                    <a:gd name="connsiteY3" fmla="*/ 0 h 37457"/>
                    <a:gd name="connsiteX4" fmla="*/ 37458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8" y="18729"/>
                      </a:moveTo>
                      <a:cubicBezTo>
                        <a:pt x="37458" y="28644"/>
                        <a:pt x="28644" y="37457"/>
                        <a:pt x="18729" y="37457"/>
                      </a:cubicBezTo>
                      <a:cubicBezTo>
                        <a:pt x="8814" y="37457"/>
                        <a:pt x="0" y="28644"/>
                        <a:pt x="0" y="18729"/>
                      </a:cubicBezTo>
                      <a:cubicBezTo>
                        <a:pt x="0" y="8814"/>
                        <a:pt x="8814" y="0"/>
                        <a:pt x="18729" y="0"/>
                      </a:cubicBezTo>
                      <a:cubicBezTo>
                        <a:pt x="28644" y="0"/>
                        <a:pt x="37458" y="7712"/>
                        <a:pt x="37458"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6" name="Freeform 141">
                  <a:extLst>
                    <a:ext uri="{FF2B5EF4-FFF2-40B4-BE49-F238E27FC236}">
                      <a16:creationId xmlns:a16="http://schemas.microsoft.com/office/drawing/2014/main" id="{32F7CF13-D5EB-4BA7-87EE-80C11D40A8B7}"/>
                    </a:ext>
                  </a:extLst>
                </p:cNvPr>
                <p:cNvSpPr/>
                <p:nvPr/>
              </p:nvSpPr>
              <p:spPr>
                <a:xfrm>
                  <a:off x="6478547" y="3841597"/>
                  <a:ext cx="37457" cy="37457"/>
                </a:xfrm>
                <a:custGeom>
                  <a:avLst/>
                  <a:gdLst>
                    <a:gd name="connsiteX0" fmla="*/ 37457 w 37457"/>
                    <a:gd name="connsiteY0" fmla="*/ 18729 h 37457"/>
                    <a:gd name="connsiteX1" fmla="*/ 18729 w 37457"/>
                    <a:gd name="connsiteY1" fmla="*/ 37458 h 37457"/>
                    <a:gd name="connsiteX2" fmla="*/ 0 w 37457"/>
                    <a:gd name="connsiteY2" fmla="*/ 18729 h 37457"/>
                    <a:gd name="connsiteX3" fmla="*/ 18729 w 37457"/>
                    <a:gd name="connsiteY3" fmla="*/ 0 h 37457"/>
                    <a:gd name="connsiteX4" fmla="*/ 37457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7" y="18729"/>
                      </a:moveTo>
                      <a:cubicBezTo>
                        <a:pt x="37457" y="28644"/>
                        <a:pt x="28644" y="37458"/>
                        <a:pt x="18729" y="37458"/>
                      </a:cubicBezTo>
                      <a:cubicBezTo>
                        <a:pt x="8814" y="37458"/>
                        <a:pt x="0" y="28644"/>
                        <a:pt x="0" y="18729"/>
                      </a:cubicBezTo>
                      <a:cubicBezTo>
                        <a:pt x="0" y="8814"/>
                        <a:pt x="8814" y="0"/>
                        <a:pt x="18729" y="0"/>
                      </a:cubicBezTo>
                      <a:cubicBezTo>
                        <a:pt x="28644" y="0"/>
                        <a:pt x="37457" y="8814"/>
                        <a:pt x="37457"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7" name="Freeform 142">
                  <a:extLst>
                    <a:ext uri="{FF2B5EF4-FFF2-40B4-BE49-F238E27FC236}">
                      <a16:creationId xmlns:a16="http://schemas.microsoft.com/office/drawing/2014/main" id="{F4758810-8680-4529-A5EF-FD156C6DC3FC}"/>
                    </a:ext>
                  </a:extLst>
                </p:cNvPr>
                <p:cNvSpPr/>
                <p:nvPr/>
              </p:nvSpPr>
              <p:spPr>
                <a:xfrm>
                  <a:off x="6146939" y="3479142"/>
                  <a:ext cx="424149" cy="526606"/>
                </a:xfrm>
                <a:custGeom>
                  <a:avLst/>
                  <a:gdLst>
                    <a:gd name="connsiteX0" fmla="*/ 62796 w 424149"/>
                    <a:gd name="connsiteY0" fmla="*/ 526607 h 526606"/>
                    <a:gd name="connsiteX1" fmla="*/ 17627 w 424149"/>
                    <a:gd name="connsiteY1" fmla="*/ 526607 h 526606"/>
                    <a:gd name="connsiteX2" fmla="*/ 0 w 424149"/>
                    <a:gd name="connsiteY2" fmla="*/ 508980 h 526606"/>
                    <a:gd name="connsiteX3" fmla="*/ 0 w 424149"/>
                    <a:gd name="connsiteY3" fmla="*/ 17627 h 526606"/>
                    <a:gd name="connsiteX4" fmla="*/ 17627 w 424149"/>
                    <a:gd name="connsiteY4" fmla="*/ 0 h 526606"/>
                    <a:gd name="connsiteX5" fmla="*/ 406523 w 424149"/>
                    <a:gd name="connsiteY5" fmla="*/ 0 h 526606"/>
                    <a:gd name="connsiteX6" fmla="*/ 424150 w 424149"/>
                    <a:gd name="connsiteY6" fmla="*/ 17627 h 526606"/>
                    <a:gd name="connsiteX7" fmla="*/ 424150 w 424149"/>
                    <a:gd name="connsiteY7" fmla="*/ 60593 h 526606"/>
                    <a:gd name="connsiteX8" fmla="*/ 416438 w 424149"/>
                    <a:gd name="connsiteY8" fmla="*/ 68305 h 526606"/>
                    <a:gd name="connsiteX9" fmla="*/ 408726 w 424149"/>
                    <a:gd name="connsiteY9" fmla="*/ 60593 h 526606"/>
                    <a:gd name="connsiteX10" fmla="*/ 408726 w 424149"/>
                    <a:gd name="connsiteY10" fmla="*/ 17627 h 526606"/>
                    <a:gd name="connsiteX11" fmla="*/ 406523 w 424149"/>
                    <a:gd name="connsiteY11" fmla="*/ 15424 h 526606"/>
                    <a:gd name="connsiteX12" fmla="*/ 17627 w 424149"/>
                    <a:gd name="connsiteY12" fmla="*/ 15424 h 526606"/>
                    <a:gd name="connsiteX13" fmla="*/ 15424 w 424149"/>
                    <a:gd name="connsiteY13" fmla="*/ 17627 h 526606"/>
                    <a:gd name="connsiteX14" fmla="*/ 15424 w 424149"/>
                    <a:gd name="connsiteY14" fmla="*/ 508980 h 526606"/>
                    <a:gd name="connsiteX15" fmla="*/ 17627 w 424149"/>
                    <a:gd name="connsiteY15" fmla="*/ 511183 h 526606"/>
                    <a:gd name="connsiteX16" fmla="*/ 62796 w 424149"/>
                    <a:gd name="connsiteY16" fmla="*/ 511183 h 526606"/>
                    <a:gd name="connsiteX17" fmla="*/ 70508 w 424149"/>
                    <a:gd name="connsiteY17" fmla="*/ 518895 h 526606"/>
                    <a:gd name="connsiteX18" fmla="*/ 62796 w 424149"/>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149" h="526606">
                      <a:moveTo>
                        <a:pt x="62796" y="526607"/>
                      </a:moveTo>
                      <a:lnTo>
                        <a:pt x="17627" y="526607"/>
                      </a:lnTo>
                      <a:cubicBezTo>
                        <a:pt x="7712" y="526607"/>
                        <a:pt x="0" y="518895"/>
                        <a:pt x="0" y="508980"/>
                      </a:cubicBezTo>
                      <a:lnTo>
                        <a:pt x="0" y="17627"/>
                      </a:lnTo>
                      <a:cubicBezTo>
                        <a:pt x="0" y="7712"/>
                        <a:pt x="7712" y="0"/>
                        <a:pt x="17627" y="0"/>
                      </a:cubicBezTo>
                      <a:lnTo>
                        <a:pt x="406523" y="0"/>
                      </a:lnTo>
                      <a:cubicBezTo>
                        <a:pt x="416438" y="0"/>
                        <a:pt x="424150" y="7712"/>
                        <a:pt x="424150" y="17627"/>
                      </a:cubicBezTo>
                      <a:lnTo>
                        <a:pt x="424150" y="60593"/>
                      </a:lnTo>
                      <a:cubicBezTo>
                        <a:pt x="424150" y="65000"/>
                        <a:pt x="420845" y="68305"/>
                        <a:pt x="416438" y="68305"/>
                      </a:cubicBezTo>
                      <a:cubicBezTo>
                        <a:pt x="412032" y="68305"/>
                        <a:pt x="408726" y="65000"/>
                        <a:pt x="408726" y="60593"/>
                      </a:cubicBezTo>
                      <a:lnTo>
                        <a:pt x="408726" y="17627"/>
                      </a:lnTo>
                      <a:cubicBezTo>
                        <a:pt x="408726" y="16525"/>
                        <a:pt x="407625" y="15424"/>
                        <a:pt x="406523" y="15424"/>
                      </a:cubicBezTo>
                      <a:lnTo>
                        <a:pt x="17627" y="15424"/>
                      </a:lnTo>
                      <a:cubicBezTo>
                        <a:pt x="16525" y="15424"/>
                        <a:pt x="15424" y="16525"/>
                        <a:pt x="15424" y="17627"/>
                      </a:cubicBezTo>
                      <a:lnTo>
                        <a:pt x="15424" y="508980"/>
                      </a:lnTo>
                      <a:cubicBezTo>
                        <a:pt x="15424" y="510082"/>
                        <a:pt x="16525" y="511183"/>
                        <a:pt x="17627" y="511183"/>
                      </a:cubicBezTo>
                      <a:lnTo>
                        <a:pt x="62796" y="511183"/>
                      </a:lnTo>
                      <a:cubicBezTo>
                        <a:pt x="67203" y="511183"/>
                        <a:pt x="70508" y="514488"/>
                        <a:pt x="70508" y="518895"/>
                      </a:cubicBezTo>
                      <a:cubicBezTo>
                        <a:pt x="70508" y="523302"/>
                        <a:pt x="67203" y="526607"/>
                        <a:pt x="62796"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8" name="Freeform 143">
                  <a:extLst>
                    <a:ext uri="{FF2B5EF4-FFF2-40B4-BE49-F238E27FC236}">
                      <a16:creationId xmlns:a16="http://schemas.microsoft.com/office/drawing/2014/main" id="{F0500125-5678-4596-A358-C8167CDA050D}"/>
                    </a:ext>
                  </a:extLst>
                </p:cNvPr>
                <p:cNvSpPr/>
                <p:nvPr/>
              </p:nvSpPr>
              <p:spPr>
                <a:xfrm>
                  <a:off x="6351853" y="3684055"/>
                  <a:ext cx="424243" cy="526606"/>
                </a:xfrm>
                <a:custGeom>
                  <a:avLst/>
                  <a:gdLst>
                    <a:gd name="connsiteX0" fmla="*/ 406523 w 424243"/>
                    <a:gd name="connsiteY0" fmla="*/ 526607 h 526606"/>
                    <a:gd name="connsiteX1" fmla="*/ 17627 w 424243"/>
                    <a:gd name="connsiteY1" fmla="*/ 526607 h 526606"/>
                    <a:gd name="connsiteX2" fmla="*/ 0 w 424243"/>
                    <a:gd name="connsiteY2" fmla="*/ 508980 h 526606"/>
                    <a:gd name="connsiteX3" fmla="*/ 0 w 424243"/>
                    <a:gd name="connsiteY3" fmla="*/ 469319 h 526606"/>
                    <a:gd name="connsiteX4" fmla="*/ 7712 w 424243"/>
                    <a:gd name="connsiteY4" fmla="*/ 461607 h 526606"/>
                    <a:gd name="connsiteX5" fmla="*/ 15424 w 424243"/>
                    <a:gd name="connsiteY5" fmla="*/ 469319 h 526606"/>
                    <a:gd name="connsiteX6" fmla="*/ 15424 w 424243"/>
                    <a:gd name="connsiteY6" fmla="*/ 508980 h 526606"/>
                    <a:gd name="connsiteX7" fmla="*/ 17627 w 424243"/>
                    <a:gd name="connsiteY7" fmla="*/ 511183 h 526606"/>
                    <a:gd name="connsiteX8" fmla="*/ 406523 w 424243"/>
                    <a:gd name="connsiteY8" fmla="*/ 511183 h 526606"/>
                    <a:gd name="connsiteX9" fmla="*/ 408726 w 424243"/>
                    <a:gd name="connsiteY9" fmla="*/ 508980 h 526606"/>
                    <a:gd name="connsiteX10" fmla="*/ 408726 w 424243"/>
                    <a:gd name="connsiteY10" fmla="*/ 17627 h 526606"/>
                    <a:gd name="connsiteX11" fmla="*/ 406523 w 424243"/>
                    <a:gd name="connsiteY11" fmla="*/ 15424 h 526606"/>
                    <a:gd name="connsiteX12" fmla="*/ 370167 w 424243"/>
                    <a:gd name="connsiteY12" fmla="*/ 15424 h 526606"/>
                    <a:gd name="connsiteX13" fmla="*/ 362455 w 424243"/>
                    <a:gd name="connsiteY13" fmla="*/ 7712 h 526606"/>
                    <a:gd name="connsiteX14" fmla="*/ 370167 w 424243"/>
                    <a:gd name="connsiteY14" fmla="*/ 0 h 526606"/>
                    <a:gd name="connsiteX15" fmla="*/ 406523 w 424243"/>
                    <a:gd name="connsiteY15" fmla="*/ 0 h 526606"/>
                    <a:gd name="connsiteX16" fmla="*/ 424150 w 424243"/>
                    <a:gd name="connsiteY16" fmla="*/ 17627 h 526606"/>
                    <a:gd name="connsiteX17" fmla="*/ 424150 w 424243"/>
                    <a:gd name="connsiteY17" fmla="*/ 508980 h 526606"/>
                    <a:gd name="connsiteX18" fmla="*/ 406523 w 424243"/>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243" h="526606">
                      <a:moveTo>
                        <a:pt x="406523" y="526607"/>
                      </a:moveTo>
                      <a:lnTo>
                        <a:pt x="17627" y="526607"/>
                      </a:lnTo>
                      <a:cubicBezTo>
                        <a:pt x="7712" y="526607"/>
                        <a:pt x="0" y="518895"/>
                        <a:pt x="0" y="508980"/>
                      </a:cubicBezTo>
                      <a:lnTo>
                        <a:pt x="0" y="469319"/>
                      </a:lnTo>
                      <a:cubicBezTo>
                        <a:pt x="0" y="464913"/>
                        <a:pt x="3305" y="461607"/>
                        <a:pt x="7712" y="461607"/>
                      </a:cubicBezTo>
                      <a:cubicBezTo>
                        <a:pt x="12119" y="461607"/>
                        <a:pt x="15424" y="464913"/>
                        <a:pt x="15424" y="469319"/>
                      </a:cubicBezTo>
                      <a:lnTo>
                        <a:pt x="15424" y="508980"/>
                      </a:lnTo>
                      <a:cubicBezTo>
                        <a:pt x="15424" y="510082"/>
                        <a:pt x="16525" y="511183"/>
                        <a:pt x="17627" y="511183"/>
                      </a:cubicBezTo>
                      <a:lnTo>
                        <a:pt x="406523" y="511183"/>
                      </a:lnTo>
                      <a:cubicBezTo>
                        <a:pt x="407625" y="511183"/>
                        <a:pt x="408726" y="510082"/>
                        <a:pt x="408726" y="508980"/>
                      </a:cubicBezTo>
                      <a:lnTo>
                        <a:pt x="408726" y="17627"/>
                      </a:lnTo>
                      <a:cubicBezTo>
                        <a:pt x="408726" y="16525"/>
                        <a:pt x="407625" y="15424"/>
                        <a:pt x="406523" y="15424"/>
                      </a:cubicBezTo>
                      <a:lnTo>
                        <a:pt x="370167" y="15424"/>
                      </a:lnTo>
                      <a:cubicBezTo>
                        <a:pt x="365760" y="15424"/>
                        <a:pt x="362455" y="12119"/>
                        <a:pt x="362455" y="7712"/>
                      </a:cubicBezTo>
                      <a:cubicBezTo>
                        <a:pt x="362455" y="3305"/>
                        <a:pt x="365760" y="0"/>
                        <a:pt x="370167" y="0"/>
                      </a:cubicBezTo>
                      <a:lnTo>
                        <a:pt x="406523" y="0"/>
                      </a:lnTo>
                      <a:cubicBezTo>
                        <a:pt x="416438" y="0"/>
                        <a:pt x="424150" y="7712"/>
                        <a:pt x="424150" y="17627"/>
                      </a:cubicBezTo>
                      <a:lnTo>
                        <a:pt x="424150" y="508980"/>
                      </a:lnTo>
                      <a:cubicBezTo>
                        <a:pt x="425252" y="518895"/>
                        <a:pt x="416438" y="526607"/>
                        <a:pt x="406523"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39" name="Freeform 144">
                  <a:extLst>
                    <a:ext uri="{FF2B5EF4-FFF2-40B4-BE49-F238E27FC236}">
                      <a16:creationId xmlns:a16="http://schemas.microsoft.com/office/drawing/2014/main" id="{98145F7B-A6CF-4D0D-BCE2-7F57BA79D1E0}"/>
                    </a:ext>
                  </a:extLst>
                </p:cNvPr>
                <p:cNvSpPr/>
                <p:nvPr/>
              </p:nvSpPr>
              <p:spPr>
                <a:xfrm>
                  <a:off x="6424565" y="3753462"/>
                  <a:ext cx="74914" cy="160846"/>
                </a:xfrm>
                <a:custGeom>
                  <a:avLst/>
                  <a:gdLst>
                    <a:gd name="connsiteX0" fmla="*/ 74915 w 74914"/>
                    <a:gd name="connsiteY0" fmla="*/ 80423 h 160846"/>
                    <a:gd name="connsiteX1" fmla="*/ 37457 w 74914"/>
                    <a:gd name="connsiteY1" fmla="*/ 160847 h 160846"/>
                    <a:gd name="connsiteX2" fmla="*/ 0 w 74914"/>
                    <a:gd name="connsiteY2" fmla="*/ 80423 h 160846"/>
                    <a:gd name="connsiteX3" fmla="*/ 37457 w 74914"/>
                    <a:gd name="connsiteY3" fmla="*/ 0 h 160846"/>
                    <a:gd name="connsiteX4" fmla="*/ 74915 w 74914"/>
                    <a:gd name="connsiteY4" fmla="*/ 80423 h 1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 h="160846">
                      <a:moveTo>
                        <a:pt x="74915" y="80423"/>
                      </a:moveTo>
                      <a:cubicBezTo>
                        <a:pt x="74915" y="124840"/>
                        <a:pt x="58144" y="160847"/>
                        <a:pt x="37457" y="160847"/>
                      </a:cubicBezTo>
                      <a:cubicBezTo>
                        <a:pt x="16770" y="160847"/>
                        <a:pt x="0" y="124840"/>
                        <a:pt x="0" y="80423"/>
                      </a:cubicBezTo>
                      <a:cubicBezTo>
                        <a:pt x="0" y="36007"/>
                        <a:pt x="16770" y="0"/>
                        <a:pt x="37457" y="0"/>
                      </a:cubicBezTo>
                      <a:cubicBezTo>
                        <a:pt x="58144" y="0"/>
                        <a:pt x="74915" y="36007"/>
                        <a:pt x="74915" y="80423"/>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219" name="Group 218">
              <a:extLst>
                <a:ext uri="{FF2B5EF4-FFF2-40B4-BE49-F238E27FC236}">
                  <a16:creationId xmlns:a16="http://schemas.microsoft.com/office/drawing/2014/main" id="{A96643F5-14AE-A64B-A709-A6961F2BA851}"/>
                </a:ext>
              </a:extLst>
            </p:cNvPr>
            <p:cNvGrpSpPr/>
            <p:nvPr/>
          </p:nvGrpSpPr>
          <p:grpSpPr>
            <a:xfrm>
              <a:off x="4706951" y="2052525"/>
              <a:ext cx="1207067" cy="811944"/>
              <a:chOff x="4706951" y="2052525"/>
              <a:chExt cx="1207067" cy="811944"/>
            </a:xfrm>
          </p:grpSpPr>
          <p:grpSp>
            <p:nvGrpSpPr>
              <p:cNvPr id="77" name="Graphic 7">
                <a:extLst>
                  <a:ext uri="{FF2B5EF4-FFF2-40B4-BE49-F238E27FC236}">
                    <a16:creationId xmlns:a16="http://schemas.microsoft.com/office/drawing/2014/main" id="{99EB2B59-3C12-47A6-B83F-8C150733DCAF}"/>
                  </a:ext>
                </a:extLst>
              </p:cNvPr>
              <p:cNvGrpSpPr/>
              <p:nvPr/>
            </p:nvGrpSpPr>
            <p:grpSpPr>
              <a:xfrm>
                <a:off x="5378598" y="2329049"/>
                <a:ext cx="535420" cy="535420"/>
                <a:chOff x="5570756" y="2476605"/>
                <a:chExt cx="535420" cy="535420"/>
              </a:xfrm>
              <a:effectLst>
                <a:outerShdw blurRad="63500" dist="38100" dir="2700000" algn="tl" rotWithShape="0">
                  <a:prstClr val="black">
                    <a:alpha val="20000"/>
                  </a:prstClr>
                </a:outerShdw>
              </a:effectLst>
            </p:grpSpPr>
            <p:sp>
              <p:nvSpPr>
                <p:cNvPr id="78" name="Freeform 54">
                  <a:extLst>
                    <a:ext uri="{FF2B5EF4-FFF2-40B4-BE49-F238E27FC236}">
                      <a16:creationId xmlns:a16="http://schemas.microsoft.com/office/drawing/2014/main" id="{A62744E4-493E-430B-B72D-E482A0F15001}"/>
                    </a:ext>
                  </a:extLst>
                </p:cNvPr>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79" name="Graphic 7">
                  <a:extLst>
                    <a:ext uri="{FF2B5EF4-FFF2-40B4-BE49-F238E27FC236}">
                      <a16:creationId xmlns:a16="http://schemas.microsoft.com/office/drawing/2014/main" id="{50A2ADF5-B28C-4656-8DCE-47FF531AB3DF}"/>
                    </a:ext>
                  </a:extLst>
                </p:cNvPr>
                <p:cNvGrpSpPr/>
                <p:nvPr/>
              </p:nvGrpSpPr>
              <p:grpSpPr>
                <a:xfrm>
                  <a:off x="5678722" y="2582367"/>
                  <a:ext cx="318663" cy="322794"/>
                  <a:chOff x="5678722" y="2582367"/>
                  <a:chExt cx="318663" cy="322794"/>
                </a:xfrm>
                <a:solidFill>
                  <a:srgbClr val="FFFFFF"/>
                </a:solidFill>
              </p:grpSpPr>
              <p:sp>
                <p:nvSpPr>
                  <p:cNvPr id="80" name="Freeform 56">
                    <a:extLst>
                      <a:ext uri="{FF2B5EF4-FFF2-40B4-BE49-F238E27FC236}">
                        <a16:creationId xmlns:a16="http://schemas.microsoft.com/office/drawing/2014/main" id="{E9E09315-83B8-4CB6-AF44-853AB460F19B}"/>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81" name="Freeform 57">
                    <a:extLst>
                      <a:ext uri="{FF2B5EF4-FFF2-40B4-BE49-F238E27FC236}">
                        <a16:creationId xmlns:a16="http://schemas.microsoft.com/office/drawing/2014/main" id="{8CF21EB6-75EF-4E37-ABE3-384FF0B338B9}"/>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grpSp>
            <p:nvGrpSpPr>
              <p:cNvPr id="92" name="Graphic 7">
                <a:extLst>
                  <a:ext uri="{FF2B5EF4-FFF2-40B4-BE49-F238E27FC236}">
                    <a16:creationId xmlns:a16="http://schemas.microsoft.com/office/drawing/2014/main" id="{8844BCFA-D063-45B7-8B81-2FF5F43AD4D1}"/>
                  </a:ext>
                </a:extLst>
              </p:cNvPr>
              <p:cNvGrpSpPr/>
              <p:nvPr/>
            </p:nvGrpSpPr>
            <p:grpSpPr>
              <a:xfrm>
                <a:off x="5073431" y="2052525"/>
                <a:ext cx="535420" cy="535420"/>
                <a:chOff x="5265589" y="2200081"/>
                <a:chExt cx="535420" cy="535420"/>
              </a:xfrm>
              <a:effectLst>
                <a:outerShdw blurRad="63500" dist="38100" dir="2700000" algn="tl" rotWithShape="0">
                  <a:prstClr val="black">
                    <a:alpha val="20000"/>
                  </a:prstClr>
                </a:outerShdw>
              </a:effectLst>
            </p:grpSpPr>
            <p:sp>
              <p:nvSpPr>
                <p:cNvPr id="93" name="Freeform 80">
                  <a:extLst>
                    <a:ext uri="{FF2B5EF4-FFF2-40B4-BE49-F238E27FC236}">
                      <a16:creationId xmlns:a16="http://schemas.microsoft.com/office/drawing/2014/main" id="{24BE1227-043A-4067-92DA-208BBC64AF3E}"/>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94" name="Freeform 81">
                  <a:extLst>
                    <a:ext uri="{FF2B5EF4-FFF2-40B4-BE49-F238E27FC236}">
                      <a16:creationId xmlns:a16="http://schemas.microsoft.com/office/drawing/2014/main" id="{B6F875EC-E694-4B5B-95D2-430905844147}"/>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95" name="Freeform 82">
                  <a:extLst>
                    <a:ext uri="{FF2B5EF4-FFF2-40B4-BE49-F238E27FC236}">
                      <a16:creationId xmlns:a16="http://schemas.microsoft.com/office/drawing/2014/main" id="{A7160B0D-67F6-4A09-8A6A-9A33E6A0B516}"/>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nvGrpSpPr>
                <p:cNvPr id="96" name="Graphic 7">
                  <a:extLst>
                    <a:ext uri="{FF2B5EF4-FFF2-40B4-BE49-F238E27FC236}">
                      <a16:creationId xmlns:a16="http://schemas.microsoft.com/office/drawing/2014/main" id="{350EC7AF-23D0-45A9-8E0A-E494DEBF1E82}"/>
                    </a:ext>
                  </a:extLst>
                </p:cNvPr>
                <p:cNvGrpSpPr/>
                <p:nvPr/>
              </p:nvGrpSpPr>
              <p:grpSpPr>
                <a:xfrm>
                  <a:off x="5452876" y="2274132"/>
                  <a:ext cx="243473" cy="386217"/>
                  <a:chOff x="5452876" y="2274132"/>
                  <a:chExt cx="243473" cy="386217"/>
                </a:xfrm>
                <a:solidFill>
                  <a:srgbClr val="FFFFFF"/>
                </a:solidFill>
              </p:grpSpPr>
              <p:sp>
                <p:nvSpPr>
                  <p:cNvPr id="97" name="Freeform 84">
                    <a:extLst>
                      <a:ext uri="{FF2B5EF4-FFF2-40B4-BE49-F238E27FC236}">
                        <a16:creationId xmlns:a16="http://schemas.microsoft.com/office/drawing/2014/main" id="{558F89EC-EF43-42F4-AA3F-BC563677DAC4}"/>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98" name="Freeform 85">
                    <a:extLst>
                      <a:ext uri="{FF2B5EF4-FFF2-40B4-BE49-F238E27FC236}">
                        <a16:creationId xmlns:a16="http://schemas.microsoft.com/office/drawing/2014/main" id="{88E87E5A-295C-496C-8909-33EBD8A4E927}"/>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99" name="Freeform 86">
                    <a:extLst>
                      <a:ext uri="{FF2B5EF4-FFF2-40B4-BE49-F238E27FC236}">
                        <a16:creationId xmlns:a16="http://schemas.microsoft.com/office/drawing/2014/main" id="{99574684-5AB9-408C-B2A8-AD234D36C474}"/>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0" name="Freeform 87">
                    <a:extLst>
                      <a:ext uri="{FF2B5EF4-FFF2-40B4-BE49-F238E27FC236}">
                        <a16:creationId xmlns:a16="http://schemas.microsoft.com/office/drawing/2014/main" id="{7CFFFC4D-A0A7-487B-A93C-A3A25AC06E1D}"/>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1" name="Freeform 88">
                    <a:extLst>
                      <a:ext uri="{FF2B5EF4-FFF2-40B4-BE49-F238E27FC236}">
                        <a16:creationId xmlns:a16="http://schemas.microsoft.com/office/drawing/2014/main" id="{246AA1DA-469E-4524-91F6-B1F54443118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2" name="Freeform 89">
                    <a:extLst>
                      <a:ext uri="{FF2B5EF4-FFF2-40B4-BE49-F238E27FC236}">
                        <a16:creationId xmlns:a16="http://schemas.microsoft.com/office/drawing/2014/main" id="{91E1212E-B42B-4C97-A4F9-5F2968B71BC8}"/>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3" name="Freeform 90">
                    <a:extLst>
                      <a:ext uri="{FF2B5EF4-FFF2-40B4-BE49-F238E27FC236}">
                        <a16:creationId xmlns:a16="http://schemas.microsoft.com/office/drawing/2014/main" id="{4A902381-4A42-43DF-B225-F23E8122F41E}"/>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4" name="Freeform 91">
                    <a:extLst>
                      <a:ext uri="{FF2B5EF4-FFF2-40B4-BE49-F238E27FC236}">
                        <a16:creationId xmlns:a16="http://schemas.microsoft.com/office/drawing/2014/main" id="{B58B7537-8CCE-44A4-BCE5-B7CBA0E01533}"/>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5" name="Freeform 92">
                    <a:extLst>
                      <a:ext uri="{FF2B5EF4-FFF2-40B4-BE49-F238E27FC236}">
                        <a16:creationId xmlns:a16="http://schemas.microsoft.com/office/drawing/2014/main" id="{C3C8A968-AA6D-435F-845B-8D4987F79F91}"/>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6" name="Freeform 93">
                    <a:extLst>
                      <a:ext uri="{FF2B5EF4-FFF2-40B4-BE49-F238E27FC236}">
                        <a16:creationId xmlns:a16="http://schemas.microsoft.com/office/drawing/2014/main" id="{CC3DD0A0-B9B8-4CB6-A0F2-98B27A1B5142}"/>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7" name="Freeform 94">
                    <a:extLst>
                      <a:ext uri="{FF2B5EF4-FFF2-40B4-BE49-F238E27FC236}">
                        <a16:creationId xmlns:a16="http://schemas.microsoft.com/office/drawing/2014/main" id="{7998118A-968A-46A9-AF52-4B85B2BE0670}"/>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8" name="Freeform 95">
                    <a:extLst>
                      <a:ext uri="{FF2B5EF4-FFF2-40B4-BE49-F238E27FC236}">
                        <a16:creationId xmlns:a16="http://schemas.microsoft.com/office/drawing/2014/main" id="{D807FC24-7BB5-4304-86DA-75F993F06E6A}"/>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09" name="Freeform 96">
                    <a:extLst>
                      <a:ext uri="{FF2B5EF4-FFF2-40B4-BE49-F238E27FC236}">
                        <a16:creationId xmlns:a16="http://schemas.microsoft.com/office/drawing/2014/main" id="{9CAD72F5-D3B6-4976-A0F3-D7263C78AE86}"/>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110" name="Freeform 97">
                    <a:extLst>
                      <a:ext uri="{FF2B5EF4-FFF2-40B4-BE49-F238E27FC236}">
                        <a16:creationId xmlns:a16="http://schemas.microsoft.com/office/drawing/2014/main" id="{4599DCB4-C1BA-4BA6-88A5-D86A80D91F06}"/>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grpSp>
          </p:grpSp>
          <p:sp>
            <p:nvSpPr>
              <p:cNvPr id="111" name="TextBox 110">
                <a:extLst>
                  <a:ext uri="{FF2B5EF4-FFF2-40B4-BE49-F238E27FC236}">
                    <a16:creationId xmlns:a16="http://schemas.microsoft.com/office/drawing/2014/main" id="{7682A3BD-E6B8-41AE-A692-2DFAF06A5ACE}"/>
                  </a:ext>
                </a:extLst>
              </p:cNvPr>
              <p:cNvSpPr txBox="1"/>
              <p:nvPr/>
            </p:nvSpPr>
            <p:spPr>
              <a:xfrm>
                <a:off x="4706951" y="2660657"/>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a:rPr>
                  <a:t>Discover</a:t>
                </a:r>
              </a:p>
            </p:txBody>
          </p:sp>
        </p:grpSp>
      </p:grpSp>
      <p:cxnSp>
        <p:nvCxnSpPr>
          <p:cNvPr id="249" name="Straight Connector 16">
            <a:extLst>
              <a:ext uri="{FF2B5EF4-FFF2-40B4-BE49-F238E27FC236}">
                <a16:creationId xmlns:a16="http://schemas.microsoft.com/office/drawing/2014/main" id="{0A57DEBB-BE6B-A943-A58F-8D3413CFD71F}"/>
              </a:ext>
            </a:extLst>
          </p:cNvPr>
          <p:cNvCxnSpPr>
            <a:cxnSpLocks/>
          </p:cNvCxnSpPr>
          <p:nvPr/>
        </p:nvCxnSpPr>
        <p:spPr>
          <a:xfrm>
            <a:off x="4206875" y="1853480"/>
            <a:ext cx="690691" cy="137448"/>
          </a:xfrm>
          <a:prstGeom prst="bentConnector3">
            <a:avLst>
              <a:gd name="adj1" fmla="val 50000"/>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3" name="Freeform 192">
            <a:extLst>
              <a:ext uri="{FF2B5EF4-FFF2-40B4-BE49-F238E27FC236}">
                <a16:creationId xmlns:a16="http://schemas.microsoft.com/office/drawing/2014/main" id="{F6B9EB57-C9E1-FE48-BDC3-F6AD55AB90EF}"/>
              </a:ext>
            </a:extLst>
          </p:cNvPr>
          <p:cNvSpPr>
            <a:spLocks noChangeAspect="1"/>
          </p:cNvSpPr>
          <p:nvPr/>
        </p:nvSpPr>
        <p:spPr>
          <a:xfrm rot="7281776">
            <a:off x="6909483" y="2735145"/>
            <a:ext cx="1817316" cy="1711031"/>
          </a:xfrm>
          <a:custGeom>
            <a:avLst/>
            <a:gdLst>
              <a:gd name="connsiteX0" fmla="*/ 1817316 w 1817316"/>
              <a:gd name="connsiteY0" fmla="*/ 2 h 1711031"/>
              <a:gd name="connsiteX1" fmla="*/ 1815860 w 1817316"/>
              <a:gd name="connsiteY1" fmla="*/ 1323269 h 1711031"/>
              <a:gd name="connsiteX2" fmla="*/ 1658026 w 1817316"/>
              <a:gd name="connsiteY2" fmla="*/ 1339180 h 1711031"/>
              <a:gd name="connsiteX3" fmla="*/ 1159394 w 1817316"/>
              <a:gd name="connsiteY3" fmla="*/ 1673285 h 1711031"/>
              <a:gd name="connsiteX4" fmla="*/ 1138906 w 1817316"/>
              <a:gd name="connsiteY4" fmla="*/ 1711031 h 1711031"/>
              <a:gd name="connsiteX5" fmla="*/ 0 w 1817316"/>
              <a:gd name="connsiteY5" fmla="*/ 1027423 h 1711031"/>
              <a:gd name="connsiteX6" fmla="*/ 1817316 w 1817316"/>
              <a:gd name="connsiteY6" fmla="*/ 2 h 171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316" h="1711031">
                <a:moveTo>
                  <a:pt x="1817316" y="2"/>
                </a:moveTo>
                <a:lnTo>
                  <a:pt x="1815860" y="1323269"/>
                </a:lnTo>
                <a:lnTo>
                  <a:pt x="1658026" y="1339180"/>
                </a:lnTo>
                <a:cubicBezTo>
                  <a:pt x="1451171" y="1381508"/>
                  <a:pt x="1273602" y="1504235"/>
                  <a:pt x="1159394" y="1673285"/>
                </a:cubicBezTo>
                <a:lnTo>
                  <a:pt x="1138906" y="1711031"/>
                </a:lnTo>
                <a:lnTo>
                  <a:pt x="0" y="1027423"/>
                </a:lnTo>
                <a:cubicBezTo>
                  <a:pt x="383032" y="389284"/>
                  <a:pt x="1073049" y="-818"/>
                  <a:pt x="1817316" y="2"/>
                </a:cubicBezTo>
                <a:close/>
              </a:path>
            </a:pathLst>
          </a:cu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latin typeface="Arial" panose="020B0604020202020204" pitchFamily="34" charset="0"/>
              <a:cs typeface="Arial" panose="020B0604020202020204" pitchFamily="34" charset="0"/>
            </a:endParaRPr>
          </a:p>
        </p:txBody>
      </p:sp>
      <p:pic>
        <p:nvPicPr>
          <p:cNvPr id="151" name="Graphic 150">
            <a:extLst>
              <a:ext uri="{FF2B5EF4-FFF2-40B4-BE49-F238E27FC236}">
                <a16:creationId xmlns:a16="http://schemas.microsoft.com/office/drawing/2014/main" id="{2CCBBD78-DE3A-4440-AFCF-9C8A3AA95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4185" y="3406936"/>
            <a:ext cx="658368" cy="658368"/>
          </a:xfrm>
          <a:prstGeom prst="rect">
            <a:avLst/>
          </a:prstGeom>
        </p:spPr>
      </p:pic>
      <p:sp>
        <p:nvSpPr>
          <p:cNvPr id="152" name="TextBox 151">
            <a:extLst>
              <a:ext uri="{FF2B5EF4-FFF2-40B4-BE49-F238E27FC236}">
                <a16:creationId xmlns:a16="http://schemas.microsoft.com/office/drawing/2014/main" id="{4A6E270F-BBFD-40D1-92E4-4E5C01C5C6DE}"/>
              </a:ext>
            </a:extLst>
          </p:cNvPr>
          <p:cNvSpPr txBox="1"/>
          <p:nvPr/>
        </p:nvSpPr>
        <p:spPr>
          <a:xfrm>
            <a:off x="7533217" y="4095165"/>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2"/>
                </a:solidFill>
                <a:effectLst/>
                <a:uLnTx/>
                <a:uFillTx/>
                <a:latin typeface="Arial" panose="020B0604020202020204"/>
              </a:rPr>
              <a:t>Data Insight</a:t>
            </a:r>
          </a:p>
        </p:txBody>
      </p:sp>
    </p:spTree>
    <p:extLst>
      <p:ext uri="{BB962C8B-B14F-4D97-AF65-F5344CB8AC3E}">
        <p14:creationId xmlns:p14="http://schemas.microsoft.com/office/powerpoint/2010/main" val="347246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par>
                                <p:cTn id="11" presetID="24" presetClass="emph" presetSubtype="0" fill="hold" grpId="0" nodeType="withEffect">
                                  <p:stCondLst>
                                    <p:cond delay="0"/>
                                  </p:stCondLst>
                                  <p:childTnLst>
                                    <p:animClr clrSpc="hsl" dir="cw">
                                      <p:cBhvr override="childStyle">
                                        <p:cTn id="12" dur="500" fill="hold"/>
                                        <p:tgtEl>
                                          <p:spTgt spid="170"/>
                                        </p:tgtEl>
                                        <p:attrNameLst>
                                          <p:attrName>style.color</p:attrName>
                                        </p:attrNameLst>
                                      </p:cBhvr>
                                      <p:by>
                                        <p:hsl h="0" s="-12549" l="-25098"/>
                                      </p:by>
                                    </p:animClr>
                                    <p:animClr clrSpc="hsl" dir="cw">
                                      <p:cBhvr>
                                        <p:cTn id="13" dur="500" fill="hold"/>
                                        <p:tgtEl>
                                          <p:spTgt spid="170"/>
                                        </p:tgtEl>
                                        <p:attrNameLst>
                                          <p:attrName>fillcolor</p:attrName>
                                        </p:attrNameLst>
                                      </p:cBhvr>
                                      <p:by>
                                        <p:hsl h="0" s="-12549" l="-25098"/>
                                      </p:by>
                                    </p:animClr>
                                    <p:animClr clrSpc="hsl" dir="cw">
                                      <p:cBhvr>
                                        <p:cTn id="14" dur="500" fill="hold"/>
                                        <p:tgtEl>
                                          <p:spTgt spid="170"/>
                                        </p:tgtEl>
                                        <p:attrNameLst>
                                          <p:attrName>stroke.color</p:attrName>
                                        </p:attrNameLst>
                                      </p:cBhvr>
                                      <p:by>
                                        <p:hsl h="0" s="-12549" l="-25098"/>
                                      </p:by>
                                    </p:animClr>
                                    <p:set>
                                      <p:cBhvr>
                                        <p:cTn id="15" dur="500" fill="hold"/>
                                        <p:tgtEl>
                                          <p:spTgt spid="170"/>
                                        </p:tgtEl>
                                        <p:attrNameLst>
                                          <p:attrName>fill.type</p:attrName>
                                        </p:attrNameLst>
                                      </p:cBhvr>
                                      <p:to>
                                        <p:strVal val="solid"/>
                                      </p:to>
                                    </p:set>
                                  </p:childTnLst>
                                </p:cTn>
                              </p:par>
                              <p:par>
                                <p:cTn id="16" presetID="24" presetClass="emph" presetSubtype="0" fill="hold" grpId="0" nodeType="withEffect">
                                  <p:stCondLst>
                                    <p:cond delay="0"/>
                                  </p:stCondLst>
                                  <p:childTnLst>
                                    <p:animClr clrSpc="hsl" dir="cw">
                                      <p:cBhvr override="childStyle">
                                        <p:cTn id="17" dur="500" fill="hold"/>
                                        <p:tgtEl>
                                          <p:spTgt spid="141"/>
                                        </p:tgtEl>
                                        <p:attrNameLst>
                                          <p:attrName>style.color</p:attrName>
                                        </p:attrNameLst>
                                      </p:cBhvr>
                                      <p:by>
                                        <p:hsl h="0" s="-12549" l="-25098"/>
                                      </p:by>
                                    </p:animClr>
                                    <p:animClr clrSpc="hsl" dir="cw">
                                      <p:cBhvr>
                                        <p:cTn id="18" dur="500" fill="hold"/>
                                        <p:tgtEl>
                                          <p:spTgt spid="141"/>
                                        </p:tgtEl>
                                        <p:attrNameLst>
                                          <p:attrName>fillcolor</p:attrName>
                                        </p:attrNameLst>
                                      </p:cBhvr>
                                      <p:by>
                                        <p:hsl h="0" s="-12549" l="-25098"/>
                                      </p:by>
                                    </p:animClr>
                                    <p:animClr clrSpc="hsl" dir="cw">
                                      <p:cBhvr>
                                        <p:cTn id="19" dur="500" fill="hold"/>
                                        <p:tgtEl>
                                          <p:spTgt spid="141"/>
                                        </p:tgtEl>
                                        <p:attrNameLst>
                                          <p:attrName>stroke.color</p:attrName>
                                        </p:attrNameLst>
                                      </p:cBhvr>
                                      <p:by>
                                        <p:hsl h="0" s="-12549" l="-25098"/>
                                      </p:by>
                                    </p:animClr>
                                    <p:set>
                                      <p:cBhvr>
                                        <p:cTn id="20" dur="500" fill="hold"/>
                                        <p:tgtEl>
                                          <p:spTgt spid="141"/>
                                        </p:tgtEl>
                                        <p:attrNameLst>
                                          <p:attrName>fill.type</p:attrName>
                                        </p:attrNameLst>
                                      </p:cBhvr>
                                      <p:to>
                                        <p:strVal val="solid"/>
                                      </p:to>
                                    </p:set>
                                  </p:childTnLst>
                                </p:cTn>
                              </p:par>
                              <p:par>
                                <p:cTn id="21" presetID="24" presetClass="emph" presetSubtype="0" fill="hold" grpId="0" nodeType="withEffect">
                                  <p:stCondLst>
                                    <p:cond delay="0"/>
                                  </p:stCondLst>
                                  <p:childTnLst>
                                    <p:animClr clrSpc="hsl" dir="cw">
                                      <p:cBhvr override="childStyle">
                                        <p:cTn id="22" dur="500" fill="hold"/>
                                        <p:tgtEl>
                                          <p:spTgt spid="168"/>
                                        </p:tgtEl>
                                        <p:attrNameLst>
                                          <p:attrName>style.color</p:attrName>
                                        </p:attrNameLst>
                                      </p:cBhvr>
                                      <p:by>
                                        <p:hsl h="0" s="-12549" l="-25098"/>
                                      </p:by>
                                    </p:animClr>
                                    <p:animClr clrSpc="hsl" dir="cw">
                                      <p:cBhvr>
                                        <p:cTn id="23" dur="500" fill="hold"/>
                                        <p:tgtEl>
                                          <p:spTgt spid="168"/>
                                        </p:tgtEl>
                                        <p:attrNameLst>
                                          <p:attrName>fillcolor</p:attrName>
                                        </p:attrNameLst>
                                      </p:cBhvr>
                                      <p:by>
                                        <p:hsl h="0" s="-12549" l="-25098"/>
                                      </p:by>
                                    </p:animClr>
                                    <p:animClr clrSpc="hsl" dir="cw">
                                      <p:cBhvr>
                                        <p:cTn id="24" dur="500" fill="hold"/>
                                        <p:tgtEl>
                                          <p:spTgt spid="168"/>
                                        </p:tgtEl>
                                        <p:attrNameLst>
                                          <p:attrName>stroke.color</p:attrName>
                                        </p:attrNameLst>
                                      </p:cBhvr>
                                      <p:by>
                                        <p:hsl h="0" s="-12549" l="-25098"/>
                                      </p:by>
                                    </p:animClr>
                                    <p:set>
                                      <p:cBhvr>
                                        <p:cTn id="25" dur="500" fill="hold"/>
                                        <p:tgtEl>
                                          <p:spTgt spid="168"/>
                                        </p:tgtEl>
                                        <p:attrNameLst>
                                          <p:attrName>fill.type</p:attrName>
                                        </p:attrNameLst>
                                      </p:cBhvr>
                                      <p:to>
                                        <p:strVal val="solid"/>
                                      </p:to>
                                    </p:set>
                                  </p:childTnLst>
                                </p:cTn>
                              </p:par>
                              <p:par>
                                <p:cTn id="26" presetID="24" presetClass="emph" presetSubtype="0" fill="hold" grpId="0" nodeType="withEffect">
                                  <p:stCondLst>
                                    <p:cond delay="0"/>
                                  </p:stCondLst>
                                  <p:childTnLst>
                                    <p:animClr clrSpc="hsl" dir="cw">
                                      <p:cBhvr override="childStyle">
                                        <p:cTn id="27" dur="500" fill="hold"/>
                                        <p:tgtEl>
                                          <p:spTgt spid="169"/>
                                        </p:tgtEl>
                                        <p:attrNameLst>
                                          <p:attrName>style.color</p:attrName>
                                        </p:attrNameLst>
                                      </p:cBhvr>
                                      <p:by>
                                        <p:hsl h="0" s="-12549" l="-25098"/>
                                      </p:by>
                                    </p:animClr>
                                    <p:animClr clrSpc="hsl" dir="cw">
                                      <p:cBhvr>
                                        <p:cTn id="28" dur="500" fill="hold"/>
                                        <p:tgtEl>
                                          <p:spTgt spid="169"/>
                                        </p:tgtEl>
                                        <p:attrNameLst>
                                          <p:attrName>fillcolor</p:attrName>
                                        </p:attrNameLst>
                                      </p:cBhvr>
                                      <p:by>
                                        <p:hsl h="0" s="-12549" l="-25098"/>
                                      </p:by>
                                    </p:animClr>
                                    <p:animClr clrSpc="hsl" dir="cw">
                                      <p:cBhvr>
                                        <p:cTn id="29" dur="500" fill="hold"/>
                                        <p:tgtEl>
                                          <p:spTgt spid="169"/>
                                        </p:tgtEl>
                                        <p:attrNameLst>
                                          <p:attrName>stroke.color</p:attrName>
                                        </p:attrNameLst>
                                      </p:cBhvr>
                                      <p:by>
                                        <p:hsl h="0" s="-12549" l="-25098"/>
                                      </p:by>
                                    </p:animClr>
                                    <p:set>
                                      <p:cBhvr>
                                        <p:cTn id="30" dur="500" fill="hold"/>
                                        <p:tgtEl>
                                          <p:spTgt spid="169"/>
                                        </p:tgtEl>
                                        <p:attrNameLst>
                                          <p:attrName>fill.type</p:attrName>
                                        </p:attrNameLst>
                                      </p:cBhvr>
                                      <p:to>
                                        <p:strVal val="solid"/>
                                      </p:to>
                                    </p:set>
                                  </p:childTnLst>
                                </p:cTn>
                              </p:par>
                              <p:par>
                                <p:cTn id="31" presetID="24" presetClass="emph" presetSubtype="0" fill="hold" grpId="0" nodeType="withEffect">
                                  <p:stCondLst>
                                    <p:cond delay="0"/>
                                  </p:stCondLst>
                                  <p:childTnLst>
                                    <p:animClr clrSpc="hsl" dir="cw">
                                      <p:cBhvr override="childStyle">
                                        <p:cTn id="32" dur="500" fill="hold"/>
                                        <p:tgtEl>
                                          <p:spTgt spid="172"/>
                                        </p:tgtEl>
                                        <p:attrNameLst>
                                          <p:attrName>style.color</p:attrName>
                                        </p:attrNameLst>
                                      </p:cBhvr>
                                      <p:by>
                                        <p:hsl h="0" s="-12549" l="-25098"/>
                                      </p:by>
                                    </p:animClr>
                                    <p:animClr clrSpc="hsl" dir="cw">
                                      <p:cBhvr>
                                        <p:cTn id="33" dur="500" fill="hold"/>
                                        <p:tgtEl>
                                          <p:spTgt spid="172"/>
                                        </p:tgtEl>
                                        <p:attrNameLst>
                                          <p:attrName>fillcolor</p:attrName>
                                        </p:attrNameLst>
                                      </p:cBhvr>
                                      <p:by>
                                        <p:hsl h="0" s="-12549" l="-25098"/>
                                      </p:by>
                                    </p:animClr>
                                    <p:animClr clrSpc="hsl" dir="cw">
                                      <p:cBhvr>
                                        <p:cTn id="34" dur="500" fill="hold"/>
                                        <p:tgtEl>
                                          <p:spTgt spid="172"/>
                                        </p:tgtEl>
                                        <p:attrNameLst>
                                          <p:attrName>stroke.color</p:attrName>
                                        </p:attrNameLst>
                                      </p:cBhvr>
                                      <p:by>
                                        <p:hsl h="0" s="-12549" l="-25098"/>
                                      </p:by>
                                    </p:animClr>
                                    <p:set>
                                      <p:cBhvr>
                                        <p:cTn id="35" dur="500" fill="hold"/>
                                        <p:tgtEl>
                                          <p:spTgt spid="1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68" grpId="0" animBg="1"/>
      <p:bldP spid="169" grpId="0" animBg="1"/>
      <p:bldP spid="170" grpId="0" animBg="1"/>
      <p:bldP spid="172" grpId="0" animBg="1"/>
      <p:bldP spid="193" grpId="0" animBg="1"/>
      <p:bldP spid="1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08374DB-3027-A84F-9F06-9D5911501971}"/>
              </a:ext>
            </a:extLst>
          </p:cNvPr>
          <p:cNvSpPr/>
          <p:nvPr/>
        </p:nvSpPr>
        <p:spPr bwMode="auto">
          <a:xfrm>
            <a:off x="3431458" y="1191498"/>
            <a:ext cx="5329084" cy="5329084"/>
          </a:xfrm>
          <a:prstGeom prst="ellipse">
            <a:avLst/>
          </a:prstGeom>
          <a:gradFill flip="none" rotWithShape="1">
            <a:gsLst>
              <a:gs pos="0">
                <a:schemeClr val="accent1">
                  <a:lumMod val="20000"/>
                  <a:lumOff val="80000"/>
                </a:schemeClr>
              </a:gs>
              <a:gs pos="18000">
                <a:schemeClr val="accent1">
                  <a:lumMod val="20000"/>
                  <a:lumOff val="80000"/>
                  <a:alpha val="56000"/>
                </a:schemeClr>
              </a:gs>
              <a:gs pos="67000">
                <a:srgbClr val="F5CDCE">
                  <a:alpha val="0"/>
                </a:srgbClr>
              </a:gs>
              <a:gs pos="92000">
                <a:schemeClr val="accent1">
                  <a:lumMod val="20000"/>
                  <a:lumOff val="80000"/>
                  <a:alpha val="0"/>
                </a:schemeClr>
              </a:gs>
            </a:gsLst>
            <a:path path="circle">
              <a:fillToRect l="50000" t="50000" r="50000" b="50000"/>
            </a:path>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85D3983-1680-43FE-A6ED-04E3A05B6B02}"/>
              </a:ext>
            </a:extLst>
          </p:cNvPr>
          <p:cNvSpPr>
            <a:spLocks noGrp="1"/>
          </p:cNvSpPr>
          <p:nvPr>
            <p:ph type="title"/>
          </p:nvPr>
        </p:nvSpPr>
        <p:spPr/>
        <p:txBody>
          <a:bodyPr/>
          <a:lstStyle/>
          <a:p>
            <a:r>
              <a:rPr lang="en-US"/>
              <a:t>Content with Context</a:t>
            </a:r>
          </a:p>
        </p:txBody>
      </p:sp>
      <p:sp>
        <p:nvSpPr>
          <p:cNvPr id="4" name="Footer Placeholder 3">
            <a:extLst>
              <a:ext uri="{FF2B5EF4-FFF2-40B4-BE49-F238E27FC236}">
                <a16:creationId xmlns:a16="http://schemas.microsoft.com/office/drawing/2014/main" id="{022C5425-3610-40E4-8DA0-4B7177CF6B85}"/>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3ADEF398-2C1A-4C17-AB40-4BE46C5E4076}"/>
              </a:ext>
            </a:extLst>
          </p:cNvPr>
          <p:cNvSpPr>
            <a:spLocks noGrp="1"/>
          </p:cNvSpPr>
          <p:nvPr>
            <p:ph type="sldNum" sz="quarter" idx="4"/>
          </p:nvPr>
        </p:nvSpPr>
        <p:spPr/>
        <p:txBody>
          <a:bodyPr/>
          <a:lstStyle/>
          <a:p>
            <a:fld id="{8A39E1BE-BEA9-3141-B1D0-D0662867DFF2}" type="slidenum">
              <a:rPr lang="en-US" smtClean="0"/>
              <a:pPr/>
              <a:t>22</a:t>
            </a:fld>
            <a:endParaRPr lang="en-US"/>
          </a:p>
        </p:txBody>
      </p:sp>
      <p:sp>
        <p:nvSpPr>
          <p:cNvPr id="6" name="Text Placeholder 5">
            <a:extLst>
              <a:ext uri="{FF2B5EF4-FFF2-40B4-BE49-F238E27FC236}">
                <a16:creationId xmlns:a16="http://schemas.microsoft.com/office/drawing/2014/main" id="{9C8D91CE-6A3A-42B4-B42D-C7987FD251DF}"/>
              </a:ext>
            </a:extLst>
          </p:cNvPr>
          <p:cNvSpPr>
            <a:spLocks noGrp="1"/>
          </p:cNvSpPr>
          <p:nvPr>
            <p:ph type="body" sz="quarter" idx="12"/>
          </p:nvPr>
        </p:nvSpPr>
        <p:spPr/>
        <p:txBody>
          <a:bodyPr/>
          <a:lstStyle/>
          <a:p>
            <a:r>
              <a:rPr lang="en-US"/>
              <a:t>True ownership, content, and context enables effective remediation</a:t>
            </a:r>
          </a:p>
        </p:txBody>
      </p:sp>
      <p:grpSp>
        <p:nvGrpSpPr>
          <p:cNvPr id="164" name="Group 163">
            <a:extLst>
              <a:ext uri="{FF2B5EF4-FFF2-40B4-BE49-F238E27FC236}">
                <a16:creationId xmlns:a16="http://schemas.microsoft.com/office/drawing/2014/main" id="{843F713F-8AA1-BD4E-89ED-6F652547005F}"/>
              </a:ext>
            </a:extLst>
          </p:cNvPr>
          <p:cNvGrpSpPr/>
          <p:nvPr/>
        </p:nvGrpSpPr>
        <p:grpSpPr>
          <a:xfrm>
            <a:off x="2824428" y="4214677"/>
            <a:ext cx="1735949" cy="1879673"/>
            <a:chOff x="2824428" y="4105631"/>
            <a:chExt cx="1735949" cy="1879673"/>
          </a:xfrm>
        </p:grpSpPr>
        <p:sp>
          <p:nvSpPr>
            <p:cNvPr id="121" name="Oval 120">
              <a:extLst>
                <a:ext uri="{FF2B5EF4-FFF2-40B4-BE49-F238E27FC236}">
                  <a16:creationId xmlns:a16="http://schemas.microsoft.com/office/drawing/2014/main" id="{BAA6CC1E-519A-474F-BFD0-F9D04CA5609B}"/>
                </a:ext>
              </a:extLst>
            </p:cNvPr>
            <p:cNvSpPr/>
            <p:nvPr/>
          </p:nvSpPr>
          <p:spPr bwMode="auto">
            <a:xfrm>
              <a:off x="3474916" y="4316437"/>
              <a:ext cx="810510" cy="810510"/>
            </a:xfrm>
            <a:prstGeom prst="ellipse">
              <a:avLst/>
            </a:prstGeom>
            <a:solidFill>
              <a:schemeClr val="accent5">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1000" b="0">
                  <a:solidFill>
                    <a:schemeClr val="bg2"/>
                  </a:solidFill>
                  <a:latin typeface="Arial" panose="020B0604020202020204" pitchFamily="34" charset="0"/>
                  <a:cs typeface="Arial" panose="020B0604020202020204" pitchFamily="34" charset="0"/>
                </a:rPr>
                <a:t>Business</a:t>
              </a:r>
              <a:br>
                <a:rPr lang="en-US" sz="1000" b="0">
                  <a:solidFill>
                    <a:schemeClr val="bg2"/>
                  </a:solidFill>
                  <a:latin typeface="Arial" panose="020B0604020202020204" pitchFamily="34" charset="0"/>
                  <a:cs typeface="Arial" panose="020B0604020202020204" pitchFamily="34" charset="0"/>
                </a:rPr>
              </a:br>
              <a:r>
                <a:rPr lang="en-US" sz="1000" b="0">
                  <a:solidFill>
                    <a:schemeClr val="bg2"/>
                  </a:solidFill>
                  <a:latin typeface="Arial" panose="020B0604020202020204" pitchFamily="34" charset="0"/>
                  <a:cs typeface="Arial" panose="020B0604020202020204" pitchFamily="34" charset="0"/>
                </a:rPr>
                <a:t>Context</a:t>
              </a:r>
            </a:p>
          </p:txBody>
        </p:sp>
        <p:sp>
          <p:nvSpPr>
            <p:cNvPr id="123" name="Oval 122">
              <a:extLst>
                <a:ext uri="{FF2B5EF4-FFF2-40B4-BE49-F238E27FC236}">
                  <a16:creationId xmlns:a16="http://schemas.microsoft.com/office/drawing/2014/main" id="{3F6CBE52-44C8-F94E-81DF-9E85DC089FC5}"/>
                </a:ext>
              </a:extLst>
            </p:cNvPr>
            <p:cNvSpPr/>
            <p:nvPr/>
          </p:nvSpPr>
          <p:spPr bwMode="auto">
            <a:xfrm>
              <a:off x="3577885" y="5334000"/>
              <a:ext cx="604572" cy="604572"/>
            </a:xfrm>
            <a:prstGeom prst="ellipse">
              <a:avLst/>
            </a:prstGeom>
            <a:solidFill>
              <a:schemeClr val="accent5">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Citizenship</a:t>
              </a:r>
            </a:p>
          </p:txBody>
        </p:sp>
        <p:sp>
          <p:nvSpPr>
            <p:cNvPr id="124" name="Oval 123">
              <a:extLst>
                <a:ext uri="{FF2B5EF4-FFF2-40B4-BE49-F238E27FC236}">
                  <a16:creationId xmlns:a16="http://schemas.microsoft.com/office/drawing/2014/main" id="{2A0C3CFA-EEBC-B84A-9014-ACC1B4079ACA}"/>
                </a:ext>
              </a:extLst>
            </p:cNvPr>
            <p:cNvSpPr/>
            <p:nvPr/>
          </p:nvSpPr>
          <p:spPr bwMode="auto">
            <a:xfrm>
              <a:off x="4311360" y="5779513"/>
              <a:ext cx="205791" cy="205791"/>
            </a:xfrm>
            <a:prstGeom prst="ellipse">
              <a:avLst/>
            </a:prstGeom>
            <a:solidFill>
              <a:schemeClr val="accent5">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800" b="0">
                <a:solidFill>
                  <a:schemeClr val="bg2"/>
                </a:solidFill>
                <a:latin typeface="Arial" panose="020B0604020202020204" pitchFamily="34" charset="0"/>
                <a:cs typeface="Arial" panose="020B0604020202020204" pitchFamily="34" charset="0"/>
              </a:endParaRPr>
            </a:p>
          </p:txBody>
        </p:sp>
        <p:sp>
          <p:nvSpPr>
            <p:cNvPr id="125" name="Oval 124">
              <a:extLst>
                <a:ext uri="{FF2B5EF4-FFF2-40B4-BE49-F238E27FC236}">
                  <a16:creationId xmlns:a16="http://schemas.microsoft.com/office/drawing/2014/main" id="{84DB7A93-25F3-C145-B67B-5005FC304E50}"/>
                </a:ext>
              </a:extLst>
            </p:cNvPr>
            <p:cNvSpPr/>
            <p:nvPr/>
          </p:nvSpPr>
          <p:spPr bwMode="auto">
            <a:xfrm>
              <a:off x="3284116" y="5576226"/>
              <a:ext cx="205791" cy="205791"/>
            </a:xfrm>
            <a:prstGeom prst="ellipse">
              <a:avLst/>
            </a:prstGeom>
            <a:solidFill>
              <a:schemeClr val="accent5">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800" b="0">
                <a:solidFill>
                  <a:schemeClr val="bg2"/>
                </a:solidFill>
                <a:latin typeface="Arial" panose="020B0604020202020204" pitchFamily="34" charset="0"/>
                <a:cs typeface="Arial" panose="020B0604020202020204" pitchFamily="34" charset="0"/>
              </a:endParaRPr>
            </a:p>
          </p:txBody>
        </p:sp>
        <p:cxnSp>
          <p:nvCxnSpPr>
            <p:cNvPr id="126" name="Straight Connector 125">
              <a:extLst>
                <a:ext uri="{FF2B5EF4-FFF2-40B4-BE49-F238E27FC236}">
                  <a16:creationId xmlns:a16="http://schemas.microsoft.com/office/drawing/2014/main" id="{B37E0F1C-4D37-464B-A2BF-3A6CE1C36CE2}"/>
                </a:ext>
              </a:extLst>
            </p:cNvPr>
            <p:cNvCxnSpPr>
              <a:cxnSpLocks/>
              <a:stCxn id="121" idx="4"/>
              <a:endCxn id="123" idx="0"/>
            </p:cNvCxnSpPr>
            <p:nvPr/>
          </p:nvCxnSpPr>
          <p:spPr>
            <a:xfrm>
              <a:off x="3880171" y="5126947"/>
              <a:ext cx="0" cy="207053"/>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1DCAAC3-1AA9-2041-9641-9DEE4E370E94}"/>
                </a:ext>
              </a:extLst>
            </p:cNvPr>
            <p:cNvCxnSpPr>
              <a:cxnSpLocks/>
            </p:cNvCxnSpPr>
            <p:nvPr/>
          </p:nvCxnSpPr>
          <p:spPr>
            <a:xfrm>
              <a:off x="4062222" y="5071744"/>
              <a:ext cx="316755" cy="734905"/>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7870A7B-A0C7-4C4F-B8C0-04B77A05B193}"/>
                </a:ext>
              </a:extLst>
            </p:cNvPr>
            <p:cNvCxnSpPr>
              <a:cxnSpLocks/>
            </p:cNvCxnSpPr>
            <p:nvPr/>
          </p:nvCxnSpPr>
          <p:spPr>
            <a:xfrm flipH="1">
              <a:off x="3437547" y="5066284"/>
              <a:ext cx="251751" cy="530849"/>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9ABD9FD-E9E7-544C-B856-4C6C52126C22}"/>
                </a:ext>
              </a:extLst>
            </p:cNvPr>
            <p:cNvCxnSpPr>
              <a:cxnSpLocks/>
            </p:cNvCxnSpPr>
            <p:nvPr/>
          </p:nvCxnSpPr>
          <p:spPr>
            <a:xfrm flipH="1">
              <a:off x="3294668" y="4940724"/>
              <a:ext cx="247018" cy="182106"/>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FF4429AA-91FF-E349-8270-382E41401C88}"/>
                </a:ext>
              </a:extLst>
            </p:cNvPr>
            <p:cNvSpPr/>
            <p:nvPr/>
          </p:nvSpPr>
          <p:spPr bwMode="auto">
            <a:xfrm>
              <a:off x="2824428" y="4953000"/>
              <a:ext cx="604572" cy="604572"/>
            </a:xfrm>
            <a:prstGeom prst="ellipse">
              <a:avLst/>
            </a:prstGeom>
            <a:solidFill>
              <a:schemeClr val="accent5">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Business</a:t>
              </a:r>
              <a:br>
                <a:rPr lang="en-US" sz="800" b="0">
                  <a:solidFill>
                    <a:schemeClr val="bg2"/>
                  </a:solidFill>
                  <a:latin typeface="Arial" panose="020B0604020202020204" pitchFamily="34" charset="0"/>
                  <a:cs typeface="Arial" panose="020B0604020202020204" pitchFamily="34" charset="0"/>
                </a:rPr>
              </a:br>
              <a:r>
                <a:rPr lang="en-US" sz="800" b="0">
                  <a:solidFill>
                    <a:schemeClr val="bg2"/>
                  </a:solidFill>
                  <a:latin typeface="Arial" panose="020B0604020202020204" pitchFamily="34" charset="0"/>
                  <a:cs typeface="Arial" panose="020B0604020202020204" pitchFamily="34" charset="0"/>
                </a:rPr>
                <a:t>Unit</a:t>
              </a:r>
            </a:p>
          </p:txBody>
        </p:sp>
        <p:sp>
          <p:nvSpPr>
            <p:cNvPr id="168" name="TextBox 167">
              <a:extLst>
                <a:ext uri="{FF2B5EF4-FFF2-40B4-BE49-F238E27FC236}">
                  <a16:creationId xmlns:a16="http://schemas.microsoft.com/office/drawing/2014/main" id="{3A53942E-F478-4656-B7B6-6B8341A43372}"/>
                </a:ext>
              </a:extLst>
            </p:cNvPr>
            <p:cNvSpPr txBox="1"/>
            <p:nvPr/>
          </p:nvSpPr>
          <p:spPr>
            <a:xfrm>
              <a:off x="3204633" y="4105631"/>
              <a:ext cx="1355744" cy="166199"/>
            </a:xfrm>
            <a:prstGeom prst="rect">
              <a:avLst/>
            </a:prstGeom>
            <a:noFill/>
            <a:ln>
              <a:noFill/>
            </a:ln>
          </p:spPr>
          <p:txBody>
            <a:bodyPr wrap="square" lIns="0" tIns="0" rIns="0" bIns="0" rtlCol="0" anchor="b">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5">
                      <a:lumMod val="60000"/>
                      <a:lumOff val="40000"/>
                    </a:schemeClr>
                  </a:solidFill>
                  <a:effectLst/>
                  <a:uLnTx/>
                  <a:uFillTx/>
                  <a:latin typeface="Arial"/>
                  <a:cs typeface="Arial"/>
                </a:rPr>
                <a:t>BUSINESS USE</a:t>
              </a:r>
            </a:p>
          </p:txBody>
        </p:sp>
      </p:grpSp>
      <p:grpSp>
        <p:nvGrpSpPr>
          <p:cNvPr id="93" name="Group 92">
            <a:extLst>
              <a:ext uri="{FF2B5EF4-FFF2-40B4-BE49-F238E27FC236}">
                <a16:creationId xmlns:a16="http://schemas.microsoft.com/office/drawing/2014/main" id="{6B68785A-5430-0346-9755-16E1382D1D46}"/>
              </a:ext>
            </a:extLst>
          </p:cNvPr>
          <p:cNvGrpSpPr/>
          <p:nvPr/>
        </p:nvGrpSpPr>
        <p:grpSpPr>
          <a:xfrm>
            <a:off x="3209715" y="1497300"/>
            <a:ext cx="1294392" cy="1396025"/>
            <a:chOff x="3033016" y="1525263"/>
            <a:chExt cx="1294392" cy="1396025"/>
          </a:xfrm>
        </p:grpSpPr>
        <p:sp>
          <p:nvSpPr>
            <p:cNvPr id="150" name="Oval 149">
              <a:extLst>
                <a:ext uri="{FF2B5EF4-FFF2-40B4-BE49-F238E27FC236}">
                  <a16:creationId xmlns:a16="http://schemas.microsoft.com/office/drawing/2014/main" id="{CC878698-A3A1-4586-9A4B-21E58859CBA0}"/>
                </a:ext>
              </a:extLst>
            </p:cNvPr>
            <p:cNvSpPr/>
            <p:nvPr/>
          </p:nvSpPr>
          <p:spPr bwMode="auto">
            <a:xfrm>
              <a:off x="3175772" y="1912408"/>
              <a:ext cx="1008880" cy="1008880"/>
            </a:xfrm>
            <a:prstGeom prst="ellipse">
              <a:avLst/>
            </a:prstGeom>
            <a:solidFill>
              <a:schemeClr val="bg2">
                <a:lumMod val="5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GB" sz="1000">
                  <a:solidFill>
                    <a:schemeClr val="bg2"/>
                  </a:solidFill>
                  <a:latin typeface="Arial" panose="020B0604020202020204" pitchFamily="34" charset="0"/>
                  <a:cs typeface="Arial" panose="020B0604020202020204" pitchFamily="34" charset="0"/>
                </a:rPr>
                <a:t>Risk </a:t>
              </a:r>
              <a:br>
                <a:rPr lang="en-GB" sz="1000">
                  <a:solidFill>
                    <a:schemeClr val="bg2"/>
                  </a:solidFill>
                  <a:latin typeface="Arial" panose="020B0604020202020204" pitchFamily="34" charset="0"/>
                  <a:cs typeface="Arial" panose="020B0604020202020204" pitchFamily="34" charset="0"/>
                </a:rPr>
              </a:br>
              <a:r>
                <a:rPr lang="en-GB" sz="1000">
                  <a:solidFill>
                    <a:schemeClr val="bg2"/>
                  </a:solidFill>
                  <a:latin typeface="Arial" panose="020B0604020202020204" pitchFamily="34" charset="0"/>
                  <a:cs typeface="Arial" panose="020B0604020202020204" pitchFamily="34" charset="0"/>
                </a:rPr>
                <a:t>Scoring and</a:t>
              </a:r>
            </a:p>
            <a:p>
              <a:pPr algn="ctr">
                <a:lnSpc>
                  <a:spcPct val="90000"/>
                </a:lnSpc>
              </a:pPr>
              <a:r>
                <a:rPr lang="en-GB" sz="1000">
                  <a:solidFill>
                    <a:schemeClr val="bg2"/>
                  </a:solidFill>
                  <a:latin typeface="Arial" panose="020B0604020202020204" pitchFamily="34" charset="0"/>
                  <a:cs typeface="Arial" panose="020B0604020202020204" pitchFamily="34" charset="0"/>
                </a:rPr>
                <a:t>Advanced</a:t>
              </a:r>
              <a:br>
                <a:rPr lang="en-GB" sz="1000">
                  <a:solidFill>
                    <a:schemeClr val="bg2"/>
                  </a:solidFill>
                  <a:latin typeface="Arial" panose="020B0604020202020204" pitchFamily="34" charset="0"/>
                  <a:cs typeface="Arial" panose="020B0604020202020204" pitchFamily="34" charset="0"/>
                </a:rPr>
              </a:br>
              <a:r>
                <a:rPr lang="en-GB" sz="1000">
                  <a:solidFill>
                    <a:schemeClr val="bg2"/>
                  </a:solidFill>
                  <a:latin typeface="Arial" panose="020B0604020202020204" pitchFamily="34" charset="0"/>
                  <a:cs typeface="Arial" panose="020B0604020202020204" pitchFamily="34" charset="0"/>
                </a:rPr>
                <a:t>Analytics</a:t>
              </a:r>
            </a:p>
          </p:txBody>
        </p:sp>
        <p:sp>
          <p:nvSpPr>
            <p:cNvPr id="209" name="TextBox 208">
              <a:extLst>
                <a:ext uri="{FF2B5EF4-FFF2-40B4-BE49-F238E27FC236}">
                  <a16:creationId xmlns:a16="http://schemas.microsoft.com/office/drawing/2014/main" id="{12C60DE4-A05A-400A-A30C-EB84B392323B}"/>
                </a:ext>
              </a:extLst>
            </p:cNvPr>
            <p:cNvSpPr txBox="1"/>
            <p:nvPr/>
          </p:nvSpPr>
          <p:spPr>
            <a:xfrm>
              <a:off x="3033016" y="1525263"/>
              <a:ext cx="1294392" cy="332399"/>
            </a:xfrm>
            <a:prstGeom prst="rect">
              <a:avLst/>
            </a:prstGeom>
            <a:noFill/>
          </p:spPr>
          <p:txBody>
            <a:bodyPr wrap="square" lIns="0" tIns="0" rIns="0" bIns="0" rtlCol="0" anchor="b">
              <a:spAutoFit/>
            </a:bodyPr>
            <a:lstStyle>
              <a:defPPr>
                <a:defRPr lang="en-US"/>
              </a:defPPr>
              <a:lvl1pPr marR="0" lvl="0" indent="0" algn="ctr" defTabSz="913578" fontAlgn="auto">
                <a:lnSpc>
                  <a:spcPct val="90000"/>
                </a:lnSpc>
                <a:spcBef>
                  <a:spcPts val="0"/>
                </a:spcBef>
                <a:spcAft>
                  <a:spcPts val="0"/>
                </a:spcAft>
                <a:buClrTx/>
                <a:buSzTx/>
                <a:buFontTx/>
                <a:buNone/>
                <a:tabLst/>
                <a:defRPr kumimoji="0" sz="1200" b="1" i="0" u="none" strike="noStrike" cap="none" spc="0" normalizeH="0" baseline="0">
                  <a:ln>
                    <a:noFill/>
                  </a:ln>
                  <a:solidFill>
                    <a:schemeClr val="accent5"/>
                  </a:solidFill>
                  <a:effectLst/>
                  <a:uLnTx/>
                  <a:uFillTx/>
                  <a:latin typeface="Arial"/>
                  <a:cs typeface="Arial"/>
                </a:defRPr>
              </a:lvl1pPr>
            </a:lstStyle>
            <a:p>
              <a:r>
                <a:rPr lang="en-US">
                  <a:solidFill>
                    <a:schemeClr val="tx1">
                      <a:lumMod val="75000"/>
                      <a:lumOff val="25000"/>
                    </a:schemeClr>
                  </a:solidFill>
                </a:rPr>
                <a:t> </a:t>
              </a:r>
              <a:r>
                <a:rPr lang="en-US">
                  <a:solidFill>
                    <a:schemeClr val="bg2">
                      <a:lumMod val="50000"/>
                    </a:schemeClr>
                  </a:solidFill>
                </a:rPr>
                <a:t>ACTIONABLE </a:t>
              </a:r>
            </a:p>
            <a:p>
              <a:r>
                <a:rPr lang="en-US">
                  <a:solidFill>
                    <a:schemeClr val="bg2">
                      <a:lumMod val="50000"/>
                    </a:schemeClr>
                  </a:solidFill>
                </a:rPr>
                <a:t>INSIGHTS</a:t>
              </a:r>
            </a:p>
          </p:txBody>
        </p:sp>
      </p:grpSp>
      <p:grpSp>
        <p:nvGrpSpPr>
          <p:cNvPr id="8" name="Group 7">
            <a:extLst>
              <a:ext uri="{FF2B5EF4-FFF2-40B4-BE49-F238E27FC236}">
                <a16:creationId xmlns:a16="http://schemas.microsoft.com/office/drawing/2014/main" id="{7D35D710-0C34-1340-AF33-47338B51C593}"/>
              </a:ext>
            </a:extLst>
          </p:cNvPr>
          <p:cNvGrpSpPr/>
          <p:nvPr/>
        </p:nvGrpSpPr>
        <p:grpSpPr>
          <a:xfrm>
            <a:off x="620557" y="2155246"/>
            <a:ext cx="2854315" cy="2852308"/>
            <a:chOff x="620557" y="2155246"/>
            <a:chExt cx="2854315" cy="2852308"/>
          </a:xfrm>
        </p:grpSpPr>
        <p:grpSp>
          <p:nvGrpSpPr>
            <p:cNvPr id="3" name="Group 2">
              <a:extLst>
                <a:ext uri="{FF2B5EF4-FFF2-40B4-BE49-F238E27FC236}">
                  <a16:creationId xmlns:a16="http://schemas.microsoft.com/office/drawing/2014/main" id="{7AA64817-54CF-8640-AFBE-1131222A6724}"/>
                </a:ext>
              </a:extLst>
            </p:cNvPr>
            <p:cNvGrpSpPr/>
            <p:nvPr/>
          </p:nvGrpSpPr>
          <p:grpSpPr>
            <a:xfrm>
              <a:off x="620557" y="2155246"/>
              <a:ext cx="1767947" cy="2852308"/>
              <a:chOff x="620557" y="2155246"/>
              <a:chExt cx="1767947" cy="2852308"/>
            </a:xfrm>
          </p:grpSpPr>
          <p:sp>
            <p:nvSpPr>
              <p:cNvPr id="7" name="Oval 6">
                <a:extLst>
                  <a:ext uri="{FF2B5EF4-FFF2-40B4-BE49-F238E27FC236}">
                    <a16:creationId xmlns:a16="http://schemas.microsoft.com/office/drawing/2014/main" id="{D286F2D4-BA88-5449-AFA2-4D961178D113}"/>
                  </a:ext>
                </a:extLst>
              </p:cNvPr>
              <p:cNvSpPr/>
              <p:nvPr/>
            </p:nvSpPr>
            <p:spPr bwMode="auto">
              <a:xfrm>
                <a:off x="1516002" y="3139489"/>
                <a:ext cx="872502" cy="872502"/>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1000" b="0">
                    <a:solidFill>
                      <a:schemeClr val="bg2"/>
                    </a:solidFill>
                    <a:latin typeface="Arial" panose="020B0604020202020204" pitchFamily="34" charset="0"/>
                    <a:cs typeface="Arial" panose="020B0604020202020204" pitchFamily="34" charset="0"/>
                  </a:rPr>
                  <a:t>File</a:t>
                </a:r>
                <a:br>
                  <a:rPr lang="en-US" sz="1000" b="0">
                    <a:solidFill>
                      <a:schemeClr val="bg2"/>
                    </a:solidFill>
                    <a:latin typeface="Arial" panose="020B0604020202020204" pitchFamily="34" charset="0"/>
                    <a:cs typeface="Arial" panose="020B0604020202020204" pitchFamily="34" charset="0"/>
                  </a:rPr>
                </a:br>
                <a:r>
                  <a:rPr lang="en-US" sz="1000" b="0">
                    <a:solidFill>
                      <a:schemeClr val="bg2"/>
                    </a:solidFill>
                    <a:latin typeface="Arial" panose="020B0604020202020204" pitchFamily="34" charset="0"/>
                    <a:cs typeface="Arial" panose="020B0604020202020204" pitchFamily="34" charset="0"/>
                  </a:rPr>
                  <a:t>Metadata</a:t>
                </a:r>
              </a:p>
            </p:txBody>
          </p:sp>
          <p:sp>
            <p:nvSpPr>
              <p:cNvPr id="30" name="Oval 29">
                <a:extLst>
                  <a:ext uri="{FF2B5EF4-FFF2-40B4-BE49-F238E27FC236}">
                    <a16:creationId xmlns:a16="http://schemas.microsoft.com/office/drawing/2014/main" id="{72774B3E-869C-6A45-A9EF-D639AC10E8FD}"/>
                  </a:ext>
                </a:extLst>
              </p:cNvPr>
              <p:cNvSpPr/>
              <p:nvPr/>
            </p:nvSpPr>
            <p:spPr bwMode="auto">
              <a:xfrm>
                <a:off x="1658275" y="4419600"/>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b="0">
                    <a:solidFill>
                      <a:schemeClr val="bg2"/>
                    </a:solidFill>
                    <a:latin typeface="Arial" panose="020B0604020202020204" pitchFamily="34" charset="0"/>
                    <a:cs typeface="Arial" panose="020B0604020202020204" pitchFamily="34" charset="0"/>
                  </a:rPr>
                  <a:t>Creator</a:t>
                </a:r>
              </a:p>
            </p:txBody>
          </p:sp>
          <p:sp>
            <p:nvSpPr>
              <p:cNvPr id="32" name="Oval 31">
                <a:extLst>
                  <a:ext uri="{FF2B5EF4-FFF2-40B4-BE49-F238E27FC236}">
                    <a16:creationId xmlns:a16="http://schemas.microsoft.com/office/drawing/2014/main" id="{A191AE0A-95F2-794A-A7B1-A93642D840DA}"/>
                  </a:ext>
                </a:extLst>
              </p:cNvPr>
              <p:cNvSpPr/>
              <p:nvPr/>
            </p:nvSpPr>
            <p:spPr bwMode="auto">
              <a:xfrm>
                <a:off x="1042356" y="4114800"/>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b="0">
                    <a:solidFill>
                      <a:schemeClr val="bg2"/>
                    </a:solidFill>
                    <a:latin typeface="Arial" panose="020B0604020202020204" pitchFamily="34" charset="0"/>
                    <a:cs typeface="Arial" panose="020B0604020202020204" pitchFamily="34" charset="0"/>
                  </a:rPr>
                  <a:t>Create</a:t>
                </a:r>
              </a:p>
              <a:p>
                <a:pPr algn="ctr">
                  <a:lnSpc>
                    <a:spcPct val="90000"/>
                  </a:lnSpc>
                </a:pPr>
                <a:r>
                  <a:rPr lang="en-US" sz="900">
                    <a:solidFill>
                      <a:schemeClr val="bg2"/>
                    </a:solidFill>
                    <a:latin typeface="Arial" panose="020B0604020202020204" pitchFamily="34" charset="0"/>
                    <a:cs typeface="Arial" panose="020B0604020202020204" pitchFamily="34" charset="0"/>
                  </a:rPr>
                  <a:t>Date</a:t>
                </a:r>
                <a:endParaRPr lang="en-US" sz="900" b="0">
                  <a:solidFill>
                    <a:schemeClr val="bg2"/>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529B8917-8D2B-F244-A8C4-3967FDA928C4}"/>
                  </a:ext>
                </a:extLst>
              </p:cNvPr>
              <p:cNvSpPr/>
              <p:nvPr/>
            </p:nvSpPr>
            <p:spPr bwMode="auto">
              <a:xfrm>
                <a:off x="620557" y="3581400"/>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b="0">
                    <a:solidFill>
                      <a:schemeClr val="bg2"/>
                    </a:solidFill>
                    <a:latin typeface="Arial" panose="020B0604020202020204" pitchFamily="34" charset="0"/>
                    <a:cs typeface="Arial" panose="020B0604020202020204" pitchFamily="34" charset="0"/>
                  </a:rPr>
                  <a:t>Access</a:t>
                </a:r>
              </a:p>
              <a:p>
                <a:pPr algn="ctr">
                  <a:lnSpc>
                    <a:spcPct val="90000"/>
                  </a:lnSpc>
                </a:pPr>
                <a:r>
                  <a:rPr lang="en-US" sz="900">
                    <a:solidFill>
                      <a:schemeClr val="bg2"/>
                    </a:solidFill>
                    <a:latin typeface="Arial" panose="020B0604020202020204" pitchFamily="34" charset="0"/>
                    <a:cs typeface="Arial" panose="020B0604020202020204" pitchFamily="34" charset="0"/>
                  </a:rPr>
                  <a:t>Date</a:t>
                </a:r>
                <a:endParaRPr lang="en-US" sz="900" b="0">
                  <a:solidFill>
                    <a:schemeClr val="bg2"/>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7C62E4D9-D45B-F041-937A-CADA1920E41C}"/>
                  </a:ext>
                </a:extLst>
              </p:cNvPr>
              <p:cNvSpPr/>
              <p:nvPr/>
            </p:nvSpPr>
            <p:spPr bwMode="auto">
              <a:xfrm>
                <a:off x="631244" y="2917246"/>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a:solidFill>
                      <a:schemeClr val="bg2"/>
                    </a:solidFill>
                    <a:latin typeface="Arial" panose="020B0604020202020204" pitchFamily="34" charset="0"/>
                    <a:cs typeface="Arial" panose="020B0604020202020204" pitchFamily="34" charset="0"/>
                  </a:rPr>
                  <a:t>Modify</a:t>
                </a:r>
                <a:endParaRPr lang="en-US" sz="900" b="0">
                  <a:solidFill>
                    <a:schemeClr val="bg2"/>
                  </a:solidFill>
                  <a:latin typeface="Arial" panose="020B0604020202020204" pitchFamily="34" charset="0"/>
                  <a:cs typeface="Arial" panose="020B0604020202020204" pitchFamily="34" charset="0"/>
                </a:endParaRPr>
              </a:p>
              <a:p>
                <a:pPr algn="ctr">
                  <a:lnSpc>
                    <a:spcPct val="90000"/>
                  </a:lnSpc>
                </a:pPr>
                <a:r>
                  <a:rPr lang="en-US" sz="900">
                    <a:solidFill>
                      <a:schemeClr val="bg2"/>
                    </a:solidFill>
                    <a:latin typeface="Arial" panose="020B0604020202020204" pitchFamily="34" charset="0"/>
                    <a:cs typeface="Arial" panose="020B0604020202020204" pitchFamily="34" charset="0"/>
                  </a:rPr>
                  <a:t>Date</a:t>
                </a:r>
                <a:endParaRPr lang="en-US" sz="900" b="0">
                  <a:solidFill>
                    <a:schemeClr val="bg2"/>
                  </a:solidFill>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ACA5A4F4-8C55-4E46-81F7-8430C1F47A0A}"/>
                  </a:ext>
                </a:extLst>
              </p:cNvPr>
              <p:cNvSpPr/>
              <p:nvPr/>
            </p:nvSpPr>
            <p:spPr bwMode="auto">
              <a:xfrm rot="120000">
                <a:off x="1052437" y="2373765"/>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a:solidFill>
                      <a:schemeClr val="bg2"/>
                    </a:solidFill>
                    <a:latin typeface="Arial" panose="020B0604020202020204" pitchFamily="34" charset="0"/>
                    <a:cs typeface="Arial" panose="020B0604020202020204" pitchFamily="34" charset="0"/>
                  </a:rPr>
                  <a:t>Size</a:t>
                </a:r>
              </a:p>
              <a:p>
                <a:pPr algn="ctr">
                  <a:lnSpc>
                    <a:spcPct val="90000"/>
                  </a:lnSpc>
                </a:pPr>
                <a:r>
                  <a:rPr lang="en-US" sz="900" b="0">
                    <a:solidFill>
                      <a:schemeClr val="bg2"/>
                    </a:solidFill>
                    <a:latin typeface="Arial" panose="020B0604020202020204" pitchFamily="34" charset="0"/>
                    <a:cs typeface="Arial" panose="020B0604020202020204" pitchFamily="34" charset="0"/>
                  </a:rPr>
                  <a:t>On</a:t>
                </a:r>
              </a:p>
              <a:p>
                <a:pPr algn="ctr">
                  <a:lnSpc>
                    <a:spcPct val="90000"/>
                  </a:lnSpc>
                </a:pPr>
                <a:r>
                  <a:rPr lang="en-US" sz="900">
                    <a:solidFill>
                      <a:schemeClr val="bg2"/>
                    </a:solidFill>
                    <a:latin typeface="Arial" panose="020B0604020202020204" pitchFamily="34" charset="0"/>
                    <a:cs typeface="Arial" panose="020B0604020202020204" pitchFamily="34" charset="0"/>
                  </a:rPr>
                  <a:t>Disk</a:t>
                </a:r>
                <a:endParaRPr lang="en-US" sz="900" b="0">
                  <a:solidFill>
                    <a:schemeClr val="bg2"/>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4AB8694-A1A6-A741-BBF2-25B20ECD0B93}"/>
                  </a:ext>
                </a:extLst>
              </p:cNvPr>
              <p:cNvSpPr/>
              <p:nvPr/>
            </p:nvSpPr>
            <p:spPr bwMode="auto">
              <a:xfrm>
                <a:off x="1658275" y="2155246"/>
                <a:ext cx="587956" cy="587954"/>
              </a:xfrm>
              <a:prstGeom prst="ellipse">
                <a:avLst/>
              </a:prstGeom>
              <a:solidFill>
                <a:schemeClr val="tx2">
                  <a:lumMod val="60000"/>
                  <a:lumOff val="4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900">
                    <a:solidFill>
                      <a:schemeClr val="bg2"/>
                    </a:solidFill>
                    <a:latin typeface="Arial" panose="020B0604020202020204" pitchFamily="34" charset="0"/>
                    <a:cs typeface="Arial" panose="020B0604020202020204" pitchFamily="34" charset="0"/>
                  </a:rPr>
                  <a:t>Size</a:t>
                </a:r>
              </a:p>
            </p:txBody>
          </p:sp>
          <p:cxnSp>
            <p:nvCxnSpPr>
              <p:cNvPr id="133" name="Straight Connector 132">
                <a:extLst>
                  <a:ext uri="{FF2B5EF4-FFF2-40B4-BE49-F238E27FC236}">
                    <a16:creationId xmlns:a16="http://schemas.microsoft.com/office/drawing/2014/main" id="{7FB0E64C-D4D9-F64F-B439-6F3E3679633D}"/>
                  </a:ext>
                </a:extLst>
              </p:cNvPr>
              <p:cNvCxnSpPr>
                <a:cxnSpLocks/>
                <a:stCxn id="36" idx="4"/>
                <a:endCxn id="7" idx="0"/>
              </p:cNvCxnSpPr>
              <p:nvPr/>
            </p:nvCxnSpPr>
            <p:spPr>
              <a:xfrm>
                <a:off x="1952253" y="2743200"/>
                <a:ext cx="0" cy="39628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16C5A8C-F03C-CC47-B1A2-04BF981AF1FE}"/>
                  </a:ext>
                </a:extLst>
              </p:cNvPr>
              <p:cNvCxnSpPr>
                <a:cxnSpLocks/>
                <a:stCxn id="7" idx="4"/>
                <a:endCxn id="30" idx="0"/>
              </p:cNvCxnSpPr>
              <p:nvPr/>
            </p:nvCxnSpPr>
            <p:spPr>
              <a:xfrm>
                <a:off x="1952253" y="4011991"/>
                <a:ext cx="0" cy="407609"/>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C97ECED-00AF-3B46-AD1F-F11160CFBADC}"/>
                  </a:ext>
                </a:extLst>
              </p:cNvPr>
              <p:cNvCxnSpPr>
                <a:cxnSpLocks/>
              </p:cNvCxnSpPr>
              <p:nvPr/>
            </p:nvCxnSpPr>
            <p:spPr>
              <a:xfrm rot="2220000">
                <a:off x="1593643" y="3867142"/>
                <a:ext cx="0" cy="36576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D974F35-0A54-0B48-AD1A-3F3C424F3E08}"/>
                  </a:ext>
                </a:extLst>
              </p:cNvPr>
              <p:cNvCxnSpPr>
                <a:cxnSpLocks/>
              </p:cNvCxnSpPr>
              <p:nvPr/>
            </p:nvCxnSpPr>
            <p:spPr>
              <a:xfrm rot="19440000" flipV="1">
                <a:off x="1596207" y="2878710"/>
                <a:ext cx="0" cy="36576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485937E-14FB-DE46-8D56-0EF85F2348C7}"/>
                  </a:ext>
                </a:extLst>
              </p:cNvPr>
              <p:cNvCxnSpPr>
                <a:cxnSpLocks/>
              </p:cNvCxnSpPr>
              <p:nvPr/>
            </p:nvCxnSpPr>
            <p:spPr>
              <a:xfrm flipH="1" flipV="1">
                <a:off x="1143926" y="3298504"/>
                <a:ext cx="410404" cy="132047"/>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B8ABCEA-BA55-5442-A0F3-CD6F99D0F320}"/>
                  </a:ext>
                </a:extLst>
              </p:cNvPr>
              <p:cNvCxnSpPr>
                <a:cxnSpLocks/>
              </p:cNvCxnSpPr>
              <p:nvPr/>
            </p:nvCxnSpPr>
            <p:spPr>
              <a:xfrm flipH="1">
                <a:off x="1166137" y="3698802"/>
                <a:ext cx="368192" cy="129091"/>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58" name="TextBox 157">
              <a:extLst>
                <a:ext uri="{FF2B5EF4-FFF2-40B4-BE49-F238E27FC236}">
                  <a16:creationId xmlns:a16="http://schemas.microsoft.com/office/drawing/2014/main" id="{9A611A52-538F-4F6A-8666-77F502A7417C}"/>
                </a:ext>
              </a:extLst>
            </p:cNvPr>
            <p:cNvSpPr txBox="1"/>
            <p:nvPr/>
          </p:nvSpPr>
          <p:spPr>
            <a:xfrm>
              <a:off x="2455163" y="3326441"/>
              <a:ext cx="1019709" cy="498598"/>
            </a:xfrm>
            <a:prstGeom prst="rect">
              <a:avLst/>
            </a:prstGeom>
            <a:noFill/>
          </p:spPr>
          <p:txBody>
            <a:bodyPr wrap="square" lIns="0" tIns="0" rIns="0" bIns="0" rtlCol="0">
              <a:spAutoFit/>
            </a:bodyPr>
            <a:lstStyle/>
            <a:p>
              <a:pPr marL="0" marR="0" lvl="0" indent="0" defTabSz="913578"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lumMod val="60000"/>
                      <a:lumOff val="40000"/>
                    </a:schemeClr>
                  </a:solidFill>
                  <a:effectLst/>
                  <a:uLnTx/>
                  <a:uFillTx/>
                  <a:latin typeface="Arial"/>
                  <a:cs typeface="Arial"/>
                </a:rPr>
                <a:t>STALE, NON- BUSINESS,</a:t>
              </a:r>
            </a:p>
            <a:p>
              <a:pPr marL="0" marR="0" lvl="0" indent="0" defTabSz="913578"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lumMod val="60000"/>
                      <a:lumOff val="40000"/>
                    </a:schemeClr>
                  </a:solidFill>
                  <a:effectLst/>
                  <a:uLnTx/>
                  <a:uFillTx/>
                  <a:latin typeface="Arial"/>
                  <a:cs typeface="Arial"/>
                </a:rPr>
                <a:t>ORPHAN</a:t>
              </a:r>
            </a:p>
          </p:txBody>
        </p:sp>
      </p:grpSp>
      <p:grpSp>
        <p:nvGrpSpPr>
          <p:cNvPr id="75" name="Group 74">
            <a:extLst>
              <a:ext uri="{FF2B5EF4-FFF2-40B4-BE49-F238E27FC236}">
                <a16:creationId xmlns:a16="http://schemas.microsoft.com/office/drawing/2014/main" id="{BB971D4F-E405-4241-8004-374DE830333D}"/>
              </a:ext>
            </a:extLst>
          </p:cNvPr>
          <p:cNvGrpSpPr/>
          <p:nvPr/>
        </p:nvGrpSpPr>
        <p:grpSpPr>
          <a:xfrm>
            <a:off x="7602728" y="4302338"/>
            <a:ext cx="2187600" cy="1955246"/>
            <a:chOff x="7443040" y="4195080"/>
            <a:chExt cx="2187600" cy="1955246"/>
          </a:xfrm>
        </p:grpSpPr>
        <p:sp>
          <p:nvSpPr>
            <p:cNvPr id="169" name="TextBox 168">
              <a:extLst>
                <a:ext uri="{FF2B5EF4-FFF2-40B4-BE49-F238E27FC236}">
                  <a16:creationId xmlns:a16="http://schemas.microsoft.com/office/drawing/2014/main" id="{D5B1A2C5-0598-42A5-A261-0F3297FEED5E}"/>
                </a:ext>
              </a:extLst>
            </p:cNvPr>
            <p:cNvSpPr txBox="1"/>
            <p:nvPr/>
          </p:nvSpPr>
          <p:spPr>
            <a:xfrm>
              <a:off x="7716602" y="4195080"/>
              <a:ext cx="1343062" cy="332399"/>
            </a:xfrm>
            <a:prstGeom prst="rect">
              <a:avLst/>
            </a:prstGeom>
            <a:noFill/>
          </p:spPr>
          <p:txBody>
            <a:bodyPr wrap="square" lIns="0" tIns="0" rIns="0" bIns="0" rtlCol="0" anchor="b">
              <a:spAutoFit/>
            </a:bodyPr>
            <a:lstStyle/>
            <a:p>
              <a:pPr marL="0" marR="0" lvl="0" indent="0" algn="ctr" defTabSz="913578"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accent5"/>
                  </a:solidFill>
                  <a:effectLst/>
                  <a:uLnTx/>
                  <a:uFillTx/>
                  <a:latin typeface="Arial"/>
                  <a:cs typeface="Arial"/>
                </a:rPr>
                <a:t>VALUE</a:t>
              </a:r>
              <a:r>
                <a:rPr kumimoji="0" lang="en-US" sz="1200" b="1" i="0" u="none" strike="noStrike" kern="1200" cap="none" spc="0" normalizeH="0" noProof="0">
                  <a:ln>
                    <a:noFill/>
                  </a:ln>
                  <a:solidFill>
                    <a:schemeClr val="accent5"/>
                  </a:solidFill>
                  <a:effectLst/>
                  <a:uLnTx/>
                  <a:uFillTx/>
                  <a:latin typeface="Arial"/>
                  <a:cs typeface="Arial"/>
                </a:rPr>
                <a:t> AND </a:t>
              </a:r>
              <a:r>
                <a:rPr kumimoji="0" lang="en-US" sz="1200" b="1" i="0" u="none" strike="noStrike" kern="1200" cap="none" spc="0" normalizeH="0" baseline="0" noProof="0">
                  <a:ln>
                    <a:noFill/>
                  </a:ln>
                  <a:solidFill>
                    <a:schemeClr val="accent5"/>
                  </a:solidFill>
                  <a:effectLst/>
                  <a:uLnTx/>
                  <a:uFillTx/>
                  <a:latin typeface="Arial"/>
                  <a:cs typeface="Arial"/>
                </a:rPr>
                <a:t>SENSITIVITY</a:t>
              </a:r>
            </a:p>
          </p:txBody>
        </p:sp>
        <p:sp>
          <p:nvSpPr>
            <p:cNvPr id="107" name="Oval 106">
              <a:extLst>
                <a:ext uri="{FF2B5EF4-FFF2-40B4-BE49-F238E27FC236}">
                  <a16:creationId xmlns:a16="http://schemas.microsoft.com/office/drawing/2014/main" id="{7FE3D0E2-BD7B-EA42-B6D7-A4A6D1A549C0}"/>
                </a:ext>
              </a:extLst>
            </p:cNvPr>
            <p:cNvSpPr/>
            <p:nvPr/>
          </p:nvSpPr>
          <p:spPr bwMode="auto">
            <a:xfrm>
              <a:off x="7986649" y="4580201"/>
              <a:ext cx="810510" cy="810510"/>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1000" b="0">
                  <a:solidFill>
                    <a:schemeClr val="bg2"/>
                  </a:solidFill>
                  <a:latin typeface="Arial" panose="020B0604020202020204" pitchFamily="34" charset="0"/>
                  <a:cs typeface="Arial" panose="020B0604020202020204" pitchFamily="34" charset="0"/>
                </a:rPr>
                <a:t>Content</a:t>
              </a:r>
              <a:br>
                <a:rPr lang="en-US" sz="1000" b="0">
                  <a:solidFill>
                    <a:schemeClr val="bg2"/>
                  </a:solidFill>
                  <a:latin typeface="Arial" panose="020B0604020202020204" pitchFamily="34" charset="0"/>
                  <a:cs typeface="Arial" panose="020B0604020202020204" pitchFamily="34" charset="0"/>
                </a:rPr>
              </a:br>
              <a:r>
                <a:rPr lang="en-US" sz="1000" b="0">
                  <a:solidFill>
                    <a:schemeClr val="bg2"/>
                  </a:solidFill>
                  <a:latin typeface="Arial" panose="020B0604020202020204" pitchFamily="34" charset="0"/>
                  <a:cs typeface="Arial" panose="020B0604020202020204" pitchFamily="34" charset="0"/>
                </a:rPr>
                <a:t>Classification</a:t>
              </a:r>
            </a:p>
          </p:txBody>
        </p:sp>
        <p:sp>
          <p:nvSpPr>
            <p:cNvPr id="108" name="Oval 107">
              <a:extLst>
                <a:ext uri="{FF2B5EF4-FFF2-40B4-BE49-F238E27FC236}">
                  <a16:creationId xmlns:a16="http://schemas.microsoft.com/office/drawing/2014/main" id="{A8AA10E0-3B85-E64E-9F9D-B18872CBB002}"/>
                </a:ext>
              </a:extLst>
            </p:cNvPr>
            <p:cNvSpPr/>
            <p:nvPr/>
          </p:nvSpPr>
          <p:spPr bwMode="auto">
            <a:xfrm>
              <a:off x="7511989" y="5411260"/>
              <a:ext cx="567076" cy="567076"/>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User</a:t>
              </a:r>
            </a:p>
            <a:p>
              <a:pPr algn="ctr">
                <a:lnSpc>
                  <a:spcPct val="90000"/>
                </a:lnSpc>
              </a:pPr>
              <a:r>
                <a:rPr lang="en-US" sz="700">
                  <a:solidFill>
                    <a:schemeClr val="bg2"/>
                  </a:solidFill>
                  <a:latin typeface="Arial" panose="020B0604020202020204" pitchFamily="34" charset="0"/>
                  <a:cs typeface="Arial" panose="020B0604020202020204" pitchFamily="34" charset="0"/>
                </a:rPr>
                <a:t>Credentials</a:t>
              </a:r>
              <a:endParaRPr lang="en-US" sz="700" b="0">
                <a:solidFill>
                  <a:schemeClr val="bg2"/>
                </a:solidFill>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08D2D46A-CE14-5644-A07A-B5D7BE70DA68}"/>
                </a:ext>
              </a:extLst>
            </p:cNvPr>
            <p:cNvSpPr/>
            <p:nvPr/>
          </p:nvSpPr>
          <p:spPr bwMode="auto">
            <a:xfrm>
              <a:off x="8108366" y="5583250"/>
              <a:ext cx="567076" cy="567076"/>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Confidential</a:t>
              </a:r>
            </a:p>
          </p:txBody>
        </p:sp>
        <p:sp>
          <p:nvSpPr>
            <p:cNvPr id="110" name="Oval 109">
              <a:extLst>
                <a:ext uri="{FF2B5EF4-FFF2-40B4-BE49-F238E27FC236}">
                  <a16:creationId xmlns:a16="http://schemas.microsoft.com/office/drawing/2014/main" id="{85BEEBF5-3E4B-6447-8234-2FB26CF33E19}"/>
                </a:ext>
              </a:extLst>
            </p:cNvPr>
            <p:cNvSpPr/>
            <p:nvPr/>
          </p:nvSpPr>
          <p:spPr bwMode="auto">
            <a:xfrm>
              <a:off x="7443040" y="4915998"/>
              <a:ext cx="446928" cy="446928"/>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PII</a:t>
              </a:r>
            </a:p>
          </p:txBody>
        </p:sp>
        <p:sp>
          <p:nvSpPr>
            <p:cNvPr id="112" name="Oval 111">
              <a:extLst>
                <a:ext uri="{FF2B5EF4-FFF2-40B4-BE49-F238E27FC236}">
                  <a16:creationId xmlns:a16="http://schemas.microsoft.com/office/drawing/2014/main" id="{FE7D6E9D-2AE8-8E46-91C4-484B36BFC39E}"/>
                </a:ext>
              </a:extLst>
            </p:cNvPr>
            <p:cNvSpPr/>
            <p:nvPr/>
          </p:nvSpPr>
          <p:spPr bwMode="auto">
            <a:xfrm>
              <a:off x="9342418" y="5139462"/>
              <a:ext cx="201009" cy="201009"/>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3" name="Oval 112">
              <a:extLst>
                <a:ext uri="{FF2B5EF4-FFF2-40B4-BE49-F238E27FC236}">
                  <a16:creationId xmlns:a16="http://schemas.microsoft.com/office/drawing/2014/main" id="{A64ABAF0-DDE9-D144-86B7-E720CE5E9F47}"/>
                </a:ext>
              </a:extLst>
            </p:cNvPr>
            <p:cNvSpPr/>
            <p:nvPr/>
          </p:nvSpPr>
          <p:spPr bwMode="auto">
            <a:xfrm>
              <a:off x="9206671" y="5429969"/>
              <a:ext cx="182928" cy="182930"/>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4" name="Oval 113">
              <a:extLst>
                <a:ext uri="{FF2B5EF4-FFF2-40B4-BE49-F238E27FC236}">
                  <a16:creationId xmlns:a16="http://schemas.microsoft.com/office/drawing/2014/main" id="{5C33D4E2-3F64-D84F-96CE-DFD377C6686A}"/>
                </a:ext>
              </a:extLst>
            </p:cNvPr>
            <p:cNvSpPr/>
            <p:nvPr/>
          </p:nvSpPr>
          <p:spPr bwMode="auto">
            <a:xfrm>
              <a:off x="8828250" y="5466388"/>
              <a:ext cx="202582" cy="202584"/>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5" name="Oval 114">
              <a:extLst>
                <a:ext uri="{FF2B5EF4-FFF2-40B4-BE49-F238E27FC236}">
                  <a16:creationId xmlns:a16="http://schemas.microsoft.com/office/drawing/2014/main" id="{3D3F1468-096A-C541-8F9E-27C7CE82E905}"/>
                </a:ext>
              </a:extLst>
            </p:cNvPr>
            <p:cNvSpPr/>
            <p:nvPr/>
          </p:nvSpPr>
          <p:spPr bwMode="auto">
            <a:xfrm>
              <a:off x="8735022" y="5782664"/>
              <a:ext cx="142976" cy="142977"/>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23D9A196-892F-3440-A8C8-C1FBBF7B1F76}"/>
                </a:ext>
              </a:extLst>
            </p:cNvPr>
            <p:cNvSpPr/>
            <p:nvPr/>
          </p:nvSpPr>
          <p:spPr bwMode="auto">
            <a:xfrm>
              <a:off x="8916687" y="5783478"/>
              <a:ext cx="142976" cy="142977"/>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7" name="Oval 116">
              <a:extLst>
                <a:ext uri="{FF2B5EF4-FFF2-40B4-BE49-F238E27FC236}">
                  <a16:creationId xmlns:a16="http://schemas.microsoft.com/office/drawing/2014/main" id="{B1CA7807-BE4B-CA44-B8D7-51BDEC63B560}"/>
                </a:ext>
              </a:extLst>
            </p:cNvPr>
            <p:cNvSpPr/>
            <p:nvPr/>
          </p:nvSpPr>
          <p:spPr bwMode="auto">
            <a:xfrm>
              <a:off x="9254445" y="5648855"/>
              <a:ext cx="142976" cy="142977"/>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18" name="Oval 117">
              <a:extLst>
                <a:ext uri="{FF2B5EF4-FFF2-40B4-BE49-F238E27FC236}">
                  <a16:creationId xmlns:a16="http://schemas.microsoft.com/office/drawing/2014/main" id="{AD1EB8A0-4DE0-C942-A92F-8EEADA0A7DAA}"/>
                </a:ext>
              </a:extLst>
            </p:cNvPr>
            <p:cNvSpPr/>
            <p:nvPr/>
          </p:nvSpPr>
          <p:spPr bwMode="auto">
            <a:xfrm>
              <a:off x="9487664" y="5409593"/>
              <a:ext cx="142976" cy="142977"/>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120" name="Oval 119">
              <a:extLst>
                <a:ext uri="{FF2B5EF4-FFF2-40B4-BE49-F238E27FC236}">
                  <a16:creationId xmlns:a16="http://schemas.microsoft.com/office/drawing/2014/main" id="{1CE2FC9E-52D4-AB49-8E3C-7B9C396081C8}"/>
                </a:ext>
              </a:extLst>
            </p:cNvPr>
            <p:cNvSpPr/>
            <p:nvPr/>
          </p:nvSpPr>
          <p:spPr bwMode="auto">
            <a:xfrm>
              <a:off x="9510668" y="5632829"/>
              <a:ext cx="89800" cy="89800"/>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cxnSp>
          <p:nvCxnSpPr>
            <p:cNvPr id="179" name="Straight Connector 178">
              <a:extLst>
                <a:ext uri="{FF2B5EF4-FFF2-40B4-BE49-F238E27FC236}">
                  <a16:creationId xmlns:a16="http://schemas.microsoft.com/office/drawing/2014/main" id="{C6B755DB-A401-1548-AD2E-4713385DC16C}"/>
                </a:ext>
              </a:extLst>
            </p:cNvPr>
            <p:cNvCxnSpPr>
              <a:cxnSpLocks/>
              <a:stCxn id="107" idx="4"/>
              <a:endCxn id="109" idx="0"/>
            </p:cNvCxnSpPr>
            <p:nvPr/>
          </p:nvCxnSpPr>
          <p:spPr>
            <a:xfrm>
              <a:off x="8391904" y="5390711"/>
              <a:ext cx="0" cy="192539"/>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5F3F573-EEA0-EE4F-95A9-5D4333CDCE5E}"/>
                </a:ext>
              </a:extLst>
            </p:cNvPr>
            <p:cNvCxnSpPr>
              <a:cxnSpLocks/>
            </p:cNvCxnSpPr>
            <p:nvPr/>
          </p:nvCxnSpPr>
          <p:spPr>
            <a:xfrm flipH="1">
              <a:off x="7932816" y="5296750"/>
              <a:ext cx="196993" cy="1969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AF0CAC6-1BF0-7446-BA0C-4D62B42BB304}"/>
                </a:ext>
              </a:extLst>
            </p:cNvPr>
            <p:cNvCxnSpPr>
              <a:cxnSpLocks/>
            </p:cNvCxnSpPr>
            <p:nvPr/>
          </p:nvCxnSpPr>
          <p:spPr>
            <a:xfrm flipH="1">
              <a:off x="7836050" y="5051498"/>
              <a:ext cx="164949" cy="4419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8F7B870-AD62-F343-9257-66A7196ADC8F}"/>
                </a:ext>
              </a:extLst>
            </p:cNvPr>
            <p:cNvCxnSpPr>
              <a:cxnSpLocks/>
            </p:cNvCxnSpPr>
            <p:nvPr/>
          </p:nvCxnSpPr>
          <p:spPr>
            <a:xfrm>
              <a:off x="8773084" y="5051498"/>
              <a:ext cx="577423" cy="15471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A156F64-AFE9-0C44-B90C-EB3A8E463BB6}"/>
                </a:ext>
              </a:extLst>
            </p:cNvPr>
            <p:cNvCxnSpPr>
              <a:cxnSpLocks/>
            </p:cNvCxnSpPr>
            <p:nvPr/>
          </p:nvCxnSpPr>
          <p:spPr>
            <a:xfrm>
              <a:off x="8533337" y="5362926"/>
              <a:ext cx="251557" cy="44411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05876D5-CFBF-F946-B9CC-D3036D41B1DE}"/>
                </a:ext>
              </a:extLst>
            </p:cNvPr>
            <p:cNvCxnSpPr>
              <a:cxnSpLocks/>
            </p:cNvCxnSpPr>
            <p:nvPr/>
          </p:nvCxnSpPr>
          <p:spPr>
            <a:xfrm>
              <a:off x="8608482" y="5314711"/>
              <a:ext cx="351877" cy="51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5E6A81E-0961-654C-B9A9-C75946EA7388}"/>
                </a:ext>
              </a:extLst>
            </p:cNvPr>
            <p:cNvCxnSpPr>
              <a:cxnSpLocks/>
            </p:cNvCxnSpPr>
            <p:nvPr/>
          </p:nvCxnSpPr>
          <p:spPr>
            <a:xfrm>
              <a:off x="8650171" y="5278960"/>
              <a:ext cx="216067" cy="21965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87D7714-4529-B641-81AA-D2E31C0053C5}"/>
                </a:ext>
              </a:extLst>
            </p:cNvPr>
            <p:cNvCxnSpPr>
              <a:cxnSpLocks/>
            </p:cNvCxnSpPr>
            <p:nvPr/>
          </p:nvCxnSpPr>
          <p:spPr>
            <a:xfrm>
              <a:off x="8706346" y="5207594"/>
              <a:ext cx="822634" cy="45661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E684222-ACB3-F641-A669-E3154BF827A6}"/>
                </a:ext>
              </a:extLst>
            </p:cNvPr>
            <p:cNvCxnSpPr>
              <a:cxnSpLocks/>
            </p:cNvCxnSpPr>
            <p:nvPr/>
          </p:nvCxnSpPr>
          <p:spPr>
            <a:xfrm>
              <a:off x="8642972" y="5198540"/>
              <a:ext cx="648700" cy="49271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1" name="Oval 110">
              <a:extLst>
                <a:ext uri="{FF2B5EF4-FFF2-40B4-BE49-F238E27FC236}">
                  <a16:creationId xmlns:a16="http://schemas.microsoft.com/office/drawing/2014/main" id="{FF7CBC0D-B684-8D4A-8058-DA9826EF498B}"/>
                </a:ext>
              </a:extLst>
            </p:cNvPr>
            <p:cNvSpPr/>
            <p:nvPr/>
          </p:nvSpPr>
          <p:spPr bwMode="auto">
            <a:xfrm>
              <a:off x="8846680" y="4902992"/>
              <a:ext cx="446928" cy="446928"/>
            </a:xfrm>
            <a:prstGeom prst="ellipse">
              <a:avLst/>
            </a:prstGeom>
            <a:solidFill>
              <a:schemeClr val="accent5"/>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Credit</a:t>
              </a:r>
              <a:br>
                <a:rPr lang="en-US" sz="700" b="0">
                  <a:solidFill>
                    <a:schemeClr val="bg2"/>
                  </a:solidFill>
                  <a:latin typeface="Arial" panose="020B0604020202020204" pitchFamily="34" charset="0"/>
                  <a:cs typeface="Arial" panose="020B0604020202020204" pitchFamily="34" charset="0"/>
                </a:rPr>
              </a:br>
              <a:r>
                <a:rPr lang="en-US" sz="700" b="0">
                  <a:solidFill>
                    <a:schemeClr val="bg2"/>
                  </a:solidFill>
                  <a:latin typeface="Arial" panose="020B0604020202020204" pitchFamily="34" charset="0"/>
                  <a:cs typeface="Arial" panose="020B0604020202020204" pitchFamily="34" charset="0"/>
                </a:rPr>
                <a:t>Card</a:t>
              </a:r>
            </a:p>
          </p:txBody>
        </p:sp>
        <p:cxnSp>
          <p:nvCxnSpPr>
            <p:cNvPr id="196" name="Straight Connector 195">
              <a:extLst>
                <a:ext uri="{FF2B5EF4-FFF2-40B4-BE49-F238E27FC236}">
                  <a16:creationId xmlns:a16="http://schemas.microsoft.com/office/drawing/2014/main" id="{C6815761-252B-4640-A94B-E3554FEDF950}"/>
                </a:ext>
              </a:extLst>
            </p:cNvPr>
            <p:cNvCxnSpPr>
              <a:cxnSpLocks/>
            </p:cNvCxnSpPr>
            <p:nvPr/>
          </p:nvCxnSpPr>
          <p:spPr>
            <a:xfrm>
              <a:off x="8745464" y="5130815"/>
              <a:ext cx="765204" cy="334297"/>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C26776A8-C9B6-5A4C-890B-9E3FEFF0F200}"/>
              </a:ext>
            </a:extLst>
          </p:cNvPr>
          <p:cNvGrpSpPr/>
          <p:nvPr/>
        </p:nvGrpSpPr>
        <p:grpSpPr>
          <a:xfrm>
            <a:off x="9006713" y="2549549"/>
            <a:ext cx="2560805" cy="2771516"/>
            <a:chOff x="9017289" y="2316815"/>
            <a:chExt cx="2560805" cy="2771516"/>
          </a:xfrm>
        </p:grpSpPr>
        <p:sp>
          <p:nvSpPr>
            <p:cNvPr id="159" name="TextBox 158">
              <a:extLst>
                <a:ext uri="{FF2B5EF4-FFF2-40B4-BE49-F238E27FC236}">
                  <a16:creationId xmlns:a16="http://schemas.microsoft.com/office/drawing/2014/main" id="{47A9A74F-9927-4188-988F-29258DFA4609}"/>
                </a:ext>
              </a:extLst>
            </p:cNvPr>
            <p:cNvSpPr txBox="1"/>
            <p:nvPr/>
          </p:nvSpPr>
          <p:spPr>
            <a:xfrm>
              <a:off x="9017289" y="2982457"/>
              <a:ext cx="940750" cy="332399"/>
            </a:xfrm>
            <a:prstGeom prst="rect">
              <a:avLst/>
            </a:prstGeom>
            <a:noFill/>
          </p:spPr>
          <p:txBody>
            <a:bodyPr wrap="square" lIns="0" tIns="0" rIns="0" bIns="0" rtlCol="0" anchor="b">
              <a:spAutoFit/>
            </a:bodyPr>
            <a:lstStyle>
              <a:defPPr>
                <a:defRPr lang="en-US"/>
              </a:defPPr>
              <a:lvl1pPr marR="0" lvl="0" indent="0" algn="ctr" defTabSz="913578" fontAlgn="auto">
                <a:lnSpc>
                  <a:spcPct val="90000"/>
                </a:lnSpc>
                <a:spcBef>
                  <a:spcPts val="0"/>
                </a:spcBef>
                <a:spcAft>
                  <a:spcPts val="0"/>
                </a:spcAft>
                <a:buClrTx/>
                <a:buSzTx/>
                <a:buFontTx/>
                <a:buNone/>
                <a:tabLst/>
                <a:defRPr kumimoji="0" sz="1200" b="1" i="0" u="none" strike="noStrike" cap="none" spc="0" normalizeH="0" baseline="0">
                  <a:ln>
                    <a:noFill/>
                  </a:ln>
                  <a:solidFill>
                    <a:schemeClr val="accent5"/>
                  </a:solidFill>
                  <a:effectLst/>
                  <a:uLnTx/>
                  <a:uFillTx/>
                  <a:latin typeface="Arial"/>
                  <a:cs typeface="Arial"/>
                </a:defRPr>
              </a:lvl1pPr>
            </a:lstStyle>
            <a:p>
              <a:r>
                <a:rPr lang="en-US">
                  <a:solidFill>
                    <a:schemeClr val="accent4"/>
                  </a:solidFill>
                </a:rPr>
                <a:t>SECURITY RISKS</a:t>
              </a:r>
            </a:p>
          </p:txBody>
        </p:sp>
        <p:sp>
          <p:nvSpPr>
            <p:cNvPr id="197" name="Oval 196">
              <a:extLst>
                <a:ext uri="{FF2B5EF4-FFF2-40B4-BE49-F238E27FC236}">
                  <a16:creationId xmlns:a16="http://schemas.microsoft.com/office/drawing/2014/main" id="{22DE9CF2-C327-5F43-8150-BBD5BE7C2582}"/>
                </a:ext>
              </a:extLst>
            </p:cNvPr>
            <p:cNvSpPr/>
            <p:nvPr/>
          </p:nvSpPr>
          <p:spPr bwMode="auto">
            <a:xfrm>
              <a:off x="9291672" y="3417989"/>
              <a:ext cx="872502" cy="872502"/>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1000" b="0">
                  <a:solidFill>
                    <a:schemeClr val="bg2"/>
                  </a:solidFill>
                  <a:latin typeface="Arial" panose="020B0604020202020204" pitchFamily="34" charset="0"/>
                  <a:cs typeface="Arial" panose="020B0604020202020204" pitchFamily="34" charset="0"/>
                </a:rPr>
                <a:t>Effective</a:t>
              </a:r>
              <a:br>
                <a:rPr lang="en-US" sz="1000" b="0">
                  <a:solidFill>
                    <a:schemeClr val="bg2"/>
                  </a:solidFill>
                  <a:latin typeface="Arial" panose="020B0604020202020204" pitchFamily="34" charset="0"/>
                  <a:cs typeface="Arial" panose="020B0604020202020204" pitchFamily="34" charset="0"/>
                </a:rPr>
              </a:br>
              <a:r>
                <a:rPr lang="en-US" sz="1000" b="0">
                  <a:solidFill>
                    <a:schemeClr val="bg2"/>
                  </a:solidFill>
                  <a:latin typeface="Arial" panose="020B0604020202020204" pitchFamily="34" charset="0"/>
                  <a:cs typeface="Arial" panose="020B0604020202020204" pitchFamily="34" charset="0"/>
                </a:rPr>
                <a:t>Permissions</a:t>
              </a:r>
            </a:p>
          </p:txBody>
        </p:sp>
        <p:sp>
          <p:nvSpPr>
            <p:cNvPr id="198" name="Oval 197">
              <a:extLst>
                <a:ext uri="{FF2B5EF4-FFF2-40B4-BE49-F238E27FC236}">
                  <a16:creationId xmlns:a16="http://schemas.microsoft.com/office/drawing/2014/main" id="{AED9F344-46BB-7E43-B8CD-BAF540203087}"/>
                </a:ext>
              </a:extLst>
            </p:cNvPr>
            <p:cNvSpPr/>
            <p:nvPr/>
          </p:nvSpPr>
          <p:spPr bwMode="auto">
            <a:xfrm>
              <a:off x="10211782" y="4024671"/>
              <a:ext cx="712409" cy="712409"/>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Group</a:t>
              </a:r>
              <a:br>
                <a:rPr lang="en-US" sz="800" b="0">
                  <a:solidFill>
                    <a:schemeClr val="bg2"/>
                  </a:solidFill>
                  <a:latin typeface="Arial" panose="020B0604020202020204" pitchFamily="34" charset="0"/>
                  <a:cs typeface="Arial" panose="020B0604020202020204" pitchFamily="34" charset="0"/>
                </a:rPr>
              </a:br>
              <a:r>
                <a:rPr lang="en-US" sz="800" b="0">
                  <a:solidFill>
                    <a:schemeClr val="bg2"/>
                  </a:solidFill>
                  <a:latin typeface="Arial" panose="020B0604020202020204" pitchFamily="34" charset="0"/>
                  <a:cs typeface="Arial" panose="020B0604020202020204" pitchFamily="34" charset="0"/>
                </a:rPr>
                <a:t>Structure</a:t>
              </a:r>
            </a:p>
          </p:txBody>
        </p:sp>
        <p:sp>
          <p:nvSpPr>
            <p:cNvPr id="199" name="Oval 198">
              <a:extLst>
                <a:ext uri="{FF2B5EF4-FFF2-40B4-BE49-F238E27FC236}">
                  <a16:creationId xmlns:a16="http://schemas.microsoft.com/office/drawing/2014/main" id="{89313C94-7F84-FF4B-8693-F897220A5A43}"/>
                </a:ext>
              </a:extLst>
            </p:cNvPr>
            <p:cNvSpPr/>
            <p:nvPr/>
          </p:nvSpPr>
          <p:spPr bwMode="auto">
            <a:xfrm>
              <a:off x="10926618" y="4592577"/>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a:solidFill>
                    <a:schemeClr val="bg2"/>
                  </a:solidFill>
                  <a:latin typeface="Arial" panose="020B0604020202020204" pitchFamily="34" charset="0"/>
                  <a:cs typeface="Arial" panose="020B0604020202020204" pitchFamily="34" charset="0"/>
                </a:rPr>
                <a:t>Nested</a:t>
              </a:r>
            </a:p>
            <a:p>
              <a:pPr algn="ctr">
                <a:lnSpc>
                  <a:spcPct val="90000"/>
                </a:lnSpc>
              </a:pPr>
              <a:r>
                <a:rPr lang="en-US" sz="800" b="0">
                  <a:solidFill>
                    <a:schemeClr val="bg2"/>
                  </a:solidFill>
                  <a:latin typeface="Arial" panose="020B0604020202020204" pitchFamily="34" charset="0"/>
                  <a:cs typeface="Arial" panose="020B0604020202020204" pitchFamily="34" charset="0"/>
                </a:rPr>
                <a:t>Gro</a:t>
              </a:r>
              <a:r>
                <a:rPr lang="en-US" sz="800">
                  <a:solidFill>
                    <a:schemeClr val="bg2"/>
                  </a:solidFill>
                  <a:latin typeface="Arial" panose="020B0604020202020204" pitchFamily="34" charset="0"/>
                  <a:cs typeface="Arial" panose="020B0604020202020204" pitchFamily="34" charset="0"/>
                </a:rPr>
                <a:t>ups</a:t>
              </a:r>
              <a:endParaRPr lang="en-US" sz="800" b="0">
                <a:solidFill>
                  <a:schemeClr val="bg2"/>
                </a:solidFill>
                <a:latin typeface="Arial" panose="020B0604020202020204" pitchFamily="34" charset="0"/>
                <a:cs typeface="Arial" panose="020B0604020202020204" pitchFamily="34" charset="0"/>
              </a:endParaRPr>
            </a:p>
          </p:txBody>
        </p:sp>
        <p:sp>
          <p:nvSpPr>
            <p:cNvPr id="200" name="Oval 199">
              <a:extLst>
                <a:ext uri="{FF2B5EF4-FFF2-40B4-BE49-F238E27FC236}">
                  <a16:creationId xmlns:a16="http://schemas.microsoft.com/office/drawing/2014/main" id="{BEF87963-A932-3048-ABA9-362D2B811CE9}"/>
                </a:ext>
              </a:extLst>
            </p:cNvPr>
            <p:cNvSpPr/>
            <p:nvPr/>
          </p:nvSpPr>
          <p:spPr bwMode="auto">
            <a:xfrm>
              <a:off x="11082340" y="3924338"/>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a:solidFill>
                    <a:schemeClr val="bg2"/>
                  </a:solidFill>
                  <a:latin typeface="Arial" panose="020B0604020202020204" pitchFamily="34" charset="0"/>
                  <a:cs typeface="Arial" panose="020B0604020202020204" pitchFamily="34" charset="0"/>
                </a:rPr>
                <a:t>User</a:t>
              </a:r>
              <a:br>
                <a:rPr lang="en-US" sz="800">
                  <a:solidFill>
                    <a:schemeClr val="bg2"/>
                  </a:solidFill>
                  <a:latin typeface="Arial" panose="020B0604020202020204" pitchFamily="34" charset="0"/>
                  <a:cs typeface="Arial" panose="020B0604020202020204" pitchFamily="34" charset="0"/>
                </a:rPr>
              </a:br>
              <a:r>
                <a:rPr lang="en-US" sz="800">
                  <a:solidFill>
                    <a:schemeClr val="bg2"/>
                  </a:solidFill>
                  <a:latin typeface="Arial" panose="020B0604020202020204" pitchFamily="34" charset="0"/>
                  <a:cs typeface="Arial" panose="020B0604020202020204" pitchFamily="34" charset="0"/>
                </a:rPr>
                <a:t>SIDS</a:t>
              </a:r>
              <a:endParaRPr lang="en-US" sz="800" b="0">
                <a:solidFill>
                  <a:schemeClr val="bg2"/>
                </a:solidFill>
                <a:latin typeface="Arial" panose="020B0604020202020204" pitchFamily="34" charset="0"/>
                <a:cs typeface="Arial" panose="020B0604020202020204" pitchFamily="34" charset="0"/>
              </a:endParaRPr>
            </a:p>
          </p:txBody>
        </p:sp>
        <p:sp>
          <p:nvSpPr>
            <p:cNvPr id="201" name="Oval 200">
              <a:extLst>
                <a:ext uri="{FF2B5EF4-FFF2-40B4-BE49-F238E27FC236}">
                  <a16:creationId xmlns:a16="http://schemas.microsoft.com/office/drawing/2014/main" id="{CA701B37-000B-F341-A611-1B3CE2BCACA5}"/>
                </a:ext>
              </a:extLst>
            </p:cNvPr>
            <p:cNvSpPr/>
            <p:nvPr/>
          </p:nvSpPr>
          <p:spPr bwMode="auto">
            <a:xfrm>
              <a:off x="10423557" y="3399520"/>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a:solidFill>
                    <a:schemeClr val="bg2"/>
                  </a:solidFill>
                  <a:latin typeface="Arial" panose="020B0604020202020204" pitchFamily="34" charset="0"/>
                  <a:cs typeface="Arial" panose="020B0604020202020204" pitchFamily="34" charset="0"/>
                </a:rPr>
                <a:t>Share</a:t>
              </a:r>
              <a:endParaRPr lang="en-US" sz="800" b="0">
                <a:solidFill>
                  <a:schemeClr val="bg2"/>
                </a:solidFill>
                <a:latin typeface="Arial" panose="020B0604020202020204" pitchFamily="34" charset="0"/>
                <a:cs typeface="Arial" panose="020B0604020202020204" pitchFamily="34" charset="0"/>
              </a:endParaRPr>
            </a:p>
          </p:txBody>
        </p:sp>
        <p:sp>
          <p:nvSpPr>
            <p:cNvPr id="202" name="Oval 201">
              <a:extLst>
                <a:ext uri="{FF2B5EF4-FFF2-40B4-BE49-F238E27FC236}">
                  <a16:creationId xmlns:a16="http://schemas.microsoft.com/office/drawing/2014/main" id="{6C709F6E-5DD6-4943-8581-16F7B286AF92}"/>
                </a:ext>
              </a:extLst>
            </p:cNvPr>
            <p:cNvSpPr/>
            <p:nvPr/>
          </p:nvSpPr>
          <p:spPr bwMode="auto">
            <a:xfrm>
              <a:off x="10867907" y="2921288"/>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a:solidFill>
                    <a:schemeClr val="bg2"/>
                  </a:solidFill>
                  <a:latin typeface="Arial" panose="020B0604020202020204" pitchFamily="34" charset="0"/>
                  <a:cs typeface="Arial" panose="020B0604020202020204" pitchFamily="34" charset="0"/>
                </a:rPr>
                <a:t>Denies</a:t>
              </a:r>
              <a:endParaRPr lang="en-US" sz="800" b="0">
                <a:solidFill>
                  <a:schemeClr val="bg2"/>
                </a:solidFill>
                <a:latin typeface="Arial" panose="020B0604020202020204" pitchFamily="34" charset="0"/>
                <a:cs typeface="Arial" panose="020B0604020202020204" pitchFamily="34" charset="0"/>
              </a:endParaRPr>
            </a:p>
          </p:txBody>
        </p:sp>
        <p:sp>
          <p:nvSpPr>
            <p:cNvPr id="205" name="Oval 204">
              <a:extLst>
                <a:ext uri="{FF2B5EF4-FFF2-40B4-BE49-F238E27FC236}">
                  <a16:creationId xmlns:a16="http://schemas.microsoft.com/office/drawing/2014/main" id="{4B246F21-56F0-B346-A3F4-67E2D287857E}"/>
                </a:ext>
              </a:extLst>
            </p:cNvPr>
            <p:cNvSpPr/>
            <p:nvPr/>
          </p:nvSpPr>
          <p:spPr bwMode="auto">
            <a:xfrm>
              <a:off x="9957759" y="2933414"/>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ACL</a:t>
              </a:r>
            </a:p>
          </p:txBody>
        </p:sp>
        <p:sp>
          <p:nvSpPr>
            <p:cNvPr id="206" name="Oval 205">
              <a:extLst>
                <a:ext uri="{FF2B5EF4-FFF2-40B4-BE49-F238E27FC236}">
                  <a16:creationId xmlns:a16="http://schemas.microsoft.com/office/drawing/2014/main" id="{A8EDAD38-3E6A-BB4F-833D-3A4CEBE86BDA}"/>
                </a:ext>
              </a:extLst>
            </p:cNvPr>
            <p:cNvSpPr/>
            <p:nvPr/>
          </p:nvSpPr>
          <p:spPr bwMode="auto">
            <a:xfrm>
              <a:off x="9752837" y="2316815"/>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Protect</a:t>
              </a:r>
              <a:br>
                <a:rPr lang="en-US" sz="800" b="0">
                  <a:solidFill>
                    <a:schemeClr val="bg2"/>
                  </a:solidFill>
                  <a:latin typeface="Arial" panose="020B0604020202020204" pitchFamily="34" charset="0"/>
                  <a:cs typeface="Arial" panose="020B0604020202020204" pitchFamily="34" charset="0"/>
                </a:rPr>
              </a:br>
              <a:r>
                <a:rPr lang="en-US" sz="800" b="0">
                  <a:solidFill>
                    <a:schemeClr val="bg2"/>
                  </a:solidFill>
                  <a:latin typeface="Arial" panose="020B0604020202020204" pitchFamily="34" charset="0"/>
                  <a:cs typeface="Arial" panose="020B0604020202020204" pitchFamily="34" charset="0"/>
                </a:rPr>
                <a:t>Bit</a:t>
              </a:r>
            </a:p>
          </p:txBody>
        </p:sp>
        <p:sp>
          <p:nvSpPr>
            <p:cNvPr id="207" name="Oval 206">
              <a:extLst>
                <a:ext uri="{FF2B5EF4-FFF2-40B4-BE49-F238E27FC236}">
                  <a16:creationId xmlns:a16="http://schemas.microsoft.com/office/drawing/2014/main" id="{35F24D5D-FEB1-B343-AD80-C6468E773CCD}"/>
                </a:ext>
              </a:extLst>
            </p:cNvPr>
            <p:cNvSpPr/>
            <p:nvPr/>
          </p:nvSpPr>
          <p:spPr bwMode="auto">
            <a:xfrm>
              <a:off x="10412833" y="2423033"/>
              <a:ext cx="495754" cy="495754"/>
            </a:xfrm>
            <a:prstGeom prst="ellipse">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800" b="0">
                  <a:solidFill>
                    <a:schemeClr val="bg2"/>
                  </a:solidFill>
                  <a:latin typeface="Arial" panose="020B0604020202020204" pitchFamily="34" charset="0"/>
                  <a:cs typeface="Arial" panose="020B0604020202020204" pitchFamily="34" charset="0"/>
                </a:rPr>
                <a:t>Allows</a:t>
              </a:r>
            </a:p>
          </p:txBody>
        </p:sp>
        <p:cxnSp>
          <p:nvCxnSpPr>
            <p:cNvPr id="208" name="Straight Connector 207">
              <a:extLst>
                <a:ext uri="{FF2B5EF4-FFF2-40B4-BE49-F238E27FC236}">
                  <a16:creationId xmlns:a16="http://schemas.microsoft.com/office/drawing/2014/main" id="{68152806-3C4B-3D44-9B0E-2A0D1A83829A}"/>
                </a:ext>
              </a:extLst>
            </p:cNvPr>
            <p:cNvCxnSpPr>
              <a:cxnSpLocks/>
            </p:cNvCxnSpPr>
            <p:nvPr/>
          </p:nvCxnSpPr>
          <p:spPr>
            <a:xfrm rot="21420000" flipH="1">
              <a:off x="9957759" y="3398588"/>
              <a:ext cx="103918" cy="10396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6CB9144-85A8-3843-95DB-F8C7C384FD59}"/>
                </a:ext>
              </a:extLst>
            </p:cNvPr>
            <p:cNvCxnSpPr>
              <a:cxnSpLocks/>
            </p:cNvCxnSpPr>
            <p:nvPr/>
          </p:nvCxnSpPr>
          <p:spPr>
            <a:xfrm flipH="1">
              <a:off x="10347283" y="2832221"/>
              <a:ext cx="172673" cy="159714"/>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11CEB33-F596-C646-8388-33DDA11DF06B}"/>
                </a:ext>
              </a:extLst>
            </p:cNvPr>
            <p:cNvCxnSpPr>
              <a:cxnSpLocks/>
            </p:cNvCxnSpPr>
            <p:nvPr/>
          </p:nvCxnSpPr>
          <p:spPr>
            <a:xfrm>
              <a:off x="10057388" y="2795721"/>
              <a:ext cx="90565" cy="19254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FA402056-5EA0-FC42-ADF3-3518AE652516}"/>
                </a:ext>
              </a:extLst>
            </p:cNvPr>
            <p:cNvCxnSpPr>
              <a:cxnSpLocks/>
              <a:stCxn id="205" idx="6"/>
              <a:endCxn id="202" idx="2"/>
            </p:cNvCxnSpPr>
            <p:nvPr/>
          </p:nvCxnSpPr>
          <p:spPr>
            <a:xfrm flipV="1">
              <a:off x="10453513" y="3169165"/>
              <a:ext cx="414394" cy="12126"/>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44510D9-E7CC-9447-AD8C-FCDDB29B1792}"/>
                </a:ext>
              </a:extLst>
            </p:cNvPr>
            <p:cNvCxnSpPr>
              <a:cxnSpLocks/>
            </p:cNvCxnSpPr>
            <p:nvPr/>
          </p:nvCxnSpPr>
          <p:spPr>
            <a:xfrm flipV="1">
              <a:off x="10077147" y="3698313"/>
              <a:ext cx="388346" cy="73931"/>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62C03BF3-B1E0-4746-805F-E338388E9533}"/>
                </a:ext>
              </a:extLst>
            </p:cNvPr>
            <p:cNvCxnSpPr>
              <a:cxnSpLocks/>
            </p:cNvCxnSpPr>
            <p:nvPr/>
          </p:nvCxnSpPr>
          <p:spPr>
            <a:xfrm>
              <a:off x="10077147" y="4106116"/>
              <a:ext cx="166101" cy="10981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16199FD-0516-664E-B521-685488CE733D}"/>
                </a:ext>
              </a:extLst>
            </p:cNvPr>
            <p:cNvCxnSpPr>
              <a:cxnSpLocks/>
            </p:cNvCxnSpPr>
            <p:nvPr/>
          </p:nvCxnSpPr>
          <p:spPr>
            <a:xfrm>
              <a:off x="10805698" y="4584678"/>
              <a:ext cx="166101" cy="10981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4479FBE1-503C-6D4B-852B-49FC7E26AE9B}"/>
                </a:ext>
              </a:extLst>
            </p:cNvPr>
            <p:cNvCxnSpPr>
              <a:cxnSpLocks/>
            </p:cNvCxnSpPr>
            <p:nvPr/>
          </p:nvCxnSpPr>
          <p:spPr>
            <a:xfrm flipV="1">
              <a:off x="10872482" y="4226856"/>
              <a:ext cx="243302" cy="4566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880878E0-9A53-C141-931E-5626D1CAE3F0}"/>
                </a:ext>
              </a:extLst>
            </p:cNvPr>
            <p:cNvCxnSpPr>
              <a:cxnSpLocks/>
            </p:cNvCxnSpPr>
            <p:nvPr/>
          </p:nvCxnSpPr>
          <p:spPr>
            <a:xfrm rot="21420000" flipH="1">
              <a:off x="9962425" y="3389258"/>
              <a:ext cx="103918" cy="10396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DA83B6D-8986-7E49-9C30-54B5DF0E0F6A}"/>
              </a:ext>
            </a:extLst>
          </p:cNvPr>
          <p:cNvGrpSpPr/>
          <p:nvPr/>
        </p:nvGrpSpPr>
        <p:grpSpPr>
          <a:xfrm>
            <a:off x="7154174" y="1092920"/>
            <a:ext cx="2780874" cy="1627097"/>
            <a:chOff x="7079725" y="1241269"/>
            <a:chExt cx="2780874" cy="1627097"/>
          </a:xfrm>
        </p:grpSpPr>
        <p:sp>
          <p:nvSpPr>
            <p:cNvPr id="167" name="TextBox 166">
              <a:extLst>
                <a:ext uri="{FF2B5EF4-FFF2-40B4-BE49-F238E27FC236}">
                  <a16:creationId xmlns:a16="http://schemas.microsoft.com/office/drawing/2014/main" id="{BB674D2C-B3C1-4AE3-9E08-CA155B4557CE}"/>
                </a:ext>
              </a:extLst>
            </p:cNvPr>
            <p:cNvSpPr txBox="1"/>
            <p:nvPr/>
          </p:nvSpPr>
          <p:spPr>
            <a:xfrm>
              <a:off x="7079725" y="2349986"/>
              <a:ext cx="1180562" cy="332399"/>
            </a:xfrm>
            <a:prstGeom prst="rect">
              <a:avLst/>
            </a:prstGeom>
            <a:noFill/>
          </p:spPr>
          <p:txBody>
            <a:bodyPr wrap="square" lIns="0" tIns="0" rIns="0" bIns="0" rtlCol="0" anchor="b">
              <a:spAutoFit/>
            </a:bodyPr>
            <a:lstStyle>
              <a:defPPr>
                <a:defRPr lang="en-US"/>
              </a:defPPr>
              <a:lvl1pPr marR="0" lvl="0" indent="0" algn="ctr" defTabSz="913578" fontAlgn="auto">
                <a:lnSpc>
                  <a:spcPct val="90000"/>
                </a:lnSpc>
                <a:spcBef>
                  <a:spcPts val="0"/>
                </a:spcBef>
                <a:spcAft>
                  <a:spcPts val="0"/>
                </a:spcAft>
                <a:buClrTx/>
                <a:buSzTx/>
                <a:buFontTx/>
                <a:buNone/>
                <a:tabLst/>
                <a:defRPr kumimoji="0" sz="1200" b="1" i="0" u="none" strike="noStrike" cap="none" spc="0" normalizeH="0" baseline="0">
                  <a:ln>
                    <a:noFill/>
                  </a:ln>
                  <a:solidFill>
                    <a:schemeClr val="accent5"/>
                  </a:solidFill>
                  <a:effectLst/>
                  <a:uLnTx/>
                  <a:uFillTx/>
                  <a:latin typeface="Arial"/>
                  <a:cs typeface="Arial"/>
                </a:defRPr>
              </a:lvl1pPr>
            </a:lstStyle>
            <a:p>
              <a:pPr algn="r"/>
              <a:r>
                <a:rPr lang="en-US">
                  <a:solidFill>
                    <a:schemeClr val="accent3"/>
                  </a:solidFill>
                </a:rPr>
                <a:t>FILE OWNERSHIP</a:t>
              </a:r>
            </a:p>
          </p:txBody>
        </p:sp>
        <p:grpSp>
          <p:nvGrpSpPr>
            <p:cNvPr id="106" name="Group 105">
              <a:extLst>
                <a:ext uri="{FF2B5EF4-FFF2-40B4-BE49-F238E27FC236}">
                  <a16:creationId xmlns:a16="http://schemas.microsoft.com/office/drawing/2014/main" id="{39E9898F-4D09-5640-BFD1-D853B5C8A35E}"/>
                </a:ext>
              </a:extLst>
            </p:cNvPr>
            <p:cNvGrpSpPr/>
            <p:nvPr/>
          </p:nvGrpSpPr>
          <p:grpSpPr>
            <a:xfrm>
              <a:off x="8129809" y="1241269"/>
              <a:ext cx="1730790" cy="1627097"/>
              <a:chOff x="7827618" y="1131058"/>
              <a:chExt cx="1730790" cy="1627097"/>
            </a:xfrm>
          </p:grpSpPr>
          <p:sp>
            <p:nvSpPr>
              <p:cNvPr id="230" name="Oval 229">
                <a:extLst>
                  <a:ext uri="{FF2B5EF4-FFF2-40B4-BE49-F238E27FC236}">
                    <a16:creationId xmlns:a16="http://schemas.microsoft.com/office/drawing/2014/main" id="{24E71397-A3B4-3747-8F00-D90588DD81ED}"/>
                  </a:ext>
                </a:extLst>
              </p:cNvPr>
              <p:cNvSpPr/>
              <p:nvPr/>
            </p:nvSpPr>
            <p:spPr bwMode="auto">
              <a:xfrm>
                <a:off x="8035573" y="1945807"/>
                <a:ext cx="812348" cy="812348"/>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1000" b="0">
                    <a:solidFill>
                      <a:schemeClr val="bg2"/>
                    </a:solidFill>
                    <a:latin typeface="Arial" panose="020B0604020202020204" pitchFamily="34" charset="0"/>
                    <a:cs typeface="Arial" panose="020B0604020202020204" pitchFamily="34" charset="0"/>
                  </a:rPr>
                  <a:t>User</a:t>
                </a:r>
                <a:br>
                  <a:rPr lang="en-US" sz="1000" b="0">
                    <a:solidFill>
                      <a:schemeClr val="bg2"/>
                    </a:solidFill>
                    <a:latin typeface="Arial" panose="020B0604020202020204" pitchFamily="34" charset="0"/>
                    <a:cs typeface="Arial" panose="020B0604020202020204" pitchFamily="34" charset="0"/>
                  </a:rPr>
                </a:br>
                <a:r>
                  <a:rPr lang="en-US" sz="1000" b="0">
                    <a:solidFill>
                      <a:schemeClr val="bg2"/>
                    </a:solidFill>
                    <a:latin typeface="Arial" panose="020B0604020202020204" pitchFamily="34" charset="0"/>
                    <a:cs typeface="Arial" panose="020B0604020202020204" pitchFamily="34" charset="0"/>
                  </a:rPr>
                  <a:t>Activity</a:t>
                </a:r>
              </a:p>
            </p:txBody>
          </p:sp>
          <p:sp>
            <p:nvSpPr>
              <p:cNvPr id="231" name="Oval 230">
                <a:extLst>
                  <a:ext uri="{FF2B5EF4-FFF2-40B4-BE49-F238E27FC236}">
                    <a16:creationId xmlns:a16="http://schemas.microsoft.com/office/drawing/2014/main" id="{397B40B8-0936-DB4C-8704-FA7982034466}"/>
                  </a:ext>
                </a:extLst>
              </p:cNvPr>
              <p:cNvSpPr/>
              <p:nvPr/>
            </p:nvSpPr>
            <p:spPr bwMode="auto">
              <a:xfrm>
                <a:off x="7827618" y="1297612"/>
                <a:ext cx="497764" cy="497764"/>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Read</a:t>
                </a:r>
              </a:p>
            </p:txBody>
          </p:sp>
          <p:sp>
            <p:nvSpPr>
              <p:cNvPr id="232" name="Oval 231">
                <a:extLst>
                  <a:ext uri="{FF2B5EF4-FFF2-40B4-BE49-F238E27FC236}">
                    <a16:creationId xmlns:a16="http://schemas.microsoft.com/office/drawing/2014/main" id="{279164F0-2798-0545-A21B-7D5BECE8769A}"/>
                  </a:ext>
                </a:extLst>
              </p:cNvPr>
              <p:cNvSpPr/>
              <p:nvPr/>
            </p:nvSpPr>
            <p:spPr bwMode="auto">
              <a:xfrm>
                <a:off x="8601977" y="1131058"/>
                <a:ext cx="497764" cy="497764"/>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Write</a:t>
                </a:r>
              </a:p>
            </p:txBody>
          </p:sp>
          <p:sp>
            <p:nvSpPr>
              <p:cNvPr id="233" name="Oval 232">
                <a:extLst>
                  <a:ext uri="{FF2B5EF4-FFF2-40B4-BE49-F238E27FC236}">
                    <a16:creationId xmlns:a16="http://schemas.microsoft.com/office/drawing/2014/main" id="{D1FC44B3-4E8C-C444-8C92-E316BE71F2FA}"/>
                  </a:ext>
                </a:extLst>
              </p:cNvPr>
              <p:cNvSpPr/>
              <p:nvPr/>
            </p:nvSpPr>
            <p:spPr bwMode="auto">
              <a:xfrm>
                <a:off x="9060644" y="1786805"/>
                <a:ext cx="497764" cy="497764"/>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r>
                  <a:rPr lang="en-US" sz="700" b="0">
                    <a:solidFill>
                      <a:schemeClr val="bg2"/>
                    </a:solidFill>
                    <a:latin typeface="Arial" panose="020B0604020202020204" pitchFamily="34" charset="0"/>
                    <a:cs typeface="Arial" panose="020B0604020202020204" pitchFamily="34" charset="0"/>
                  </a:rPr>
                  <a:t>Permission</a:t>
                </a:r>
                <a:br>
                  <a:rPr lang="en-US" sz="700" b="0">
                    <a:solidFill>
                      <a:schemeClr val="bg2"/>
                    </a:solidFill>
                    <a:latin typeface="Arial" panose="020B0604020202020204" pitchFamily="34" charset="0"/>
                    <a:cs typeface="Arial" panose="020B0604020202020204" pitchFamily="34" charset="0"/>
                  </a:rPr>
                </a:br>
                <a:r>
                  <a:rPr lang="en-US" sz="700" b="0">
                    <a:solidFill>
                      <a:schemeClr val="bg2"/>
                    </a:solidFill>
                    <a:latin typeface="Arial" panose="020B0604020202020204" pitchFamily="34" charset="0"/>
                    <a:cs typeface="Arial" panose="020B0604020202020204" pitchFamily="34" charset="0"/>
                  </a:rPr>
                  <a:t>Change</a:t>
                </a:r>
              </a:p>
            </p:txBody>
          </p:sp>
          <p:sp>
            <p:nvSpPr>
              <p:cNvPr id="235" name="Oval 234">
                <a:extLst>
                  <a:ext uri="{FF2B5EF4-FFF2-40B4-BE49-F238E27FC236}">
                    <a16:creationId xmlns:a16="http://schemas.microsoft.com/office/drawing/2014/main" id="{2045957D-598C-C84E-827F-F66C7BD732E8}"/>
                  </a:ext>
                </a:extLst>
              </p:cNvPr>
              <p:cNvSpPr/>
              <p:nvPr/>
            </p:nvSpPr>
            <p:spPr bwMode="auto">
              <a:xfrm>
                <a:off x="9266167" y="1349564"/>
                <a:ext cx="177980" cy="177980"/>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sp>
            <p:nvSpPr>
              <p:cNvPr id="237" name="Oval 236">
                <a:extLst>
                  <a:ext uri="{FF2B5EF4-FFF2-40B4-BE49-F238E27FC236}">
                    <a16:creationId xmlns:a16="http://schemas.microsoft.com/office/drawing/2014/main" id="{F69B1F54-E193-2248-B322-FACEE0F20C77}"/>
                  </a:ext>
                </a:extLst>
              </p:cNvPr>
              <p:cNvSpPr/>
              <p:nvPr/>
            </p:nvSpPr>
            <p:spPr bwMode="auto">
              <a:xfrm>
                <a:off x="8352757" y="1169824"/>
                <a:ext cx="177980" cy="177980"/>
              </a:xfrm>
              <a:prstGeom prst="ellipse">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lnSpc>
                    <a:spcPct val="90000"/>
                  </a:lnSpc>
                </a:pPr>
                <a:endParaRPr lang="en-US" sz="700" b="0">
                  <a:solidFill>
                    <a:schemeClr val="bg2"/>
                  </a:solidFill>
                  <a:latin typeface="Arial" panose="020B0604020202020204" pitchFamily="34" charset="0"/>
                  <a:cs typeface="Arial" panose="020B0604020202020204" pitchFamily="34" charset="0"/>
                </a:endParaRPr>
              </a:p>
            </p:txBody>
          </p:sp>
          <p:cxnSp>
            <p:nvCxnSpPr>
              <p:cNvPr id="238" name="Straight Connector 237">
                <a:extLst>
                  <a:ext uri="{FF2B5EF4-FFF2-40B4-BE49-F238E27FC236}">
                    <a16:creationId xmlns:a16="http://schemas.microsoft.com/office/drawing/2014/main" id="{5B3B80C2-9241-BE4D-840B-60C4F3FBE2BE}"/>
                  </a:ext>
                </a:extLst>
              </p:cNvPr>
              <p:cNvCxnSpPr>
                <a:cxnSpLocks/>
              </p:cNvCxnSpPr>
              <p:nvPr/>
            </p:nvCxnSpPr>
            <p:spPr>
              <a:xfrm>
                <a:off x="8154870" y="1778888"/>
                <a:ext cx="110193" cy="23427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7EC81503-85E4-8C4C-968F-051AA1F2044C}"/>
                  </a:ext>
                </a:extLst>
              </p:cNvPr>
              <p:cNvCxnSpPr>
                <a:cxnSpLocks/>
              </p:cNvCxnSpPr>
              <p:nvPr/>
            </p:nvCxnSpPr>
            <p:spPr>
              <a:xfrm flipH="1">
                <a:off x="8598617" y="1602518"/>
                <a:ext cx="180930" cy="38466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5466205-9B77-C04D-8749-CD766E2113F7}"/>
                  </a:ext>
                </a:extLst>
              </p:cNvPr>
              <p:cNvCxnSpPr>
                <a:cxnSpLocks/>
                <a:stCxn id="237" idx="4"/>
                <a:endCxn id="230" idx="0"/>
              </p:cNvCxnSpPr>
              <p:nvPr/>
            </p:nvCxnSpPr>
            <p:spPr>
              <a:xfrm>
                <a:off x="8441747" y="1347804"/>
                <a:ext cx="0" cy="59800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2241D9AD-0ABD-5A44-9E8E-47E384BEAB4D}"/>
                  </a:ext>
                </a:extLst>
              </p:cNvPr>
              <p:cNvCxnSpPr>
                <a:cxnSpLocks/>
              </p:cNvCxnSpPr>
              <p:nvPr/>
            </p:nvCxnSpPr>
            <p:spPr>
              <a:xfrm flipH="1">
                <a:off x="8724836" y="1490549"/>
                <a:ext cx="584182" cy="58418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424017E-E330-3C4E-9711-4B4F52145D40}"/>
                  </a:ext>
                </a:extLst>
              </p:cNvPr>
              <p:cNvCxnSpPr>
                <a:cxnSpLocks/>
              </p:cNvCxnSpPr>
              <p:nvPr/>
            </p:nvCxnSpPr>
            <p:spPr>
              <a:xfrm flipH="1">
                <a:off x="8797159" y="2100667"/>
                <a:ext cx="279715" cy="815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a:extLst>
              <a:ext uri="{FF2B5EF4-FFF2-40B4-BE49-F238E27FC236}">
                <a16:creationId xmlns:a16="http://schemas.microsoft.com/office/drawing/2014/main" id="{92637B80-B11C-914E-A550-FDF118C213C6}"/>
              </a:ext>
            </a:extLst>
          </p:cNvPr>
          <p:cNvGrpSpPr/>
          <p:nvPr/>
        </p:nvGrpSpPr>
        <p:grpSpPr>
          <a:xfrm>
            <a:off x="5030807" y="1791065"/>
            <a:ext cx="2130386" cy="3436402"/>
            <a:chOff x="5030807" y="1646928"/>
            <a:chExt cx="2130386" cy="3436402"/>
          </a:xfrm>
        </p:grpSpPr>
        <p:grpSp>
          <p:nvGrpSpPr>
            <p:cNvPr id="270" name="Group 269">
              <a:extLst>
                <a:ext uri="{FF2B5EF4-FFF2-40B4-BE49-F238E27FC236}">
                  <a16:creationId xmlns:a16="http://schemas.microsoft.com/office/drawing/2014/main" id="{FC1A8C00-D33F-1B4C-9AF6-12C19A270E55}"/>
                </a:ext>
              </a:extLst>
            </p:cNvPr>
            <p:cNvGrpSpPr/>
            <p:nvPr/>
          </p:nvGrpSpPr>
          <p:grpSpPr>
            <a:xfrm>
              <a:off x="5127883" y="3010669"/>
              <a:ext cx="1859924" cy="1073842"/>
              <a:chOff x="5127883" y="2875085"/>
              <a:chExt cx="1859924" cy="1073842"/>
            </a:xfrm>
          </p:grpSpPr>
          <p:sp>
            <p:nvSpPr>
              <p:cNvPr id="253" name="Freeform 252">
                <a:extLst>
                  <a:ext uri="{FF2B5EF4-FFF2-40B4-BE49-F238E27FC236}">
                    <a16:creationId xmlns:a16="http://schemas.microsoft.com/office/drawing/2014/main" id="{A1C20C1D-D058-1B4E-9E50-43C1D6D796D5}"/>
                  </a:ext>
                </a:extLst>
              </p:cNvPr>
              <p:cNvSpPr/>
              <p:nvPr/>
            </p:nvSpPr>
            <p:spPr>
              <a:xfrm>
                <a:off x="5127883" y="2875085"/>
                <a:ext cx="1859924" cy="1073842"/>
              </a:xfrm>
              <a:custGeom>
                <a:avLst/>
                <a:gdLst>
                  <a:gd name="connsiteX0" fmla="*/ 432553 w 695055"/>
                  <a:gd name="connsiteY0" fmla="*/ 425932 h 417926"/>
                  <a:gd name="connsiteX1" fmla="*/ 594415 w 695055"/>
                  <a:gd name="connsiteY1" fmla="*/ 425932 h 417926"/>
                  <a:gd name="connsiteX2" fmla="*/ 703244 w 695055"/>
                  <a:gd name="connsiteY2" fmla="*/ 313282 h 417926"/>
                  <a:gd name="connsiteX3" fmla="*/ 611649 w 695055"/>
                  <a:gd name="connsiteY3" fmla="*/ 202057 h 417926"/>
                  <a:gd name="connsiteX4" fmla="*/ 577848 w 695055"/>
                  <a:gd name="connsiteY4" fmla="*/ 196643 h 417926"/>
                  <a:gd name="connsiteX5" fmla="*/ 593082 w 695055"/>
                  <a:gd name="connsiteY5" fmla="*/ 166153 h 417926"/>
                  <a:gd name="connsiteX6" fmla="*/ 602603 w 695055"/>
                  <a:gd name="connsiteY6" fmla="*/ 125405 h 417926"/>
                  <a:gd name="connsiteX7" fmla="*/ 510474 w 695055"/>
                  <a:gd name="connsiteY7" fmla="*/ 33615 h 417926"/>
                  <a:gd name="connsiteX8" fmla="*/ 434648 w 695055"/>
                  <a:gd name="connsiteY8" fmla="*/ 73450 h 417926"/>
                  <a:gd name="connsiteX9" fmla="*/ 413320 w 695055"/>
                  <a:gd name="connsiteY9" fmla="*/ 104224 h 417926"/>
                  <a:gd name="connsiteX10" fmla="*/ 392944 w 695055"/>
                  <a:gd name="connsiteY10" fmla="*/ 72785 h 417926"/>
                  <a:gd name="connsiteX11" fmla="*/ 173327 w 695055"/>
                  <a:gd name="connsiteY11" fmla="*/ 25220 h 417926"/>
                  <a:gd name="connsiteX12" fmla="*/ 101497 w 695055"/>
                  <a:gd name="connsiteY12" fmla="*/ 177266 h 417926"/>
                  <a:gd name="connsiteX13" fmla="*/ 103877 w 695055"/>
                  <a:gd name="connsiteY13" fmla="*/ 199112 h 417926"/>
                  <a:gd name="connsiteX14" fmla="*/ 82550 w 695055"/>
                  <a:gd name="connsiteY14" fmla="*/ 204336 h 417926"/>
                  <a:gd name="connsiteX15" fmla="*/ 0 w 695055"/>
                  <a:gd name="connsiteY15" fmla="*/ 313757 h 417926"/>
                  <a:gd name="connsiteX16" fmla="*/ 108829 w 695055"/>
                  <a:gd name="connsiteY16" fmla="*/ 426407 h 41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5055" h="417926">
                    <a:moveTo>
                      <a:pt x="432553" y="425932"/>
                    </a:moveTo>
                    <a:lnTo>
                      <a:pt x="594415" y="425932"/>
                    </a:lnTo>
                    <a:cubicBezTo>
                      <a:pt x="653352" y="425932"/>
                      <a:pt x="703244" y="374356"/>
                      <a:pt x="703244" y="313282"/>
                    </a:cubicBezTo>
                    <a:cubicBezTo>
                      <a:pt x="703307" y="259125"/>
                      <a:pt x="664917" y="212507"/>
                      <a:pt x="611649" y="202057"/>
                    </a:cubicBezTo>
                    <a:lnTo>
                      <a:pt x="577848" y="196643"/>
                    </a:lnTo>
                    <a:lnTo>
                      <a:pt x="593082" y="166153"/>
                    </a:lnTo>
                    <a:cubicBezTo>
                      <a:pt x="599412" y="153502"/>
                      <a:pt x="602674" y="139545"/>
                      <a:pt x="602603" y="125405"/>
                    </a:cubicBezTo>
                    <a:cubicBezTo>
                      <a:pt x="602571" y="74679"/>
                      <a:pt x="561324" y="33583"/>
                      <a:pt x="510474" y="33615"/>
                    </a:cubicBezTo>
                    <a:cubicBezTo>
                      <a:pt x="480167" y="33634"/>
                      <a:pt x="451810" y="48531"/>
                      <a:pt x="434648" y="73450"/>
                    </a:cubicBezTo>
                    <a:lnTo>
                      <a:pt x="413320" y="104224"/>
                    </a:lnTo>
                    <a:lnTo>
                      <a:pt x="392944" y="72785"/>
                    </a:lnTo>
                    <a:cubicBezTo>
                      <a:pt x="345465" y="-849"/>
                      <a:pt x="247139" y="-22144"/>
                      <a:pt x="173327" y="25220"/>
                    </a:cubicBezTo>
                    <a:cubicBezTo>
                      <a:pt x="122204" y="58026"/>
                      <a:pt x="94319" y="117051"/>
                      <a:pt x="101497" y="177266"/>
                    </a:cubicBezTo>
                    <a:lnTo>
                      <a:pt x="103877" y="199112"/>
                    </a:lnTo>
                    <a:lnTo>
                      <a:pt x="82550" y="204336"/>
                    </a:lnTo>
                    <a:cubicBezTo>
                      <a:pt x="33687" y="218416"/>
                      <a:pt x="37" y="263020"/>
                      <a:pt x="0" y="313757"/>
                    </a:cubicBezTo>
                    <a:cubicBezTo>
                      <a:pt x="0" y="374831"/>
                      <a:pt x="49796" y="426407"/>
                      <a:pt x="108829" y="426407"/>
                    </a:cubicBezTo>
                    <a:close/>
                  </a:path>
                </a:pathLst>
              </a:custGeom>
              <a:solidFill>
                <a:schemeClr val="bg1">
                  <a:alpha val="53488"/>
                </a:schemeClr>
              </a:solidFill>
              <a:ln w="9514" cap="flat">
                <a:solidFill>
                  <a:schemeClr val="accent1"/>
                </a:solidFill>
                <a:prstDash val="solid"/>
                <a:miter/>
              </a:ln>
            </p:spPr>
            <p:txBody>
              <a:bodyPr rtlCol="0" anchor="ctr"/>
              <a:lstStyle/>
              <a:p>
                <a:endParaRPr lang="en-US" sz="1799"/>
              </a:p>
            </p:txBody>
          </p:sp>
          <p:pic>
            <p:nvPicPr>
              <p:cNvPr id="212" name="Picture 211" descr="Logo, icon&#10;&#10;Description automatically generated">
                <a:extLst>
                  <a:ext uri="{FF2B5EF4-FFF2-40B4-BE49-F238E27FC236}">
                    <a16:creationId xmlns:a16="http://schemas.microsoft.com/office/drawing/2014/main" id="{29607486-7D5A-47CE-BC24-0EBDFD9C388C}"/>
                  </a:ext>
                </a:extLst>
              </p:cNvPr>
              <p:cNvPicPr>
                <a:picLocks noChangeAspect="1"/>
              </p:cNvPicPr>
              <p:nvPr/>
            </p:nvPicPr>
            <p:blipFill>
              <a:blip r:embed="rId3"/>
              <a:stretch>
                <a:fillRect/>
              </a:stretch>
            </p:blipFill>
            <p:spPr>
              <a:xfrm>
                <a:off x="5655192" y="3035493"/>
                <a:ext cx="345822" cy="200576"/>
              </a:xfrm>
              <a:prstGeom prst="rect">
                <a:avLst/>
              </a:prstGeom>
            </p:spPr>
          </p:pic>
          <p:pic>
            <p:nvPicPr>
              <p:cNvPr id="213" name="Picture 212" descr="Logo, icon&#10;&#10;Description automatically generated">
                <a:extLst>
                  <a:ext uri="{FF2B5EF4-FFF2-40B4-BE49-F238E27FC236}">
                    <a16:creationId xmlns:a16="http://schemas.microsoft.com/office/drawing/2014/main" id="{E27EE447-7D70-41F9-8823-2FA36A978139}"/>
                  </a:ext>
                </a:extLst>
              </p:cNvPr>
              <p:cNvPicPr>
                <a:picLocks noChangeAspect="1"/>
              </p:cNvPicPr>
              <p:nvPr/>
            </p:nvPicPr>
            <p:blipFill>
              <a:blip r:embed="rId4"/>
              <a:stretch>
                <a:fillRect/>
              </a:stretch>
            </p:blipFill>
            <p:spPr>
              <a:xfrm>
                <a:off x="6298338" y="3115966"/>
                <a:ext cx="326666" cy="326666"/>
              </a:xfrm>
              <a:prstGeom prst="rect">
                <a:avLst/>
              </a:prstGeom>
            </p:spPr>
          </p:pic>
          <p:pic>
            <p:nvPicPr>
              <p:cNvPr id="214" name="Picture 213" descr="Logo&#10;&#10;Description automatically generated">
                <a:extLst>
                  <a:ext uri="{FF2B5EF4-FFF2-40B4-BE49-F238E27FC236}">
                    <a16:creationId xmlns:a16="http://schemas.microsoft.com/office/drawing/2014/main" id="{4512FECA-77E2-4315-BBC0-63281A419B8D}"/>
                  </a:ext>
                </a:extLst>
              </p:cNvPr>
              <p:cNvPicPr>
                <a:picLocks noChangeAspect="1"/>
              </p:cNvPicPr>
              <p:nvPr/>
            </p:nvPicPr>
            <p:blipFill>
              <a:blip r:embed="rId5"/>
              <a:stretch>
                <a:fillRect/>
              </a:stretch>
            </p:blipFill>
            <p:spPr>
              <a:xfrm>
                <a:off x="5999442" y="3608149"/>
                <a:ext cx="898072" cy="283052"/>
              </a:xfrm>
              <a:prstGeom prst="rect">
                <a:avLst/>
              </a:prstGeom>
            </p:spPr>
          </p:pic>
          <p:pic>
            <p:nvPicPr>
              <p:cNvPr id="26" name="Picture 25">
                <a:extLst>
                  <a:ext uri="{FF2B5EF4-FFF2-40B4-BE49-F238E27FC236}">
                    <a16:creationId xmlns:a16="http://schemas.microsoft.com/office/drawing/2014/main" id="{99F156E2-6433-B945-AC30-628EBC6A6FC4}"/>
                  </a:ext>
                </a:extLst>
              </p:cNvPr>
              <p:cNvPicPr>
                <a:picLocks noChangeAspect="1"/>
              </p:cNvPicPr>
              <p:nvPr/>
            </p:nvPicPr>
            <p:blipFill rotWithShape="1">
              <a:blip r:embed="rId6"/>
              <a:srcRect t="14548" b="19974"/>
              <a:stretch/>
            </p:blipFill>
            <p:spPr>
              <a:xfrm>
                <a:off x="5206202" y="3375727"/>
                <a:ext cx="792841" cy="521546"/>
              </a:xfrm>
              <a:prstGeom prst="rect">
                <a:avLst/>
              </a:prstGeom>
            </p:spPr>
          </p:pic>
          <p:pic>
            <p:nvPicPr>
              <p:cNvPr id="27" name="Picture 2">
                <a:extLst>
                  <a:ext uri="{FF2B5EF4-FFF2-40B4-BE49-F238E27FC236}">
                    <a16:creationId xmlns:a16="http://schemas.microsoft.com/office/drawing/2014/main" id="{7D927BAA-5C73-284E-87F9-EF6507EF1B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6566" y="3338159"/>
                <a:ext cx="264304" cy="245810"/>
              </a:xfrm>
              <a:prstGeom prst="rect">
                <a:avLst/>
              </a:prstGeom>
              <a:noFill/>
              <a:extLst>
                <a:ext uri="{909E8E84-426E-40DD-AFC4-6F175D3DCCD1}">
                  <a14:hiddenFill xmlns:a14="http://schemas.microsoft.com/office/drawing/2010/main">
                    <a:solidFill>
                      <a:srgbClr val="FFFFFF"/>
                    </a:solidFill>
                  </a14:hiddenFill>
                </a:ext>
              </a:extLst>
            </p:spPr>
          </p:pic>
        </p:grpSp>
        <p:pic>
          <p:nvPicPr>
            <p:cNvPr id="246" name="Picture 245">
              <a:extLst>
                <a:ext uri="{FF2B5EF4-FFF2-40B4-BE49-F238E27FC236}">
                  <a16:creationId xmlns:a16="http://schemas.microsoft.com/office/drawing/2014/main" id="{C16DCC55-588A-7C4C-B95B-FFE7A0486A1F}"/>
                </a:ext>
              </a:extLst>
            </p:cNvPr>
            <p:cNvPicPr>
              <a:picLocks noChangeAspect="1"/>
            </p:cNvPicPr>
            <p:nvPr/>
          </p:nvPicPr>
          <p:blipFill>
            <a:blip r:embed="rId8"/>
            <a:stretch>
              <a:fillRect/>
            </a:stretch>
          </p:blipFill>
          <p:spPr>
            <a:xfrm>
              <a:off x="5715000" y="2142937"/>
              <a:ext cx="762000" cy="762000"/>
            </a:xfrm>
            <a:prstGeom prst="rect">
              <a:avLst/>
            </a:prstGeom>
          </p:spPr>
        </p:pic>
        <p:sp>
          <p:nvSpPr>
            <p:cNvPr id="247" name="TextBox 246">
              <a:extLst>
                <a:ext uri="{FF2B5EF4-FFF2-40B4-BE49-F238E27FC236}">
                  <a16:creationId xmlns:a16="http://schemas.microsoft.com/office/drawing/2014/main" id="{87D29ABD-0119-E441-9EE8-3C6143523738}"/>
                </a:ext>
              </a:extLst>
            </p:cNvPr>
            <p:cNvSpPr txBox="1"/>
            <p:nvPr/>
          </p:nvSpPr>
          <p:spPr>
            <a:xfrm>
              <a:off x="5448804" y="1646928"/>
              <a:ext cx="1294392" cy="443198"/>
            </a:xfrm>
            <a:prstGeom prst="rect">
              <a:avLst/>
            </a:prstGeom>
            <a:noFill/>
          </p:spPr>
          <p:txBody>
            <a:bodyPr wrap="square" lIns="0" tIns="0" rIns="0" bIns="0" rtlCol="0" anchor="b">
              <a:spAutoFit/>
            </a:bodyPr>
            <a:lstStyle>
              <a:defPPr>
                <a:defRPr lang="en-US"/>
              </a:defPPr>
              <a:lvl1pPr marR="0" lvl="0" indent="0" algn="ctr" defTabSz="913578" fontAlgn="auto">
                <a:lnSpc>
                  <a:spcPct val="90000"/>
                </a:lnSpc>
                <a:spcBef>
                  <a:spcPts val="0"/>
                </a:spcBef>
                <a:spcAft>
                  <a:spcPts val="0"/>
                </a:spcAft>
                <a:buClrTx/>
                <a:buSzTx/>
                <a:buFontTx/>
                <a:buNone/>
                <a:tabLst/>
                <a:defRPr kumimoji="0" sz="1200" b="1" i="0" u="none" strike="noStrike" cap="none" spc="0" normalizeH="0" baseline="0">
                  <a:ln>
                    <a:noFill/>
                  </a:ln>
                  <a:solidFill>
                    <a:schemeClr val="accent5"/>
                  </a:solidFill>
                  <a:effectLst/>
                  <a:uLnTx/>
                  <a:uFillTx/>
                  <a:latin typeface="Arial"/>
                  <a:cs typeface="Arial"/>
                </a:defRPr>
              </a:lvl1pPr>
            </a:lstStyle>
            <a:p>
              <a:r>
                <a:rPr lang="en-US" sz="1600">
                  <a:solidFill>
                    <a:schemeClr val="accent6"/>
                  </a:solidFill>
                </a:rPr>
                <a:t> DATA INSIGHT</a:t>
              </a:r>
            </a:p>
          </p:txBody>
        </p:sp>
        <p:grpSp>
          <p:nvGrpSpPr>
            <p:cNvPr id="269" name="Group 268">
              <a:extLst>
                <a:ext uri="{FF2B5EF4-FFF2-40B4-BE49-F238E27FC236}">
                  <a16:creationId xmlns:a16="http://schemas.microsoft.com/office/drawing/2014/main" id="{772F3D5E-DF49-7D44-9025-9E4C7A931EBA}"/>
                </a:ext>
              </a:extLst>
            </p:cNvPr>
            <p:cNvGrpSpPr/>
            <p:nvPr/>
          </p:nvGrpSpPr>
          <p:grpSpPr>
            <a:xfrm>
              <a:off x="5030807" y="4219458"/>
              <a:ext cx="2130386" cy="863872"/>
              <a:chOff x="4919998" y="4037311"/>
              <a:chExt cx="2130386" cy="863872"/>
            </a:xfrm>
          </p:grpSpPr>
          <p:pic>
            <p:nvPicPr>
              <p:cNvPr id="254" name="Picture 253" descr="Logo, icon&#10;&#10;Description automatically generated">
                <a:extLst>
                  <a:ext uri="{FF2B5EF4-FFF2-40B4-BE49-F238E27FC236}">
                    <a16:creationId xmlns:a16="http://schemas.microsoft.com/office/drawing/2014/main" id="{6465F641-FCB1-EE43-983F-AC5D4A74F923}"/>
                  </a:ext>
                </a:extLst>
              </p:cNvPr>
              <p:cNvPicPr>
                <a:picLocks noChangeAspect="1"/>
              </p:cNvPicPr>
              <p:nvPr/>
            </p:nvPicPr>
            <p:blipFill>
              <a:blip r:embed="rId4"/>
              <a:stretch>
                <a:fillRect/>
              </a:stretch>
            </p:blipFill>
            <p:spPr>
              <a:xfrm>
                <a:off x="6681677" y="4213233"/>
                <a:ext cx="329572" cy="329572"/>
              </a:xfrm>
              <a:prstGeom prst="rect">
                <a:avLst/>
              </a:prstGeom>
            </p:spPr>
          </p:pic>
          <p:pic>
            <p:nvPicPr>
              <p:cNvPr id="256" name="Picture 255">
                <a:extLst>
                  <a:ext uri="{FF2B5EF4-FFF2-40B4-BE49-F238E27FC236}">
                    <a16:creationId xmlns:a16="http://schemas.microsoft.com/office/drawing/2014/main" id="{05A3DF80-4BBD-2B46-81DC-B02BA184F3D7}"/>
                  </a:ext>
                </a:extLst>
              </p:cNvPr>
              <p:cNvPicPr>
                <a:picLocks noChangeAspect="1"/>
              </p:cNvPicPr>
              <p:nvPr/>
            </p:nvPicPr>
            <p:blipFill>
              <a:blip r:embed="rId9"/>
              <a:stretch>
                <a:fillRect/>
              </a:stretch>
            </p:blipFill>
            <p:spPr>
              <a:xfrm>
                <a:off x="6322601" y="4258739"/>
                <a:ext cx="219270" cy="252526"/>
              </a:xfrm>
              <a:prstGeom prst="rect">
                <a:avLst/>
              </a:prstGeom>
            </p:spPr>
          </p:pic>
          <p:pic>
            <p:nvPicPr>
              <p:cNvPr id="257" name="Picture 256">
                <a:extLst>
                  <a:ext uri="{FF2B5EF4-FFF2-40B4-BE49-F238E27FC236}">
                    <a16:creationId xmlns:a16="http://schemas.microsoft.com/office/drawing/2014/main" id="{0DE72C9B-EEE2-5D45-A9BA-2FF585E4C589}"/>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4919998" y="4386070"/>
                <a:ext cx="1232597" cy="209659"/>
              </a:xfrm>
              <a:prstGeom prst="rect">
                <a:avLst/>
              </a:prstGeom>
            </p:spPr>
          </p:pic>
          <p:pic>
            <p:nvPicPr>
              <p:cNvPr id="258" name="Picture 257">
                <a:extLst>
                  <a:ext uri="{FF2B5EF4-FFF2-40B4-BE49-F238E27FC236}">
                    <a16:creationId xmlns:a16="http://schemas.microsoft.com/office/drawing/2014/main" id="{7038E5C7-AE69-C440-8B62-E7345296AA6C}"/>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977076" y="4054944"/>
                <a:ext cx="1108270" cy="245905"/>
              </a:xfrm>
              <a:prstGeom prst="rect">
                <a:avLst/>
              </a:prstGeom>
            </p:spPr>
          </p:pic>
          <p:pic>
            <p:nvPicPr>
              <p:cNvPr id="259" name="Picture 258">
                <a:extLst>
                  <a:ext uri="{FF2B5EF4-FFF2-40B4-BE49-F238E27FC236}">
                    <a16:creationId xmlns:a16="http://schemas.microsoft.com/office/drawing/2014/main" id="{61FC18C3-4840-5B47-9607-8E41E255FEB3}"/>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6290194" y="4636954"/>
                <a:ext cx="535912" cy="264229"/>
              </a:xfrm>
              <a:prstGeom prst="rect">
                <a:avLst/>
              </a:prstGeom>
            </p:spPr>
          </p:pic>
          <p:pic>
            <p:nvPicPr>
              <p:cNvPr id="261" name="Picture 260">
                <a:extLst>
                  <a:ext uri="{FF2B5EF4-FFF2-40B4-BE49-F238E27FC236}">
                    <a16:creationId xmlns:a16="http://schemas.microsoft.com/office/drawing/2014/main" id="{5B3F31E7-5670-7A42-9F99-F3F45220BBF9}"/>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6199624" y="4037311"/>
                <a:ext cx="850760" cy="127279"/>
              </a:xfrm>
              <a:prstGeom prst="rect">
                <a:avLst/>
              </a:prstGeom>
            </p:spPr>
          </p:pic>
          <p:pic>
            <p:nvPicPr>
              <p:cNvPr id="265" name="Picture 264">
                <a:extLst>
                  <a:ext uri="{FF2B5EF4-FFF2-40B4-BE49-F238E27FC236}">
                    <a16:creationId xmlns:a16="http://schemas.microsoft.com/office/drawing/2014/main" id="{CF861C21-7B14-2B48-A16C-95C7BB4B3846}"/>
                  </a:ext>
                </a:extLst>
              </p:cNvPr>
              <p:cNvPicPr>
                <a:picLocks noChangeAspect="1"/>
              </p:cNvPicPr>
              <p:nvPr/>
            </p:nvPicPr>
            <p:blipFill rotWithShape="1">
              <a:blip r:embed="rId14">
                <a:extLst>
                  <a:ext uri="{28A0092B-C50C-407E-A947-70E740481C1C}">
                    <a14:useLocalDpi xmlns:a14="http://schemas.microsoft.com/office/drawing/2010/main"/>
                  </a:ext>
                </a:extLst>
              </a:blip>
              <a:srcRect l="4167" t="19854" r="21364" b="19854"/>
              <a:stretch/>
            </p:blipFill>
            <p:spPr>
              <a:xfrm>
                <a:off x="5222132" y="4698176"/>
                <a:ext cx="866686" cy="136051"/>
              </a:xfrm>
              <a:prstGeom prst="rect">
                <a:avLst/>
              </a:prstGeom>
            </p:spPr>
          </p:pic>
        </p:grpSp>
      </p:grpSp>
    </p:spTree>
    <p:extLst>
      <p:ext uri="{BB962C8B-B14F-4D97-AF65-F5344CB8AC3E}">
        <p14:creationId xmlns:p14="http://schemas.microsoft.com/office/powerpoint/2010/main" val="246217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nodeType="withEffect">
                                  <p:stCondLst>
                                    <p:cond delay="0"/>
                                  </p:stCondLst>
                                  <p:childTnLst>
                                    <p:animMotion origin="layout" path="M -4.47512E-6 -3.33333E-6 L -0.06238 -3.33333E-6 " pathEditMode="relative" rAng="0" ptsTypes="AA">
                                      <p:cBhvr>
                                        <p:cTn id="9" dur="750" spd="-100000" fill="hold"/>
                                        <p:tgtEl>
                                          <p:spTgt spid="8"/>
                                        </p:tgtEl>
                                        <p:attrNameLst>
                                          <p:attrName>ppt_x</p:attrName>
                                          <p:attrName>ppt_y</p:attrName>
                                        </p:attrNameLst>
                                      </p:cBhvr>
                                      <p:rCtr x="-3126"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750"/>
                                        <p:tgtEl>
                                          <p:spTgt spid="75"/>
                                        </p:tgtEl>
                                      </p:cBhvr>
                                    </p:animEffect>
                                  </p:childTnLst>
                                </p:cTn>
                              </p:par>
                              <p:par>
                                <p:cTn id="15" presetID="42" presetClass="path" presetSubtype="0" decel="100000" fill="hold" nodeType="withEffect">
                                  <p:stCondLst>
                                    <p:cond delay="0"/>
                                  </p:stCondLst>
                                  <p:childTnLst>
                                    <p:animMotion origin="layout" path="M -1.25E-6 2.59259E-6 L 0.07409 0.11736 " pathEditMode="relative" rAng="0" ptsTypes="AA">
                                      <p:cBhvr>
                                        <p:cTn id="16" dur="750" spd="-100000" fill="hold"/>
                                        <p:tgtEl>
                                          <p:spTgt spid="75"/>
                                        </p:tgtEl>
                                        <p:attrNameLst>
                                          <p:attrName>ppt_x</p:attrName>
                                          <p:attrName>ppt_y</p:attrName>
                                        </p:attrNameLst>
                                      </p:cBhvr>
                                      <p:rCtr x="3698" y="585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750"/>
                                        <p:tgtEl>
                                          <p:spTgt spid="94"/>
                                        </p:tgtEl>
                                      </p:cBhvr>
                                    </p:animEffect>
                                  </p:childTnLst>
                                </p:cTn>
                              </p:par>
                              <p:par>
                                <p:cTn id="22" presetID="42" presetClass="path" presetSubtype="0" decel="100000" fill="hold" nodeType="withEffect">
                                  <p:stCondLst>
                                    <p:cond delay="0"/>
                                  </p:stCondLst>
                                  <p:childTnLst>
                                    <p:animMotion origin="layout" path="M 1.11022E-16 -2.59259E-6 L 0.15625 -0.00694 " pathEditMode="relative" rAng="0" ptsTypes="AA">
                                      <p:cBhvr>
                                        <p:cTn id="23" dur="750" spd="-100000" fill="hold"/>
                                        <p:tgtEl>
                                          <p:spTgt spid="94"/>
                                        </p:tgtEl>
                                        <p:attrNameLst>
                                          <p:attrName>ppt_x</p:attrName>
                                          <p:attrName>ppt_y</p:attrName>
                                        </p:attrNameLst>
                                      </p:cBhvr>
                                      <p:rCtr x="7813" y="-34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fade">
                                      <p:cBhvr>
                                        <p:cTn id="28" dur="750"/>
                                        <p:tgtEl>
                                          <p:spTgt spid="127"/>
                                        </p:tgtEl>
                                      </p:cBhvr>
                                    </p:animEffect>
                                  </p:childTnLst>
                                </p:cTn>
                              </p:par>
                              <p:par>
                                <p:cTn id="29" presetID="42" presetClass="path" presetSubtype="0" decel="100000" fill="hold" nodeType="withEffect">
                                  <p:stCondLst>
                                    <p:cond delay="0"/>
                                  </p:stCondLst>
                                  <p:childTnLst>
                                    <p:animMotion origin="layout" path="M -1.25E-6 2.22222E-6 L 0.13203 -0.13357 " pathEditMode="relative" rAng="0" ptsTypes="AA">
                                      <p:cBhvr>
                                        <p:cTn id="30" dur="750" spd="-100000" fill="hold"/>
                                        <p:tgtEl>
                                          <p:spTgt spid="127"/>
                                        </p:tgtEl>
                                        <p:attrNameLst>
                                          <p:attrName>ppt_x</p:attrName>
                                          <p:attrName>ppt_y</p:attrName>
                                        </p:attrNameLst>
                                      </p:cBhvr>
                                      <p:rCtr x="6602" y="-6690"/>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4"/>
                                        </p:tgtEl>
                                        <p:attrNameLst>
                                          <p:attrName>style.visibility</p:attrName>
                                        </p:attrNameLst>
                                      </p:cBhvr>
                                      <p:to>
                                        <p:strVal val="visible"/>
                                      </p:to>
                                    </p:set>
                                    <p:animEffect transition="in" filter="fade">
                                      <p:cBhvr>
                                        <p:cTn id="35" dur="750"/>
                                        <p:tgtEl>
                                          <p:spTgt spid="164"/>
                                        </p:tgtEl>
                                      </p:cBhvr>
                                    </p:animEffect>
                                  </p:childTnLst>
                                </p:cTn>
                              </p:par>
                              <p:par>
                                <p:cTn id="36" presetID="42" presetClass="path" presetSubtype="0" decel="100000" fill="hold" nodeType="withEffect">
                                  <p:stCondLst>
                                    <p:cond delay="0"/>
                                  </p:stCondLst>
                                  <p:childTnLst>
                                    <p:animMotion origin="layout" path="M -4.58333E-6 -3.7037E-7 L -0.05664 0.09838 " pathEditMode="relative" rAng="0" ptsTypes="AA">
                                      <p:cBhvr>
                                        <p:cTn id="37" dur="750" spd="-100000" fill="hold"/>
                                        <p:tgtEl>
                                          <p:spTgt spid="164"/>
                                        </p:tgtEl>
                                        <p:attrNameLst>
                                          <p:attrName>ppt_x</p:attrName>
                                          <p:attrName>ppt_y</p:attrName>
                                        </p:attrNameLst>
                                      </p:cBhvr>
                                      <p:rCtr x="-2839" y="4907"/>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750"/>
                                        <p:tgtEl>
                                          <p:spTgt spid="93"/>
                                        </p:tgtEl>
                                      </p:cBhvr>
                                    </p:animEffect>
                                  </p:childTnLst>
                                </p:cTn>
                              </p:par>
                              <p:par>
                                <p:cTn id="43" presetID="42" presetClass="path" presetSubtype="0" decel="100000" fill="hold" nodeType="withEffect">
                                  <p:stCondLst>
                                    <p:cond delay="0"/>
                                  </p:stCondLst>
                                  <p:childTnLst>
                                    <p:animMotion origin="layout" path="M 3.95833E-6 1.11111E-6 L -0.08099 -0.1037 " pathEditMode="relative" rAng="0" ptsTypes="AA">
                                      <p:cBhvr>
                                        <p:cTn id="44" dur="750" spd="-100000" fill="hold"/>
                                        <p:tgtEl>
                                          <p:spTgt spid="93"/>
                                        </p:tgtEl>
                                        <p:attrNameLst>
                                          <p:attrName>ppt_x</p:attrName>
                                          <p:attrName>ppt_y</p:attrName>
                                        </p:attrNameLst>
                                      </p:cBhvr>
                                      <p:rCtr x="-4049"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170FCDD-F591-A74C-A746-00A367D5D12A}"/>
              </a:ext>
            </a:extLst>
          </p:cNvPr>
          <p:cNvGrpSpPr/>
          <p:nvPr/>
        </p:nvGrpSpPr>
        <p:grpSpPr>
          <a:xfrm>
            <a:off x="635420" y="1440953"/>
            <a:ext cx="10921158" cy="4655047"/>
            <a:chOff x="635420" y="1440953"/>
            <a:chExt cx="10921158" cy="4655047"/>
          </a:xfrm>
        </p:grpSpPr>
        <p:sp>
          <p:nvSpPr>
            <p:cNvPr id="11" name="Rounded Rectangle 10">
              <a:extLst>
                <a:ext uri="{FF2B5EF4-FFF2-40B4-BE49-F238E27FC236}">
                  <a16:creationId xmlns:a16="http://schemas.microsoft.com/office/drawing/2014/main" id="{CD35FB68-03B8-BC4F-A5A7-91B8BB61CBD3}"/>
                </a:ext>
              </a:extLst>
            </p:cNvPr>
            <p:cNvSpPr/>
            <p:nvPr/>
          </p:nvSpPr>
          <p:spPr bwMode="auto">
            <a:xfrm>
              <a:off x="635420" y="1440953"/>
              <a:ext cx="10921158" cy="4655047"/>
            </a:xfrm>
            <a:prstGeom prst="roundRect">
              <a:avLst>
                <a:gd name="adj" fmla="val 3095"/>
              </a:avLst>
            </a:prstGeom>
            <a:solidFill>
              <a:schemeClr val="bg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34" name="Round Same Side Corner Rectangle 33">
              <a:extLst>
                <a:ext uri="{FF2B5EF4-FFF2-40B4-BE49-F238E27FC236}">
                  <a16:creationId xmlns:a16="http://schemas.microsoft.com/office/drawing/2014/main" id="{293C744D-D483-F844-A188-BFE9FBEE422F}"/>
                </a:ext>
              </a:extLst>
            </p:cNvPr>
            <p:cNvSpPr/>
            <p:nvPr/>
          </p:nvSpPr>
          <p:spPr bwMode="auto">
            <a:xfrm>
              <a:off x="635420" y="1440953"/>
              <a:ext cx="10921158" cy="716435"/>
            </a:xfrm>
            <a:prstGeom prst="round2SameRect">
              <a:avLst>
                <a:gd name="adj1" fmla="val 20297"/>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buClr>
                  <a:srgbClr val="B3B3B4"/>
                </a:buClr>
              </a:pPr>
              <a:r>
                <a:rPr lang="en-US" sz="1600" dirty="0">
                  <a:solidFill>
                    <a:schemeClr val="bg1"/>
                  </a:solidFill>
                </a:rPr>
                <a:t>Veritas Data Insight is a file analysis and classification tool that identifies information risk hazards and delivers integrated remediation capabilities to ensure successful execution of an organization’s Data Governance strategy.</a:t>
              </a:r>
            </a:p>
          </p:txBody>
        </p:sp>
      </p:grpSp>
      <p:sp>
        <p:nvSpPr>
          <p:cNvPr id="2" name="Title 1">
            <a:extLst>
              <a:ext uri="{FF2B5EF4-FFF2-40B4-BE49-F238E27FC236}">
                <a16:creationId xmlns:a16="http://schemas.microsoft.com/office/drawing/2014/main" id="{E07CBA77-D60E-4073-AB41-0B8F4BE2D444}"/>
              </a:ext>
            </a:extLst>
          </p:cNvPr>
          <p:cNvSpPr>
            <a:spLocks noGrp="1"/>
          </p:cNvSpPr>
          <p:nvPr>
            <p:ph type="title"/>
          </p:nvPr>
        </p:nvSpPr>
        <p:spPr/>
        <p:txBody>
          <a:bodyPr/>
          <a:lstStyle/>
          <a:p>
            <a:r>
              <a:rPr lang="en-US" dirty="0"/>
              <a:t>Veritas Data Insight</a:t>
            </a:r>
          </a:p>
        </p:txBody>
      </p:sp>
      <p:sp>
        <p:nvSpPr>
          <p:cNvPr id="4" name="Footer Placeholder 3">
            <a:extLst>
              <a:ext uri="{FF2B5EF4-FFF2-40B4-BE49-F238E27FC236}">
                <a16:creationId xmlns:a16="http://schemas.microsoft.com/office/drawing/2014/main" id="{65FA7615-EBA2-4C99-9ADD-06FBA2586FAE}"/>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A8842C2C-ED5B-4469-B10D-9E1A90E83501}"/>
              </a:ext>
            </a:extLst>
          </p:cNvPr>
          <p:cNvSpPr>
            <a:spLocks noGrp="1"/>
          </p:cNvSpPr>
          <p:nvPr>
            <p:ph type="sldNum" sz="quarter" idx="4"/>
          </p:nvPr>
        </p:nvSpPr>
        <p:spPr/>
        <p:txBody>
          <a:bodyPr/>
          <a:lstStyle/>
          <a:p>
            <a:fld id="{8A39E1BE-BEA9-3141-B1D0-D0662867DFF2}" type="slidenum">
              <a:rPr lang="en-US" smtClean="0"/>
              <a:pPr/>
              <a:t>23</a:t>
            </a:fld>
            <a:endParaRPr lang="en-US" dirty="0"/>
          </a:p>
        </p:txBody>
      </p:sp>
      <p:grpSp>
        <p:nvGrpSpPr>
          <p:cNvPr id="15" name="Group 14">
            <a:extLst>
              <a:ext uri="{FF2B5EF4-FFF2-40B4-BE49-F238E27FC236}">
                <a16:creationId xmlns:a16="http://schemas.microsoft.com/office/drawing/2014/main" id="{049CE4C3-D34D-A243-B46E-C702DB3D51D7}"/>
              </a:ext>
            </a:extLst>
          </p:cNvPr>
          <p:cNvGrpSpPr/>
          <p:nvPr/>
        </p:nvGrpSpPr>
        <p:grpSpPr>
          <a:xfrm>
            <a:off x="6158227" y="2362200"/>
            <a:ext cx="2513767" cy="3503942"/>
            <a:chOff x="6171039" y="2417650"/>
            <a:chExt cx="2513767" cy="3503942"/>
          </a:xfrm>
        </p:grpSpPr>
        <p:sp>
          <p:nvSpPr>
            <p:cNvPr id="26" name="Rounded Rectangle 25">
              <a:extLst>
                <a:ext uri="{FF2B5EF4-FFF2-40B4-BE49-F238E27FC236}">
                  <a16:creationId xmlns:a16="http://schemas.microsoft.com/office/drawing/2014/main" id="{EB68F95F-5B9F-4B43-A45A-C2BF28972A3E}"/>
                </a:ext>
              </a:extLst>
            </p:cNvPr>
            <p:cNvSpPr/>
            <p:nvPr/>
          </p:nvSpPr>
          <p:spPr bwMode="auto">
            <a:xfrm>
              <a:off x="6171039" y="2417650"/>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97623B8A-2F8B-F54B-9CDB-F09A45A135B4}"/>
                </a:ext>
              </a:extLst>
            </p:cNvPr>
            <p:cNvSpPr/>
            <p:nvPr/>
          </p:nvSpPr>
          <p:spPr bwMode="auto">
            <a:xfrm>
              <a:off x="6278749" y="3690355"/>
              <a:ext cx="2298346" cy="737535"/>
            </a:xfrm>
            <a:prstGeom prst="rect">
              <a:avLst/>
            </a:prstGeom>
            <a:noFill/>
            <a:ln w="19050" cap="flat" cmpd="sng" algn="ctr">
              <a:noFill/>
              <a:prstDash val="solid"/>
              <a:round/>
              <a:headEnd type="none" w="med" len="med"/>
              <a:tailEnd type="none" w="med" len="med"/>
            </a:ln>
            <a:effectLst/>
          </p:spPr>
          <p:txBody>
            <a:bodyPr anchor="t"/>
            <a:lstStyle/>
            <a:p>
              <a:pPr algn="ctr">
                <a:lnSpc>
                  <a:spcPct val="90000"/>
                </a:lnSpc>
                <a:defRPr/>
              </a:pPr>
              <a:r>
                <a:rPr lang="en-US" sz="1799" kern="0" dirty="0">
                  <a:solidFill>
                    <a:schemeClr val="accent1"/>
                  </a:solidFill>
                </a:rPr>
                <a:t>User/Groups (Directory Services)</a:t>
              </a:r>
              <a:endParaRPr lang="en-US" sz="1600" kern="0" dirty="0"/>
            </a:p>
          </p:txBody>
        </p:sp>
        <p:pic>
          <p:nvPicPr>
            <p:cNvPr id="47" name="Picture 46">
              <a:extLst>
                <a:ext uri="{FF2B5EF4-FFF2-40B4-BE49-F238E27FC236}">
                  <a16:creationId xmlns:a16="http://schemas.microsoft.com/office/drawing/2014/main" id="{C987F5DE-A48E-0D41-BD22-3610DB9A0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493" y="2852955"/>
              <a:ext cx="926858" cy="787195"/>
            </a:xfrm>
            <a:prstGeom prst="rect">
              <a:avLst/>
            </a:prstGeom>
          </p:spPr>
        </p:pic>
        <p:sp>
          <p:nvSpPr>
            <p:cNvPr id="55" name="Rectangle 54">
              <a:extLst>
                <a:ext uri="{FF2B5EF4-FFF2-40B4-BE49-F238E27FC236}">
                  <a16:creationId xmlns:a16="http://schemas.microsoft.com/office/drawing/2014/main" id="{3E43387E-1664-0C4E-A670-B94A02BD1A09}"/>
                </a:ext>
              </a:extLst>
            </p:cNvPr>
            <p:cNvSpPr/>
            <p:nvPr/>
          </p:nvSpPr>
          <p:spPr bwMode="auto">
            <a:xfrm>
              <a:off x="6278749" y="4721129"/>
              <a:ext cx="2298346" cy="757130"/>
            </a:xfrm>
            <a:prstGeom prst="rect">
              <a:avLst/>
            </a:prstGeom>
            <a:noFill/>
            <a:ln w="19050" cap="flat" cmpd="sng" algn="ctr">
              <a:noFill/>
              <a:prstDash val="solid"/>
              <a:round/>
              <a:headEnd type="none" w="med" len="med"/>
              <a:tailEnd type="none" w="med" len="med"/>
            </a:ln>
            <a:effectLst/>
          </p:spPr>
          <p:txBody>
            <a:bodyPr wrap="square" anchor="t">
              <a:spAutoFit/>
            </a:bodyPr>
            <a:lstStyle/>
            <a:p>
              <a:pPr algn="ctr">
                <a:lnSpc>
                  <a:spcPct val="90000"/>
                </a:lnSpc>
                <a:defRPr/>
              </a:pPr>
              <a:r>
                <a:rPr lang="en-US" sz="1600" kern="0" dirty="0">
                  <a:solidFill>
                    <a:schemeClr val="tx2"/>
                  </a:solidFill>
                </a:rPr>
                <a:t>Understands users and attributes from Active Directory/LDAP</a:t>
              </a:r>
            </a:p>
          </p:txBody>
        </p:sp>
      </p:grpSp>
      <p:grpSp>
        <p:nvGrpSpPr>
          <p:cNvPr id="16" name="Group 15">
            <a:extLst>
              <a:ext uri="{FF2B5EF4-FFF2-40B4-BE49-F238E27FC236}">
                <a16:creationId xmlns:a16="http://schemas.microsoft.com/office/drawing/2014/main" id="{9CF639CC-07EF-944B-BB1F-B9787220B0C4}"/>
              </a:ext>
            </a:extLst>
          </p:cNvPr>
          <p:cNvGrpSpPr/>
          <p:nvPr/>
        </p:nvGrpSpPr>
        <p:grpSpPr>
          <a:xfrm>
            <a:off x="8824757" y="2362200"/>
            <a:ext cx="2532986" cy="3503942"/>
            <a:chOff x="8824757" y="2417650"/>
            <a:chExt cx="2532986" cy="3503942"/>
          </a:xfrm>
        </p:grpSpPr>
        <p:sp>
          <p:nvSpPr>
            <p:cNvPr id="7" name="TextBox 6">
              <a:extLst>
                <a:ext uri="{FF2B5EF4-FFF2-40B4-BE49-F238E27FC236}">
                  <a16:creationId xmlns:a16="http://schemas.microsoft.com/office/drawing/2014/main" id="{A75D8041-1152-4368-800F-BF04A5A66DA9}"/>
                </a:ext>
              </a:extLst>
            </p:cNvPr>
            <p:cNvSpPr txBox="1"/>
            <p:nvPr/>
          </p:nvSpPr>
          <p:spPr bwMode="ltGray">
            <a:xfrm>
              <a:off x="8824757" y="4394848"/>
              <a:ext cx="985580" cy="569765"/>
            </a:xfrm>
            <a:prstGeom prst="rect">
              <a:avLst/>
            </a:prstGeom>
            <a:noFill/>
            <a:ln w="9525">
              <a:noFill/>
              <a:miter lim="800000"/>
              <a:headEnd/>
              <a:tailEnd/>
            </a:ln>
          </p:spPr>
          <p:txBody>
            <a:bodyPr lIns="91395" tIns="45698" rIns="91395" bIns="45698"/>
            <a:lstStyle/>
            <a:p>
              <a:pPr>
                <a:lnSpc>
                  <a:spcPct val="90000"/>
                </a:lnSpc>
                <a:spcAft>
                  <a:spcPts val="800"/>
                </a:spcAft>
              </a:pPr>
              <a:endParaRPr lang="en-US" sz="800" dirty="0">
                <a:solidFill>
                  <a:srgbClr val="4E4845"/>
                </a:solidFill>
              </a:endParaRPr>
            </a:p>
          </p:txBody>
        </p:sp>
        <p:sp>
          <p:nvSpPr>
            <p:cNvPr id="32" name="Rounded Rectangle 31">
              <a:extLst>
                <a:ext uri="{FF2B5EF4-FFF2-40B4-BE49-F238E27FC236}">
                  <a16:creationId xmlns:a16="http://schemas.microsoft.com/office/drawing/2014/main" id="{3C8FD9CA-95EC-EC45-9EA8-A8C2A113DF2F}"/>
                </a:ext>
              </a:extLst>
            </p:cNvPr>
            <p:cNvSpPr/>
            <p:nvPr/>
          </p:nvSpPr>
          <p:spPr bwMode="auto">
            <a:xfrm>
              <a:off x="8843976" y="2417650"/>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C6B728B-AB04-0146-9FF5-555DAA8815C0}"/>
                </a:ext>
              </a:extLst>
            </p:cNvPr>
            <p:cNvSpPr/>
            <p:nvPr/>
          </p:nvSpPr>
          <p:spPr bwMode="auto">
            <a:xfrm>
              <a:off x="9037533" y="3692641"/>
              <a:ext cx="2126654" cy="738279"/>
            </a:xfrm>
            <a:prstGeom prst="rect">
              <a:avLst/>
            </a:prstGeom>
            <a:noFill/>
            <a:ln w="19050" cap="flat" cmpd="sng" algn="ctr">
              <a:noFill/>
              <a:prstDash val="solid"/>
              <a:round/>
              <a:headEnd type="none" w="med" len="med"/>
              <a:tailEnd type="none" w="med" len="med"/>
            </a:ln>
            <a:effectLst/>
          </p:spPr>
          <p:txBody>
            <a:bodyPr anchor="t"/>
            <a:lstStyle/>
            <a:p>
              <a:pPr algn="ctr">
                <a:lnSpc>
                  <a:spcPct val="90000"/>
                </a:lnSpc>
                <a:defRPr/>
              </a:pPr>
              <a:r>
                <a:rPr lang="en-US" sz="1799" kern="0" dirty="0">
                  <a:solidFill>
                    <a:schemeClr val="accent1"/>
                  </a:solidFill>
                </a:rPr>
                <a:t>Content </a:t>
              </a:r>
              <a:br>
                <a:rPr lang="en-US" sz="1799" kern="0" dirty="0">
                  <a:solidFill>
                    <a:schemeClr val="accent1"/>
                  </a:solidFill>
                </a:rPr>
              </a:br>
              <a:r>
                <a:rPr lang="en-US" sz="1799" kern="0" dirty="0">
                  <a:solidFill>
                    <a:schemeClr val="accent1"/>
                  </a:solidFill>
                </a:rPr>
                <a:t>Classification</a:t>
              </a:r>
              <a:endParaRPr lang="en-US" sz="1600" kern="0" dirty="0"/>
            </a:p>
          </p:txBody>
        </p:sp>
        <p:pic>
          <p:nvPicPr>
            <p:cNvPr id="49" name="Picture 48">
              <a:extLst>
                <a:ext uri="{FF2B5EF4-FFF2-40B4-BE49-F238E27FC236}">
                  <a16:creationId xmlns:a16="http://schemas.microsoft.com/office/drawing/2014/main" id="{696F84D6-04A8-C245-802D-679DFF737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430" y="2852955"/>
              <a:ext cx="926858" cy="787195"/>
            </a:xfrm>
            <a:prstGeom prst="rect">
              <a:avLst/>
            </a:prstGeom>
          </p:spPr>
        </p:pic>
        <p:sp>
          <p:nvSpPr>
            <p:cNvPr id="56" name="Rectangle 55">
              <a:extLst>
                <a:ext uri="{FF2B5EF4-FFF2-40B4-BE49-F238E27FC236}">
                  <a16:creationId xmlns:a16="http://schemas.microsoft.com/office/drawing/2014/main" id="{95FF9712-9F23-8544-A717-C68D4C6936B6}"/>
                </a:ext>
              </a:extLst>
            </p:cNvPr>
            <p:cNvSpPr/>
            <p:nvPr/>
          </p:nvSpPr>
          <p:spPr bwMode="auto">
            <a:xfrm>
              <a:off x="8984370" y="4723415"/>
              <a:ext cx="2232980" cy="757130"/>
            </a:xfrm>
            <a:prstGeom prst="rect">
              <a:avLst/>
            </a:prstGeom>
            <a:noFill/>
            <a:ln w="19050" cap="flat" cmpd="sng" algn="ctr">
              <a:noFill/>
              <a:prstDash val="solid"/>
              <a:round/>
              <a:headEnd type="none" w="med" len="med"/>
              <a:tailEnd type="none" w="med" len="med"/>
            </a:ln>
            <a:effectLst/>
          </p:spPr>
          <p:txBody>
            <a:bodyPr wrap="square" anchor="t">
              <a:spAutoFit/>
            </a:bodyPr>
            <a:lstStyle/>
            <a:p>
              <a:pPr algn="ctr">
                <a:lnSpc>
                  <a:spcPct val="90000"/>
                </a:lnSpc>
                <a:defRPr/>
              </a:pPr>
              <a:r>
                <a:rPr lang="en-US" sz="1600" kern="0" dirty="0">
                  <a:solidFill>
                    <a:schemeClr val="tx2"/>
                  </a:solidFill>
                </a:rPr>
                <a:t>Content Classification with 250+ policies and nearly 1,100 patterns</a:t>
              </a:r>
            </a:p>
          </p:txBody>
        </p:sp>
      </p:grpSp>
      <p:grpSp>
        <p:nvGrpSpPr>
          <p:cNvPr id="13" name="Group 12">
            <a:extLst>
              <a:ext uri="{FF2B5EF4-FFF2-40B4-BE49-F238E27FC236}">
                <a16:creationId xmlns:a16="http://schemas.microsoft.com/office/drawing/2014/main" id="{E50AF402-83C4-1B4B-BBAD-EBE0940458D3}"/>
              </a:ext>
            </a:extLst>
          </p:cNvPr>
          <p:cNvGrpSpPr/>
          <p:nvPr/>
        </p:nvGrpSpPr>
        <p:grpSpPr>
          <a:xfrm>
            <a:off x="3491696" y="2362200"/>
            <a:ext cx="2513767" cy="3503942"/>
            <a:chOff x="3498102" y="2417650"/>
            <a:chExt cx="2513767" cy="3503942"/>
          </a:xfrm>
        </p:grpSpPr>
        <p:sp>
          <p:nvSpPr>
            <p:cNvPr id="42" name="Rounded Rectangle 41">
              <a:extLst>
                <a:ext uri="{FF2B5EF4-FFF2-40B4-BE49-F238E27FC236}">
                  <a16:creationId xmlns:a16="http://schemas.microsoft.com/office/drawing/2014/main" id="{C48974B9-976B-2848-9EED-72735F5D71F1}"/>
                </a:ext>
              </a:extLst>
            </p:cNvPr>
            <p:cNvSpPr/>
            <p:nvPr/>
          </p:nvSpPr>
          <p:spPr bwMode="auto">
            <a:xfrm>
              <a:off x="3498102" y="2417650"/>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CB7FF7F5-7B73-F145-A889-2E93C6E25E35}"/>
                </a:ext>
              </a:extLst>
            </p:cNvPr>
            <p:cNvSpPr/>
            <p:nvPr/>
          </p:nvSpPr>
          <p:spPr bwMode="auto">
            <a:xfrm>
              <a:off x="3657837" y="3688661"/>
              <a:ext cx="2213516" cy="738279"/>
            </a:xfrm>
            <a:prstGeom prst="rect">
              <a:avLst/>
            </a:prstGeom>
            <a:noFill/>
            <a:ln w="19050" cap="flat" cmpd="sng" algn="ctr">
              <a:noFill/>
              <a:prstDash val="solid"/>
              <a:round/>
              <a:headEnd type="none" w="med" len="med"/>
              <a:tailEnd type="none" w="med" len="med"/>
            </a:ln>
            <a:effectLst/>
          </p:spPr>
          <p:txBody>
            <a:bodyPr anchor="t"/>
            <a:lstStyle/>
            <a:p>
              <a:pPr algn="ctr">
                <a:lnSpc>
                  <a:spcPct val="90000"/>
                </a:lnSpc>
                <a:defRPr/>
              </a:pPr>
              <a:r>
                <a:rPr lang="en-US" sz="1799" kern="0" dirty="0">
                  <a:solidFill>
                    <a:schemeClr val="accent1"/>
                  </a:solidFill>
                </a:rPr>
                <a:t>Data Usage/</a:t>
              </a:r>
              <a:br>
                <a:rPr lang="en-US" sz="1799" kern="0" dirty="0">
                  <a:solidFill>
                    <a:schemeClr val="accent1"/>
                  </a:solidFill>
                </a:rPr>
              </a:br>
              <a:r>
                <a:rPr lang="en-US" sz="1799" kern="0" dirty="0">
                  <a:solidFill>
                    <a:schemeClr val="accent1"/>
                  </a:solidFill>
                </a:rPr>
                <a:t>Activity</a:t>
              </a:r>
              <a:endParaRPr lang="en-US" sz="1600" kern="0" dirty="0"/>
            </a:p>
          </p:txBody>
        </p:sp>
        <p:pic>
          <p:nvPicPr>
            <p:cNvPr id="51" name="Picture 50">
              <a:extLst>
                <a:ext uri="{FF2B5EF4-FFF2-40B4-BE49-F238E27FC236}">
                  <a16:creationId xmlns:a16="http://schemas.microsoft.com/office/drawing/2014/main" id="{13CF08D3-96C8-B24F-A610-D58C3C768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904" y="2852955"/>
              <a:ext cx="914162" cy="787195"/>
            </a:xfrm>
            <a:prstGeom prst="rect">
              <a:avLst/>
            </a:prstGeom>
          </p:spPr>
        </p:pic>
        <p:sp>
          <p:nvSpPr>
            <p:cNvPr id="57" name="Rectangle 56">
              <a:extLst>
                <a:ext uri="{FF2B5EF4-FFF2-40B4-BE49-F238E27FC236}">
                  <a16:creationId xmlns:a16="http://schemas.microsoft.com/office/drawing/2014/main" id="{2CAC2BFC-AEFF-A646-909D-D30005D2C4DE}"/>
                </a:ext>
              </a:extLst>
            </p:cNvPr>
            <p:cNvSpPr/>
            <p:nvPr/>
          </p:nvSpPr>
          <p:spPr bwMode="auto">
            <a:xfrm>
              <a:off x="3639569" y="4719435"/>
              <a:ext cx="2250052" cy="757130"/>
            </a:xfrm>
            <a:prstGeom prst="rect">
              <a:avLst/>
            </a:prstGeom>
            <a:noFill/>
            <a:ln w="19050" cap="flat" cmpd="sng" algn="ctr">
              <a:noFill/>
              <a:prstDash val="solid"/>
              <a:round/>
              <a:headEnd type="none" w="med" len="med"/>
              <a:tailEnd type="none" w="med" len="med"/>
            </a:ln>
            <a:effectLst/>
          </p:spPr>
          <p:txBody>
            <a:bodyPr wrap="square" anchor="t">
              <a:spAutoFit/>
            </a:bodyPr>
            <a:lstStyle/>
            <a:p>
              <a:pPr algn="ctr">
                <a:lnSpc>
                  <a:spcPct val="90000"/>
                </a:lnSpc>
                <a:defRPr/>
              </a:pPr>
              <a:r>
                <a:rPr lang="en-US" sz="1600" kern="0" dirty="0">
                  <a:solidFill>
                    <a:schemeClr val="tx2"/>
                  </a:solidFill>
                </a:rPr>
                <a:t>Track file access/ usage activity across your infrastructure</a:t>
              </a:r>
            </a:p>
          </p:txBody>
        </p:sp>
      </p:grpSp>
      <p:grpSp>
        <p:nvGrpSpPr>
          <p:cNvPr id="12" name="Group 11">
            <a:extLst>
              <a:ext uri="{FF2B5EF4-FFF2-40B4-BE49-F238E27FC236}">
                <a16:creationId xmlns:a16="http://schemas.microsoft.com/office/drawing/2014/main" id="{751F03CC-37B5-A343-A987-6B963C178415}"/>
              </a:ext>
            </a:extLst>
          </p:cNvPr>
          <p:cNvGrpSpPr/>
          <p:nvPr/>
        </p:nvGrpSpPr>
        <p:grpSpPr>
          <a:xfrm>
            <a:off x="825165" y="2362200"/>
            <a:ext cx="2513767" cy="3503942"/>
            <a:chOff x="825165" y="2417650"/>
            <a:chExt cx="2513767" cy="3503942"/>
          </a:xfrm>
        </p:grpSpPr>
        <p:sp>
          <p:nvSpPr>
            <p:cNvPr id="37" name="Rounded Rectangle 36">
              <a:extLst>
                <a:ext uri="{FF2B5EF4-FFF2-40B4-BE49-F238E27FC236}">
                  <a16:creationId xmlns:a16="http://schemas.microsoft.com/office/drawing/2014/main" id="{64BA29CC-94FF-2749-B47E-1ACC7FC7AD9F}"/>
                </a:ext>
              </a:extLst>
            </p:cNvPr>
            <p:cNvSpPr/>
            <p:nvPr/>
          </p:nvSpPr>
          <p:spPr bwMode="auto">
            <a:xfrm>
              <a:off x="825165" y="2417650"/>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AE6BBEF1-D2B8-DA4C-B978-96AD4611553E}"/>
                </a:ext>
              </a:extLst>
            </p:cNvPr>
            <p:cNvSpPr/>
            <p:nvPr/>
          </p:nvSpPr>
          <p:spPr bwMode="auto">
            <a:xfrm>
              <a:off x="898346" y="3691491"/>
              <a:ext cx="2364661" cy="791874"/>
            </a:xfrm>
            <a:prstGeom prst="rect">
              <a:avLst/>
            </a:prstGeom>
            <a:noFill/>
            <a:ln w="19050" cap="flat" cmpd="sng" algn="ctr">
              <a:noFill/>
              <a:prstDash val="solid"/>
              <a:round/>
              <a:headEnd type="none" w="med" len="med"/>
              <a:tailEnd type="none" w="med" len="med"/>
            </a:ln>
            <a:effectLst/>
          </p:spPr>
          <p:txBody>
            <a:bodyPr anchor="t"/>
            <a:lstStyle/>
            <a:p>
              <a:pPr algn="ctr">
                <a:lnSpc>
                  <a:spcPct val="90000"/>
                </a:lnSpc>
                <a:defRPr/>
              </a:pPr>
              <a:r>
                <a:rPr lang="en-US" sz="1799" kern="0" dirty="0">
                  <a:solidFill>
                    <a:schemeClr val="accent1"/>
                  </a:solidFill>
                </a:rPr>
                <a:t>Metadata, Ownerships and permissions </a:t>
              </a:r>
            </a:p>
          </p:txBody>
        </p:sp>
        <p:pic>
          <p:nvPicPr>
            <p:cNvPr id="54" name="Picture 53">
              <a:extLst>
                <a:ext uri="{FF2B5EF4-FFF2-40B4-BE49-F238E27FC236}">
                  <a16:creationId xmlns:a16="http://schemas.microsoft.com/office/drawing/2014/main" id="{3B22BC9C-122E-DC4C-BB41-5D6805AF57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174" y="2850615"/>
              <a:ext cx="859749" cy="791874"/>
            </a:xfrm>
            <a:prstGeom prst="rect">
              <a:avLst/>
            </a:prstGeom>
          </p:spPr>
        </p:pic>
        <p:sp>
          <p:nvSpPr>
            <p:cNvPr id="58" name="Rectangle 57">
              <a:extLst>
                <a:ext uri="{FF2B5EF4-FFF2-40B4-BE49-F238E27FC236}">
                  <a16:creationId xmlns:a16="http://schemas.microsoft.com/office/drawing/2014/main" id="{63A43F68-A101-1C4E-A0FE-BAF32486D35B}"/>
                </a:ext>
              </a:extLst>
            </p:cNvPr>
            <p:cNvSpPr/>
            <p:nvPr/>
          </p:nvSpPr>
          <p:spPr bwMode="auto">
            <a:xfrm>
              <a:off x="962969" y="4722265"/>
              <a:ext cx="2235418" cy="757130"/>
            </a:xfrm>
            <a:prstGeom prst="rect">
              <a:avLst/>
            </a:prstGeom>
            <a:noFill/>
            <a:ln w="19050" cap="flat" cmpd="sng" algn="ctr">
              <a:noFill/>
              <a:prstDash val="solid"/>
              <a:round/>
              <a:headEnd type="none" w="med" len="med"/>
              <a:tailEnd type="none" w="med" len="med"/>
            </a:ln>
            <a:effectLst/>
          </p:spPr>
          <p:txBody>
            <a:bodyPr wrap="square" anchor="t">
              <a:spAutoFit/>
            </a:bodyPr>
            <a:lstStyle/>
            <a:p>
              <a:pPr algn="ctr">
                <a:lnSpc>
                  <a:spcPct val="90000"/>
                </a:lnSpc>
                <a:defRPr/>
              </a:pPr>
              <a:r>
                <a:rPr lang="en-US" sz="1600" kern="0" dirty="0">
                  <a:solidFill>
                    <a:schemeClr val="tx2"/>
                  </a:solidFill>
                </a:rPr>
                <a:t>Scan for metadata information and access permission</a:t>
              </a:r>
            </a:p>
          </p:txBody>
        </p:sp>
      </p:grpSp>
    </p:spTree>
    <p:extLst>
      <p:ext uri="{BB962C8B-B14F-4D97-AF65-F5344CB8AC3E}">
        <p14:creationId xmlns:p14="http://schemas.microsoft.com/office/powerpoint/2010/main" val="3632831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7"/>
                                        </p:tgtEl>
                                        <p:attrNameLst>
                                          <p:attrName>ppt_x</p:attrName>
                                          <p:attrName>ppt_y</p:attrName>
                                        </p:attrNameLst>
                                      </p:cBhvr>
                                      <p:rCtr x="-26" y="7847"/>
                                    </p:animMotion>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750"/>
                                        <p:tgtEl>
                                          <p:spTgt spid="12"/>
                                        </p:tgtEl>
                                      </p:cBhvr>
                                    </p:animEffect>
                                  </p:childTnLst>
                                </p:cTn>
                              </p:par>
                              <p:par>
                                <p:cTn id="14" presetID="42" presetClass="path" presetSubtype="0" decel="100000" fill="hold" nodeType="withEffect">
                                  <p:stCondLst>
                                    <p:cond delay="0"/>
                                  </p:stCondLst>
                                  <p:childTnLst>
                                    <p:animMotion origin="layout" path="M 2.80802E-6 3.7037E-7 L -0.00039 0.15718 " pathEditMode="relative" rAng="0" ptsTypes="AA">
                                      <p:cBhvr>
                                        <p:cTn id="15" dur="750" spd="-100000" fill="hold"/>
                                        <p:tgtEl>
                                          <p:spTgt spid="12"/>
                                        </p:tgtEl>
                                        <p:attrNameLst>
                                          <p:attrName>ppt_x</p:attrName>
                                          <p:attrName>ppt_y</p:attrName>
                                        </p:attrNameLst>
                                      </p:cBhvr>
                                      <p:rCtr x="-26" y="7847"/>
                                    </p:animMotion>
                                  </p:childTnLst>
                                </p:cTn>
                              </p:par>
                              <p:par>
                                <p:cTn id="16" presetID="10" presetClass="entr" presetSubtype="0" fill="hold" nodeType="with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childTnLst>
                                </p:cTn>
                              </p:par>
                              <p:par>
                                <p:cTn id="19" presetID="42" presetClass="path" presetSubtype="0" decel="100000" fill="hold" nodeType="withEffect">
                                  <p:stCondLst>
                                    <p:cond delay="250"/>
                                  </p:stCondLst>
                                  <p:childTnLst>
                                    <p:animMotion origin="layout" path="M -3.125E-6 1.48148E-6 L 0.00026 0.15903 " pathEditMode="relative" rAng="0" ptsTypes="AA">
                                      <p:cBhvr>
                                        <p:cTn id="20" dur="750" spd="-100000" fill="hold"/>
                                        <p:tgtEl>
                                          <p:spTgt spid="13"/>
                                        </p:tgtEl>
                                        <p:attrNameLst>
                                          <p:attrName>ppt_x</p:attrName>
                                          <p:attrName>ppt_y</p:attrName>
                                        </p:attrNameLst>
                                      </p:cBhvr>
                                      <p:rCtr x="13" y="7940"/>
                                    </p:animMotion>
                                  </p:childTnLst>
                                </p:cTn>
                              </p:par>
                              <p:par>
                                <p:cTn id="21" presetID="10" presetClass="entr" presetSubtype="0"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50"/>
                                        <p:tgtEl>
                                          <p:spTgt spid="15"/>
                                        </p:tgtEl>
                                      </p:cBhvr>
                                    </p:animEffect>
                                  </p:childTnLst>
                                </p:cTn>
                              </p:par>
                              <p:par>
                                <p:cTn id="24" presetID="42" presetClass="path" presetSubtype="0" decel="100000" fill="hold" nodeType="withEffect">
                                  <p:stCondLst>
                                    <p:cond delay="500"/>
                                  </p:stCondLst>
                                  <p:childTnLst>
                                    <p:animMotion origin="layout" path="M -3.125E-6 1.48148E-6 L -0.00013 0.15741 " pathEditMode="relative" rAng="0" ptsTypes="AA">
                                      <p:cBhvr>
                                        <p:cTn id="25" dur="750" spd="-100000" fill="hold"/>
                                        <p:tgtEl>
                                          <p:spTgt spid="15"/>
                                        </p:tgtEl>
                                        <p:attrNameLst>
                                          <p:attrName>ppt_x</p:attrName>
                                          <p:attrName>ppt_y</p:attrName>
                                        </p:attrNameLst>
                                      </p:cBhvr>
                                      <p:rCtr x="-13" y="7870"/>
                                    </p:animMotion>
                                  </p:childTnLst>
                                </p:cTn>
                              </p:par>
                              <p:par>
                                <p:cTn id="26" presetID="10" presetClass="entr" presetSubtype="0" fill="hold" nodeType="withEffect">
                                  <p:stCondLst>
                                    <p:cond delay="75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750"/>
                                        <p:tgtEl>
                                          <p:spTgt spid="16"/>
                                        </p:tgtEl>
                                      </p:cBhvr>
                                    </p:animEffect>
                                  </p:childTnLst>
                                </p:cTn>
                              </p:par>
                              <p:par>
                                <p:cTn id="29" presetID="42" presetClass="path" presetSubtype="0" decel="100000" fill="hold" nodeType="withEffect">
                                  <p:stCondLst>
                                    <p:cond delay="750"/>
                                  </p:stCondLst>
                                  <p:childTnLst>
                                    <p:animMotion origin="layout" path="M 3.14926E-6 3.7037E-7 L 0.00052 0.1588 " pathEditMode="relative" rAng="0" ptsTypes="AA">
                                      <p:cBhvr>
                                        <p:cTn id="30" dur="750" spd="-100000" fill="hold"/>
                                        <p:tgtEl>
                                          <p:spTgt spid="16"/>
                                        </p:tgtEl>
                                        <p:attrNameLst>
                                          <p:attrName>ppt_x</p:attrName>
                                          <p:attrName>ppt_y</p:attrName>
                                        </p:attrNameLst>
                                      </p:cBhvr>
                                      <p:rCtr x="26"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76A0D9E-EF38-7B46-80FF-BF8113000A5C}"/>
              </a:ext>
            </a:extLst>
          </p:cNvPr>
          <p:cNvSpPr/>
          <p:nvPr/>
        </p:nvSpPr>
        <p:spPr bwMode="auto">
          <a:xfrm>
            <a:off x="1313982" y="1071545"/>
            <a:ext cx="5965708" cy="5250966"/>
          </a:xfrm>
          <a:prstGeom prst="roundRect">
            <a:avLst>
              <a:gd name="adj" fmla="val 11720"/>
            </a:avLst>
          </a:prstGeom>
          <a:gradFill flip="none" rotWithShape="1">
            <a:gsLst>
              <a:gs pos="0">
                <a:schemeClr val="tx2">
                  <a:tint val="66000"/>
                  <a:satMod val="160000"/>
                </a:schemeClr>
              </a:gs>
              <a:gs pos="68000">
                <a:schemeClr val="tx2">
                  <a:tint val="23500"/>
                  <a:satMod val="160000"/>
                  <a:alpha val="0"/>
                </a:schemeClr>
              </a:gs>
            </a:gsLst>
            <a:path path="circle">
              <a:fillToRect l="50000" t="50000" r="50000" b="50000"/>
            </a:path>
            <a:tileRect/>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dirty="0"/>
              <a:t>Market Leading Automated Classification</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24</a:t>
            </a:fld>
            <a:endParaRPr lang="en-US"/>
          </a:p>
        </p:txBody>
      </p:sp>
      <p:sp>
        <p:nvSpPr>
          <p:cNvPr id="6" name="Oval 5">
            <a:extLst>
              <a:ext uri="{FF2B5EF4-FFF2-40B4-BE49-F238E27FC236}">
                <a16:creationId xmlns:a16="http://schemas.microsoft.com/office/drawing/2014/main" id="{0B5C18C5-EDC1-144E-8D2B-E941156609F7}"/>
              </a:ext>
            </a:extLst>
          </p:cNvPr>
          <p:cNvSpPr/>
          <p:nvPr/>
        </p:nvSpPr>
        <p:spPr bwMode="auto">
          <a:xfrm>
            <a:off x="1725142"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Proximity</a:t>
            </a:r>
            <a:br>
              <a:rPr lang="en-US" sz="1200" b="1" dirty="0">
                <a:solidFill>
                  <a:srgbClr val="AB2328"/>
                </a:solidFill>
              </a:rPr>
            </a:br>
            <a:r>
              <a:rPr lang="en-US" sz="1200" dirty="0">
                <a:solidFill>
                  <a:srgbClr val="415563"/>
                </a:solidFill>
              </a:rPr>
              <a:t>Searching</a:t>
            </a:r>
          </a:p>
        </p:txBody>
      </p:sp>
      <p:sp>
        <p:nvSpPr>
          <p:cNvPr id="62" name="Oval 61">
            <a:extLst>
              <a:ext uri="{FF2B5EF4-FFF2-40B4-BE49-F238E27FC236}">
                <a16:creationId xmlns:a16="http://schemas.microsoft.com/office/drawing/2014/main" id="{D605C37B-3FA4-9249-932D-20D1FC8A203B}"/>
              </a:ext>
            </a:extLst>
          </p:cNvPr>
          <p:cNvSpPr/>
          <p:nvPr/>
        </p:nvSpPr>
        <p:spPr bwMode="auto">
          <a:xfrm>
            <a:off x="3080495"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dirty="0">
                <a:solidFill>
                  <a:srgbClr val="415563"/>
                </a:solidFill>
              </a:rPr>
              <a:t>Regular</a:t>
            </a:r>
            <a:br>
              <a:rPr lang="en-US" sz="1200" dirty="0">
                <a:solidFill>
                  <a:srgbClr val="AB2328"/>
                </a:solidFill>
              </a:rPr>
            </a:br>
            <a:r>
              <a:rPr lang="en-US" sz="1200" b="1" dirty="0">
                <a:solidFill>
                  <a:srgbClr val="AB2328"/>
                </a:solidFill>
              </a:rPr>
              <a:t>Expressions</a:t>
            </a:r>
          </a:p>
        </p:txBody>
      </p:sp>
      <p:sp>
        <p:nvSpPr>
          <p:cNvPr id="64" name="Oval 63">
            <a:extLst>
              <a:ext uri="{FF2B5EF4-FFF2-40B4-BE49-F238E27FC236}">
                <a16:creationId xmlns:a16="http://schemas.microsoft.com/office/drawing/2014/main" id="{44286F88-668D-C540-8EC5-460B05AC980C}"/>
              </a:ext>
            </a:extLst>
          </p:cNvPr>
          <p:cNvSpPr/>
          <p:nvPr/>
        </p:nvSpPr>
        <p:spPr bwMode="auto">
          <a:xfrm>
            <a:off x="4435848"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Confidence</a:t>
            </a:r>
            <a:br>
              <a:rPr lang="en-US" sz="1200" b="1" dirty="0">
                <a:solidFill>
                  <a:srgbClr val="AB2328"/>
                </a:solidFill>
              </a:rPr>
            </a:br>
            <a:r>
              <a:rPr lang="en-US" sz="1200" b="1" dirty="0">
                <a:solidFill>
                  <a:srgbClr val="AB2328"/>
                </a:solidFill>
              </a:rPr>
              <a:t>Based</a:t>
            </a:r>
            <a:br>
              <a:rPr lang="en-US" sz="1200" b="1" dirty="0">
                <a:solidFill>
                  <a:srgbClr val="AB2328"/>
                </a:solidFill>
              </a:rPr>
            </a:br>
            <a:r>
              <a:rPr lang="en-US" sz="1200" dirty="0">
                <a:solidFill>
                  <a:srgbClr val="415563"/>
                </a:solidFill>
              </a:rPr>
              <a:t>Dispositions</a:t>
            </a:r>
          </a:p>
        </p:txBody>
      </p:sp>
      <p:sp>
        <p:nvSpPr>
          <p:cNvPr id="70" name="Oval 69">
            <a:extLst>
              <a:ext uri="{FF2B5EF4-FFF2-40B4-BE49-F238E27FC236}">
                <a16:creationId xmlns:a16="http://schemas.microsoft.com/office/drawing/2014/main" id="{5D0AED32-AF9C-8042-8CFA-219A9A4DE03C}"/>
              </a:ext>
            </a:extLst>
          </p:cNvPr>
          <p:cNvSpPr/>
          <p:nvPr/>
        </p:nvSpPr>
        <p:spPr bwMode="auto">
          <a:xfrm flipH="1">
            <a:off x="5791200" y="125893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b"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Exact Data</a:t>
            </a:r>
            <a:br>
              <a:rPr lang="en-US" sz="1200" b="1" dirty="0">
                <a:solidFill>
                  <a:srgbClr val="AB2328"/>
                </a:solidFill>
              </a:rPr>
            </a:br>
            <a:r>
              <a:rPr lang="en-US" sz="1200" dirty="0">
                <a:solidFill>
                  <a:schemeClr val="tx2"/>
                </a:solidFill>
              </a:rPr>
              <a:t>Match</a:t>
            </a:r>
            <a:br>
              <a:rPr lang="en-US" sz="1200" b="1" dirty="0">
                <a:solidFill>
                  <a:srgbClr val="AB2328"/>
                </a:solidFill>
              </a:rPr>
            </a:br>
            <a:endParaRPr lang="en-US" sz="1200" dirty="0">
              <a:solidFill>
                <a:srgbClr val="415563"/>
              </a:solidFill>
            </a:endParaRPr>
          </a:p>
        </p:txBody>
      </p:sp>
      <p:sp>
        <p:nvSpPr>
          <p:cNvPr id="77" name="Oval 76">
            <a:extLst>
              <a:ext uri="{FF2B5EF4-FFF2-40B4-BE49-F238E27FC236}">
                <a16:creationId xmlns:a16="http://schemas.microsoft.com/office/drawing/2014/main" id="{A9B1C7C9-23DA-8949-BD9C-D0BDA300AA3F}"/>
              </a:ext>
            </a:extLst>
          </p:cNvPr>
          <p:cNvSpPr/>
          <p:nvPr/>
        </p:nvSpPr>
        <p:spPr bwMode="auto">
          <a:xfrm rot="10800000" flipV="1">
            <a:off x="1725142"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Document</a:t>
            </a:r>
            <a:br>
              <a:rPr lang="en-US" sz="1200" b="1" dirty="0">
                <a:solidFill>
                  <a:srgbClr val="AB2328"/>
                </a:solidFill>
              </a:rPr>
            </a:br>
            <a:r>
              <a:rPr lang="en-US" sz="1200" dirty="0">
                <a:solidFill>
                  <a:srgbClr val="415563"/>
                </a:solidFill>
              </a:rPr>
              <a:t>Similarity</a:t>
            </a:r>
          </a:p>
        </p:txBody>
      </p:sp>
      <p:sp>
        <p:nvSpPr>
          <p:cNvPr id="79" name="Oval 78">
            <a:extLst>
              <a:ext uri="{FF2B5EF4-FFF2-40B4-BE49-F238E27FC236}">
                <a16:creationId xmlns:a16="http://schemas.microsoft.com/office/drawing/2014/main" id="{285135D4-EB89-C648-9E28-6B9A60FCCE42}"/>
              </a:ext>
            </a:extLst>
          </p:cNvPr>
          <p:cNvSpPr/>
          <p:nvPr/>
        </p:nvSpPr>
        <p:spPr bwMode="auto">
          <a:xfrm rot="10800000" flipV="1">
            <a:off x="3080495"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Sensitive</a:t>
            </a:r>
            <a:r>
              <a:rPr lang="en-US" sz="1200" dirty="0">
                <a:solidFill>
                  <a:srgbClr val="415563"/>
                </a:solidFill>
              </a:rPr>
              <a:t> </a:t>
            </a:r>
            <a:br>
              <a:rPr lang="en-US" sz="1200" dirty="0">
                <a:solidFill>
                  <a:srgbClr val="415563"/>
                </a:solidFill>
              </a:rPr>
            </a:br>
            <a:r>
              <a:rPr lang="en-US" sz="1200" dirty="0">
                <a:solidFill>
                  <a:srgbClr val="415563"/>
                </a:solidFill>
              </a:rPr>
              <a:t>Data </a:t>
            </a:r>
            <a:br>
              <a:rPr lang="en-US" sz="1200" dirty="0">
                <a:solidFill>
                  <a:srgbClr val="415563"/>
                </a:solidFill>
              </a:rPr>
            </a:br>
            <a:r>
              <a:rPr lang="en-US" sz="1200" dirty="0">
                <a:solidFill>
                  <a:srgbClr val="415563"/>
                </a:solidFill>
              </a:rPr>
              <a:t>Detection</a:t>
            </a:r>
          </a:p>
        </p:txBody>
      </p:sp>
      <p:sp>
        <p:nvSpPr>
          <p:cNvPr id="81" name="Oval 80">
            <a:extLst>
              <a:ext uri="{FF2B5EF4-FFF2-40B4-BE49-F238E27FC236}">
                <a16:creationId xmlns:a16="http://schemas.microsoft.com/office/drawing/2014/main" id="{FF02A743-64F2-EE40-B8CD-78828EEA980C}"/>
              </a:ext>
            </a:extLst>
          </p:cNvPr>
          <p:cNvSpPr/>
          <p:nvPr/>
        </p:nvSpPr>
        <p:spPr bwMode="auto">
          <a:xfrm rot="10800000" flipV="1">
            <a:off x="4435848"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Min/Max</a:t>
            </a:r>
            <a:br>
              <a:rPr lang="en-US" sz="1200" b="1" dirty="0">
                <a:solidFill>
                  <a:srgbClr val="AB2328"/>
                </a:solidFill>
              </a:rPr>
            </a:br>
            <a:r>
              <a:rPr lang="en-US" sz="1200" b="1" dirty="0">
                <a:solidFill>
                  <a:srgbClr val="AB2328"/>
                </a:solidFill>
              </a:rPr>
              <a:t>Count</a:t>
            </a:r>
            <a:br>
              <a:rPr lang="en-US" sz="1200" b="1" dirty="0">
                <a:solidFill>
                  <a:srgbClr val="AB2328"/>
                </a:solidFill>
              </a:rPr>
            </a:br>
            <a:r>
              <a:rPr lang="en-US" sz="1200" dirty="0">
                <a:solidFill>
                  <a:srgbClr val="415563"/>
                </a:solidFill>
              </a:rPr>
              <a:t>Dispositions</a:t>
            </a:r>
          </a:p>
        </p:txBody>
      </p:sp>
      <p:sp>
        <p:nvSpPr>
          <p:cNvPr id="84" name="Oval 83">
            <a:extLst>
              <a:ext uri="{FF2B5EF4-FFF2-40B4-BE49-F238E27FC236}">
                <a16:creationId xmlns:a16="http://schemas.microsoft.com/office/drawing/2014/main" id="{EBF9C718-7B23-7D43-848C-125C77FB6291}"/>
              </a:ext>
            </a:extLst>
          </p:cNvPr>
          <p:cNvSpPr/>
          <p:nvPr/>
        </p:nvSpPr>
        <p:spPr bwMode="auto">
          <a:xfrm rot="10800000" flipH="1" flipV="1">
            <a:off x="5791201" y="5040867"/>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Language</a:t>
            </a:r>
            <a:br>
              <a:rPr lang="en-US" sz="1200" b="1" dirty="0">
                <a:solidFill>
                  <a:srgbClr val="AB2328"/>
                </a:solidFill>
              </a:rPr>
            </a:br>
            <a:r>
              <a:rPr lang="en-US" sz="1200" dirty="0">
                <a:solidFill>
                  <a:srgbClr val="415563"/>
                </a:solidFill>
              </a:rPr>
              <a:t>Detection</a:t>
            </a:r>
          </a:p>
        </p:txBody>
      </p:sp>
      <p:sp>
        <p:nvSpPr>
          <p:cNvPr id="98" name="Oval 97">
            <a:extLst>
              <a:ext uri="{FF2B5EF4-FFF2-40B4-BE49-F238E27FC236}">
                <a16:creationId xmlns:a16="http://schemas.microsoft.com/office/drawing/2014/main" id="{E13B1D0E-7E3D-8D4A-8249-8CDD9CAACF10}"/>
              </a:ext>
            </a:extLst>
          </p:cNvPr>
          <p:cNvSpPr/>
          <p:nvPr/>
        </p:nvSpPr>
        <p:spPr bwMode="auto">
          <a:xfrm>
            <a:off x="1725142" y="2519576"/>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Keyword</a:t>
            </a:r>
            <a:br>
              <a:rPr lang="en-US" sz="1200" b="1" dirty="0">
                <a:solidFill>
                  <a:srgbClr val="AB2328"/>
                </a:solidFill>
              </a:rPr>
            </a:br>
            <a:r>
              <a:rPr lang="en-US" sz="1200" dirty="0">
                <a:solidFill>
                  <a:srgbClr val="415563"/>
                </a:solidFill>
              </a:rPr>
              <a:t>Search</a:t>
            </a:r>
          </a:p>
        </p:txBody>
      </p:sp>
      <p:sp>
        <p:nvSpPr>
          <p:cNvPr id="100" name="Oval 99">
            <a:extLst>
              <a:ext uri="{FF2B5EF4-FFF2-40B4-BE49-F238E27FC236}">
                <a16:creationId xmlns:a16="http://schemas.microsoft.com/office/drawing/2014/main" id="{91DF3528-FC68-9A47-A2A0-9F3D820D6A4F}"/>
              </a:ext>
            </a:extLst>
          </p:cNvPr>
          <p:cNvSpPr/>
          <p:nvPr/>
        </p:nvSpPr>
        <p:spPr bwMode="auto">
          <a:xfrm>
            <a:off x="1725142" y="378022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Checksum</a:t>
            </a:r>
            <a:br>
              <a:rPr lang="en-US" sz="1200" b="1" dirty="0">
                <a:solidFill>
                  <a:srgbClr val="AB2328"/>
                </a:solidFill>
              </a:rPr>
            </a:br>
            <a:r>
              <a:rPr lang="en-US" sz="1200" dirty="0">
                <a:solidFill>
                  <a:srgbClr val="415563"/>
                </a:solidFill>
              </a:rPr>
              <a:t>Validation</a:t>
            </a:r>
          </a:p>
        </p:txBody>
      </p:sp>
      <p:sp>
        <p:nvSpPr>
          <p:cNvPr id="102" name="Oval 101">
            <a:extLst>
              <a:ext uri="{FF2B5EF4-FFF2-40B4-BE49-F238E27FC236}">
                <a16:creationId xmlns:a16="http://schemas.microsoft.com/office/drawing/2014/main" id="{9C74C5D3-DF64-CC40-9183-38C147293C28}"/>
              </a:ext>
            </a:extLst>
          </p:cNvPr>
          <p:cNvSpPr/>
          <p:nvPr/>
        </p:nvSpPr>
        <p:spPr bwMode="auto">
          <a:xfrm>
            <a:off x="5791200" y="2519576"/>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lvl="0" algn="ctr" defTabSz="914126">
              <a:spcAft>
                <a:spcPts val="1200"/>
              </a:spcAft>
              <a:buClr>
                <a:srgbClr val="AB2328"/>
              </a:buClr>
            </a:pPr>
            <a:r>
              <a:rPr lang="en-US" sz="1200" b="1" dirty="0">
                <a:solidFill>
                  <a:srgbClr val="AB2328"/>
                </a:solidFill>
              </a:rPr>
              <a:t>Sentiment</a:t>
            </a:r>
            <a:br>
              <a:rPr lang="en-US" sz="1200" b="1" dirty="0">
                <a:solidFill>
                  <a:srgbClr val="AB2328"/>
                </a:solidFill>
              </a:rPr>
            </a:br>
            <a:r>
              <a:rPr lang="en-US" sz="1200" dirty="0">
                <a:solidFill>
                  <a:srgbClr val="415563"/>
                </a:solidFill>
              </a:rPr>
              <a:t>Analysis</a:t>
            </a:r>
          </a:p>
        </p:txBody>
      </p:sp>
      <p:sp>
        <p:nvSpPr>
          <p:cNvPr id="104" name="Oval 103">
            <a:extLst>
              <a:ext uri="{FF2B5EF4-FFF2-40B4-BE49-F238E27FC236}">
                <a16:creationId xmlns:a16="http://schemas.microsoft.com/office/drawing/2014/main" id="{6BDB234D-88BC-DC40-87E5-070FBFA05BAC}"/>
              </a:ext>
            </a:extLst>
          </p:cNvPr>
          <p:cNvSpPr/>
          <p:nvPr/>
        </p:nvSpPr>
        <p:spPr bwMode="auto">
          <a:xfrm>
            <a:off x="5791200" y="3780221"/>
            <a:ext cx="1094258" cy="1094258"/>
          </a:xfrm>
          <a:prstGeom prst="ellipse">
            <a:avLst/>
          </a:prstGeom>
          <a:solidFill>
            <a:schemeClr val="bg1"/>
          </a:solidFill>
          <a:ln w="25400" cap="flat" cmpd="sng" algn="ctr">
            <a:solidFill>
              <a:schemeClr val="bg1">
                <a:lumMod val="95000"/>
              </a:schemeClr>
            </a:solidFill>
            <a:prstDash val="solid"/>
            <a:miter lim="800000"/>
            <a:headEnd type="none" w="med" len="med"/>
            <a:tailEnd type="none" w="med" len="med"/>
          </a:ln>
          <a:effectLst>
            <a:outerShdw blurRad="317500" dist="63500" dir="5400000" sx="1000" sy="1000" algn="ctr" rotWithShape="0">
              <a:schemeClr val="tx1">
                <a:alpha val="22115"/>
              </a:schemeClr>
            </a:outerShdw>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defTabSz="914126">
              <a:spcAft>
                <a:spcPts val="1200"/>
              </a:spcAft>
              <a:buClr>
                <a:srgbClr val="AB2328"/>
              </a:buClr>
            </a:pPr>
            <a:r>
              <a:rPr lang="en-US" sz="1200" b="1" dirty="0">
                <a:solidFill>
                  <a:srgbClr val="AB2328"/>
                </a:solidFill>
              </a:rPr>
              <a:t>Named</a:t>
            </a:r>
            <a:br>
              <a:rPr lang="en-US" sz="1200" b="1" dirty="0">
                <a:solidFill>
                  <a:srgbClr val="AB2328"/>
                </a:solidFill>
              </a:rPr>
            </a:br>
            <a:r>
              <a:rPr lang="en-US" sz="1200" b="1" dirty="0">
                <a:solidFill>
                  <a:srgbClr val="AB2328"/>
                </a:solidFill>
              </a:rPr>
              <a:t>Entity</a:t>
            </a:r>
            <a:br>
              <a:rPr lang="en-US" sz="1200" b="1" dirty="0">
                <a:solidFill>
                  <a:srgbClr val="AB2328"/>
                </a:solidFill>
              </a:rPr>
            </a:br>
            <a:r>
              <a:rPr lang="en-US" sz="1200" dirty="0">
                <a:solidFill>
                  <a:srgbClr val="415563"/>
                </a:solidFill>
              </a:rPr>
              <a:t>Recognition</a:t>
            </a:r>
          </a:p>
        </p:txBody>
      </p:sp>
      <p:grpSp>
        <p:nvGrpSpPr>
          <p:cNvPr id="3" name="Group 2">
            <a:extLst>
              <a:ext uri="{FF2B5EF4-FFF2-40B4-BE49-F238E27FC236}">
                <a16:creationId xmlns:a16="http://schemas.microsoft.com/office/drawing/2014/main" id="{4255363F-7CA8-ED44-B2E9-55D707171608}"/>
              </a:ext>
            </a:extLst>
          </p:cNvPr>
          <p:cNvGrpSpPr/>
          <p:nvPr/>
        </p:nvGrpSpPr>
        <p:grpSpPr>
          <a:xfrm>
            <a:off x="3640671" y="2785443"/>
            <a:ext cx="1312330" cy="2030370"/>
            <a:chOff x="3640671" y="2785443"/>
            <a:chExt cx="1312330" cy="2030370"/>
          </a:xfrm>
        </p:grpSpPr>
        <p:sp>
          <p:nvSpPr>
            <p:cNvPr id="55" name="TextBox 54">
              <a:extLst>
                <a:ext uri="{FF2B5EF4-FFF2-40B4-BE49-F238E27FC236}">
                  <a16:creationId xmlns:a16="http://schemas.microsoft.com/office/drawing/2014/main" id="{6C64D99E-D310-CC41-B450-24E869C4C90F}"/>
                </a:ext>
              </a:extLst>
            </p:cNvPr>
            <p:cNvSpPr txBox="1"/>
            <p:nvPr/>
          </p:nvSpPr>
          <p:spPr>
            <a:xfrm>
              <a:off x="3738393" y="4169482"/>
              <a:ext cx="1116884" cy="646331"/>
            </a:xfrm>
            <a:prstGeom prst="rect">
              <a:avLst/>
            </a:prstGeom>
          </p:spPr>
          <p:txBody>
            <a:bodyPr vert="horz" wrap="square" lIns="0" tIns="0" rIns="0" bIns="0" rtlCol="0" anchor="t">
              <a:sp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defTabSz="913852">
                <a:defRPr/>
              </a:pPr>
              <a:r>
                <a:rPr lang="en-US" dirty="0">
                  <a:solidFill>
                    <a:srgbClr val="415563"/>
                  </a:solidFill>
                </a:rPr>
                <a:t>Veritas </a:t>
              </a:r>
              <a:br>
                <a:rPr lang="en-US" dirty="0">
                  <a:solidFill>
                    <a:srgbClr val="415563"/>
                  </a:solidFill>
                </a:rPr>
              </a:br>
              <a:r>
                <a:rPr lang="en-US" dirty="0">
                  <a:solidFill>
                    <a:srgbClr val="415563"/>
                  </a:solidFill>
                </a:rPr>
                <a:t>Information Classifier</a:t>
              </a:r>
            </a:p>
          </p:txBody>
        </p:sp>
        <p:pic>
          <p:nvPicPr>
            <p:cNvPr id="9" name="Picture 8" descr="Icon&#10;&#10;Description automatically generated">
              <a:extLst>
                <a:ext uri="{FF2B5EF4-FFF2-40B4-BE49-F238E27FC236}">
                  <a16:creationId xmlns:a16="http://schemas.microsoft.com/office/drawing/2014/main" id="{46BBBC61-061B-49B8-BD46-253744A5B1C4}"/>
                </a:ext>
              </a:extLst>
            </p:cNvPr>
            <p:cNvPicPr>
              <a:picLocks noChangeAspect="1"/>
            </p:cNvPicPr>
            <p:nvPr/>
          </p:nvPicPr>
          <p:blipFill>
            <a:blip r:embed="rId3"/>
            <a:stretch>
              <a:fillRect/>
            </a:stretch>
          </p:blipFill>
          <p:spPr>
            <a:xfrm>
              <a:off x="3640671" y="2785443"/>
              <a:ext cx="1312330" cy="1312328"/>
            </a:xfrm>
            <a:prstGeom prst="rect">
              <a:avLst/>
            </a:prstGeom>
          </p:spPr>
        </p:pic>
      </p:grpSp>
      <p:grpSp>
        <p:nvGrpSpPr>
          <p:cNvPr id="10" name="Group 9">
            <a:extLst>
              <a:ext uri="{FF2B5EF4-FFF2-40B4-BE49-F238E27FC236}">
                <a16:creationId xmlns:a16="http://schemas.microsoft.com/office/drawing/2014/main" id="{78EA2F5A-89DA-154C-937A-3358AF71D27A}"/>
              </a:ext>
            </a:extLst>
          </p:cNvPr>
          <p:cNvGrpSpPr/>
          <p:nvPr/>
        </p:nvGrpSpPr>
        <p:grpSpPr>
          <a:xfrm>
            <a:off x="7890739" y="1360787"/>
            <a:ext cx="3503589" cy="4506093"/>
            <a:chOff x="7890739" y="1208908"/>
            <a:chExt cx="3503589" cy="4506093"/>
          </a:xfrm>
        </p:grpSpPr>
        <p:sp>
          <p:nvSpPr>
            <p:cNvPr id="61" name="Rounded Rectangle 60">
              <a:extLst>
                <a:ext uri="{FF2B5EF4-FFF2-40B4-BE49-F238E27FC236}">
                  <a16:creationId xmlns:a16="http://schemas.microsoft.com/office/drawing/2014/main" id="{59E9CA78-F0BA-7B49-92BA-8B2107B5DC22}"/>
                </a:ext>
              </a:extLst>
            </p:cNvPr>
            <p:cNvSpPr/>
            <p:nvPr/>
          </p:nvSpPr>
          <p:spPr bwMode="auto">
            <a:xfrm>
              <a:off x="7890739" y="1208909"/>
              <a:ext cx="3503589" cy="450609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99C3E2CF-FE34-F24B-80A9-6F946CC4C26F}"/>
                </a:ext>
              </a:extLst>
            </p:cNvPr>
            <p:cNvSpPr/>
            <p:nvPr/>
          </p:nvSpPr>
          <p:spPr>
            <a:xfrm>
              <a:off x="8027587" y="2215436"/>
              <a:ext cx="3229893" cy="3231654"/>
            </a:xfrm>
            <a:prstGeom prst="rect">
              <a:avLst/>
            </a:prstGeom>
          </p:spPr>
          <p:txBody>
            <a:bodyPr wrap="square">
              <a:spAutoFit/>
            </a:bodyPr>
            <a:lstStyle/>
            <a:p>
              <a:pPr marL="228531" lvl="2" indent="-225357" defTabSz="914126">
                <a:lnSpc>
                  <a:spcPct val="90000"/>
                </a:lnSpc>
                <a:spcAft>
                  <a:spcPts val="1800"/>
                </a:spcAft>
                <a:buClr>
                  <a:srgbClr val="D31D24"/>
                </a:buClr>
                <a:buFont typeface="Arial"/>
                <a:buChar char="•"/>
                <a:defRPr/>
              </a:pPr>
              <a:r>
                <a:rPr lang="en-US" sz="1600" dirty="0">
                  <a:solidFill>
                    <a:schemeClr val="tx2"/>
                  </a:solidFill>
                </a:rPr>
                <a:t>1,100+ Built-in Patterns and AI combine into 250+ Policies</a:t>
              </a:r>
            </a:p>
            <a:p>
              <a:pPr marL="228531" lvl="2" indent="-225357" defTabSz="914126">
                <a:lnSpc>
                  <a:spcPct val="90000"/>
                </a:lnSpc>
                <a:spcAft>
                  <a:spcPts val="1800"/>
                </a:spcAft>
                <a:buClr>
                  <a:srgbClr val="D31D24"/>
                </a:buClr>
                <a:buFont typeface="Arial"/>
                <a:buChar char="•"/>
                <a:defRPr/>
              </a:pPr>
              <a:r>
                <a:rPr lang="en-US" sz="1600" dirty="0">
                  <a:solidFill>
                    <a:schemeClr val="tx2"/>
                  </a:solidFill>
                </a:rPr>
                <a:t>Vetted by industry experts to address all major regulations</a:t>
              </a:r>
            </a:p>
            <a:p>
              <a:pPr marL="228531" lvl="2" indent="-225357" defTabSz="914126">
                <a:lnSpc>
                  <a:spcPct val="90000"/>
                </a:lnSpc>
                <a:spcAft>
                  <a:spcPts val="1800"/>
                </a:spcAft>
                <a:buClr>
                  <a:srgbClr val="D31D24"/>
                </a:buClr>
                <a:buFont typeface="Arial"/>
                <a:buChar char="•"/>
                <a:defRPr/>
              </a:pPr>
              <a:r>
                <a:rPr lang="en-US" sz="1600" dirty="0">
                  <a:solidFill>
                    <a:schemeClr val="tx2"/>
                  </a:solidFill>
                </a:rPr>
                <a:t>New features, patterns and policies via quarterly releases </a:t>
              </a:r>
            </a:p>
            <a:p>
              <a:pPr marL="228531" lvl="2" indent="-225357" defTabSz="914126">
                <a:lnSpc>
                  <a:spcPct val="90000"/>
                </a:lnSpc>
                <a:spcAft>
                  <a:spcPts val="1800"/>
                </a:spcAft>
                <a:buClr>
                  <a:srgbClr val="D31D24"/>
                </a:buClr>
                <a:buFont typeface="Arial"/>
                <a:buChar char="•"/>
                <a:defRPr/>
              </a:pPr>
              <a:r>
                <a:rPr lang="en-US" sz="1600" dirty="0">
                  <a:solidFill>
                    <a:schemeClr val="tx2"/>
                  </a:solidFill>
                </a:rPr>
                <a:t>Embedded across Digital Compliance Portfolio</a:t>
              </a:r>
            </a:p>
            <a:p>
              <a:pPr marL="228531" lvl="2" indent="-225357" defTabSz="914126">
                <a:lnSpc>
                  <a:spcPct val="90000"/>
                </a:lnSpc>
                <a:spcAft>
                  <a:spcPts val="1800"/>
                </a:spcAft>
                <a:buClr>
                  <a:srgbClr val="D31D24"/>
                </a:buClr>
                <a:buFont typeface="Arial"/>
                <a:buChar char="•"/>
                <a:defRPr/>
              </a:pPr>
              <a:r>
                <a:rPr lang="en-US" sz="1600" dirty="0">
                  <a:solidFill>
                    <a:schemeClr val="tx2"/>
                  </a:solidFill>
                </a:rPr>
                <a:t>Simple to follow UI allows for easy customization </a:t>
              </a:r>
            </a:p>
          </p:txBody>
        </p:sp>
        <p:sp>
          <p:nvSpPr>
            <p:cNvPr id="47" name="Round Same Side Corner Rectangle 46">
              <a:extLst>
                <a:ext uri="{FF2B5EF4-FFF2-40B4-BE49-F238E27FC236}">
                  <a16:creationId xmlns:a16="http://schemas.microsoft.com/office/drawing/2014/main" id="{CFD55263-60EC-1543-88BB-53D23BEC15E2}"/>
                </a:ext>
              </a:extLst>
            </p:cNvPr>
            <p:cNvSpPr/>
            <p:nvPr/>
          </p:nvSpPr>
          <p:spPr bwMode="auto">
            <a:xfrm>
              <a:off x="7890739" y="1208908"/>
              <a:ext cx="3503589" cy="830976"/>
            </a:xfrm>
            <a:prstGeom prst="round2SameRect">
              <a:avLst>
                <a:gd name="adj1" fmla="val 1190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chemeClr val="bg1"/>
                  </a:solidFill>
                  <a:ea typeface="Polaris Medium Italic" panose="02000000000000000000" pitchFamily="2" charset="0"/>
                  <a:cs typeface="Polaris Medium Italic" panose="02000000000000000000" pitchFamily="2" charset="0"/>
                </a:rPr>
                <a:t>Automated Unsupervised Classification </a:t>
              </a:r>
            </a:p>
          </p:txBody>
        </p:sp>
      </p:grpSp>
    </p:spTree>
    <p:extLst>
      <p:ext uri="{BB962C8B-B14F-4D97-AF65-F5344CB8AC3E}">
        <p14:creationId xmlns:p14="http://schemas.microsoft.com/office/powerpoint/2010/main" val="357592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childTnLst>
                                </p:cTn>
                              </p:par>
                              <p:par>
                                <p:cTn id="14" presetID="42" presetClass="path" presetSubtype="0" decel="100000" fill="hold" grpId="1" nodeType="withEffect">
                                  <p:stCondLst>
                                    <p:cond delay="0"/>
                                  </p:stCondLst>
                                  <p:childTnLst>
                                    <p:animMotion origin="layout" path="M 1.875E-6 -4.44444E-6 L -0.09479 -0.16875 " pathEditMode="relative" rAng="0" ptsTypes="AA">
                                      <p:cBhvr>
                                        <p:cTn id="15" dur="750" spd="-100000" fill="hold"/>
                                        <p:tgtEl>
                                          <p:spTgt spid="6"/>
                                        </p:tgtEl>
                                        <p:attrNameLst>
                                          <p:attrName>ppt_x</p:attrName>
                                          <p:attrName>ppt_y</p:attrName>
                                        </p:attrNameLst>
                                      </p:cBhvr>
                                      <p:rCtr x="-4740" y="-8449"/>
                                    </p:animMotion>
                                  </p:childTnLst>
                                </p:cTn>
                              </p:par>
                              <p:par>
                                <p:cTn id="16" presetID="10" presetClass="entr" presetSubtype="0"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750"/>
                                        <p:tgtEl>
                                          <p:spTgt spid="62"/>
                                        </p:tgtEl>
                                      </p:cBhvr>
                                    </p:animEffect>
                                  </p:childTnLst>
                                </p:cTn>
                              </p:par>
                              <p:par>
                                <p:cTn id="19" presetID="42" presetClass="path" presetSubtype="0" decel="100000" fill="hold" grpId="1" nodeType="withEffect">
                                  <p:stCondLst>
                                    <p:cond delay="0"/>
                                  </p:stCondLst>
                                  <p:childTnLst>
                                    <p:animMotion origin="layout" path="M 3.95833E-6 -4.44444E-6 L -0.0948 -0.16875 " pathEditMode="relative" rAng="0" ptsTypes="AA">
                                      <p:cBhvr>
                                        <p:cTn id="20" dur="750" spd="-100000" fill="hold"/>
                                        <p:tgtEl>
                                          <p:spTgt spid="62"/>
                                        </p:tgtEl>
                                        <p:attrNameLst>
                                          <p:attrName>ppt_x</p:attrName>
                                          <p:attrName>ppt_y</p:attrName>
                                        </p:attrNameLst>
                                      </p:cBhvr>
                                      <p:rCtr x="-4740" y="-8449"/>
                                    </p:animMotion>
                                  </p:childTnLst>
                                </p:cTn>
                              </p:par>
                              <p:par>
                                <p:cTn id="21" presetID="10" presetClass="entr" presetSubtype="0"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750"/>
                                        <p:tgtEl>
                                          <p:spTgt spid="64"/>
                                        </p:tgtEl>
                                      </p:cBhvr>
                                    </p:animEffect>
                                  </p:childTnLst>
                                </p:cTn>
                              </p:par>
                              <p:par>
                                <p:cTn id="24" presetID="42" presetClass="path" presetSubtype="0" decel="100000" fill="hold" grpId="1" nodeType="withEffect">
                                  <p:stCondLst>
                                    <p:cond delay="0"/>
                                  </p:stCondLst>
                                  <p:childTnLst>
                                    <p:animMotion origin="layout" path="M -3.95833E-6 -4.44444E-6 L 0.0681 -0.16342 " pathEditMode="relative" rAng="0" ptsTypes="AA">
                                      <p:cBhvr>
                                        <p:cTn id="25" dur="750" spd="-100000" fill="hold"/>
                                        <p:tgtEl>
                                          <p:spTgt spid="64"/>
                                        </p:tgtEl>
                                        <p:attrNameLst>
                                          <p:attrName>ppt_x</p:attrName>
                                          <p:attrName>ppt_y</p:attrName>
                                        </p:attrNameLst>
                                      </p:cBhvr>
                                      <p:rCtr x="3398" y="-8171"/>
                                    </p:animMotion>
                                  </p:childTnLst>
                                </p:cTn>
                              </p:par>
                              <p:par>
                                <p:cTn id="26" presetID="10"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750"/>
                                        <p:tgtEl>
                                          <p:spTgt spid="70"/>
                                        </p:tgtEl>
                                      </p:cBhvr>
                                    </p:animEffect>
                                  </p:childTnLst>
                                </p:cTn>
                              </p:par>
                              <p:par>
                                <p:cTn id="29" presetID="42" presetClass="path" presetSubtype="0" decel="100000" fill="hold" grpId="1" nodeType="withEffect">
                                  <p:stCondLst>
                                    <p:cond delay="0"/>
                                  </p:stCondLst>
                                  <p:childTnLst>
                                    <p:animMotion origin="layout" path="M -1.66667E-6 -4.44444E-6 L 0.09479 -0.16388 " pathEditMode="relative" rAng="0" ptsTypes="AA">
                                      <p:cBhvr>
                                        <p:cTn id="30" dur="750" spd="-100000" fill="hold"/>
                                        <p:tgtEl>
                                          <p:spTgt spid="70"/>
                                        </p:tgtEl>
                                        <p:attrNameLst>
                                          <p:attrName>ppt_x</p:attrName>
                                          <p:attrName>ppt_y</p:attrName>
                                        </p:attrNameLst>
                                      </p:cBhvr>
                                      <p:rCtr x="4740" y="-8194"/>
                                    </p:animMotion>
                                  </p:childTnLst>
                                </p:cTn>
                              </p:par>
                              <p:par>
                                <p:cTn id="31" presetID="10" presetClass="entr"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visible"/>
                                      </p:to>
                                    </p:set>
                                    <p:animEffect transition="in" filter="fade">
                                      <p:cBhvr>
                                        <p:cTn id="33" dur="750"/>
                                        <p:tgtEl>
                                          <p:spTgt spid="102"/>
                                        </p:tgtEl>
                                      </p:cBhvr>
                                    </p:animEffect>
                                  </p:childTnLst>
                                </p:cTn>
                              </p:par>
                              <p:par>
                                <p:cTn id="34" presetID="42" presetClass="path" presetSubtype="0" decel="100000" fill="hold" grpId="1" nodeType="withEffect">
                                  <p:stCondLst>
                                    <p:cond delay="0"/>
                                  </p:stCondLst>
                                  <p:childTnLst>
                                    <p:animMotion origin="layout" path="M -1.66667E-6 -7.40741E-7 L 0.10222 -0.05255 " pathEditMode="relative" rAng="0" ptsTypes="AA">
                                      <p:cBhvr>
                                        <p:cTn id="35" dur="750" spd="-100000" fill="hold"/>
                                        <p:tgtEl>
                                          <p:spTgt spid="102"/>
                                        </p:tgtEl>
                                        <p:attrNameLst>
                                          <p:attrName>ppt_x</p:attrName>
                                          <p:attrName>ppt_y</p:attrName>
                                        </p:attrNameLst>
                                      </p:cBhvr>
                                      <p:rCtr x="5104" y="-2639"/>
                                    </p:animMotion>
                                  </p:childTnLst>
                                </p:cTn>
                              </p:par>
                              <p:par>
                                <p:cTn id="36" presetID="10" presetClass="entr" presetSubtype="0" fill="hold" grpId="0" nodeType="with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750"/>
                                        <p:tgtEl>
                                          <p:spTgt spid="104"/>
                                        </p:tgtEl>
                                      </p:cBhvr>
                                    </p:animEffect>
                                  </p:childTnLst>
                                </p:cTn>
                              </p:par>
                              <p:par>
                                <p:cTn id="39" presetID="42" presetClass="path" presetSubtype="0" decel="100000" fill="hold" grpId="1" nodeType="withEffect">
                                  <p:stCondLst>
                                    <p:cond delay="0"/>
                                  </p:stCondLst>
                                  <p:childTnLst>
                                    <p:animMotion origin="layout" path="M -1.66667E-6 1.48148E-6 L 0.10117 0.07662 " pathEditMode="relative" rAng="0" ptsTypes="AA">
                                      <p:cBhvr>
                                        <p:cTn id="40" dur="750" spd="-100000" fill="hold"/>
                                        <p:tgtEl>
                                          <p:spTgt spid="104"/>
                                        </p:tgtEl>
                                        <p:attrNameLst>
                                          <p:attrName>ppt_x</p:attrName>
                                          <p:attrName>ppt_y</p:attrName>
                                        </p:attrNameLst>
                                      </p:cBhvr>
                                      <p:rCtr x="5052" y="3819"/>
                                    </p:animMotion>
                                  </p:childTnLst>
                                </p:cTn>
                              </p:par>
                              <p:par>
                                <p:cTn id="41" presetID="10"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750"/>
                                        <p:tgtEl>
                                          <p:spTgt spid="84"/>
                                        </p:tgtEl>
                                      </p:cBhvr>
                                    </p:animEffect>
                                  </p:childTnLst>
                                </p:cTn>
                              </p:par>
                              <p:par>
                                <p:cTn id="44" presetID="42" presetClass="path" presetSubtype="0" decel="100000" fill="hold" grpId="1" nodeType="withEffect">
                                  <p:stCondLst>
                                    <p:cond delay="0"/>
                                  </p:stCondLst>
                                  <p:childTnLst>
                                    <p:animMotion origin="layout" path="M -1.66667E-6 -4.81481E-6 L 0.09479 0.16875 " pathEditMode="relative" rAng="0" ptsTypes="AA">
                                      <p:cBhvr>
                                        <p:cTn id="45" dur="750" spd="-100000" fill="hold"/>
                                        <p:tgtEl>
                                          <p:spTgt spid="84"/>
                                        </p:tgtEl>
                                        <p:attrNameLst>
                                          <p:attrName>ppt_x</p:attrName>
                                          <p:attrName>ppt_y</p:attrName>
                                        </p:attrNameLst>
                                      </p:cBhvr>
                                      <p:rCtr x="4740" y="8426"/>
                                    </p:animMotion>
                                  </p:childTnLst>
                                </p:cTn>
                              </p:par>
                              <p:par>
                                <p:cTn id="46" presetID="10" presetClass="entr" presetSubtype="0"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fade">
                                      <p:cBhvr>
                                        <p:cTn id="48" dur="750"/>
                                        <p:tgtEl>
                                          <p:spTgt spid="81"/>
                                        </p:tgtEl>
                                      </p:cBhvr>
                                    </p:animEffect>
                                  </p:childTnLst>
                                </p:cTn>
                              </p:par>
                              <p:par>
                                <p:cTn id="49" presetID="42" presetClass="path" presetSubtype="0" decel="100000" fill="hold" grpId="1" nodeType="withEffect">
                                  <p:stCondLst>
                                    <p:cond delay="0"/>
                                  </p:stCondLst>
                                  <p:childTnLst>
                                    <p:animMotion origin="layout" path="M -3.95833E-6 -4.81481E-6 L 0.0948 0.16875 " pathEditMode="relative" rAng="0" ptsTypes="AA">
                                      <p:cBhvr>
                                        <p:cTn id="50" dur="750" spd="-100000" fill="hold"/>
                                        <p:tgtEl>
                                          <p:spTgt spid="81"/>
                                        </p:tgtEl>
                                        <p:attrNameLst>
                                          <p:attrName>ppt_x</p:attrName>
                                          <p:attrName>ppt_y</p:attrName>
                                        </p:attrNameLst>
                                      </p:cBhvr>
                                      <p:rCtr x="4740" y="8426"/>
                                    </p:animMotion>
                                  </p:childTnLst>
                                </p:cTn>
                              </p:par>
                              <p:par>
                                <p:cTn id="51" presetID="10"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fade">
                                      <p:cBhvr>
                                        <p:cTn id="53" dur="750"/>
                                        <p:tgtEl>
                                          <p:spTgt spid="79"/>
                                        </p:tgtEl>
                                      </p:cBhvr>
                                    </p:animEffect>
                                  </p:childTnLst>
                                </p:cTn>
                              </p:par>
                              <p:par>
                                <p:cTn id="54" presetID="42" presetClass="path" presetSubtype="0" decel="100000" fill="hold" grpId="1" nodeType="withEffect">
                                  <p:stCondLst>
                                    <p:cond delay="0"/>
                                  </p:stCondLst>
                                  <p:childTnLst>
                                    <p:animMotion origin="layout" path="M 3.95833E-6 -4.81481E-6 L -0.0948 0.16852 " pathEditMode="relative" rAng="0" ptsTypes="AA">
                                      <p:cBhvr>
                                        <p:cTn id="55" dur="750" spd="-100000" fill="hold"/>
                                        <p:tgtEl>
                                          <p:spTgt spid="79"/>
                                        </p:tgtEl>
                                        <p:attrNameLst>
                                          <p:attrName>ppt_x</p:attrName>
                                          <p:attrName>ppt_y</p:attrName>
                                        </p:attrNameLst>
                                      </p:cBhvr>
                                      <p:rCtr x="-4740" y="8426"/>
                                    </p:animMotion>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750"/>
                                        <p:tgtEl>
                                          <p:spTgt spid="77"/>
                                        </p:tgtEl>
                                      </p:cBhvr>
                                    </p:animEffect>
                                  </p:childTnLst>
                                </p:cTn>
                              </p:par>
                              <p:par>
                                <p:cTn id="59" presetID="42" presetClass="path" presetSubtype="0" decel="100000" fill="hold" grpId="1" nodeType="withEffect">
                                  <p:stCondLst>
                                    <p:cond delay="0"/>
                                  </p:stCondLst>
                                  <p:childTnLst>
                                    <p:animMotion origin="layout" path="M 1.875E-6 -4.81481E-6 L -0.09479 0.16852 " pathEditMode="relative" rAng="0" ptsTypes="AA">
                                      <p:cBhvr>
                                        <p:cTn id="60" dur="750" spd="-100000" fill="hold"/>
                                        <p:tgtEl>
                                          <p:spTgt spid="77"/>
                                        </p:tgtEl>
                                        <p:attrNameLst>
                                          <p:attrName>ppt_x</p:attrName>
                                          <p:attrName>ppt_y</p:attrName>
                                        </p:attrNameLst>
                                      </p:cBhvr>
                                      <p:rCtr x="-4740" y="8426"/>
                                    </p:animMotion>
                                  </p:childTnLst>
                                </p:cTn>
                              </p:par>
                              <p:par>
                                <p:cTn id="61" presetID="10" presetClass="entr" presetSubtype="0"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750"/>
                                        <p:tgtEl>
                                          <p:spTgt spid="100"/>
                                        </p:tgtEl>
                                      </p:cBhvr>
                                    </p:animEffect>
                                  </p:childTnLst>
                                </p:cTn>
                              </p:par>
                              <p:par>
                                <p:cTn id="64" presetID="42" presetClass="path" presetSubtype="0" decel="100000" fill="hold" grpId="1" nodeType="withEffect">
                                  <p:stCondLst>
                                    <p:cond delay="0"/>
                                  </p:stCondLst>
                                  <p:childTnLst>
                                    <p:animMotion origin="layout" path="M 1.875E-6 1.48148E-6 L -0.10209 0.07662 " pathEditMode="relative" rAng="0" ptsTypes="AA">
                                      <p:cBhvr>
                                        <p:cTn id="65" dur="750" spd="-100000" fill="hold"/>
                                        <p:tgtEl>
                                          <p:spTgt spid="100"/>
                                        </p:tgtEl>
                                        <p:attrNameLst>
                                          <p:attrName>ppt_x</p:attrName>
                                          <p:attrName>ppt_y</p:attrName>
                                        </p:attrNameLst>
                                      </p:cBhvr>
                                      <p:rCtr x="-5104" y="3819"/>
                                    </p:animMotion>
                                  </p:childTnLst>
                                </p:cTn>
                              </p:par>
                              <p:par>
                                <p:cTn id="66" presetID="10" presetClass="entr" presetSubtype="0" fill="hold" grpId="0" nodeType="withEffect">
                                  <p:stCondLst>
                                    <p:cond delay="0"/>
                                  </p:stCondLst>
                                  <p:childTnLst>
                                    <p:set>
                                      <p:cBhvr>
                                        <p:cTn id="67" dur="1" fill="hold">
                                          <p:stCondLst>
                                            <p:cond delay="0"/>
                                          </p:stCondLst>
                                        </p:cTn>
                                        <p:tgtEl>
                                          <p:spTgt spid="98"/>
                                        </p:tgtEl>
                                        <p:attrNameLst>
                                          <p:attrName>style.visibility</p:attrName>
                                        </p:attrNameLst>
                                      </p:cBhvr>
                                      <p:to>
                                        <p:strVal val="visible"/>
                                      </p:to>
                                    </p:set>
                                    <p:animEffect transition="in" filter="fade">
                                      <p:cBhvr>
                                        <p:cTn id="68" dur="750"/>
                                        <p:tgtEl>
                                          <p:spTgt spid="98"/>
                                        </p:tgtEl>
                                      </p:cBhvr>
                                    </p:animEffect>
                                  </p:childTnLst>
                                </p:cTn>
                              </p:par>
                              <p:par>
                                <p:cTn id="69" presetID="42" presetClass="path" presetSubtype="0" decel="100000" fill="hold" grpId="1" nodeType="withEffect">
                                  <p:stCondLst>
                                    <p:cond delay="0"/>
                                  </p:stCondLst>
                                  <p:childTnLst>
                                    <p:animMotion origin="layout" path="M 1.875E-6 -7.40741E-7 L -0.11237 -0.08866 " pathEditMode="relative" rAng="0" ptsTypes="AA">
                                      <p:cBhvr>
                                        <p:cTn id="70" dur="750" spd="-100000" fill="hold"/>
                                        <p:tgtEl>
                                          <p:spTgt spid="98"/>
                                        </p:tgtEl>
                                        <p:attrNameLst>
                                          <p:attrName>ppt_x</p:attrName>
                                          <p:attrName>ppt_y</p:attrName>
                                        </p:attrNameLst>
                                      </p:cBhvr>
                                      <p:rCtr x="-5625" y="-4444"/>
                                    </p:animMotion>
                                  </p:childTnLst>
                                </p:cTn>
                              </p:par>
                            </p:childTnLst>
                          </p:cTn>
                        </p:par>
                        <p:par>
                          <p:cTn id="71" fill="hold">
                            <p:stCondLst>
                              <p:cond delay="750"/>
                            </p:stCondLst>
                            <p:childTnLst>
                              <p:par>
                                <p:cTn id="72" presetID="10" presetClass="entr" presetSubtype="0"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750"/>
                                        <p:tgtEl>
                                          <p:spTgt spid="10"/>
                                        </p:tgtEl>
                                      </p:cBhvr>
                                    </p:animEffect>
                                  </p:childTnLst>
                                </p:cTn>
                              </p:par>
                              <p:par>
                                <p:cTn id="75" presetID="42" presetClass="path" presetSubtype="0" decel="100000" fill="hold" nodeType="withEffect">
                                  <p:stCondLst>
                                    <p:cond delay="0"/>
                                  </p:stCondLst>
                                  <p:childTnLst>
                                    <p:animMotion origin="layout" path="M 4.58333E-6 -1.85185E-6 L -0.06237 -1.85185E-6 " pathEditMode="relative" rAng="0" ptsTypes="AA">
                                      <p:cBhvr>
                                        <p:cTn id="76" dur="750" spd="-100000" fill="hold"/>
                                        <p:tgtEl>
                                          <p:spTgt spid="10"/>
                                        </p:tgtEl>
                                        <p:attrNameLst>
                                          <p:attrName>ppt_x</p:attrName>
                                          <p:attrName>ppt_y</p:attrName>
                                        </p:attrNameLst>
                                      </p:cBhvr>
                                      <p:rCtr x="-3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62" grpId="0" animBg="1"/>
      <p:bldP spid="62" grpId="1" animBg="1"/>
      <p:bldP spid="64" grpId="0" animBg="1"/>
      <p:bldP spid="64" grpId="1" animBg="1"/>
      <p:bldP spid="70" grpId="0" animBg="1"/>
      <p:bldP spid="70" grpId="1" animBg="1"/>
      <p:bldP spid="77" grpId="0" animBg="1"/>
      <p:bldP spid="77" grpId="1" animBg="1"/>
      <p:bldP spid="79" grpId="0" animBg="1"/>
      <p:bldP spid="79" grpId="1" animBg="1"/>
      <p:bldP spid="81" grpId="0" animBg="1"/>
      <p:bldP spid="81" grpId="1" animBg="1"/>
      <p:bldP spid="84" grpId="0" animBg="1"/>
      <p:bldP spid="84" grpId="1" animBg="1"/>
      <p:bldP spid="98" grpId="0" animBg="1"/>
      <p:bldP spid="98" grpId="1" animBg="1"/>
      <p:bldP spid="100" grpId="0" animBg="1"/>
      <p:bldP spid="100" grpId="1" animBg="1"/>
      <p:bldP spid="102" grpId="0" animBg="1"/>
      <p:bldP spid="102" grpId="1" animBg="1"/>
      <p:bldP spid="104" grpId="0" animBg="1"/>
      <p:bldP spid="10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a:extLst>
              <a:ext uri="{FF2B5EF4-FFF2-40B4-BE49-F238E27FC236}">
                <a16:creationId xmlns:a16="http://schemas.microsoft.com/office/drawing/2014/main" id="{742CAAF4-E2F3-7B44-B317-5C642E4D6DD2}"/>
              </a:ext>
            </a:extLst>
          </p:cNvPr>
          <p:cNvSpPr/>
          <p:nvPr/>
        </p:nvSpPr>
        <p:spPr bwMode="auto">
          <a:xfrm>
            <a:off x="825165" y="1559943"/>
            <a:ext cx="10903823" cy="44077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4C7FF5F8-F360-464D-8CCF-734D63934EC8}"/>
              </a:ext>
            </a:extLst>
          </p:cNvPr>
          <p:cNvCxnSpPr>
            <a:cxnSpLocks/>
          </p:cNvCxnSpPr>
          <p:nvPr/>
        </p:nvCxnSpPr>
        <p:spPr bwMode="auto">
          <a:xfrm>
            <a:off x="2744532" y="1845555"/>
            <a:ext cx="0" cy="3836497"/>
          </a:xfrm>
          <a:prstGeom prst="line">
            <a:avLst/>
          </a:prstGeom>
          <a:solidFill>
            <a:schemeClr val="accent1"/>
          </a:solidFill>
          <a:ln w="6350" cap="flat" cmpd="sng" algn="ctr">
            <a:solidFill>
              <a:schemeClr val="accent1"/>
            </a:solidFill>
            <a:prstDash val="solid"/>
            <a:miter lim="800000"/>
            <a:headEnd type="none" w="med" len="med"/>
            <a:tailEnd type="none" w="lg" len="lg"/>
          </a:ln>
          <a:effectLst/>
        </p:spPr>
      </p:cxnSp>
      <p:pic>
        <p:nvPicPr>
          <p:cNvPr id="32" name="Picture 31">
            <a:extLst>
              <a:ext uri="{FF2B5EF4-FFF2-40B4-BE49-F238E27FC236}">
                <a16:creationId xmlns:a16="http://schemas.microsoft.com/office/drawing/2014/main" id="{CA7B4672-8890-9C4C-8B8B-E3A8F6FCA74B}"/>
              </a:ext>
            </a:extLst>
          </p:cNvPr>
          <p:cNvPicPr>
            <a:picLocks noChangeAspect="1"/>
          </p:cNvPicPr>
          <p:nvPr/>
        </p:nvPicPr>
        <p:blipFill>
          <a:blip r:embed="rId3"/>
          <a:stretch>
            <a:fillRect/>
          </a:stretch>
        </p:blipFill>
        <p:spPr>
          <a:xfrm>
            <a:off x="755300" y="1889408"/>
            <a:ext cx="2132651" cy="3650895"/>
          </a:xfrm>
          <a:prstGeom prst="rect">
            <a:avLst/>
          </a:prstGeom>
        </p:spPr>
      </p:pic>
      <p:sp>
        <p:nvSpPr>
          <p:cNvPr id="2" name="Title 1">
            <a:extLst>
              <a:ext uri="{FF2B5EF4-FFF2-40B4-BE49-F238E27FC236}">
                <a16:creationId xmlns:a16="http://schemas.microsoft.com/office/drawing/2014/main" id="{2AFC78E7-0049-407C-BC30-BC3626A0CDB1}"/>
              </a:ext>
            </a:extLst>
          </p:cNvPr>
          <p:cNvSpPr>
            <a:spLocks noGrp="1"/>
          </p:cNvSpPr>
          <p:nvPr>
            <p:ph type="title"/>
          </p:nvPr>
        </p:nvSpPr>
        <p:spPr/>
        <p:txBody>
          <a:bodyPr/>
          <a:lstStyle/>
          <a:p>
            <a:r>
              <a:rPr lang="en-US" dirty="0"/>
              <a:t>Data Insight – Top Use Cases</a:t>
            </a:r>
          </a:p>
        </p:txBody>
      </p:sp>
      <p:sp>
        <p:nvSpPr>
          <p:cNvPr id="4" name="Footer Placeholder 3">
            <a:extLst>
              <a:ext uri="{FF2B5EF4-FFF2-40B4-BE49-F238E27FC236}">
                <a16:creationId xmlns:a16="http://schemas.microsoft.com/office/drawing/2014/main" id="{3A8A1FB8-2F0A-4085-BF99-FAA8CCAD5597}"/>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B4D7EF8-DBF1-4C39-BB5D-A21EEBC80601}"/>
              </a:ext>
            </a:extLst>
          </p:cNvPr>
          <p:cNvSpPr>
            <a:spLocks noGrp="1"/>
          </p:cNvSpPr>
          <p:nvPr>
            <p:ph type="sldNum" sz="quarter" idx="4"/>
          </p:nvPr>
        </p:nvSpPr>
        <p:spPr/>
        <p:txBody>
          <a:bodyPr/>
          <a:lstStyle/>
          <a:p>
            <a:fld id="{8A39E1BE-BEA9-3141-B1D0-D0662867DFF2}" type="slidenum">
              <a:rPr lang="en-US" smtClean="0"/>
              <a:pPr/>
              <a:t>25</a:t>
            </a:fld>
            <a:endParaRPr lang="en-US" dirty="0"/>
          </a:p>
        </p:txBody>
      </p:sp>
      <p:sp>
        <p:nvSpPr>
          <p:cNvPr id="6" name="Text Placeholder 5">
            <a:extLst>
              <a:ext uri="{FF2B5EF4-FFF2-40B4-BE49-F238E27FC236}">
                <a16:creationId xmlns:a16="http://schemas.microsoft.com/office/drawing/2014/main" id="{19D420CE-E86D-4BF3-8DA3-EDEBE3228312}"/>
              </a:ext>
            </a:extLst>
          </p:cNvPr>
          <p:cNvSpPr>
            <a:spLocks noGrp="1"/>
          </p:cNvSpPr>
          <p:nvPr>
            <p:ph type="body" sz="quarter" idx="12"/>
          </p:nvPr>
        </p:nvSpPr>
        <p:spPr/>
        <p:txBody>
          <a:bodyPr/>
          <a:lstStyle/>
          <a:p>
            <a:r>
              <a:rPr lang="en-US" dirty="0"/>
              <a:t>Addressing Data Privacy</a:t>
            </a:r>
          </a:p>
        </p:txBody>
      </p:sp>
      <p:grpSp>
        <p:nvGrpSpPr>
          <p:cNvPr id="79" name="Group 78">
            <a:extLst>
              <a:ext uri="{FF2B5EF4-FFF2-40B4-BE49-F238E27FC236}">
                <a16:creationId xmlns:a16="http://schemas.microsoft.com/office/drawing/2014/main" id="{AB0A78B2-B79A-9F47-87C5-52CD37D1B3C3}"/>
              </a:ext>
            </a:extLst>
          </p:cNvPr>
          <p:cNvGrpSpPr/>
          <p:nvPr/>
        </p:nvGrpSpPr>
        <p:grpSpPr>
          <a:xfrm>
            <a:off x="3057682" y="1845555"/>
            <a:ext cx="2614910" cy="3836497"/>
            <a:chOff x="3057682" y="1845555"/>
            <a:chExt cx="2614910" cy="3836497"/>
          </a:xfrm>
        </p:grpSpPr>
        <p:sp>
          <p:nvSpPr>
            <p:cNvPr id="12" name="Rounded Rectangle 5">
              <a:extLst>
                <a:ext uri="{FF2B5EF4-FFF2-40B4-BE49-F238E27FC236}">
                  <a16:creationId xmlns:a16="http://schemas.microsoft.com/office/drawing/2014/main" id="{A67D8E63-7FB8-4CDA-8BF3-E05558F3B51E}"/>
                </a:ext>
              </a:extLst>
            </p:cNvPr>
            <p:cNvSpPr/>
            <p:nvPr/>
          </p:nvSpPr>
          <p:spPr bwMode="auto">
            <a:xfrm>
              <a:off x="3057683"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Personal Data Detection</a:t>
              </a:r>
            </a:p>
          </p:txBody>
        </p:sp>
        <p:sp>
          <p:nvSpPr>
            <p:cNvPr id="38" name="TextBox 37">
              <a:extLst>
                <a:ext uri="{FF2B5EF4-FFF2-40B4-BE49-F238E27FC236}">
                  <a16:creationId xmlns:a16="http://schemas.microsoft.com/office/drawing/2014/main" id="{63AA979F-FF64-BA4B-A597-990E6A841DA7}"/>
                </a:ext>
              </a:extLst>
            </p:cNvPr>
            <p:cNvSpPr txBox="1"/>
            <p:nvPr/>
          </p:nvSpPr>
          <p:spPr>
            <a:xfrm>
              <a:off x="3057682" y="5205460"/>
              <a:ext cx="2589407" cy="284447"/>
            </a:xfrm>
            <a:prstGeom prst="rect">
              <a:avLst/>
            </a:prstGeom>
            <a:noFill/>
            <a:ln>
              <a:noFill/>
            </a:ln>
          </p:spPr>
          <p:txBody>
            <a:bodyPr wrap="none" lIns="0" tIns="0" rIns="0" bIns="0" rtlCol="0">
              <a:noAutofit/>
            </a:bodyPr>
            <a:lstStyle/>
            <a:p>
              <a:pPr algn="ctr">
                <a:spcAft>
                  <a:spcPts val="1200"/>
                </a:spcAft>
                <a:buClr>
                  <a:schemeClr val="accent1"/>
                </a:buClr>
              </a:pPr>
              <a:r>
                <a:rPr lang="en-US" sz="1100" dirty="0">
                  <a:solidFill>
                    <a:schemeClr val="tx2"/>
                  </a:solidFill>
                </a:rPr>
                <a:t>PII detection for most countries</a:t>
              </a:r>
            </a:p>
          </p:txBody>
        </p:sp>
        <p:pic>
          <p:nvPicPr>
            <p:cNvPr id="53" name="Picture 52" descr="A screenshot of a cell phone&#10;&#10;Description automatically generated">
              <a:extLst>
                <a:ext uri="{FF2B5EF4-FFF2-40B4-BE49-F238E27FC236}">
                  <a16:creationId xmlns:a16="http://schemas.microsoft.com/office/drawing/2014/main" id="{C0036B63-AEF0-DC41-A329-9ED3C9029CA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52" t="986" r="5577"/>
            <a:stretch/>
          </p:blipFill>
          <p:spPr>
            <a:xfrm>
              <a:off x="3175000" y="2517775"/>
              <a:ext cx="1527175" cy="1952580"/>
            </a:xfrm>
            <a:prstGeom prst="roundRect">
              <a:avLst>
                <a:gd name="adj" fmla="val 5202"/>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pic>
        <p:pic>
          <p:nvPicPr>
            <p:cNvPr id="54" name="Picture 53" descr="A screenshot of a cell phone&#10;&#10;Description automatically generated">
              <a:extLst>
                <a:ext uri="{FF2B5EF4-FFF2-40B4-BE49-F238E27FC236}">
                  <a16:creationId xmlns:a16="http://schemas.microsoft.com/office/drawing/2014/main" id="{29746BDA-AD3D-3947-A1B5-1FBAE05F02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11"/>
            <a:stretch/>
          </p:blipFill>
          <p:spPr>
            <a:xfrm>
              <a:off x="4097177" y="2578100"/>
              <a:ext cx="1457479" cy="2414420"/>
            </a:xfrm>
            <a:prstGeom prst="roundRect">
              <a:avLst>
                <a:gd name="adj" fmla="val 5775"/>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pic>
      </p:grpSp>
      <p:grpSp>
        <p:nvGrpSpPr>
          <p:cNvPr id="80" name="Group 79">
            <a:extLst>
              <a:ext uri="{FF2B5EF4-FFF2-40B4-BE49-F238E27FC236}">
                <a16:creationId xmlns:a16="http://schemas.microsoft.com/office/drawing/2014/main" id="{428F0B7A-ADDC-9345-8D79-011DCD61FBFC}"/>
              </a:ext>
            </a:extLst>
          </p:cNvPr>
          <p:cNvGrpSpPr/>
          <p:nvPr/>
        </p:nvGrpSpPr>
        <p:grpSpPr>
          <a:xfrm>
            <a:off x="5903215" y="1845555"/>
            <a:ext cx="2614909" cy="3836497"/>
            <a:chOff x="5903215" y="1845555"/>
            <a:chExt cx="2614909" cy="3836497"/>
          </a:xfrm>
        </p:grpSpPr>
        <p:sp>
          <p:nvSpPr>
            <p:cNvPr id="13" name="Rounded Rectangle 5">
              <a:extLst>
                <a:ext uri="{FF2B5EF4-FFF2-40B4-BE49-F238E27FC236}">
                  <a16:creationId xmlns:a16="http://schemas.microsoft.com/office/drawing/2014/main" id="{7425BF3D-39CD-44C3-B486-C8EB93C948F9}"/>
                </a:ext>
              </a:extLst>
            </p:cNvPr>
            <p:cNvSpPr/>
            <p:nvPr/>
          </p:nvSpPr>
          <p:spPr bwMode="auto">
            <a:xfrm>
              <a:off x="5903215"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Detect Highly </a:t>
              </a:r>
              <a:br>
                <a:rPr lang="en-US" sz="1400" b="1" dirty="0">
                  <a:solidFill>
                    <a:schemeClr val="accent1"/>
                  </a:solidFill>
                  <a:latin typeface="Arial" panose="020B0604020202020204" pitchFamily="34" charset="0"/>
                  <a:cs typeface="Arial" panose="020B0604020202020204" pitchFamily="34" charset="0"/>
                </a:rPr>
              </a:br>
              <a:r>
                <a:rPr lang="en-US" sz="1400" b="1" dirty="0">
                  <a:solidFill>
                    <a:schemeClr val="accent1"/>
                  </a:solidFill>
                  <a:latin typeface="Arial" panose="020B0604020202020204" pitchFamily="34" charset="0"/>
                  <a:cs typeface="Arial" panose="020B0604020202020204" pitchFamily="34" charset="0"/>
                </a:rPr>
                <a:t>Sensitive Content</a:t>
              </a:r>
            </a:p>
          </p:txBody>
        </p:sp>
        <p:sp>
          <p:nvSpPr>
            <p:cNvPr id="44" name="TextBox 43">
              <a:extLst>
                <a:ext uri="{FF2B5EF4-FFF2-40B4-BE49-F238E27FC236}">
                  <a16:creationId xmlns:a16="http://schemas.microsoft.com/office/drawing/2014/main" id="{348A26CC-56C2-3147-89CF-1934947011C5}"/>
                </a:ext>
              </a:extLst>
            </p:cNvPr>
            <p:cNvSpPr txBox="1"/>
            <p:nvPr/>
          </p:nvSpPr>
          <p:spPr>
            <a:xfrm>
              <a:off x="6031086" y="3572191"/>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Sexual Orientation</a:t>
              </a:r>
            </a:p>
          </p:txBody>
        </p:sp>
        <p:sp>
          <p:nvSpPr>
            <p:cNvPr id="46" name="TextBox 45">
              <a:extLst>
                <a:ext uri="{FF2B5EF4-FFF2-40B4-BE49-F238E27FC236}">
                  <a16:creationId xmlns:a16="http://schemas.microsoft.com/office/drawing/2014/main" id="{E5DC506D-A83D-994E-AE08-846AADE870F6}"/>
                </a:ext>
              </a:extLst>
            </p:cNvPr>
            <p:cNvSpPr txBox="1"/>
            <p:nvPr/>
          </p:nvSpPr>
          <p:spPr>
            <a:xfrm>
              <a:off x="7345519" y="3572191"/>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Political Affiliation</a:t>
              </a:r>
            </a:p>
          </p:txBody>
        </p:sp>
        <p:sp>
          <p:nvSpPr>
            <p:cNvPr id="48" name="TextBox 47">
              <a:extLst>
                <a:ext uri="{FF2B5EF4-FFF2-40B4-BE49-F238E27FC236}">
                  <a16:creationId xmlns:a16="http://schemas.microsoft.com/office/drawing/2014/main" id="{7F81CD98-4FC9-5E42-9999-94F7B4C55257}"/>
                </a:ext>
              </a:extLst>
            </p:cNvPr>
            <p:cNvSpPr txBox="1"/>
            <p:nvPr/>
          </p:nvSpPr>
          <p:spPr>
            <a:xfrm>
              <a:off x="5903215" y="5205460"/>
              <a:ext cx="2602995" cy="288777"/>
            </a:xfrm>
            <a:prstGeom prst="rect">
              <a:avLst/>
            </a:prstGeom>
            <a:noFill/>
            <a:ln>
              <a:noFill/>
            </a:ln>
          </p:spPr>
          <p:txBody>
            <a:bodyPr wrap="square" lIns="0" tIns="0" rIns="0" bIns="0" rtlCol="0">
              <a:noAutofit/>
            </a:bodyPr>
            <a:lstStyle/>
            <a:p>
              <a:pPr algn="ctr">
                <a:spcAft>
                  <a:spcPts val="1200"/>
                </a:spcAft>
                <a:buClr>
                  <a:schemeClr val="accent1"/>
                </a:buClr>
              </a:pPr>
              <a:r>
                <a:rPr lang="en-US" sz="1100" dirty="0">
                  <a:solidFill>
                    <a:schemeClr val="tx2"/>
                  </a:solidFill>
                </a:rPr>
                <a:t>Content with greater restrictions under GDPR and other Data Privacy Regs.</a:t>
              </a:r>
            </a:p>
          </p:txBody>
        </p:sp>
        <p:sp>
          <p:nvSpPr>
            <p:cNvPr id="23" name="Freeform 22">
              <a:extLst>
                <a:ext uri="{FF2B5EF4-FFF2-40B4-BE49-F238E27FC236}">
                  <a16:creationId xmlns:a16="http://schemas.microsoft.com/office/drawing/2014/main" id="{5416A226-9AA5-2349-97D2-EDAAA4DB99A4}"/>
                </a:ext>
              </a:extLst>
            </p:cNvPr>
            <p:cNvSpPr/>
            <p:nvPr/>
          </p:nvSpPr>
          <p:spPr>
            <a:xfrm>
              <a:off x="6863216" y="4167954"/>
              <a:ext cx="227284" cy="353554"/>
            </a:xfrm>
            <a:custGeom>
              <a:avLst/>
              <a:gdLst>
                <a:gd name="connsiteX0" fmla="*/ 227337 w 227284"/>
                <a:gd name="connsiteY0" fmla="*/ 88438 h 353554"/>
                <a:gd name="connsiteX1" fmla="*/ 214710 w 227284"/>
                <a:gd name="connsiteY1" fmla="*/ 75811 h 353554"/>
                <a:gd name="connsiteX2" fmla="*/ 151575 w 227284"/>
                <a:gd name="connsiteY2" fmla="*/ 75811 h 353554"/>
                <a:gd name="connsiteX3" fmla="*/ 151575 w 227284"/>
                <a:gd name="connsiteY3" fmla="*/ 12677 h 353554"/>
                <a:gd name="connsiteX4" fmla="*/ 138948 w 227284"/>
                <a:gd name="connsiteY4" fmla="*/ 50 h 353554"/>
                <a:gd name="connsiteX5" fmla="*/ 88441 w 227284"/>
                <a:gd name="connsiteY5" fmla="*/ 50 h 353554"/>
                <a:gd name="connsiteX6" fmla="*/ 75814 w 227284"/>
                <a:gd name="connsiteY6" fmla="*/ 12677 h 353554"/>
                <a:gd name="connsiteX7" fmla="*/ 75814 w 227284"/>
                <a:gd name="connsiteY7" fmla="*/ 75811 h 353554"/>
                <a:gd name="connsiteX8" fmla="*/ 12679 w 227284"/>
                <a:gd name="connsiteY8" fmla="*/ 75811 h 353554"/>
                <a:gd name="connsiteX9" fmla="*/ 52 w 227284"/>
                <a:gd name="connsiteY9" fmla="*/ 88438 h 353554"/>
                <a:gd name="connsiteX10" fmla="*/ 52 w 227284"/>
                <a:gd name="connsiteY10" fmla="*/ 138946 h 353554"/>
                <a:gd name="connsiteX11" fmla="*/ 12679 w 227284"/>
                <a:gd name="connsiteY11" fmla="*/ 151573 h 353554"/>
                <a:gd name="connsiteX12" fmla="*/ 75814 w 227284"/>
                <a:gd name="connsiteY12" fmla="*/ 151573 h 353554"/>
                <a:gd name="connsiteX13" fmla="*/ 75814 w 227284"/>
                <a:gd name="connsiteY13" fmla="*/ 340977 h 353554"/>
                <a:gd name="connsiteX14" fmla="*/ 88441 w 227284"/>
                <a:gd name="connsiteY14" fmla="*/ 353604 h 353554"/>
                <a:gd name="connsiteX15" fmla="*/ 138948 w 227284"/>
                <a:gd name="connsiteY15" fmla="*/ 353604 h 353554"/>
                <a:gd name="connsiteX16" fmla="*/ 151575 w 227284"/>
                <a:gd name="connsiteY16" fmla="*/ 340977 h 353554"/>
                <a:gd name="connsiteX17" fmla="*/ 151575 w 227284"/>
                <a:gd name="connsiteY17" fmla="*/ 151573 h 353554"/>
                <a:gd name="connsiteX18" fmla="*/ 214710 w 227284"/>
                <a:gd name="connsiteY18" fmla="*/ 151573 h 353554"/>
                <a:gd name="connsiteX19" fmla="*/ 227337 w 227284"/>
                <a:gd name="connsiteY19" fmla="*/ 138946 h 35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7284" h="353554">
                  <a:moveTo>
                    <a:pt x="227337" y="88438"/>
                  </a:moveTo>
                  <a:cubicBezTo>
                    <a:pt x="227337" y="81465"/>
                    <a:pt x="221683" y="75811"/>
                    <a:pt x="214710" y="75811"/>
                  </a:cubicBezTo>
                  <a:lnTo>
                    <a:pt x="151575" y="75811"/>
                  </a:lnTo>
                  <a:lnTo>
                    <a:pt x="151575" y="12677"/>
                  </a:lnTo>
                  <a:cubicBezTo>
                    <a:pt x="151575" y="5703"/>
                    <a:pt x="145921" y="50"/>
                    <a:pt x="138948" y="50"/>
                  </a:cubicBezTo>
                  <a:lnTo>
                    <a:pt x="88441" y="50"/>
                  </a:lnTo>
                  <a:cubicBezTo>
                    <a:pt x="81468" y="50"/>
                    <a:pt x="75814" y="5703"/>
                    <a:pt x="75814" y="12677"/>
                  </a:cubicBezTo>
                  <a:lnTo>
                    <a:pt x="75814" y="75811"/>
                  </a:lnTo>
                  <a:lnTo>
                    <a:pt x="12679" y="75811"/>
                  </a:lnTo>
                  <a:cubicBezTo>
                    <a:pt x="5706" y="75811"/>
                    <a:pt x="52" y="81465"/>
                    <a:pt x="52" y="88438"/>
                  </a:cubicBezTo>
                  <a:lnTo>
                    <a:pt x="52" y="138946"/>
                  </a:lnTo>
                  <a:cubicBezTo>
                    <a:pt x="52" y="145919"/>
                    <a:pt x="5706" y="151573"/>
                    <a:pt x="12679" y="151573"/>
                  </a:cubicBezTo>
                  <a:lnTo>
                    <a:pt x="75814" y="151573"/>
                  </a:lnTo>
                  <a:lnTo>
                    <a:pt x="75814" y="340977"/>
                  </a:lnTo>
                  <a:cubicBezTo>
                    <a:pt x="75814" y="347950"/>
                    <a:pt x="81468" y="353604"/>
                    <a:pt x="88441" y="353604"/>
                  </a:cubicBezTo>
                  <a:lnTo>
                    <a:pt x="138948" y="353604"/>
                  </a:lnTo>
                  <a:cubicBezTo>
                    <a:pt x="145921" y="353604"/>
                    <a:pt x="151575" y="347950"/>
                    <a:pt x="151575" y="340977"/>
                  </a:cubicBezTo>
                  <a:lnTo>
                    <a:pt x="151575" y="151573"/>
                  </a:lnTo>
                  <a:lnTo>
                    <a:pt x="214710" y="151573"/>
                  </a:lnTo>
                  <a:cubicBezTo>
                    <a:pt x="221683" y="151573"/>
                    <a:pt x="227337" y="145919"/>
                    <a:pt x="227337" y="138946"/>
                  </a:cubicBezTo>
                  <a:close/>
                </a:path>
              </a:pathLst>
            </a:custGeom>
            <a:noFill/>
            <a:ln w="25003" cap="rnd">
              <a:solidFill>
                <a:srgbClr val="000000"/>
              </a:solidFill>
              <a:prstDash val="solid"/>
              <a:round/>
            </a:ln>
          </p:spPr>
          <p:txBody>
            <a:bodyPr rtlCol="0" anchor="ctr"/>
            <a:lstStyle/>
            <a:p>
              <a:endParaRPr lang="en-US" dirty="0"/>
            </a:p>
          </p:txBody>
        </p:sp>
        <p:grpSp>
          <p:nvGrpSpPr>
            <p:cNvPr id="61" name="Graphic 18">
              <a:extLst>
                <a:ext uri="{FF2B5EF4-FFF2-40B4-BE49-F238E27FC236}">
                  <a16:creationId xmlns:a16="http://schemas.microsoft.com/office/drawing/2014/main" id="{25E0CD79-D85D-F943-BCDC-2CAC2BA90738}"/>
                </a:ext>
              </a:extLst>
            </p:cNvPr>
            <p:cNvGrpSpPr/>
            <p:nvPr/>
          </p:nvGrpSpPr>
          <p:grpSpPr>
            <a:xfrm>
              <a:off x="6494549" y="4175404"/>
              <a:ext cx="304805" cy="332740"/>
              <a:chOff x="6172028" y="4261782"/>
              <a:chExt cx="532139" cy="580909"/>
            </a:xfrm>
            <a:noFill/>
          </p:grpSpPr>
          <p:sp>
            <p:nvSpPr>
              <p:cNvPr id="62" name="Freeform 61">
                <a:extLst>
                  <a:ext uri="{FF2B5EF4-FFF2-40B4-BE49-F238E27FC236}">
                    <a16:creationId xmlns:a16="http://schemas.microsoft.com/office/drawing/2014/main" id="{72BAAF92-5794-E046-92AD-53D118DB5F12}"/>
                  </a:ext>
                </a:extLst>
              </p:cNvPr>
              <p:cNvSpPr/>
              <p:nvPr/>
            </p:nvSpPr>
            <p:spPr>
              <a:xfrm>
                <a:off x="6456306" y="4375134"/>
                <a:ext cx="247860" cy="236051"/>
              </a:xfrm>
              <a:custGeom>
                <a:avLst/>
                <a:gdLst>
                  <a:gd name="connsiteX0" fmla="*/ 118505 w 247860"/>
                  <a:gd name="connsiteY0" fmla="*/ 4720 h 236051"/>
                  <a:gd name="connsiteX1" fmla="*/ 129693 w 247860"/>
                  <a:gd name="connsiteY1" fmla="*/ 4720 h 236051"/>
                  <a:gd name="connsiteX2" fmla="*/ 164240 w 247860"/>
                  <a:gd name="connsiteY2" fmla="*/ 74800 h 236051"/>
                  <a:gd name="connsiteX3" fmla="*/ 241567 w 247860"/>
                  <a:gd name="connsiteY3" fmla="*/ 86038 h 236051"/>
                  <a:gd name="connsiteX4" fmla="*/ 245027 w 247860"/>
                  <a:gd name="connsiteY4" fmla="*/ 96669 h 236051"/>
                  <a:gd name="connsiteX5" fmla="*/ 188964 w 247860"/>
                  <a:gd name="connsiteY5" fmla="*/ 151218 h 236051"/>
                  <a:gd name="connsiteX6" fmla="*/ 202171 w 247860"/>
                  <a:gd name="connsiteY6" fmla="*/ 228217 h 236051"/>
                  <a:gd name="connsiteX7" fmla="*/ 193130 w 247860"/>
                  <a:gd name="connsiteY7" fmla="*/ 234783 h 236051"/>
                  <a:gd name="connsiteX8" fmla="*/ 123985 w 247860"/>
                  <a:gd name="connsiteY8" fmla="*/ 198417 h 236051"/>
                  <a:gd name="connsiteX9" fmla="*/ 54815 w 247860"/>
                  <a:gd name="connsiteY9" fmla="*/ 234783 h 236051"/>
                  <a:gd name="connsiteX10" fmla="*/ 45774 w 247860"/>
                  <a:gd name="connsiteY10" fmla="*/ 228217 h 236051"/>
                  <a:gd name="connsiteX11" fmla="*/ 58957 w 247860"/>
                  <a:gd name="connsiteY11" fmla="*/ 151218 h 236051"/>
                  <a:gd name="connsiteX12" fmla="*/ 3019 w 247860"/>
                  <a:gd name="connsiteY12" fmla="*/ 96669 h 236051"/>
                  <a:gd name="connsiteX13" fmla="*/ 6479 w 247860"/>
                  <a:gd name="connsiteY13" fmla="*/ 86038 h 236051"/>
                  <a:gd name="connsiteX14" fmla="*/ 83806 w 247860"/>
                  <a:gd name="connsiteY14" fmla="*/ 74800 h 2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860" h="236051">
                    <a:moveTo>
                      <a:pt x="118505" y="4720"/>
                    </a:moveTo>
                    <a:cubicBezTo>
                      <a:pt x="121586" y="-1518"/>
                      <a:pt x="126612" y="-1518"/>
                      <a:pt x="129693" y="4720"/>
                    </a:cubicBezTo>
                    <a:lnTo>
                      <a:pt x="164240" y="74800"/>
                    </a:lnTo>
                    <a:lnTo>
                      <a:pt x="241567" y="86038"/>
                    </a:lnTo>
                    <a:cubicBezTo>
                      <a:pt x="248436" y="87048"/>
                      <a:pt x="250002" y="91821"/>
                      <a:pt x="245027" y="96669"/>
                    </a:cubicBezTo>
                    <a:lnTo>
                      <a:pt x="188964" y="151218"/>
                    </a:lnTo>
                    <a:lnTo>
                      <a:pt x="202171" y="228217"/>
                    </a:lnTo>
                    <a:cubicBezTo>
                      <a:pt x="203333" y="235061"/>
                      <a:pt x="199267" y="238015"/>
                      <a:pt x="193130" y="234783"/>
                    </a:cubicBezTo>
                    <a:lnTo>
                      <a:pt x="123985" y="198417"/>
                    </a:lnTo>
                    <a:lnTo>
                      <a:pt x="54815" y="234783"/>
                    </a:lnTo>
                    <a:cubicBezTo>
                      <a:pt x="48653" y="238015"/>
                      <a:pt x="44587" y="235061"/>
                      <a:pt x="45774" y="228217"/>
                    </a:cubicBezTo>
                    <a:lnTo>
                      <a:pt x="58957" y="151218"/>
                    </a:lnTo>
                    <a:lnTo>
                      <a:pt x="3019" y="96669"/>
                    </a:lnTo>
                    <a:cubicBezTo>
                      <a:pt x="-2031" y="91821"/>
                      <a:pt x="-390" y="87048"/>
                      <a:pt x="6479" y="86038"/>
                    </a:cubicBezTo>
                    <a:lnTo>
                      <a:pt x="83806" y="74800"/>
                    </a:lnTo>
                    <a:close/>
                  </a:path>
                </a:pathLst>
              </a:custGeom>
              <a:noFill/>
              <a:ln w="25003" cap="rnd">
                <a:solidFill>
                  <a:srgbClr val="000000"/>
                </a:solidFill>
                <a:prstDash val="solid"/>
                <a:round/>
              </a:ln>
            </p:spPr>
            <p:txBody>
              <a:bodyPr rtlCol="0" anchor="ctr"/>
              <a:lstStyle/>
              <a:p>
                <a:endParaRPr lang="en-US" dirty="0"/>
              </a:p>
            </p:txBody>
          </p:sp>
          <p:sp>
            <p:nvSpPr>
              <p:cNvPr id="63" name="Freeform 62">
                <a:extLst>
                  <a:ext uri="{FF2B5EF4-FFF2-40B4-BE49-F238E27FC236}">
                    <a16:creationId xmlns:a16="http://schemas.microsoft.com/office/drawing/2014/main" id="{2BEC79F5-A29A-874B-A5B9-E4AD43D45C34}"/>
                  </a:ext>
                </a:extLst>
              </p:cNvPr>
              <p:cNvSpPr/>
              <p:nvPr/>
            </p:nvSpPr>
            <p:spPr>
              <a:xfrm>
                <a:off x="6172028" y="4261782"/>
                <a:ext cx="419942" cy="580909"/>
              </a:xfrm>
              <a:custGeom>
                <a:avLst/>
                <a:gdLst>
                  <a:gd name="connsiteX0" fmla="*/ 391512 w 419942"/>
                  <a:gd name="connsiteY0" fmla="*/ 530453 h 580909"/>
                  <a:gd name="connsiteX1" fmla="*/ 151600 w 419942"/>
                  <a:gd name="connsiteY1" fmla="*/ 290541 h 580909"/>
                  <a:gd name="connsiteX2" fmla="*/ 391512 w 419942"/>
                  <a:gd name="connsiteY2" fmla="*/ 50629 h 580909"/>
                  <a:gd name="connsiteX3" fmla="*/ 406538 w 419942"/>
                  <a:gd name="connsiteY3" fmla="*/ 51109 h 580909"/>
                  <a:gd name="connsiteX4" fmla="*/ 419958 w 419942"/>
                  <a:gd name="connsiteY4" fmla="*/ 39329 h 580909"/>
                  <a:gd name="connsiteX5" fmla="*/ 412700 w 419942"/>
                  <a:gd name="connsiteY5" fmla="*/ 27068 h 580909"/>
                  <a:gd name="connsiteX6" fmla="*/ 27058 w 419942"/>
                  <a:gd name="connsiteY6" fmla="*/ 168373 h 580909"/>
                  <a:gd name="connsiteX7" fmla="*/ 168363 w 419942"/>
                  <a:gd name="connsiteY7" fmla="*/ 554015 h 580909"/>
                  <a:gd name="connsiteX8" fmla="*/ 412700 w 419942"/>
                  <a:gd name="connsiteY8" fmla="*/ 554015 h 580909"/>
                  <a:gd name="connsiteX9" fmla="*/ 418794 w 419942"/>
                  <a:gd name="connsiteY9" fmla="*/ 537228 h 580909"/>
                  <a:gd name="connsiteX10" fmla="*/ 406563 w 419942"/>
                  <a:gd name="connsiteY10" fmla="*/ 529973 h 580909"/>
                  <a:gd name="connsiteX11" fmla="*/ 391512 w 419942"/>
                  <a:gd name="connsiteY11" fmla="*/ 530453 h 58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42" h="580909">
                    <a:moveTo>
                      <a:pt x="391512" y="530453"/>
                    </a:moveTo>
                    <a:cubicBezTo>
                      <a:pt x="259013" y="530453"/>
                      <a:pt x="151600" y="423041"/>
                      <a:pt x="151600" y="290541"/>
                    </a:cubicBezTo>
                    <a:cubicBezTo>
                      <a:pt x="151600" y="158041"/>
                      <a:pt x="259013" y="50629"/>
                      <a:pt x="391512" y="50629"/>
                    </a:cubicBezTo>
                    <a:cubicBezTo>
                      <a:pt x="396563" y="50629"/>
                      <a:pt x="401614" y="50806"/>
                      <a:pt x="406538" y="51109"/>
                    </a:cubicBezTo>
                    <a:cubicBezTo>
                      <a:pt x="413498" y="51562"/>
                      <a:pt x="419506" y="46288"/>
                      <a:pt x="419958" y="39329"/>
                    </a:cubicBezTo>
                    <a:cubicBezTo>
                      <a:pt x="420296" y="34137"/>
                      <a:pt x="417415" y="29269"/>
                      <a:pt x="412700" y="27068"/>
                    </a:cubicBezTo>
                    <a:cubicBezTo>
                      <a:pt x="267187" y="-40404"/>
                      <a:pt x="94530" y="22860"/>
                      <a:pt x="27058" y="168373"/>
                    </a:cubicBezTo>
                    <a:cubicBezTo>
                      <a:pt x="-40414" y="313886"/>
                      <a:pt x="22851" y="486544"/>
                      <a:pt x="168363" y="554015"/>
                    </a:cubicBezTo>
                    <a:cubicBezTo>
                      <a:pt x="245848" y="589943"/>
                      <a:pt x="335216" y="589943"/>
                      <a:pt x="412700" y="554015"/>
                    </a:cubicBezTo>
                    <a:cubicBezTo>
                      <a:pt x="419018" y="551062"/>
                      <a:pt x="421746" y="543547"/>
                      <a:pt x="418794" y="537228"/>
                    </a:cubicBezTo>
                    <a:cubicBezTo>
                      <a:pt x="416597" y="532526"/>
                      <a:pt x="411743" y="529647"/>
                      <a:pt x="406563" y="529973"/>
                    </a:cubicBezTo>
                    <a:cubicBezTo>
                      <a:pt x="401563" y="530276"/>
                      <a:pt x="396563" y="530453"/>
                      <a:pt x="391512" y="530453"/>
                    </a:cubicBezTo>
                    <a:close/>
                  </a:path>
                </a:pathLst>
              </a:custGeom>
              <a:noFill/>
              <a:ln w="25003" cap="rnd">
                <a:solidFill>
                  <a:srgbClr val="000000"/>
                </a:solidFill>
                <a:prstDash val="solid"/>
                <a:round/>
              </a:ln>
            </p:spPr>
            <p:txBody>
              <a:bodyPr rtlCol="0" anchor="ctr"/>
              <a:lstStyle/>
              <a:p>
                <a:endParaRPr lang="en-US" dirty="0"/>
              </a:p>
            </p:txBody>
          </p:sp>
        </p:grpSp>
        <p:sp>
          <p:nvSpPr>
            <p:cNvPr id="55" name="TextBox 54">
              <a:extLst>
                <a:ext uri="{FF2B5EF4-FFF2-40B4-BE49-F238E27FC236}">
                  <a16:creationId xmlns:a16="http://schemas.microsoft.com/office/drawing/2014/main" id="{AFE0A993-70BA-3C47-A02D-8A1C89E4FDCD}"/>
                </a:ext>
              </a:extLst>
            </p:cNvPr>
            <p:cNvSpPr txBox="1"/>
            <p:nvPr/>
          </p:nvSpPr>
          <p:spPr>
            <a:xfrm>
              <a:off x="6658611" y="4630075"/>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Religion</a:t>
              </a:r>
            </a:p>
          </p:txBody>
        </p:sp>
        <p:grpSp>
          <p:nvGrpSpPr>
            <p:cNvPr id="27" name="Graphic 10">
              <a:extLst>
                <a:ext uri="{FF2B5EF4-FFF2-40B4-BE49-F238E27FC236}">
                  <a16:creationId xmlns:a16="http://schemas.microsoft.com/office/drawing/2014/main" id="{BB8B0580-D00B-6A4C-89BF-0DA49D2F03A2}"/>
                </a:ext>
              </a:extLst>
            </p:cNvPr>
            <p:cNvGrpSpPr/>
            <p:nvPr/>
          </p:nvGrpSpPr>
          <p:grpSpPr>
            <a:xfrm>
              <a:off x="7154362" y="4206743"/>
              <a:ext cx="283545" cy="310529"/>
              <a:chOff x="6377384" y="2521069"/>
              <a:chExt cx="495023" cy="542133"/>
            </a:xfrm>
            <a:noFill/>
          </p:grpSpPr>
          <p:sp>
            <p:nvSpPr>
              <p:cNvPr id="56" name="Freeform 55">
                <a:extLst>
                  <a:ext uri="{FF2B5EF4-FFF2-40B4-BE49-F238E27FC236}">
                    <a16:creationId xmlns:a16="http://schemas.microsoft.com/office/drawing/2014/main" id="{6B1E699E-98EC-CB42-B132-B30AC477E357}"/>
                  </a:ext>
                </a:extLst>
              </p:cNvPr>
              <p:cNvSpPr/>
              <p:nvPr/>
            </p:nvSpPr>
            <p:spPr>
              <a:xfrm>
                <a:off x="6377384" y="2521069"/>
                <a:ext cx="494891" cy="411540"/>
              </a:xfrm>
              <a:custGeom>
                <a:avLst/>
                <a:gdLst>
                  <a:gd name="connsiteX0" fmla="*/ 493536 w 494891"/>
                  <a:gd name="connsiteY0" fmla="*/ 400974 h 411540"/>
                  <a:gd name="connsiteX1" fmla="*/ 487475 w 494891"/>
                  <a:gd name="connsiteY1" fmla="*/ 411581 h 411540"/>
                  <a:gd name="connsiteX2" fmla="*/ 7652 w 494891"/>
                  <a:gd name="connsiteY2" fmla="*/ 411581 h 411540"/>
                  <a:gd name="connsiteX3" fmla="*/ 1591 w 494891"/>
                  <a:gd name="connsiteY3" fmla="*/ 400974 h 411540"/>
                  <a:gd name="connsiteX4" fmla="*/ 240998 w 494891"/>
                  <a:gd name="connsiteY4" fmla="*/ 4489 h 411540"/>
                  <a:gd name="connsiteX5" fmla="*/ 250187 w 494891"/>
                  <a:gd name="connsiteY5" fmla="*/ 547 h 411540"/>
                  <a:gd name="connsiteX6" fmla="*/ 254130 w 494891"/>
                  <a:gd name="connsiteY6" fmla="*/ 4489 h 41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91" h="411540">
                    <a:moveTo>
                      <a:pt x="493536" y="400974"/>
                    </a:moveTo>
                    <a:cubicBezTo>
                      <a:pt x="497072" y="406783"/>
                      <a:pt x="493536" y="411581"/>
                      <a:pt x="487475" y="411581"/>
                    </a:cubicBezTo>
                    <a:lnTo>
                      <a:pt x="7652" y="411581"/>
                    </a:lnTo>
                    <a:cubicBezTo>
                      <a:pt x="833" y="411581"/>
                      <a:pt x="-1945" y="406783"/>
                      <a:pt x="1591" y="400974"/>
                    </a:cubicBezTo>
                    <a:lnTo>
                      <a:pt x="240998" y="4489"/>
                    </a:lnTo>
                    <a:cubicBezTo>
                      <a:pt x="242447" y="862"/>
                      <a:pt x="246561" y="-902"/>
                      <a:pt x="250187" y="547"/>
                    </a:cubicBezTo>
                    <a:cubicBezTo>
                      <a:pt x="251986" y="1266"/>
                      <a:pt x="253410" y="2691"/>
                      <a:pt x="254130" y="4489"/>
                    </a:cubicBezTo>
                    <a:close/>
                  </a:path>
                </a:pathLst>
              </a:custGeom>
              <a:noFill/>
              <a:ln w="25003" cap="rnd">
                <a:solidFill>
                  <a:srgbClr val="000000"/>
                </a:solidFill>
                <a:prstDash val="solid"/>
                <a:round/>
              </a:ln>
            </p:spPr>
            <p:txBody>
              <a:bodyPr rtlCol="0" anchor="ctr"/>
              <a:lstStyle/>
              <a:p>
                <a:endParaRPr lang="en-US" dirty="0"/>
              </a:p>
            </p:txBody>
          </p:sp>
          <p:sp>
            <p:nvSpPr>
              <p:cNvPr id="57" name="Freeform 56">
                <a:extLst>
                  <a:ext uri="{FF2B5EF4-FFF2-40B4-BE49-F238E27FC236}">
                    <a16:creationId xmlns:a16="http://schemas.microsoft.com/office/drawing/2014/main" id="{9DA9FE05-5DD1-CE4F-B70A-4EF6681B1ED0}"/>
                  </a:ext>
                </a:extLst>
              </p:cNvPr>
              <p:cNvSpPr/>
              <p:nvPr/>
            </p:nvSpPr>
            <p:spPr>
              <a:xfrm>
                <a:off x="6377384" y="2521069"/>
                <a:ext cx="494891" cy="411540"/>
              </a:xfrm>
              <a:custGeom>
                <a:avLst/>
                <a:gdLst>
                  <a:gd name="connsiteX0" fmla="*/ 493536 w 494891"/>
                  <a:gd name="connsiteY0" fmla="*/ 400974 h 411540"/>
                  <a:gd name="connsiteX1" fmla="*/ 487475 w 494891"/>
                  <a:gd name="connsiteY1" fmla="*/ 411581 h 411540"/>
                  <a:gd name="connsiteX2" fmla="*/ 7652 w 494891"/>
                  <a:gd name="connsiteY2" fmla="*/ 411581 h 411540"/>
                  <a:gd name="connsiteX3" fmla="*/ 1591 w 494891"/>
                  <a:gd name="connsiteY3" fmla="*/ 400974 h 411540"/>
                  <a:gd name="connsiteX4" fmla="*/ 240998 w 494891"/>
                  <a:gd name="connsiteY4" fmla="*/ 4489 h 411540"/>
                  <a:gd name="connsiteX5" fmla="*/ 250187 w 494891"/>
                  <a:gd name="connsiteY5" fmla="*/ 547 h 411540"/>
                  <a:gd name="connsiteX6" fmla="*/ 254130 w 494891"/>
                  <a:gd name="connsiteY6" fmla="*/ 4489 h 41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91" h="411540">
                    <a:moveTo>
                      <a:pt x="493536" y="400974"/>
                    </a:moveTo>
                    <a:cubicBezTo>
                      <a:pt x="497072" y="406783"/>
                      <a:pt x="493536" y="411581"/>
                      <a:pt x="487475" y="411581"/>
                    </a:cubicBezTo>
                    <a:lnTo>
                      <a:pt x="7652" y="411581"/>
                    </a:lnTo>
                    <a:cubicBezTo>
                      <a:pt x="833" y="411581"/>
                      <a:pt x="-1945" y="406783"/>
                      <a:pt x="1591" y="400974"/>
                    </a:cubicBezTo>
                    <a:lnTo>
                      <a:pt x="240998" y="4489"/>
                    </a:lnTo>
                    <a:cubicBezTo>
                      <a:pt x="242447" y="862"/>
                      <a:pt x="246561" y="-902"/>
                      <a:pt x="250187" y="547"/>
                    </a:cubicBezTo>
                    <a:cubicBezTo>
                      <a:pt x="251986" y="1266"/>
                      <a:pt x="253410" y="2691"/>
                      <a:pt x="254130" y="4489"/>
                    </a:cubicBezTo>
                    <a:close/>
                  </a:path>
                </a:pathLst>
              </a:custGeom>
              <a:noFill/>
              <a:ln w="25003" cap="rnd">
                <a:solidFill>
                  <a:srgbClr val="000000"/>
                </a:solidFill>
                <a:prstDash val="solid"/>
                <a:round/>
              </a:ln>
            </p:spPr>
            <p:txBody>
              <a:bodyPr rtlCol="0" anchor="ctr"/>
              <a:lstStyle/>
              <a:p>
                <a:endParaRPr lang="en-US" dirty="0"/>
              </a:p>
            </p:txBody>
          </p:sp>
          <p:sp>
            <p:nvSpPr>
              <p:cNvPr id="58" name="Freeform 57">
                <a:extLst>
                  <a:ext uri="{FF2B5EF4-FFF2-40B4-BE49-F238E27FC236}">
                    <a16:creationId xmlns:a16="http://schemas.microsoft.com/office/drawing/2014/main" id="{595D689F-8AEC-284A-B323-9CDF47EFC16F}"/>
                  </a:ext>
                </a:extLst>
              </p:cNvPr>
              <p:cNvSpPr/>
              <p:nvPr/>
            </p:nvSpPr>
            <p:spPr>
              <a:xfrm>
                <a:off x="6377384" y="2521069"/>
                <a:ext cx="494891" cy="411540"/>
              </a:xfrm>
              <a:custGeom>
                <a:avLst/>
                <a:gdLst>
                  <a:gd name="connsiteX0" fmla="*/ 493536 w 494891"/>
                  <a:gd name="connsiteY0" fmla="*/ 400974 h 411540"/>
                  <a:gd name="connsiteX1" fmla="*/ 487475 w 494891"/>
                  <a:gd name="connsiteY1" fmla="*/ 411581 h 411540"/>
                  <a:gd name="connsiteX2" fmla="*/ 7652 w 494891"/>
                  <a:gd name="connsiteY2" fmla="*/ 411581 h 411540"/>
                  <a:gd name="connsiteX3" fmla="*/ 1591 w 494891"/>
                  <a:gd name="connsiteY3" fmla="*/ 400974 h 411540"/>
                  <a:gd name="connsiteX4" fmla="*/ 240998 w 494891"/>
                  <a:gd name="connsiteY4" fmla="*/ 4489 h 411540"/>
                  <a:gd name="connsiteX5" fmla="*/ 250187 w 494891"/>
                  <a:gd name="connsiteY5" fmla="*/ 547 h 411540"/>
                  <a:gd name="connsiteX6" fmla="*/ 254130 w 494891"/>
                  <a:gd name="connsiteY6" fmla="*/ 4489 h 41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91" h="411540">
                    <a:moveTo>
                      <a:pt x="493536" y="400974"/>
                    </a:moveTo>
                    <a:cubicBezTo>
                      <a:pt x="497072" y="406783"/>
                      <a:pt x="493536" y="411581"/>
                      <a:pt x="487475" y="411581"/>
                    </a:cubicBezTo>
                    <a:lnTo>
                      <a:pt x="7652" y="411581"/>
                    </a:lnTo>
                    <a:cubicBezTo>
                      <a:pt x="833" y="411581"/>
                      <a:pt x="-1945" y="406783"/>
                      <a:pt x="1591" y="400974"/>
                    </a:cubicBezTo>
                    <a:lnTo>
                      <a:pt x="240998" y="4489"/>
                    </a:lnTo>
                    <a:cubicBezTo>
                      <a:pt x="242447" y="862"/>
                      <a:pt x="246561" y="-902"/>
                      <a:pt x="250187" y="547"/>
                    </a:cubicBezTo>
                    <a:cubicBezTo>
                      <a:pt x="251986" y="1266"/>
                      <a:pt x="253410" y="2691"/>
                      <a:pt x="254130" y="4489"/>
                    </a:cubicBezTo>
                    <a:close/>
                  </a:path>
                </a:pathLst>
              </a:custGeom>
              <a:noFill/>
              <a:ln w="25003" cap="rnd">
                <a:solidFill>
                  <a:srgbClr val="000000"/>
                </a:solidFill>
                <a:prstDash val="solid"/>
                <a:round/>
              </a:ln>
            </p:spPr>
            <p:txBody>
              <a:bodyPr rtlCol="0" anchor="ctr"/>
              <a:lstStyle/>
              <a:p>
                <a:endParaRPr lang="en-US" dirty="0"/>
              </a:p>
            </p:txBody>
          </p:sp>
          <p:sp>
            <p:nvSpPr>
              <p:cNvPr id="59" name="Freeform 58">
                <a:extLst>
                  <a:ext uri="{FF2B5EF4-FFF2-40B4-BE49-F238E27FC236}">
                    <a16:creationId xmlns:a16="http://schemas.microsoft.com/office/drawing/2014/main" id="{C2D3BE4C-D215-844E-9C9C-6F607DE51450}"/>
                  </a:ext>
                </a:extLst>
              </p:cNvPr>
              <p:cNvSpPr/>
              <p:nvPr/>
            </p:nvSpPr>
            <p:spPr>
              <a:xfrm>
                <a:off x="6377384" y="2521951"/>
                <a:ext cx="494891" cy="410658"/>
              </a:xfrm>
              <a:custGeom>
                <a:avLst/>
                <a:gdLst>
                  <a:gd name="connsiteX0" fmla="*/ 493536 w 494891"/>
                  <a:gd name="connsiteY0" fmla="*/ 400092 h 410658"/>
                  <a:gd name="connsiteX1" fmla="*/ 487475 w 494891"/>
                  <a:gd name="connsiteY1" fmla="*/ 410699 h 410658"/>
                  <a:gd name="connsiteX2" fmla="*/ 7652 w 494891"/>
                  <a:gd name="connsiteY2" fmla="*/ 410699 h 410658"/>
                  <a:gd name="connsiteX3" fmla="*/ 1591 w 494891"/>
                  <a:gd name="connsiteY3" fmla="*/ 400092 h 410658"/>
                  <a:gd name="connsiteX4" fmla="*/ 240998 w 494891"/>
                  <a:gd name="connsiteY4" fmla="*/ 3607 h 410658"/>
                  <a:gd name="connsiteX5" fmla="*/ 251826 w 494891"/>
                  <a:gd name="connsiteY5" fmla="*/ 1304 h 410658"/>
                  <a:gd name="connsiteX6" fmla="*/ 254130 w 494891"/>
                  <a:gd name="connsiteY6" fmla="*/ 3607 h 41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91" h="410658">
                    <a:moveTo>
                      <a:pt x="493536" y="400092"/>
                    </a:moveTo>
                    <a:cubicBezTo>
                      <a:pt x="497072" y="405901"/>
                      <a:pt x="493536" y="410699"/>
                      <a:pt x="487475" y="410699"/>
                    </a:cubicBezTo>
                    <a:lnTo>
                      <a:pt x="7652" y="410699"/>
                    </a:lnTo>
                    <a:cubicBezTo>
                      <a:pt x="833" y="410699"/>
                      <a:pt x="-1945" y="405901"/>
                      <a:pt x="1591" y="400092"/>
                    </a:cubicBezTo>
                    <a:lnTo>
                      <a:pt x="240998" y="3607"/>
                    </a:lnTo>
                    <a:cubicBezTo>
                      <a:pt x="243351" y="-20"/>
                      <a:pt x="248200" y="-1051"/>
                      <a:pt x="251826" y="1304"/>
                    </a:cubicBezTo>
                    <a:cubicBezTo>
                      <a:pt x="252748" y="1902"/>
                      <a:pt x="253531" y="2686"/>
                      <a:pt x="254130" y="3607"/>
                    </a:cubicBezTo>
                    <a:close/>
                  </a:path>
                </a:pathLst>
              </a:custGeom>
              <a:noFill/>
              <a:ln w="25003" cap="rnd">
                <a:solidFill>
                  <a:srgbClr val="000000"/>
                </a:solidFill>
                <a:prstDash val="solid"/>
                <a:round/>
              </a:ln>
            </p:spPr>
            <p:txBody>
              <a:bodyPr rtlCol="0" anchor="ctr"/>
              <a:lstStyle/>
              <a:p>
                <a:endParaRPr lang="en-US" dirty="0"/>
              </a:p>
            </p:txBody>
          </p:sp>
          <p:sp>
            <p:nvSpPr>
              <p:cNvPr id="60" name="Freeform 59">
                <a:extLst>
                  <a:ext uri="{FF2B5EF4-FFF2-40B4-BE49-F238E27FC236}">
                    <a16:creationId xmlns:a16="http://schemas.microsoft.com/office/drawing/2014/main" id="{BB422084-7159-B94D-BED8-00401213D487}"/>
                  </a:ext>
                </a:extLst>
              </p:cNvPr>
              <p:cNvSpPr/>
              <p:nvPr/>
            </p:nvSpPr>
            <p:spPr>
              <a:xfrm>
                <a:off x="6377516" y="2653555"/>
                <a:ext cx="494891" cy="409648"/>
              </a:xfrm>
              <a:custGeom>
                <a:avLst/>
                <a:gdLst>
                  <a:gd name="connsiteX0" fmla="*/ 1459 w 494891"/>
                  <a:gd name="connsiteY0" fmla="*/ 10922 h 409648"/>
                  <a:gd name="connsiteX1" fmla="*/ 7520 w 494891"/>
                  <a:gd name="connsiteY1" fmla="*/ 63 h 409648"/>
                  <a:gd name="connsiteX2" fmla="*/ 487343 w 494891"/>
                  <a:gd name="connsiteY2" fmla="*/ 63 h 409648"/>
                  <a:gd name="connsiteX3" fmla="*/ 493404 w 494891"/>
                  <a:gd name="connsiteY3" fmla="*/ 10922 h 409648"/>
                  <a:gd name="connsiteX4" fmla="*/ 253998 w 494891"/>
                  <a:gd name="connsiteY4" fmla="*/ 406145 h 409648"/>
                  <a:gd name="connsiteX5" fmla="*/ 243169 w 494891"/>
                  <a:gd name="connsiteY5" fmla="*/ 408448 h 409648"/>
                  <a:gd name="connsiteX6" fmla="*/ 240866 w 494891"/>
                  <a:gd name="connsiteY6" fmla="*/ 406145 h 4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91" h="409648">
                    <a:moveTo>
                      <a:pt x="1459" y="10922"/>
                    </a:moveTo>
                    <a:cubicBezTo>
                      <a:pt x="-2076" y="5114"/>
                      <a:pt x="1459" y="63"/>
                      <a:pt x="7520" y="63"/>
                    </a:cubicBezTo>
                    <a:lnTo>
                      <a:pt x="487343" y="63"/>
                    </a:lnTo>
                    <a:cubicBezTo>
                      <a:pt x="494162" y="63"/>
                      <a:pt x="496940" y="5114"/>
                      <a:pt x="493404" y="10922"/>
                    </a:cubicBezTo>
                    <a:lnTo>
                      <a:pt x="253998" y="406145"/>
                    </a:lnTo>
                    <a:cubicBezTo>
                      <a:pt x="251644" y="409771"/>
                      <a:pt x="246795" y="410802"/>
                      <a:pt x="243169" y="408448"/>
                    </a:cubicBezTo>
                    <a:cubicBezTo>
                      <a:pt x="242247" y="407849"/>
                      <a:pt x="241464" y="407067"/>
                      <a:pt x="240866" y="406145"/>
                    </a:cubicBezTo>
                    <a:close/>
                  </a:path>
                </a:pathLst>
              </a:custGeom>
              <a:noFill/>
              <a:ln w="25003" cap="rnd">
                <a:solidFill>
                  <a:srgbClr val="000000"/>
                </a:solidFill>
                <a:prstDash val="solid"/>
                <a:round/>
              </a:ln>
            </p:spPr>
            <p:txBody>
              <a:bodyPr rtlCol="0" anchor="ctr"/>
              <a:lstStyle/>
              <a:p>
                <a:endParaRPr lang="en-US" dirty="0"/>
              </a:p>
            </p:txBody>
          </p:sp>
        </p:grpSp>
        <p:grpSp>
          <p:nvGrpSpPr>
            <p:cNvPr id="64" name="Graphic 20">
              <a:extLst>
                <a:ext uri="{FF2B5EF4-FFF2-40B4-BE49-F238E27FC236}">
                  <a16:creationId xmlns:a16="http://schemas.microsoft.com/office/drawing/2014/main" id="{1C6DDA28-3FC7-A649-B918-100D3B233D59}"/>
                </a:ext>
              </a:extLst>
            </p:cNvPr>
            <p:cNvGrpSpPr/>
            <p:nvPr/>
          </p:nvGrpSpPr>
          <p:grpSpPr>
            <a:xfrm>
              <a:off x="7501770" y="4188809"/>
              <a:ext cx="332699" cy="332699"/>
              <a:chOff x="7397036" y="4242451"/>
              <a:chExt cx="580838" cy="580838"/>
            </a:xfrm>
            <a:noFill/>
          </p:grpSpPr>
          <p:sp>
            <p:nvSpPr>
              <p:cNvPr id="65" name="Freeform 64">
                <a:extLst>
                  <a:ext uri="{FF2B5EF4-FFF2-40B4-BE49-F238E27FC236}">
                    <a16:creationId xmlns:a16="http://schemas.microsoft.com/office/drawing/2014/main" id="{373B4B6B-2424-0C43-A65C-F15C9DBB0039}"/>
                  </a:ext>
                </a:extLst>
              </p:cNvPr>
              <p:cNvSpPr/>
              <p:nvPr/>
            </p:nvSpPr>
            <p:spPr>
              <a:xfrm>
                <a:off x="7397036" y="4242451"/>
                <a:ext cx="580838" cy="580838"/>
              </a:xfrm>
              <a:custGeom>
                <a:avLst/>
                <a:gdLst>
                  <a:gd name="connsiteX0" fmla="*/ 580891 w 580838"/>
                  <a:gd name="connsiteY0" fmla="*/ 290471 h 580838"/>
                  <a:gd name="connsiteX1" fmla="*/ 290471 w 580838"/>
                  <a:gd name="connsiteY1" fmla="*/ 580891 h 580838"/>
                  <a:gd name="connsiteX2" fmla="*/ 52 w 580838"/>
                  <a:gd name="connsiteY2" fmla="*/ 290471 h 580838"/>
                  <a:gd name="connsiteX3" fmla="*/ 290471 w 580838"/>
                  <a:gd name="connsiteY3" fmla="*/ 52 h 580838"/>
                  <a:gd name="connsiteX4" fmla="*/ 580891 w 580838"/>
                  <a:gd name="connsiteY4" fmla="*/ 290471 h 5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838" h="580838">
                    <a:moveTo>
                      <a:pt x="580891" y="290471"/>
                    </a:moveTo>
                    <a:cubicBezTo>
                      <a:pt x="580891" y="450866"/>
                      <a:pt x="450866" y="580891"/>
                      <a:pt x="290471" y="580891"/>
                    </a:cubicBezTo>
                    <a:cubicBezTo>
                      <a:pt x="130077" y="580891"/>
                      <a:pt x="52" y="450866"/>
                      <a:pt x="52" y="290471"/>
                    </a:cubicBezTo>
                    <a:cubicBezTo>
                      <a:pt x="52" y="130077"/>
                      <a:pt x="130077" y="52"/>
                      <a:pt x="290471" y="52"/>
                    </a:cubicBezTo>
                    <a:cubicBezTo>
                      <a:pt x="450866" y="52"/>
                      <a:pt x="580891" y="130077"/>
                      <a:pt x="580891" y="290471"/>
                    </a:cubicBezTo>
                    <a:close/>
                  </a:path>
                </a:pathLst>
              </a:custGeom>
              <a:noFill/>
              <a:ln w="25003" cap="rnd">
                <a:solidFill>
                  <a:srgbClr val="000000"/>
                </a:solidFill>
                <a:prstDash val="solid"/>
                <a:round/>
              </a:ln>
            </p:spPr>
            <p:txBody>
              <a:bodyPr rtlCol="0" anchor="ctr"/>
              <a:lstStyle/>
              <a:p>
                <a:endParaRPr lang="en-US" dirty="0"/>
              </a:p>
            </p:txBody>
          </p:sp>
          <p:sp>
            <p:nvSpPr>
              <p:cNvPr id="66" name="Freeform 65">
                <a:extLst>
                  <a:ext uri="{FF2B5EF4-FFF2-40B4-BE49-F238E27FC236}">
                    <a16:creationId xmlns:a16="http://schemas.microsoft.com/office/drawing/2014/main" id="{8B4CD145-97AD-B946-BD95-A452EE675932}"/>
                  </a:ext>
                </a:extLst>
              </p:cNvPr>
              <p:cNvSpPr/>
              <p:nvPr/>
            </p:nvSpPr>
            <p:spPr>
              <a:xfrm>
                <a:off x="7498052" y="4457109"/>
                <a:ext cx="101015" cy="101015"/>
              </a:xfrm>
              <a:custGeom>
                <a:avLst/>
                <a:gdLst>
                  <a:gd name="connsiteX0" fmla="*/ 101044 w 101015"/>
                  <a:gd name="connsiteY0" fmla="*/ 50555 h 101015"/>
                  <a:gd name="connsiteX1" fmla="*/ 50536 w 101015"/>
                  <a:gd name="connsiteY1" fmla="*/ 101063 h 101015"/>
                  <a:gd name="connsiteX2" fmla="*/ 28 w 101015"/>
                  <a:gd name="connsiteY2" fmla="*/ 50555 h 101015"/>
                  <a:gd name="connsiteX3" fmla="*/ 50536 w 101015"/>
                  <a:gd name="connsiteY3" fmla="*/ 48 h 101015"/>
                  <a:gd name="connsiteX4" fmla="*/ 101044 w 101015"/>
                  <a:gd name="connsiteY4" fmla="*/ 50555 h 1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15" h="101015">
                    <a:moveTo>
                      <a:pt x="101044" y="50555"/>
                    </a:moveTo>
                    <a:cubicBezTo>
                      <a:pt x="101044" y="78450"/>
                      <a:pt x="78431" y="101063"/>
                      <a:pt x="50536" y="101063"/>
                    </a:cubicBezTo>
                    <a:cubicBezTo>
                      <a:pt x="22641" y="101063"/>
                      <a:pt x="28" y="78450"/>
                      <a:pt x="28" y="50555"/>
                    </a:cubicBezTo>
                    <a:cubicBezTo>
                      <a:pt x="28" y="22661"/>
                      <a:pt x="22641" y="48"/>
                      <a:pt x="50536" y="48"/>
                    </a:cubicBezTo>
                    <a:cubicBezTo>
                      <a:pt x="78431" y="48"/>
                      <a:pt x="101044" y="22661"/>
                      <a:pt x="101044" y="50555"/>
                    </a:cubicBezTo>
                    <a:close/>
                  </a:path>
                </a:pathLst>
              </a:custGeom>
              <a:noFill/>
              <a:ln w="25003" cap="rnd">
                <a:solidFill>
                  <a:srgbClr val="000000"/>
                </a:solidFill>
                <a:prstDash val="solid"/>
                <a:round/>
              </a:ln>
            </p:spPr>
            <p:txBody>
              <a:bodyPr rtlCol="0" anchor="ctr"/>
              <a:lstStyle/>
              <a:p>
                <a:endParaRPr lang="en-US" dirty="0"/>
              </a:p>
            </p:txBody>
          </p:sp>
          <p:sp>
            <p:nvSpPr>
              <p:cNvPr id="67" name="Freeform 66">
                <a:extLst>
                  <a:ext uri="{FF2B5EF4-FFF2-40B4-BE49-F238E27FC236}">
                    <a16:creationId xmlns:a16="http://schemas.microsoft.com/office/drawing/2014/main" id="{6AFA77E3-08AD-6243-B30D-804CC004B76A}"/>
                  </a:ext>
                </a:extLst>
              </p:cNvPr>
              <p:cNvSpPr/>
              <p:nvPr/>
            </p:nvSpPr>
            <p:spPr>
              <a:xfrm>
                <a:off x="7775844" y="4507617"/>
                <a:ext cx="101015" cy="101015"/>
              </a:xfrm>
              <a:custGeom>
                <a:avLst/>
                <a:gdLst>
                  <a:gd name="connsiteX0" fmla="*/ 101091 w 101015"/>
                  <a:gd name="connsiteY0" fmla="*/ 50564 h 101015"/>
                  <a:gd name="connsiteX1" fmla="*/ 50584 w 101015"/>
                  <a:gd name="connsiteY1" fmla="*/ 101072 h 101015"/>
                  <a:gd name="connsiteX2" fmla="*/ 76 w 101015"/>
                  <a:gd name="connsiteY2" fmla="*/ 50564 h 101015"/>
                  <a:gd name="connsiteX3" fmla="*/ 50584 w 101015"/>
                  <a:gd name="connsiteY3" fmla="*/ 56 h 101015"/>
                  <a:gd name="connsiteX4" fmla="*/ 101091 w 101015"/>
                  <a:gd name="connsiteY4" fmla="*/ 50564 h 1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15" h="101015">
                    <a:moveTo>
                      <a:pt x="101091" y="50564"/>
                    </a:moveTo>
                    <a:cubicBezTo>
                      <a:pt x="101091" y="78459"/>
                      <a:pt x="78478" y="101072"/>
                      <a:pt x="50584" y="101072"/>
                    </a:cubicBezTo>
                    <a:cubicBezTo>
                      <a:pt x="22689" y="101072"/>
                      <a:pt x="76" y="78459"/>
                      <a:pt x="76" y="50564"/>
                    </a:cubicBezTo>
                    <a:cubicBezTo>
                      <a:pt x="76" y="22669"/>
                      <a:pt x="22689" y="56"/>
                      <a:pt x="50584" y="56"/>
                    </a:cubicBezTo>
                    <a:cubicBezTo>
                      <a:pt x="78478" y="56"/>
                      <a:pt x="101091" y="22669"/>
                      <a:pt x="101091" y="50564"/>
                    </a:cubicBezTo>
                    <a:close/>
                  </a:path>
                </a:pathLst>
              </a:custGeom>
              <a:noFill/>
              <a:ln w="25003" cap="rnd">
                <a:solidFill>
                  <a:srgbClr val="000000"/>
                </a:solidFill>
                <a:prstDash val="solid"/>
                <a:round/>
              </a:ln>
            </p:spPr>
            <p:txBody>
              <a:bodyPr rtlCol="0" anchor="ctr"/>
              <a:lstStyle/>
              <a:p>
                <a:endParaRPr lang="en-US" dirty="0"/>
              </a:p>
            </p:txBody>
          </p:sp>
          <p:sp>
            <p:nvSpPr>
              <p:cNvPr id="68" name="Freeform 67">
                <a:extLst>
                  <a:ext uri="{FF2B5EF4-FFF2-40B4-BE49-F238E27FC236}">
                    <a16:creationId xmlns:a16="http://schemas.microsoft.com/office/drawing/2014/main" id="{2FC2D8B3-9F50-524B-A6BF-2E1ABA1AC6D3}"/>
                  </a:ext>
                </a:extLst>
              </p:cNvPr>
              <p:cNvSpPr/>
              <p:nvPr/>
            </p:nvSpPr>
            <p:spPr>
              <a:xfrm>
                <a:off x="7399814" y="4381347"/>
                <a:ext cx="578060" cy="303046"/>
              </a:xfrm>
              <a:custGeom>
                <a:avLst/>
                <a:gdLst>
                  <a:gd name="connsiteX0" fmla="*/ 578113 w 578060"/>
                  <a:gd name="connsiteY0" fmla="*/ 151575 h 303046"/>
                  <a:gd name="connsiteX1" fmla="*/ 439217 w 578060"/>
                  <a:gd name="connsiteY1" fmla="*/ 303099 h 303046"/>
                  <a:gd name="connsiteX2" fmla="*/ 136171 w 578060"/>
                  <a:gd name="connsiteY2" fmla="*/ 52 h 303046"/>
                  <a:gd name="connsiteX3" fmla="*/ 52 w 578060"/>
                  <a:gd name="connsiteY3" fmla="*/ 110917 h 303046"/>
                </a:gdLst>
                <a:ahLst/>
                <a:cxnLst>
                  <a:cxn ang="0">
                    <a:pos x="connsiteX0" y="connsiteY0"/>
                  </a:cxn>
                  <a:cxn ang="0">
                    <a:pos x="connsiteX1" y="connsiteY1"/>
                  </a:cxn>
                  <a:cxn ang="0">
                    <a:pos x="connsiteX2" y="connsiteY2"/>
                  </a:cxn>
                  <a:cxn ang="0">
                    <a:pos x="connsiteX3" y="connsiteY3"/>
                  </a:cxn>
                </a:cxnLst>
                <a:rect l="l" t="t" r="r" b="b"/>
                <a:pathLst>
                  <a:path w="578060" h="303046">
                    <a:moveTo>
                      <a:pt x="578113" y="151575"/>
                    </a:moveTo>
                    <a:cubicBezTo>
                      <a:pt x="578113" y="227337"/>
                      <a:pt x="515989" y="303099"/>
                      <a:pt x="439217" y="303099"/>
                    </a:cubicBezTo>
                    <a:cubicBezTo>
                      <a:pt x="186678" y="303099"/>
                      <a:pt x="388709" y="52"/>
                      <a:pt x="136171" y="52"/>
                    </a:cubicBezTo>
                    <a:cubicBezTo>
                      <a:pt x="70200" y="-84"/>
                      <a:pt x="13270" y="46284"/>
                      <a:pt x="52" y="110917"/>
                    </a:cubicBezTo>
                  </a:path>
                </a:pathLst>
              </a:custGeom>
              <a:noFill/>
              <a:ln w="25003" cap="rnd">
                <a:solidFill>
                  <a:srgbClr val="000000"/>
                </a:solidFill>
                <a:prstDash val="solid"/>
                <a:round/>
              </a:ln>
            </p:spPr>
            <p:txBody>
              <a:bodyPr rtlCol="0" anchor="ctr"/>
              <a:lstStyle/>
              <a:p>
                <a:endParaRPr lang="en-US" dirty="0"/>
              </a:p>
            </p:txBody>
          </p:sp>
        </p:grpSp>
        <p:pic>
          <p:nvPicPr>
            <p:cNvPr id="70" name="Graphic 69">
              <a:extLst>
                <a:ext uri="{FF2B5EF4-FFF2-40B4-BE49-F238E27FC236}">
                  <a16:creationId xmlns:a16="http://schemas.microsoft.com/office/drawing/2014/main" id="{E20BEB1E-1E7F-694A-A182-6CE7F9CBA5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3658" y="2763468"/>
              <a:ext cx="699931" cy="699931"/>
            </a:xfrm>
            <a:prstGeom prst="rect">
              <a:avLst/>
            </a:prstGeom>
          </p:spPr>
        </p:pic>
        <p:pic>
          <p:nvPicPr>
            <p:cNvPr id="72" name="Graphic 71">
              <a:extLst>
                <a:ext uri="{FF2B5EF4-FFF2-40B4-BE49-F238E27FC236}">
                  <a16:creationId xmlns:a16="http://schemas.microsoft.com/office/drawing/2014/main" id="{EAD5E702-016C-1741-9F1F-A7CFA92C5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59631" y="2784206"/>
              <a:ext cx="679193" cy="679193"/>
            </a:xfrm>
            <a:prstGeom prst="rect">
              <a:avLst/>
            </a:prstGeom>
          </p:spPr>
        </p:pic>
      </p:grpSp>
      <p:grpSp>
        <p:nvGrpSpPr>
          <p:cNvPr id="81" name="Group 80">
            <a:extLst>
              <a:ext uri="{FF2B5EF4-FFF2-40B4-BE49-F238E27FC236}">
                <a16:creationId xmlns:a16="http://schemas.microsoft.com/office/drawing/2014/main" id="{B84D4F29-F753-474A-8EEE-23CAC624CF9B}"/>
              </a:ext>
            </a:extLst>
          </p:cNvPr>
          <p:cNvGrpSpPr/>
          <p:nvPr/>
        </p:nvGrpSpPr>
        <p:grpSpPr>
          <a:xfrm>
            <a:off x="8748747" y="1845555"/>
            <a:ext cx="2614909" cy="3836497"/>
            <a:chOff x="8748747" y="1845555"/>
            <a:chExt cx="2614909" cy="3836497"/>
          </a:xfrm>
        </p:grpSpPr>
        <p:sp>
          <p:nvSpPr>
            <p:cNvPr id="14" name="Rounded Rectangle 5">
              <a:extLst>
                <a:ext uri="{FF2B5EF4-FFF2-40B4-BE49-F238E27FC236}">
                  <a16:creationId xmlns:a16="http://schemas.microsoft.com/office/drawing/2014/main" id="{DF6078E7-B14B-4CA9-88A2-BA59312F030E}"/>
                </a:ext>
              </a:extLst>
            </p:cNvPr>
            <p:cNvSpPr/>
            <p:nvPr/>
          </p:nvSpPr>
          <p:spPr bwMode="auto">
            <a:xfrm>
              <a:off x="8748747"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Take Corrective Action</a:t>
              </a:r>
              <a:br>
                <a:rPr lang="en-US" sz="1400" b="1" dirty="0">
                  <a:solidFill>
                    <a:schemeClr val="accent1"/>
                  </a:solidFill>
                  <a:latin typeface="Arial" panose="020B0604020202020204" pitchFamily="34" charset="0"/>
                  <a:cs typeface="Arial" panose="020B0604020202020204" pitchFamily="34" charset="0"/>
                </a:rPr>
              </a:br>
              <a:r>
                <a:rPr lang="en-US" sz="1400" b="1" dirty="0">
                  <a:solidFill>
                    <a:schemeClr val="accent1"/>
                  </a:solidFill>
                  <a:latin typeface="Arial" panose="020B0604020202020204" pitchFamily="34" charset="0"/>
                  <a:cs typeface="Arial" panose="020B0604020202020204" pitchFamily="34" charset="0"/>
                </a:rPr>
                <a:t>and Ensure Compliance</a:t>
              </a:r>
            </a:p>
          </p:txBody>
        </p:sp>
        <p:sp>
          <p:nvSpPr>
            <p:cNvPr id="49" name="TextBox 48">
              <a:extLst>
                <a:ext uri="{FF2B5EF4-FFF2-40B4-BE49-F238E27FC236}">
                  <a16:creationId xmlns:a16="http://schemas.microsoft.com/office/drawing/2014/main" id="{BCF978E5-73D2-934F-B09E-684860BA8834}"/>
                </a:ext>
              </a:extLst>
            </p:cNvPr>
            <p:cNvSpPr txBox="1"/>
            <p:nvPr/>
          </p:nvSpPr>
          <p:spPr>
            <a:xfrm>
              <a:off x="8761431" y="3552268"/>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Change ACLs</a:t>
              </a:r>
            </a:p>
          </p:txBody>
        </p:sp>
        <p:sp>
          <p:nvSpPr>
            <p:cNvPr id="50" name="TextBox 49">
              <a:extLst>
                <a:ext uri="{FF2B5EF4-FFF2-40B4-BE49-F238E27FC236}">
                  <a16:creationId xmlns:a16="http://schemas.microsoft.com/office/drawing/2014/main" id="{37140364-37A9-D847-9CDC-251E6625AEC0}"/>
                </a:ext>
              </a:extLst>
            </p:cNvPr>
            <p:cNvSpPr txBox="1"/>
            <p:nvPr/>
          </p:nvSpPr>
          <p:spPr>
            <a:xfrm>
              <a:off x="10064058" y="3552268"/>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Delete Sensitive Data</a:t>
              </a:r>
            </a:p>
          </p:txBody>
        </p:sp>
        <p:sp>
          <p:nvSpPr>
            <p:cNvPr id="51" name="TextBox 50">
              <a:extLst>
                <a:ext uri="{FF2B5EF4-FFF2-40B4-BE49-F238E27FC236}">
                  <a16:creationId xmlns:a16="http://schemas.microsoft.com/office/drawing/2014/main" id="{143D867B-EB70-824F-905D-D2588AA13D74}"/>
                </a:ext>
              </a:extLst>
            </p:cNvPr>
            <p:cNvSpPr txBox="1"/>
            <p:nvPr/>
          </p:nvSpPr>
          <p:spPr>
            <a:xfrm>
              <a:off x="9510100" y="4623451"/>
              <a:ext cx="1092201" cy="160576"/>
            </a:xfrm>
            <a:prstGeom prst="rect">
              <a:avLst/>
            </a:prstGeom>
            <a:noFill/>
            <a:ln>
              <a:noFill/>
            </a:ln>
          </p:spPr>
          <p:txBody>
            <a:bodyPr wrap="none" lIns="0" tIns="0" rIns="0" bIns="0" rtlCol="0">
              <a:noAutofit/>
            </a:bodyPr>
            <a:lstStyle/>
            <a:p>
              <a:pPr algn="ctr">
                <a:spcAft>
                  <a:spcPts val="1200"/>
                </a:spcAft>
                <a:buClr>
                  <a:schemeClr val="accent1"/>
                </a:buClr>
              </a:pPr>
              <a:r>
                <a:rPr lang="en-US" sz="1050" dirty="0">
                  <a:solidFill>
                    <a:schemeClr val="tx2"/>
                  </a:solidFill>
                </a:rPr>
                <a:t>Change Storage location</a:t>
              </a:r>
            </a:p>
          </p:txBody>
        </p:sp>
        <p:sp>
          <p:nvSpPr>
            <p:cNvPr id="52" name="TextBox 51">
              <a:extLst>
                <a:ext uri="{FF2B5EF4-FFF2-40B4-BE49-F238E27FC236}">
                  <a16:creationId xmlns:a16="http://schemas.microsoft.com/office/drawing/2014/main" id="{CA6DC87A-76D3-7242-AB95-3858B5DF66E2}"/>
                </a:ext>
              </a:extLst>
            </p:cNvPr>
            <p:cNvSpPr txBox="1"/>
            <p:nvPr/>
          </p:nvSpPr>
          <p:spPr>
            <a:xfrm>
              <a:off x="8748748" y="5205460"/>
              <a:ext cx="2614908" cy="288777"/>
            </a:xfrm>
            <a:prstGeom prst="rect">
              <a:avLst/>
            </a:prstGeom>
            <a:noFill/>
            <a:ln>
              <a:noFill/>
            </a:ln>
          </p:spPr>
          <p:txBody>
            <a:bodyPr wrap="square" lIns="0" tIns="0" rIns="0" bIns="0" rtlCol="0">
              <a:noAutofit/>
            </a:bodyPr>
            <a:lstStyle/>
            <a:p>
              <a:pPr algn="ctr">
                <a:spcAft>
                  <a:spcPts val="1200"/>
                </a:spcAft>
                <a:buClr>
                  <a:schemeClr val="accent1"/>
                </a:buClr>
              </a:pPr>
              <a:r>
                <a:rPr lang="en-US" sz="1100" dirty="0">
                  <a:solidFill>
                    <a:schemeClr val="tx2"/>
                  </a:solidFill>
                </a:rPr>
                <a:t>Take corrective action and ensure compliant steady-state</a:t>
              </a:r>
            </a:p>
          </p:txBody>
        </p:sp>
        <p:pic>
          <p:nvPicPr>
            <p:cNvPr id="74" name="Graphic 73">
              <a:extLst>
                <a:ext uri="{FF2B5EF4-FFF2-40B4-BE49-F238E27FC236}">
                  <a16:creationId xmlns:a16="http://schemas.microsoft.com/office/drawing/2014/main" id="{9778DBDB-0A3E-034A-851D-F8BC0D8439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98427" y="2870637"/>
              <a:ext cx="607747" cy="607747"/>
            </a:xfrm>
            <a:prstGeom prst="rect">
              <a:avLst/>
            </a:prstGeom>
          </p:spPr>
        </p:pic>
        <p:pic>
          <p:nvPicPr>
            <p:cNvPr id="76" name="Graphic 75">
              <a:extLst>
                <a:ext uri="{FF2B5EF4-FFF2-40B4-BE49-F238E27FC236}">
                  <a16:creationId xmlns:a16="http://schemas.microsoft.com/office/drawing/2014/main" id="{3984D5E4-AF5F-EA48-AF0D-FD92C7219F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60184" y="3964493"/>
              <a:ext cx="607747" cy="607747"/>
            </a:xfrm>
            <a:prstGeom prst="rect">
              <a:avLst/>
            </a:prstGeom>
          </p:spPr>
        </p:pic>
        <p:pic>
          <p:nvPicPr>
            <p:cNvPr id="78" name="Graphic 77">
              <a:extLst>
                <a:ext uri="{FF2B5EF4-FFF2-40B4-BE49-F238E27FC236}">
                  <a16:creationId xmlns:a16="http://schemas.microsoft.com/office/drawing/2014/main" id="{B55147DF-5A07-AB43-BF4C-ABE20302A7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71698" y="2858186"/>
              <a:ext cx="607747" cy="607747"/>
            </a:xfrm>
            <a:prstGeom prst="rect">
              <a:avLst/>
            </a:prstGeom>
          </p:spPr>
        </p:pic>
      </p:grpSp>
    </p:spTree>
    <p:extLst>
      <p:ext uri="{BB962C8B-B14F-4D97-AF65-F5344CB8AC3E}">
        <p14:creationId xmlns:p14="http://schemas.microsoft.com/office/powerpoint/2010/main" val="3034088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750"/>
                                        <p:tgtEl>
                                          <p:spTgt spid="79"/>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79"/>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80"/>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750"/>
                                        <p:tgtEl>
                                          <p:spTgt spid="81"/>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81"/>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9FB887BC-7716-C34F-B216-33E700011EFD}"/>
              </a:ext>
            </a:extLst>
          </p:cNvPr>
          <p:cNvSpPr/>
          <p:nvPr/>
        </p:nvSpPr>
        <p:spPr bwMode="auto">
          <a:xfrm>
            <a:off x="825165" y="1559943"/>
            <a:ext cx="10903823" cy="44077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CA1A1BF6-C56E-E94E-875F-356C02DDFB8D}"/>
              </a:ext>
            </a:extLst>
          </p:cNvPr>
          <p:cNvCxnSpPr>
            <a:cxnSpLocks/>
          </p:cNvCxnSpPr>
          <p:nvPr/>
        </p:nvCxnSpPr>
        <p:spPr bwMode="auto">
          <a:xfrm>
            <a:off x="2744532" y="1845555"/>
            <a:ext cx="0" cy="3836497"/>
          </a:xfrm>
          <a:prstGeom prst="line">
            <a:avLst/>
          </a:prstGeom>
          <a:solidFill>
            <a:schemeClr val="accent1"/>
          </a:solidFill>
          <a:ln w="6350" cap="flat" cmpd="sng" algn="ctr">
            <a:solidFill>
              <a:schemeClr val="accent1"/>
            </a:solidFill>
            <a:prstDash val="solid"/>
            <a:miter lim="800000"/>
            <a:headEnd type="none" w="med" len="med"/>
            <a:tailEnd type="none" w="lg" len="lg"/>
          </a:ln>
          <a:effectLst/>
        </p:spPr>
      </p:cxnSp>
      <p:pic>
        <p:nvPicPr>
          <p:cNvPr id="19" name="Picture 18">
            <a:extLst>
              <a:ext uri="{FF2B5EF4-FFF2-40B4-BE49-F238E27FC236}">
                <a16:creationId xmlns:a16="http://schemas.microsoft.com/office/drawing/2014/main" id="{F8C4D9DF-1805-D548-BDDB-F29CE376E6F2}"/>
              </a:ext>
            </a:extLst>
          </p:cNvPr>
          <p:cNvPicPr>
            <a:picLocks noChangeAspect="1"/>
          </p:cNvPicPr>
          <p:nvPr/>
        </p:nvPicPr>
        <p:blipFill>
          <a:blip r:embed="rId3"/>
          <a:stretch>
            <a:fillRect/>
          </a:stretch>
        </p:blipFill>
        <p:spPr>
          <a:xfrm>
            <a:off x="755300" y="1889408"/>
            <a:ext cx="2132651" cy="3650895"/>
          </a:xfrm>
          <a:prstGeom prst="rect">
            <a:avLst/>
          </a:prstGeom>
        </p:spPr>
      </p:pic>
      <p:sp>
        <p:nvSpPr>
          <p:cNvPr id="2" name="Title 1">
            <a:extLst>
              <a:ext uri="{FF2B5EF4-FFF2-40B4-BE49-F238E27FC236}">
                <a16:creationId xmlns:a16="http://schemas.microsoft.com/office/drawing/2014/main" id="{2AFC78E7-0049-407C-BC30-BC3626A0CDB1}"/>
              </a:ext>
            </a:extLst>
          </p:cNvPr>
          <p:cNvSpPr>
            <a:spLocks noGrp="1"/>
          </p:cNvSpPr>
          <p:nvPr>
            <p:ph type="title"/>
          </p:nvPr>
        </p:nvSpPr>
        <p:spPr/>
        <p:txBody>
          <a:bodyPr/>
          <a:lstStyle/>
          <a:p>
            <a:r>
              <a:rPr lang="en-US" dirty="0"/>
              <a:t>Data Insight – Top Use Cases</a:t>
            </a:r>
          </a:p>
        </p:txBody>
      </p:sp>
      <p:sp>
        <p:nvSpPr>
          <p:cNvPr id="4" name="Footer Placeholder 3">
            <a:extLst>
              <a:ext uri="{FF2B5EF4-FFF2-40B4-BE49-F238E27FC236}">
                <a16:creationId xmlns:a16="http://schemas.microsoft.com/office/drawing/2014/main" id="{3A8A1FB8-2F0A-4085-BF99-FAA8CCAD5597}"/>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B4D7EF8-DBF1-4C39-BB5D-A21EEBC80601}"/>
              </a:ext>
            </a:extLst>
          </p:cNvPr>
          <p:cNvSpPr>
            <a:spLocks noGrp="1"/>
          </p:cNvSpPr>
          <p:nvPr>
            <p:ph type="sldNum" sz="quarter" idx="4"/>
          </p:nvPr>
        </p:nvSpPr>
        <p:spPr/>
        <p:txBody>
          <a:bodyPr/>
          <a:lstStyle/>
          <a:p>
            <a:fld id="{8A39E1BE-BEA9-3141-B1D0-D0662867DFF2}" type="slidenum">
              <a:rPr lang="en-US" smtClean="0"/>
              <a:pPr/>
              <a:t>26</a:t>
            </a:fld>
            <a:endParaRPr lang="en-US" dirty="0"/>
          </a:p>
        </p:txBody>
      </p:sp>
      <p:sp>
        <p:nvSpPr>
          <p:cNvPr id="6" name="Text Placeholder 5">
            <a:extLst>
              <a:ext uri="{FF2B5EF4-FFF2-40B4-BE49-F238E27FC236}">
                <a16:creationId xmlns:a16="http://schemas.microsoft.com/office/drawing/2014/main" id="{19D420CE-E86D-4BF3-8DA3-EDEBE3228312}"/>
              </a:ext>
            </a:extLst>
          </p:cNvPr>
          <p:cNvSpPr>
            <a:spLocks noGrp="1"/>
          </p:cNvSpPr>
          <p:nvPr>
            <p:ph type="body" sz="quarter" idx="12"/>
          </p:nvPr>
        </p:nvSpPr>
        <p:spPr/>
        <p:txBody>
          <a:bodyPr/>
          <a:lstStyle/>
          <a:p>
            <a:r>
              <a:rPr lang="en-US" dirty="0"/>
              <a:t>Data Security</a:t>
            </a:r>
          </a:p>
        </p:txBody>
      </p:sp>
      <p:grpSp>
        <p:nvGrpSpPr>
          <p:cNvPr id="11" name="Group 10">
            <a:extLst>
              <a:ext uri="{FF2B5EF4-FFF2-40B4-BE49-F238E27FC236}">
                <a16:creationId xmlns:a16="http://schemas.microsoft.com/office/drawing/2014/main" id="{56596C41-5133-0B44-AD98-6504A4F70810}"/>
              </a:ext>
            </a:extLst>
          </p:cNvPr>
          <p:cNvGrpSpPr/>
          <p:nvPr/>
        </p:nvGrpSpPr>
        <p:grpSpPr>
          <a:xfrm>
            <a:off x="3051592" y="1845555"/>
            <a:ext cx="2621000" cy="3979303"/>
            <a:chOff x="3051592" y="1845555"/>
            <a:chExt cx="2621000" cy="3979303"/>
          </a:xfrm>
        </p:grpSpPr>
        <p:sp>
          <p:nvSpPr>
            <p:cNvPr id="24" name="Rounded Rectangle 5">
              <a:extLst>
                <a:ext uri="{FF2B5EF4-FFF2-40B4-BE49-F238E27FC236}">
                  <a16:creationId xmlns:a16="http://schemas.microsoft.com/office/drawing/2014/main" id="{67E7FFCD-FA6D-A941-9DD2-0AD01AC2AB8A}"/>
                </a:ext>
              </a:extLst>
            </p:cNvPr>
            <p:cNvSpPr/>
            <p:nvPr/>
          </p:nvSpPr>
          <p:spPr bwMode="auto">
            <a:xfrm>
              <a:off x="3057683"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Understand Data Content, Ownership and Usage</a:t>
              </a:r>
            </a:p>
          </p:txBody>
        </p:sp>
        <p:sp>
          <p:nvSpPr>
            <p:cNvPr id="62" name="TextBox 61">
              <a:extLst>
                <a:ext uri="{FF2B5EF4-FFF2-40B4-BE49-F238E27FC236}">
                  <a16:creationId xmlns:a16="http://schemas.microsoft.com/office/drawing/2014/main" id="{2D12E4E4-51E1-2940-89C9-0E5313EA407D}"/>
                </a:ext>
              </a:extLst>
            </p:cNvPr>
            <p:cNvSpPr txBox="1"/>
            <p:nvPr/>
          </p:nvSpPr>
          <p:spPr>
            <a:xfrm>
              <a:off x="3051592" y="3639644"/>
              <a:ext cx="2614909" cy="2185214"/>
            </a:xfrm>
            <a:prstGeom prst="rect">
              <a:avLst/>
            </a:prstGeom>
            <a:noFill/>
            <a:ln>
              <a:noFill/>
            </a:ln>
          </p:spPr>
          <p:txBody>
            <a:bodyPr wrap="square">
              <a:spAutoFit/>
            </a:bodyPr>
            <a:lstStyle/>
            <a:p>
              <a:pPr marL="182880" indent="-182880">
                <a:spcBef>
                  <a:spcPts val="1200"/>
                </a:spcBef>
                <a:buClr>
                  <a:srgbClr val="D31D24"/>
                </a:buClr>
                <a:buFont typeface="Arial" panose="020B0604020202020204" pitchFamily="34" charset="0"/>
                <a:buChar char="•"/>
                <a:defRPr/>
              </a:pPr>
              <a:r>
                <a:rPr lang="en-US" sz="1200" b="0" dirty="0">
                  <a:solidFill>
                    <a:srgbClr val="AB2328"/>
                  </a:solidFill>
                  <a:latin typeface="Arial" panose="020B0604020202020204"/>
                </a:rPr>
                <a:t>Audit</a:t>
              </a:r>
              <a:r>
                <a:rPr lang="en-US" sz="1200" b="0" dirty="0">
                  <a:solidFill>
                    <a:srgbClr val="182C34"/>
                  </a:solidFill>
                  <a:latin typeface="Arial" panose="020B0604020202020204"/>
                </a:rPr>
                <a:t> </a:t>
              </a:r>
              <a:r>
                <a:rPr lang="en-US" sz="1200" b="0" dirty="0">
                  <a:solidFill>
                    <a:schemeClr val="tx2"/>
                  </a:solidFill>
                  <a:latin typeface="Arial" panose="020B0604020202020204"/>
                </a:rPr>
                <a:t>access to data</a:t>
              </a:r>
            </a:p>
            <a:p>
              <a:pPr marL="182880" indent="-182880">
                <a:spcBef>
                  <a:spcPts val="1200"/>
                </a:spcBef>
                <a:buClr>
                  <a:srgbClr val="D31D24"/>
                </a:buClr>
                <a:buFont typeface="Arial" panose="020B0604020202020204" pitchFamily="34" charset="0"/>
                <a:buChar char="•"/>
                <a:defRPr/>
              </a:pPr>
              <a:r>
                <a:rPr lang="en-US" sz="1200" b="0" dirty="0">
                  <a:solidFill>
                    <a:srgbClr val="AB2328"/>
                  </a:solidFill>
                  <a:latin typeface="Arial" panose="020B0604020202020204"/>
                </a:rPr>
                <a:t>Identify</a:t>
              </a:r>
              <a:r>
                <a:rPr lang="en-US" sz="1200" b="0" dirty="0">
                  <a:solidFill>
                    <a:srgbClr val="182C34"/>
                  </a:solidFill>
                  <a:latin typeface="Arial" panose="020B0604020202020204"/>
                </a:rPr>
                <a:t> </a:t>
              </a:r>
              <a:r>
                <a:rPr lang="en-US" sz="1200" dirty="0">
                  <a:solidFill>
                    <a:schemeClr val="tx2"/>
                  </a:solidFill>
                  <a:latin typeface="Arial" panose="020B0604020202020204"/>
                </a:rPr>
                <a:t>data owners and </a:t>
              </a:r>
              <a:r>
                <a:rPr lang="en-US" sz="1200" b="0" dirty="0">
                  <a:solidFill>
                    <a:srgbClr val="AB2328"/>
                  </a:solidFill>
                  <a:latin typeface="Arial" panose="020B0604020202020204"/>
                </a:rPr>
                <a:t>automate</a:t>
              </a:r>
              <a:r>
                <a:rPr lang="en-US" sz="1200" b="0" dirty="0">
                  <a:solidFill>
                    <a:srgbClr val="182C34"/>
                  </a:solidFill>
                  <a:latin typeface="Arial" panose="020B0604020202020204"/>
                </a:rPr>
                <a:t> </a:t>
              </a:r>
              <a:r>
                <a:rPr lang="en-US" sz="1200" dirty="0">
                  <a:solidFill>
                    <a:schemeClr val="tx2"/>
                  </a:solidFill>
                  <a:latin typeface="Arial" panose="020B0604020202020204"/>
                </a:rPr>
                <a:t>entitlement reviews</a:t>
              </a:r>
            </a:p>
            <a:p>
              <a:pPr marL="182880" indent="-182880">
                <a:spcBef>
                  <a:spcPts val="1200"/>
                </a:spcBef>
                <a:buClr>
                  <a:srgbClr val="D31D24"/>
                </a:buClr>
                <a:buFont typeface="Arial" panose="020B0604020202020204" pitchFamily="34" charset="0"/>
                <a:buChar char="•"/>
                <a:defRPr/>
              </a:pPr>
              <a:r>
                <a:rPr lang="en-US" sz="1200" dirty="0">
                  <a:solidFill>
                    <a:schemeClr val="accent1"/>
                  </a:solidFill>
                </a:rPr>
                <a:t>Discover </a:t>
              </a:r>
              <a:r>
                <a:rPr lang="en-US" sz="1200" dirty="0">
                  <a:solidFill>
                    <a:schemeClr val="tx2"/>
                  </a:solidFill>
                  <a:latin typeface="Arial" panose="020B0604020202020204"/>
                </a:rPr>
                <a:t>over-exposed data, including sensitive data</a:t>
              </a:r>
            </a:p>
            <a:p>
              <a:pPr marL="182880" indent="-182880">
                <a:spcBef>
                  <a:spcPts val="1200"/>
                </a:spcBef>
                <a:buClr>
                  <a:srgbClr val="D31D24"/>
                </a:buClr>
                <a:buFont typeface="Arial" panose="020B0604020202020204" pitchFamily="34" charset="0"/>
                <a:buChar char="•"/>
                <a:defRPr/>
              </a:pPr>
              <a:r>
                <a:rPr lang="en-US" sz="1200" dirty="0">
                  <a:solidFill>
                    <a:schemeClr val="tx2"/>
                  </a:solidFill>
                  <a:latin typeface="Arial" panose="020B0604020202020204"/>
                </a:rPr>
                <a:t>Comprehensive</a:t>
              </a:r>
              <a:r>
                <a:rPr lang="en-US" sz="1200" dirty="0"/>
                <a:t> </a:t>
              </a:r>
              <a:r>
                <a:rPr lang="en-US" sz="1200" dirty="0">
                  <a:solidFill>
                    <a:schemeClr val="accent1"/>
                  </a:solidFill>
                </a:rPr>
                <a:t>user activity monitoring</a:t>
              </a:r>
            </a:p>
            <a:p>
              <a:pPr marL="182880" indent="-182880">
                <a:spcBef>
                  <a:spcPts val="1200"/>
                </a:spcBef>
                <a:buClr>
                  <a:srgbClr val="D31D24"/>
                </a:buClr>
                <a:buFont typeface="Arial" panose="020B0604020202020204" pitchFamily="34" charset="0"/>
                <a:buChar char="•"/>
                <a:defRPr/>
              </a:pPr>
              <a:endParaRPr lang="en-US" sz="1200" dirty="0"/>
            </a:p>
          </p:txBody>
        </p:sp>
        <p:grpSp>
          <p:nvGrpSpPr>
            <p:cNvPr id="65" name="object 63">
              <a:extLst>
                <a:ext uri="{FF2B5EF4-FFF2-40B4-BE49-F238E27FC236}">
                  <a16:creationId xmlns:a16="http://schemas.microsoft.com/office/drawing/2014/main" id="{A843C23A-0152-4645-906D-B75ED7ADE540}"/>
                </a:ext>
              </a:extLst>
            </p:cNvPr>
            <p:cNvGrpSpPr/>
            <p:nvPr/>
          </p:nvGrpSpPr>
          <p:grpSpPr>
            <a:xfrm>
              <a:off x="3999191" y="2730460"/>
              <a:ext cx="699602" cy="667875"/>
              <a:chOff x="5881615" y="2514868"/>
              <a:chExt cx="566721" cy="541020"/>
            </a:xfrm>
          </p:grpSpPr>
          <p:sp>
            <p:nvSpPr>
              <p:cNvPr id="66" name="object 64">
                <a:extLst>
                  <a:ext uri="{FF2B5EF4-FFF2-40B4-BE49-F238E27FC236}">
                    <a16:creationId xmlns:a16="http://schemas.microsoft.com/office/drawing/2014/main" id="{0A938068-4DA2-124C-B88A-0B9838E87A97}"/>
                  </a:ext>
                </a:extLst>
              </p:cNvPr>
              <p:cNvSpPr/>
              <p:nvPr/>
            </p:nvSpPr>
            <p:spPr>
              <a:xfrm>
                <a:off x="5881615" y="2514868"/>
                <a:ext cx="401955" cy="541020"/>
              </a:xfrm>
              <a:custGeom>
                <a:avLst/>
                <a:gdLst/>
                <a:ahLst/>
                <a:cxnLst/>
                <a:rect l="l" t="t" r="r" b="b"/>
                <a:pathLst>
                  <a:path w="401954" h="541019">
                    <a:moveTo>
                      <a:pt x="401434" y="115252"/>
                    </a:moveTo>
                    <a:lnTo>
                      <a:pt x="401434" y="76644"/>
                    </a:lnTo>
                    <a:lnTo>
                      <a:pt x="324815" y="76"/>
                    </a:lnTo>
                    <a:lnTo>
                      <a:pt x="0" y="0"/>
                    </a:lnTo>
                    <a:lnTo>
                      <a:pt x="0" y="540600"/>
                    </a:lnTo>
                    <a:lnTo>
                      <a:pt x="401434" y="540600"/>
                    </a:lnTo>
                    <a:lnTo>
                      <a:pt x="401434" y="468045"/>
                    </a:lnTo>
                  </a:path>
                </a:pathLst>
              </a:custGeom>
              <a:ln w="28575">
                <a:solidFill>
                  <a:srgbClr val="404141"/>
                </a:solidFill>
              </a:ln>
            </p:spPr>
            <p:txBody>
              <a:bodyPr wrap="square" lIns="0" tIns="0" rIns="0" bIns="0" rtlCol="0"/>
              <a:lstStyle/>
              <a:p>
                <a:endParaRPr dirty="0"/>
              </a:p>
            </p:txBody>
          </p:sp>
          <p:sp>
            <p:nvSpPr>
              <p:cNvPr id="67" name="object 65">
                <a:extLst>
                  <a:ext uri="{FF2B5EF4-FFF2-40B4-BE49-F238E27FC236}">
                    <a16:creationId xmlns:a16="http://schemas.microsoft.com/office/drawing/2014/main" id="{E53EF1CC-4B5D-C24D-B4F8-AB5923A3A0D0}"/>
                  </a:ext>
                </a:extLst>
              </p:cNvPr>
              <p:cNvSpPr/>
              <p:nvPr/>
            </p:nvSpPr>
            <p:spPr>
              <a:xfrm>
                <a:off x="6184454" y="2534551"/>
                <a:ext cx="76200" cy="76200"/>
              </a:xfrm>
              <a:custGeom>
                <a:avLst/>
                <a:gdLst/>
                <a:ahLst/>
                <a:cxnLst/>
                <a:rect l="l" t="t" r="r" b="b"/>
                <a:pathLst>
                  <a:path w="76200" h="76200">
                    <a:moveTo>
                      <a:pt x="0" y="0"/>
                    </a:moveTo>
                    <a:lnTo>
                      <a:pt x="0" y="76187"/>
                    </a:lnTo>
                    <a:lnTo>
                      <a:pt x="76136" y="76187"/>
                    </a:lnTo>
                  </a:path>
                </a:pathLst>
              </a:custGeom>
              <a:ln w="28575">
                <a:solidFill>
                  <a:srgbClr val="404141"/>
                </a:solidFill>
              </a:ln>
            </p:spPr>
            <p:txBody>
              <a:bodyPr wrap="square" lIns="0" tIns="0" rIns="0" bIns="0" rtlCol="0"/>
              <a:lstStyle/>
              <a:p>
                <a:endParaRPr dirty="0"/>
              </a:p>
            </p:txBody>
          </p:sp>
          <p:sp>
            <p:nvSpPr>
              <p:cNvPr id="69" name="object 67">
                <a:extLst>
                  <a:ext uri="{FF2B5EF4-FFF2-40B4-BE49-F238E27FC236}">
                    <a16:creationId xmlns:a16="http://schemas.microsoft.com/office/drawing/2014/main" id="{011D6552-4B1C-7D4D-98F2-B951FC580E65}"/>
                  </a:ext>
                </a:extLst>
              </p:cNvPr>
              <p:cNvSpPr/>
              <p:nvPr/>
            </p:nvSpPr>
            <p:spPr>
              <a:xfrm>
                <a:off x="6025495" y="2834678"/>
                <a:ext cx="102235" cy="102235"/>
              </a:xfrm>
              <a:custGeom>
                <a:avLst/>
                <a:gdLst/>
                <a:ahLst/>
                <a:cxnLst/>
                <a:rect l="l" t="t" r="r" b="b"/>
                <a:pathLst>
                  <a:path w="102235" h="102235">
                    <a:moveTo>
                      <a:pt x="88430" y="102120"/>
                    </a:moveTo>
                    <a:lnTo>
                      <a:pt x="13690" y="102120"/>
                    </a:lnTo>
                    <a:lnTo>
                      <a:pt x="6159" y="102120"/>
                    </a:lnTo>
                    <a:lnTo>
                      <a:pt x="0" y="95961"/>
                    </a:lnTo>
                    <a:lnTo>
                      <a:pt x="0" y="88430"/>
                    </a:lnTo>
                    <a:lnTo>
                      <a:pt x="0" y="13677"/>
                    </a:lnTo>
                    <a:lnTo>
                      <a:pt x="0" y="6159"/>
                    </a:lnTo>
                    <a:lnTo>
                      <a:pt x="6159" y="0"/>
                    </a:lnTo>
                    <a:lnTo>
                      <a:pt x="13690" y="0"/>
                    </a:lnTo>
                    <a:lnTo>
                      <a:pt x="88430" y="0"/>
                    </a:lnTo>
                    <a:lnTo>
                      <a:pt x="95961" y="0"/>
                    </a:lnTo>
                    <a:lnTo>
                      <a:pt x="102120" y="6159"/>
                    </a:lnTo>
                    <a:lnTo>
                      <a:pt x="102120" y="13677"/>
                    </a:lnTo>
                    <a:lnTo>
                      <a:pt x="102120" y="88430"/>
                    </a:lnTo>
                    <a:lnTo>
                      <a:pt x="102120" y="95961"/>
                    </a:lnTo>
                    <a:lnTo>
                      <a:pt x="95961" y="102120"/>
                    </a:lnTo>
                    <a:lnTo>
                      <a:pt x="88430" y="102120"/>
                    </a:lnTo>
                    <a:close/>
                  </a:path>
                </a:pathLst>
              </a:custGeom>
              <a:ln w="28575">
                <a:solidFill>
                  <a:srgbClr val="B1171E"/>
                </a:solidFill>
              </a:ln>
            </p:spPr>
            <p:txBody>
              <a:bodyPr wrap="square" lIns="0" tIns="0" rIns="0" bIns="0" rtlCol="0"/>
              <a:lstStyle/>
              <a:p>
                <a:endParaRPr dirty="0"/>
              </a:p>
            </p:txBody>
          </p:sp>
          <p:sp>
            <p:nvSpPr>
              <p:cNvPr id="70" name="object 68">
                <a:extLst>
                  <a:ext uri="{FF2B5EF4-FFF2-40B4-BE49-F238E27FC236}">
                    <a16:creationId xmlns:a16="http://schemas.microsoft.com/office/drawing/2014/main" id="{950BC053-5565-0F44-A8F8-9E5EE446E06F}"/>
                  </a:ext>
                </a:extLst>
              </p:cNvPr>
              <p:cNvSpPr/>
              <p:nvPr/>
            </p:nvSpPr>
            <p:spPr>
              <a:xfrm>
                <a:off x="6152610" y="2731212"/>
                <a:ext cx="102235" cy="102235"/>
              </a:xfrm>
              <a:custGeom>
                <a:avLst/>
                <a:gdLst/>
                <a:ahLst/>
                <a:cxnLst/>
                <a:rect l="l" t="t" r="r" b="b"/>
                <a:pathLst>
                  <a:path w="102235" h="102235">
                    <a:moveTo>
                      <a:pt x="88430" y="102120"/>
                    </a:moveTo>
                    <a:lnTo>
                      <a:pt x="13690" y="102120"/>
                    </a:lnTo>
                    <a:lnTo>
                      <a:pt x="6159" y="102120"/>
                    </a:lnTo>
                    <a:lnTo>
                      <a:pt x="0" y="95961"/>
                    </a:lnTo>
                    <a:lnTo>
                      <a:pt x="0" y="88430"/>
                    </a:lnTo>
                    <a:lnTo>
                      <a:pt x="0" y="13677"/>
                    </a:lnTo>
                    <a:lnTo>
                      <a:pt x="0" y="6159"/>
                    </a:lnTo>
                    <a:lnTo>
                      <a:pt x="6159" y="0"/>
                    </a:lnTo>
                    <a:lnTo>
                      <a:pt x="13690" y="0"/>
                    </a:lnTo>
                    <a:lnTo>
                      <a:pt x="88430" y="0"/>
                    </a:lnTo>
                    <a:lnTo>
                      <a:pt x="95961" y="0"/>
                    </a:lnTo>
                    <a:lnTo>
                      <a:pt x="102120" y="6159"/>
                    </a:lnTo>
                    <a:lnTo>
                      <a:pt x="102120" y="13677"/>
                    </a:lnTo>
                    <a:lnTo>
                      <a:pt x="102120" y="88430"/>
                    </a:lnTo>
                    <a:lnTo>
                      <a:pt x="102120" y="95961"/>
                    </a:lnTo>
                    <a:lnTo>
                      <a:pt x="95961" y="102120"/>
                    </a:lnTo>
                    <a:lnTo>
                      <a:pt x="88430" y="102120"/>
                    </a:lnTo>
                    <a:close/>
                  </a:path>
                </a:pathLst>
              </a:custGeom>
              <a:ln w="28575">
                <a:solidFill>
                  <a:srgbClr val="B1171E"/>
                </a:solidFill>
              </a:ln>
            </p:spPr>
            <p:txBody>
              <a:bodyPr wrap="square" lIns="0" tIns="0" rIns="0" bIns="0" rtlCol="0"/>
              <a:lstStyle/>
              <a:p>
                <a:endParaRPr dirty="0"/>
              </a:p>
            </p:txBody>
          </p:sp>
          <p:sp>
            <p:nvSpPr>
              <p:cNvPr id="71" name="object 69">
                <a:extLst>
                  <a:ext uri="{FF2B5EF4-FFF2-40B4-BE49-F238E27FC236}">
                    <a16:creationId xmlns:a16="http://schemas.microsoft.com/office/drawing/2014/main" id="{03B4E5F3-6E55-4C4A-B30A-C148E9A81684}"/>
                  </a:ext>
                </a:extLst>
              </p:cNvPr>
              <p:cNvSpPr/>
              <p:nvPr/>
            </p:nvSpPr>
            <p:spPr>
              <a:xfrm>
                <a:off x="6198206" y="2876327"/>
                <a:ext cx="68580" cy="68580"/>
              </a:xfrm>
              <a:custGeom>
                <a:avLst/>
                <a:gdLst/>
                <a:ahLst/>
                <a:cxnLst/>
                <a:rect l="l" t="t" r="r" b="b"/>
                <a:pathLst>
                  <a:path w="68579" h="68580">
                    <a:moveTo>
                      <a:pt x="58953" y="68084"/>
                    </a:moveTo>
                    <a:lnTo>
                      <a:pt x="9131" y="68084"/>
                    </a:lnTo>
                    <a:lnTo>
                      <a:pt x="4114" y="68084"/>
                    </a:lnTo>
                    <a:lnTo>
                      <a:pt x="0" y="63982"/>
                    </a:lnTo>
                    <a:lnTo>
                      <a:pt x="0" y="58953"/>
                    </a:lnTo>
                    <a:lnTo>
                      <a:pt x="0" y="9131"/>
                    </a:lnTo>
                    <a:lnTo>
                      <a:pt x="0" y="4102"/>
                    </a:lnTo>
                    <a:lnTo>
                      <a:pt x="4114" y="0"/>
                    </a:lnTo>
                    <a:lnTo>
                      <a:pt x="9131" y="0"/>
                    </a:lnTo>
                    <a:lnTo>
                      <a:pt x="58953" y="0"/>
                    </a:lnTo>
                    <a:lnTo>
                      <a:pt x="63969" y="0"/>
                    </a:lnTo>
                    <a:lnTo>
                      <a:pt x="68084" y="4102"/>
                    </a:lnTo>
                    <a:lnTo>
                      <a:pt x="68084" y="9131"/>
                    </a:lnTo>
                    <a:lnTo>
                      <a:pt x="68084" y="58953"/>
                    </a:lnTo>
                    <a:lnTo>
                      <a:pt x="68084" y="63982"/>
                    </a:lnTo>
                    <a:lnTo>
                      <a:pt x="63969" y="68084"/>
                    </a:lnTo>
                    <a:lnTo>
                      <a:pt x="58953" y="68084"/>
                    </a:lnTo>
                    <a:close/>
                  </a:path>
                </a:pathLst>
              </a:custGeom>
              <a:ln w="28575">
                <a:solidFill>
                  <a:srgbClr val="B1171E"/>
                </a:solidFill>
              </a:ln>
            </p:spPr>
            <p:txBody>
              <a:bodyPr wrap="square" lIns="0" tIns="0" rIns="0" bIns="0" rtlCol="0"/>
              <a:lstStyle/>
              <a:p>
                <a:endParaRPr dirty="0"/>
              </a:p>
            </p:txBody>
          </p:sp>
          <p:sp>
            <p:nvSpPr>
              <p:cNvPr id="72" name="object 70">
                <a:extLst>
                  <a:ext uri="{FF2B5EF4-FFF2-40B4-BE49-F238E27FC236}">
                    <a16:creationId xmlns:a16="http://schemas.microsoft.com/office/drawing/2014/main" id="{14692425-CFB5-344D-8D1A-D785EF9457FF}"/>
                  </a:ext>
                </a:extLst>
              </p:cNvPr>
              <p:cNvSpPr/>
              <p:nvPr/>
            </p:nvSpPr>
            <p:spPr>
              <a:xfrm>
                <a:off x="6280977" y="2663485"/>
                <a:ext cx="68580" cy="68580"/>
              </a:xfrm>
              <a:custGeom>
                <a:avLst/>
                <a:gdLst/>
                <a:ahLst/>
                <a:cxnLst/>
                <a:rect l="l" t="t" r="r" b="b"/>
                <a:pathLst>
                  <a:path w="68579" h="68580">
                    <a:moveTo>
                      <a:pt x="58953" y="68084"/>
                    </a:moveTo>
                    <a:lnTo>
                      <a:pt x="9131" y="68084"/>
                    </a:lnTo>
                    <a:lnTo>
                      <a:pt x="4114" y="68084"/>
                    </a:lnTo>
                    <a:lnTo>
                      <a:pt x="0" y="63982"/>
                    </a:lnTo>
                    <a:lnTo>
                      <a:pt x="0" y="58953"/>
                    </a:lnTo>
                    <a:lnTo>
                      <a:pt x="0" y="9131"/>
                    </a:lnTo>
                    <a:lnTo>
                      <a:pt x="0" y="4102"/>
                    </a:lnTo>
                    <a:lnTo>
                      <a:pt x="4114" y="0"/>
                    </a:lnTo>
                    <a:lnTo>
                      <a:pt x="9131" y="0"/>
                    </a:lnTo>
                    <a:lnTo>
                      <a:pt x="58953" y="0"/>
                    </a:lnTo>
                    <a:lnTo>
                      <a:pt x="63969" y="0"/>
                    </a:lnTo>
                    <a:lnTo>
                      <a:pt x="68084" y="4102"/>
                    </a:lnTo>
                    <a:lnTo>
                      <a:pt x="68084" y="9131"/>
                    </a:lnTo>
                    <a:lnTo>
                      <a:pt x="68084" y="58953"/>
                    </a:lnTo>
                    <a:lnTo>
                      <a:pt x="68084" y="63982"/>
                    </a:lnTo>
                    <a:lnTo>
                      <a:pt x="63969" y="68084"/>
                    </a:lnTo>
                    <a:lnTo>
                      <a:pt x="58953" y="68084"/>
                    </a:lnTo>
                    <a:close/>
                  </a:path>
                </a:pathLst>
              </a:custGeom>
              <a:ln w="28575">
                <a:solidFill>
                  <a:srgbClr val="B1171E"/>
                </a:solidFill>
              </a:ln>
            </p:spPr>
            <p:txBody>
              <a:bodyPr wrap="square" lIns="0" tIns="0" rIns="0" bIns="0" rtlCol="0"/>
              <a:lstStyle/>
              <a:p>
                <a:endParaRPr dirty="0"/>
              </a:p>
            </p:txBody>
          </p:sp>
          <p:sp>
            <p:nvSpPr>
              <p:cNvPr id="73" name="object 71">
                <a:extLst>
                  <a:ext uri="{FF2B5EF4-FFF2-40B4-BE49-F238E27FC236}">
                    <a16:creationId xmlns:a16="http://schemas.microsoft.com/office/drawing/2014/main" id="{4E8D32B1-E511-8245-A072-997D84573C87}"/>
                  </a:ext>
                </a:extLst>
              </p:cNvPr>
              <p:cNvSpPr/>
              <p:nvPr/>
            </p:nvSpPr>
            <p:spPr>
              <a:xfrm>
                <a:off x="6297729" y="2788629"/>
                <a:ext cx="68580" cy="68580"/>
              </a:xfrm>
              <a:custGeom>
                <a:avLst/>
                <a:gdLst/>
                <a:ahLst/>
                <a:cxnLst/>
                <a:rect l="l" t="t" r="r" b="b"/>
                <a:pathLst>
                  <a:path w="68579" h="68580">
                    <a:moveTo>
                      <a:pt x="58953" y="68084"/>
                    </a:moveTo>
                    <a:lnTo>
                      <a:pt x="9131" y="68084"/>
                    </a:lnTo>
                    <a:lnTo>
                      <a:pt x="4114" y="68084"/>
                    </a:lnTo>
                    <a:lnTo>
                      <a:pt x="0" y="63982"/>
                    </a:lnTo>
                    <a:lnTo>
                      <a:pt x="0" y="58953"/>
                    </a:lnTo>
                    <a:lnTo>
                      <a:pt x="0" y="9131"/>
                    </a:lnTo>
                    <a:lnTo>
                      <a:pt x="0" y="4102"/>
                    </a:lnTo>
                    <a:lnTo>
                      <a:pt x="4114" y="0"/>
                    </a:lnTo>
                    <a:lnTo>
                      <a:pt x="9131" y="0"/>
                    </a:lnTo>
                    <a:lnTo>
                      <a:pt x="58953" y="0"/>
                    </a:lnTo>
                    <a:lnTo>
                      <a:pt x="63969" y="0"/>
                    </a:lnTo>
                    <a:lnTo>
                      <a:pt x="68084" y="4102"/>
                    </a:lnTo>
                    <a:lnTo>
                      <a:pt x="68084" y="9131"/>
                    </a:lnTo>
                    <a:lnTo>
                      <a:pt x="68084" y="58953"/>
                    </a:lnTo>
                    <a:lnTo>
                      <a:pt x="68084" y="63982"/>
                    </a:lnTo>
                    <a:lnTo>
                      <a:pt x="63969" y="68084"/>
                    </a:lnTo>
                    <a:lnTo>
                      <a:pt x="58953" y="68084"/>
                    </a:lnTo>
                    <a:close/>
                  </a:path>
                </a:pathLst>
              </a:custGeom>
              <a:ln w="28575">
                <a:solidFill>
                  <a:srgbClr val="B1171E"/>
                </a:solidFill>
              </a:ln>
            </p:spPr>
            <p:txBody>
              <a:bodyPr wrap="square" lIns="0" tIns="0" rIns="0" bIns="0" rtlCol="0"/>
              <a:lstStyle/>
              <a:p>
                <a:endParaRPr dirty="0"/>
              </a:p>
            </p:txBody>
          </p:sp>
          <p:sp>
            <p:nvSpPr>
              <p:cNvPr id="74" name="object 72">
                <a:extLst>
                  <a:ext uri="{FF2B5EF4-FFF2-40B4-BE49-F238E27FC236}">
                    <a16:creationId xmlns:a16="http://schemas.microsoft.com/office/drawing/2014/main" id="{207D5607-6556-7D4F-9226-0A0D19BD3223}"/>
                  </a:ext>
                </a:extLst>
              </p:cNvPr>
              <p:cNvSpPr/>
              <p:nvPr/>
            </p:nvSpPr>
            <p:spPr>
              <a:xfrm>
                <a:off x="6396901" y="2846405"/>
                <a:ext cx="51435" cy="51435"/>
              </a:xfrm>
              <a:custGeom>
                <a:avLst/>
                <a:gdLst/>
                <a:ahLst/>
                <a:cxnLst/>
                <a:rect l="l" t="t" r="r" b="b"/>
                <a:pathLst>
                  <a:path w="51435" h="51435">
                    <a:moveTo>
                      <a:pt x="44208" y="51066"/>
                    </a:moveTo>
                    <a:lnTo>
                      <a:pt x="6845" y="51066"/>
                    </a:lnTo>
                    <a:lnTo>
                      <a:pt x="3073" y="51066"/>
                    </a:lnTo>
                    <a:lnTo>
                      <a:pt x="0" y="47993"/>
                    </a:lnTo>
                    <a:lnTo>
                      <a:pt x="0" y="44221"/>
                    </a:lnTo>
                    <a:lnTo>
                      <a:pt x="0" y="6845"/>
                    </a:lnTo>
                    <a:lnTo>
                      <a:pt x="0" y="3086"/>
                    </a:lnTo>
                    <a:lnTo>
                      <a:pt x="3073" y="0"/>
                    </a:lnTo>
                    <a:lnTo>
                      <a:pt x="6845" y="0"/>
                    </a:lnTo>
                    <a:lnTo>
                      <a:pt x="44208" y="0"/>
                    </a:lnTo>
                    <a:lnTo>
                      <a:pt x="47967" y="0"/>
                    </a:lnTo>
                    <a:lnTo>
                      <a:pt x="51053" y="3086"/>
                    </a:lnTo>
                    <a:lnTo>
                      <a:pt x="51053" y="6845"/>
                    </a:lnTo>
                    <a:lnTo>
                      <a:pt x="51053" y="44221"/>
                    </a:lnTo>
                    <a:lnTo>
                      <a:pt x="51053" y="47993"/>
                    </a:lnTo>
                    <a:lnTo>
                      <a:pt x="47967" y="51066"/>
                    </a:lnTo>
                    <a:lnTo>
                      <a:pt x="44208" y="51066"/>
                    </a:lnTo>
                    <a:close/>
                  </a:path>
                </a:pathLst>
              </a:custGeom>
              <a:ln w="28575">
                <a:solidFill>
                  <a:srgbClr val="B1171E"/>
                </a:solidFill>
              </a:ln>
            </p:spPr>
            <p:txBody>
              <a:bodyPr wrap="square" lIns="0" tIns="0" rIns="0" bIns="0" rtlCol="0"/>
              <a:lstStyle/>
              <a:p>
                <a:endParaRPr dirty="0"/>
              </a:p>
            </p:txBody>
          </p:sp>
          <p:sp>
            <p:nvSpPr>
              <p:cNvPr id="75" name="object 73">
                <a:extLst>
                  <a:ext uri="{FF2B5EF4-FFF2-40B4-BE49-F238E27FC236}">
                    <a16:creationId xmlns:a16="http://schemas.microsoft.com/office/drawing/2014/main" id="{B38FABCA-C02E-E242-A6D7-4724DB3EFAD9}"/>
                  </a:ext>
                </a:extLst>
              </p:cNvPr>
              <p:cNvSpPr/>
              <p:nvPr/>
            </p:nvSpPr>
            <p:spPr>
              <a:xfrm>
                <a:off x="6392960" y="2751809"/>
                <a:ext cx="51435" cy="51435"/>
              </a:xfrm>
              <a:custGeom>
                <a:avLst/>
                <a:gdLst/>
                <a:ahLst/>
                <a:cxnLst/>
                <a:rect l="l" t="t" r="r" b="b"/>
                <a:pathLst>
                  <a:path w="51435" h="51435">
                    <a:moveTo>
                      <a:pt x="44208" y="51066"/>
                    </a:moveTo>
                    <a:lnTo>
                      <a:pt x="6845" y="51066"/>
                    </a:lnTo>
                    <a:lnTo>
                      <a:pt x="3073" y="51066"/>
                    </a:lnTo>
                    <a:lnTo>
                      <a:pt x="0" y="47993"/>
                    </a:lnTo>
                    <a:lnTo>
                      <a:pt x="0" y="44221"/>
                    </a:lnTo>
                    <a:lnTo>
                      <a:pt x="0" y="6845"/>
                    </a:lnTo>
                    <a:lnTo>
                      <a:pt x="0" y="3086"/>
                    </a:lnTo>
                    <a:lnTo>
                      <a:pt x="3073" y="0"/>
                    </a:lnTo>
                    <a:lnTo>
                      <a:pt x="6845" y="0"/>
                    </a:lnTo>
                    <a:lnTo>
                      <a:pt x="44208" y="0"/>
                    </a:lnTo>
                    <a:lnTo>
                      <a:pt x="47967" y="0"/>
                    </a:lnTo>
                    <a:lnTo>
                      <a:pt x="51053" y="3086"/>
                    </a:lnTo>
                    <a:lnTo>
                      <a:pt x="51053" y="6845"/>
                    </a:lnTo>
                    <a:lnTo>
                      <a:pt x="51053" y="44221"/>
                    </a:lnTo>
                    <a:lnTo>
                      <a:pt x="51053" y="47993"/>
                    </a:lnTo>
                    <a:lnTo>
                      <a:pt x="47967" y="51066"/>
                    </a:lnTo>
                    <a:lnTo>
                      <a:pt x="44208" y="51066"/>
                    </a:lnTo>
                    <a:close/>
                  </a:path>
                </a:pathLst>
              </a:custGeom>
              <a:ln w="28575">
                <a:solidFill>
                  <a:srgbClr val="B1171E"/>
                </a:solidFill>
              </a:ln>
            </p:spPr>
            <p:txBody>
              <a:bodyPr wrap="square" lIns="0" tIns="0" rIns="0" bIns="0" rtlCol="0"/>
              <a:lstStyle/>
              <a:p>
                <a:endParaRPr dirty="0"/>
              </a:p>
            </p:txBody>
          </p:sp>
          <p:sp>
            <p:nvSpPr>
              <p:cNvPr id="77" name="object 67">
                <a:extLst>
                  <a:ext uri="{FF2B5EF4-FFF2-40B4-BE49-F238E27FC236}">
                    <a16:creationId xmlns:a16="http://schemas.microsoft.com/office/drawing/2014/main" id="{18358527-34B4-594E-AB9B-629C807C1F18}"/>
                  </a:ext>
                </a:extLst>
              </p:cNvPr>
              <p:cNvSpPr/>
              <p:nvPr/>
            </p:nvSpPr>
            <p:spPr>
              <a:xfrm>
                <a:off x="5986529" y="2663485"/>
                <a:ext cx="141202" cy="136903"/>
              </a:xfrm>
              <a:custGeom>
                <a:avLst/>
                <a:gdLst/>
                <a:ahLst/>
                <a:cxnLst/>
                <a:rect l="l" t="t" r="r" b="b"/>
                <a:pathLst>
                  <a:path w="102235" h="102235">
                    <a:moveTo>
                      <a:pt x="88430" y="102120"/>
                    </a:moveTo>
                    <a:lnTo>
                      <a:pt x="13690" y="102120"/>
                    </a:lnTo>
                    <a:lnTo>
                      <a:pt x="6159" y="102120"/>
                    </a:lnTo>
                    <a:lnTo>
                      <a:pt x="0" y="95961"/>
                    </a:lnTo>
                    <a:lnTo>
                      <a:pt x="0" y="88430"/>
                    </a:lnTo>
                    <a:lnTo>
                      <a:pt x="0" y="13677"/>
                    </a:lnTo>
                    <a:lnTo>
                      <a:pt x="0" y="6159"/>
                    </a:lnTo>
                    <a:lnTo>
                      <a:pt x="6159" y="0"/>
                    </a:lnTo>
                    <a:lnTo>
                      <a:pt x="13690" y="0"/>
                    </a:lnTo>
                    <a:lnTo>
                      <a:pt x="88430" y="0"/>
                    </a:lnTo>
                    <a:lnTo>
                      <a:pt x="95961" y="0"/>
                    </a:lnTo>
                    <a:lnTo>
                      <a:pt x="102120" y="6159"/>
                    </a:lnTo>
                    <a:lnTo>
                      <a:pt x="102120" y="13677"/>
                    </a:lnTo>
                    <a:lnTo>
                      <a:pt x="102120" y="88430"/>
                    </a:lnTo>
                    <a:lnTo>
                      <a:pt x="102120" y="95961"/>
                    </a:lnTo>
                    <a:lnTo>
                      <a:pt x="95961" y="102120"/>
                    </a:lnTo>
                    <a:lnTo>
                      <a:pt x="88430" y="102120"/>
                    </a:lnTo>
                    <a:close/>
                  </a:path>
                </a:pathLst>
              </a:custGeom>
              <a:ln w="28575">
                <a:solidFill>
                  <a:srgbClr val="B1171E"/>
                </a:solidFill>
              </a:ln>
            </p:spPr>
            <p:txBody>
              <a:bodyPr wrap="square" lIns="0" tIns="0" rIns="0" bIns="0" rtlCol="0"/>
              <a:lstStyle/>
              <a:p>
                <a:endParaRPr dirty="0"/>
              </a:p>
            </p:txBody>
          </p:sp>
        </p:grpSp>
      </p:grpSp>
      <p:grpSp>
        <p:nvGrpSpPr>
          <p:cNvPr id="13" name="Group 12">
            <a:extLst>
              <a:ext uri="{FF2B5EF4-FFF2-40B4-BE49-F238E27FC236}">
                <a16:creationId xmlns:a16="http://schemas.microsoft.com/office/drawing/2014/main" id="{802B507F-6295-EC41-93D6-33FEB49727CD}"/>
              </a:ext>
            </a:extLst>
          </p:cNvPr>
          <p:cNvGrpSpPr/>
          <p:nvPr/>
        </p:nvGrpSpPr>
        <p:grpSpPr>
          <a:xfrm>
            <a:off x="8726462" y="1845555"/>
            <a:ext cx="2637194" cy="3836497"/>
            <a:chOff x="8726462" y="1845555"/>
            <a:chExt cx="2637194" cy="3836497"/>
          </a:xfrm>
        </p:grpSpPr>
        <p:sp>
          <p:nvSpPr>
            <p:cNvPr id="54" name="Rounded Rectangle 5">
              <a:extLst>
                <a:ext uri="{FF2B5EF4-FFF2-40B4-BE49-F238E27FC236}">
                  <a16:creationId xmlns:a16="http://schemas.microsoft.com/office/drawing/2014/main" id="{36BF2BD2-0C9B-F443-92EE-0A9C5523F7B8}"/>
                </a:ext>
              </a:extLst>
            </p:cNvPr>
            <p:cNvSpPr/>
            <p:nvPr/>
          </p:nvSpPr>
          <p:spPr bwMode="auto">
            <a:xfrm>
              <a:off x="8748747"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Take Corrective Action</a:t>
              </a:r>
              <a:br>
                <a:rPr lang="en-US" sz="1400" b="1" dirty="0">
                  <a:solidFill>
                    <a:schemeClr val="accent1"/>
                  </a:solidFill>
                  <a:latin typeface="Arial" panose="020B0604020202020204" pitchFamily="34" charset="0"/>
                  <a:cs typeface="Arial" panose="020B0604020202020204" pitchFamily="34" charset="0"/>
                </a:rPr>
              </a:br>
              <a:r>
                <a:rPr lang="en-US" sz="1400" b="1" dirty="0">
                  <a:solidFill>
                    <a:schemeClr val="accent1"/>
                  </a:solidFill>
                  <a:latin typeface="Arial" panose="020B0604020202020204" pitchFamily="34" charset="0"/>
                  <a:cs typeface="Arial" panose="020B0604020202020204" pitchFamily="34" charset="0"/>
                </a:rPr>
                <a:t>and Ensure Compliance</a:t>
              </a:r>
            </a:p>
          </p:txBody>
        </p:sp>
        <p:sp>
          <p:nvSpPr>
            <p:cNvPr id="63" name="Content Placeholder 8">
              <a:extLst>
                <a:ext uri="{FF2B5EF4-FFF2-40B4-BE49-F238E27FC236}">
                  <a16:creationId xmlns:a16="http://schemas.microsoft.com/office/drawing/2014/main" id="{B9FBE8CB-4168-DD44-B241-CFEB65D223BD}"/>
                </a:ext>
              </a:extLst>
            </p:cNvPr>
            <p:cNvSpPr txBox="1">
              <a:spLocks/>
            </p:cNvSpPr>
            <p:nvPr/>
          </p:nvSpPr>
          <p:spPr>
            <a:xfrm>
              <a:off x="8726462" y="3639644"/>
              <a:ext cx="2637194" cy="1960438"/>
            </a:xfrm>
            <a:prstGeom prst="rect">
              <a:avLst/>
            </a:prstGeom>
          </p:spPr>
          <p:txBody>
            <a:bodyPr>
              <a:normAutofit fontScale="92500" lnSpcReduction="10000"/>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Clr>
                  <a:srgbClr val="D31D24"/>
                </a:buClr>
                <a:defRPr/>
              </a:pPr>
              <a:r>
                <a:rPr lang="en-US" sz="1200" dirty="0">
                  <a:solidFill>
                    <a:srgbClr val="AB2328"/>
                  </a:solidFill>
                  <a:latin typeface="Arial" panose="020B0604020202020204"/>
                </a:rPr>
                <a:t>Remediate sensitive data </a:t>
              </a:r>
              <a:r>
                <a:rPr lang="en-US" sz="1200" dirty="0">
                  <a:solidFill>
                    <a:schemeClr val="tx2"/>
                  </a:solidFill>
                  <a:latin typeface="Arial" panose="020B0604020202020204"/>
                </a:rPr>
                <a:t>and</a:t>
              </a:r>
              <a:r>
                <a:rPr lang="en-US" sz="1200" dirty="0">
                  <a:solidFill>
                    <a:srgbClr val="182C34"/>
                  </a:solidFill>
                  <a:latin typeface="Arial" panose="020B0604020202020204"/>
                </a:rPr>
                <a:t>  </a:t>
              </a:r>
              <a:r>
                <a:rPr lang="en-US" sz="1200" dirty="0">
                  <a:solidFill>
                    <a:srgbClr val="AB2328"/>
                  </a:solidFill>
                  <a:latin typeface="Arial" panose="020B0604020202020204"/>
                </a:rPr>
                <a:t>integrate</a:t>
              </a:r>
              <a:r>
                <a:rPr lang="en-US" sz="1200" dirty="0">
                  <a:solidFill>
                    <a:srgbClr val="182C34"/>
                  </a:solidFill>
                  <a:latin typeface="Arial" panose="020B0604020202020204"/>
                </a:rPr>
                <a:t> </a:t>
              </a:r>
              <a:r>
                <a:rPr lang="en-US" sz="1200" dirty="0">
                  <a:solidFill>
                    <a:schemeClr val="tx2"/>
                  </a:solidFill>
                  <a:latin typeface="Arial" panose="020B0604020202020204"/>
                </a:rPr>
                <a:t>with Symantec Data Loss Prevention</a:t>
              </a:r>
            </a:p>
            <a:p>
              <a:pPr marL="228600" indent="-228600">
                <a:buClr>
                  <a:srgbClr val="D31D24"/>
                </a:buClr>
                <a:defRPr/>
              </a:pPr>
              <a:r>
                <a:rPr lang="en-US" sz="1200" dirty="0">
                  <a:solidFill>
                    <a:srgbClr val="AB2328"/>
                  </a:solidFill>
                  <a:latin typeface="Arial" panose="020B0604020202020204"/>
                </a:rPr>
                <a:t>Audit</a:t>
              </a:r>
              <a:r>
                <a:rPr lang="en-US" sz="1200" dirty="0">
                  <a:solidFill>
                    <a:srgbClr val="182C34"/>
                  </a:solidFill>
                  <a:latin typeface="Arial" panose="020B0604020202020204"/>
                </a:rPr>
                <a:t> </a:t>
              </a:r>
              <a:r>
                <a:rPr lang="en-US" sz="1200" dirty="0">
                  <a:solidFill>
                    <a:schemeClr val="tx2"/>
                  </a:solidFill>
                  <a:latin typeface="Arial" panose="020B0604020202020204"/>
                </a:rPr>
                <a:t>historical access and </a:t>
              </a:r>
              <a:r>
                <a:rPr lang="en-US" sz="1200" dirty="0">
                  <a:solidFill>
                    <a:srgbClr val="AB2328"/>
                  </a:solidFill>
                  <a:latin typeface="Arial" panose="020B0604020202020204"/>
                </a:rPr>
                <a:t>monitor</a:t>
              </a:r>
              <a:r>
                <a:rPr lang="en-US" sz="1200" dirty="0">
                  <a:solidFill>
                    <a:srgbClr val="182C34"/>
                  </a:solidFill>
                  <a:latin typeface="Arial" panose="020B0604020202020204"/>
                </a:rPr>
                <a:t> </a:t>
              </a:r>
              <a:r>
                <a:rPr lang="en-US" sz="1200" dirty="0">
                  <a:solidFill>
                    <a:srgbClr val="AB2328"/>
                  </a:solidFill>
                  <a:latin typeface="Arial" panose="020B0604020202020204"/>
                </a:rPr>
                <a:t>sensitive</a:t>
              </a:r>
              <a:r>
                <a:rPr lang="en-US" sz="1200" dirty="0">
                  <a:solidFill>
                    <a:srgbClr val="182C34"/>
                  </a:solidFill>
                  <a:latin typeface="Arial" panose="020B0604020202020204"/>
                </a:rPr>
                <a:t> </a:t>
              </a:r>
              <a:r>
                <a:rPr lang="en-US" sz="1200" dirty="0">
                  <a:solidFill>
                    <a:srgbClr val="AB2328"/>
                  </a:solidFill>
                  <a:latin typeface="Arial" panose="020B0604020202020204"/>
                </a:rPr>
                <a:t>data</a:t>
              </a:r>
              <a:r>
                <a:rPr lang="en-US" sz="1200" dirty="0">
                  <a:solidFill>
                    <a:srgbClr val="182C34"/>
                  </a:solidFill>
                  <a:latin typeface="Arial" panose="020B0604020202020204"/>
                </a:rPr>
                <a:t> </a:t>
              </a:r>
              <a:r>
                <a:rPr lang="en-US" sz="1200" dirty="0">
                  <a:solidFill>
                    <a:schemeClr val="tx2"/>
                  </a:solidFill>
                  <a:latin typeface="Arial" panose="020B0604020202020204"/>
                </a:rPr>
                <a:t>usage</a:t>
              </a:r>
              <a:r>
                <a:rPr lang="en-US" sz="1200" dirty="0">
                  <a:solidFill>
                    <a:srgbClr val="182C34"/>
                  </a:solidFill>
                  <a:latin typeface="Arial" panose="020B0604020202020204"/>
                </a:rPr>
                <a:t> </a:t>
              </a:r>
              <a:r>
                <a:rPr lang="en-US" sz="1200" dirty="0">
                  <a:solidFill>
                    <a:schemeClr val="tx2"/>
                  </a:solidFill>
                  <a:latin typeface="Arial" panose="020B0604020202020204"/>
                </a:rPr>
                <a:t>and</a:t>
              </a:r>
              <a:r>
                <a:rPr lang="en-US" sz="1200" dirty="0">
                  <a:solidFill>
                    <a:srgbClr val="182C34"/>
                  </a:solidFill>
                  <a:latin typeface="Arial" panose="020B0604020202020204"/>
                </a:rPr>
                <a:t> </a:t>
              </a:r>
              <a:r>
                <a:rPr lang="en-US" sz="1200" dirty="0">
                  <a:solidFill>
                    <a:srgbClr val="AB2328"/>
                  </a:solidFill>
                  <a:latin typeface="Arial" panose="020B0604020202020204"/>
                </a:rPr>
                <a:t>anomalous</a:t>
              </a:r>
              <a:r>
                <a:rPr lang="en-US" sz="1200" dirty="0">
                  <a:solidFill>
                    <a:srgbClr val="182C34"/>
                  </a:solidFill>
                  <a:latin typeface="Arial" panose="020B0604020202020204"/>
                </a:rPr>
                <a:t> </a:t>
              </a:r>
              <a:r>
                <a:rPr lang="en-US" sz="1200" dirty="0">
                  <a:solidFill>
                    <a:srgbClr val="AB2328"/>
                  </a:solidFill>
                  <a:latin typeface="Arial" panose="020B0604020202020204"/>
                </a:rPr>
                <a:t>behavior</a:t>
              </a:r>
            </a:p>
            <a:p>
              <a:pPr marL="228600" indent="-228600">
                <a:buClr>
                  <a:srgbClr val="D31D24"/>
                </a:buClr>
                <a:defRPr/>
              </a:pPr>
              <a:r>
                <a:rPr lang="en-US" sz="1200" dirty="0">
                  <a:solidFill>
                    <a:schemeClr val="tx2"/>
                  </a:solidFill>
                  <a:latin typeface="Arial" panose="020B0604020202020204"/>
                </a:rPr>
                <a:t>Discover open shares and</a:t>
              </a:r>
            </a:p>
            <a:p>
              <a:pPr marL="228600" indent="-228600">
                <a:buClr>
                  <a:srgbClr val="D31D24"/>
                </a:buClr>
                <a:defRPr/>
              </a:pPr>
              <a:r>
                <a:rPr lang="en-US" sz="1200" dirty="0">
                  <a:solidFill>
                    <a:schemeClr val="tx2"/>
                  </a:solidFill>
                  <a:latin typeface="Arial" panose="020B0604020202020204"/>
                </a:rPr>
                <a:t>Ensure protection by </a:t>
              </a:r>
              <a:r>
                <a:rPr lang="en-US" sz="1200" dirty="0">
                  <a:solidFill>
                    <a:schemeClr val="accent1"/>
                  </a:solidFill>
                  <a:latin typeface="Arial" panose="020B0604020202020204"/>
                </a:rPr>
                <a:t>collecting MIP labels</a:t>
              </a:r>
            </a:p>
          </p:txBody>
        </p:sp>
        <p:pic>
          <p:nvPicPr>
            <p:cNvPr id="76" name="Picture 75">
              <a:extLst>
                <a:ext uri="{FF2B5EF4-FFF2-40B4-BE49-F238E27FC236}">
                  <a16:creationId xmlns:a16="http://schemas.microsoft.com/office/drawing/2014/main" id="{5E57A47A-6EF4-0D4A-9305-D5949446EA2B}"/>
                </a:ext>
              </a:extLst>
            </p:cNvPr>
            <p:cNvPicPr>
              <a:picLocks noChangeAspect="1"/>
            </p:cNvPicPr>
            <p:nvPr/>
          </p:nvPicPr>
          <p:blipFill>
            <a:blip r:embed="rId4"/>
            <a:stretch>
              <a:fillRect/>
            </a:stretch>
          </p:blipFill>
          <p:spPr>
            <a:xfrm>
              <a:off x="9652989" y="2596627"/>
              <a:ext cx="806423" cy="815188"/>
            </a:xfrm>
            <a:prstGeom prst="rect">
              <a:avLst/>
            </a:prstGeom>
          </p:spPr>
        </p:pic>
      </p:grpSp>
      <p:grpSp>
        <p:nvGrpSpPr>
          <p:cNvPr id="12" name="Group 11">
            <a:extLst>
              <a:ext uri="{FF2B5EF4-FFF2-40B4-BE49-F238E27FC236}">
                <a16:creationId xmlns:a16="http://schemas.microsoft.com/office/drawing/2014/main" id="{E1F3A8CC-3C95-3E43-8863-C44C701958CB}"/>
              </a:ext>
            </a:extLst>
          </p:cNvPr>
          <p:cNvGrpSpPr/>
          <p:nvPr/>
        </p:nvGrpSpPr>
        <p:grpSpPr>
          <a:xfrm>
            <a:off x="5897124" y="1845555"/>
            <a:ext cx="2621000" cy="3836497"/>
            <a:chOff x="5897124" y="1845555"/>
            <a:chExt cx="2621000" cy="3836497"/>
          </a:xfrm>
        </p:grpSpPr>
        <p:sp>
          <p:nvSpPr>
            <p:cNvPr id="29" name="Rounded Rectangle 5">
              <a:extLst>
                <a:ext uri="{FF2B5EF4-FFF2-40B4-BE49-F238E27FC236}">
                  <a16:creationId xmlns:a16="http://schemas.microsoft.com/office/drawing/2014/main" id="{80CDE088-A63B-6D4E-A943-B55DF88DF9CB}"/>
                </a:ext>
              </a:extLst>
            </p:cNvPr>
            <p:cNvSpPr/>
            <p:nvPr/>
          </p:nvSpPr>
          <p:spPr bwMode="auto">
            <a:xfrm>
              <a:off x="5903215"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Detect Malware and </a:t>
              </a:r>
              <a:br>
                <a:rPr lang="en-US" sz="1400" b="1" dirty="0">
                  <a:solidFill>
                    <a:schemeClr val="accent1"/>
                  </a:solidFill>
                  <a:latin typeface="Arial" panose="020B0604020202020204" pitchFamily="34" charset="0"/>
                  <a:cs typeface="Arial" panose="020B0604020202020204" pitchFamily="34" charset="0"/>
                </a:rPr>
              </a:br>
              <a:r>
                <a:rPr lang="en-US" sz="1400" b="1" dirty="0">
                  <a:solidFill>
                    <a:schemeClr val="accent1"/>
                  </a:solidFill>
                  <a:latin typeface="Arial" panose="020B0604020202020204" pitchFamily="34" charset="0"/>
                  <a:cs typeface="Arial" panose="020B0604020202020204" pitchFamily="34" charset="0"/>
                </a:rPr>
                <a:t>Suspicious Behavior</a:t>
              </a:r>
            </a:p>
          </p:txBody>
        </p:sp>
        <p:sp>
          <p:nvSpPr>
            <p:cNvPr id="64" name="Content Placeholder 8">
              <a:extLst>
                <a:ext uri="{FF2B5EF4-FFF2-40B4-BE49-F238E27FC236}">
                  <a16:creationId xmlns:a16="http://schemas.microsoft.com/office/drawing/2014/main" id="{84B8F400-6014-8E40-B945-12BB5A445BF9}"/>
                </a:ext>
              </a:extLst>
            </p:cNvPr>
            <p:cNvSpPr txBox="1">
              <a:spLocks/>
            </p:cNvSpPr>
            <p:nvPr/>
          </p:nvSpPr>
          <p:spPr>
            <a:xfrm>
              <a:off x="5897124" y="3639644"/>
              <a:ext cx="2614909" cy="1960438"/>
            </a:xfrm>
            <a:prstGeom prst="rect">
              <a:avLst/>
            </a:prstGeom>
          </p:spPr>
          <p:txBody>
            <a:bodyPr>
              <a:norm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200" dirty="0">
                  <a:solidFill>
                    <a:schemeClr val="accent1"/>
                  </a:solidFill>
                </a:rPr>
                <a:t>Detect</a:t>
              </a:r>
              <a:r>
                <a:rPr lang="en-US" sz="1200" dirty="0"/>
                <a:t> </a:t>
              </a:r>
              <a:r>
                <a:rPr lang="en-US" sz="1200" dirty="0">
                  <a:solidFill>
                    <a:schemeClr val="tx2"/>
                  </a:solidFill>
                  <a:latin typeface="Arial" panose="020B0604020202020204"/>
                </a:rPr>
                <a:t>compromised accounts through abnormal behavior alerts</a:t>
              </a:r>
            </a:p>
            <a:p>
              <a:pPr>
                <a:spcAft>
                  <a:spcPts val="600"/>
                </a:spcAft>
              </a:pPr>
              <a:r>
                <a:rPr lang="en-US" sz="1200" dirty="0">
                  <a:solidFill>
                    <a:schemeClr val="tx2"/>
                  </a:solidFill>
                  <a:latin typeface="Arial" panose="020B0604020202020204"/>
                </a:rPr>
                <a:t>Ransomware</a:t>
              </a:r>
              <a:r>
                <a:rPr lang="en-US" sz="1200" dirty="0"/>
                <a:t> </a:t>
              </a:r>
              <a:r>
                <a:rPr lang="en-US" sz="1200" dirty="0">
                  <a:solidFill>
                    <a:schemeClr val="accent1"/>
                  </a:solidFill>
                </a:rPr>
                <a:t>reporting based on user access patterns</a:t>
              </a:r>
              <a:endParaRPr lang="en-US" sz="1200" dirty="0">
                <a:solidFill>
                  <a:schemeClr val="tx2"/>
                </a:solidFill>
                <a:latin typeface="Arial" panose="020B0604020202020204"/>
              </a:endParaRPr>
            </a:p>
            <a:p>
              <a:pPr>
                <a:spcAft>
                  <a:spcPts val="600"/>
                </a:spcAft>
              </a:pPr>
              <a:r>
                <a:rPr lang="en-US" sz="1200" dirty="0">
                  <a:solidFill>
                    <a:schemeClr val="tx2"/>
                  </a:solidFill>
                  <a:latin typeface="Arial" panose="020B0604020202020204"/>
                </a:rPr>
                <a:t>Detect ransom notes to help </a:t>
              </a:r>
              <a:r>
                <a:rPr lang="en-US" sz="1200" dirty="0">
                  <a:solidFill>
                    <a:schemeClr val="accent1"/>
                  </a:solidFill>
                </a:rPr>
                <a:t>prevent</a:t>
              </a:r>
              <a:r>
                <a:rPr lang="en-US" sz="1200" dirty="0"/>
                <a:t> </a:t>
              </a:r>
              <a:r>
                <a:rPr lang="en-US" sz="1200" dirty="0">
                  <a:solidFill>
                    <a:schemeClr val="tx2"/>
                  </a:solidFill>
                  <a:latin typeface="Arial" panose="020B0604020202020204"/>
                </a:rPr>
                <a:t>schedule-based malware attacks</a:t>
              </a:r>
            </a:p>
            <a:p>
              <a:pPr marL="228600" indent="-228600">
                <a:buClr>
                  <a:srgbClr val="D31D24"/>
                </a:buClr>
                <a:defRPr/>
              </a:pPr>
              <a:endParaRPr lang="en-US" sz="900" dirty="0">
                <a:solidFill>
                  <a:srgbClr val="182C34"/>
                </a:solidFill>
                <a:latin typeface="Arial" panose="020B0604020202020204"/>
              </a:endParaRPr>
            </a:p>
          </p:txBody>
        </p:sp>
        <p:grpSp>
          <p:nvGrpSpPr>
            <p:cNvPr id="78" name="object 113">
              <a:extLst>
                <a:ext uri="{FF2B5EF4-FFF2-40B4-BE49-F238E27FC236}">
                  <a16:creationId xmlns:a16="http://schemas.microsoft.com/office/drawing/2014/main" id="{905AF7CA-45F3-B043-AF53-5A18B3617DA5}"/>
                </a:ext>
              </a:extLst>
            </p:cNvPr>
            <p:cNvGrpSpPr/>
            <p:nvPr/>
          </p:nvGrpSpPr>
          <p:grpSpPr>
            <a:xfrm>
              <a:off x="6875934" y="2730460"/>
              <a:ext cx="647084" cy="641550"/>
              <a:chOff x="8289635" y="4046631"/>
              <a:chExt cx="390635" cy="387294"/>
            </a:xfrm>
          </p:grpSpPr>
          <p:sp>
            <p:nvSpPr>
              <p:cNvPr id="83" name="object 118">
                <a:extLst>
                  <a:ext uri="{FF2B5EF4-FFF2-40B4-BE49-F238E27FC236}">
                    <a16:creationId xmlns:a16="http://schemas.microsoft.com/office/drawing/2014/main" id="{F12990C7-FBE0-164D-8B22-2E39F5AFE33C}"/>
                  </a:ext>
                </a:extLst>
              </p:cNvPr>
              <p:cNvSpPr/>
              <p:nvPr/>
            </p:nvSpPr>
            <p:spPr>
              <a:xfrm>
                <a:off x="8359924" y="4150080"/>
                <a:ext cx="249554" cy="283845"/>
              </a:xfrm>
              <a:custGeom>
                <a:avLst/>
                <a:gdLst/>
                <a:ahLst/>
                <a:cxnLst/>
                <a:rect l="l" t="t" r="r" b="b"/>
                <a:pathLst>
                  <a:path w="249554" h="283845">
                    <a:moveTo>
                      <a:pt x="249427" y="139306"/>
                    </a:moveTo>
                    <a:lnTo>
                      <a:pt x="243069" y="183833"/>
                    </a:lnTo>
                    <a:lnTo>
                      <a:pt x="225363" y="223255"/>
                    </a:lnTo>
                    <a:lnTo>
                      <a:pt x="198366" y="254820"/>
                    </a:lnTo>
                    <a:lnTo>
                      <a:pt x="164131" y="275777"/>
                    </a:lnTo>
                    <a:lnTo>
                      <a:pt x="124713" y="283375"/>
                    </a:lnTo>
                    <a:lnTo>
                      <a:pt x="85291" y="275777"/>
                    </a:lnTo>
                    <a:lnTo>
                      <a:pt x="51056" y="254820"/>
                    </a:lnTo>
                    <a:lnTo>
                      <a:pt x="24060" y="223255"/>
                    </a:lnTo>
                    <a:lnTo>
                      <a:pt x="6357" y="183833"/>
                    </a:lnTo>
                    <a:lnTo>
                      <a:pt x="0" y="139306"/>
                    </a:lnTo>
                    <a:lnTo>
                      <a:pt x="6357" y="95274"/>
                    </a:lnTo>
                    <a:lnTo>
                      <a:pt x="24060" y="57033"/>
                    </a:lnTo>
                    <a:lnTo>
                      <a:pt x="51056" y="26878"/>
                    </a:lnTo>
                    <a:lnTo>
                      <a:pt x="85291" y="7101"/>
                    </a:lnTo>
                    <a:lnTo>
                      <a:pt x="124713" y="0"/>
                    </a:lnTo>
                    <a:lnTo>
                      <a:pt x="164131" y="7101"/>
                    </a:lnTo>
                    <a:lnTo>
                      <a:pt x="198366" y="26878"/>
                    </a:lnTo>
                    <a:lnTo>
                      <a:pt x="225363" y="57033"/>
                    </a:lnTo>
                    <a:lnTo>
                      <a:pt x="243069" y="95274"/>
                    </a:lnTo>
                    <a:lnTo>
                      <a:pt x="249427" y="139306"/>
                    </a:lnTo>
                    <a:close/>
                  </a:path>
                </a:pathLst>
              </a:custGeom>
              <a:ln w="28575">
                <a:solidFill>
                  <a:srgbClr val="404141"/>
                </a:solidFill>
              </a:ln>
            </p:spPr>
            <p:txBody>
              <a:bodyPr wrap="square" lIns="0" tIns="0" rIns="0" bIns="0" rtlCol="0"/>
              <a:lstStyle/>
              <a:p>
                <a:endParaRPr dirty="0"/>
              </a:p>
            </p:txBody>
          </p:sp>
          <p:sp>
            <p:nvSpPr>
              <p:cNvPr id="84" name="object 119">
                <a:extLst>
                  <a:ext uri="{FF2B5EF4-FFF2-40B4-BE49-F238E27FC236}">
                    <a16:creationId xmlns:a16="http://schemas.microsoft.com/office/drawing/2014/main" id="{F8C4F4A7-DB67-3045-A728-6100BAAEE616}"/>
                  </a:ext>
                </a:extLst>
              </p:cNvPr>
              <p:cNvSpPr/>
              <p:nvPr/>
            </p:nvSpPr>
            <p:spPr>
              <a:xfrm>
                <a:off x="8420739" y="4087373"/>
                <a:ext cx="128270" cy="80010"/>
              </a:xfrm>
              <a:custGeom>
                <a:avLst/>
                <a:gdLst/>
                <a:ahLst/>
                <a:cxnLst/>
                <a:rect l="l" t="t" r="r" b="b"/>
                <a:pathLst>
                  <a:path w="128270" h="80010">
                    <a:moveTo>
                      <a:pt x="533" y="79362"/>
                    </a:moveTo>
                    <a:lnTo>
                      <a:pt x="177" y="76377"/>
                    </a:lnTo>
                    <a:lnTo>
                      <a:pt x="0" y="73342"/>
                    </a:lnTo>
                    <a:lnTo>
                      <a:pt x="0" y="70256"/>
                    </a:lnTo>
                    <a:lnTo>
                      <a:pt x="5022" y="42910"/>
                    </a:lnTo>
                    <a:lnTo>
                      <a:pt x="18716" y="20578"/>
                    </a:lnTo>
                    <a:lnTo>
                      <a:pt x="39026" y="5521"/>
                    </a:lnTo>
                    <a:lnTo>
                      <a:pt x="63893" y="0"/>
                    </a:lnTo>
                    <a:lnTo>
                      <a:pt x="88768" y="5521"/>
                    </a:lnTo>
                    <a:lnTo>
                      <a:pt x="109081" y="20578"/>
                    </a:lnTo>
                    <a:lnTo>
                      <a:pt x="122777" y="42910"/>
                    </a:lnTo>
                    <a:lnTo>
                      <a:pt x="127800" y="70256"/>
                    </a:lnTo>
                    <a:lnTo>
                      <a:pt x="127800" y="73355"/>
                    </a:lnTo>
                    <a:lnTo>
                      <a:pt x="127609" y="76403"/>
                    </a:lnTo>
                    <a:lnTo>
                      <a:pt x="127254" y="79400"/>
                    </a:lnTo>
                  </a:path>
                </a:pathLst>
              </a:custGeom>
              <a:ln w="28575">
                <a:solidFill>
                  <a:srgbClr val="404141"/>
                </a:solidFill>
              </a:ln>
            </p:spPr>
            <p:txBody>
              <a:bodyPr wrap="square" lIns="0" tIns="0" rIns="0" bIns="0" rtlCol="0"/>
              <a:lstStyle/>
              <a:p>
                <a:endParaRPr dirty="0"/>
              </a:p>
            </p:txBody>
          </p:sp>
          <p:sp>
            <p:nvSpPr>
              <p:cNvPr id="85" name="object 120">
                <a:extLst>
                  <a:ext uri="{FF2B5EF4-FFF2-40B4-BE49-F238E27FC236}">
                    <a16:creationId xmlns:a16="http://schemas.microsoft.com/office/drawing/2014/main" id="{C43E3274-13ED-CC45-A35F-39839A274112}"/>
                  </a:ext>
                </a:extLst>
              </p:cNvPr>
              <p:cNvSpPr/>
              <p:nvPr/>
            </p:nvSpPr>
            <p:spPr>
              <a:xfrm>
                <a:off x="8419549" y="4213987"/>
                <a:ext cx="128905" cy="157480"/>
              </a:xfrm>
              <a:custGeom>
                <a:avLst/>
                <a:gdLst/>
                <a:ahLst/>
                <a:cxnLst/>
                <a:rect l="l" t="t" r="r" b="b"/>
                <a:pathLst>
                  <a:path w="128904" h="157479">
                    <a:moveTo>
                      <a:pt x="128587" y="64287"/>
                    </a:moveTo>
                    <a:lnTo>
                      <a:pt x="123534" y="39262"/>
                    </a:lnTo>
                    <a:lnTo>
                      <a:pt x="109754" y="18827"/>
                    </a:lnTo>
                    <a:lnTo>
                      <a:pt x="89320" y="5051"/>
                    </a:lnTo>
                    <a:lnTo>
                      <a:pt x="64300" y="0"/>
                    </a:lnTo>
                    <a:lnTo>
                      <a:pt x="39272" y="5051"/>
                    </a:lnTo>
                    <a:lnTo>
                      <a:pt x="18834" y="18827"/>
                    </a:lnTo>
                    <a:lnTo>
                      <a:pt x="5053" y="39262"/>
                    </a:lnTo>
                    <a:lnTo>
                      <a:pt x="0" y="64287"/>
                    </a:lnTo>
                    <a:lnTo>
                      <a:pt x="1825" y="79431"/>
                    </a:lnTo>
                    <a:lnTo>
                      <a:pt x="7000" y="93246"/>
                    </a:lnTo>
                    <a:lnTo>
                      <a:pt x="15076" y="105342"/>
                    </a:lnTo>
                    <a:lnTo>
                      <a:pt x="25603" y="115328"/>
                    </a:lnTo>
                    <a:lnTo>
                      <a:pt x="25603" y="156235"/>
                    </a:lnTo>
                    <a:lnTo>
                      <a:pt x="25603" y="156743"/>
                    </a:lnTo>
                    <a:lnTo>
                      <a:pt x="26009" y="157149"/>
                    </a:lnTo>
                    <a:lnTo>
                      <a:pt x="26517" y="157149"/>
                    </a:lnTo>
                    <a:lnTo>
                      <a:pt x="102870" y="157149"/>
                    </a:lnTo>
                    <a:lnTo>
                      <a:pt x="103365" y="157149"/>
                    </a:lnTo>
                    <a:lnTo>
                      <a:pt x="103784" y="156743"/>
                    </a:lnTo>
                    <a:lnTo>
                      <a:pt x="103784" y="156235"/>
                    </a:lnTo>
                    <a:lnTo>
                      <a:pt x="103784" y="114681"/>
                    </a:lnTo>
                    <a:lnTo>
                      <a:pt x="113987" y="104728"/>
                    </a:lnTo>
                    <a:lnTo>
                      <a:pt x="121810" y="92770"/>
                    </a:lnTo>
                    <a:lnTo>
                      <a:pt x="126821" y="79169"/>
                    </a:lnTo>
                    <a:lnTo>
                      <a:pt x="128587" y="64287"/>
                    </a:lnTo>
                    <a:close/>
                  </a:path>
                </a:pathLst>
              </a:custGeom>
              <a:ln w="28575">
                <a:solidFill>
                  <a:schemeClr val="accent1"/>
                </a:solidFill>
              </a:ln>
            </p:spPr>
            <p:txBody>
              <a:bodyPr wrap="square" lIns="0" tIns="0" rIns="0" bIns="0" rtlCol="0"/>
              <a:lstStyle/>
              <a:p>
                <a:endParaRPr dirty="0"/>
              </a:p>
            </p:txBody>
          </p:sp>
          <p:sp>
            <p:nvSpPr>
              <p:cNvPr id="86" name="object 121">
                <a:extLst>
                  <a:ext uri="{FF2B5EF4-FFF2-40B4-BE49-F238E27FC236}">
                    <a16:creationId xmlns:a16="http://schemas.microsoft.com/office/drawing/2014/main" id="{5CC24D6B-2B07-1F4E-AE3F-D44AA221D675}"/>
                  </a:ext>
                </a:extLst>
              </p:cNvPr>
              <p:cNvSpPr/>
              <p:nvPr/>
            </p:nvSpPr>
            <p:spPr>
              <a:xfrm>
                <a:off x="8484637" y="4338995"/>
                <a:ext cx="0" cy="31115"/>
              </a:xfrm>
              <a:custGeom>
                <a:avLst/>
                <a:gdLst/>
                <a:ahLst/>
                <a:cxnLst/>
                <a:rect l="l" t="t" r="r" b="b"/>
                <a:pathLst>
                  <a:path h="31114">
                    <a:moveTo>
                      <a:pt x="0" y="0"/>
                    </a:moveTo>
                    <a:lnTo>
                      <a:pt x="0" y="30962"/>
                    </a:lnTo>
                  </a:path>
                </a:pathLst>
              </a:custGeom>
              <a:ln w="28575">
                <a:solidFill>
                  <a:schemeClr val="accent1"/>
                </a:solidFill>
              </a:ln>
            </p:spPr>
            <p:txBody>
              <a:bodyPr wrap="square" lIns="0" tIns="0" rIns="0" bIns="0" rtlCol="0"/>
              <a:lstStyle/>
              <a:p>
                <a:endParaRPr dirty="0"/>
              </a:p>
            </p:txBody>
          </p:sp>
          <p:sp>
            <p:nvSpPr>
              <p:cNvPr id="87" name="object 122">
                <a:extLst>
                  <a:ext uri="{FF2B5EF4-FFF2-40B4-BE49-F238E27FC236}">
                    <a16:creationId xmlns:a16="http://schemas.microsoft.com/office/drawing/2014/main" id="{7FF35449-AE11-1F4A-B489-DED52EF09D22}"/>
                  </a:ext>
                </a:extLst>
              </p:cNvPr>
              <p:cNvSpPr/>
              <p:nvPr/>
            </p:nvSpPr>
            <p:spPr>
              <a:xfrm>
                <a:off x="8447328" y="4266768"/>
                <a:ext cx="74295" cy="25400"/>
              </a:xfrm>
              <a:custGeom>
                <a:avLst/>
                <a:gdLst/>
                <a:ahLst/>
                <a:cxnLst/>
                <a:rect l="l" t="t" r="r" b="b"/>
                <a:pathLst>
                  <a:path w="74295" h="25400">
                    <a:moveTo>
                      <a:pt x="23812" y="25400"/>
                    </a:moveTo>
                    <a:lnTo>
                      <a:pt x="0" y="25400"/>
                    </a:lnTo>
                    <a:lnTo>
                      <a:pt x="0" y="0"/>
                    </a:lnTo>
                    <a:lnTo>
                      <a:pt x="23812" y="0"/>
                    </a:lnTo>
                    <a:lnTo>
                      <a:pt x="23812" y="25400"/>
                    </a:lnTo>
                    <a:close/>
                  </a:path>
                  <a:path w="74295" h="25400">
                    <a:moveTo>
                      <a:pt x="74218" y="25400"/>
                    </a:moveTo>
                    <a:lnTo>
                      <a:pt x="50406" y="25400"/>
                    </a:lnTo>
                    <a:lnTo>
                      <a:pt x="50406" y="0"/>
                    </a:lnTo>
                    <a:lnTo>
                      <a:pt x="74218" y="0"/>
                    </a:lnTo>
                    <a:lnTo>
                      <a:pt x="74218" y="25400"/>
                    </a:lnTo>
                    <a:close/>
                  </a:path>
                </a:pathLst>
              </a:custGeom>
              <a:ln w="28575">
                <a:solidFill>
                  <a:schemeClr val="accent1"/>
                </a:solidFill>
              </a:ln>
            </p:spPr>
            <p:txBody>
              <a:bodyPr wrap="square" lIns="0" tIns="0" rIns="0" bIns="0" rtlCol="0"/>
              <a:lstStyle/>
              <a:p>
                <a:endParaRPr dirty="0"/>
              </a:p>
            </p:txBody>
          </p:sp>
          <p:sp>
            <p:nvSpPr>
              <p:cNvPr id="88" name="object 123">
                <a:extLst>
                  <a:ext uri="{FF2B5EF4-FFF2-40B4-BE49-F238E27FC236}">
                    <a16:creationId xmlns:a16="http://schemas.microsoft.com/office/drawing/2014/main" id="{FB96BA6D-28E3-A64F-A6E8-3AB98A271BF1}"/>
                  </a:ext>
                </a:extLst>
              </p:cNvPr>
              <p:cNvSpPr/>
              <p:nvPr/>
            </p:nvSpPr>
            <p:spPr>
              <a:xfrm>
                <a:off x="8416110" y="4046631"/>
                <a:ext cx="45720" cy="45720"/>
              </a:xfrm>
              <a:custGeom>
                <a:avLst/>
                <a:gdLst/>
                <a:ahLst/>
                <a:cxnLst/>
                <a:rect l="l" t="t" r="r" b="b"/>
                <a:pathLst>
                  <a:path w="45720" h="45720">
                    <a:moveTo>
                      <a:pt x="0" y="0"/>
                    </a:moveTo>
                    <a:lnTo>
                      <a:pt x="45504" y="45504"/>
                    </a:lnTo>
                  </a:path>
                </a:pathLst>
              </a:custGeom>
              <a:ln w="28575">
                <a:solidFill>
                  <a:srgbClr val="404141"/>
                </a:solidFill>
              </a:ln>
            </p:spPr>
            <p:txBody>
              <a:bodyPr wrap="square" lIns="0" tIns="0" rIns="0" bIns="0" rtlCol="0"/>
              <a:lstStyle/>
              <a:p>
                <a:endParaRPr dirty="0"/>
              </a:p>
            </p:txBody>
          </p:sp>
          <p:sp>
            <p:nvSpPr>
              <p:cNvPr id="89" name="object 124">
                <a:extLst>
                  <a:ext uri="{FF2B5EF4-FFF2-40B4-BE49-F238E27FC236}">
                    <a16:creationId xmlns:a16="http://schemas.microsoft.com/office/drawing/2014/main" id="{0AF2EFEA-C529-BA46-A4A3-0518EA6BBD15}"/>
                  </a:ext>
                </a:extLst>
              </p:cNvPr>
              <p:cNvSpPr/>
              <p:nvPr/>
            </p:nvSpPr>
            <p:spPr>
              <a:xfrm>
                <a:off x="8289635" y="4152994"/>
                <a:ext cx="95885" cy="52705"/>
              </a:xfrm>
              <a:custGeom>
                <a:avLst/>
                <a:gdLst/>
                <a:ahLst/>
                <a:cxnLst/>
                <a:rect l="l" t="t" r="r" b="b"/>
                <a:pathLst>
                  <a:path w="95884" h="52704">
                    <a:moveTo>
                      <a:pt x="95783" y="52387"/>
                    </a:moveTo>
                    <a:lnTo>
                      <a:pt x="43395" y="0"/>
                    </a:lnTo>
                    <a:lnTo>
                      <a:pt x="0" y="43395"/>
                    </a:lnTo>
                  </a:path>
                </a:pathLst>
              </a:custGeom>
              <a:ln w="28575">
                <a:solidFill>
                  <a:srgbClr val="404141"/>
                </a:solidFill>
              </a:ln>
            </p:spPr>
            <p:txBody>
              <a:bodyPr wrap="square" lIns="0" tIns="0" rIns="0" bIns="0" rtlCol="0"/>
              <a:lstStyle/>
              <a:p>
                <a:endParaRPr dirty="0"/>
              </a:p>
            </p:txBody>
          </p:sp>
          <p:sp>
            <p:nvSpPr>
              <p:cNvPr id="90" name="object 125">
                <a:extLst>
                  <a:ext uri="{FF2B5EF4-FFF2-40B4-BE49-F238E27FC236}">
                    <a16:creationId xmlns:a16="http://schemas.microsoft.com/office/drawing/2014/main" id="{84798573-5337-C940-A3F9-ED63C1FFFD38}"/>
                  </a:ext>
                </a:extLst>
              </p:cNvPr>
              <p:cNvSpPr/>
              <p:nvPr/>
            </p:nvSpPr>
            <p:spPr>
              <a:xfrm>
                <a:off x="8291498" y="4243485"/>
                <a:ext cx="69215" cy="40005"/>
              </a:xfrm>
              <a:custGeom>
                <a:avLst/>
                <a:gdLst/>
                <a:ahLst/>
                <a:cxnLst/>
                <a:rect l="l" t="t" r="r" b="b"/>
                <a:pathLst>
                  <a:path w="69215" h="40004">
                    <a:moveTo>
                      <a:pt x="69049" y="29629"/>
                    </a:moveTo>
                    <a:lnTo>
                      <a:pt x="39420" y="0"/>
                    </a:lnTo>
                    <a:lnTo>
                      <a:pt x="0" y="39420"/>
                    </a:lnTo>
                  </a:path>
                </a:pathLst>
              </a:custGeom>
              <a:ln w="28575">
                <a:solidFill>
                  <a:srgbClr val="404141"/>
                </a:solidFill>
              </a:ln>
            </p:spPr>
            <p:txBody>
              <a:bodyPr wrap="square" lIns="0" tIns="0" rIns="0" bIns="0" rtlCol="0"/>
              <a:lstStyle/>
              <a:p>
                <a:endParaRPr dirty="0"/>
              </a:p>
            </p:txBody>
          </p:sp>
          <p:sp>
            <p:nvSpPr>
              <p:cNvPr id="91" name="object 126">
                <a:extLst>
                  <a:ext uri="{FF2B5EF4-FFF2-40B4-BE49-F238E27FC236}">
                    <a16:creationId xmlns:a16="http://schemas.microsoft.com/office/drawing/2014/main" id="{9B75D2AC-79F5-2A4D-9E45-23E16FB4758F}"/>
                  </a:ext>
                </a:extLst>
              </p:cNvPr>
              <p:cNvSpPr/>
              <p:nvPr/>
            </p:nvSpPr>
            <p:spPr>
              <a:xfrm>
                <a:off x="8293339" y="4329740"/>
                <a:ext cx="104139" cy="61594"/>
              </a:xfrm>
              <a:custGeom>
                <a:avLst/>
                <a:gdLst/>
                <a:ahLst/>
                <a:cxnLst/>
                <a:rect l="l" t="t" r="r" b="b"/>
                <a:pathLst>
                  <a:path w="104140" h="61595">
                    <a:moveTo>
                      <a:pt x="103720" y="61379"/>
                    </a:moveTo>
                    <a:lnTo>
                      <a:pt x="42341" y="0"/>
                    </a:lnTo>
                    <a:lnTo>
                      <a:pt x="0" y="42329"/>
                    </a:lnTo>
                  </a:path>
                </a:pathLst>
              </a:custGeom>
              <a:ln w="28575">
                <a:solidFill>
                  <a:srgbClr val="404141"/>
                </a:solidFill>
              </a:ln>
            </p:spPr>
            <p:txBody>
              <a:bodyPr wrap="square" lIns="0" tIns="0" rIns="0" bIns="0" rtlCol="0"/>
              <a:lstStyle/>
              <a:p>
                <a:endParaRPr dirty="0"/>
              </a:p>
            </p:txBody>
          </p:sp>
          <p:sp>
            <p:nvSpPr>
              <p:cNvPr id="92" name="object 127">
                <a:extLst>
                  <a:ext uri="{FF2B5EF4-FFF2-40B4-BE49-F238E27FC236}">
                    <a16:creationId xmlns:a16="http://schemas.microsoft.com/office/drawing/2014/main" id="{BD0F7CB5-AD80-F642-BDDD-74817202B7A9}"/>
                  </a:ext>
                </a:extLst>
              </p:cNvPr>
              <p:cNvSpPr/>
              <p:nvPr/>
            </p:nvSpPr>
            <p:spPr>
              <a:xfrm>
                <a:off x="8508189" y="4046631"/>
                <a:ext cx="45720" cy="45720"/>
              </a:xfrm>
              <a:custGeom>
                <a:avLst/>
                <a:gdLst/>
                <a:ahLst/>
                <a:cxnLst/>
                <a:rect l="l" t="t" r="r" b="b"/>
                <a:pathLst>
                  <a:path w="45720" h="45720">
                    <a:moveTo>
                      <a:pt x="45504" y="0"/>
                    </a:moveTo>
                    <a:lnTo>
                      <a:pt x="0" y="45504"/>
                    </a:lnTo>
                  </a:path>
                </a:pathLst>
              </a:custGeom>
              <a:ln w="28575">
                <a:solidFill>
                  <a:srgbClr val="404141"/>
                </a:solidFill>
              </a:ln>
            </p:spPr>
            <p:txBody>
              <a:bodyPr wrap="square" lIns="0" tIns="0" rIns="0" bIns="0" rtlCol="0"/>
              <a:lstStyle/>
              <a:p>
                <a:endParaRPr dirty="0"/>
              </a:p>
            </p:txBody>
          </p:sp>
          <p:sp>
            <p:nvSpPr>
              <p:cNvPr id="93" name="object 128">
                <a:extLst>
                  <a:ext uri="{FF2B5EF4-FFF2-40B4-BE49-F238E27FC236}">
                    <a16:creationId xmlns:a16="http://schemas.microsoft.com/office/drawing/2014/main" id="{621013FF-570B-E34A-A303-74E6BFC72A56}"/>
                  </a:ext>
                </a:extLst>
              </p:cNvPr>
              <p:cNvSpPr/>
              <p:nvPr/>
            </p:nvSpPr>
            <p:spPr>
              <a:xfrm>
                <a:off x="8584385" y="4152994"/>
                <a:ext cx="95885" cy="52705"/>
              </a:xfrm>
              <a:custGeom>
                <a:avLst/>
                <a:gdLst/>
                <a:ahLst/>
                <a:cxnLst/>
                <a:rect l="l" t="t" r="r" b="b"/>
                <a:pathLst>
                  <a:path w="95884" h="52704">
                    <a:moveTo>
                      <a:pt x="0" y="52387"/>
                    </a:moveTo>
                    <a:lnTo>
                      <a:pt x="52387" y="0"/>
                    </a:lnTo>
                    <a:lnTo>
                      <a:pt x="95783" y="43395"/>
                    </a:lnTo>
                  </a:path>
                </a:pathLst>
              </a:custGeom>
              <a:ln w="28575">
                <a:solidFill>
                  <a:srgbClr val="404141"/>
                </a:solidFill>
              </a:ln>
            </p:spPr>
            <p:txBody>
              <a:bodyPr wrap="square" lIns="0" tIns="0" rIns="0" bIns="0" rtlCol="0"/>
              <a:lstStyle/>
              <a:p>
                <a:endParaRPr dirty="0"/>
              </a:p>
            </p:txBody>
          </p:sp>
          <p:sp>
            <p:nvSpPr>
              <p:cNvPr id="94" name="object 129">
                <a:extLst>
                  <a:ext uri="{FF2B5EF4-FFF2-40B4-BE49-F238E27FC236}">
                    <a16:creationId xmlns:a16="http://schemas.microsoft.com/office/drawing/2014/main" id="{6CF590E4-B52A-A74C-B5CE-67552B8F8117}"/>
                  </a:ext>
                </a:extLst>
              </p:cNvPr>
              <p:cNvSpPr/>
              <p:nvPr/>
            </p:nvSpPr>
            <p:spPr>
              <a:xfrm>
                <a:off x="8609256" y="4243485"/>
                <a:ext cx="69215" cy="40005"/>
              </a:xfrm>
              <a:custGeom>
                <a:avLst/>
                <a:gdLst/>
                <a:ahLst/>
                <a:cxnLst/>
                <a:rect l="l" t="t" r="r" b="b"/>
                <a:pathLst>
                  <a:path w="69215" h="40004">
                    <a:moveTo>
                      <a:pt x="0" y="29629"/>
                    </a:moveTo>
                    <a:lnTo>
                      <a:pt x="29629" y="0"/>
                    </a:lnTo>
                    <a:lnTo>
                      <a:pt x="69049" y="39420"/>
                    </a:lnTo>
                  </a:path>
                </a:pathLst>
              </a:custGeom>
              <a:ln w="28575">
                <a:solidFill>
                  <a:srgbClr val="404141"/>
                </a:solidFill>
              </a:ln>
            </p:spPr>
            <p:txBody>
              <a:bodyPr wrap="square" lIns="0" tIns="0" rIns="0" bIns="0" rtlCol="0"/>
              <a:lstStyle/>
              <a:p>
                <a:endParaRPr dirty="0"/>
              </a:p>
            </p:txBody>
          </p:sp>
          <p:sp>
            <p:nvSpPr>
              <p:cNvPr id="95" name="object 130">
                <a:extLst>
                  <a:ext uri="{FF2B5EF4-FFF2-40B4-BE49-F238E27FC236}">
                    <a16:creationId xmlns:a16="http://schemas.microsoft.com/office/drawing/2014/main" id="{4B18BBF8-5ECB-2D4D-9CC6-D543A300A063}"/>
                  </a:ext>
                </a:extLst>
              </p:cNvPr>
              <p:cNvSpPr/>
              <p:nvPr/>
            </p:nvSpPr>
            <p:spPr>
              <a:xfrm>
                <a:off x="8572743" y="4329740"/>
                <a:ext cx="104139" cy="61594"/>
              </a:xfrm>
              <a:custGeom>
                <a:avLst/>
                <a:gdLst/>
                <a:ahLst/>
                <a:cxnLst/>
                <a:rect l="l" t="t" r="r" b="b"/>
                <a:pathLst>
                  <a:path w="104140" h="61595">
                    <a:moveTo>
                      <a:pt x="0" y="61379"/>
                    </a:moveTo>
                    <a:lnTo>
                      <a:pt x="61379" y="0"/>
                    </a:lnTo>
                    <a:lnTo>
                      <a:pt x="103720" y="42329"/>
                    </a:lnTo>
                  </a:path>
                </a:pathLst>
              </a:custGeom>
              <a:ln w="28575">
                <a:solidFill>
                  <a:srgbClr val="404141"/>
                </a:solidFill>
              </a:ln>
            </p:spPr>
            <p:txBody>
              <a:bodyPr wrap="square" lIns="0" tIns="0" rIns="0" bIns="0" rtlCol="0"/>
              <a:lstStyle/>
              <a:p>
                <a:endParaRPr dirty="0"/>
              </a:p>
            </p:txBody>
          </p:sp>
        </p:grpSp>
      </p:grpSp>
    </p:spTree>
    <p:extLst>
      <p:ext uri="{BB962C8B-B14F-4D97-AF65-F5344CB8AC3E}">
        <p14:creationId xmlns:p14="http://schemas.microsoft.com/office/powerpoint/2010/main" val="882221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1"/>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12"/>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3"/>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FF55BE85-0A9C-0C4E-A89B-6954F88BCD08}"/>
              </a:ext>
            </a:extLst>
          </p:cNvPr>
          <p:cNvSpPr/>
          <p:nvPr/>
        </p:nvSpPr>
        <p:spPr bwMode="auto">
          <a:xfrm>
            <a:off x="825165" y="1559943"/>
            <a:ext cx="10903823" cy="44077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38ABBBE-023C-C846-AA2F-F679C83F3607}"/>
              </a:ext>
            </a:extLst>
          </p:cNvPr>
          <p:cNvCxnSpPr>
            <a:cxnSpLocks/>
          </p:cNvCxnSpPr>
          <p:nvPr/>
        </p:nvCxnSpPr>
        <p:spPr bwMode="auto">
          <a:xfrm>
            <a:off x="2744532" y="1845555"/>
            <a:ext cx="0" cy="3836497"/>
          </a:xfrm>
          <a:prstGeom prst="line">
            <a:avLst/>
          </a:prstGeom>
          <a:solidFill>
            <a:schemeClr val="accent1"/>
          </a:solidFill>
          <a:ln w="6350" cap="flat" cmpd="sng" algn="ctr">
            <a:solidFill>
              <a:schemeClr val="accent1"/>
            </a:solidFill>
            <a:prstDash val="solid"/>
            <a:miter lim="800000"/>
            <a:headEnd type="none" w="med" len="med"/>
            <a:tailEnd type="none" w="lg" len="lg"/>
          </a:ln>
          <a:effectLst/>
        </p:spPr>
      </p:cxnSp>
      <p:pic>
        <p:nvPicPr>
          <p:cNvPr id="17" name="Picture 16">
            <a:extLst>
              <a:ext uri="{FF2B5EF4-FFF2-40B4-BE49-F238E27FC236}">
                <a16:creationId xmlns:a16="http://schemas.microsoft.com/office/drawing/2014/main" id="{2BD3F267-C84B-A74E-9C0A-B5275C16D87A}"/>
              </a:ext>
            </a:extLst>
          </p:cNvPr>
          <p:cNvPicPr>
            <a:picLocks noChangeAspect="1"/>
          </p:cNvPicPr>
          <p:nvPr/>
        </p:nvPicPr>
        <p:blipFill>
          <a:blip r:embed="rId3"/>
          <a:stretch>
            <a:fillRect/>
          </a:stretch>
        </p:blipFill>
        <p:spPr>
          <a:xfrm>
            <a:off x="755300" y="1889408"/>
            <a:ext cx="2132651" cy="3650895"/>
          </a:xfrm>
          <a:prstGeom prst="rect">
            <a:avLst/>
          </a:prstGeom>
        </p:spPr>
      </p:pic>
      <p:sp>
        <p:nvSpPr>
          <p:cNvPr id="2" name="Title 1">
            <a:extLst>
              <a:ext uri="{FF2B5EF4-FFF2-40B4-BE49-F238E27FC236}">
                <a16:creationId xmlns:a16="http://schemas.microsoft.com/office/drawing/2014/main" id="{2AFC78E7-0049-407C-BC30-BC3626A0CDB1}"/>
              </a:ext>
            </a:extLst>
          </p:cNvPr>
          <p:cNvSpPr>
            <a:spLocks noGrp="1"/>
          </p:cNvSpPr>
          <p:nvPr>
            <p:ph type="title"/>
          </p:nvPr>
        </p:nvSpPr>
        <p:spPr/>
        <p:txBody>
          <a:bodyPr/>
          <a:lstStyle/>
          <a:p>
            <a:r>
              <a:rPr lang="en-US" dirty="0"/>
              <a:t>Data Insight – Top Use Cases</a:t>
            </a:r>
          </a:p>
        </p:txBody>
      </p:sp>
      <p:sp>
        <p:nvSpPr>
          <p:cNvPr id="4" name="Footer Placeholder 3">
            <a:extLst>
              <a:ext uri="{FF2B5EF4-FFF2-40B4-BE49-F238E27FC236}">
                <a16:creationId xmlns:a16="http://schemas.microsoft.com/office/drawing/2014/main" id="{3A8A1FB8-2F0A-4085-BF99-FAA8CCAD5597}"/>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B4D7EF8-DBF1-4C39-BB5D-A21EEBC80601}"/>
              </a:ext>
            </a:extLst>
          </p:cNvPr>
          <p:cNvSpPr>
            <a:spLocks noGrp="1"/>
          </p:cNvSpPr>
          <p:nvPr>
            <p:ph type="sldNum" sz="quarter" idx="4"/>
          </p:nvPr>
        </p:nvSpPr>
        <p:spPr/>
        <p:txBody>
          <a:bodyPr/>
          <a:lstStyle/>
          <a:p>
            <a:fld id="{8A39E1BE-BEA9-3141-B1D0-D0662867DFF2}" type="slidenum">
              <a:rPr lang="en-US" smtClean="0"/>
              <a:pPr/>
              <a:t>27</a:t>
            </a:fld>
            <a:endParaRPr lang="en-US" dirty="0"/>
          </a:p>
        </p:txBody>
      </p:sp>
      <p:sp>
        <p:nvSpPr>
          <p:cNvPr id="6" name="Text Placeholder 5">
            <a:extLst>
              <a:ext uri="{FF2B5EF4-FFF2-40B4-BE49-F238E27FC236}">
                <a16:creationId xmlns:a16="http://schemas.microsoft.com/office/drawing/2014/main" id="{19D420CE-E86D-4BF3-8DA3-EDEBE3228312}"/>
              </a:ext>
            </a:extLst>
          </p:cNvPr>
          <p:cNvSpPr>
            <a:spLocks noGrp="1"/>
          </p:cNvSpPr>
          <p:nvPr>
            <p:ph type="body" sz="quarter" idx="12"/>
          </p:nvPr>
        </p:nvSpPr>
        <p:spPr/>
        <p:txBody>
          <a:bodyPr/>
          <a:lstStyle/>
          <a:p>
            <a:r>
              <a:rPr lang="en-US" dirty="0"/>
              <a:t>Ransomware Detection</a:t>
            </a:r>
          </a:p>
        </p:txBody>
      </p:sp>
      <p:grpSp>
        <p:nvGrpSpPr>
          <p:cNvPr id="12" name="Group 11">
            <a:extLst>
              <a:ext uri="{FF2B5EF4-FFF2-40B4-BE49-F238E27FC236}">
                <a16:creationId xmlns:a16="http://schemas.microsoft.com/office/drawing/2014/main" id="{0F05D1FD-8B9A-FF4F-8D20-60F03385A7F8}"/>
              </a:ext>
            </a:extLst>
          </p:cNvPr>
          <p:cNvGrpSpPr/>
          <p:nvPr/>
        </p:nvGrpSpPr>
        <p:grpSpPr>
          <a:xfrm>
            <a:off x="5903215" y="1845555"/>
            <a:ext cx="2614910" cy="3836497"/>
            <a:chOff x="5903215" y="1845555"/>
            <a:chExt cx="2614910" cy="3836497"/>
          </a:xfrm>
        </p:grpSpPr>
        <p:sp>
          <p:nvSpPr>
            <p:cNvPr id="19" name="Rounded Rectangle 5">
              <a:extLst>
                <a:ext uri="{FF2B5EF4-FFF2-40B4-BE49-F238E27FC236}">
                  <a16:creationId xmlns:a16="http://schemas.microsoft.com/office/drawing/2014/main" id="{CA38116C-04B6-3B45-B5ED-0162538FAFB2}"/>
                </a:ext>
              </a:extLst>
            </p:cNvPr>
            <p:cNvSpPr/>
            <p:nvPr/>
          </p:nvSpPr>
          <p:spPr bwMode="auto">
            <a:xfrm>
              <a:off x="5903215"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Detection of Ransom Notes and File Types</a:t>
              </a:r>
            </a:p>
          </p:txBody>
        </p:sp>
        <p:sp>
          <p:nvSpPr>
            <p:cNvPr id="22" name="TextBox 21">
              <a:extLst>
                <a:ext uri="{FF2B5EF4-FFF2-40B4-BE49-F238E27FC236}">
                  <a16:creationId xmlns:a16="http://schemas.microsoft.com/office/drawing/2014/main" id="{1D57923E-B3B2-478D-A9C0-D4BB367FCBAC}"/>
                </a:ext>
              </a:extLst>
            </p:cNvPr>
            <p:cNvSpPr txBox="1"/>
            <p:nvPr/>
          </p:nvSpPr>
          <p:spPr>
            <a:xfrm>
              <a:off x="5907709" y="2790564"/>
              <a:ext cx="2610416" cy="2031325"/>
            </a:xfrm>
            <a:prstGeom prst="rect">
              <a:avLst/>
            </a:prstGeom>
            <a:noFill/>
            <a:ln>
              <a:noFill/>
            </a:ln>
          </p:spPr>
          <p:txBody>
            <a:bodyPr wrap="square">
              <a:spAutoFit/>
            </a:bodyPr>
            <a:lstStyle/>
            <a:p>
              <a:pPr marL="338138" lvl="1" indent="-219075">
                <a:spcBef>
                  <a:spcPts val="1200"/>
                </a:spcBef>
                <a:buFont typeface="Arial" panose="020B0604020202020204" pitchFamily="34" charset="0"/>
                <a:buChar char="•"/>
              </a:pPr>
              <a:r>
                <a:rPr lang="en-US" sz="1200" dirty="0">
                  <a:solidFill>
                    <a:schemeClr val="accent1"/>
                  </a:solidFill>
                </a:rPr>
                <a:t>Built-in detection of 3200+</a:t>
              </a:r>
              <a:r>
                <a:rPr lang="en-US" sz="1200" dirty="0"/>
                <a:t> </a:t>
              </a:r>
              <a:r>
                <a:rPr lang="en-US" sz="1200" dirty="0">
                  <a:solidFill>
                    <a:schemeClr val="tx2"/>
                  </a:solidFill>
                </a:rPr>
                <a:t>ransomware extensions</a:t>
              </a:r>
            </a:p>
            <a:p>
              <a:pPr marL="338138" lvl="1" indent="-219075">
                <a:spcBef>
                  <a:spcPts val="1200"/>
                </a:spcBef>
                <a:buFont typeface="Arial" panose="020B0604020202020204" pitchFamily="34" charset="0"/>
                <a:buChar char="•"/>
              </a:pPr>
              <a:r>
                <a:rPr lang="en-US" sz="1200" dirty="0">
                  <a:solidFill>
                    <a:schemeClr val="accent1"/>
                  </a:solidFill>
                </a:rPr>
                <a:t>Find and alert on ransom notes </a:t>
              </a:r>
              <a:r>
                <a:rPr lang="en-US" sz="1200" dirty="0">
                  <a:solidFill>
                    <a:schemeClr val="tx2"/>
                  </a:solidFill>
                </a:rPr>
                <a:t>within the monitored data set</a:t>
              </a:r>
            </a:p>
            <a:p>
              <a:pPr marL="338138" lvl="2" indent="-219075">
                <a:spcBef>
                  <a:spcPts val="1200"/>
                </a:spcBef>
                <a:buFont typeface="Arial" panose="020B0604020202020204" pitchFamily="34" charset="0"/>
                <a:buChar char="•"/>
              </a:pPr>
              <a:r>
                <a:rPr lang="en-US" sz="1200" dirty="0">
                  <a:solidFill>
                    <a:schemeClr val="accent1"/>
                  </a:solidFill>
                </a:rPr>
                <a:t>Detect Ransom notes </a:t>
              </a:r>
              <a:r>
                <a:rPr lang="en-US" sz="1200" dirty="0">
                  <a:solidFill>
                    <a:schemeClr val="tx2"/>
                  </a:solidFill>
                </a:rPr>
                <a:t>in files and images</a:t>
              </a:r>
            </a:p>
            <a:p>
              <a:pPr marL="182880" indent="-182880">
                <a:spcBef>
                  <a:spcPts val="1200"/>
                </a:spcBef>
                <a:buClr>
                  <a:srgbClr val="D31D24"/>
                </a:buClr>
                <a:buFont typeface="Arial" panose="020B0604020202020204" pitchFamily="34" charset="0"/>
                <a:buChar char="•"/>
                <a:defRPr/>
              </a:pPr>
              <a:endParaRPr lang="en-US" sz="1200" dirty="0"/>
            </a:p>
          </p:txBody>
        </p:sp>
      </p:grpSp>
      <p:grpSp>
        <p:nvGrpSpPr>
          <p:cNvPr id="11" name="Group 10">
            <a:extLst>
              <a:ext uri="{FF2B5EF4-FFF2-40B4-BE49-F238E27FC236}">
                <a16:creationId xmlns:a16="http://schemas.microsoft.com/office/drawing/2014/main" id="{C9F2A854-5A62-4E42-B218-DE29608DFCE2}"/>
              </a:ext>
            </a:extLst>
          </p:cNvPr>
          <p:cNvGrpSpPr/>
          <p:nvPr/>
        </p:nvGrpSpPr>
        <p:grpSpPr>
          <a:xfrm>
            <a:off x="3034172" y="1845555"/>
            <a:ext cx="2638420" cy="3836497"/>
            <a:chOff x="3034172" y="1845555"/>
            <a:chExt cx="2638420" cy="3836497"/>
          </a:xfrm>
        </p:grpSpPr>
        <p:sp>
          <p:nvSpPr>
            <p:cNvPr id="18" name="Rounded Rectangle 5">
              <a:extLst>
                <a:ext uri="{FF2B5EF4-FFF2-40B4-BE49-F238E27FC236}">
                  <a16:creationId xmlns:a16="http://schemas.microsoft.com/office/drawing/2014/main" id="{3772E000-32AB-9E4E-A4CD-600DA053B8FC}"/>
                </a:ext>
              </a:extLst>
            </p:cNvPr>
            <p:cNvSpPr/>
            <p:nvPr/>
          </p:nvSpPr>
          <p:spPr bwMode="auto">
            <a:xfrm>
              <a:off x="3057683"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Early Ransomware Detection Based </a:t>
              </a:r>
              <a:br>
                <a:rPr lang="en-US" sz="1400" b="1" dirty="0">
                  <a:solidFill>
                    <a:schemeClr val="accent1"/>
                  </a:solidFill>
                  <a:latin typeface="Arial" panose="020B0604020202020204" pitchFamily="34" charset="0"/>
                  <a:cs typeface="Arial" panose="020B0604020202020204" pitchFamily="34" charset="0"/>
                </a:rPr>
              </a:br>
              <a:r>
                <a:rPr lang="en-US" sz="1400" b="1" dirty="0">
                  <a:solidFill>
                    <a:schemeClr val="accent1"/>
                  </a:solidFill>
                  <a:latin typeface="Arial" panose="020B0604020202020204" pitchFamily="34" charset="0"/>
                  <a:cs typeface="Arial" panose="020B0604020202020204" pitchFamily="34" charset="0"/>
                </a:rPr>
                <a:t>on Behavior</a:t>
              </a:r>
            </a:p>
          </p:txBody>
        </p:sp>
        <p:sp>
          <p:nvSpPr>
            <p:cNvPr id="32" name="Content Placeholder 8">
              <a:extLst>
                <a:ext uri="{FF2B5EF4-FFF2-40B4-BE49-F238E27FC236}">
                  <a16:creationId xmlns:a16="http://schemas.microsoft.com/office/drawing/2014/main" id="{8E190CED-FE85-481D-B819-A4AB38F365F0}"/>
                </a:ext>
              </a:extLst>
            </p:cNvPr>
            <p:cNvSpPr txBox="1">
              <a:spLocks/>
            </p:cNvSpPr>
            <p:nvPr/>
          </p:nvSpPr>
          <p:spPr>
            <a:xfrm>
              <a:off x="3034172" y="2790564"/>
              <a:ext cx="2614909" cy="2609945"/>
            </a:xfrm>
            <a:prstGeom prst="rect">
              <a:avLst/>
            </a:prstGeom>
          </p:spPr>
          <p:txBody>
            <a:bodyPr>
              <a:spAutoFit/>
            </a:bodyPr>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8138" lvl="2" indent="-219075">
                <a:spcBef>
                  <a:spcPts val="1200"/>
                </a:spcBef>
                <a:buClr>
                  <a:schemeClr val="accent1"/>
                </a:buClr>
              </a:pPr>
              <a:r>
                <a:rPr lang="en-US" sz="1200" dirty="0">
                  <a:solidFill>
                    <a:schemeClr val="accent1"/>
                  </a:solidFill>
                </a:rPr>
                <a:t>Monitor file activity </a:t>
              </a:r>
              <a:r>
                <a:rPr lang="en-US" sz="1200" dirty="0">
                  <a:solidFill>
                    <a:schemeClr val="tx2"/>
                  </a:solidFill>
                </a:rPr>
                <a:t>(accessed, modified and renamed) for early detection of a ransomware attack</a:t>
              </a:r>
            </a:p>
            <a:p>
              <a:pPr marL="338138" lvl="1" indent="-219075">
                <a:spcBef>
                  <a:spcPts val="1200"/>
                </a:spcBef>
                <a:buClr>
                  <a:schemeClr val="accent1"/>
                </a:buClr>
                <a:buFont typeface="Arial" panose="020B0604020202020204" pitchFamily="34" charset="0"/>
                <a:buChar char="•"/>
              </a:pPr>
              <a:r>
                <a:rPr lang="en-US" sz="1200" dirty="0">
                  <a:solidFill>
                    <a:schemeClr val="accent1"/>
                  </a:solidFill>
                </a:rPr>
                <a:t>Anomaly Detection templates </a:t>
              </a:r>
              <a:r>
                <a:rPr lang="en-US" sz="1200" dirty="0">
                  <a:solidFill>
                    <a:schemeClr val="tx2"/>
                  </a:solidFill>
                </a:rPr>
                <a:t>to detect compromised account behavior in near real time</a:t>
              </a:r>
            </a:p>
            <a:p>
              <a:pPr marL="338138" lvl="1" indent="-219075">
                <a:spcBef>
                  <a:spcPts val="1200"/>
                </a:spcBef>
                <a:buClr>
                  <a:schemeClr val="accent1"/>
                </a:buClr>
                <a:buFont typeface="Arial" panose="020B0604020202020204" pitchFamily="34" charset="0"/>
                <a:buChar char="•"/>
              </a:pPr>
              <a:r>
                <a:rPr lang="en-US" sz="1200" dirty="0">
                  <a:solidFill>
                    <a:schemeClr val="tx2"/>
                  </a:solidFill>
                </a:rPr>
                <a:t>Use built-in </a:t>
              </a:r>
              <a:r>
                <a:rPr lang="en-US" sz="1200" dirty="0">
                  <a:solidFill>
                    <a:schemeClr val="accent1"/>
                  </a:solidFill>
                </a:rPr>
                <a:t>ransomware templates </a:t>
              </a:r>
              <a:r>
                <a:rPr lang="en-US" sz="1200" dirty="0">
                  <a:solidFill>
                    <a:schemeClr val="tx2"/>
                  </a:solidFill>
                </a:rPr>
                <a:t>to find and review impacted files and compromised accounts</a:t>
              </a:r>
            </a:p>
            <a:p>
              <a:pPr marL="228600" indent="-228600">
                <a:buClr>
                  <a:schemeClr val="accent1"/>
                </a:buClr>
                <a:defRPr/>
              </a:pPr>
              <a:endParaRPr lang="en-US" sz="400" dirty="0">
                <a:solidFill>
                  <a:srgbClr val="182C34"/>
                </a:solidFill>
                <a:latin typeface="Arial" panose="020B0604020202020204"/>
              </a:endParaRPr>
            </a:p>
          </p:txBody>
        </p:sp>
      </p:grpSp>
      <p:grpSp>
        <p:nvGrpSpPr>
          <p:cNvPr id="13" name="Group 12">
            <a:extLst>
              <a:ext uri="{FF2B5EF4-FFF2-40B4-BE49-F238E27FC236}">
                <a16:creationId xmlns:a16="http://schemas.microsoft.com/office/drawing/2014/main" id="{5FAEF9C1-35A4-2542-8E8B-888BE5BF4182}"/>
              </a:ext>
            </a:extLst>
          </p:cNvPr>
          <p:cNvGrpSpPr/>
          <p:nvPr/>
        </p:nvGrpSpPr>
        <p:grpSpPr>
          <a:xfrm>
            <a:off x="8748747" y="1845555"/>
            <a:ext cx="2614909" cy="3836497"/>
            <a:chOff x="8748747" y="1845555"/>
            <a:chExt cx="2614909" cy="3836497"/>
          </a:xfrm>
        </p:grpSpPr>
        <p:sp>
          <p:nvSpPr>
            <p:cNvPr id="21" name="Rounded Rectangle 5">
              <a:extLst>
                <a:ext uri="{FF2B5EF4-FFF2-40B4-BE49-F238E27FC236}">
                  <a16:creationId xmlns:a16="http://schemas.microsoft.com/office/drawing/2014/main" id="{9725815B-FF0A-F34F-8CB3-F1FDD8DFE4C9}"/>
                </a:ext>
              </a:extLst>
            </p:cNvPr>
            <p:cNvSpPr/>
            <p:nvPr/>
          </p:nvSpPr>
          <p:spPr bwMode="auto">
            <a:xfrm>
              <a:off x="8748747" y="1845555"/>
              <a:ext cx="2614909" cy="3836497"/>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pPr>
              <a:r>
                <a:rPr lang="en-US" sz="1400" b="1" dirty="0">
                  <a:solidFill>
                    <a:schemeClr val="accent1"/>
                  </a:solidFill>
                  <a:latin typeface="Arial" panose="020B0604020202020204" pitchFamily="34" charset="0"/>
                  <a:cs typeface="Arial" panose="020B0604020202020204" pitchFamily="34" charset="0"/>
                </a:rPr>
                <a:t>Take Action</a:t>
              </a:r>
            </a:p>
          </p:txBody>
        </p:sp>
        <p:sp>
          <p:nvSpPr>
            <p:cNvPr id="28" name="TextBox 27">
              <a:extLst>
                <a:ext uri="{FF2B5EF4-FFF2-40B4-BE49-F238E27FC236}">
                  <a16:creationId xmlns:a16="http://schemas.microsoft.com/office/drawing/2014/main" id="{917D7608-E275-4AEB-B565-0DEB90521D7A}"/>
                </a:ext>
              </a:extLst>
            </p:cNvPr>
            <p:cNvSpPr txBox="1"/>
            <p:nvPr/>
          </p:nvSpPr>
          <p:spPr>
            <a:xfrm>
              <a:off x="8748747" y="2790564"/>
              <a:ext cx="2614909" cy="1452705"/>
            </a:xfrm>
            <a:prstGeom prst="rect">
              <a:avLst/>
            </a:prstGeom>
            <a:noFill/>
            <a:ln>
              <a:noFill/>
            </a:ln>
          </p:spPr>
          <p:txBody>
            <a:bodyPr wrap="square">
              <a:spAutoFit/>
            </a:bodyPr>
            <a:lstStyle/>
            <a:p>
              <a:pPr marL="344488" lvl="1" indent="-225425">
                <a:spcBef>
                  <a:spcPts val="1200"/>
                </a:spcBef>
                <a:buFont typeface="Arial" panose="020B0604020202020204" pitchFamily="34" charset="0"/>
                <a:buChar char="•"/>
              </a:pPr>
              <a:r>
                <a:rPr lang="en-US" sz="1200" dirty="0">
                  <a:solidFill>
                    <a:schemeClr val="accent1"/>
                  </a:solidFill>
                </a:rPr>
                <a:t>Lock-down suspicious</a:t>
              </a:r>
              <a:r>
                <a:rPr lang="en-US" sz="1200" dirty="0"/>
                <a:t> </a:t>
              </a:r>
              <a:r>
                <a:rPr lang="en-US" sz="1200" dirty="0">
                  <a:solidFill>
                    <a:schemeClr val="accent1"/>
                  </a:solidFill>
                </a:rPr>
                <a:t>accounts</a:t>
              </a:r>
              <a:r>
                <a:rPr lang="en-US" sz="1200" dirty="0"/>
                <a:t> </a:t>
              </a:r>
            </a:p>
            <a:p>
              <a:pPr marL="338138" lvl="1" indent="-219075">
                <a:lnSpc>
                  <a:spcPct val="90000"/>
                </a:lnSpc>
                <a:spcBef>
                  <a:spcPts val="1200"/>
                </a:spcBef>
                <a:buClr>
                  <a:schemeClr val="accent1"/>
                </a:buClr>
                <a:buSzPct val="80000"/>
                <a:buFont typeface="Arial" panose="020B0604020202020204" pitchFamily="34" charset="0"/>
                <a:buChar char="•"/>
              </a:pPr>
              <a:r>
                <a:rPr lang="en-US" sz="1200" dirty="0">
                  <a:solidFill>
                    <a:schemeClr val="accent1"/>
                  </a:solidFill>
                </a:rPr>
                <a:t>Restore data from NBU and other backup vendors </a:t>
              </a:r>
              <a:r>
                <a:rPr lang="en-US" sz="1200" dirty="0">
                  <a:solidFill>
                    <a:schemeClr val="tx2"/>
                  </a:solidFill>
                </a:rPr>
                <a:t>using custom integrations</a:t>
              </a:r>
            </a:p>
            <a:p>
              <a:pPr marL="182880" indent="-182880">
                <a:spcBef>
                  <a:spcPts val="1200"/>
                </a:spcBef>
                <a:buClr>
                  <a:srgbClr val="D31D24"/>
                </a:buClr>
                <a:buFont typeface="Arial" panose="020B0604020202020204" pitchFamily="34" charset="0"/>
                <a:buChar char="•"/>
                <a:defRPr/>
              </a:pPr>
              <a:endParaRPr lang="en-US" sz="1200" dirty="0"/>
            </a:p>
          </p:txBody>
        </p:sp>
      </p:grpSp>
    </p:spTree>
    <p:extLst>
      <p:ext uri="{BB962C8B-B14F-4D97-AF65-F5344CB8AC3E}">
        <p14:creationId xmlns:p14="http://schemas.microsoft.com/office/powerpoint/2010/main" val="304490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1"/>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12"/>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3"/>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8715C42F-698C-CC41-973F-BEFA3B149A21}"/>
              </a:ext>
            </a:extLst>
          </p:cNvPr>
          <p:cNvSpPr/>
          <p:nvPr/>
        </p:nvSpPr>
        <p:spPr bwMode="auto">
          <a:xfrm>
            <a:off x="825165" y="1559943"/>
            <a:ext cx="10903823" cy="44077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cxnSp>
        <p:nvCxnSpPr>
          <p:cNvPr id="25" name="Straight Connector 24">
            <a:extLst>
              <a:ext uri="{FF2B5EF4-FFF2-40B4-BE49-F238E27FC236}">
                <a16:creationId xmlns:a16="http://schemas.microsoft.com/office/drawing/2014/main" id="{3384915D-310D-C940-BCAE-D5600CB702DC}"/>
              </a:ext>
            </a:extLst>
          </p:cNvPr>
          <p:cNvCxnSpPr>
            <a:cxnSpLocks/>
          </p:cNvCxnSpPr>
          <p:nvPr/>
        </p:nvCxnSpPr>
        <p:spPr bwMode="auto">
          <a:xfrm>
            <a:off x="2744532" y="1845555"/>
            <a:ext cx="0" cy="3836497"/>
          </a:xfrm>
          <a:prstGeom prst="line">
            <a:avLst/>
          </a:prstGeom>
          <a:solidFill>
            <a:schemeClr val="accent1"/>
          </a:solidFill>
          <a:ln w="6350" cap="flat" cmpd="sng" algn="ctr">
            <a:solidFill>
              <a:schemeClr val="accent1"/>
            </a:solidFill>
            <a:prstDash val="solid"/>
            <a:miter lim="800000"/>
            <a:headEnd type="none" w="med" len="med"/>
            <a:tailEnd type="none" w="lg" len="lg"/>
          </a:ln>
          <a:effectLst/>
        </p:spPr>
      </p:cxnSp>
      <p:pic>
        <p:nvPicPr>
          <p:cNvPr id="26" name="Picture 25">
            <a:extLst>
              <a:ext uri="{FF2B5EF4-FFF2-40B4-BE49-F238E27FC236}">
                <a16:creationId xmlns:a16="http://schemas.microsoft.com/office/drawing/2014/main" id="{7C5DCA20-353A-234F-912D-D68FB80490BD}"/>
              </a:ext>
            </a:extLst>
          </p:cNvPr>
          <p:cNvPicPr>
            <a:picLocks noChangeAspect="1"/>
          </p:cNvPicPr>
          <p:nvPr/>
        </p:nvPicPr>
        <p:blipFill>
          <a:blip r:embed="rId3"/>
          <a:stretch>
            <a:fillRect/>
          </a:stretch>
        </p:blipFill>
        <p:spPr>
          <a:xfrm>
            <a:off x="755300" y="1889408"/>
            <a:ext cx="2132651" cy="3650895"/>
          </a:xfrm>
          <a:prstGeom prst="rect">
            <a:avLst/>
          </a:prstGeom>
        </p:spPr>
      </p:pic>
      <p:sp>
        <p:nvSpPr>
          <p:cNvPr id="2" name="Title 1">
            <a:extLst>
              <a:ext uri="{FF2B5EF4-FFF2-40B4-BE49-F238E27FC236}">
                <a16:creationId xmlns:a16="http://schemas.microsoft.com/office/drawing/2014/main" id="{2AFC78E7-0049-407C-BC30-BC3626A0CDB1}"/>
              </a:ext>
            </a:extLst>
          </p:cNvPr>
          <p:cNvSpPr>
            <a:spLocks noGrp="1"/>
          </p:cNvSpPr>
          <p:nvPr>
            <p:ph type="title"/>
          </p:nvPr>
        </p:nvSpPr>
        <p:spPr/>
        <p:txBody>
          <a:bodyPr/>
          <a:lstStyle/>
          <a:p>
            <a:r>
              <a:rPr lang="en-US" dirty="0"/>
              <a:t>Data Insight – Top Use Cases</a:t>
            </a:r>
          </a:p>
        </p:txBody>
      </p:sp>
      <p:sp>
        <p:nvSpPr>
          <p:cNvPr id="4" name="Footer Placeholder 3">
            <a:extLst>
              <a:ext uri="{FF2B5EF4-FFF2-40B4-BE49-F238E27FC236}">
                <a16:creationId xmlns:a16="http://schemas.microsoft.com/office/drawing/2014/main" id="{3A8A1FB8-2F0A-4085-BF99-FAA8CCAD5597}"/>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B4D7EF8-DBF1-4C39-BB5D-A21EEBC80601}"/>
              </a:ext>
            </a:extLst>
          </p:cNvPr>
          <p:cNvSpPr>
            <a:spLocks noGrp="1"/>
          </p:cNvSpPr>
          <p:nvPr>
            <p:ph type="sldNum" sz="quarter" idx="4"/>
          </p:nvPr>
        </p:nvSpPr>
        <p:spPr/>
        <p:txBody>
          <a:bodyPr/>
          <a:lstStyle/>
          <a:p>
            <a:fld id="{8A39E1BE-BEA9-3141-B1D0-D0662867DFF2}" type="slidenum">
              <a:rPr lang="en-US" smtClean="0"/>
              <a:pPr/>
              <a:t>28</a:t>
            </a:fld>
            <a:endParaRPr lang="en-US" dirty="0"/>
          </a:p>
        </p:txBody>
      </p:sp>
      <p:sp>
        <p:nvSpPr>
          <p:cNvPr id="6" name="Text Placeholder 5">
            <a:extLst>
              <a:ext uri="{FF2B5EF4-FFF2-40B4-BE49-F238E27FC236}">
                <a16:creationId xmlns:a16="http://schemas.microsoft.com/office/drawing/2014/main" id="{19D420CE-E86D-4BF3-8DA3-EDEBE3228312}"/>
              </a:ext>
            </a:extLst>
          </p:cNvPr>
          <p:cNvSpPr>
            <a:spLocks noGrp="1"/>
          </p:cNvSpPr>
          <p:nvPr>
            <p:ph type="body" sz="quarter" idx="12"/>
          </p:nvPr>
        </p:nvSpPr>
        <p:spPr/>
        <p:txBody>
          <a:bodyPr/>
          <a:lstStyle/>
          <a:p>
            <a:r>
              <a:rPr lang="en-US" dirty="0"/>
              <a:t>User Risk Visualization</a:t>
            </a:r>
          </a:p>
        </p:txBody>
      </p:sp>
      <p:grpSp>
        <p:nvGrpSpPr>
          <p:cNvPr id="3" name="Group 2">
            <a:extLst>
              <a:ext uri="{FF2B5EF4-FFF2-40B4-BE49-F238E27FC236}">
                <a16:creationId xmlns:a16="http://schemas.microsoft.com/office/drawing/2014/main" id="{EAB8938F-5C1B-3646-AFB9-D5631C5EB1E1}"/>
              </a:ext>
            </a:extLst>
          </p:cNvPr>
          <p:cNvGrpSpPr/>
          <p:nvPr/>
        </p:nvGrpSpPr>
        <p:grpSpPr>
          <a:xfrm>
            <a:off x="7413340" y="1845555"/>
            <a:ext cx="4023360" cy="3880349"/>
            <a:chOff x="7413340" y="1845555"/>
            <a:chExt cx="4023360" cy="3880349"/>
          </a:xfrm>
        </p:grpSpPr>
        <p:sp>
          <p:nvSpPr>
            <p:cNvPr id="28" name="Rounded Rectangle 5">
              <a:extLst>
                <a:ext uri="{FF2B5EF4-FFF2-40B4-BE49-F238E27FC236}">
                  <a16:creationId xmlns:a16="http://schemas.microsoft.com/office/drawing/2014/main" id="{FDF78CD6-524E-FD4F-B240-3921CACF7302}"/>
                </a:ext>
              </a:extLst>
            </p:cNvPr>
            <p:cNvSpPr/>
            <p:nvPr/>
          </p:nvSpPr>
          <p:spPr bwMode="auto">
            <a:xfrm>
              <a:off x="7413340" y="1845555"/>
              <a:ext cx="4023360" cy="3880349"/>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317500" dir="5400000" algn="ctr" rotWithShape="0">
                <a:schemeClr val="tx2">
                  <a:alpha val="2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defRPr/>
              </a:pPr>
              <a:r>
                <a:rPr lang="en-US" sz="1799" b="1" dirty="0">
                  <a:solidFill>
                    <a:schemeClr val="accent1"/>
                  </a:solidFill>
                </a:rPr>
                <a:t>Social Map</a:t>
              </a:r>
            </a:p>
          </p:txBody>
        </p:sp>
        <p:sp>
          <p:nvSpPr>
            <p:cNvPr id="30" name="TextBox 29">
              <a:extLst>
                <a:ext uri="{FF2B5EF4-FFF2-40B4-BE49-F238E27FC236}">
                  <a16:creationId xmlns:a16="http://schemas.microsoft.com/office/drawing/2014/main" id="{E389482E-C0F6-FE4B-842C-7617643D0458}"/>
                </a:ext>
              </a:extLst>
            </p:cNvPr>
            <p:cNvSpPr txBox="1"/>
            <p:nvPr/>
          </p:nvSpPr>
          <p:spPr>
            <a:xfrm>
              <a:off x="7413340" y="5159557"/>
              <a:ext cx="4023360" cy="276999"/>
            </a:xfrm>
            <a:prstGeom prst="rect">
              <a:avLst/>
            </a:prstGeom>
            <a:noFill/>
            <a:ln>
              <a:noFill/>
            </a:ln>
          </p:spPr>
          <p:txBody>
            <a:bodyPr wrap="square">
              <a:spAutoFit/>
            </a:bodyPr>
            <a:lstStyle/>
            <a:p>
              <a:pPr algn="ctr"/>
              <a:r>
                <a:rPr lang="en-US" sz="1200" b="1" dirty="0">
                  <a:solidFill>
                    <a:schemeClr val="tx2"/>
                  </a:solidFill>
                </a:rPr>
                <a:t>Find the Risky Behavior Before it’s a Problem</a:t>
              </a:r>
            </a:p>
          </p:txBody>
        </p:sp>
        <p:pic>
          <p:nvPicPr>
            <p:cNvPr id="33" name="Content Placeholder 6">
              <a:extLst>
                <a:ext uri="{FF2B5EF4-FFF2-40B4-BE49-F238E27FC236}">
                  <a16:creationId xmlns:a16="http://schemas.microsoft.com/office/drawing/2014/main" id="{F52B18EA-A954-594D-8362-001E00287B31}"/>
                </a:ext>
              </a:extLst>
            </p:cNvPr>
            <p:cNvPicPr>
              <a:picLocks noChangeAspect="1"/>
            </p:cNvPicPr>
            <p:nvPr/>
          </p:nvPicPr>
          <p:blipFill rotWithShape="1">
            <a:blip r:embed="rId4"/>
            <a:srcRect l="4285" t="-3428" r="17133" b="3428"/>
            <a:stretch/>
          </p:blipFill>
          <p:spPr>
            <a:xfrm>
              <a:off x="7589955" y="2364631"/>
              <a:ext cx="3206175" cy="2275570"/>
            </a:xfrm>
            <a:prstGeom prst="rect">
              <a:avLst/>
            </a:prstGeom>
          </p:spPr>
        </p:pic>
        <p:pic>
          <p:nvPicPr>
            <p:cNvPr id="34" name="Picture 33">
              <a:extLst>
                <a:ext uri="{FF2B5EF4-FFF2-40B4-BE49-F238E27FC236}">
                  <a16:creationId xmlns:a16="http://schemas.microsoft.com/office/drawing/2014/main" id="{3DEF65C2-1573-3845-ADB4-81CDB350F66B}"/>
                </a:ext>
              </a:extLst>
            </p:cNvPr>
            <p:cNvPicPr>
              <a:picLocks noChangeAspect="1"/>
            </p:cNvPicPr>
            <p:nvPr/>
          </p:nvPicPr>
          <p:blipFill rotWithShape="1">
            <a:blip r:embed="rId5"/>
            <a:srcRect t="3045" b="1"/>
            <a:stretch/>
          </p:blipFill>
          <p:spPr>
            <a:xfrm>
              <a:off x="10048140" y="3285620"/>
              <a:ext cx="1188407" cy="1583844"/>
            </a:xfrm>
            <a:prstGeom prst="roundRect">
              <a:avLst>
                <a:gd name="adj" fmla="val 5179"/>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pic>
      </p:grpSp>
      <p:grpSp>
        <p:nvGrpSpPr>
          <p:cNvPr id="10" name="Group 9">
            <a:extLst>
              <a:ext uri="{FF2B5EF4-FFF2-40B4-BE49-F238E27FC236}">
                <a16:creationId xmlns:a16="http://schemas.microsoft.com/office/drawing/2014/main" id="{763FC4EA-CF14-BF4A-BCD2-FC680FEFA198}"/>
              </a:ext>
            </a:extLst>
          </p:cNvPr>
          <p:cNvGrpSpPr/>
          <p:nvPr/>
        </p:nvGrpSpPr>
        <p:grpSpPr>
          <a:xfrm>
            <a:off x="3158364" y="1845555"/>
            <a:ext cx="4023360" cy="3880349"/>
            <a:chOff x="3158364" y="1845555"/>
            <a:chExt cx="4023360" cy="3880349"/>
          </a:xfrm>
        </p:grpSpPr>
        <p:sp>
          <p:nvSpPr>
            <p:cNvPr id="27" name="Rounded Rectangle 5">
              <a:extLst>
                <a:ext uri="{FF2B5EF4-FFF2-40B4-BE49-F238E27FC236}">
                  <a16:creationId xmlns:a16="http://schemas.microsoft.com/office/drawing/2014/main" id="{60014D13-F75A-AF43-B334-C5E96105660C}"/>
                </a:ext>
              </a:extLst>
            </p:cNvPr>
            <p:cNvSpPr/>
            <p:nvPr/>
          </p:nvSpPr>
          <p:spPr bwMode="auto">
            <a:xfrm>
              <a:off x="3158364" y="1845555"/>
              <a:ext cx="4023360" cy="3880349"/>
            </a:xfrm>
            <a:prstGeom prst="roundRect">
              <a:avLst>
                <a:gd name="adj" fmla="val 4300"/>
              </a:avLst>
            </a:prstGeom>
            <a:solidFill>
              <a:schemeClr val="bg1"/>
            </a:solidFill>
            <a:ln w="25400" cap="flat" cmpd="sng" algn="ctr">
              <a:noFill/>
              <a:prstDash val="solid"/>
              <a:miter lim="800000"/>
              <a:headEnd type="none" w="med" len="med"/>
              <a:tailEnd type="none" w="med" len="med"/>
            </a:ln>
            <a:effectLst>
              <a:outerShdw blurRad="317500" dir="5400000" algn="ctr" rotWithShape="0">
                <a:schemeClr val="tx2">
                  <a:alpha val="20000"/>
                </a:schemeClr>
              </a:outerShdw>
            </a:effectLst>
          </p:spPr>
          <p:txBody>
            <a:bodyPr rot="0" spcFirstLastPara="0" vertOverflow="overflow" horzOverflow="overflow" vert="horz" wrap="square" lIns="91416" tIns="182880" rIns="91416" bIns="45708" numCol="1" spcCol="0" rtlCol="0" fromWordArt="0" anchor="t" anchorCtr="0" forceAA="0" compatLnSpc="1">
              <a:prstTxWarp prst="textNoShape">
                <a:avLst/>
              </a:prstTxWarp>
              <a:noAutofit/>
            </a:bodyPr>
            <a:lstStyle/>
            <a:p>
              <a:pPr algn="ctr" defTabSz="914126">
                <a:lnSpc>
                  <a:spcPct val="90000"/>
                </a:lnSpc>
                <a:defRPr/>
              </a:pPr>
              <a:r>
                <a:rPr lang="en-US" sz="1799" b="1" dirty="0">
                  <a:solidFill>
                    <a:schemeClr val="accent1"/>
                  </a:solidFill>
                  <a:latin typeface="Arial" panose="020B0604020202020204"/>
                </a:rPr>
                <a:t>User Risk Visualization</a:t>
              </a:r>
            </a:p>
          </p:txBody>
        </p:sp>
        <p:sp>
          <p:nvSpPr>
            <p:cNvPr id="29" name="TextBox 28">
              <a:extLst>
                <a:ext uri="{FF2B5EF4-FFF2-40B4-BE49-F238E27FC236}">
                  <a16:creationId xmlns:a16="http://schemas.microsoft.com/office/drawing/2014/main" id="{7226B168-2830-8F4F-BA4A-453ED4912A2F}"/>
                </a:ext>
              </a:extLst>
            </p:cNvPr>
            <p:cNvSpPr txBox="1"/>
            <p:nvPr/>
          </p:nvSpPr>
          <p:spPr>
            <a:xfrm>
              <a:off x="3158364" y="5159557"/>
              <a:ext cx="4023360" cy="461665"/>
            </a:xfrm>
            <a:prstGeom prst="rect">
              <a:avLst/>
            </a:prstGeom>
            <a:noFill/>
            <a:ln>
              <a:noFill/>
            </a:ln>
          </p:spPr>
          <p:txBody>
            <a:bodyPr wrap="square">
              <a:spAutoFit/>
            </a:bodyPr>
            <a:lstStyle/>
            <a:p>
              <a:pPr algn="ctr"/>
              <a:r>
                <a:rPr lang="en-US" sz="1200" b="1" dirty="0">
                  <a:solidFill>
                    <a:schemeClr val="tx2"/>
                  </a:solidFill>
                </a:rPr>
                <a:t>Understand High Risk User accounts and </a:t>
              </a:r>
              <a:br>
                <a:rPr lang="en-US" sz="1200" b="1" dirty="0">
                  <a:solidFill>
                    <a:schemeClr val="tx2"/>
                  </a:solidFill>
                </a:rPr>
              </a:br>
              <a:r>
                <a:rPr lang="en-US" sz="1200" b="1" dirty="0">
                  <a:solidFill>
                    <a:schemeClr val="tx2"/>
                  </a:solidFill>
                </a:rPr>
                <a:t>the data they interact with</a:t>
              </a:r>
            </a:p>
          </p:txBody>
        </p:sp>
        <p:grpSp>
          <p:nvGrpSpPr>
            <p:cNvPr id="7" name="Group 6">
              <a:extLst>
                <a:ext uri="{FF2B5EF4-FFF2-40B4-BE49-F238E27FC236}">
                  <a16:creationId xmlns:a16="http://schemas.microsoft.com/office/drawing/2014/main" id="{27A9D539-079B-C04C-8375-36F51154CCA9}"/>
                </a:ext>
              </a:extLst>
            </p:cNvPr>
            <p:cNvGrpSpPr/>
            <p:nvPr/>
          </p:nvGrpSpPr>
          <p:grpSpPr>
            <a:xfrm>
              <a:off x="4701289" y="2491870"/>
              <a:ext cx="937512" cy="2575414"/>
              <a:chOff x="5961866" y="2491870"/>
              <a:chExt cx="937512" cy="2575414"/>
            </a:xfrm>
          </p:grpSpPr>
          <p:pic>
            <p:nvPicPr>
              <p:cNvPr id="19" name="Content Placeholder 8">
                <a:extLst>
                  <a:ext uri="{FF2B5EF4-FFF2-40B4-BE49-F238E27FC236}">
                    <a16:creationId xmlns:a16="http://schemas.microsoft.com/office/drawing/2014/main" id="{5952C785-7301-B34E-B0E8-73A58B433082}"/>
                  </a:ext>
                </a:extLst>
              </p:cNvPr>
              <p:cNvPicPr>
                <a:picLocks noChangeAspect="1"/>
              </p:cNvPicPr>
              <p:nvPr/>
            </p:nvPicPr>
            <p:blipFill rotWithShape="1">
              <a:blip r:embed="rId6"/>
              <a:srcRect l="77149" t="607" b="-10065"/>
              <a:stretch/>
            </p:blipFill>
            <p:spPr>
              <a:xfrm>
                <a:off x="5961867" y="2491870"/>
                <a:ext cx="937510" cy="2575414"/>
              </a:xfrm>
              <a:prstGeom prst="roundRect">
                <a:avLst>
                  <a:gd name="adj" fmla="val 639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pic>
          <p:sp>
            <p:nvSpPr>
              <p:cNvPr id="20" name="Rounded Rectangle 10">
                <a:extLst>
                  <a:ext uri="{FF2B5EF4-FFF2-40B4-BE49-F238E27FC236}">
                    <a16:creationId xmlns:a16="http://schemas.microsoft.com/office/drawing/2014/main" id="{FC67A998-B58D-0241-A57B-9987DF000FF8}"/>
                  </a:ext>
                </a:extLst>
              </p:cNvPr>
              <p:cNvSpPr/>
              <p:nvPr/>
            </p:nvSpPr>
            <p:spPr bwMode="auto">
              <a:xfrm>
                <a:off x="5961866" y="3676145"/>
                <a:ext cx="937512" cy="561975"/>
              </a:xfrm>
              <a:prstGeom prst="roundRect">
                <a:avLst>
                  <a:gd name="adj" fmla="val 8233"/>
                </a:avLst>
              </a:prstGeom>
              <a:solidFill>
                <a:schemeClr val="accent1">
                  <a:alpha val="10000"/>
                </a:schemeClr>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lnSpc>
                    <a:spcPct val="90000"/>
                  </a:lnSpc>
                </a:pPr>
                <a:endParaRPr lang="en-US" sz="1800" dirty="0">
                  <a:solidFill>
                    <a:srgbClr val="FFFFFF"/>
                  </a:solidFill>
                  <a:latin typeface="+mn-lt"/>
                </a:endParaRPr>
              </a:p>
            </p:txBody>
          </p:sp>
        </p:grpSp>
      </p:grpSp>
    </p:spTree>
    <p:extLst>
      <p:ext uri="{BB962C8B-B14F-4D97-AF65-F5344CB8AC3E}">
        <p14:creationId xmlns:p14="http://schemas.microsoft.com/office/powerpoint/2010/main" val="1279147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0"/>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3"/>
                                        </p:tgtEl>
                                        <p:attrNameLst>
                                          <p:attrName>ppt_x</p:attrName>
                                          <p:attrName>ppt_y</p:attrName>
                                        </p:attrNameLst>
                                      </p:cBhvr>
                                      <p:rCtr x="13"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AB53-B824-493A-A2C5-AC81702956DE}"/>
              </a:ext>
            </a:extLst>
          </p:cNvPr>
          <p:cNvSpPr>
            <a:spLocks noGrp="1"/>
          </p:cNvSpPr>
          <p:nvPr>
            <p:ph type="title"/>
          </p:nvPr>
        </p:nvSpPr>
        <p:spPr/>
        <p:txBody>
          <a:bodyPr/>
          <a:lstStyle/>
          <a:p>
            <a:r>
              <a:rPr lang="en-US" dirty="0"/>
              <a:t>Intelligent Reporting with PowerBI</a:t>
            </a:r>
          </a:p>
        </p:txBody>
      </p:sp>
      <p:sp>
        <p:nvSpPr>
          <p:cNvPr id="4" name="Footer Placeholder 3">
            <a:extLst>
              <a:ext uri="{FF2B5EF4-FFF2-40B4-BE49-F238E27FC236}">
                <a16:creationId xmlns:a16="http://schemas.microsoft.com/office/drawing/2014/main" id="{1EC3C455-9A26-4522-9CD2-1B6AA27E32B5}"/>
              </a:ext>
            </a:extLst>
          </p:cNvPr>
          <p:cNvSpPr>
            <a:spLocks noGrp="1"/>
          </p:cNvSpPr>
          <p:nvPr>
            <p:ph type="ftr" sz="quarter" idx="11"/>
          </p:nvPr>
        </p:nvSpPr>
        <p:spPr/>
        <p:txBody>
          <a:bodyPr/>
          <a:lstStyle/>
          <a:p>
            <a:r>
              <a:rPr lang="en-US" dirty="0"/>
              <a:t>Copyright © 2022 Veritas Technologies LLC  |  CONFIDENTIAL </a:t>
            </a:r>
          </a:p>
        </p:txBody>
      </p:sp>
      <p:sp>
        <p:nvSpPr>
          <p:cNvPr id="5" name="Slide Number Placeholder 4">
            <a:extLst>
              <a:ext uri="{FF2B5EF4-FFF2-40B4-BE49-F238E27FC236}">
                <a16:creationId xmlns:a16="http://schemas.microsoft.com/office/drawing/2014/main" id="{9194D8DE-A166-401F-B0F8-436ED1D55FA5}"/>
              </a:ext>
            </a:extLst>
          </p:cNvPr>
          <p:cNvSpPr>
            <a:spLocks noGrp="1"/>
          </p:cNvSpPr>
          <p:nvPr>
            <p:ph type="sldNum" sz="quarter" idx="4"/>
          </p:nvPr>
        </p:nvSpPr>
        <p:spPr/>
        <p:txBody>
          <a:bodyPr/>
          <a:lstStyle/>
          <a:p>
            <a:fld id="{8A39E1BE-BEA9-3141-B1D0-D0662867DFF2}" type="slidenum">
              <a:rPr lang="en-US" smtClean="0"/>
              <a:pPr/>
              <a:t>29</a:t>
            </a:fld>
            <a:endParaRPr lang="en-US" dirty="0"/>
          </a:p>
        </p:txBody>
      </p:sp>
      <p:sp>
        <p:nvSpPr>
          <p:cNvPr id="6" name="Text Placeholder 5">
            <a:extLst>
              <a:ext uri="{FF2B5EF4-FFF2-40B4-BE49-F238E27FC236}">
                <a16:creationId xmlns:a16="http://schemas.microsoft.com/office/drawing/2014/main" id="{7FC6085C-7844-468A-99D7-50623803CD19}"/>
              </a:ext>
            </a:extLst>
          </p:cNvPr>
          <p:cNvSpPr>
            <a:spLocks noGrp="1"/>
          </p:cNvSpPr>
          <p:nvPr>
            <p:ph type="body" sz="quarter" idx="12"/>
          </p:nvPr>
        </p:nvSpPr>
        <p:spPr/>
        <p:txBody>
          <a:bodyPr/>
          <a:lstStyle/>
          <a:p>
            <a:r>
              <a:rPr lang="en-US" dirty="0"/>
              <a:t>Actionable insights of your environment</a:t>
            </a:r>
          </a:p>
        </p:txBody>
      </p:sp>
      <p:grpSp>
        <p:nvGrpSpPr>
          <p:cNvPr id="17" name="Group 16">
            <a:extLst>
              <a:ext uri="{FF2B5EF4-FFF2-40B4-BE49-F238E27FC236}">
                <a16:creationId xmlns:a16="http://schemas.microsoft.com/office/drawing/2014/main" id="{73C694A8-6014-804E-AF71-02F49964A621}"/>
              </a:ext>
            </a:extLst>
          </p:cNvPr>
          <p:cNvGrpSpPr/>
          <p:nvPr/>
        </p:nvGrpSpPr>
        <p:grpSpPr>
          <a:xfrm>
            <a:off x="1094509" y="1410761"/>
            <a:ext cx="10002982" cy="4706084"/>
            <a:chOff x="1274618" y="1410761"/>
            <a:chExt cx="10002982" cy="4706084"/>
          </a:xfrm>
        </p:grpSpPr>
        <p:sp>
          <p:nvSpPr>
            <p:cNvPr id="15" name="Rounded Rectangle 14">
              <a:extLst>
                <a:ext uri="{FF2B5EF4-FFF2-40B4-BE49-F238E27FC236}">
                  <a16:creationId xmlns:a16="http://schemas.microsoft.com/office/drawing/2014/main" id="{C8403161-698E-B742-A378-D9A6B5C49F85}"/>
                </a:ext>
              </a:extLst>
            </p:cNvPr>
            <p:cNvSpPr/>
            <p:nvPr/>
          </p:nvSpPr>
          <p:spPr bwMode="auto">
            <a:xfrm>
              <a:off x="1274618" y="1410761"/>
              <a:ext cx="10002982" cy="4706084"/>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dirty="0">
                <a:solidFill>
                  <a:srgbClr val="F3F5F8">
                    <a:lumMod val="50000"/>
                  </a:srgbClr>
                </a:solidFill>
                <a:latin typeface="Arial" panose="020B0604020202020204" pitchFamily="34" charset="0"/>
                <a:cs typeface="Arial" panose="020B0604020202020204" pitchFamily="34" charset="0"/>
              </a:endParaRPr>
            </a:p>
          </p:txBody>
        </p:sp>
        <p:pic>
          <p:nvPicPr>
            <p:cNvPr id="16" name="Picture 15" descr="Graphical user interface, application&#10;&#10;Description automatically generated">
              <a:extLst>
                <a:ext uri="{FF2B5EF4-FFF2-40B4-BE49-F238E27FC236}">
                  <a16:creationId xmlns:a16="http://schemas.microsoft.com/office/drawing/2014/main" id="{8FDBAA1F-7202-AC4B-BBE7-625AB5F1234A}"/>
                </a:ext>
              </a:extLst>
            </p:cNvPr>
            <p:cNvPicPr>
              <a:picLocks noChangeAspect="1"/>
            </p:cNvPicPr>
            <p:nvPr/>
          </p:nvPicPr>
          <p:blipFill rotWithShape="1">
            <a:blip r:embed="rId3"/>
            <a:srcRect l="597" r="597"/>
            <a:stretch/>
          </p:blipFill>
          <p:spPr>
            <a:xfrm>
              <a:off x="1483463" y="1559943"/>
              <a:ext cx="9585292" cy="4407720"/>
            </a:xfrm>
            <a:prstGeom prst="rect">
              <a:avLst/>
            </a:prstGeom>
          </p:spPr>
        </p:pic>
      </p:grpSp>
    </p:spTree>
    <p:extLst>
      <p:ext uri="{BB962C8B-B14F-4D97-AF65-F5344CB8AC3E}">
        <p14:creationId xmlns:p14="http://schemas.microsoft.com/office/powerpoint/2010/main" val="599023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42" presetClass="path" presetSubtype="0" decel="100000" fill="hold" nodeType="withEffect">
                                  <p:stCondLst>
                                    <p:cond delay="0"/>
                                  </p:stCondLst>
                                  <p:childTnLst>
                                    <p:animMotion origin="layout" path="M -4.47512E-6 -3.33333E-6 L -0.06238 -3.33333E-6 " pathEditMode="relative" rAng="0" ptsTypes="AA">
                                      <p:cBhvr>
                                        <p:cTn id="9" dur="750" spd="-100000" fill="hold"/>
                                        <p:tgtEl>
                                          <p:spTgt spid="17"/>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A4A2B5EB-F3CB-474F-954E-8C9672DFB463}"/>
              </a:ext>
            </a:extLst>
          </p:cNvPr>
          <p:cNvSpPr/>
          <p:nvPr/>
        </p:nvSpPr>
        <p:spPr bwMode="auto">
          <a:xfrm>
            <a:off x="7614621" y="1393899"/>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 name="Rounded Rectangle 17">
            <a:extLst>
              <a:ext uri="{FF2B5EF4-FFF2-40B4-BE49-F238E27FC236}">
                <a16:creationId xmlns:a16="http://schemas.microsoft.com/office/drawing/2014/main" id="{0649B288-E989-4344-BBCA-8B49C40AB2B4}"/>
              </a:ext>
            </a:extLst>
          </p:cNvPr>
          <p:cNvSpPr/>
          <p:nvPr/>
        </p:nvSpPr>
        <p:spPr bwMode="auto">
          <a:xfrm>
            <a:off x="828339" y="1395046"/>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4" name="Title 13">
            <a:extLst>
              <a:ext uri="{FF2B5EF4-FFF2-40B4-BE49-F238E27FC236}">
                <a16:creationId xmlns:a16="http://schemas.microsoft.com/office/drawing/2014/main" id="{27704DD7-C2AF-5846-A677-971AA2937899}"/>
              </a:ext>
            </a:extLst>
          </p:cNvPr>
          <p:cNvSpPr>
            <a:spLocks noGrp="1"/>
          </p:cNvSpPr>
          <p:nvPr>
            <p:ph type="title"/>
          </p:nvPr>
        </p:nvSpPr>
        <p:spPr>
          <a:xfrm>
            <a:off x="828339" y="306204"/>
            <a:ext cx="10535322" cy="877357"/>
          </a:xfrm>
        </p:spPr>
        <p:txBody>
          <a:bodyPr/>
          <a:lstStyle/>
          <a:p>
            <a:r>
              <a:rPr lang="en-US" dirty="0"/>
              <a:t>Veritas: Industry Leader for 30+ Years</a:t>
            </a:r>
          </a:p>
        </p:txBody>
      </p:sp>
      <p:sp>
        <p:nvSpPr>
          <p:cNvPr id="2" name="Footer Placeholder 1">
            <a:extLst>
              <a:ext uri="{FF2B5EF4-FFF2-40B4-BE49-F238E27FC236}">
                <a16:creationId xmlns:a16="http://schemas.microsoft.com/office/drawing/2014/main" id="{8103057E-83A7-6041-9C54-C7FC61E9B7D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1DACF68E-3296-714D-A4E4-2E116638B13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A6811CD6-ECBF-3E4C-8D46-571B43FA9C5B}"/>
              </a:ext>
            </a:extLst>
          </p:cNvPr>
          <p:cNvSpPr/>
          <p:nvPr/>
        </p:nvSpPr>
        <p:spPr bwMode="auto">
          <a:xfrm>
            <a:off x="828339" y="3769890"/>
            <a:ext cx="10535322" cy="2054218"/>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3D582F55-24C7-C448-A966-BA4F133C6E0E}"/>
              </a:ext>
            </a:extLst>
          </p:cNvPr>
          <p:cNvSpPr txBox="1"/>
          <p:nvPr/>
        </p:nvSpPr>
        <p:spPr>
          <a:xfrm>
            <a:off x="2955626" y="1395046"/>
            <a:ext cx="1524319" cy="2194560"/>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for Enterprise Backup and Recovery Software Solutions</a:t>
            </a:r>
          </a:p>
        </p:txBody>
      </p:sp>
      <p:cxnSp>
        <p:nvCxnSpPr>
          <p:cNvPr id="47" name="Straight Connector 46">
            <a:extLst>
              <a:ext uri="{FF2B5EF4-FFF2-40B4-BE49-F238E27FC236}">
                <a16:creationId xmlns:a16="http://schemas.microsoft.com/office/drawing/2014/main" id="{BD09FD70-A63C-F846-948A-1122838B0331}"/>
              </a:ext>
            </a:extLst>
          </p:cNvPr>
          <p:cNvCxnSpPr>
            <a:cxnSpLocks/>
          </p:cNvCxnSpPr>
          <p:nvPr/>
        </p:nvCxnSpPr>
        <p:spPr>
          <a:xfrm>
            <a:off x="2693735"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19263219-CBF8-7D4A-9777-7F0CA373CC21}"/>
              </a:ext>
            </a:extLst>
          </p:cNvPr>
          <p:cNvSpPr/>
          <p:nvPr/>
        </p:nvSpPr>
        <p:spPr bwMode="auto">
          <a:xfrm>
            <a:off x="4770120" y="1395046"/>
            <a:ext cx="265176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B435D0AB-BC4F-4945-8486-8DFD108AD90D}"/>
              </a:ext>
            </a:extLst>
          </p:cNvPr>
          <p:cNvSpPr txBox="1"/>
          <p:nvPr/>
        </p:nvSpPr>
        <p:spPr>
          <a:xfrm>
            <a:off x="4889360" y="2872506"/>
            <a:ext cx="2413280" cy="848276"/>
          </a:xfrm>
          <a:prstGeom prst="rect">
            <a:avLst/>
          </a:prstGeom>
          <a:noFill/>
          <a:ln>
            <a:noFill/>
          </a:ln>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of the Fortune 100 Trust Veritas</a:t>
            </a:r>
          </a:p>
        </p:txBody>
      </p:sp>
      <p:grpSp>
        <p:nvGrpSpPr>
          <p:cNvPr id="96" name="Group 95">
            <a:extLst>
              <a:ext uri="{FF2B5EF4-FFF2-40B4-BE49-F238E27FC236}">
                <a16:creationId xmlns:a16="http://schemas.microsoft.com/office/drawing/2014/main" id="{DAAE0E39-9F67-914D-91C0-1F5CF0B5ECA8}"/>
              </a:ext>
            </a:extLst>
          </p:cNvPr>
          <p:cNvGrpSpPr/>
          <p:nvPr/>
        </p:nvGrpSpPr>
        <p:grpSpPr>
          <a:xfrm>
            <a:off x="6992859" y="4030242"/>
            <a:ext cx="1078730" cy="1753009"/>
            <a:chOff x="6177901" y="4222754"/>
            <a:chExt cx="1078730" cy="1753009"/>
          </a:xfrm>
        </p:grpSpPr>
        <p:sp>
          <p:nvSpPr>
            <p:cNvPr id="70" name="TextBox 69">
              <a:extLst>
                <a:ext uri="{FF2B5EF4-FFF2-40B4-BE49-F238E27FC236}">
                  <a16:creationId xmlns:a16="http://schemas.microsoft.com/office/drawing/2014/main" id="{D947BF45-2080-5F41-8866-86C9400C09E8}"/>
                </a:ext>
              </a:extLst>
            </p:cNvPr>
            <p:cNvSpPr txBox="1"/>
            <p:nvPr/>
          </p:nvSpPr>
          <p:spPr>
            <a:xfrm>
              <a:off x="6177901"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dirty="0">
                  <a:ln>
                    <a:noFill/>
                  </a:ln>
                  <a:solidFill>
                    <a:srgbClr val="182C34"/>
                  </a:solidFill>
                  <a:effectLst/>
                  <a:uLnTx/>
                  <a:uFillTx/>
                  <a:latin typeface="Arial" panose="020B0604020202020204"/>
                  <a:ea typeface="+mn-ea"/>
                  <a:cs typeface="+mn-cs"/>
                </a:rPr>
                <a:t>2,200+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Patents</a:t>
              </a:r>
            </a:p>
          </p:txBody>
        </p:sp>
        <p:pic>
          <p:nvPicPr>
            <p:cNvPr id="75" name="Graphic 74">
              <a:extLst>
                <a:ext uri="{FF2B5EF4-FFF2-40B4-BE49-F238E27FC236}">
                  <a16:creationId xmlns:a16="http://schemas.microsoft.com/office/drawing/2014/main" id="{A6D3E83F-BA8F-6A41-BFF5-45DC8F73A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0079" y="4222754"/>
              <a:ext cx="714375" cy="714375"/>
            </a:xfrm>
            <a:prstGeom prst="rect">
              <a:avLst/>
            </a:prstGeom>
          </p:spPr>
        </p:pic>
      </p:grpSp>
      <p:grpSp>
        <p:nvGrpSpPr>
          <p:cNvPr id="93" name="Group 92">
            <a:extLst>
              <a:ext uri="{FF2B5EF4-FFF2-40B4-BE49-F238E27FC236}">
                <a16:creationId xmlns:a16="http://schemas.microsoft.com/office/drawing/2014/main" id="{7CBF2B2D-3F1C-8F4D-99E4-DD3A1369C9B5}"/>
              </a:ext>
            </a:extLst>
          </p:cNvPr>
          <p:cNvGrpSpPr/>
          <p:nvPr/>
        </p:nvGrpSpPr>
        <p:grpSpPr>
          <a:xfrm>
            <a:off x="2562453" y="4011778"/>
            <a:ext cx="1078730" cy="1771473"/>
            <a:chOff x="2227096" y="4204290"/>
            <a:chExt cx="1078730" cy="1771473"/>
          </a:xfrm>
        </p:grpSpPr>
        <p:sp>
          <p:nvSpPr>
            <p:cNvPr id="67" name="TextBox 66">
              <a:extLst>
                <a:ext uri="{FF2B5EF4-FFF2-40B4-BE49-F238E27FC236}">
                  <a16:creationId xmlns:a16="http://schemas.microsoft.com/office/drawing/2014/main" id="{E6CED66F-DCE3-984B-86A0-0D15B5AD6B88}"/>
                </a:ext>
              </a:extLst>
            </p:cNvPr>
            <p:cNvSpPr txBox="1"/>
            <p:nvPr/>
          </p:nvSpPr>
          <p:spPr>
            <a:xfrm>
              <a:off x="2227096"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20,000+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Partners</a:t>
              </a:r>
            </a:p>
          </p:txBody>
        </p:sp>
        <p:pic>
          <p:nvPicPr>
            <p:cNvPr id="77" name="Graphic 76">
              <a:extLst>
                <a:ext uri="{FF2B5EF4-FFF2-40B4-BE49-F238E27FC236}">
                  <a16:creationId xmlns:a16="http://schemas.microsoft.com/office/drawing/2014/main" id="{FD41792B-AFBA-CF48-9D63-3E2D3B802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9274" y="4204290"/>
              <a:ext cx="714375" cy="714375"/>
            </a:xfrm>
            <a:prstGeom prst="rect">
              <a:avLst/>
            </a:prstGeom>
          </p:spPr>
        </p:pic>
      </p:grpSp>
      <p:grpSp>
        <p:nvGrpSpPr>
          <p:cNvPr id="94" name="Group 93">
            <a:extLst>
              <a:ext uri="{FF2B5EF4-FFF2-40B4-BE49-F238E27FC236}">
                <a16:creationId xmlns:a16="http://schemas.microsoft.com/office/drawing/2014/main" id="{2B2E79D1-390B-284B-A4D0-ECA92ED1C109}"/>
              </a:ext>
            </a:extLst>
          </p:cNvPr>
          <p:cNvGrpSpPr/>
          <p:nvPr/>
        </p:nvGrpSpPr>
        <p:grpSpPr>
          <a:xfrm>
            <a:off x="4039255" y="4011778"/>
            <a:ext cx="1078730" cy="1771473"/>
            <a:chOff x="3544031" y="4204290"/>
            <a:chExt cx="1078730" cy="1771473"/>
          </a:xfrm>
        </p:grpSpPr>
        <p:sp>
          <p:nvSpPr>
            <p:cNvPr id="68" name="TextBox 67">
              <a:extLst>
                <a:ext uri="{FF2B5EF4-FFF2-40B4-BE49-F238E27FC236}">
                  <a16:creationId xmlns:a16="http://schemas.microsoft.com/office/drawing/2014/main" id="{DCDF4409-31EB-E943-8ECD-C9B8B3B7DAB3}"/>
                </a:ext>
              </a:extLst>
            </p:cNvPr>
            <p:cNvSpPr txBox="1"/>
            <p:nvPr/>
          </p:nvSpPr>
          <p:spPr>
            <a:xfrm>
              <a:off x="3544031"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80,000+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Customers</a:t>
              </a:r>
            </a:p>
          </p:txBody>
        </p:sp>
        <p:pic>
          <p:nvPicPr>
            <p:cNvPr id="79" name="Graphic 78">
              <a:extLst>
                <a:ext uri="{FF2B5EF4-FFF2-40B4-BE49-F238E27FC236}">
                  <a16:creationId xmlns:a16="http://schemas.microsoft.com/office/drawing/2014/main" id="{AE43D6FC-E0E6-C24D-B41D-FB8BEB5A9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6209" y="4204290"/>
              <a:ext cx="714375" cy="714375"/>
            </a:xfrm>
            <a:prstGeom prst="rect">
              <a:avLst/>
            </a:prstGeom>
          </p:spPr>
        </p:pic>
      </p:grpSp>
      <p:grpSp>
        <p:nvGrpSpPr>
          <p:cNvPr id="92" name="Group 91">
            <a:extLst>
              <a:ext uri="{FF2B5EF4-FFF2-40B4-BE49-F238E27FC236}">
                <a16:creationId xmlns:a16="http://schemas.microsoft.com/office/drawing/2014/main" id="{F7FBC064-DE39-8543-BD88-371D3A31434C}"/>
              </a:ext>
            </a:extLst>
          </p:cNvPr>
          <p:cNvGrpSpPr/>
          <p:nvPr/>
        </p:nvGrpSpPr>
        <p:grpSpPr>
          <a:xfrm>
            <a:off x="1137827" y="4011778"/>
            <a:ext cx="1026554" cy="1771473"/>
            <a:chOff x="962337" y="4204290"/>
            <a:chExt cx="1026554" cy="1771473"/>
          </a:xfrm>
        </p:grpSpPr>
        <p:sp>
          <p:nvSpPr>
            <p:cNvPr id="60" name="TextBox 59">
              <a:extLst>
                <a:ext uri="{FF2B5EF4-FFF2-40B4-BE49-F238E27FC236}">
                  <a16:creationId xmlns:a16="http://schemas.microsoft.com/office/drawing/2014/main" id="{FE794943-5563-CC45-BF06-5202AC515EA0}"/>
                </a:ext>
              </a:extLst>
            </p:cNvPr>
            <p:cNvSpPr txBox="1"/>
            <p:nvPr/>
          </p:nvSpPr>
          <p:spPr>
            <a:xfrm>
              <a:off x="962337" y="4989511"/>
              <a:ext cx="1026554"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6,000+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Employees</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Worldwide</a:t>
              </a:r>
            </a:p>
          </p:txBody>
        </p:sp>
        <p:pic>
          <p:nvPicPr>
            <p:cNvPr id="81" name="Graphic 80">
              <a:extLst>
                <a:ext uri="{FF2B5EF4-FFF2-40B4-BE49-F238E27FC236}">
                  <a16:creationId xmlns:a16="http://schemas.microsoft.com/office/drawing/2014/main" id="{41C9C98D-5D91-0844-B9B5-C97F36CCA1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427" y="4204290"/>
              <a:ext cx="714375" cy="714375"/>
            </a:xfrm>
            <a:prstGeom prst="rect">
              <a:avLst/>
            </a:prstGeom>
          </p:spPr>
        </p:pic>
      </p:grpSp>
      <p:grpSp>
        <p:nvGrpSpPr>
          <p:cNvPr id="99" name="Group 98">
            <a:extLst>
              <a:ext uri="{FF2B5EF4-FFF2-40B4-BE49-F238E27FC236}">
                <a16:creationId xmlns:a16="http://schemas.microsoft.com/office/drawing/2014/main" id="{C9F410D1-68E9-9848-A79B-6F04860B15B5}"/>
              </a:ext>
            </a:extLst>
          </p:cNvPr>
          <p:cNvGrpSpPr/>
          <p:nvPr/>
        </p:nvGrpSpPr>
        <p:grpSpPr>
          <a:xfrm>
            <a:off x="9884708" y="4011778"/>
            <a:ext cx="1204381" cy="1771473"/>
            <a:chOff x="10078670" y="4204290"/>
            <a:chExt cx="1204381" cy="1771473"/>
          </a:xfrm>
        </p:grpSpPr>
        <p:sp>
          <p:nvSpPr>
            <p:cNvPr id="73" name="TextBox 72">
              <a:extLst>
                <a:ext uri="{FF2B5EF4-FFF2-40B4-BE49-F238E27FC236}">
                  <a16:creationId xmlns:a16="http://schemas.microsoft.com/office/drawing/2014/main" id="{0DC49EE4-6CF3-D84E-BB24-89C0BB660A6A}"/>
                </a:ext>
              </a:extLst>
            </p:cNvPr>
            <p:cNvSpPr txBox="1"/>
            <p:nvPr/>
          </p:nvSpPr>
          <p:spPr>
            <a:xfrm>
              <a:off x="10078670" y="4989511"/>
              <a:ext cx="1204381"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100+ EB</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Data Under</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Management</a:t>
              </a:r>
            </a:p>
          </p:txBody>
        </p:sp>
        <p:pic>
          <p:nvPicPr>
            <p:cNvPr id="85" name="Graphic 84">
              <a:extLst>
                <a:ext uri="{FF2B5EF4-FFF2-40B4-BE49-F238E27FC236}">
                  <a16:creationId xmlns:a16="http://schemas.microsoft.com/office/drawing/2014/main" id="{CB3A528C-3AFB-B14B-928D-E4F8AD17C9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23673" y="4204290"/>
              <a:ext cx="714375" cy="714375"/>
            </a:xfrm>
            <a:prstGeom prst="rect">
              <a:avLst/>
            </a:prstGeom>
          </p:spPr>
        </p:pic>
      </p:grpSp>
      <p:grpSp>
        <p:nvGrpSpPr>
          <p:cNvPr id="95" name="Group 94">
            <a:extLst>
              <a:ext uri="{FF2B5EF4-FFF2-40B4-BE49-F238E27FC236}">
                <a16:creationId xmlns:a16="http://schemas.microsoft.com/office/drawing/2014/main" id="{AF4685D7-5529-7649-BF07-9CFBD0F706CB}"/>
              </a:ext>
            </a:extLst>
          </p:cNvPr>
          <p:cNvGrpSpPr/>
          <p:nvPr/>
        </p:nvGrpSpPr>
        <p:grpSpPr>
          <a:xfrm>
            <a:off x="5516057" y="4011778"/>
            <a:ext cx="1078730" cy="1771473"/>
            <a:chOff x="4860966" y="4204290"/>
            <a:chExt cx="1078730" cy="1771473"/>
          </a:xfrm>
        </p:grpSpPr>
        <p:sp>
          <p:nvSpPr>
            <p:cNvPr id="69" name="TextBox 68">
              <a:extLst>
                <a:ext uri="{FF2B5EF4-FFF2-40B4-BE49-F238E27FC236}">
                  <a16:creationId xmlns:a16="http://schemas.microsoft.com/office/drawing/2014/main" id="{125E5F99-80BE-1D48-9693-8C2515659E7F}"/>
                </a:ext>
              </a:extLst>
            </p:cNvPr>
            <p:cNvSpPr txBox="1"/>
            <p:nvPr/>
          </p:nvSpPr>
          <p:spPr>
            <a:xfrm>
              <a:off x="4860966"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2,000+</a:t>
              </a:r>
              <a:br>
                <a:rPr kumimoji="0" lang="en-US" sz="21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Developers</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Worldwide</a:t>
              </a:r>
            </a:p>
          </p:txBody>
        </p:sp>
        <p:pic>
          <p:nvPicPr>
            <p:cNvPr id="89" name="Graphic 88">
              <a:extLst>
                <a:ext uri="{FF2B5EF4-FFF2-40B4-BE49-F238E27FC236}">
                  <a16:creationId xmlns:a16="http://schemas.microsoft.com/office/drawing/2014/main" id="{CB407113-7640-E64D-A2ED-68362B74C9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43144" y="4204290"/>
              <a:ext cx="714375" cy="714375"/>
            </a:xfrm>
            <a:prstGeom prst="rect">
              <a:avLst/>
            </a:prstGeom>
          </p:spPr>
        </p:pic>
      </p:grpSp>
      <p:grpSp>
        <p:nvGrpSpPr>
          <p:cNvPr id="97" name="Group 96">
            <a:extLst>
              <a:ext uri="{FF2B5EF4-FFF2-40B4-BE49-F238E27FC236}">
                <a16:creationId xmlns:a16="http://schemas.microsoft.com/office/drawing/2014/main" id="{C1C726BD-0F58-0D43-A939-D170DE6919F9}"/>
              </a:ext>
            </a:extLst>
          </p:cNvPr>
          <p:cNvGrpSpPr/>
          <p:nvPr/>
        </p:nvGrpSpPr>
        <p:grpSpPr>
          <a:xfrm>
            <a:off x="8469661" y="4011778"/>
            <a:ext cx="1016976" cy="1771473"/>
            <a:chOff x="7380906" y="4204290"/>
            <a:chExt cx="1016976" cy="1771473"/>
          </a:xfrm>
        </p:grpSpPr>
        <p:sp>
          <p:nvSpPr>
            <p:cNvPr id="71" name="TextBox 70">
              <a:extLst>
                <a:ext uri="{FF2B5EF4-FFF2-40B4-BE49-F238E27FC236}">
                  <a16:creationId xmlns:a16="http://schemas.microsoft.com/office/drawing/2014/main" id="{942AD213-FB18-1F4D-9DA5-876867D06E06}"/>
                </a:ext>
              </a:extLst>
            </p:cNvPr>
            <p:cNvSpPr txBox="1"/>
            <p:nvPr/>
          </p:nvSpPr>
          <p:spPr>
            <a:xfrm>
              <a:off x="7380906" y="4989511"/>
              <a:ext cx="1016976"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800+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Supported</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Workloads</a:t>
              </a:r>
            </a:p>
          </p:txBody>
        </p:sp>
        <p:pic>
          <p:nvPicPr>
            <p:cNvPr id="91" name="Graphic 90">
              <a:extLst>
                <a:ext uri="{FF2B5EF4-FFF2-40B4-BE49-F238E27FC236}">
                  <a16:creationId xmlns:a16="http://schemas.microsoft.com/office/drawing/2014/main" id="{47063268-7750-BA48-98D9-E6C571B4E8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32207" y="4204290"/>
              <a:ext cx="714375" cy="714375"/>
            </a:xfrm>
            <a:prstGeom prst="rect">
              <a:avLst/>
            </a:prstGeom>
          </p:spPr>
        </p:pic>
      </p:grpSp>
      <p:sp>
        <p:nvSpPr>
          <p:cNvPr id="42" name="TextBox 41">
            <a:extLst>
              <a:ext uri="{FF2B5EF4-FFF2-40B4-BE49-F238E27FC236}">
                <a16:creationId xmlns:a16="http://schemas.microsoft.com/office/drawing/2014/main" id="{FA7B5B71-99B9-8740-82B7-42AC9B3DD919}"/>
              </a:ext>
            </a:extLst>
          </p:cNvPr>
          <p:cNvSpPr txBox="1"/>
          <p:nvPr/>
        </p:nvSpPr>
        <p:spPr>
          <a:xfrm>
            <a:off x="9725875" y="1393900"/>
            <a:ext cx="1524319" cy="2195706"/>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for Enterprise Information Archiving</a:t>
            </a:r>
          </a:p>
        </p:txBody>
      </p:sp>
      <p:cxnSp>
        <p:nvCxnSpPr>
          <p:cNvPr id="44" name="Straight Connector 43">
            <a:extLst>
              <a:ext uri="{FF2B5EF4-FFF2-40B4-BE49-F238E27FC236}">
                <a16:creationId xmlns:a16="http://schemas.microsoft.com/office/drawing/2014/main" id="{5A7D9113-D6E7-0142-B294-6192C0F352F7}"/>
              </a:ext>
            </a:extLst>
          </p:cNvPr>
          <p:cNvCxnSpPr>
            <a:cxnSpLocks/>
          </p:cNvCxnSpPr>
          <p:nvPr/>
        </p:nvCxnSpPr>
        <p:spPr>
          <a:xfrm>
            <a:off x="9463984"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A2381A-9DAD-C242-9FB8-D5A431067500}"/>
              </a:ext>
            </a:extLst>
          </p:cNvPr>
          <p:cNvGrpSpPr/>
          <p:nvPr/>
        </p:nvGrpSpPr>
        <p:grpSpPr>
          <a:xfrm>
            <a:off x="822564" y="1568974"/>
            <a:ext cx="1871165" cy="1642618"/>
            <a:chOff x="9223184" y="244887"/>
            <a:chExt cx="1871165" cy="1642618"/>
          </a:xfrm>
        </p:grpSpPr>
        <p:pic>
          <p:nvPicPr>
            <p:cNvPr id="9" name="Graphic 8">
              <a:extLst>
                <a:ext uri="{FF2B5EF4-FFF2-40B4-BE49-F238E27FC236}">
                  <a16:creationId xmlns:a16="http://schemas.microsoft.com/office/drawing/2014/main" id="{4AFE8232-6862-534F-A4F7-0054C2A23B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10" name="TextBox 9">
              <a:extLst>
                <a:ext uri="{FF2B5EF4-FFF2-40B4-BE49-F238E27FC236}">
                  <a16:creationId xmlns:a16="http://schemas.microsoft.com/office/drawing/2014/main" id="{4E4FAC4F-11C9-9543-90D1-8924F80B4697}"/>
                </a:ext>
              </a:extLst>
            </p:cNvPr>
            <p:cNvSpPr txBox="1"/>
            <p:nvPr/>
          </p:nvSpPr>
          <p:spPr>
            <a:xfrm>
              <a:off x="9223184" y="683866"/>
              <a:ext cx="1871165" cy="83593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6400" b="1" i="0" u="none" strike="noStrike" kern="1200" cap="none" spc="0" normalizeH="0" baseline="0" noProof="0" dirty="0">
                  <a:ln>
                    <a:noFill/>
                  </a:ln>
                  <a:solidFill>
                    <a:srgbClr val="AB2328"/>
                  </a:solidFill>
                  <a:effectLst/>
                  <a:uLnTx/>
                  <a:uFillTx/>
                  <a:latin typeface="Arial" panose="020B0604020202020204"/>
                  <a:ea typeface="+mn-ea"/>
                  <a:cs typeface="+mn-cs"/>
                </a:rPr>
                <a:t>17x</a:t>
              </a:r>
            </a:p>
          </p:txBody>
        </p:sp>
        <p:sp>
          <p:nvSpPr>
            <p:cNvPr id="11" name="TextBox 10">
              <a:extLst>
                <a:ext uri="{FF2B5EF4-FFF2-40B4-BE49-F238E27FC236}">
                  <a16:creationId xmlns:a16="http://schemas.microsoft.com/office/drawing/2014/main" id="{1E99F623-E987-BC42-8D64-439C212D2D00}"/>
                </a:ext>
              </a:extLst>
            </p:cNvPr>
            <p:cNvSpPr txBox="1"/>
            <p:nvPr/>
          </p:nvSpPr>
          <p:spPr>
            <a:xfrm>
              <a:off x="9223187" y="1515491"/>
              <a:ext cx="1871159" cy="372014"/>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2500" b="1" i="0" u="none" strike="noStrike" kern="1200" cap="none" spc="0" normalizeH="0" baseline="0" noProof="0" dirty="0">
                  <a:ln>
                    <a:noFill/>
                  </a:ln>
                  <a:solidFill>
                    <a:srgbClr val="AB2328"/>
                  </a:solidFill>
                  <a:effectLst/>
                  <a:uLnTx/>
                  <a:uFillTx/>
                  <a:latin typeface="Arial" panose="020B0604020202020204"/>
                  <a:ea typeface="+mn-ea"/>
                  <a:cs typeface="+mn-cs"/>
                </a:rPr>
                <a:t>LEADER</a:t>
              </a:r>
            </a:p>
          </p:txBody>
        </p:sp>
      </p:grpSp>
      <p:grpSp>
        <p:nvGrpSpPr>
          <p:cNvPr id="48" name="Group 47">
            <a:extLst>
              <a:ext uri="{FF2B5EF4-FFF2-40B4-BE49-F238E27FC236}">
                <a16:creationId xmlns:a16="http://schemas.microsoft.com/office/drawing/2014/main" id="{41E38C6E-E633-A24D-8D0A-B4A5423A0A0C}"/>
              </a:ext>
            </a:extLst>
          </p:cNvPr>
          <p:cNvGrpSpPr/>
          <p:nvPr/>
        </p:nvGrpSpPr>
        <p:grpSpPr>
          <a:xfrm>
            <a:off x="7596343" y="1568974"/>
            <a:ext cx="1871165" cy="1642618"/>
            <a:chOff x="9223184" y="244887"/>
            <a:chExt cx="1871165" cy="1642618"/>
          </a:xfrm>
        </p:grpSpPr>
        <p:pic>
          <p:nvPicPr>
            <p:cNvPr id="49" name="Graphic 48">
              <a:extLst>
                <a:ext uri="{FF2B5EF4-FFF2-40B4-BE49-F238E27FC236}">
                  <a16:creationId xmlns:a16="http://schemas.microsoft.com/office/drawing/2014/main" id="{25D022C0-C99F-BC41-B7A1-04214BA717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55" name="TextBox 54">
              <a:extLst>
                <a:ext uri="{FF2B5EF4-FFF2-40B4-BE49-F238E27FC236}">
                  <a16:creationId xmlns:a16="http://schemas.microsoft.com/office/drawing/2014/main" id="{F842DF72-E605-7F49-B5FE-F4ECAC12B494}"/>
                </a:ext>
              </a:extLst>
            </p:cNvPr>
            <p:cNvSpPr txBox="1"/>
            <p:nvPr/>
          </p:nvSpPr>
          <p:spPr>
            <a:xfrm>
              <a:off x="9223184" y="683866"/>
              <a:ext cx="1871165" cy="83593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6400" b="1" i="0" u="none" strike="noStrike" kern="1200" cap="none" spc="0" normalizeH="0" baseline="0" noProof="0">
                  <a:ln>
                    <a:noFill/>
                  </a:ln>
                  <a:solidFill>
                    <a:srgbClr val="AB2328"/>
                  </a:solidFill>
                  <a:effectLst/>
                  <a:uLnTx/>
                  <a:uFillTx/>
                  <a:latin typeface="Arial" panose="020B0604020202020204"/>
                  <a:ea typeface="+mn-ea"/>
                  <a:cs typeface="+mn-cs"/>
                </a:rPr>
                <a:t>15x</a:t>
              </a:r>
              <a:endParaRPr kumimoji="0" lang="en-US" sz="6400" b="1" i="0" u="none" strike="noStrike" kern="1200" cap="none" spc="0" normalizeH="0" baseline="0" noProof="0" dirty="0">
                <a:ln>
                  <a:noFill/>
                </a:ln>
                <a:solidFill>
                  <a:srgbClr val="AB2328"/>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0D639DA4-55C4-464B-AF79-7EB75F546E3C}"/>
                </a:ext>
              </a:extLst>
            </p:cNvPr>
            <p:cNvSpPr txBox="1"/>
            <p:nvPr/>
          </p:nvSpPr>
          <p:spPr>
            <a:xfrm>
              <a:off x="9223187" y="1515491"/>
              <a:ext cx="1871159" cy="372014"/>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2500" b="1" i="0" u="none" strike="noStrike" kern="1200" cap="none" spc="0" normalizeH="0" baseline="0" noProof="0" dirty="0">
                  <a:ln>
                    <a:noFill/>
                  </a:ln>
                  <a:solidFill>
                    <a:srgbClr val="AB2328"/>
                  </a:solidFill>
                  <a:effectLst/>
                  <a:uLnTx/>
                  <a:uFillTx/>
                  <a:latin typeface="Arial" panose="020B0604020202020204"/>
                  <a:ea typeface="+mn-ea"/>
                  <a:cs typeface="+mn-cs"/>
                </a:rPr>
                <a:t>LEADER</a:t>
              </a:r>
            </a:p>
          </p:txBody>
        </p:sp>
      </p:grpSp>
      <p:graphicFrame>
        <p:nvGraphicFramePr>
          <p:cNvPr id="50" name="Content Placeholder 6">
            <a:extLst>
              <a:ext uri="{FF2B5EF4-FFF2-40B4-BE49-F238E27FC236}">
                <a16:creationId xmlns:a16="http://schemas.microsoft.com/office/drawing/2014/main" id="{1E2F5722-1EE5-3642-BC02-1A76F4AFD17C}"/>
              </a:ext>
            </a:extLst>
          </p:cNvPr>
          <p:cNvGraphicFramePr>
            <a:graphicFrameLocks noGrp="1"/>
          </p:cNvGraphicFramePr>
          <p:nvPr>
            <p:ph idx="1"/>
          </p:nvPr>
        </p:nvGraphicFramePr>
        <p:xfrm>
          <a:off x="5103270" y="1421323"/>
          <a:ext cx="1977230" cy="1524799"/>
        </p:xfrm>
        <a:graphic>
          <a:graphicData uri="http://schemas.openxmlformats.org/drawingml/2006/chart">
            <c:chart xmlns:c="http://schemas.openxmlformats.org/drawingml/2006/chart" xmlns:r="http://schemas.openxmlformats.org/officeDocument/2006/relationships" r:id="rId19"/>
          </a:graphicData>
        </a:graphic>
      </p:graphicFrame>
      <p:sp>
        <p:nvSpPr>
          <p:cNvPr id="8" name="Oval 7">
            <a:extLst>
              <a:ext uri="{FF2B5EF4-FFF2-40B4-BE49-F238E27FC236}">
                <a16:creationId xmlns:a16="http://schemas.microsoft.com/office/drawing/2014/main" id="{4BD1099E-0936-4149-820E-F39F79B68B31}"/>
              </a:ext>
            </a:extLst>
          </p:cNvPr>
          <p:cNvSpPr/>
          <p:nvPr/>
        </p:nvSpPr>
        <p:spPr bwMode="auto">
          <a:xfrm>
            <a:off x="5593080" y="1678553"/>
            <a:ext cx="1005840" cy="100280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BE13C3DA-9112-1B4F-BDCD-E733D3F7A291}"/>
              </a:ext>
            </a:extLst>
          </p:cNvPr>
          <p:cNvSpPr txBox="1"/>
          <p:nvPr/>
        </p:nvSpPr>
        <p:spPr>
          <a:xfrm>
            <a:off x="5484189" y="1920429"/>
            <a:ext cx="1226366" cy="498755"/>
          </a:xfrm>
          <a:prstGeom prst="rect">
            <a:avLst/>
          </a:prstGeom>
          <a:noFill/>
          <a:ln>
            <a:noFill/>
          </a:ln>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3400" b="1" i="0" u="none" strike="noStrike" kern="0" cap="none" spc="-150" normalizeH="0" baseline="0" noProof="0" dirty="0">
                <a:ln>
                  <a:noFill/>
                </a:ln>
                <a:solidFill>
                  <a:srgbClr val="AB2328"/>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95</a:t>
            </a:r>
            <a:r>
              <a:rPr kumimoji="0" lang="en-US" sz="2400" b="1" i="0" u="none" strike="noStrike" kern="0" cap="none" spc="-150" normalizeH="0" baseline="0" noProof="0" dirty="0">
                <a:ln>
                  <a:noFill/>
                </a:ln>
                <a:solidFill>
                  <a:srgbClr val="AB2328"/>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a:t>
            </a:r>
          </a:p>
        </p:txBody>
      </p:sp>
      <p:sp>
        <p:nvSpPr>
          <p:cNvPr id="51" name="TextBox 50">
            <a:extLst>
              <a:ext uri="{FF2B5EF4-FFF2-40B4-BE49-F238E27FC236}">
                <a16:creationId xmlns:a16="http://schemas.microsoft.com/office/drawing/2014/main" id="{01C19653-4A9F-444C-B301-B83D67AD0816}"/>
              </a:ext>
            </a:extLst>
          </p:cNvPr>
          <p:cNvSpPr txBox="1"/>
          <p:nvPr/>
        </p:nvSpPr>
        <p:spPr>
          <a:xfrm>
            <a:off x="3959114" y="6475562"/>
            <a:ext cx="6378513" cy="344843"/>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Gartner is a registered trademark and service mark of Gartner, Inc. and/or its affiliates in the U.S. and </a:t>
            </a:r>
            <a:r>
              <a:rPr kumimoji="0" lang="en-US" sz="800" b="0" i="0" u="none" strike="noStrike" kern="1200" cap="none" spc="0" normalizeH="0" baseline="0" noProof="0" dirty="0" err="1">
                <a:ln>
                  <a:noFill/>
                </a:ln>
                <a:solidFill>
                  <a:srgbClr val="FFFFFF">
                    <a:lumMod val="75000"/>
                  </a:srgbClr>
                </a:solidFill>
                <a:effectLst/>
                <a:uLnTx/>
                <a:uFillTx/>
                <a:latin typeface="Arial" panose="020B0604020202020204"/>
                <a:ea typeface="+mn-ea"/>
                <a:cs typeface="+mn-cs"/>
              </a:rPr>
              <a:t>internationally,and</a:t>
            </a:r>
            <a:r>
              <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is used herein with permission. All rights reserved. *Fortune Global 500 and Fortune 100, June 2022</a:t>
            </a:r>
          </a:p>
        </p:txBody>
      </p:sp>
    </p:spTree>
    <p:extLst>
      <p:ext uri="{BB962C8B-B14F-4D97-AF65-F5344CB8AC3E}">
        <p14:creationId xmlns:p14="http://schemas.microsoft.com/office/powerpoint/2010/main" val="119521534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52">
            <a:extLst>
              <a:ext uri="{FF2B5EF4-FFF2-40B4-BE49-F238E27FC236}">
                <a16:creationId xmlns:a16="http://schemas.microsoft.com/office/drawing/2014/main" id="{A4A2B5EB-F3CB-474F-954E-8C9672DFB463}"/>
              </a:ext>
            </a:extLst>
          </p:cNvPr>
          <p:cNvSpPr/>
          <p:nvPr/>
        </p:nvSpPr>
        <p:spPr bwMode="auto">
          <a:xfrm>
            <a:off x="7614621" y="1393899"/>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8" name="Rounded Rectangle 17">
            <a:extLst>
              <a:ext uri="{FF2B5EF4-FFF2-40B4-BE49-F238E27FC236}">
                <a16:creationId xmlns:a16="http://schemas.microsoft.com/office/drawing/2014/main" id="{0649B288-E989-4344-BBCA-8B49C40AB2B4}"/>
              </a:ext>
            </a:extLst>
          </p:cNvPr>
          <p:cNvSpPr/>
          <p:nvPr/>
        </p:nvSpPr>
        <p:spPr bwMode="auto">
          <a:xfrm>
            <a:off x="828339" y="1395046"/>
            <a:ext cx="374904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4" name="Title 13">
            <a:extLst>
              <a:ext uri="{FF2B5EF4-FFF2-40B4-BE49-F238E27FC236}">
                <a16:creationId xmlns:a16="http://schemas.microsoft.com/office/drawing/2014/main" id="{27704DD7-C2AF-5846-A677-971AA2937899}"/>
              </a:ext>
            </a:extLst>
          </p:cNvPr>
          <p:cNvSpPr>
            <a:spLocks noGrp="1"/>
          </p:cNvSpPr>
          <p:nvPr>
            <p:ph type="title"/>
          </p:nvPr>
        </p:nvSpPr>
        <p:spPr>
          <a:xfrm>
            <a:off x="828339" y="306204"/>
            <a:ext cx="10535322" cy="877357"/>
          </a:xfrm>
        </p:spPr>
        <p:txBody>
          <a:bodyPr/>
          <a:lstStyle/>
          <a:p>
            <a:r>
              <a:rPr lang="en-US" dirty="0"/>
              <a:t>Veritas: Industry Leader for 30+ Years</a:t>
            </a:r>
          </a:p>
        </p:txBody>
      </p:sp>
      <p:sp>
        <p:nvSpPr>
          <p:cNvPr id="2" name="Footer Placeholder 1">
            <a:extLst>
              <a:ext uri="{FF2B5EF4-FFF2-40B4-BE49-F238E27FC236}">
                <a16:creationId xmlns:a16="http://schemas.microsoft.com/office/drawing/2014/main" id="{8103057E-83A7-6041-9C54-C7FC61E9B7D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1DACF68E-3296-714D-A4E4-2E116638B13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17" name="Rounded Rectangle 16">
            <a:extLst>
              <a:ext uri="{FF2B5EF4-FFF2-40B4-BE49-F238E27FC236}">
                <a16:creationId xmlns:a16="http://schemas.microsoft.com/office/drawing/2014/main" id="{A6811CD6-ECBF-3E4C-8D46-571B43FA9C5B}"/>
              </a:ext>
            </a:extLst>
          </p:cNvPr>
          <p:cNvSpPr/>
          <p:nvPr/>
        </p:nvSpPr>
        <p:spPr bwMode="auto">
          <a:xfrm>
            <a:off x="828339" y="3769890"/>
            <a:ext cx="10535322" cy="2054218"/>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3D582F55-24C7-C448-A966-BA4F133C6E0E}"/>
              </a:ext>
            </a:extLst>
          </p:cNvPr>
          <p:cNvSpPr txBox="1"/>
          <p:nvPr/>
        </p:nvSpPr>
        <p:spPr>
          <a:xfrm>
            <a:off x="2955626" y="1395046"/>
            <a:ext cx="1524319" cy="2194560"/>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for Enterprise Backup and Recovery Software Solutions</a:t>
            </a:r>
          </a:p>
        </p:txBody>
      </p:sp>
      <p:cxnSp>
        <p:nvCxnSpPr>
          <p:cNvPr id="47" name="Straight Connector 46">
            <a:extLst>
              <a:ext uri="{FF2B5EF4-FFF2-40B4-BE49-F238E27FC236}">
                <a16:creationId xmlns:a16="http://schemas.microsoft.com/office/drawing/2014/main" id="{BD09FD70-A63C-F846-948A-1122838B0331}"/>
              </a:ext>
            </a:extLst>
          </p:cNvPr>
          <p:cNvCxnSpPr>
            <a:cxnSpLocks/>
          </p:cNvCxnSpPr>
          <p:nvPr/>
        </p:nvCxnSpPr>
        <p:spPr>
          <a:xfrm>
            <a:off x="2693735"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a16="http://schemas.microsoft.com/office/drawing/2014/main" id="{19263219-CBF8-7D4A-9777-7F0CA373CC21}"/>
              </a:ext>
            </a:extLst>
          </p:cNvPr>
          <p:cNvSpPr/>
          <p:nvPr/>
        </p:nvSpPr>
        <p:spPr bwMode="auto">
          <a:xfrm>
            <a:off x="4770120" y="1395046"/>
            <a:ext cx="2651760" cy="2194560"/>
          </a:xfrm>
          <a:prstGeom prst="roundRect">
            <a:avLst>
              <a:gd name="adj" fmla="val 3907"/>
            </a:avLst>
          </a:prstGeom>
          <a:solidFill>
            <a:schemeClr val="bg1"/>
          </a:solidFill>
          <a:ln w="12700" cap="flat" cmpd="sng" algn="ctr">
            <a:solidFill>
              <a:schemeClr val="bg1">
                <a:lumMod val="85000"/>
                <a:alpha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B435D0AB-BC4F-4945-8486-8DFD108AD90D}"/>
              </a:ext>
            </a:extLst>
          </p:cNvPr>
          <p:cNvSpPr txBox="1"/>
          <p:nvPr/>
        </p:nvSpPr>
        <p:spPr>
          <a:xfrm>
            <a:off x="4889360" y="2872506"/>
            <a:ext cx="2413280" cy="848276"/>
          </a:xfrm>
          <a:prstGeom prst="rect">
            <a:avLst/>
          </a:prstGeom>
          <a:noFill/>
          <a:ln>
            <a:noFill/>
          </a:ln>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of the Fortune 100 Trust Veritas</a:t>
            </a:r>
          </a:p>
        </p:txBody>
      </p:sp>
      <p:grpSp>
        <p:nvGrpSpPr>
          <p:cNvPr id="96" name="Group 95">
            <a:extLst>
              <a:ext uri="{FF2B5EF4-FFF2-40B4-BE49-F238E27FC236}">
                <a16:creationId xmlns:a16="http://schemas.microsoft.com/office/drawing/2014/main" id="{DAAE0E39-9F67-914D-91C0-1F5CF0B5ECA8}"/>
              </a:ext>
            </a:extLst>
          </p:cNvPr>
          <p:cNvGrpSpPr/>
          <p:nvPr/>
        </p:nvGrpSpPr>
        <p:grpSpPr>
          <a:xfrm>
            <a:off x="6992859" y="4030242"/>
            <a:ext cx="1078730" cy="1753009"/>
            <a:chOff x="6177901" y="4222754"/>
            <a:chExt cx="1078730" cy="1753009"/>
          </a:xfrm>
        </p:grpSpPr>
        <p:sp>
          <p:nvSpPr>
            <p:cNvPr id="70" name="TextBox 69">
              <a:extLst>
                <a:ext uri="{FF2B5EF4-FFF2-40B4-BE49-F238E27FC236}">
                  <a16:creationId xmlns:a16="http://schemas.microsoft.com/office/drawing/2014/main" id="{D947BF45-2080-5F41-8866-86C9400C09E8}"/>
                </a:ext>
              </a:extLst>
            </p:cNvPr>
            <p:cNvSpPr txBox="1"/>
            <p:nvPr/>
          </p:nvSpPr>
          <p:spPr>
            <a:xfrm>
              <a:off x="6177901"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dirty="0">
                  <a:ln>
                    <a:noFill/>
                  </a:ln>
                  <a:solidFill>
                    <a:srgbClr val="182C34"/>
                  </a:solidFill>
                  <a:effectLst/>
                  <a:uLnTx/>
                  <a:uFillTx/>
                  <a:latin typeface="Arial" panose="020B0604020202020204"/>
                  <a:ea typeface="+mn-ea"/>
                  <a:cs typeface="+mn-cs"/>
                </a:rPr>
                <a:t>2,200+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415563"/>
                  </a:solidFill>
                  <a:effectLst/>
                  <a:uLnTx/>
                  <a:uFillTx/>
                  <a:latin typeface="Arial" panose="020B0604020202020204"/>
                  <a:ea typeface="+mn-ea"/>
                  <a:cs typeface="+mn-cs"/>
                </a:rPr>
                <a:t>Patents</a:t>
              </a:r>
            </a:p>
          </p:txBody>
        </p:sp>
        <p:pic>
          <p:nvPicPr>
            <p:cNvPr id="75" name="Graphic 74">
              <a:extLst>
                <a:ext uri="{FF2B5EF4-FFF2-40B4-BE49-F238E27FC236}">
                  <a16:creationId xmlns:a16="http://schemas.microsoft.com/office/drawing/2014/main" id="{A6D3E83F-BA8F-6A41-BFF5-45DC8F73A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0079" y="4222754"/>
              <a:ext cx="714375" cy="714375"/>
            </a:xfrm>
            <a:prstGeom prst="rect">
              <a:avLst/>
            </a:prstGeom>
          </p:spPr>
        </p:pic>
      </p:grpSp>
      <p:grpSp>
        <p:nvGrpSpPr>
          <p:cNvPr id="93" name="Group 92">
            <a:extLst>
              <a:ext uri="{FF2B5EF4-FFF2-40B4-BE49-F238E27FC236}">
                <a16:creationId xmlns:a16="http://schemas.microsoft.com/office/drawing/2014/main" id="{7CBF2B2D-3F1C-8F4D-99E4-DD3A1369C9B5}"/>
              </a:ext>
            </a:extLst>
          </p:cNvPr>
          <p:cNvGrpSpPr/>
          <p:nvPr/>
        </p:nvGrpSpPr>
        <p:grpSpPr>
          <a:xfrm>
            <a:off x="2562453" y="4011778"/>
            <a:ext cx="1078730" cy="1771473"/>
            <a:chOff x="2227096" y="4204290"/>
            <a:chExt cx="1078730" cy="1771473"/>
          </a:xfrm>
        </p:grpSpPr>
        <p:sp>
          <p:nvSpPr>
            <p:cNvPr id="67" name="TextBox 66">
              <a:extLst>
                <a:ext uri="{FF2B5EF4-FFF2-40B4-BE49-F238E27FC236}">
                  <a16:creationId xmlns:a16="http://schemas.microsoft.com/office/drawing/2014/main" id="{E6CED66F-DCE3-984B-86A0-0D15B5AD6B88}"/>
                </a:ext>
              </a:extLst>
            </p:cNvPr>
            <p:cNvSpPr txBox="1"/>
            <p:nvPr/>
          </p:nvSpPr>
          <p:spPr>
            <a:xfrm>
              <a:off x="2227096"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20,000+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Partners</a:t>
              </a:r>
            </a:p>
          </p:txBody>
        </p:sp>
        <p:pic>
          <p:nvPicPr>
            <p:cNvPr id="77" name="Graphic 76">
              <a:extLst>
                <a:ext uri="{FF2B5EF4-FFF2-40B4-BE49-F238E27FC236}">
                  <a16:creationId xmlns:a16="http://schemas.microsoft.com/office/drawing/2014/main" id="{FD41792B-AFBA-CF48-9D63-3E2D3B8029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9274" y="4204290"/>
              <a:ext cx="714375" cy="714375"/>
            </a:xfrm>
            <a:prstGeom prst="rect">
              <a:avLst/>
            </a:prstGeom>
          </p:spPr>
        </p:pic>
      </p:grpSp>
      <p:grpSp>
        <p:nvGrpSpPr>
          <p:cNvPr id="94" name="Group 93">
            <a:extLst>
              <a:ext uri="{FF2B5EF4-FFF2-40B4-BE49-F238E27FC236}">
                <a16:creationId xmlns:a16="http://schemas.microsoft.com/office/drawing/2014/main" id="{2B2E79D1-390B-284B-A4D0-ECA92ED1C109}"/>
              </a:ext>
            </a:extLst>
          </p:cNvPr>
          <p:cNvGrpSpPr/>
          <p:nvPr/>
        </p:nvGrpSpPr>
        <p:grpSpPr>
          <a:xfrm>
            <a:off x="4039255" y="4011778"/>
            <a:ext cx="1078730" cy="1771473"/>
            <a:chOff x="3544031" y="4204290"/>
            <a:chExt cx="1078730" cy="1771473"/>
          </a:xfrm>
        </p:grpSpPr>
        <p:sp>
          <p:nvSpPr>
            <p:cNvPr id="68" name="TextBox 67">
              <a:extLst>
                <a:ext uri="{FF2B5EF4-FFF2-40B4-BE49-F238E27FC236}">
                  <a16:creationId xmlns:a16="http://schemas.microsoft.com/office/drawing/2014/main" id="{DCDF4409-31EB-E943-8ECD-C9B8B3B7DAB3}"/>
                </a:ext>
              </a:extLst>
            </p:cNvPr>
            <p:cNvSpPr txBox="1"/>
            <p:nvPr/>
          </p:nvSpPr>
          <p:spPr>
            <a:xfrm>
              <a:off x="3544031"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80,000+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Global</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Customers</a:t>
              </a:r>
            </a:p>
          </p:txBody>
        </p:sp>
        <p:pic>
          <p:nvPicPr>
            <p:cNvPr id="79" name="Graphic 78">
              <a:extLst>
                <a:ext uri="{FF2B5EF4-FFF2-40B4-BE49-F238E27FC236}">
                  <a16:creationId xmlns:a16="http://schemas.microsoft.com/office/drawing/2014/main" id="{AE43D6FC-E0E6-C24D-B41D-FB8BEB5A9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6209" y="4204290"/>
              <a:ext cx="714375" cy="714375"/>
            </a:xfrm>
            <a:prstGeom prst="rect">
              <a:avLst/>
            </a:prstGeom>
          </p:spPr>
        </p:pic>
      </p:grpSp>
      <p:grpSp>
        <p:nvGrpSpPr>
          <p:cNvPr id="92" name="Group 91">
            <a:extLst>
              <a:ext uri="{FF2B5EF4-FFF2-40B4-BE49-F238E27FC236}">
                <a16:creationId xmlns:a16="http://schemas.microsoft.com/office/drawing/2014/main" id="{F7FBC064-DE39-8543-BD88-371D3A31434C}"/>
              </a:ext>
            </a:extLst>
          </p:cNvPr>
          <p:cNvGrpSpPr/>
          <p:nvPr/>
        </p:nvGrpSpPr>
        <p:grpSpPr>
          <a:xfrm>
            <a:off x="1137827" y="4011778"/>
            <a:ext cx="1026554" cy="1771473"/>
            <a:chOff x="962337" y="4204290"/>
            <a:chExt cx="1026554" cy="1771473"/>
          </a:xfrm>
        </p:grpSpPr>
        <p:sp>
          <p:nvSpPr>
            <p:cNvPr id="60" name="TextBox 59">
              <a:extLst>
                <a:ext uri="{FF2B5EF4-FFF2-40B4-BE49-F238E27FC236}">
                  <a16:creationId xmlns:a16="http://schemas.microsoft.com/office/drawing/2014/main" id="{FE794943-5563-CC45-BF06-5202AC515EA0}"/>
                </a:ext>
              </a:extLst>
            </p:cNvPr>
            <p:cNvSpPr txBox="1"/>
            <p:nvPr/>
          </p:nvSpPr>
          <p:spPr>
            <a:xfrm>
              <a:off x="962337" y="4989511"/>
              <a:ext cx="1026554"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6,000+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Employees</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Worldwide</a:t>
              </a:r>
            </a:p>
          </p:txBody>
        </p:sp>
        <p:pic>
          <p:nvPicPr>
            <p:cNvPr id="81" name="Graphic 80">
              <a:extLst>
                <a:ext uri="{FF2B5EF4-FFF2-40B4-BE49-F238E27FC236}">
                  <a16:creationId xmlns:a16="http://schemas.microsoft.com/office/drawing/2014/main" id="{41C9C98D-5D91-0844-B9B5-C97F36CCA1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8427" y="4204290"/>
              <a:ext cx="714375" cy="714375"/>
            </a:xfrm>
            <a:prstGeom prst="rect">
              <a:avLst/>
            </a:prstGeom>
          </p:spPr>
        </p:pic>
      </p:grpSp>
      <p:grpSp>
        <p:nvGrpSpPr>
          <p:cNvPr id="99" name="Group 98">
            <a:extLst>
              <a:ext uri="{FF2B5EF4-FFF2-40B4-BE49-F238E27FC236}">
                <a16:creationId xmlns:a16="http://schemas.microsoft.com/office/drawing/2014/main" id="{C9F410D1-68E9-9848-A79B-6F04860B15B5}"/>
              </a:ext>
            </a:extLst>
          </p:cNvPr>
          <p:cNvGrpSpPr/>
          <p:nvPr/>
        </p:nvGrpSpPr>
        <p:grpSpPr>
          <a:xfrm>
            <a:off x="9884708" y="4011778"/>
            <a:ext cx="1204381" cy="1771473"/>
            <a:chOff x="10078670" y="4204290"/>
            <a:chExt cx="1204381" cy="1771473"/>
          </a:xfrm>
        </p:grpSpPr>
        <p:sp>
          <p:nvSpPr>
            <p:cNvPr id="73" name="TextBox 72">
              <a:extLst>
                <a:ext uri="{FF2B5EF4-FFF2-40B4-BE49-F238E27FC236}">
                  <a16:creationId xmlns:a16="http://schemas.microsoft.com/office/drawing/2014/main" id="{0DC49EE4-6CF3-D84E-BB24-89C0BB660A6A}"/>
                </a:ext>
              </a:extLst>
            </p:cNvPr>
            <p:cNvSpPr txBox="1"/>
            <p:nvPr/>
          </p:nvSpPr>
          <p:spPr>
            <a:xfrm>
              <a:off x="10078670" y="4989511"/>
              <a:ext cx="1204381"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100+ EB</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Data Under</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Management</a:t>
              </a:r>
            </a:p>
          </p:txBody>
        </p:sp>
        <p:pic>
          <p:nvPicPr>
            <p:cNvPr id="85" name="Graphic 84">
              <a:extLst>
                <a:ext uri="{FF2B5EF4-FFF2-40B4-BE49-F238E27FC236}">
                  <a16:creationId xmlns:a16="http://schemas.microsoft.com/office/drawing/2014/main" id="{CB3A528C-3AFB-B14B-928D-E4F8AD17C9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23673" y="4204290"/>
              <a:ext cx="714375" cy="714375"/>
            </a:xfrm>
            <a:prstGeom prst="rect">
              <a:avLst/>
            </a:prstGeom>
          </p:spPr>
        </p:pic>
      </p:grpSp>
      <p:grpSp>
        <p:nvGrpSpPr>
          <p:cNvPr id="95" name="Group 94">
            <a:extLst>
              <a:ext uri="{FF2B5EF4-FFF2-40B4-BE49-F238E27FC236}">
                <a16:creationId xmlns:a16="http://schemas.microsoft.com/office/drawing/2014/main" id="{AF4685D7-5529-7649-BF07-9CFBD0F706CB}"/>
              </a:ext>
            </a:extLst>
          </p:cNvPr>
          <p:cNvGrpSpPr/>
          <p:nvPr/>
        </p:nvGrpSpPr>
        <p:grpSpPr>
          <a:xfrm>
            <a:off x="5516057" y="4011778"/>
            <a:ext cx="1078730" cy="1771473"/>
            <a:chOff x="4860966" y="4204290"/>
            <a:chExt cx="1078730" cy="1771473"/>
          </a:xfrm>
        </p:grpSpPr>
        <p:sp>
          <p:nvSpPr>
            <p:cNvPr id="69" name="TextBox 68">
              <a:extLst>
                <a:ext uri="{FF2B5EF4-FFF2-40B4-BE49-F238E27FC236}">
                  <a16:creationId xmlns:a16="http://schemas.microsoft.com/office/drawing/2014/main" id="{125E5F99-80BE-1D48-9693-8C2515659E7F}"/>
                </a:ext>
              </a:extLst>
            </p:cNvPr>
            <p:cNvSpPr txBox="1"/>
            <p:nvPr/>
          </p:nvSpPr>
          <p:spPr>
            <a:xfrm>
              <a:off x="4860966" y="4989511"/>
              <a:ext cx="1078730"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2,000+</a:t>
              </a:r>
              <a:br>
                <a:rPr kumimoji="0" lang="en-US" sz="21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Developers</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Worldwide</a:t>
              </a:r>
            </a:p>
          </p:txBody>
        </p:sp>
        <p:pic>
          <p:nvPicPr>
            <p:cNvPr id="89" name="Graphic 88">
              <a:extLst>
                <a:ext uri="{FF2B5EF4-FFF2-40B4-BE49-F238E27FC236}">
                  <a16:creationId xmlns:a16="http://schemas.microsoft.com/office/drawing/2014/main" id="{CB407113-7640-E64D-A2ED-68362B74C9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043144" y="4204290"/>
              <a:ext cx="714375" cy="714375"/>
            </a:xfrm>
            <a:prstGeom prst="rect">
              <a:avLst/>
            </a:prstGeom>
          </p:spPr>
        </p:pic>
      </p:grpSp>
      <p:grpSp>
        <p:nvGrpSpPr>
          <p:cNvPr id="97" name="Group 96">
            <a:extLst>
              <a:ext uri="{FF2B5EF4-FFF2-40B4-BE49-F238E27FC236}">
                <a16:creationId xmlns:a16="http://schemas.microsoft.com/office/drawing/2014/main" id="{C1C726BD-0F58-0D43-A939-D170DE6919F9}"/>
              </a:ext>
            </a:extLst>
          </p:cNvPr>
          <p:cNvGrpSpPr/>
          <p:nvPr/>
        </p:nvGrpSpPr>
        <p:grpSpPr>
          <a:xfrm>
            <a:off x="8469661" y="4011778"/>
            <a:ext cx="1016976" cy="1771473"/>
            <a:chOff x="7380906" y="4204290"/>
            <a:chExt cx="1016976" cy="1771473"/>
          </a:xfrm>
        </p:grpSpPr>
        <p:sp>
          <p:nvSpPr>
            <p:cNvPr id="71" name="TextBox 70">
              <a:extLst>
                <a:ext uri="{FF2B5EF4-FFF2-40B4-BE49-F238E27FC236}">
                  <a16:creationId xmlns:a16="http://schemas.microsoft.com/office/drawing/2014/main" id="{942AD213-FB18-1F4D-9DA5-876867D06E06}"/>
                </a:ext>
              </a:extLst>
            </p:cNvPr>
            <p:cNvSpPr txBox="1"/>
            <p:nvPr/>
          </p:nvSpPr>
          <p:spPr>
            <a:xfrm>
              <a:off x="7380906" y="4989511"/>
              <a:ext cx="1016976" cy="98625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100" b="1" i="0" u="none" strike="noStrike" kern="1200" cap="none" spc="0" normalizeH="0" baseline="0" noProof="0">
                  <a:ln>
                    <a:noFill/>
                  </a:ln>
                  <a:solidFill>
                    <a:srgbClr val="182C34"/>
                  </a:solidFill>
                  <a:effectLst/>
                  <a:uLnTx/>
                  <a:uFillTx/>
                  <a:latin typeface="Arial" panose="020B0604020202020204"/>
                  <a:ea typeface="+mn-ea"/>
                  <a:cs typeface="+mn-cs"/>
                </a:rPr>
                <a:t>800+</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Supported</a:t>
              </a:r>
              <a:b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400" b="0" i="0" u="none" strike="noStrike" kern="1200" cap="none" spc="0" normalizeH="0" baseline="0" noProof="0">
                  <a:ln>
                    <a:noFill/>
                  </a:ln>
                  <a:solidFill>
                    <a:srgbClr val="415563"/>
                  </a:solidFill>
                  <a:effectLst/>
                  <a:uLnTx/>
                  <a:uFillTx/>
                  <a:latin typeface="Arial" panose="020B0604020202020204"/>
                  <a:ea typeface="+mn-ea"/>
                  <a:cs typeface="+mn-cs"/>
                </a:rPr>
                <a:t>Workloads</a:t>
              </a:r>
            </a:p>
          </p:txBody>
        </p:sp>
        <p:pic>
          <p:nvPicPr>
            <p:cNvPr id="91" name="Graphic 90">
              <a:extLst>
                <a:ext uri="{FF2B5EF4-FFF2-40B4-BE49-F238E27FC236}">
                  <a16:creationId xmlns:a16="http://schemas.microsoft.com/office/drawing/2014/main" id="{47063268-7750-BA48-98D9-E6C571B4E8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32207" y="4204290"/>
              <a:ext cx="714375" cy="714375"/>
            </a:xfrm>
            <a:prstGeom prst="rect">
              <a:avLst/>
            </a:prstGeom>
          </p:spPr>
        </p:pic>
      </p:grpSp>
      <p:sp>
        <p:nvSpPr>
          <p:cNvPr id="42" name="TextBox 41">
            <a:extLst>
              <a:ext uri="{FF2B5EF4-FFF2-40B4-BE49-F238E27FC236}">
                <a16:creationId xmlns:a16="http://schemas.microsoft.com/office/drawing/2014/main" id="{FA7B5B71-99B9-8740-82B7-42AC9B3DD919}"/>
              </a:ext>
            </a:extLst>
          </p:cNvPr>
          <p:cNvSpPr txBox="1"/>
          <p:nvPr/>
        </p:nvSpPr>
        <p:spPr>
          <a:xfrm>
            <a:off x="9725875" y="1393900"/>
            <a:ext cx="1524319" cy="2195706"/>
          </a:xfrm>
          <a:prstGeom prst="rect">
            <a:avLst/>
          </a:prstGeom>
          <a:noFill/>
          <a:ln>
            <a:noFill/>
          </a:ln>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0" cap="none" spc="0" normalizeH="0" baseline="0" noProof="0" dirty="0">
                <a:ln>
                  <a:noFill/>
                </a:ln>
                <a:solidFill>
                  <a:srgbClr val="415563"/>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for Enterprise Information Archiving</a:t>
            </a:r>
          </a:p>
        </p:txBody>
      </p:sp>
      <p:cxnSp>
        <p:nvCxnSpPr>
          <p:cNvPr id="44" name="Straight Connector 43">
            <a:extLst>
              <a:ext uri="{FF2B5EF4-FFF2-40B4-BE49-F238E27FC236}">
                <a16:creationId xmlns:a16="http://schemas.microsoft.com/office/drawing/2014/main" id="{5A7D9113-D6E7-0142-B294-6192C0F352F7}"/>
              </a:ext>
            </a:extLst>
          </p:cNvPr>
          <p:cNvCxnSpPr>
            <a:cxnSpLocks/>
          </p:cNvCxnSpPr>
          <p:nvPr/>
        </p:nvCxnSpPr>
        <p:spPr>
          <a:xfrm>
            <a:off x="9463984" y="1645776"/>
            <a:ext cx="0" cy="16931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A2381A-9DAD-C242-9FB8-D5A431067500}"/>
              </a:ext>
            </a:extLst>
          </p:cNvPr>
          <p:cNvGrpSpPr/>
          <p:nvPr/>
        </p:nvGrpSpPr>
        <p:grpSpPr>
          <a:xfrm>
            <a:off x="822564" y="1568974"/>
            <a:ext cx="1871165" cy="1642618"/>
            <a:chOff x="9223184" y="244887"/>
            <a:chExt cx="1871165" cy="1642618"/>
          </a:xfrm>
        </p:grpSpPr>
        <p:pic>
          <p:nvPicPr>
            <p:cNvPr id="9" name="Graphic 8">
              <a:extLst>
                <a:ext uri="{FF2B5EF4-FFF2-40B4-BE49-F238E27FC236}">
                  <a16:creationId xmlns:a16="http://schemas.microsoft.com/office/drawing/2014/main" id="{4AFE8232-6862-534F-A4F7-0054C2A23B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10" name="TextBox 9">
              <a:extLst>
                <a:ext uri="{FF2B5EF4-FFF2-40B4-BE49-F238E27FC236}">
                  <a16:creationId xmlns:a16="http://schemas.microsoft.com/office/drawing/2014/main" id="{4E4FAC4F-11C9-9543-90D1-8924F80B4697}"/>
                </a:ext>
              </a:extLst>
            </p:cNvPr>
            <p:cNvSpPr txBox="1"/>
            <p:nvPr/>
          </p:nvSpPr>
          <p:spPr>
            <a:xfrm>
              <a:off x="9223184" y="683866"/>
              <a:ext cx="1871165" cy="83593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6400" b="1" i="0" u="none" strike="noStrike" kern="1200" cap="none" spc="0" normalizeH="0" baseline="0" noProof="0" dirty="0">
                  <a:ln>
                    <a:noFill/>
                  </a:ln>
                  <a:solidFill>
                    <a:srgbClr val="AB2328"/>
                  </a:solidFill>
                  <a:effectLst/>
                  <a:uLnTx/>
                  <a:uFillTx/>
                  <a:latin typeface="Arial" panose="020B0604020202020204"/>
                  <a:ea typeface="+mn-ea"/>
                  <a:cs typeface="+mn-cs"/>
                </a:rPr>
                <a:t>17x</a:t>
              </a:r>
            </a:p>
          </p:txBody>
        </p:sp>
        <p:sp>
          <p:nvSpPr>
            <p:cNvPr id="11" name="TextBox 10">
              <a:extLst>
                <a:ext uri="{FF2B5EF4-FFF2-40B4-BE49-F238E27FC236}">
                  <a16:creationId xmlns:a16="http://schemas.microsoft.com/office/drawing/2014/main" id="{1E99F623-E987-BC42-8D64-439C212D2D00}"/>
                </a:ext>
              </a:extLst>
            </p:cNvPr>
            <p:cNvSpPr txBox="1"/>
            <p:nvPr/>
          </p:nvSpPr>
          <p:spPr>
            <a:xfrm>
              <a:off x="9223187" y="1515491"/>
              <a:ext cx="1871159" cy="372014"/>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2500" b="1" i="0" u="none" strike="noStrike" kern="1200" cap="none" spc="0" normalizeH="0" baseline="0" noProof="0" dirty="0">
                  <a:ln>
                    <a:noFill/>
                  </a:ln>
                  <a:solidFill>
                    <a:srgbClr val="AB2328"/>
                  </a:solidFill>
                  <a:effectLst/>
                  <a:uLnTx/>
                  <a:uFillTx/>
                  <a:latin typeface="Arial" panose="020B0604020202020204"/>
                  <a:ea typeface="+mn-ea"/>
                  <a:cs typeface="+mn-cs"/>
                </a:rPr>
                <a:t>LEADER</a:t>
              </a:r>
            </a:p>
          </p:txBody>
        </p:sp>
      </p:grpSp>
      <p:grpSp>
        <p:nvGrpSpPr>
          <p:cNvPr id="48" name="Group 47">
            <a:extLst>
              <a:ext uri="{FF2B5EF4-FFF2-40B4-BE49-F238E27FC236}">
                <a16:creationId xmlns:a16="http://schemas.microsoft.com/office/drawing/2014/main" id="{41E38C6E-E633-A24D-8D0A-B4A5423A0A0C}"/>
              </a:ext>
            </a:extLst>
          </p:cNvPr>
          <p:cNvGrpSpPr/>
          <p:nvPr/>
        </p:nvGrpSpPr>
        <p:grpSpPr>
          <a:xfrm>
            <a:off x="7596343" y="1568974"/>
            <a:ext cx="1871165" cy="1642618"/>
            <a:chOff x="9223184" y="244887"/>
            <a:chExt cx="1871165" cy="1642618"/>
          </a:xfrm>
        </p:grpSpPr>
        <p:pic>
          <p:nvPicPr>
            <p:cNvPr id="49" name="Graphic 48">
              <a:extLst>
                <a:ext uri="{FF2B5EF4-FFF2-40B4-BE49-F238E27FC236}">
                  <a16:creationId xmlns:a16="http://schemas.microsoft.com/office/drawing/2014/main" id="{25D022C0-C99F-BC41-B7A1-04214BA7173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5266" y="244887"/>
              <a:ext cx="1307001" cy="740634"/>
            </a:xfrm>
            <a:prstGeom prst="rect">
              <a:avLst/>
            </a:prstGeom>
          </p:spPr>
        </p:pic>
        <p:sp>
          <p:nvSpPr>
            <p:cNvPr id="55" name="TextBox 54">
              <a:extLst>
                <a:ext uri="{FF2B5EF4-FFF2-40B4-BE49-F238E27FC236}">
                  <a16:creationId xmlns:a16="http://schemas.microsoft.com/office/drawing/2014/main" id="{F842DF72-E605-7F49-B5FE-F4ECAC12B494}"/>
                </a:ext>
              </a:extLst>
            </p:cNvPr>
            <p:cNvSpPr txBox="1"/>
            <p:nvPr/>
          </p:nvSpPr>
          <p:spPr>
            <a:xfrm>
              <a:off x="9223184" y="683866"/>
              <a:ext cx="1871165" cy="835932"/>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6400" b="1" i="0" u="none" strike="noStrike" kern="1200" cap="none" spc="0" normalizeH="0" baseline="0" noProof="0">
                  <a:ln>
                    <a:noFill/>
                  </a:ln>
                  <a:solidFill>
                    <a:srgbClr val="AB2328"/>
                  </a:solidFill>
                  <a:effectLst/>
                  <a:uLnTx/>
                  <a:uFillTx/>
                  <a:latin typeface="Arial" panose="020B0604020202020204"/>
                  <a:ea typeface="+mn-ea"/>
                  <a:cs typeface="+mn-cs"/>
                </a:rPr>
                <a:t>15x</a:t>
              </a:r>
              <a:endParaRPr kumimoji="0" lang="en-US" sz="6400" b="1" i="0" u="none" strike="noStrike" kern="1200" cap="none" spc="0" normalizeH="0" baseline="0" noProof="0" dirty="0">
                <a:ln>
                  <a:noFill/>
                </a:ln>
                <a:solidFill>
                  <a:srgbClr val="AB2328"/>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0D639DA4-55C4-464B-AF79-7EB75F546E3C}"/>
                </a:ext>
              </a:extLst>
            </p:cNvPr>
            <p:cNvSpPr txBox="1"/>
            <p:nvPr/>
          </p:nvSpPr>
          <p:spPr>
            <a:xfrm>
              <a:off x="9223187" y="1515491"/>
              <a:ext cx="1871159" cy="372014"/>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2500" b="1" i="0" u="none" strike="noStrike" kern="1200" cap="none" spc="0" normalizeH="0" baseline="0" noProof="0" dirty="0">
                  <a:ln>
                    <a:noFill/>
                  </a:ln>
                  <a:solidFill>
                    <a:srgbClr val="AB2328"/>
                  </a:solidFill>
                  <a:effectLst/>
                  <a:uLnTx/>
                  <a:uFillTx/>
                  <a:latin typeface="Arial" panose="020B0604020202020204"/>
                  <a:ea typeface="+mn-ea"/>
                  <a:cs typeface="+mn-cs"/>
                </a:rPr>
                <a:t>LEADER</a:t>
              </a:r>
            </a:p>
          </p:txBody>
        </p:sp>
      </p:grpSp>
      <p:graphicFrame>
        <p:nvGraphicFramePr>
          <p:cNvPr id="50" name="Content Placeholder 6">
            <a:extLst>
              <a:ext uri="{FF2B5EF4-FFF2-40B4-BE49-F238E27FC236}">
                <a16:creationId xmlns:a16="http://schemas.microsoft.com/office/drawing/2014/main" id="{1E2F5722-1EE5-3642-BC02-1A76F4AFD17C}"/>
              </a:ext>
            </a:extLst>
          </p:cNvPr>
          <p:cNvGraphicFramePr>
            <a:graphicFrameLocks noGrp="1"/>
          </p:cNvGraphicFramePr>
          <p:nvPr>
            <p:ph idx="1"/>
          </p:nvPr>
        </p:nvGraphicFramePr>
        <p:xfrm>
          <a:off x="5103270" y="1421323"/>
          <a:ext cx="1977230" cy="1524799"/>
        </p:xfrm>
        <a:graphic>
          <a:graphicData uri="http://schemas.openxmlformats.org/drawingml/2006/chart">
            <c:chart xmlns:c="http://schemas.openxmlformats.org/drawingml/2006/chart" xmlns:r="http://schemas.openxmlformats.org/officeDocument/2006/relationships" r:id="rId19"/>
          </a:graphicData>
        </a:graphic>
      </p:graphicFrame>
      <p:sp>
        <p:nvSpPr>
          <p:cNvPr id="8" name="Oval 7">
            <a:extLst>
              <a:ext uri="{FF2B5EF4-FFF2-40B4-BE49-F238E27FC236}">
                <a16:creationId xmlns:a16="http://schemas.microsoft.com/office/drawing/2014/main" id="{4BD1099E-0936-4149-820E-F39F79B68B31}"/>
              </a:ext>
            </a:extLst>
          </p:cNvPr>
          <p:cNvSpPr/>
          <p:nvPr/>
        </p:nvSpPr>
        <p:spPr bwMode="auto">
          <a:xfrm>
            <a:off x="5593080" y="1678553"/>
            <a:ext cx="1005840" cy="1002807"/>
          </a:xfrm>
          <a:prstGeom prst="ellipse">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BE13C3DA-9112-1B4F-BDCD-E733D3F7A291}"/>
              </a:ext>
            </a:extLst>
          </p:cNvPr>
          <p:cNvSpPr txBox="1"/>
          <p:nvPr/>
        </p:nvSpPr>
        <p:spPr>
          <a:xfrm>
            <a:off x="5484189" y="1920429"/>
            <a:ext cx="1226366" cy="498755"/>
          </a:xfrm>
          <a:prstGeom prst="rect">
            <a:avLst/>
          </a:prstGeom>
          <a:noFill/>
          <a:ln>
            <a:noFill/>
          </a:ln>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3400" b="1" i="0" u="none" strike="noStrike" kern="0" cap="none" spc="-150" normalizeH="0" baseline="0" noProof="0" dirty="0">
                <a:ln>
                  <a:noFill/>
                </a:ln>
                <a:solidFill>
                  <a:srgbClr val="AB2328"/>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95</a:t>
            </a:r>
            <a:r>
              <a:rPr kumimoji="0" lang="en-US" sz="2400" b="1" i="0" u="none" strike="noStrike" kern="0" cap="none" spc="-150" normalizeH="0" baseline="0" noProof="0" dirty="0">
                <a:ln>
                  <a:noFill/>
                </a:ln>
                <a:solidFill>
                  <a:srgbClr val="AB2328"/>
                </a:solidFill>
                <a:effectLst/>
                <a:uLnTx/>
                <a:uFillTx/>
                <a:latin typeface="Arial" panose="020B0604020202020204" pitchFamily="34" charset="0"/>
                <a:ea typeface="Polaris Light Italic" panose="02000000000000000000" pitchFamily="2" charset="0"/>
                <a:cs typeface="Arial" panose="020B0604020202020204" pitchFamily="34" charset="0"/>
                <a:sym typeface="Helvetica Neue Medium"/>
              </a:rPr>
              <a:t>%</a:t>
            </a:r>
          </a:p>
        </p:txBody>
      </p:sp>
      <p:sp>
        <p:nvSpPr>
          <p:cNvPr id="51" name="TextBox 50">
            <a:extLst>
              <a:ext uri="{FF2B5EF4-FFF2-40B4-BE49-F238E27FC236}">
                <a16:creationId xmlns:a16="http://schemas.microsoft.com/office/drawing/2014/main" id="{01C19653-4A9F-444C-B301-B83D67AD0816}"/>
              </a:ext>
            </a:extLst>
          </p:cNvPr>
          <p:cNvSpPr txBox="1"/>
          <p:nvPr/>
        </p:nvSpPr>
        <p:spPr>
          <a:xfrm>
            <a:off x="3959114" y="6475562"/>
            <a:ext cx="6378513" cy="344843"/>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Gartner is a registered trademark and service mark of Gartner, Inc. and/or its affiliates in the U.S. and </a:t>
            </a:r>
            <a:r>
              <a:rPr kumimoji="0" lang="en-US" sz="800" b="0" i="0" u="none" strike="noStrike" kern="1200" cap="none" spc="0" normalizeH="0" baseline="0" noProof="0" dirty="0" err="1">
                <a:ln>
                  <a:noFill/>
                </a:ln>
                <a:solidFill>
                  <a:srgbClr val="FFFFFF">
                    <a:lumMod val="75000"/>
                  </a:srgbClr>
                </a:solidFill>
                <a:effectLst/>
                <a:uLnTx/>
                <a:uFillTx/>
                <a:latin typeface="Arial" panose="020B0604020202020204"/>
                <a:ea typeface="+mn-ea"/>
                <a:cs typeface="+mn-cs"/>
              </a:rPr>
              <a:t>internationally,and</a:t>
            </a:r>
            <a:r>
              <a:rPr kumimoji="0" lang="en-US" sz="8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 is used herein with permission. All rights reserved. *Fortune Global 500 and Fortune 100, June 2022</a:t>
            </a:r>
          </a:p>
        </p:txBody>
      </p:sp>
    </p:spTree>
    <p:extLst>
      <p:ext uri="{BB962C8B-B14F-4D97-AF65-F5344CB8AC3E}">
        <p14:creationId xmlns:p14="http://schemas.microsoft.com/office/powerpoint/2010/main" val="4553422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C73D506-5611-5B52-FBB1-708BDC04A105}"/>
              </a:ext>
            </a:extLst>
          </p:cNvPr>
          <p:cNvSpPr>
            <a:spLocks noGrp="1"/>
          </p:cNvSpPr>
          <p:nvPr>
            <p:ph type="ftr" sz="quarter" idx="11"/>
          </p:nvPr>
        </p:nvSpPr>
        <p:spPr/>
        <p:txBody>
          <a:bodyPr/>
          <a:lstStyle/>
          <a:p>
            <a:r>
              <a:rPr lang="en-US"/>
              <a:t>Copyright © 2022 Veritas Technologies LLC  |  CONFIDENTIAL </a:t>
            </a:r>
            <a:endParaRPr lang="en-US" dirty="0"/>
          </a:p>
        </p:txBody>
      </p:sp>
      <p:sp>
        <p:nvSpPr>
          <p:cNvPr id="5" name="Slide Number Placeholder 4">
            <a:extLst>
              <a:ext uri="{FF2B5EF4-FFF2-40B4-BE49-F238E27FC236}">
                <a16:creationId xmlns:a16="http://schemas.microsoft.com/office/drawing/2014/main" id="{1FA067CF-A205-08B4-6338-73EA1A4BE8E1}"/>
              </a:ext>
            </a:extLst>
          </p:cNvPr>
          <p:cNvSpPr>
            <a:spLocks noGrp="1"/>
          </p:cNvSpPr>
          <p:nvPr>
            <p:ph type="sldNum" sz="quarter" idx="12"/>
          </p:nvPr>
        </p:nvSpPr>
        <p:spPr/>
        <p:txBody>
          <a:bodyPr/>
          <a:lstStyle/>
          <a:p>
            <a:fld id="{8A39E1BE-BEA9-3141-B1D0-D0662867DFF2}" type="slidenum">
              <a:rPr lang="en-US" smtClean="0"/>
              <a:pPr/>
              <a:t>31</a:t>
            </a:fld>
            <a:endParaRPr lang="en-US" dirty="0"/>
          </a:p>
        </p:txBody>
      </p:sp>
      <p:pic>
        <p:nvPicPr>
          <p:cNvPr id="7" name="ransomware-fears-veritas">
            <a:hlinkClick r:id="" action="ppaction://media"/>
            <a:extLst>
              <a:ext uri="{FF2B5EF4-FFF2-40B4-BE49-F238E27FC236}">
                <a16:creationId xmlns:a16="http://schemas.microsoft.com/office/drawing/2014/main" id="{2D0E2228-E3E1-BC63-7B47-5FD0FC8A7D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3175"/>
            <a:ext cx="12192000" cy="6858000"/>
          </a:xfrm>
          <a:prstGeom prst="rect">
            <a:avLst/>
          </a:prstGeom>
        </p:spPr>
      </p:pic>
    </p:spTree>
    <p:extLst>
      <p:ext uri="{BB962C8B-B14F-4D97-AF65-F5344CB8AC3E}">
        <p14:creationId xmlns:p14="http://schemas.microsoft.com/office/powerpoint/2010/main" val="3899611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1E68-DA2E-FD4F-9686-35F5E738549B}"/>
              </a:ext>
            </a:extLst>
          </p:cNvPr>
          <p:cNvSpPr>
            <a:spLocks noGrp="1"/>
          </p:cNvSpPr>
          <p:nvPr>
            <p:ph type="ctrTitle"/>
          </p:nvPr>
        </p:nvSpPr>
        <p:spPr>
          <a:xfrm>
            <a:off x="7107473" y="1892116"/>
            <a:ext cx="4562475" cy="2192751"/>
          </a:xfrm>
        </p:spPr>
        <p:txBody>
          <a:bodyPr/>
          <a:lstStyle/>
          <a:p>
            <a:r>
              <a:rPr lang="en-US" dirty="0"/>
              <a:t>Introducing NetBackup</a:t>
            </a:r>
          </a:p>
        </p:txBody>
      </p:sp>
    </p:spTree>
    <p:extLst>
      <p:ext uri="{BB962C8B-B14F-4D97-AF65-F5344CB8AC3E}">
        <p14:creationId xmlns:p14="http://schemas.microsoft.com/office/powerpoint/2010/main" val="40517352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DA12146-5EEB-EF43-8642-DBB2B840AFED}"/>
              </a:ext>
            </a:extLst>
          </p:cNvPr>
          <p:cNvSpPr>
            <a:spLocks noGrp="1"/>
          </p:cNvSpPr>
          <p:nvPr>
            <p:ph type="title"/>
          </p:nvPr>
        </p:nvSpPr>
        <p:spPr>
          <a:xfrm>
            <a:off x="710196" y="266845"/>
            <a:ext cx="10535322" cy="971706"/>
          </a:xfrm>
        </p:spPr>
        <p:txBody>
          <a:bodyPr>
            <a:noAutofit/>
          </a:bodyPr>
          <a:lstStyle/>
          <a:p>
            <a:r>
              <a:rPr lang="en-US" sz="3200" dirty="0"/>
              <a:t>Today’s Challenges</a:t>
            </a:r>
          </a:p>
        </p:txBody>
      </p:sp>
      <p:sp>
        <p:nvSpPr>
          <p:cNvPr id="4" name="Slide Number Placeholder 3">
            <a:extLst>
              <a:ext uri="{FF2B5EF4-FFF2-40B4-BE49-F238E27FC236}">
                <a16:creationId xmlns:a16="http://schemas.microsoft.com/office/drawing/2014/main" id="{C724631E-9090-DC41-BA8C-F01FC262E295}"/>
              </a:ext>
            </a:extLst>
          </p:cNvPr>
          <p:cNvSpPr>
            <a:spLocks noGrp="1"/>
          </p:cNvSpPr>
          <p:nvPr>
            <p:ph type="sldNum" sz="quarter" idx="12"/>
          </p:nvPr>
        </p:nvSpPr>
        <p:spPr>
          <a:xfrm>
            <a:off x="300789" y="6428232"/>
            <a:ext cx="207926" cy="292608"/>
          </a:xfrm>
          <a:prstGeom prst="rect">
            <a:avLst/>
          </a:prstGeom>
        </p:spPr>
        <p:txBody>
          <a:bodyPr vert="horz" lIns="0" tIns="0" rIns="0" bIns="0" rtlCol="0" anchor="ctr"/>
          <a:lstStyle>
            <a:defPPr>
              <a:defRPr lang="en-US"/>
            </a:defPPr>
            <a:lvl1pPr marL="0" algn="l" defTabSz="914400" rtl="0" eaLnBrk="1" latinLnBrk="0" hangingPunct="1">
              <a:defRPr sz="900" b="1"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F0A8D76-AB60-4CF5-BFCA-E5F9CD9C4420}"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12" name="Group 11">
            <a:extLst>
              <a:ext uri="{FF2B5EF4-FFF2-40B4-BE49-F238E27FC236}">
                <a16:creationId xmlns:a16="http://schemas.microsoft.com/office/drawing/2014/main" id="{6C17D355-71D4-3CE6-D5A2-6B5013E24AC8}"/>
              </a:ext>
            </a:extLst>
          </p:cNvPr>
          <p:cNvGrpSpPr/>
          <p:nvPr/>
        </p:nvGrpSpPr>
        <p:grpSpPr>
          <a:xfrm>
            <a:off x="4370364" y="1557044"/>
            <a:ext cx="3451272" cy="4639411"/>
            <a:chOff x="8144445" y="1582978"/>
            <a:chExt cx="3451272" cy="4664222"/>
          </a:xfrm>
        </p:grpSpPr>
        <p:pic>
          <p:nvPicPr>
            <p:cNvPr id="42" name="Graphic 41">
              <a:extLst>
                <a:ext uri="{FF2B5EF4-FFF2-40B4-BE49-F238E27FC236}">
                  <a16:creationId xmlns:a16="http://schemas.microsoft.com/office/drawing/2014/main" id="{2BABCA9A-1A1B-ED48-96E9-F4CE026CC7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4445" y="1582978"/>
              <a:ext cx="3411511" cy="2631413"/>
            </a:xfrm>
            <a:prstGeom prst="rect">
              <a:avLst/>
            </a:prstGeom>
            <a:effectLst>
              <a:outerShdw blurRad="254000" dist="127000" dir="5400000" algn="ctr" rotWithShape="0">
                <a:schemeClr val="tx1">
                  <a:alpha val="20000"/>
                </a:schemeClr>
              </a:outerShdw>
            </a:effectLst>
          </p:spPr>
        </p:pic>
        <p:grpSp>
          <p:nvGrpSpPr>
            <p:cNvPr id="3" name="Group 2">
              <a:extLst>
                <a:ext uri="{FF2B5EF4-FFF2-40B4-BE49-F238E27FC236}">
                  <a16:creationId xmlns:a16="http://schemas.microsoft.com/office/drawing/2014/main" id="{610ED9C9-A808-437B-AAB4-3162C8225F38}"/>
                </a:ext>
              </a:extLst>
            </p:cNvPr>
            <p:cNvGrpSpPr/>
            <p:nvPr/>
          </p:nvGrpSpPr>
          <p:grpSpPr>
            <a:xfrm>
              <a:off x="8162192" y="1582978"/>
              <a:ext cx="3433525" cy="4664222"/>
              <a:chOff x="806326" y="1444396"/>
              <a:chExt cx="3433525" cy="4664222"/>
            </a:xfrm>
          </p:grpSpPr>
          <p:sp>
            <p:nvSpPr>
              <p:cNvPr id="5" name="Rounded Rectangle 4">
                <a:extLst>
                  <a:ext uri="{FF2B5EF4-FFF2-40B4-BE49-F238E27FC236}">
                    <a16:creationId xmlns:a16="http://schemas.microsoft.com/office/drawing/2014/main" id="{A5BE1F7B-64C9-C091-0A37-58198538AFDF}"/>
                  </a:ext>
                </a:extLst>
              </p:cNvPr>
              <p:cNvSpPr>
                <a:spLocks noChangeAspect="1"/>
              </p:cNvSpPr>
              <p:nvPr/>
            </p:nvSpPr>
            <p:spPr bwMode="auto">
              <a:xfrm>
                <a:off x="806326" y="4077295"/>
                <a:ext cx="3433525" cy="2031323"/>
              </a:xfrm>
              <a:prstGeom prst="roundRect">
                <a:avLst>
                  <a:gd name="adj" fmla="val 4010"/>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E42200E-0852-C26B-65DF-72B60F168E66}"/>
                  </a:ext>
                </a:extLst>
              </p:cNvPr>
              <p:cNvSpPr txBox="1"/>
              <p:nvPr/>
            </p:nvSpPr>
            <p:spPr>
              <a:xfrm>
                <a:off x="1145329" y="4365631"/>
                <a:ext cx="3032153" cy="16887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Challenges: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Multiple attack surfaces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Point solutions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Risk of downtime</a:t>
                </a:r>
              </a:p>
            </p:txBody>
          </p:sp>
          <p:grpSp>
            <p:nvGrpSpPr>
              <p:cNvPr id="7" name="Group 6">
                <a:extLst>
                  <a:ext uri="{FF2B5EF4-FFF2-40B4-BE49-F238E27FC236}">
                    <a16:creationId xmlns:a16="http://schemas.microsoft.com/office/drawing/2014/main" id="{264901D9-958A-F22F-0C24-FA739A19BBF5}"/>
                  </a:ext>
                </a:extLst>
              </p:cNvPr>
              <p:cNvGrpSpPr/>
              <p:nvPr/>
            </p:nvGrpSpPr>
            <p:grpSpPr>
              <a:xfrm>
                <a:off x="924277" y="1444396"/>
                <a:ext cx="3048094" cy="2315563"/>
                <a:chOff x="924277" y="1334668"/>
                <a:chExt cx="3048094" cy="2315563"/>
              </a:xfrm>
            </p:grpSpPr>
            <p:pic>
              <p:nvPicPr>
                <p:cNvPr id="9" name="Picture 8">
                  <a:extLst>
                    <a:ext uri="{FF2B5EF4-FFF2-40B4-BE49-F238E27FC236}">
                      <a16:creationId xmlns:a16="http://schemas.microsoft.com/office/drawing/2014/main" id="{F3D81812-22C6-305C-5B27-9E162F423AA7}"/>
                    </a:ext>
                  </a:extLst>
                </p:cNvPr>
                <p:cNvPicPr>
                  <a:picLocks noChangeAspect="1"/>
                </p:cNvPicPr>
                <p:nvPr/>
              </p:nvPicPr>
              <p:blipFill>
                <a:blip r:embed="rId5"/>
                <a:srcRect/>
                <a:stretch/>
              </p:blipFill>
              <p:spPr>
                <a:xfrm>
                  <a:off x="924277" y="1334668"/>
                  <a:ext cx="1223526" cy="1223525"/>
                </a:xfrm>
                <a:prstGeom prst="rect">
                  <a:avLst/>
                </a:prstGeom>
              </p:spPr>
            </p:pic>
            <p:sp>
              <p:nvSpPr>
                <p:cNvPr id="10" name="TextBox 9">
                  <a:extLst>
                    <a:ext uri="{FF2B5EF4-FFF2-40B4-BE49-F238E27FC236}">
                      <a16:creationId xmlns:a16="http://schemas.microsoft.com/office/drawing/2014/main" id="{D7A10F17-BD82-54A0-E52C-A1EA60F9ED77}"/>
                    </a:ext>
                  </a:extLst>
                </p:cNvPr>
                <p:cNvSpPr txBox="1"/>
                <p:nvPr/>
              </p:nvSpPr>
              <p:spPr>
                <a:xfrm>
                  <a:off x="1021552" y="2801064"/>
                  <a:ext cx="2950819" cy="849167"/>
                </a:xfrm>
                <a:prstGeom prst="rect">
                  <a:avLst/>
                </a:prstGeom>
                <a:noFill/>
                <a:ln>
                  <a:noFill/>
                </a:ln>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“I need to protect against ransomware.”</a:t>
                  </a:r>
                </a:p>
              </p:txBody>
            </p:sp>
          </p:grpSp>
        </p:grpSp>
      </p:grpSp>
      <p:grpSp>
        <p:nvGrpSpPr>
          <p:cNvPr id="11" name="Group 10">
            <a:extLst>
              <a:ext uri="{FF2B5EF4-FFF2-40B4-BE49-F238E27FC236}">
                <a16:creationId xmlns:a16="http://schemas.microsoft.com/office/drawing/2014/main" id="{57FA3A09-2105-61A2-F562-331F149BBBA5}"/>
              </a:ext>
            </a:extLst>
          </p:cNvPr>
          <p:cNvGrpSpPr/>
          <p:nvPr/>
        </p:nvGrpSpPr>
        <p:grpSpPr>
          <a:xfrm>
            <a:off x="8140319" y="1547316"/>
            <a:ext cx="3419455" cy="4649139"/>
            <a:chOff x="4390244" y="1595597"/>
            <a:chExt cx="3419455" cy="4649139"/>
          </a:xfrm>
        </p:grpSpPr>
        <p:pic>
          <p:nvPicPr>
            <p:cNvPr id="40" name="Graphic 39">
              <a:extLst>
                <a:ext uri="{FF2B5EF4-FFF2-40B4-BE49-F238E27FC236}">
                  <a16:creationId xmlns:a16="http://schemas.microsoft.com/office/drawing/2014/main" id="{E9473D1B-292A-B82A-3933-9519AEB7A6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0244" y="1595597"/>
              <a:ext cx="3411511" cy="2631413"/>
            </a:xfrm>
            <a:prstGeom prst="rect">
              <a:avLst/>
            </a:prstGeom>
            <a:effectLst>
              <a:outerShdw blurRad="254000" dist="127000" dir="5400000" algn="ctr" rotWithShape="0">
                <a:schemeClr val="tx1">
                  <a:alpha val="20000"/>
                </a:schemeClr>
              </a:outerShdw>
            </a:effectLst>
          </p:spPr>
        </p:pic>
        <p:grpSp>
          <p:nvGrpSpPr>
            <p:cNvPr id="22" name="Group 21">
              <a:extLst>
                <a:ext uri="{FF2B5EF4-FFF2-40B4-BE49-F238E27FC236}">
                  <a16:creationId xmlns:a16="http://schemas.microsoft.com/office/drawing/2014/main" id="{F5D850D0-87D1-AEA9-507F-9AFDBA31AE91}"/>
                </a:ext>
              </a:extLst>
            </p:cNvPr>
            <p:cNvGrpSpPr/>
            <p:nvPr/>
          </p:nvGrpSpPr>
          <p:grpSpPr>
            <a:xfrm>
              <a:off x="4398188" y="1602370"/>
              <a:ext cx="3411511" cy="4642366"/>
              <a:chOff x="6272798" y="1463788"/>
              <a:chExt cx="3411511" cy="4642366"/>
            </a:xfrm>
          </p:grpSpPr>
          <p:sp>
            <p:nvSpPr>
              <p:cNvPr id="23" name="Rounded Rectangle 22">
                <a:extLst>
                  <a:ext uri="{FF2B5EF4-FFF2-40B4-BE49-F238E27FC236}">
                    <a16:creationId xmlns:a16="http://schemas.microsoft.com/office/drawing/2014/main" id="{7FAF01AD-F259-F846-2327-283FD185B177}"/>
                  </a:ext>
                </a:extLst>
              </p:cNvPr>
              <p:cNvSpPr>
                <a:spLocks noChangeAspect="1"/>
              </p:cNvSpPr>
              <p:nvPr/>
            </p:nvSpPr>
            <p:spPr bwMode="auto">
              <a:xfrm>
                <a:off x="6272798" y="4073352"/>
                <a:ext cx="3411511" cy="2032802"/>
              </a:xfrm>
              <a:prstGeom prst="roundRect">
                <a:avLst>
                  <a:gd name="adj" fmla="val 4010"/>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4FCFA710-0696-6F06-9041-6C1A36992CF5}"/>
                  </a:ext>
                </a:extLst>
              </p:cNvPr>
              <p:cNvSpPr txBox="1"/>
              <p:nvPr/>
            </p:nvSpPr>
            <p:spPr>
              <a:xfrm>
                <a:off x="6604403" y="4365631"/>
                <a:ext cx="2988585" cy="153864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Challenges: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Operational complexity</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Increasing costs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Inefficient usage</a:t>
                </a:r>
              </a:p>
            </p:txBody>
          </p:sp>
          <p:grpSp>
            <p:nvGrpSpPr>
              <p:cNvPr id="25" name="Group 24">
                <a:extLst>
                  <a:ext uri="{FF2B5EF4-FFF2-40B4-BE49-F238E27FC236}">
                    <a16:creationId xmlns:a16="http://schemas.microsoft.com/office/drawing/2014/main" id="{D61F8102-9271-F59B-5F10-F2533D195B05}"/>
                  </a:ext>
                </a:extLst>
              </p:cNvPr>
              <p:cNvGrpSpPr/>
              <p:nvPr/>
            </p:nvGrpSpPr>
            <p:grpSpPr>
              <a:xfrm>
                <a:off x="6272798" y="1463788"/>
                <a:ext cx="3234022" cy="2294026"/>
                <a:chOff x="6073433" y="1354060"/>
                <a:chExt cx="3234022" cy="2294026"/>
              </a:xfrm>
            </p:grpSpPr>
            <p:sp>
              <p:nvSpPr>
                <p:cNvPr id="31" name="TextBox 30">
                  <a:extLst>
                    <a:ext uri="{FF2B5EF4-FFF2-40B4-BE49-F238E27FC236}">
                      <a16:creationId xmlns:a16="http://schemas.microsoft.com/office/drawing/2014/main" id="{3026F523-F81F-3955-A023-4780758DF200}"/>
                    </a:ext>
                  </a:extLst>
                </p:cNvPr>
                <p:cNvSpPr txBox="1"/>
                <p:nvPr/>
              </p:nvSpPr>
              <p:spPr>
                <a:xfrm>
                  <a:off x="6251613" y="2798919"/>
                  <a:ext cx="3055842" cy="849167"/>
                </a:xfrm>
                <a:prstGeom prst="rect">
                  <a:avLst/>
                </a:prstGeom>
                <a:noFill/>
                <a:ln>
                  <a:noFill/>
                </a:ln>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“I need to orchestrate and automate.”</a:t>
                  </a:r>
                </a:p>
              </p:txBody>
            </p:sp>
            <p:pic>
              <p:nvPicPr>
                <p:cNvPr id="32" name="Picture 31">
                  <a:extLst>
                    <a:ext uri="{FF2B5EF4-FFF2-40B4-BE49-F238E27FC236}">
                      <a16:creationId xmlns:a16="http://schemas.microsoft.com/office/drawing/2014/main" id="{33FCE873-1E36-6317-0D59-62DB29B6E4FC}"/>
                    </a:ext>
                  </a:extLst>
                </p:cNvPr>
                <p:cNvPicPr>
                  <a:picLocks noChangeAspect="1"/>
                </p:cNvPicPr>
                <p:nvPr/>
              </p:nvPicPr>
              <p:blipFill>
                <a:blip r:embed="rId8"/>
                <a:srcRect/>
                <a:stretch/>
              </p:blipFill>
              <p:spPr>
                <a:xfrm>
                  <a:off x="6073433" y="1354060"/>
                  <a:ext cx="1236653" cy="1236652"/>
                </a:xfrm>
                <a:prstGeom prst="rect">
                  <a:avLst/>
                </a:prstGeom>
              </p:spPr>
            </p:pic>
          </p:grpSp>
        </p:grpSp>
      </p:grpSp>
      <p:grpSp>
        <p:nvGrpSpPr>
          <p:cNvPr id="14" name="Group 13">
            <a:extLst>
              <a:ext uri="{FF2B5EF4-FFF2-40B4-BE49-F238E27FC236}">
                <a16:creationId xmlns:a16="http://schemas.microsoft.com/office/drawing/2014/main" id="{3BAD17C7-6229-1C75-B436-F0C70146AD7A}"/>
              </a:ext>
            </a:extLst>
          </p:cNvPr>
          <p:cNvGrpSpPr/>
          <p:nvPr/>
        </p:nvGrpSpPr>
        <p:grpSpPr>
          <a:xfrm>
            <a:off x="580546" y="1557044"/>
            <a:ext cx="3440247" cy="4639411"/>
            <a:chOff x="623195" y="1582978"/>
            <a:chExt cx="3440247" cy="4639411"/>
          </a:xfrm>
        </p:grpSpPr>
        <p:pic>
          <p:nvPicPr>
            <p:cNvPr id="41" name="Graphic 40">
              <a:extLst>
                <a:ext uri="{FF2B5EF4-FFF2-40B4-BE49-F238E27FC236}">
                  <a16:creationId xmlns:a16="http://schemas.microsoft.com/office/drawing/2014/main" id="{3F3AA99D-3139-9C97-880E-092ADA86F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058" y="1582978"/>
              <a:ext cx="3411511" cy="2631413"/>
            </a:xfrm>
            <a:prstGeom prst="rect">
              <a:avLst/>
            </a:prstGeom>
            <a:effectLst>
              <a:outerShdw blurRad="254000" dist="127000" dir="5400000" algn="ctr" rotWithShape="0">
                <a:schemeClr val="tx1">
                  <a:alpha val="20000"/>
                </a:schemeClr>
              </a:outerShdw>
            </a:effectLst>
          </p:spPr>
        </p:pic>
        <p:grpSp>
          <p:nvGrpSpPr>
            <p:cNvPr id="33" name="Group 32">
              <a:extLst>
                <a:ext uri="{FF2B5EF4-FFF2-40B4-BE49-F238E27FC236}">
                  <a16:creationId xmlns:a16="http://schemas.microsoft.com/office/drawing/2014/main" id="{9BE81AAF-A8CA-4564-E381-333DF1C684A4}"/>
                </a:ext>
              </a:extLst>
            </p:cNvPr>
            <p:cNvGrpSpPr/>
            <p:nvPr/>
          </p:nvGrpSpPr>
          <p:grpSpPr>
            <a:xfrm>
              <a:off x="623195" y="1582978"/>
              <a:ext cx="3440247" cy="4639411"/>
              <a:chOff x="3518567" y="1444396"/>
              <a:chExt cx="3440247" cy="4639411"/>
            </a:xfrm>
          </p:grpSpPr>
          <p:sp>
            <p:nvSpPr>
              <p:cNvPr id="35" name="Rounded Rectangle 34">
                <a:extLst>
                  <a:ext uri="{FF2B5EF4-FFF2-40B4-BE49-F238E27FC236}">
                    <a16:creationId xmlns:a16="http://schemas.microsoft.com/office/drawing/2014/main" id="{F1C077BE-5E5B-2E09-2EAD-EEBF44D4E0DB}"/>
                  </a:ext>
                </a:extLst>
              </p:cNvPr>
              <p:cNvSpPr>
                <a:spLocks noChangeAspect="1"/>
              </p:cNvSpPr>
              <p:nvPr/>
            </p:nvSpPr>
            <p:spPr bwMode="auto">
              <a:xfrm>
                <a:off x="3532167" y="4088428"/>
                <a:ext cx="3426647" cy="1995379"/>
              </a:xfrm>
              <a:prstGeom prst="roundRect">
                <a:avLst>
                  <a:gd name="adj" fmla="val 4010"/>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063C8D3-697F-05D2-0813-897D450FB326}"/>
                  </a:ext>
                </a:extLst>
              </p:cNvPr>
              <p:cNvSpPr txBox="1"/>
              <p:nvPr/>
            </p:nvSpPr>
            <p:spPr>
              <a:xfrm>
                <a:off x="3772879" y="4365631"/>
                <a:ext cx="3013556" cy="15772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Challenges: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Inconsistent protection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Limited multi-cloud visibility</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Lack of scalability</a:t>
                </a:r>
              </a:p>
            </p:txBody>
          </p:sp>
          <p:grpSp>
            <p:nvGrpSpPr>
              <p:cNvPr id="37" name="Group 36">
                <a:extLst>
                  <a:ext uri="{FF2B5EF4-FFF2-40B4-BE49-F238E27FC236}">
                    <a16:creationId xmlns:a16="http://schemas.microsoft.com/office/drawing/2014/main" id="{ADD744CC-8CF8-88F2-5D21-CD1F9BE1850C}"/>
                  </a:ext>
                </a:extLst>
              </p:cNvPr>
              <p:cNvGrpSpPr/>
              <p:nvPr/>
            </p:nvGrpSpPr>
            <p:grpSpPr>
              <a:xfrm>
                <a:off x="3518567" y="1444396"/>
                <a:ext cx="3131805" cy="2471108"/>
                <a:chOff x="3416332" y="1334668"/>
                <a:chExt cx="3131805" cy="2471108"/>
              </a:xfrm>
            </p:grpSpPr>
            <p:sp>
              <p:nvSpPr>
                <p:cNvPr id="46" name="TextBox 45">
                  <a:extLst>
                    <a:ext uri="{FF2B5EF4-FFF2-40B4-BE49-F238E27FC236}">
                      <a16:creationId xmlns:a16="http://schemas.microsoft.com/office/drawing/2014/main" id="{635B4541-3B89-0CC4-B7BC-F2665D3E66E3}"/>
                    </a:ext>
                  </a:extLst>
                </p:cNvPr>
                <p:cNvSpPr txBox="1"/>
                <p:nvPr/>
              </p:nvSpPr>
              <p:spPr>
                <a:xfrm>
                  <a:off x="3416332" y="3536181"/>
                  <a:ext cx="0" cy="0"/>
                </a:xfrm>
                <a:prstGeom prst="rect">
                  <a:avLst/>
                </a:prstGeom>
                <a:noFill/>
                <a:ln>
                  <a:noFill/>
                </a:ln>
              </p:spPr>
              <p:txBody>
                <a:bodyPr wrap="none" lIns="0" tIns="0" rIns="0" bIns="0" rtlCol="0">
                  <a:noAutofit/>
                </a:bodyPr>
                <a:lstStyle/>
                <a:p>
                  <a:pPr marL="194310" marR="0" lvl="0" indent="-19431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TextBox 55">
                  <a:extLst>
                    <a:ext uri="{FF2B5EF4-FFF2-40B4-BE49-F238E27FC236}">
                      <a16:creationId xmlns:a16="http://schemas.microsoft.com/office/drawing/2014/main" id="{578DDCD3-0D69-74E5-267E-CCC83E297BB1}"/>
                    </a:ext>
                  </a:extLst>
                </p:cNvPr>
                <p:cNvSpPr txBox="1"/>
                <p:nvPr/>
              </p:nvSpPr>
              <p:spPr>
                <a:xfrm>
                  <a:off x="3604938" y="2602116"/>
                  <a:ext cx="2943199" cy="1203660"/>
                </a:xfrm>
                <a:prstGeom prst="rect">
                  <a:avLst/>
                </a:prstGeom>
                <a:noFill/>
                <a:ln>
                  <a:noFill/>
                </a:ln>
              </p:spPr>
              <p:txBody>
                <a:bodyPr wrap="square" lIns="182880" tIns="0" rIns="0" bIns="0" rtlCol="0" anchor="ctr">
                  <a:noAutofit/>
                </a:bodyPr>
                <a:lstStyle/>
                <a:p>
                  <a:pPr marL="0" marR="0" lvl="0" indent="0" algn="l" defTabSz="914400" rtl="0" eaLnBrk="1" fontAlgn="auto" latinLnBrk="0" hangingPunct="1">
                    <a:lnSpc>
                      <a:spcPct val="100000"/>
                    </a:lnSpc>
                    <a:spcBef>
                      <a:spcPts val="0"/>
                    </a:spcBef>
                    <a:spcAft>
                      <a:spcPts val="0"/>
                    </a:spcAft>
                    <a:buClr>
                      <a:srgbClr val="AB2328"/>
                    </a:buClr>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“I need to protect everything.”</a:t>
                  </a:r>
                </a:p>
              </p:txBody>
            </p:sp>
            <p:pic>
              <p:nvPicPr>
                <p:cNvPr id="57" name="Picture 56">
                  <a:extLst>
                    <a:ext uri="{FF2B5EF4-FFF2-40B4-BE49-F238E27FC236}">
                      <a16:creationId xmlns:a16="http://schemas.microsoft.com/office/drawing/2014/main" id="{813E9F25-1D45-13E7-AE11-CB7CE0CCE87C}"/>
                    </a:ext>
                  </a:extLst>
                </p:cNvPr>
                <p:cNvPicPr>
                  <a:picLocks noChangeAspect="1"/>
                </p:cNvPicPr>
                <p:nvPr/>
              </p:nvPicPr>
              <p:blipFill>
                <a:blip r:embed="rId11"/>
                <a:srcRect/>
                <a:stretch/>
              </p:blipFill>
              <p:spPr>
                <a:xfrm>
                  <a:off x="3472240" y="1334668"/>
                  <a:ext cx="1268935" cy="1268934"/>
                </a:xfrm>
                <a:prstGeom prst="rect">
                  <a:avLst/>
                </a:prstGeom>
              </p:spPr>
            </p:pic>
          </p:grpSp>
        </p:grpSp>
      </p:grpSp>
    </p:spTree>
    <p:extLst>
      <p:ext uri="{BB962C8B-B14F-4D97-AF65-F5344CB8AC3E}">
        <p14:creationId xmlns:p14="http://schemas.microsoft.com/office/powerpoint/2010/main" val="384850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F65B-1698-8140-B5C8-E6C228F42AA4}"/>
              </a:ext>
            </a:extLst>
          </p:cNvPr>
          <p:cNvSpPr>
            <a:spLocks noGrp="1"/>
          </p:cNvSpPr>
          <p:nvPr>
            <p:ph type="title"/>
          </p:nvPr>
        </p:nvSpPr>
        <p:spPr>
          <a:xfrm>
            <a:off x="819982" y="383942"/>
            <a:ext cx="10535322" cy="462616"/>
          </a:xfrm>
        </p:spPr>
        <p:txBody>
          <a:bodyPr/>
          <a:lstStyle/>
          <a:p>
            <a:r>
              <a:rPr lang="en-US" dirty="0"/>
              <a:t>Veritas NetBackup</a:t>
            </a:r>
          </a:p>
        </p:txBody>
      </p:sp>
      <p:sp>
        <p:nvSpPr>
          <p:cNvPr id="4" name="Text Placeholder 3">
            <a:extLst>
              <a:ext uri="{FF2B5EF4-FFF2-40B4-BE49-F238E27FC236}">
                <a16:creationId xmlns:a16="http://schemas.microsoft.com/office/drawing/2014/main" id="{C39059A4-0ED5-E04A-85C0-A4B3450E6DBB}"/>
              </a:ext>
            </a:extLst>
          </p:cNvPr>
          <p:cNvSpPr>
            <a:spLocks noGrp="1"/>
          </p:cNvSpPr>
          <p:nvPr>
            <p:ph type="body" sz="quarter" idx="12"/>
          </p:nvPr>
        </p:nvSpPr>
        <p:spPr>
          <a:xfrm>
            <a:off x="828339" y="888760"/>
            <a:ext cx="10535322" cy="306204"/>
          </a:xfrm>
        </p:spPr>
        <p:txBody>
          <a:bodyPr>
            <a:normAutofit/>
          </a:bodyPr>
          <a:lstStyle/>
          <a:p>
            <a:r>
              <a:rPr lang="en-US" sz="2000" dirty="0"/>
              <a:t>Powered by Cloud Scale Technology</a:t>
            </a:r>
          </a:p>
        </p:txBody>
      </p:sp>
      <p:sp>
        <p:nvSpPr>
          <p:cNvPr id="5" name="Footer Placeholder 4">
            <a:extLst>
              <a:ext uri="{FF2B5EF4-FFF2-40B4-BE49-F238E27FC236}">
                <a16:creationId xmlns:a16="http://schemas.microsoft.com/office/drawing/2014/main" id="{50E7D75B-CEE0-5A4C-B46B-3CB99BE8BDE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6" name="Slide Number Placeholder 5">
            <a:extLst>
              <a:ext uri="{FF2B5EF4-FFF2-40B4-BE49-F238E27FC236}">
                <a16:creationId xmlns:a16="http://schemas.microsoft.com/office/drawing/2014/main" id="{FAC163AE-2E98-C143-BAB8-0E621092E63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7708456B-1C9E-3E2A-69AC-E56256CF343E}"/>
              </a:ext>
            </a:extLst>
          </p:cNvPr>
          <p:cNvGrpSpPr/>
          <p:nvPr/>
        </p:nvGrpSpPr>
        <p:grpSpPr>
          <a:xfrm>
            <a:off x="659377" y="1709014"/>
            <a:ext cx="3298290" cy="4202920"/>
            <a:chOff x="659377" y="1709014"/>
            <a:chExt cx="3298290" cy="4202920"/>
          </a:xfrm>
        </p:grpSpPr>
        <p:sp>
          <p:nvSpPr>
            <p:cNvPr id="8" name="Rounded Rectangle 27">
              <a:extLst>
                <a:ext uri="{FF2B5EF4-FFF2-40B4-BE49-F238E27FC236}">
                  <a16:creationId xmlns:a16="http://schemas.microsoft.com/office/drawing/2014/main" id="{AC0B03B9-F908-03B4-0FBA-6C05C3CF119E}"/>
                </a:ext>
              </a:extLst>
            </p:cNvPr>
            <p:cNvSpPr/>
            <p:nvPr/>
          </p:nvSpPr>
          <p:spPr bwMode="auto">
            <a:xfrm>
              <a:off x="659384" y="1716373"/>
              <a:ext cx="3291840" cy="4195561"/>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A5FF5FA0-A75E-68B4-592A-9118C9E3435C}"/>
                </a:ext>
              </a:extLst>
            </p:cNvPr>
            <p:cNvCxnSpPr>
              <a:cxnSpLocks/>
            </p:cNvCxnSpPr>
            <p:nvPr/>
          </p:nvCxnSpPr>
          <p:spPr bwMode="auto">
            <a:xfrm flipH="1">
              <a:off x="2669478" y="3118080"/>
              <a:ext cx="242570" cy="117578"/>
            </a:xfrm>
            <a:prstGeom prst="line">
              <a:avLst/>
            </a:prstGeom>
            <a:solidFill>
              <a:schemeClr val="accent1"/>
            </a:solidFill>
            <a:ln w="19050" cap="rnd" cmpd="sng" algn="ctr">
              <a:solidFill>
                <a:schemeClr val="tx2"/>
              </a:solidFill>
              <a:prstDash val="sysDot"/>
              <a:round/>
              <a:headEnd type="triangle" w="sm" len="sm"/>
              <a:tailEnd type="triangle" w="sm" len="sm"/>
            </a:ln>
            <a:effectLst/>
          </p:spPr>
        </p:cxnSp>
        <p:cxnSp>
          <p:nvCxnSpPr>
            <p:cNvPr id="10" name="Straight Connector 9">
              <a:extLst>
                <a:ext uri="{FF2B5EF4-FFF2-40B4-BE49-F238E27FC236}">
                  <a16:creationId xmlns:a16="http://schemas.microsoft.com/office/drawing/2014/main" id="{9D395B83-BAA3-1C6E-74FC-E80C010A0534}"/>
                </a:ext>
              </a:extLst>
            </p:cNvPr>
            <p:cNvCxnSpPr>
              <a:cxnSpLocks/>
            </p:cNvCxnSpPr>
            <p:nvPr/>
          </p:nvCxnSpPr>
          <p:spPr bwMode="auto">
            <a:xfrm flipH="1" flipV="1">
              <a:off x="1700706" y="3118080"/>
              <a:ext cx="243578" cy="117578"/>
            </a:xfrm>
            <a:prstGeom prst="line">
              <a:avLst/>
            </a:prstGeom>
            <a:solidFill>
              <a:schemeClr val="accent1"/>
            </a:solidFill>
            <a:ln w="19050" cap="rnd" cmpd="sng" algn="ctr">
              <a:solidFill>
                <a:schemeClr val="tx2"/>
              </a:solidFill>
              <a:prstDash val="sysDot"/>
              <a:round/>
              <a:headEnd type="triangle" w="sm" len="sm"/>
              <a:tailEnd type="triangle" w="sm" len="sm"/>
            </a:ln>
            <a:effectLst/>
          </p:spPr>
        </p:cxnSp>
        <p:sp>
          <p:nvSpPr>
            <p:cNvPr id="11" name="TextBox 10">
              <a:extLst>
                <a:ext uri="{FF2B5EF4-FFF2-40B4-BE49-F238E27FC236}">
                  <a16:creationId xmlns:a16="http://schemas.microsoft.com/office/drawing/2014/main" id="{3C03D126-A3E7-4731-B54A-0D8B92C0AD4A}"/>
                </a:ext>
              </a:extLst>
            </p:cNvPr>
            <p:cNvSpPr txBox="1"/>
            <p:nvPr/>
          </p:nvSpPr>
          <p:spPr>
            <a:xfrm>
              <a:off x="975441" y="4013518"/>
              <a:ext cx="2935605" cy="1400383"/>
            </a:xfrm>
            <a:prstGeom prst="rect">
              <a:avLst/>
            </a:prstGeom>
          </p:spPr>
          <p:txBody>
            <a:bodyPr vert="horz" wrap="square" lIns="91440" tIns="91440" rIns="91440" bIns="9144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cloud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workload</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deployment model</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Multi-cloud visibility</a:t>
              </a:r>
            </a:p>
          </p:txBody>
        </p:sp>
        <p:sp>
          <p:nvSpPr>
            <p:cNvPr id="12" name="Round Same Side Corner Rectangle 52">
              <a:extLst>
                <a:ext uri="{FF2B5EF4-FFF2-40B4-BE49-F238E27FC236}">
                  <a16:creationId xmlns:a16="http://schemas.microsoft.com/office/drawing/2014/main" id="{8989EE0D-BE8A-558A-87F4-68A2A37A3C3F}"/>
                </a:ext>
              </a:extLst>
            </p:cNvPr>
            <p:cNvSpPr/>
            <p:nvPr/>
          </p:nvSpPr>
          <p:spPr bwMode="auto">
            <a:xfrm>
              <a:off x="665827" y="1709014"/>
              <a:ext cx="3291840" cy="610135"/>
            </a:xfrm>
            <a:prstGeom prst="round2SameRect">
              <a:avLst>
                <a:gd name="adj1" fmla="val 12500"/>
                <a:gd name="adj2" fmla="val 0"/>
              </a:avLst>
            </a:prstGeom>
            <a:gradFill>
              <a:gsLst>
                <a:gs pos="99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13" name="Text Placeholder 15">
              <a:extLst>
                <a:ext uri="{FF2B5EF4-FFF2-40B4-BE49-F238E27FC236}">
                  <a16:creationId xmlns:a16="http://schemas.microsoft.com/office/drawing/2014/main" id="{35E47AE1-ECDE-45A5-87E7-BAD92E02BDC1}"/>
                </a:ext>
              </a:extLst>
            </p:cNvPr>
            <p:cNvSpPr txBox="1">
              <a:spLocks/>
            </p:cNvSpPr>
            <p:nvPr/>
          </p:nvSpPr>
          <p:spPr>
            <a:xfrm>
              <a:off x="659377" y="1750988"/>
              <a:ext cx="3291840" cy="437038"/>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Cloud Optimized</a:t>
              </a:r>
            </a:p>
          </p:txBody>
        </p:sp>
        <p:pic>
          <p:nvPicPr>
            <p:cNvPr id="14" name="Picture 13" descr="Graphical user interface&#10;&#10;Description automatically generated with medium confidence">
              <a:extLst>
                <a:ext uri="{FF2B5EF4-FFF2-40B4-BE49-F238E27FC236}">
                  <a16:creationId xmlns:a16="http://schemas.microsoft.com/office/drawing/2014/main" id="{B1B77294-4731-62DF-53E1-17D1662A85EC}"/>
                </a:ext>
              </a:extLst>
            </p:cNvPr>
            <p:cNvPicPr>
              <a:picLocks noChangeAspect="1"/>
            </p:cNvPicPr>
            <p:nvPr/>
          </p:nvPicPr>
          <p:blipFill>
            <a:blip r:embed="rId3"/>
            <a:stretch>
              <a:fillRect/>
            </a:stretch>
          </p:blipFill>
          <p:spPr>
            <a:xfrm>
              <a:off x="940127" y="2652986"/>
              <a:ext cx="712118" cy="712118"/>
            </a:xfrm>
            <a:prstGeom prst="rect">
              <a:avLst/>
            </a:prstGeom>
          </p:spPr>
        </p:pic>
        <p:pic>
          <p:nvPicPr>
            <p:cNvPr id="15" name="Picture 14" descr="Graphical user interface, icon&#10;&#10;Description automatically generated">
              <a:extLst>
                <a:ext uri="{FF2B5EF4-FFF2-40B4-BE49-F238E27FC236}">
                  <a16:creationId xmlns:a16="http://schemas.microsoft.com/office/drawing/2014/main" id="{19BF975B-B866-A4FA-8941-E8125767ECE3}"/>
                </a:ext>
              </a:extLst>
            </p:cNvPr>
            <p:cNvPicPr>
              <a:picLocks noChangeAspect="1"/>
            </p:cNvPicPr>
            <p:nvPr/>
          </p:nvPicPr>
          <p:blipFill>
            <a:blip r:embed="rId4"/>
            <a:stretch>
              <a:fillRect/>
            </a:stretch>
          </p:blipFill>
          <p:spPr>
            <a:xfrm>
              <a:off x="1978603" y="3048443"/>
              <a:ext cx="667691" cy="667691"/>
            </a:xfrm>
            <a:prstGeom prst="rect">
              <a:avLst/>
            </a:prstGeom>
          </p:spPr>
        </p:pic>
        <p:pic>
          <p:nvPicPr>
            <p:cNvPr id="16" name="Picture 15" descr="Icon&#10;&#10;Description automatically generated">
              <a:extLst>
                <a:ext uri="{FF2B5EF4-FFF2-40B4-BE49-F238E27FC236}">
                  <a16:creationId xmlns:a16="http://schemas.microsoft.com/office/drawing/2014/main" id="{1F6881ED-2559-25FA-94CA-6C5F7A69F7D0}"/>
                </a:ext>
              </a:extLst>
            </p:cNvPr>
            <p:cNvPicPr>
              <a:picLocks noChangeAspect="1"/>
            </p:cNvPicPr>
            <p:nvPr/>
          </p:nvPicPr>
          <p:blipFill>
            <a:blip r:embed="rId5"/>
            <a:stretch>
              <a:fillRect/>
            </a:stretch>
          </p:blipFill>
          <p:spPr>
            <a:xfrm>
              <a:off x="2947060" y="2651732"/>
              <a:ext cx="712117" cy="712117"/>
            </a:xfrm>
            <a:prstGeom prst="rect">
              <a:avLst/>
            </a:prstGeom>
          </p:spPr>
        </p:pic>
      </p:grpSp>
      <p:grpSp>
        <p:nvGrpSpPr>
          <p:cNvPr id="17" name="Group 16">
            <a:extLst>
              <a:ext uri="{FF2B5EF4-FFF2-40B4-BE49-F238E27FC236}">
                <a16:creationId xmlns:a16="http://schemas.microsoft.com/office/drawing/2014/main" id="{B7564A49-1891-E507-E201-D069EF83FA7A}"/>
              </a:ext>
            </a:extLst>
          </p:cNvPr>
          <p:cNvGrpSpPr/>
          <p:nvPr/>
        </p:nvGrpSpPr>
        <p:grpSpPr>
          <a:xfrm>
            <a:off x="8156756" y="1711081"/>
            <a:ext cx="3310747" cy="4169639"/>
            <a:chOff x="8156756" y="1711081"/>
            <a:chExt cx="3310747" cy="4169639"/>
          </a:xfrm>
        </p:grpSpPr>
        <p:sp>
          <p:nvSpPr>
            <p:cNvPr id="18" name="Rounded Rectangle 51">
              <a:extLst>
                <a:ext uri="{FF2B5EF4-FFF2-40B4-BE49-F238E27FC236}">
                  <a16:creationId xmlns:a16="http://schemas.microsoft.com/office/drawing/2014/main" id="{AF5BAE71-F4F1-ECBF-886E-6BE79DA343A9}"/>
                </a:ext>
              </a:extLst>
            </p:cNvPr>
            <p:cNvSpPr/>
            <p:nvPr/>
          </p:nvSpPr>
          <p:spPr bwMode="auto">
            <a:xfrm>
              <a:off x="8169655" y="1716373"/>
              <a:ext cx="3291840" cy="416434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4E325063-0505-C9E4-813F-B4BE70F827FB}"/>
                </a:ext>
              </a:extLst>
            </p:cNvPr>
            <p:cNvCxnSpPr>
              <a:cxnSpLocks/>
            </p:cNvCxnSpPr>
            <p:nvPr/>
          </p:nvCxnSpPr>
          <p:spPr bwMode="auto">
            <a:xfrm flipH="1">
              <a:off x="9906427" y="3118079"/>
              <a:ext cx="326387" cy="1"/>
            </a:xfrm>
            <a:prstGeom prst="line">
              <a:avLst/>
            </a:prstGeom>
            <a:solidFill>
              <a:schemeClr val="accent1"/>
            </a:solidFill>
            <a:ln w="19050" cap="rnd" cmpd="sng" algn="ctr">
              <a:solidFill>
                <a:schemeClr val="tx2"/>
              </a:solidFill>
              <a:prstDash val="sysDot"/>
              <a:round/>
              <a:headEnd type="triangle" w="sm" len="sm"/>
              <a:tailEnd type="triangle" w="sm" len="sm"/>
            </a:ln>
            <a:effectLst/>
          </p:spPr>
        </p:cxnSp>
        <p:sp>
          <p:nvSpPr>
            <p:cNvPr id="20" name="TextBox 19">
              <a:extLst>
                <a:ext uri="{FF2B5EF4-FFF2-40B4-BE49-F238E27FC236}">
                  <a16:creationId xmlns:a16="http://schemas.microsoft.com/office/drawing/2014/main" id="{E2B35844-696F-074E-B203-1F9C761D01B4}"/>
                </a:ext>
              </a:extLst>
            </p:cNvPr>
            <p:cNvSpPr txBox="1"/>
            <p:nvPr/>
          </p:nvSpPr>
          <p:spPr>
            <a:xfrm>
              <a:off x="8419699" y="3967241"/>
              <a:ext cx="2935605" cy="1400383"/>
            </a:xfrm>
            <a:prstGeom prst="rect">
              <a:avLst/>
            </a:prstGeom>
          </p:spPr>
          <p:txBody>
            <a:bodyPr vert="horz" wrap="square" lIns="91440" tIns="91440" rIns="91440" bIns="9144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Event-driven automation</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Elastic resource utilization</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Reduced cost</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Reduced carbon footprint</a:t>
              </a:r>
            </a:p>
          </p:txBody>
        </p:sp>
        <p:sp>
          <p:nvSpPr>
            <p:cNvPr id="21" name="Round Same Side Corner Rectangle 99">
              <a:extLst>
                <a:ext uri="{FF2B5EF4-FFF2-40B4-BE49-F238E27FC236}">
                  <a16:creationId xmlns:a16="http://schemas.microsoft.com/office/drawing/2014/main" id="{C8D43384-B578-F37B-D6F1-2F5B81B73678}"/>
                </a:ext>
              </a:extLst>
            </p:cNvPr>
            <p:cNvSpPr/>
            <p:nvPr/>
          </p:nvSpPr>
          <p:spPr bwMode="auto">
            <a:xfrm>
              <a:off x="8156756" y="1711081"/>
              <a:ext cx="3291840" cy="608067"/>
            </a:xfrm>
            <a:prstGeom prst="round2SameRect">
              <a:avLst>
                <a:gd name="adj1" fmla="val 12500"/>
                <a:gd name="adj2" fmla="val 0"/>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22" name="Text Placeholder 15">
              <a:extLst>
                <a:ext uri="{FF2B5EF4-FFF2-40B4-BE49-F238E27FC236}">
                  <a16:creationId xmlns:a16="http://schemas.microsoft.com/office/drawing/2014/main" id="{2125FF6D-1B20-BA34-0767-24F4D13894FD}"/>
                </a:ext>
              </a:extLst>
            </p:cNvPr>
            <p:cNvSpPr txBox="1">
              <a:spLocks/>
            </p:cNvSpPr>
            <p:nvPr/>
          </p:nvSpPr>
          <p:spPr>
            <a:xfrm>
              <a:off x="8175663" y="1739985"/>
              <a:ext cx="3291840" cy="433786"/>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Automated Operation</a:t>
              </a:r>
            </a:p>
          </p:txBody>
        </p:sp>
        <p:pic>
          <p:nvPicPr>
            <p:cNvPr id="23" name="Picture 22" descr="Icon&#10;&#10;Description automatically generated">
              <a:extLst>
                <a:ext uri="{FF2B5EF4-FFF2-40B4-BE49-F238E27FC236}">
                  <a16:creationId xmlns:a16="http://schemas.microsoft.com/office/drawing/2014/main" id="{4C46A755-88E0-ADB0-2610-0CCB87E244DE}"/>
                </a:ext>
              </a:extLst>
            </p:cNvPr>
            <p:cNvPicPr>
              <a:picLocks noChangeAspect="1"/>
            </p:cNvPicPr>
            <p:nvPr/>
          </p:nvPicPr>
          <p:blipFill>
            <a:blip r:embed="rId6"/>
            <a:stretch>
              <a:fillRect/>
            </a:stretch>
          </p:blipFill>
          <p:spPr>
            <a:xfrm>
              <a:off x="10384237" y="2737047"/>
              <a:ext cx="717098" cy="717098"/>
            </a:xfrm>
            <a:prstGeom prst="rect">
              <a:avLst/>
            </a:prstGeom>
          </p:spPr>
        </p:pic>
        <p:pic>
          <p:nvPicPr>
            <p:cNvPr id="24" name="Picture 23" descr="Icon&#10;&#10;Description automatically generated">
              <a:extLst>
                <a:ext uri="{FF2B5EF4-FFF2-40B4-BE49-F238E27FC236}">
                  <a16:creationId xmlns:a16="http://schemas.microsoft.com/office/drawing/2014/main" id="{43B0732E-FA98-B2AB-6E3B-83032851CE6D}"/>
                </a:ext>
              </a:extLst>
            </p:cNvPr>
            <p:cNvPicPr>
              <a:picLocks noChangeAspect="1"/>
            </p:cNvPicPr>
            <p:nvPr/>
          </p:nvPicPr>
          <p:blipFill>
            <a:blip r:embed="rId7"/>
            <a:stretch>
              <a:fillRect/>
            </a:stretch>
          </p:blipFill>
          <p:spPr>
            <a:xfrm>
              <a:off x="8408673" y="2548324"/>
              <a:ext cx="717098" cy="717098"/>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23E77747-FF11-83FB-9F47-98B1B2068102}"/>
                </a:ext>
              </a:extLst>
            </p:cNvPr>
            <p:cNvPicPr>
              <a:picLocks noChangeAspect="1"/>
            </p:cNvPicPr>
            <p:nvPr/>
          </p:nvPicPr>
          <p:blipFill>
            <a:blip r:embed="rId8"/>
            <a:stretch>
              <a:fillRect/>
            </a:stretch>
          </p:blipFill>
          <p:spPr>
            <a:xfrm>
              <a:off x="9037906" y="2962517"/>
              <a:ext cx="717098" cy="717098"/>
            </a:xfrm>
            <a:prstGeom prst="rect">
              <a:avLst/>
            </a:prstGeom>
          </p:spPr>
        </p:pic>
      </p:grpSp>
      <p:grpSp>
        <p:nvGrpSpPr>
          <p:cNvPr id="26" name="Group 25">
            <a:extLst>
              <a:ext uri="{FF2B5EF4-FFF2-40B4-BE49-F238E27FC236}">
                <a16:creationId xmlns:a16="http://schemas.microsoft.com/office/drawing/2014/main" id="{5F7EE71B-DCBD-516C-F43B-4BBC5DD47BBA}"/>
              </a:ext>
            </a:extLst>
          </p:cNvPr>
          <p:cNvGrpSpPr/>
          <p:nvPr/>
        </p:nvGrpSpPr>
        <p:grpSpPr>
          <a:xfrm>
            <a:off x="4406961" y="1711216"/>
            <a:ext cx="3308705" cy="4183985"/>
            <a:chOff x="4406961" y="1711216"/>
            <a:chExt cx="3308705" cy="4183985"/>
          </a:xfrm>
        </p:grpSpPr>
        <p:pic>
          <p:nvPicPr>
            <p:cNvPr id="27" name="Graphic 26">
              <a:extLst>
                <a:ext uri="{FF2B5EF4-FFF2-40B4-BE49-F238E27FC236}">
                  <a16:creationId xmlns:a16="http://schemas.microsoft.com/office/drawing/2014/main" id="{E861B7CA-3B54-07D0-803C-7A5BF060593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713" r="57832" b="50000"/>
            <a:stretch/>
          </p:blipFill>
          <p:spPr>
            <a:xfrm>
              <a:off x="5110374" y="2962517"/>
              <a:ext cx="626598" cy="605811"/>
            </a:xfrm>
            <a:prstGeom prst="roundRect">
              <a:avLst>
                <a:gd name="adj" fmla="val 7856"/>
              </a:avLst>
            </a:prstGeom>
            <a:effectLst>
              <a:outerShdw blurRad="254000" dist="127000" dir="5400000" algn="ctr" rotWithShape="0">
                <a:schemeClr val="tx1">
                  <a:alpha val="20000"/>
                </a:schemeClr>
              </a:outerShdw>
            </a:effectLst>
          </p:spPr>
        </p:pic>
        <p:sp>
          <p:nvSpPr>
            <p:cNvPr id="28" name="Rounded Rectangle 98">
              <a:extLst>
                <a:ext uri="{FF2B5EF4-FFF2-40B4-BE49-F238E27FC236}">
                  <a16:creationId xmlns:a16="http://schemas.microsoft.com/office/drawing/2014/main" id="{CC6951D3-0758-EC0C-EF80-79C598EF6C3C}"/>
                </a:ext>
              </a:extLst>
            </p:cNvPr>
            <p:cNvSpPr/>
            <p:nvPr/>
          </p:nvSpPr>
          <p:spPr bwMode="auto">
            <a:xfrm>
              <a:off x="4410927" y="1730854"/>
              <a:ext cx="3291840" cy="4164347"/>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B73A51DC-6C2D-E2FB-E79C-BF85FA8213A1}"/>
                </a:ext>
              </a:extLst>
            </p:cNvPr>
            <p:cNvCxnSpPr>
              <a:cxnSpLocks/>
            </p:cNvCxnSpPr>
            <p:nvPr/>
          </p:nvCxnSpPr>
          <p:spPr bwMode="auto">
            <a:xfrm flipH="1">
              <a:off x="6162229" y="3152842"/>
              <a:ext cx="326387" cy="1"/>
            </a:xfrm>
            <a:prstGeom prst="line">
              <a:avLst/>
            </a:prstGeom>
            <a:solidFill>
              <a:schemeClr val="accent1"/>
            </a:solidFill>
            <a:ln w="19050" cap="rnd" cmpd="sng" algn="ctr">
              <a:solidFill>
                <a:schemeClr val="tx2"/>
              </a:solidFill>
              <a:prstDash val="sysDot"/>
              <a:round/>
              <a:headEnd type="triangle" w="sm" len="sm"/>
              <a:tailEnd type="triangle" w="sm" len="sm"/>
            </a:ln>
            <a:effectLst/>
          </p:spPr>
        </p:cxnSp>
        <p:sp>
          <p:nvSpPr>
            <p:cNvPr id="30" name="TextBox 29">
              <a:extLst>
                <a:ext uri="{FF2B5EF4-FFF2-40B4-BE49-F238E27FC236}">
                  <a16:creationId xmlns:a16="http://schemas.microsoft.com/office/drawing/2014/main" id="{556488B9-0319-E59D-FD8F-2EFF5B568982}"/>
                </a:ext>
              </a:extLst>
            </p:cNvPr>
            <p:cNvSpPr txBox="1"/>
            <p:nvPr/>
          </p:nvSpPr>
          <p:spPr>
            <a:xfrm>
              <a:off x="4601943" y="3988231"/>
              <a:ext cx="2935605" cy="1400383"/>
            </a:xfrm>
            <a:prstGeom prst="rect">
              <a:avLst/>
            </a:prstGeom>
          </p:spPr>
          <p:txBody>
            <a:bodyPr vert="horz" wrap="square" lIns="91440" tIns="91440" rIns="91440" bIns="91440" rtlCol="0" anchor="t">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Comprehensive protection</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Active cyber defenses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Zero-ransom recovery</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RPO or RTO</a:t>
              </a:r>
            </a:p>
          </p:txBody>
        </p:sp>
        <p:sp>
          <p:nvSpPr>
            <p:cNvPr id="31" name="Round Same Side Corner Rectangle 28">
              <a:extLst>
                <a:ext uri="{FF2B5EF4-FFF2-40B4-BE49-F238E27FC236}">
                  <a16:creationId xmlns:a16="http://schemas.microsoft.com/office/drawing/2014/main" id="{C6C1390D-576B-AA07-751C-B2A4B39BF82F}"/>
                </a:ext>
              </a:extLst>
            </p:cNvPr>
            <p:cNvSpPr/>
            <p:nvPr/>
          </p:nvSpPr>
          <p:spPr bwMode="auto">
            <a:xfrm>
              <a:off x="4406961" y="1711216"/>
              <a:ext cx="3291840" cy="610135"/>
            </a:xfrm>
            <a:prstGeom prst="round2SameRect">
              <a:avLst>
                <a:gd name="adj1" fmla="val 125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32" name="Text Placeholder 15">
              <a:extLst>
                <a:ext uri="{FF2B5EF4-FFF2-40B4-BE49-F238E27FC236}">
                  <a16:creationId xmlns:a16="http://schemas.microsoft.com/office/drawing/2014/main" id="{2A7151CF-5059-10CE-48C8-C4619726FFDF}"/>
                </a:ext>
              </a:extLst>
            </p:cNvPr>
            <p:cNvSpPr txBox="1">
              <a:spLocks/>
            </p:cNvSpPr>
            <p:nvPr/>
          </p:nvSpPr>
          <p:spPr>
            <a:xfrm>
              <a:off x="4423826" y="1754466"/>
              <a:ext cx="3291840" cy="433786"/>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Cyber Resilience</a:t>
              </a:r>
            </a:p>
          </p:txBody>
        </p:sp>
        <p:pic>
          <p:nvPicPr>
            <p:cNvPr id="33" name="Picture 32" descr="Icon&#10;&#10;Description automatically generated">
              <a:extLst>
                <a:ext uri="{FF2B5EF4-FFF2-40B4-BE49-F238E27FC236}">
                  <a16:creationId xmlns:a16="http://schemas.microsoft.com/office/drawing/2014/main" id="{1E6231A4-FE61-2DF0-4048-DD1159184821}"/>
                </a:ext>
              </a:extLst>
            </p:cNvPr>
            <p:cNvPicPr>
              <a:picLocks noChangeAspect="1"/>
            </p:cNvPicPr>
            <p:nvPr/>
          </p:nvPicPr>
          <p:blipFill>
            <a:blip r:embed="rId11"/>
            <a:stretch>
              <a:fillRect/>
            </a:stretch>
          </p:blipFill>
          <p:spPr>
            <a:xfrm>
              <a:off x="4641211" y="2574787"/>
              <a:ext cx="678219" cy="678219"/>
            </a:xfrm>
            <a:prstGeom prst="rect">
              <a:avLst/>
            </a:prstGeom>
          </p:spPr>
        </p:pic>
        <p:pic>
          <p:nvPicPr>
            <p:cNvPr id="34" name="Picture 33" descr="Icon&#10;&#10;Description automatically generated">
              <a:extLst>
                <a:ext uri="{FF2B5EF4-FFF2-40B4-BE49-F238E27FC236}">
                  <a16:creationId xmlns:a16="http://schemas.microsoft.com/office/drawing/2014/main" id="{5C7641CC-614F-2B84-D86A-A6C725B58EDE}"/>
                </a:ext>
              </a:extLst>
            </p:cNvPr>
            <p:cNvPicPr>
              <a:picLocks noChangeAspect="1"/>
            </p:cNvPicPr>
            <p:nvPr/>
          </p:nvPicPr>
          <p:blipFill>
            <a:blip r:embed="rId12"/>
            <a:stretch>
              <a:fillRect/>
            </a:stretch>
          </p:blipFill>
          <p:spPr>
            <a:xfrm>
              <a:off x="5270443" y="3001395"/>
              <a:ext cx="678220" cy="678220"/>
            </a:xfrm>
            <a:prstGeom prst="rect">
              <a:avLst/>
            </a:prstGeom>
          </p:spPr>
        </p:pic>
        <p:pic>
          <p:nvPicPr>
            <p:cNvPr id="35" name="Picture 34" descr="Icon&#10;&#10;Description automatically generated">
              <a:extLst>
                <a:ext uri="{FF2B5EF4-FFF2-40B4-BE49-F238E27FC236}">
                  <a16:creationId xmlns:a16="http://schemas.microsoft.com/office/drawing/2014/main" id="{02024604-6BD8-6724-D3A9-2F8AE63C7207}"/>
                </a:ext>
              </a:extLst>
            </p:cNvPr>
            <p:cNvPicPr>
              <a:picLocks noChangeAspect="1"/>
            </p:cNvPicPr>
            <p:nvPr/>
          </p:nvPicPr>
          <p:blipFill>
            <a:blip r:embed="rId13"/>
            <a:stretch>
              <a:fillRect/>
            </a:stretch>
          </p:blipFill>
          <p:spPr>
            <a:xfrm>
              <a:off x="6702182" y="2778970"/>
              <a:ext cx="678219" cy="678219"/>
            </a:xfrm>
            <a:prstGeom prst="rect">
              <a:avLst/>
            </a:prstGeom>
          </p:spPr>
        </p:pic>
      </p:grpSp>
    </p:spTree>
    <p:extLst>
      <p:ext uri="{BB962C8B-B14F-4D97-AF65-F5344CB8AC3E}">
        <p14:creationId xmlns:p14="http://schemas.microsoft.com/office/powerpoint/2010/main" val="150642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00A90BD-D62C-4F94-8FF0-F1FCDF6605C9}"/>
              </a:ext>
            </a:extLst>
          </p:cNvPr>
          <p:cNvGrpSpPr/>
          <p:nvPr/>
        </p:nvGrpSpPr>
        <p:grpSpPr>
          <a:xfrm>
            <a:off x="659377" y="2319275"/>
            <a:ext cx="3291847" cy="2363258"/>
            <a:chOff x="910826" y="1504020"/>
            <a:chExt cx="3291847" cy="4389120"/>
          </a:xfrm>
        </p:grpSpPr>
        <p:sp>
          <p:nvSpPr>
            <p:cNvPr id="62" name="Rounded Rectangle 27">
              <a:extLst>
                <a:ext uri="{FF2B5EF4-FFF2-40B4-BE49-F238E27FC236}">
                  <a16:creationId xmlns:a16="http://schemas.microsoft.com/office/drawing/2014/main" id="{055821D6-81AB-4AFD-8AC5-3547AEDE36EA}"/>
                </a:ext>
              </a:extLst>
            </p:cNvPr>
            <p:cNvSpPr/>
            <p:nvPr/>
          </p:nvSpPr>
          <p:spPr bwMode="auto">
            <a:xfrm>
              <a:off x="910833" y="1504020"/>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64" name="Text Placeholder 15">
              <a:extLst>
                <a:ext uri="{FF2B5EF4-FFF2-40B4-BE49-F238E27FC236}">
                  <a16:creationId xmlns:a16="http://schemas.microsoft.com/office/drawing/2014/main" id="{F7F2D10F-8E35-47A7-8BC7-1BD4E590DAA3}"/>
                </a:ext>
              </a:extLst>
            </p:cNvPr>
            <p:cNvSpPr txBox="1">
              <a:spLocks/>
            </p:cNvSpPr>
            <p:nvPr/>
          </p:nvSpPr>
          <p:spPr>
            <a:xfrm>
              <a:off x="910826" y="1772277"/>
              <a:ext cx="3291840" cy="457201"/>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Cloud Optimized</a:t>
              </a:r>
            </a:p>
          </p:txBody>
        </p:sp>
      </p:grpSp>
      <p:sp>
        <p:nvSpPr>
          <p:cNvPr id="43" name="TextBox 42">
            <a:extLst>
              <a:ext uri="{FF2B5EF4-FFF2-40B4-BE49-F238E27FC236}">
                <a16:creationId xmlns:a16="http://schemas.microsoft.com/office/drawing/2014/main" id="{7CA11856-CF75-41D7-A932-A70347FBA010}"/>
              </a:ext>
            </a:extLst>
          </p:cNvPr>
          <p:cNvSpPr txBox="1"/>
          <p:nvPr/>
        </p:nvSpPr>
        <p:spPr>
          <a:xfrm>
            <a:off x="900022" y="3099118"/>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cloud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workload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deployment model</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Multi-cloud visibility</a:t>
            </a:r>
          </a:p>
        </p:txBody>
      </p:sp>
      <p:grpSp>
        <p:nvGrpSpPr>
          <p:cNvPr id="74" name="Group 73">
            <a:extLst>
              <a:ext uri="{FF2B5EF4-FFF2-40B4-BE49-F238E27FC236}">
                <a16:creationId xmlns:a16="http://schemas.microsoft.com/office/drawing/2014/main" id="{AC100870-4237-4443-B5AE-E752D5CF3EE0}"/>
              </a:ext>
            </a:extLst>
          </p:cNvPr>
          <p:cNvGrpSpPr/>
          <p:nvPr/>
        </p:nvGrpSpPr>
        <p:grpSpPr>
          <a:xfrm>
            <a:off x="8148516" y="2317893"/>
            <a:ext cx="3297848" cy="2363258"/>
            <a:chOff x="4557801" y="1504019"/>
            <a:chExt cx="3297848" cy="4389122"/>
          </a:xfrm>
        </p:grpSpPr>
        <p:sp>
          <p:nvSpPr>
            <p:cNvPr id="92" name="Rounded Rectangle 51">
              <a:extLst>
                <a:ext uri="{FF2B5EF4-FFF2-40B4-BE49-F238E27FC236}">
                  <a16:creationId xmlns:a16="http://schemas.microsoft.com/office/drawing/2014/main" id="{B2377651-5F2E-4D7D-AF31-5F5892F0A57F}"/>
                </a:ext>
              </a:extLst>
            </p:cNvPr>
            <p:cNvSpPr/>
            <p:nvPr/>
          </p:nvSpPr>
          <p:spPr bwMode="auto">
            <a:xfrm>
              <a:off x="4557801" y="1504021"/>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93" name="Round Same Side Corner Rectangle 52">
              <a:extLst>
                <a:ext uri="{FF2B5EF4-FFF2-40B4-BE49-F238E27FC236}">
                  <a16:creationId xmlns:a16="http://schemas.microsoft.com/office/drawing/2014/main" id="{C529EECD-A866-487B-A44B-DE82BB2114E6}"/>
                </a:ext>
              </a:extLst>
            </p:cNvPr>
            <p:cNvSpPr/>
            <p:nvPr/>
          </p:nvSpPr>
          <p:spPr bwMode="auto">
            <a:xfrm>
              <a:off x="4557802" y="1504019"/>
              <a:ext cx="3291840" cy="1095499"/>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94" name="Text Placeholder 15">
              <a:extLst>
                <a:ext uri="{FF2B5EF4-FFF2-40B4-BE49-F238E27FC236}">
                  <a16:creationId xmlns:a16="http://schemas.microsoft.com/office/drawing/2014/main" id="{EAFEF8DE-2A67-4EF7-A065-C277A4320022}"/>
                </a:ext>
              </a:extLst>
            </p:cNvPr>
            <p:cNvSpPr txBox="1">
              <a:spLocks/>
            </p:cNvSpPr>
            <p:nvPr/>
          </p:nvSpPr>
          <p:spPr>
            <a:xfrm>
              <a:off x="4563809" y="1724616"/>
              <a:ext cx="3291840" cy="457200"/>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Automated Operation</a:t>
              </a:r>
            </a:p>
          </p:txBody>
        </p:sp>
      </p:grpSp>
      <p:sp>
        <p:nvSpPr>
          <p:cNvPr id="44" name="TextBox 43">
            <a:extLst>
              <a:ext uri="{FF2B5EF4-FFF2-40B4-BE49-F238E27FC236}">
                <a16:creationId xmlns:a16="http://schemas.microsoft.com/office/drawing/2014/main" id="{01787828-5DF8-41A5-B866-EE119FDFBEDC}"/>
              </a:ext>
            </a:extLst>
          </p:cNvPr>
          <p:cNvSpPr txBox="1"/>
          <p:nvPr/>
        </p:nvSpPr>
        <p:spPr>
          <a:xfrm>
            <a:off x="8240438" y="3079863"/>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Event-driven automation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Elastic resource utilization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Reduced cost</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Reduced carbon footprint</a:t>
            </a:r>
          </a:p>
        </p:txBody>
      </p:sp>
      <p:grpSp>
        <p:nvGrpSpPr>
          <p:cNvPr id="101" name="Group 100">
            <a:extLst>
              <a:ext uri="{FF2B5EF4-FFF2-40B4-BE49-F238E27FC236}">
                <a16:creationId xmlns:a16="http://schemas.microsoft.com/office/drawing/2014/main" id="{76F45207-3A97-4841-8FC5-A282C423FD88}"/>
              </a:ext>
            </a:extLst>
          </p:cNvPr>
          <p:cNvGrpSpPr/>
          <p:nvPr/>
        </p:nvGrpSpPr>
        <p:grpSpPr>
          <a:xfrm>
            <a:off x="4405090" y="2319275"/>
            <a:ext cx="3319754" cy="2363258"/>
            <a:chOff x="8130340" y="1504020"/>
            <a:chExt cx="3319754" cy="4389120"/>
          </a:xfrm>
        </p:grpSpPr>
        <p:sp>
          <p:nvSpPr>
            <p:cNvPr id="143" name="Rounded Rectangle 98">
              <a:extLst>
                <a:ext uri="{FF2B5EF4-FFF2-40B4-BE49-F238E27FC236}">
                  <a16:creationId xmlns:a16="http://schemas.microsoft.com/office/drawing/2014/main" id="{6D305486-6420-4B61-BE66-11E8652074FB}"/>
                </a:ext>
              </a:extLst>
            </p:cNvPr>
            <p:cNvSpPr/>
            <p:nvPr/>
          </p:nvSpPr>
          <p:spPr bwMode="auto">
            <a:xfrm>
              <a:off x="8130340" y="1504020"/>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44" name="Round Same Side Corner Rectangle 99">
              <a:extLst>
                <a:ext uri="{FF2B5EF4-FFF2-40B4-BE49-F238E27FC236}">
                  <a16:creationId xmlns:a16="http://schemas.microsoft.com/office/drawing/2014/main" id="{4A2F222E-4AD1-43C0-ABD4-23B139BB19F2}"/>
                </a:ext>
              </a:extLst>
            </p:cNvPr>
            <p:cNvSpPr/>
            <p:nvPr/>
          </p:nvSpPr>
          <p:spPr bwMode="auto">
            <a:xfrm>
              <a:off x="8130341" y="1504022"/>
              <a:ext cx="3291840" cy="1095495"/>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45" name="Text Placeholder 15">
              <a:extLst>
                <a:ext uri="{FF2B5EF4-FFF2-40B4-BE49-F238E27FC236}">
                  <a16:creationId xmlns:a16="http://schemas.microsoft.com/office/drawing/2014/main" id="{C8B4511E-8807-446C-8BFB-66ADADB2012F}"/>
                </a:ext>
              </a:extLst>
            </p:cNvPr>
            <p:cNvSpPr txBox="1">
              <a:spLocks/>
            </p:cNvSpPr>
            <p:nvPr/>
          </p:nvSpPr>
          <p:spPr>
            <a:xfrm>
              <a:off x="8158254" y="1754860"/>
              <a:ext cx="3291840" cy="457200"/>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Cyber Resilience</a:t>
              </a:r>
            </a:p>
          </p:txBody>
        </p:sp>
      </p:grpSp>
      <p:sp>
        <p:nvSpPr>
          <p:cNvPr id="45" name="TextBox 44">
            <a:extLst>
              <a:ext uri="{FF2B5EF4-FFF2-40B4-BE49-F238E27FC236}">
                <a16:creationId xmlns:a16="http://schemas.microsoft.com/office/drawing/2014/main" id="{7F68811A-EF61-463C-B65B-E62BBD24C0D0}"/>
              </a:ext>
            </a:extLst>
          </p:cNvPr>
          <p:cNvSpPr txBox="1"/>
          <p:nvPr/>
        </p:nvSpPr>
        <p:spPr>
          <a:xfrm>
            <a:off x="4611122" y="3079862"/>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Comprehensive protection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Active cyber defenses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Zero-ransom recovery</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RPO or RTO</a:t>
            </a:r>
          </a:p>
        </p:txBody>
      </p:sp>
      <p:sp>
        <p:nvSpPr>
          <p:cNvPr id="42" name="Rectangle 41">
            <a:extLst>
              <a:ext uri="{FF2B5EF4-FFF2-40B4-BE49-F238E27FC236}">
                <a16:creationId xmlns:a16="http://schemas.microsoft.com/office/drawing/2014/main" id="{95476C8F-A5C9-492D-8A83-11799EDE2D03}"/>
              </a:ext>
            </a:extLst>
          </p:cNvPr>
          <p:cNvSpPr/>
          <p:nvPr/>
        </p:nvSpPr>
        <p:spPr bwMode="auto">
          <a:xfrm>
            <a:off x="723901" y="5249515"/>
            <a:ext cx="10820400" cy="536028"/>
          </a:xfrm>
          <a:prstGeom prst="rect">
            <a:avLst/>
          </a:prstGeom>
          <a:solidFill>
            <a:srgbClr val="C00000"/>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Get control of your data.</a:t>
            </a: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22" name="Title 1">
            <a:extLst>
              <a:ext uri="{FF2B5EF4-FFF2-40B4-BE49-F238E27FC236}">
                <a16:creationId xmlns:a16="http://schemas.microsoft.com/office/drawing/2014/main" id="{CEBA21AA-73D1-4148-B4F9-8F293F733654}"/>
              </a:ext>
            </a:extLst>
          </p:cNvPr>
          <p:cNvSpPr>
            <a:spLocks noGrp="1"/>
          </p:cNvSpPr>
          <p:nvPr>
            <p:ph type="title"/>
          </p:nvPr>
        </p:nvSpPr>
        <p:spPr>
          <a:xfrm>
            <a:off x="828339" y="265102"/>
            <a:ext cx="10535322" cy="971706"/>
          </a:xfrm>
        </p:spPr>
        <p:txBody>
          <a:bodyPr/>
          <a:lstStyle/>
          <a:p>
            <a:pPr>
              <a:lnSpc>
                <a:spcPct val="110000"/>
              </a:lnSpc>
              <a:spcBef>
                <a:spcPts val="1200"/>
              </a:spcBef>
            </a:pPr>
            <a:r>
              <a:rPr lang="en-US" dirty="0"/>
              <a:t>NetBackup</a:t>
            </a:r>
            <a:br>
              <a:rPr lang="en-US" dirty="0"/>
            </a:br>
            <a:r>
              <a:rPr lang="en-US" sz="1800" dirty="0">
                <a:solidFill>
                  <a:schemeClr val="accent6">
                    <a:lumMod val="65000"/>
                    <a:lumOff val="35000"/>
                  </a:schemeClr>
                </a:solidFill>
              </a:rPr>
              <a:t>Powered by Cloud Scale Technology</a:t>
            </a:r>
          </a:p>
        </p:txBody>
      </p:sp>
      <p:sp>
        <p:nvSpPr>
          <p:cNvPr id="19" name="Round Same Side Corner Rectangle 52">
            <a:extLst>
              <a:ext uri="{FF2B5EF4-FFF2-40B4-BE49-F238E27FC236}">
                <a16:creationId xmlns:a16="http://schemas.microsoft.com/office/drawing/2014/main" id="{0DF9AC79-A4A6-D463-DB2D-E873F7A817BE}"/>
              </a:ext>
            </a:extLst>
          </p:cNvPr>
          <p:cNvSpPr/>
          <p:nvPr/>
        </p:nvSpPr>
        <p:spPr bwMode="auto">
          <a:xfrm>
            <a:off x="661664" y="2317893"/>
            <a:ext cx="3291840" cy="623331"/>
          </a:xfrm>
          <a:prstGeom prst="round2SameRect">
            <a:avLst>
              <a:gd name="adj1" fmla="val 12500"/>
              <a:gd name="adj2" fmla="val 0"/>
            </a:avLst>
          </a:prstGeom>
          <a:gradFill>
            <a:gsLst>
              <a:gs pos="99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Cloud Optimized</a:t>
            </a:r>
          </a:p>
        </p:txBody>
      </p:sp>
    </p:spTree>
    <p:extLst>
      <p:ext uri="{BB962C8B-B14F-4D97-AF65-F5344CB8AC3E}">
        <p14:creationId xmlns:p14="http://schemas.microsoft.com/office/powerpoint/2010/main" val="672190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Rounded Corners 83">
            <a:extLst>
              <a:ext uri="{FF2B5EF4-FFF2-40B4-BE49-F238E27FC236}">
                <a16:creationId xmlns:a16="http://schemas.microsoft.com/office/drawing/2014/main" id="{3B05D84D-44A4-93F7-D4DB-97AB75ED2349}"/>
              </a:ext>
            </a:extLst>
          </p:cNvPr>
          <p:cNvSpPr/>
          <p:nvPr/>
        </p:nvSpPr>
        <p:spPr bwMode="auto">
          <a:xfrm>
            <a:off x="9154141" y="4095771"/>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3" name="Rectangle: Rounded Corners 82">
            <a:extLst>
              <a:ext uri="{FF2B5EF4-FFF2-40B4-BE49-F238E27FC236}">
                <a16:creationId xmlns:a16="http://schemas.microsoft.com/office/drawing/2014/main" id="{7B5B4A4E-4AB7-D3B9-BB75-C4104C452F98}"/>
              </a:ext>
            </a:extLst>
          </p:cNvPr>
          <p:cNvSpPr/>
          <p:nvPr/>
        </p:nvSpPr>
        <p:spPr bwMode="auto">
          <a:xfrm>
            <a:off x="3703964" y="4101174"/>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2" name="Rectangle: Rounded Corners 81">
            <a:extLst>
              <a:ext uri="{FF2B5EF4-FFF2-40B4-BE49-F238E27FC236}">
                <a16:creationId xmlns:a16="http://schemas.microsoft.com/office/drawing/2014/main" id="{29516D2F-DECD-D340-9E6F-65B6A09C94F9}"/>
              </a:ext>
            </a:extLst>
          </p:cNvPr>
          <p:cNvSpPr/>
          <p:nvPr/>
        </p:nvSpPr>
        <p:spPr bwMode="auto">
          <a:xfrm>
            <a:off x="6444674" y="4101174"/>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1" name="Rectangle: Rounded Corners 80">
            <a:extLst>
              <a:ext uri="{FF2B5EF4-FFF2-40B4-BE49-F238E27FC236}">
                <a16:creationId xmlns:a16="http://schemas.microsoft.com/office/drawing/2014/main" id="{0499EFDF-E912-B9C5-F05D-F8048165083D}"/>
              </a:ext>
            </a:extLst>
          </p:cNvPr>
          <p:cNvSpPr/>
          <p:nvPr/>
        </p:nvSpPr>
        <p:spPr bwMode="auto">
          <a:xfrm>
            <a:off x="930039" y="4101174"/>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0" name="Rectangle: Rounded Corners 79">
            <a:extLst>
              <a:ext uri="{FF2B5EF4-FFF2-40B4-BE49-F238E27FC236}">
                <a16:creationId xmlns:a16="http://schemas.microsoft.com/office/drawing/2014/main" id="{3B5163FA-3D7C-FB48-7C66-61B606513E45}"/>
              </a:ext>
            </a:extLst>
          </p:cNvPr>
          <p:cNvSpPr/>
          <p:nvPr/>
        </p:nvSpPr>
        <p:spPr bwMode="auto">
          <a:xfrm>
            <a:off x="9154142" y="1454045"/>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9" name="Rectangle: Rounded Corners 78">
            <a:extLst>
              <a:ext uri="{FF2B5EF4-FFF2-40B4-BE49-F238E27FC236}">
                <a16:creationId xmlns:a16="http://schemas.microsoft.com/office/drawing/2014/main" id="{EF44540C-AC54-0443-4632-84DB844C3E02}"/>
              </a:ext>
            </a:extLst>
          </p:cNvPr>
          <p:cNvSpPr/>
          <p:nvPr/>
        </p:nvSpPr>
        <p:spPr bwMode="auto">
          <a:xfrm>
            <a:off x="6431802" y="1480922"/>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8" name="Rectangle: Rounded Corners 77">
            <a:extLst>
              <a:ext uri="{FF2B5EF4-FFF2-40B4-BE49-F238E27FC236}">
                <a16:creationId xmlns:a16="http://schemas.microsoft.com/office/drawing/2014/main" id="{8288A1B7-B666-85A6-7BFE-44C2126DB270}"/>
              </a:ext>
            </a:extLst>
          </p:cNvPr>
          <p:cNvSpPr/>
          <p:nvPr/>
        </p:nvSpPr>
        <p:spPr bwMode="auto">
          <a:xfrm>
            <a:off x="3709462" y="1462952"/>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74BA4486-21A5-CB02-B5C9-5BC24EA823E6}"/>
              </a:ext>
            </a:extLst>
          </p:cNvPr>
          <p:cNvSpPr/>
          <p:nvPr/>
        </p:nvSpPr>
        <p:spPr bwMode="auto">
          <a:xfrm>
            <a:off x="930040" y="1456978"/>
            <a:ext cx="2009925" cy="1862949"/>
          </a:xfrm>
          <a:prstGeom prst="roundRect">
            <a:avLst>
              <a:gd name="adj" fmla="val 8265"/>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6DE64AB8-1405-894E-BC84-42392FEFAED8}"/>
              </a:ext>
            </a:extLst>
          </p:cNvPr>
          <p:cNvSpPr/>
          <p:nvPr/>
        </p:nvSpPr>
        <p:spPr>
          <a:xfrm>
            <a:off x="6225244" y="3332808"/>
            <a:ext cx="2472877"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Databases and Applications</a:t>
            </a:r>
          </a:p>
        </p:txBody>
      </p:sp>
      <p:pic>
        <p:nvPicPr>
          <p:cNvPr id="126" name="Picture 28">
            <a:extLst>
              <a:ext uri="{FF2B5EF4-FFF2-40B4-BE49-F238E27FC236}">
                <a16:creationId xmlns:a16="http://schemas.microsoft.com/office/drawing/2014/main" id="{B052713C-8687-8348-9843-BF48B6C66469}"/>
              </a:ext>
            </a:extLst>
          </p:cNvPr>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4701984" y="4139205"/>
            <a:ext cx="915170" cy="63451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8">
            <a:extLst>
              <a:ext uri="{FF2B5EF4-FFF2-40B4-BE49-F238E27FC236}">
                <a16:creationId xmlns:a16="http://schemas.microsoft.com/office/drawing/2014/main" id="{6C171262-570B-D64C-8578-794B4B1654F7}"/>
              </a:ext>
            </a:extLst>
          </p:cNvPr>
          <p:cNvPicPr>
            <a:picLocks noChangeAspect="1"/>
          </p:cNvPicPr>
          <p:nvPr/>
        </p:nvPicPr>
        <p:blipFill>
          <a:blip r:embed="rId4"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59696" y="1944655"/>
            <a:ext cx="594933" cy="449771"/>
          </a:xfrm>
          <a:prstGeom prst="rect">
            <a:avLst/>
          </a:prstGeom>
        </p:spPr>
      </p:pic>
      <p:pic>
        <p:nvPicPr>
          <p:cNvPr id="130" name="Picture 129">
            <a:extLst>
              <a:ext uri="{FF2B5EF4-FFF2-40B4-BE49-F238E27FC236}">
                <a16:creationId xmlns:a16="http://schemas.microsoft.com/office/drawing/2014/main" id="{31B01FE5-C726-3342-ABB5-3F93AECAFAA0}"/>
              </a:ext>
            </a:extLst>
          </p:cNvPr>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307951" y="1633783"/>
            <a:ext cx="886650" cy="126218"/>
          </a:xfrm>
          <a:prstGeom prst="rect">
            <a:avLst/>
          </a:prstGeom>
        </p:spPr>
      </p:pic>
      <p:pic>
        <p:nvPicPr>
          <p:cNvPr id="131" name="Picture 130">
            <a:extLst>
              <a:ext uri="{FF2B5EF4-FFF2-40B4-BE49-F238E27FC236}">
                <a16:creationId xmlns:a16="http://schemas.microsoft.com/office/drawing/2014/main" id="{AE5C8C47-F0F0-3249-BDF4-A326AA77F3B0}"/>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72001" y="2859727"/>
            <a:ext cx="560055" cy="299085"/>
          </a:xfrm>
          <a:prstGeom prst="rect">
            <a:avLst/>
          </a:prstGeom>
        </p:spPr>
      </p:pic>
      <p:pic>
        <p:nvPicPr>
          <p:cNvPr id="132" name="Picture 10" descr="Image result for old microsoft exchange logo">
            <a:extLst>
              <a:ext uri="{FF2B5EF4-FFF2-40B4-BE49-F238E27FC236}">
                <a16:creationId xmlns:a16="http://schemas.microsoft.com/office/drawing/2014/main" id="{653996B4-07CD-3F4B-881A-E75DD0C0DA35}"/>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79333" y="2545416"/>
            <a:ext cx="640910" cy="640909"/>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B8D02EAE-12DF-8849-BD39-F822D1A59B08}"/>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14076" y="1772965"/>
            <a:ext cx="560990" cy="436324"/>
          </a:xfrm>
          <a:prstGeom prst="rect">
            <a:avLst/>
          </a:prstGeom>
        </p:spPr>
      </p:pic>
      <p:sp>
        <p:nvSpPr>
          <p:cNvPr id="93" name="Rectangle 92">
            <a:extLst>
              <a:ext uri="{FF2B5EF4-FFF2-40B4-BE49-F238E27FC236}">
                <a16:creationId xmlns:a16="http://schemas.microsoft.com/office/drawing/2014/main" id="{D5CD1071-EB2A-1445-A6C1-DB04CF29A96A}"/>
              </a:ext>
            </a:extLst>
          </p:cNvPr>
          <p:cNvSpPr/>
          <p:nvPr/>
        </p:nvSpPr>
        <p:spPr>
          <a:xfrm>
            <a:off x="6992118" y="5964123"/>
            <a:ext cx="867546"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Next-Gen</a:t>
            </a:r>
          </a:p>
        </p:txBody>
      </p:sp>
      <p:pic>
        <p:nvPicPr>
          <p:cNvPr id="117" name="Picture 38">
            <a:extLst>
              <a:ext uri="{FF2B5EF4-FFF2-40B4-BE49-F238E27FC236}">
                <a16:creationId xmlns:a16="http://schemas.microsoft.com/office/drawing/2014/main" id="{F64A6B52-8BF2-C544-91E4-956AB17CC3E7}"/>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322" y="5335778"/>
            <a:ext cx="606495" cy="32961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a:extLst>
              <a:ext uri="{FF2B5EF4-FFF2-40B4-BE49-F238E27FC236}">
                <a16:creationId xmlns:a16="http://schemas.microsoft.com/office/drawing/2014/main" id="{CF63D0B4-05D7-3A42-B8FE-E3FFCEA7C9CF}"/>
              </a:ext>
            </a:extLst>
          </p:cNvPr>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920386" y="5668509"/>
            <a:ext cx="586479" cy="114546"/>
          </a:xfrm>
          <a:prstGeom prst="rect">
            <a:avLst/>
          </a:prstGeom>
        </p:spPr>
      </p:pic>
      <p:pic>
        <p:nvPicPr>
          <p:cNvPr id="124" name="Picture 123">
            <a:extLst>
              <a:ext uri="{FF2B5EF4-FFF2-40B4-BE49-F238E27FC236}">
                <a16:creationId xmlns:a16="http://schemas.microsoft.com/office/drawing/2014/main" id="{D99686C5-A669-5649-BD1F-B1FDDA2C7B82}"/>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608916" y="4481639"/>
            <a:ext cx="604710" cy="213664"/>
          </a:xfrm>
          <a:prstGeom prst="rect">
            <a:avLst/>
          </a:prstGeom>
        </p:spPr>
      </p:pic>
      <p:pic>
        <p:nvPicPr>
          <p:cNvPr id="127" name="Picture 56">
            <a:extLst>
              <a:ext uri="{FF2B5EF4-FFF2-40B4-BE49-F238E27FC236}">
                <a16:creationId xmlns:a16="http://schemas.microsoft.com/office/drawing/2014/main" id="{BBC4AC77-58C9-F942-8A67-6E4901CE144A}"/>
              </a:ext>
            </a:extLst>
          </p:cNvPr>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a:off x="3966610" y="4251948"/>
            <a:ext cx="634475" cy="47671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9E4C99F3-1F63-8940-ADF9-55586D559AF8}"/>
              </a:ext>
            </a:extLst>
          </p:cNvPr>
          <p:cNvPicPr>
            <a:picLocks noChangeAspect="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418882" y="4228460"/>
            <a:ext cx="674580" cy="183122"/>
          </a:xfrm>
          <a:prstGeom prst="rect">
            <a:avLst/>
          </a:prstGeom>
        </p:spPr>
      </p:pic>
      <p:pic>
        <p:nvPicPr>
          <p:cNvPr id="64" name="Picture 24" descr="Image result for nutanix">
            <a:extLst>
              <a:ext uri="{FF2B5EF4-FFF2-40B4-BE49-F238E27FC236}">
                <a16:creationId xmlns:a16="http://schemas.microsoft.com/office/drawing/2014/main" id="{92945887-47AD-5342-B200-99A0B4242E19}"/>
              </a:ext>
            </a:extLst>
          </p:cNvPr>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51003" y="5096300"/>
            <a:ext cx="759439" cy="931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logo&#10;&#10;Description automatically generated">
            <a:extLst>
              <a:ext uri="{FF2B5EF4-FFF2-40B4-BE49-F238E27FC236}">
                <a16:creationId xmlns:a16="http://schemas.microsoft.com/office/drawing/2014/main" id="{DCFAABE4-5660-B441-ACF5-8E68D27B610F}"/>
              </a:ext>
            </a:extLst>
          </p:cNvPr>
          <p:cNvPicPr>
            <a:picLocks noChangeAspect="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596688" y="5265621"/>
            <a:ext cx="765340" cy="198510"/>
          </a:xfrm>
          <a:prstGeom prst="rect">
            <a:avLst/>
          </a:prstGeom>
        </p:spPr>
      </p:pic>
      <p:pic>
        <p:nvPicPr>
          <p:cNvPr id="13" name="Picture 12">
            <a:extLst>
              <a:ext uri="{FF2B5EF4-FFF2-40B4-BE49-F238E27FC236}">
                <a16:creationId xmlns:a16="http://schemas.microsoft.com/office/drawing/2014/main" id="{4663A994-E246-704B-BD4D-995552E30C06}"/>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7261" y="4862977"/>
            <a:ext cx="488402" cy="231228"/>
          </a:xfrm>
          <a:prstGeom prst="rect">
            <a:avLst/>
          </a:prstGeom>
        </p:spPr>
      </p:pic>
      <p:pic>
        <p:nvPicPr>
          <p:cNvPr id="17" name="Picture 16" descr="Logo, company name&#10;&#10;Description automatically generated">
            <a:extLst>
              <a:ext uri="{FF2B5EF4-FFF2-40B4-BE49-F238E27FC236}">
                <a16:creationId xmlns:a16="http://schemas.microsoft.com/office/drawing/2014/main" id="{A3BAF3F0-7357-5644-AC29-D98B12E6C372}"/>
              </a:ext>
            </a:extLst>
          </p:cNvPr>
          <p:cNvPicPr>
            <a:picLocks noChangeAspect="1"/>
          </p:cNvPicPr>
          <p:nvPr/>
        </p:nvPicPr>
        <p:blipFill>
          <a:blip r:embed="rId1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19886" y="4490304"/>
            <a:ext cx="517175" cy="420413"/>
          </a:xfrm>
          <a:prstGeom prst="rect">
            <a:avLst/>
          </a:prstGeom>
        </p:spPr>
      </p:pic>
      <p:sp>
        <p:nvSpPr>
          <p:cNvPr id="55" name="Rectangle 54">
            <a:extLst>
              <a:ext uri="{FF2B5EF4-FFF2-40B4-BE49-F238E27FC236}">
                <a16:creationId xmlns:a16="http://schemas.microsoft.com/office/drawing/2014/main" id="{A48E5B88-98FE-7D40-9ED7-0F98C0A8BD84}"/>
              </a:ext>
            </a:extLst>
          </p:cNvPr>
          <p:cNvSpPr/>
          <p:nvPr/>
        </p:nvSpPr>
        <p:spPr>
          <a:xfrm>
            <a:off x="1143832" y="3332809"/>
            <a:ext cx="158843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Operating Systems</a:t>
            </a:r>
          </a:p>
        </p:txBody>
      </p:sp>
      <p:pic>
        <p:nvPicPr>
          <p:cNvPr id="10" name="Picture 9">
            <a:extLst>
              <a:ext uri="{FF2B5EF4-FFF2-40B4-BE49-F238E27FC236}">
                <a16:creationId xmlns:a16="http://schemas.microsoft.com/office/drawing/2014/main" id="{E755576C-6955-BD45-9C78-FF703273BD50}"/>
              </a:ext>
            </a:extLst>
          </p:cNvPr>
          <p:cNvPicPr>
            <a:picLocks noChangeAspect="1"/>
          </p:cNvPicPr>
          <p:nvPr/>
        </p:nvPicPr>
        <p:blipFill>
          <a:blip r:embed="rId1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20821" y="1950928"/>
            <a:ext cx="565016" cy="669073"/>
          </a:xfrm>
          <a:prstGeom prst="rect">
            <a:avLst/>
          </a:prstGeom>
        </p:spPr>
      </p:pic>
      <p:pic>
        <p:nvPicPr>
          <p:cNvPr id="12" name="Picture 11" descr="Logo&#10;&#10;Description automatically generated">
            <a:extLst>
              <a:ext uri="{FF2B5EF4-FFF2-40B4-BE49-F238E27FC236}">
                <a16:creationId xmlns:a16="http://schemas.microsoft.com/office/drawing/2014/main" id="{DB96EFCB-FA07-8C4D-9743-E8A82D88D21E}"/>
              </a:ext>
            </a:extLst>
          </p:cNvPr>
          <p:cNvPicPr>
            <a:picLocks noChangeAspect="1"/>
          </p:cNvPicPr>
          <p:nvPr/>
        </p:nvPicPr>
        <p:blipFill rotWithShape="1">
          <a:blip r:embed="rId19" cstate="print">
            <a:grayscl/>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rcRect l="8865" t="40502" r="9380" b="14470"/>
          <a:stretch/>
        </p:blipFill>
        <p:spPr>
          <a:xfrm>
            <a:off x="1406607" y="1605347"/>
            <a:ext cx="1137425" cy="328894"/>
          </a:xfrm>
          <a:prstGeom prst="rect">
            <a:avLst/>
          </a:prstGeom>
        </p:spPr>
      </p:pic>
      <p:pic>
        <p:nvPicPr>
          <p:cNvPr id="6" name="Picture 5" descr="Icon&#10;&#10;Description automatically generated">
            <a:extLst>
              <a:ext uri="{FF2B5EF4-FFF2-40B4-BE49-F238E27FC236}">
                <a16:creationId xmlns:a16="http://schemas.microsoft.com/office/drawing/2014/main" id="{370AE2DA-4729-8047-9047-1A49F15BD059}"/>
              </a:ext>
            </a:extLst>
          </p:cNvPr>
          <p:cNvPicPr>
            <a:picLocks noChangeAspect="1"/>
          </p:cNvPicPr>
          <p:nvPr/>
        </p:nvPicPr>
        <p:blipFill>
          <a:blip r:embed="rId21" cstate="print">
            <a:alphaModFix amt="70000"/>
            <a:extLst>
              <a:ext uri="{BEBA8EAE-BF5A-486C-A8C5-ECC9F3942E4B}">
                <a14:imgProps xmlns:a14="http://schemas.microsoft.com/office/drawing/2010/main">
                  <a14:imgLayer r:embed="rId22">
                    <a14:imgEffect>
                      <a14:saturation sat="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1298593" y="2723860"/>
            <a:ext cx="387018" cy="387018"/>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A063788B-0262-4A4E-BA8F-6ED251E67B67}"/>
              </a:ext>
            </a:extLst>
          </p:cNvPr>
          <p:cNvPicPr>
            <a:picLocks noChangeAspect="1"/>
          </p:cNvPicPr>
          <p:nvPr/>
        </p:nvPicPr>
        <p:blipFill>
          <a:blip r:embed="rId23" cstate="print">
            <a:duotone>
              <a:schemeClr val="bg2">
                <a:shade val="45000"/>
                <a:satMod val="135000"/>
              </a:schemeClr>
              <a:prstClr val="white"/>
            </a:duotone>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tretch>
            <a:fillRect/>
          </a:stretch>
        </p:blipFill>
        <p:spPr>
          <a:xfrm>
            <a:off x="1941945" y="2016104"/>
            <a:ext cx="761926" cy="515420"/>
          </a:xfrm>
          <a:prstGeom prst="rect">
            <a:avLst/>
          </a:prstGeom>
        </p:spPr>
      </p:pic>
      <p:pic>
        <p:nvPicPr>
          <p:cNvPr id="15" name="Picture 14" descr="Logo, company name&#10;&#10;Description automatically generated">
            <a:extLst>
              <a:ext uri="{FF2B5EF4-FFF2-40B4-BE49-F238E27FC236}">
                <a16:creationId xmlns:a16="http://schemas.microsoft.com/office/drawing/2014/main" id="{A852DC61-06D1-1C42-9E1E-AC3BF2FD2C0C}"/>
              </a:ext>
            </a:extLst>
          </p:cNvPr>
          <p:cNvPicPr>
            <a:picLocks noChangeAspect="1"/>
          </p:cNvPicPr>
          <p:nvPr/>
        </p:nvPicPr>
        <p:blipFill>
          <a:blip r:embed="rId25" cstate="print">
            <a:alphaModFix amt="70000"/>
            <a:extLst>
              <a:ext uri="{BEBA8EAE-BF5A-486C-A8C5-ECC9F3942E4B}">
                <a14:imgProps xmlns:a14="http://schemas.microsoft.com/office/drawing/2010/main">
                  <a14:imgLayer r:embed="rId26">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967789" y="2747617"/>
            <a:ext cx="721520" cy="334037"/>
          </a:xfrm>
          <a:prstGeom prst="rect">
            <a:avLst/>
          </a:prstGeom>
        </p:spPr>
      </p:pic>
      <p:sp>
        <p:nvSpPr>
          <p:cNvPr id="75" name="Rectangle 74">
            <a:extLst>
              <a:ext uri="{FF2B5EF4-FFF2-40B4-BE49-F238E27FC236}">
                <a16:creationId xmlns:a16="http://schemas.microsoft.com/office/drawing/2014/main" id="{69BE0F3D-6508-A642-918B-C9BDB597A487}"/>
              </a:ext>
            </a:extLst>
          </p:cNvPr>
          <p:cNvSpPr/>
          <p:nvPr/>
        </p:nvSpPr>
        <p:spPr>
          <a:xfrm>
            <a:off x="3862643" y="3328731"/>
            <a:ext cx="16799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Virtual Systems</a:t>
            </a:r>
          </a:p>
        </p:txBody>
      </p:sp>
      <p:pic>
        <p:nvPicPr>
          <p:cNvPr id="101" name="Picture 100">
            <a:extLst>
              <a:ext uri="{FF2B5EF4-FFF2-40B4-BE49-F238E27FC236}">
                <a16:creationId xmlns:a16="http://schemas.microsoft.com/office/drawing/2014/main" id="{ABA022C9-D219-7A45-A454-1CACA8C20B95}"/>
              </a:ext>
            </a:extLst>
          </p:cNvPr>
          <p:cNvPicPr>
            <a:picLocks noChangeAspect="1"/>
          </p:cNvPicPr>
          <p:nvPr/>
        </p:nvPicPr>
        <p:blipFill>
          <a:blip r:embed="rId2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60898" y="1563949"/>
            <a:ext cx="1053852" cy="386979"/>
          </a:xfrm>
          <a:prstGeom prst="rect">
            <a:avLst/>
          </a:prstGeom>
        </p:spPr>
      </p:pic>
      <p:pic>
        <p:nvPicPr>
          <p:cNvPr id="102" name="Picture 101">
            <a:extLst>
              <a:ext uri="{FF2B5EF4-FFF2-40B4-BE49-F238E27FC236}">
                <a16:creationId xmlns:a16="http://schemas.microsoft.com/office/drawing/2014/main" id="{EE3F839F-D5CB-E346-BB21-58238F2D1FA1}"/>
              </a:ext>
            </a:extLst>
          </p:cNvPr>
          <p:cNvPicPr>
            <a:picLocks noChangeAspect="1"/>
          </p:cNvPicPr>
          <p:nvPr/>
        </p:nvPicPr>
        <p:blipFill>
          <a:blip r:embed="rId2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832903" y="2021267"/>
            <a:ext cx="701380" cy="701380"/>
          </a:xfrm>
          <a:prstGeom prst="rect">
            <a:avLst/>
          </a:prstGeom>
        </p:spPr>
      </p:pic>
      <p:pic>
        <p:nvPicPr>
          <p:cNvPr id="106" name="Picture 105">
            <a:extLst>
              <a:ext uri="{FF2B5EF4-FFF2-40B4-BE49-F238E27FC236}">
                <a16:creationId xmlns:a16="http://schemas.microsoft.com/office/drawing/2014/main" id="{9A7EE386-A425-504E-A6DA-32BBF5ACD99F}"/>
              </a:ext>
            </a:extLst>
          </p:cNvPr>
          <p:cNvPicPr>
            <a:picLocks noChangeAspect="1"/>
          </p:cNvPicPr>
          <p:nvPr/>
        </p:nvPicPr>
        <p:blipFill>
          <a:blip r:embed="rId2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45321" y="1905520"/>
            <a:ext cx="587418" cy="513486"/>
          </a:xfrm>
          <a:prstGeom prst="rect">
            <a:avLst/>
          </a:prstGeom>
        </p:spPr>
      </p:pic>
      <p:pic>
        <p:nvPicPr>
          <p:cNvPr id="107" name="Picture 24" descr="Image result for nutanix">
            <a:extLst>
              <a:ext uri="{FF2B5EF4-FFF2-40B4-BE49-F238E27FC236}">
                <a16:creationId xmlns:a16="http://schemas.microsoft.com/office/drawing/2014/main" id="{006D1FE6-6922-854E-A5EE-911138282A04}"/>
              </a:ext>
            </a:extLst>
          </p:cNvPr>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05602" y="2968399"/>
            <a:ext cx="883251" cy="10839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Shape&#10;&#10;Description automatically generated with medium confidence">
            <a:extLst>
              <a:ext uri="{FF2B5EF4-FFF2-40B4-BE49-F238E27FC236}">
                <a16:creationId xmlns:a16="http://schemas.microsoft.com/office/drawing/2014/main" id="{0915BCC7-4448-C44E-AEFE-7C9CEFF7F7A6}"/>
              </a:ext>
            </a:extLst>
          </p:cNvPr>
          <p:cNvPicPr>
            <a:picLocks noChangeAspect="1"/>
          </p:cNvPicPr>
          <p:nvPr/>
        </p:nvPicPr>
        <p:blipFill>
          <a:blip r:embed="rId3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13043" y="2589594"/>
            <a:ext cx="846888" cy="200324"/>
          </a:xfrm>
          <a:prstGeom prst="rect">
            <a:avLst/>
          </a:prstGeom>
        </p:spPr>
      </p:pic>
      <p:grpSp>
        <p:nvGrpSpPr>
          <p:cNvPr id="23" name="Group 22">
            <a:extLst>
              <a:ext uri="{FF2B5EF4-FFF2-40B4-BE49-F238E27FC236}">
                <a16:creationId xmlns:a16="http://schemas.microsoft.com/office/drawing/2014/main" id="{9DBE5426-3F01-4904-968D-AC66C8C1ACF5}"/>
              </a:ext>
            </a:extLst>
          </p:cNvPr>
          <p:cNvGrpSpPr/>
          <p:nvPr/>
        </p:nvGrpSpPr>
        <p:grpSpPr>
          <a:xfrm>
            <a:off x="9304569" y="1626750"/>
            <a:ext cx="1738834" cy="1988345"/>
            <a:chOff x="6768556" y="4444653"/>
            <a:chExt cx="1738834" cy="1988345"/>
          </a:xfrm>
        </p:grpSpPr>
        <p:sp>
          <p:nvSpPr>
            <p:cNvPr id="59" name="Rectangle 58">
              <a:extLst>
                <a:ext uri="{FF2B5EF4-FFF2-40B4-BE49-F238E27FC236}">
                  <a16:creationId xmlns:a16="http://schemas.microsoft.com/office/drawing/2014/main" id="{C87EBEED-CC8F-8B40-8A32-5CE975B40455}"/>
                </a:ext>
              </a:extLst>
            </p:cNvPr>
            <p:cNvSpPr/>
            <p:nvPr/>
          </p:nvSpPr>
          <p:spPr>
            <a:xfrm>
              <a:off x="6843240" y="6155999"/>
              <a:ext cx="158843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Storage Systems</a:t>
              </a:r>
            </a:p>
          </p:txBody>
        </p:sp>
        <p:pic>
          <p:nvPicPr>
            <p:cNvPr id="134" name="Picture 6" descr="Image result for ibm informix">
              <a:extLst>
                <a:ext uri="{FF2B5EF4-FFF2-40B4-BE49-F238E27FC236}">
                  <a16:creationId xmlns:a16="http://schemas.microsoft.com/office/drawing/2014/main" id="{0F844D59-ED9C-DC4B-9598-2C6324A54C83}"/>
                </a:ext>
              </a:extLst>
            </p:cNvPr>
            <p:cNvPicPr>
              <a:picLocks noChangeAspect="1" noChangeArrowheads="1"/>
            </p:cNvPicPr>
            <p:nvPr/>
          </p:nvPicPr>
          <p:blipFill>
            <a:blip r:embed="rId31"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93133" y="4444653"/>
              <a:ext cx="936573" cy="348169"/>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134">
              <a:extLst>
                <a:ext uri="{FF2B5EF4-FFF2-40B4-BE49-F238E27FC236}">
                  <a16:creationId xmlns:a16="http://schemas.microsoft.com/office/drawing/2014/main" id="{883CFCE6-BA64-F843-9222-EC250C96304C}"/>
                </a:ext>
              </a:extLst>
            </p:cNvPr>
            <p:cNvPicPr>
              <a:picLocks noChangeAspect="1"/>
            </p:cNvPicPr>
            <p:nvPr/>
          </p:nvPicPr>
          <p:blipFill>
            <a:blip r:embed="rId32"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768556" y="5635622"/>
              <a:ext cx="958445" cy="440576"/>
            </a:xfrm>
            <a:prstGeom prst="rect">
              <a:avLst/>
            </a:prstGeom>
          </p:spPr>
        </p:pic>
        <p:pic>
          <p:nvPicPr>
            <p:cNvPr id="139" name="Picture 138">
              <a:extLst>
                <a:ext uri="{FF2B5EF4-FFF2-40B4-BE49-F238E27FC236}">
                  <a16:creationId xmlns:a16="http://schemas.microsoft.com/office/drawing/2014/main" id="{61626B12-6B4A-674F-A6BD-485C531C1BE5}"/>
                </a:ext>
              </a:extLst>
            </p:cNvPr>
            <p:cNvPicPr>
              <a:picLocks noChangeAspect="1"/>
            </p:cNvPicPr>
            <p:nvPr/>
          </p:nvPicPr>
          <p:blipFill>
            <a:blip r:embed="rId3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979630" y="4558446"/>
              <a:ext cx="527760" cy="527760"/>
            </a:xfrm>
            <a:prstGeom prst="rect">
              <a:avLst/>
            </a:prstGeom>
          </p:spPr>
        </p:pic>
        <p:pic>
          <p:nvPicPr>
            <p:cNvPr id="142" name="Picture 141">
              <a:extLst>
                <a:ext uri="{FF2B5EF4-FFF2-40B4-BE49-F238E27FC236}">
                  <a16:creationId xmlns:a16="http://schemas.microsoft.com/office/drawing/2014/main" id="{D76C7F5C-95DF-0E4C-BB78-F442AEC432AD}"/>
                </a:ext>
              </a:extLst>
            </p:cNvPr>
            <p:cNvPicPr>
              <a:picLocks noChangeAspect="1"/>
            </p:cNvPicPr>
            <p:nvPr/>
          </p:nvPicPr>
          <p:blipFill>
            <a:blip r:embed="rId3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76685" y="5079380"/>
              <a:ext cx="450825" cy="452839"/>
            </a:xfrm>
            <a:prstGeom prst="rect">
              <a:avLst/>
            </a:prstGeom>
          </p:spPr>
        </p:pic>
        <p:pic>
          <p:nvPicPr>
            <p:cNvPr id="143" name="Picture 142">
              <a:extLst>
                <a:ext uri="{FF2B5EF4-FFF2-40B4-BE49-F238E27FC236}">
                  <a16:creationId xmlns:a16="http://schemas.microsoft.com/office/drawing/2014/main" id="{608C671C-837F-CA40-BA78-8F0379354FE4}"/>
                </a:ext>
              </a:extLst>
            </p:cNvPr>
            <p:cNvPicPr>
              <a:picLocks noChangeAspect="1"/>
            </p:cNvPicPr>
            <p:nvPr/>
          </p:nvPicPr>
          <p:blipFill>
            <a:blip r:embed="rId3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039841" y="5164304"/>
              <a:ext cx="345211" cy="345211"/>
            </a:xfrm>
            <a:prstGeom prst="rect">
              <a:avLst/>
            </a:prstGeom>
          </p:spPr>
        </p:pic>
        <p:pic>
          <p:nvPicPr>
            <p:cNvPr id="144" name="Picture 143">
              <a:extLst>
                <a:ext uri="{FF2B5EF4-FFF2-40B4-BE49-F238E27FC236}">
                  <a16:creationId xmlns:a16="http://schemas.microsoft.com/office/drawing/2014/main" id="{6E563416-5071-F24F-BB7B-2829F5F2C99B}"/>
                </a:ext>
              </a:extLst>
            </p:cNvPr>
            <p:cNvPicPr>
              <a:picLocks noChangeAspect="1"/>
            </p:cNvPicPr>
            <p:nvPr/>
          </p:nvPicPr>
          <p:blipFill>
            <a:blip r:embed="rId3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26399" y="4647501"/>
              <a:ext cx="402284" cy="182856"/>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596D5860-9E2E-0C45-866C-5177F2AA7FCA}"/>
                </a:ext>
              </a:extLst>
            </p:cNvPr>
            <p:cNvPicPr>
              <a:picLocks noChangeAspect="1"/>
            </p:cNvPicPr>
            <p:nvPr/>
          </p:nvPicPr>
          <p:blipFill>
            <a:blip r:embed="rId3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61419" y="5547185"/>
              <a:ext cx="728173" cy="172243"/>
            </a:xfrm>
            <a:prstGeom prst="rect">
              <a:avLst/>
            </a:prstGeom>
          </p:spPr>
        </p:pic>
        <p:pic>
          <p:nvPicPr>
            <p:cNvPr id="69" name="Picture 68">
              <a:extLst>
                <a:ext uri="{FF2B5EF4-FFF2-40B4-BE49-F238E27FC236}">
                  <a16:creationId xmlns:a16="http://schemas.microsoft.com/office/drawing/2014/main" id="{5A30C061-BA37-6645-89FD-5C0CEE3CDEA6}"/>
                </a:ext>
              </a:extLst>
            </p:cNvPr>
            <p:cNvPicPr>
              <a:picLocks noChangeAspect="1"/>
            </p:cNvPicPr>
            <p:nvPr/>
          </p:nvPicPr>
          <p:blipFill>
            <a:blip r:embed="rId37" cstate="screen">
              <a:duotone>
                <a:prstClr val="black"/>
                <a:schemeClr val="tx2">
                  <a:tint val="45000"/>
                  <a:satMod val="400000"/>
                </a:schemeClr>
              </a:duotone>
              <a:alphaModFix amt="50000"/>
              <a:extLst>
                <a:ext uri="{28A0092B-C50C-407E-A947-70E740481C1C}">
                  <a14:useLocalDpi xmlns:a14="http://schemas.microsoft.com/office/drawing/2010/main"/>
                </a:ext>
              </a:extLst>
            </a:blip>
            <a:stretch>
              <a:fillRect/>
            </a:stretch>
          </p:blipFill>
          <p:spPr>
            <a:xfrm>
              <a:off x="7326343" y="4861316"/>
              <a:ext cx="729734" cy="403275"/>
            </a:xfrm>
            <a:prstGeom prst="rect">
              <a:avLst/>
            </a:prstGeom>
            <a:effectLst/>
          </p:spPr>
        </p:pic>
      </p:grpSp>
      <p:sp>
        <p:nvSpPr>
          <p:cNvPr id="20" name="Title 19">
            <a:extLst>
              <a:ext uri="{FF2B5EF4-FFF2-40B4-BE49-F238E27FC236}">
                <a16:creationId xmlns:a16="http://schemas.microsoft.com/office/drawing/2014/main" id="{EF7038BE-C4C4-4AD9-BFB6-DA4312F116C3}"/>
              </a:ext>
            </a:extLst>
          </p:cNvPr>
          <p:cNvSpPr>
            <a:spLocks noGrp="1"/>
          </p:cNvSpPr>
          <p:nvPr>
            <p:ph type="title"/>
          </p:nvPr>
        </p:nvSpPr>
        <p:spPr>
          <a:xfrm>
            <a:off x="828339" y="324006"/>
            <a:ext cx="10535322" cy="753466"/>
          </a:xfrm>
        </p:spPr>
        <p:txBody>
          <a:bodyPr/>
          <a:lstStyle/>
          <a:p>
            <a:r>
              <a:rPr lang="en-US" dirty="0"/>
              <a:t>Unmatched Flexibility</a:t>
            </a:r>
          </a:p>
        </p:txBody>
      </p:sp>
      <p:sp>
        <p:nvSpPr>
          <p:cNvPr id="61" name="Rectangle 60">
            <a:extLst>
              <a:ext uri="{FF2B5EF4-FFF2-40B4-BE49-F238E27FC236}">
                <a16:creationId xmlns:a16="http://schemas.microsoft.com/office/drawing/2014/main" id="{CF8C2A3E-D6F2-F74F-9B94-2F17C148728C}"/>
              </a:ext>
            </a:extLst>
          </p:cNvPr>
          <p:cNvSpPr/>
          <p:nvPr/>
        </p:nvSpPr>
        <p:spPr>
          <a:xfrm>
            <a:off x="1099992" y="5966856"/>
            <a:ext cx="167001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Cloud and SaaS</a:t>
            </a:r>
          </a:p>
        </p:txBody>
      </p:sp>
      <p:pic>
        <p:nvPicPr>
          <p:cNvPr id="114" name="Picture 113">
            <a:extLst>
              <a:ext uri="{FF2B5EF4-FFF2-40B4-BE49-F238E27FC236}">
                <a16:creationId xmlns:a16="http://schemas.microsoft.com/office/drawing/2014/main" id="{FCD9666E-F589-3D42-89DB-FC2D9CE7EA75}"/>
              </a:ext>
            </a:extLst>
          </p:cNvPr>
          <p:cNvPicPr>
            <a:picLocks noChangeAspect="1"/>
          </p:cNvPicPr>
          <p:nvPr/>
        </p:nvPicPr>
        <p:blipFill>
          <a:blip r:embed="rId3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74564" y="5233746"/>
            <a:ext cx="1737470" cy="404330"/>
          </a:xfrm>
          <a:prstGeom prst="rect">
            <a:avLst/>
          </a:prstGeom>
        </p:spPr>
      </p:pic>
      <p:pic>
        <p:nvPicPr>
          <p:cNvPr id="115" name="Picture 114">
            <a:extLst>
              <a:ext uri="{FF2B5EF4-FFF2-40B4-BE49-F238E27FC236}">
                <a16:creationId xmlns:a16="http://schemas.microsoft.com/office/drawing/2014/main" id="{9D66C850-856C-284D-B9E6-9BE60F9A526F}"/>
              </a:ext>
            </a:extLst>
          </p:cNvPr>
          <p:cNvPicPr>
            <a:picLocks noChangeAspect="1"/>
          </p:cNvPicPr>
          <p:nvPr/>
        </p:nvPicPr>
        <p:blipFill>
          <a:blip r:embed="rId39" cstate="print">
            <a:duotone>
              <a:schemeClr val="bg2">
                <a:shade val="45000"/>
                <a:satMod val="135000"/>
              </a:schemeClr>
              <a:prstClr val="white"/>
            </a:duotone>
            <a:alphaModFix/>
            <a:extLst>
              <a:ext uri="{28A0092B-C50C-407E-A947-70E740481C1C}">
                <a14:useLocalDpi xmlns:a14="http://schemas.microsoft.com/office/drawing/2010/main"/>
              </a:ext>
            </a:extLst>
          </a:blip>
          <a:stretch>
            <a:fillRect/>
          </a:stretch>
        </p:blipFill>
        <p:spPr>
          <a:xfrm>
            <a:off x="1277133" y="4272554"/>
            <a:ext cx="352886" cy="418170"/>
          </a:xfrm>
          <a:prstGeom prst="rect">
            <a:avLst/>
          </a:prstGeom>
        </p:spPr>
      </p:pic>
      <p:pic>
        <p:nvPicPr>
          <p:cNvPr id="76" name="Picture 75">
            <a:extLst>
              <a:ext uri="{FF2B5EF4-FFF2-40B4-BE49-F238E27FC236}">
                <a16:creationId xmlns:a16="http://schemas.microsoft.com/office/drawing/2014/main" id="{7355B411-8238-B841-80A4-6CF7F1EE1BC8}"/>
              </a:ext>
            </a:extLst>
          </p:cNvPr>
          <p:cNvPicPr>
            <a:picLocks noChangeAspect="1"/>
          </p:cNvPicPr>
          <p:nvPr/>
        </p:nvPicPr>
        <p:blipFill>
          <a:blip r:embed="rId4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630019" y="5662233"/>
            <a:ext cx="941370" cy="166020"/>
          </a:xfrm>
          <a:prstGeom prst="rect">
            <a:avLst/>
          </a:prstGeom>
        </p:spPr>
      </p:pic>
      <p:pic>
        <p:nvPicPr>
          <p:cNvPr id="3" name="Picture 2" descr="A yellow and black logo&#10;&#10;Description automatically generated with low confidence">
            <a:extLst>
              <a:ext uri="{FF2B5EF4-FFF2-40B4-BE49-F238E27FC236}">
                <a16:creationId xmlns:a16="http://schemas.microsoft.com/office/drawing/2014/main" id="{7F84D725-70A4-1E44-BF17-3E1DE2539364}"/>
              </a:ext>
            </a:extLst>
          </p:cNvPr>
          <p:cNvPicPr>
            <a:picLocks noChangeAspect="1"/>
          </p:cNvPicPr>
          <p:nvPr/>
        </p:nvPicPr>
        <p:blipFill>
          <a:blip r:embed="rId41" cstate="print">
            <a:duotone>
              <a:prstClr val="black"/>
              <a:schemeClr val="tx2">
                <a:tint val="45000"/>
                <a:satMod val="400000"/>
              </a:schemeClr>
            </a:duotone>
            <a:alphaModFix amt="50000"/>
            <a:extLst>
              <a:ext uri="{28A0092B-C50C-407E-A947-70E740481C1C}">
                <a14:useLocalDpi xmlns:a14="http://schemas.microsoft.com/office/drawing/2010/main"/>
              </a:ext>
            </a:extLst>
          </a:blip>
          <a:stretch>
            <a:fillRect/>
          </a:stretch>
        </p:blipFill>
        <p:spPr>
          <a:xfrm>
            <a:off x="1197417" y="4887412"/>
            <a:ext cx="432602" cy="258840"/>
          </a:xfrm>
          <a:prstGeom prst="rect">
            <a:avLst/>
          </a:prstGeom>
        </p:spPr>
      </p:pic>
      <p:sp>
        <p:nvSpPr>
          <p:cNvPr id="70" name="Rectangle 69">
            <a:extLst>
              <a:ext uri="{FF2B5EF4-FFF2-40B4-BE49-F238E27FC236}">
                <a16:creationId xmlns:a16="http://schemas.microsoft.com/office/drawing/2014/main" id="{812A180D-5067-D14C-A7C4-8D5FA90DC04F}"/>
              </a:ext>
            </a:extLst>
          </p:cNvPr>
          <p:cNvSpPr/>
          <p:nvPr/>
        </p:nvSpPr>
        <p:spPr>
          <a:xfrm>
            <a:off x="9703546" y="5972374"/>
            <a:ext cx="987771"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Containers</a:t>
            </a:r>
          </a:p>
        </p:txBody>
      </p:sp>
      <p:pic>
        <p:nvPicPr>
          <p:cNvPr id="56328" name="Picture 8" descr="See the source image">
            <a:extLst>
              <a:ext uri="{FF2B5EF4-FFF2-40B4-BE49-F238E27FC236}">
                <a16:creationId xmlns:a16="http://schemas.microsoft.com/office/drawing/2014/main" id="{F597A9F6-BA7D-4806-91F7-EF7706A3A31D}"/>
              </a:ext>
            </a:extLst>
          </p:cNvPr>
          <p:cNvPicPr>
            <a:picLocks noChangeAspect="1" noChangeArrowheads="1"/>
          </p:cNvPicPr>
          <p:nvPr/>
        </p:nvPicPr>
        <p:blipFill>
          <a:blip r:embed="rId42" cstate="print">
            <a:grayscl/>
            <a:alphaModFix amt="50000"/>
            <a:extLst>
              <a:ext uri="{28A0092B-C50C-407E-A947-70E740481C1C}">
                <a14:useLocalDpi xmlns:a14="http://schemas.microsoft.com/office/drawing/2010/main"/>
              </a:ext>
            </a:extLst>
          </a:blip>
          <a:srcRect/>
          <a:stretch>
            <a:fillRect/>
          </a:stretch>
        </p:blipFill>
        <p:spPr bwMode="auto">
          <a:xfrm>
            <a:off x="10441263" y="5349569"/>
            <a:ext cx="430395" cy="459769"/>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descr="See the source image">
            <a:extLst>
              <a:ext uri="{FF2B5EF4-FFF2-40B4-BE49-F238E27FC236}">
                <a16:creationId xmlns:a16="http://schemas.microsoft.com/office/drawing/2014/main" id="{4290E259-995A-4C2F-BD25-5DE093355407}"/>
              </a:ext>
            </a:extLst>
          </p:cNvPr>
          <p:cNvPicPr>
            <a:picLocks noChangeAspect="1" noChangeArrowheads="1"/>
          </p:cNvPicPr>
          <p:nvPr/>
        </p:nvPicPr>
        <p:blipFill>
          <a:blip r:embed="rId43" cstate="print">
            <a:alphaModFix amt="70000"/>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593032" y="4309057"/>
            <a:ext cx="1117871" cy="197592"/>
          </a:xfrm>
          <a:prstGeom prst="rect">
            <a:avLst/>
          </a:prstGeom>
          <a:noFill/>
          <a:extLst>
            <a:ext uri="{909E8E84-426E-40DD-AFC4-6F175D3DCCD1}">
              <a14:hiddenFill xmlns:a14="http://schemas.microsoft.com/office/drawing/2010/main">
                <a:solidFill>
                  <a:srgbClr val="FFFFFF"/>
                </a:solidFill>
              </a14:hiddenFill>
            </a:ext>
          </a:extLst>
        </p:spPr>
      </p:pic>
      <p:pic>
        <p:nvPicPr>
          <p:cNvPr id="56332" name="Picture 12" descr="See the source image">
            <a:extLst>
              <a:ext uri="{FF2B5EF4-FFF2-40B4-BE49-F238E27FC236}">
                <a16:creationId xmlns:a16="http://schemas.microsoft.com/office/drawing/2014/main" id="{334041C7-DAD6-4171-9DED-6D78E9E23E43}"/>
              </a:ext>
            </a:extLst>
          </p:cNvPr>
          <p:cNvPicPr>
            <a:picLocks noChangeAspect="1" noChangeArrowheads="1"/>
          </p:cNvPicPr>
          <p:nvPr/>
        </p:nvPicPr>
        <p:blipFill rotWithShape="1">
          <a:blip r:embed="rId44" cstate="print">
            <a:duotone>
              <a:schemeClr val="accent6">
                <a:shade val="45000"/>
                <a:satMod val="135000"/>
              </a:schemeClr>
              <a:prstClr val="white"/>
            </a:duotone>
            <a:extLst>
              <a:ext uri="{28A0092B-C50C-407E-A947-70E740481C1C}">
                <a14:useLocalDpi xmlns:a14="http://schemas.microsoft.com/office/drawing/2010/main"/>
              </a:ext>
            </a:extLst>
          </a:blip>
          <a:srcRect l="24459" t="6901" r="24378" b="9238"/>
          <a:stretch/>
        </p:blipFill>
        <p:spPr bwMode="auto">
          <a:xfrm>
            <a:off x="9266251" y="4639830"/>
            <a:ext cx="586871" cy="5496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crosoft Office 365 Name Changes - BSC Solutions Group Ltd. | Mississauga  | Brampton">
            <a:extLst>
              <a:ext uri="{FF2B5EF4-FFF2-40B4-BE49-F238E27FC236}">
                <a16:creationId xmlns:a16="http://schemas.microsoft.com/office/drawing/2014/main" id="{20DCE57A-175C-4632-8A0B-7C2CE6BDE7B9}"/>
              </a:ext>
            </a:extLst>
          </p:cNvPr>
          <p:cNvPicPr>
            <a:picLocks noChangeAspect="1" noChangeArrowheads="1"/>
          </p:cNvPicPr>
          <p:nvPr/>
        </p:nvPicPr>
        <p:blipFill>
          <a:blip r:embed="rId45">
            <a:grayscl/>
            <a:alphaModFix amt="50000"/>
            <a:extLst>
              <a:ext uri="{28A0092B-C50C-407E-A947-70E740481C1C}">
                <a14:useLocalDpi xmlns:a14="http://schemas.microsoft.com/office/drawing/2010/main" val="0"/>
              </a:ext>
            </a:extLst>
          </a:blip>
          <a:srcRect/>
          <a:stretch>
            <a:fillRect/>
          </a:stretch>
        </p:blipFill>
        <p:spPr bwMode="auto">
          <a:xfrm>
            <a:off x="1935001" y="4212796"/>
            <a:ext cx="737285" cy="499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1.3 Managed Azure - OSS">
            <a:extLst>
              <a:ext uri="{FF2B5EF4-FFF2-40B4-BE49-F238E27FC236}">
                <a16:creationId xmlns:a16="http://schemas.microsoft.com/office/drawing/2014/main" id="{6306FE21-6582-4408-A1BB-26A4630A1983}"/>
              </a:ext>
            </a:extLst>
          </p:cNvPr>
          <p:cNvPicPr>
            <a:picLocks noChangeAspect="1" noChangeArrowheads="1"/>
          </p:cNvPicPr>
          <p:nvPr/>
        </p:nvPicPr>
        <p:blipFill rotWithShape="1">
          <a:blip r:embed="rId46">
            <a:grayscl/>
            <a:alphaModFix amt="50000"/>
            <a:extLst>
              <a:ext uri="{28A0092B-C50C-407E-A947-70E740481C1C}">
                <a14:useLocalDpi xmlns:a14="http://schemas.microsoft.com/office/drawing/2010/main" val="0"/>
              </a:ext>
            </a:extLst>
          </a:blip>
          <a:srcRect l="19617" t="4512" r="18314" b="11639"/>
          <a:stretch/>
        </p:blipFill>
        <p:spPr bwMode="auto">
          <a:xfrm>
            <a:off x="1977222" y="4759978"/>
            <a:ext cx="607745" cy="5345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ogle Kubernetes Engine">
            <a:extLst>
              <a:ext uri="{FF2B5EF4-FFF2-40B4-BE49-F238E27FC236}">
                <a16:creationId xmlns:a16="http://schemas.microsoft.com/office/drawing/2014/main" id="{5420AC60-A06D-5028-E435-378A6AC53BD1}"/>
              </a:ext>
            </a:extLst>
          </p:cNvPr>
          <p:cNvPicPr>
            <a:picLocks noChangeAspect="1" noChangeArrowheads="1"/>
          </p:cNvPicPr>
          <p:nvPr/>
        </p:nvPicPr>
        <p:blipFill>
          <a:blip r:embed="rId47">
            <a:clrChange>
              <a:clrFrom>
                <a:srgbClr val="FFFFFF"/>
              </a:clrFrom>
              <a:clrTo>
                <a:srgbClr val="FFFFFF">
                  <a:alpha val="0"/>
                </a:srgbClr>
              </a:clrTo>
            </a:clrChange>
            <a:duotone>
              <a:schemeClr val="accent6">
                <a:shade val="45000"/>
                <a:satMod val="135000"/>
              </a:schemeClr>
              <a:prstClr val="white"/>
            </a:duotone>
            <a:extLst>
              <a:ext uri="{BEBA8EAE-BF5A-486C-A8C5-ECC9F3942E4B}">
                <a14:imgProps xmlns:a14="http://schemas.microsoft.com/office/drawing/2010/main">
                  <a14:imgLayer r:embed="rId48">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402194" y="5324070"/>
            <a:ext cx="860820" cy="498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inar: Operationalizing Azure Kubernetes Service (AKS)">
            <a:extLst>
              <a:ext uri="{FF2B5EF4-FFF2-40B4-BE49-F238E27FC236}">
                <a16:creationId xmlns:a16="http://schemas.microsoft.com/office/drawing/2014/main" id="{AF6C5CC8-36D0-81F6-64C4-54FB4F31C1F7}"/>
              </a:ext>
            </a:extLst>
          </p:cNvPr>
          <p:cNvPicPr>
            <a:picLocks noChangeAspect="1" noChangeArrowheads="1"/>
          </p:cNvPicPr>
          <p:nvPr/>
        </p:nvPicPr>
        <p:blipFill>
          <a:blip r:embed="rId49">
            <a:duotone>
              <a:schemeClr val="accent6">
                <a:shade val="45000"/>
                <a:satMod val="135000"/>
              </a:schemeClr>
              <a:prstClr val="white"/>
            </a:duotone>
            <a:extLst>
              <a:ext uri="{BEBA8EAE-BF5A-486C-A8C5-ECC9F3942E4B}">
                <a14:imgProps xmlns:a14="http://schemas.microsoft.com/office/drawing/2010/main">
                  <a14:imgLayer r:embed="rId50">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10602" y="4662939"/>
            <a:ext cx="957084" cy="53731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98E573C-2B7E-D632-8A8F-81D9EAA4B5F3}"/>
              </a:ext>
            </a:extLst>
          </p:cNvPr>
          <p:cNvSpPr/>
          <p:nvPr/>
        </p:nvSpPr>
        <p:spPr>
          <a:xfrm>
            <a:off x="3867607" y="5966677"/>
            <a:ext cx="167001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Inter Light BETA" panose="020B0402030000000004" pitchFamily="34" charset="0"/>
                <a:cs typeface="+mn-cs"/>
              </a:rPr>
              <a:t>PaaS</a:t>
            </a:r>
          </a:p>
        </p:txBody>
      </p:sp>
      <p:pic>
        <p:nvPicPr>
          <p:cNvPr id="1030" name="Picture 6" descr="Simba DynamoDB ODBC and JDBC Drivers | Simba - Magnitude">
            <a:extLst>
              <a:ext uri="{FF2B5EF4-FFF2-40B4-BE49-F238E27FC236}">
                <a16:creationId xmlns:a16="http://schemas.microsoft.com/office/drawing/2014/main" id="{01C99B95-0ED0-0352-FAED-85FDDFE1E256}"/>
              </a:ext>
            </a:extLst>
          </p:cNvPr>
          <p:cNvPicPr>
            <a:picLocks noChangeAspect="1" noChangeArrowheads="1"/>
          </p:cNvPicPr>
          <p:nvPr/>
        </p:nvPicPr>
        <p:blipFill>
          <a:blip r:embed="rId51">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94061" y="4847358"/>
            <a:ext cx="915170" cy="4767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ngoDB | The Software Report">
            <a:extLst>
              <a:ext uri="{FF2B5EF4-FFF2-40B4-BE49-F238E27FC236}">
                <a16:creationId xmlns:a16="http://schemas.microsoft.com/office/drawing/2014/main" id="{2B6703BC-6500-90AD-A8A1-274827D5569B}"/>
              </a:ext>
            </a:extLst>
          </p:cNvPr>
          <p:cNvPicPr>
            <a:picLocks noChangeAspect="1" noChangeArrowheads="1"/>
          </p:cNvPicPr>
          <p:nvPr/>
        </p:nvPicPr>
        <p:blipFill>
          <a:blip r:embed="rId5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95543" y="2404208"/>
            <a:ext cx="958994" cy="2569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crosoft Azure - Create Azure SQL Database - GeeksforGeeks">
            <a:extLst>
              <a:ext uri="{FF2B5EF4-FFF2-40B4-BE49-F238E27FC236}">
                <a16:creationId xmlns:a16="http://schemas.microsoft.com/office/drawing/2014/main" id="{EB2A0D05-B13E-B06D-5759-05CC10D81D1A}"/>
              </a:ext>
            </a:extLst>
          </p:cNvPr>
          <p:cNvPicPr>
            <a:picLocks noChangeAspect="1" noChangeArrowheads="1"/>
          </p:cNvPicPr>
          <p:nvPr/>
        </p:nvPicPr>
        <p:blipFill rotWithShape="1">
          <a:blip r:embed="rId5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792" t="16652" r="15084" b="18888"/>
          <a:stretch/>
        </p:blipFill>
        <p:spPr bwMode="auto">
          <a:xfrm>
            <a:off x="4919498" y="4773102"/>
            <a:ext cx="650899" cy="6345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crosoft Azure - Wikipedia">
            <a:extLst>
              <a:ext uri="{FF2B5EF4-FFF2-40B4-BE49-F238E27FC236}">
                <a16:creationId xmlns:a16="http://schemas.microsoft.com/office/drawing/2014/main" id="{C18C5F33-36F1-20BD-3EC7-707228D87645}"/>
              </a:ext>
            </a:extLst>
          </p:cNvPr>
          <p:cNvPicPr>
            <a:picLocks noChangeAspect="1" noChangeArrowheads="1"/>
          </p:cNvPicPr>
          <p:nvPr/>
        </p:nvPicPr>
        <p:blipFill>
          <a:blip r:embed="rId5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32839" y="5444834"/>
            <a:ext cx="372145" cy="37214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746AE365-15C2-7222-0AB2-C56789DA6589}"/>
              </a:ext>
            </a:extLst>
          </p:cNvPr>
          <p:cNvPicPr>
            <a:picLocks noChangeAspect="1"/>
          </p:cNvPicPr>
          <p:nvPr/>
        </p:nvPicPr>
        <p:blipFill rotWithShape="1">
          <a:blip r:embed="rId55" cstate="print">
            <a:duotone>
              <a:schemeClr val="bg2">
                <a:shade val="45000"/>
                <a:satMod val="135000"/>
              </a:schemeClr>
              <a:prstClr val="white"/>
            </a:duotone>
            <a:extLst>
              <a:ext uri="{BEBA8EAE-BF5A-486C-A8C5-ECC9F3942E4B}">
                <a14:imgProps xmlns:a14="http://schemas.microsoft.com/office/drawing/2010/main">
                  <a14:imgLayer r:embed="rId56">
                    <a14:imgEffect>
                      <a14:backgroundRemoval t="10000" b="90000" l="10000" r="90000">
                        <a14:backgroundMark x1="5729" y1="84322" x2="5729" y2="84322"/>
                        <a14:backgroundMark x1="8333" y1="83051" x2="68750" y2="80932"/>
                        <a14:backgroundMark x1="68750" y1="80932" x2="13542" y2="73305"/>
                        <a14:backgroundMark x1="13542" y1="73305" x2="71094" y2="86864"/>
                        <a14:backgroundMark x1="71094" y1="86864" x2="88802" y2="85593"/>
                      </a14:backgroundRemoval>
                    </a14:imgEffect>
                  </a14:imgLayer>
                </a14:imgProps>
              </a:ext>
              <a:ext uri="{28A0092B-C50C-407E-A947-70E740481C1C}">
                <a14:useLocalDpi xmlns:a14="http://schemas.microsoft.com/office/drawing/2010/main"/>
              </a:ext>
            </a:extLst>
          </a:blip>
          <a:srcRect l="21930" r="17707" b="17267"/>
          <a:stretch/>
        </p:blipFill>
        <p:spPr>
          <a:xfrm>
            <a:off x="4457631" y="5442708"/>
            <a:ext cx="565036" cy="476711"/>
          </a:xfrm>
          <a:prstGeom prst="rect">
            <a:avLst/>
          </a:prstGeom>
        </p:spPr>
      </p:pic>
      <p:pic>
        <p:nvPicPr>
          <p:cNvPr id="97" name="Picture 96">
            <a:extLst>
              <a:ext uri="{FF2B5EF4-FFF2-40B4-BE49-F238E27FC236}">
                <a16:creationId xmlns:a16="http://schemas.microsoft.com/office/drawing/2014/main" id="{BD9179F2-6DBB-29A7-5539-3C607D884148}"/>
              </a:ext>
            </a:extLst>
          </p:cNvPr>
          <p:cNvPicPr>
            <a:picLocks noChangeAspect="1"/>
          </p:cNvPicPr>
          <p:nvPr/>
        </p:nvPicPr>
        <p:blipFill>
          <a:blip r:embed="rId57">
            <a:duotone>
              <a:schemeClr val="bg2">
                <a:shade val="45000"/>
                <a:satMod val="135000"/>
              </a:schemeClr>
              <a:prstClr val="white"/>
            </a:duotone>
          </a:blip>
          <a:stretch>
            <a:fillRect/>
          </a:stretch>
        </p:blipFill>
        <p:spPr>
          <a:xfrm>
            <a:off x="5097620" y="5607269"/>
            <a:ext cx="395739" cy="109928"/>
          </a:xfrm>
          <a:prstGeom prst="rect">
            <a:avLst/>
          </a:prstGeom>
        </p:spPr>
      </p:pic>
    </p:spTree>
    <p:extLst>
      <p:ext uri="{BB962C8B-B14F-4D97-AF65-F5344CB8AC3E}">
        <p14:creationId xmlns:p14="http://schemas.microsoft.com/office/powerpoint/2010/main" val="141797726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85965AE-301F-6440-4E8B-11B90F7FB434}"/>
              </a:ext>
            </a:extLst>
          </p:cNvPr>
          <p:cNvGrpSpPr/>
          <p:nvPr/>
        </p:nvGrpSpPr>
        <p:grpSpPr>
          <a:xfrm>
            <a:off x="7870261" y="1284089"/>
            <a:ext cx="3706654" cy="4771122"/>
            <a:chOff x="8016176" y="1196541"/>
            <a:chExt cx="3706654" cy="4771122"/>
          </a:xfrm>
        </p:grpSpPr>
        <p:sp>
          <p:nvSpPr>
            <p:cNvPr id="119" name="TextBox 118">
              <a:extLst>
                <a:ext uri="{FF2B5EF4-FFF2-40B4-BE49-F238E27FC236}">
                  <a16:creationId xmlns:a16="http://schemas.microsoft.com/office/drawing/2014/main" id="{13DFA1A1-D19E-2CC2-9EED-0B3292C2E2AF}"/>
                </a:ext>
              </a:extLst>
            </p:cNvPr>
            <p:cNvSpPr txBox="1"/>
            <p:nvPr/>
          </p:nvSpPr>
          <p:spPr>
            <a:xfrm>
              <a:off x="8016176" y="1196541"/>
              <a:ext cx="3706654" cy="4771122"/>
            </a:xfrm>
            <a:prstGeom prst="roundRect">
              <a:avLst>
                <a:gd name="adj" fmla="val 3034"/>
              </a:avLst>
            </a:prstGeom>
            <a:solidFill>
              <a:schemeClr val="bg2"/>
            </a:solidFill>
            <a:ln w="12700">
              <a:no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endParaRPr>
            </a:p>
          </p:txBody>
        </p:sp>
        <p:sp>
          <p:nvSpPr>
            <p:cNvPr id="128" name="TextBox 127">
              <a:extLst>
                <a:ext uri="{FF2B5EF4-FFF2-40B4-BE49-F238E27FC236}">
                  <a16:creationId xmlns:a16="http://schemas.microsoft.com/office/drawing/2014/main" id="{603C76F0-1713-5110-45B6-1F5C9C5BE766}"/>
                </a:ext>
              </a:extLst>
            </p:cNvPr>
            <p:cNvSpPr txBox="1"/>
            <p:nvPr/>
          </p:nvSpPr>
          <p:spPr>
            <a:xfrm>
              <a:off x="8164833" y="1450364"/>
              <a:ext cx="3409340" cy="237777"/>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200" b="1" i="0" u="none" strike="noStrike" kern="1200" cap="none" spc="0" normalizeH="0" baseline="0" noProof="0">
                  <a:ln>
                    <a:noFill/>
                  </a:ln>
                  <a:solidFill>
                    <a:srgbClr val="AB2328"/>
                  </a:solidFill>
                  <a:effectLst/>
                  <a:uLnTx/>
                  <a:uFillTx/>
                  <a:latin typeface="Arial" panose="020B0604020202020204"/>
                  <a:ea typeface="+mn-ea"/>
                  <a:cs typeface="+mn-cs"/>
                </a:rPr>
                <a:t>Future: AI-powered Intelligent Data Storage </a:t>
              </a:r>
            </a:p>
          </p:txBody>
        </p:sp>
      </p:grpSp>
      <p:sp>
        <p:nvSpPr>
          <p:cNvPr id="67" name="Freeform 27">
            <a:extLst>
              <a:ext uri="{FF2B5EF4-FFF2-40B4-BE49-F238E27FC236}">
                <a16:creationId xmlns:a16="http://schemas.microsoft.com/office/drawing/2014/main" id="{730F788D-A6C2-FC1D-3736-99F67919499B}"/>
              </a:ext>
            </a:extLst>
          </p:cNvPr>
          <p:cNvSpPr/>
          <p:nvPr/>
        </p:nvSpPr>
        <p:spPr>
          <a:xfrm>
            <a:off x="5416963" y="4069267"/>
            <a:ext cx="2038420" cy="1264656"/>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59" name="Freeform 27">
            <a:extLst>
              <a:ext uri="{FF2B5EF4-FFF2-40B4-BE49-F238E27FC236}">
                <a16:creationId xmlns:a16="http://schemas.microsoft.com/office/drawing/2014/main" id="{A399351D-5E55-4566-D8E5-172D42362481}"/>
              </a:ext>
            </a:extLst>
          </p:cNvPr>
          <p:cNvSpPr/>
          <p:nvPr/>
        </p:nvSpPr>
        <p:spPr>
          <a:xfrm>
            <a:off x="2206564" y="4069267"/>
            <a:ext cx="2038418" cy="1262230"/>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66" name="Freeform 27">
            <a:extLst>
              <a:ext uri="{FF2B5EF4-FFF2-40B4-BE49-F238E27FC236}">
                <a16:creationId xmlns:a16="http://schemas.microsoft.com/office/drawing/2014/main" id="{6B6EC4D1-F631-CF12-D7A6-5EA823A4C955}"/>
              </a:ext>
            </a:extLst>
          </p:cNvPr>
          <p:cNvSpPr/>
          <p:nvPr/>
        </p:nvSpPr>
        <p:spPr>
          <a:xfrm>
            <a:off x="3799510" y="2058241"/>
            <a:ext cx="2038420" cy="1264656"/>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9" name="Freeform 27">
            <a:extLst>
              <a:ext uri="{FF2B5EF4-FFF2-40B4-BE49-F238E27FC236}">
                <a16:creationId xmlns:a16="http://schemas.microsoft.com/office/drawing/2014/main" id="{4E1E1A7E-B606-FE42-4DF2-AF2B4EBB3DDA}"/>
              </a:ext>
            </a:extLst>
          </p:cNvPr>
          <p:cNvSpPr/>
          <p:nvPr/>
        </p:nvSpPr>
        <p:spPr>
          <a:xfrm>
            <a:off x="515895" y="2113946"/>
            <a:ext cx="2038420" cy="1264656"/>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58F00D23-FEEB-D55D-DC26-0EF30DBAE981}"/>
              </a:ext>
            </a:extLst>
          </p:cNvPr>
          <p:cNvSpPr txBox="1"/>
          <p:nvPr/>
        </p:nvSpPr>
        <p:spPr>
          <a:xfrm>
            <a:off x="623518" y="3534159"/>
            <a:ext cx="1749262" cy="295214"/>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Apps or VMs in</a:t>
            </a:r>
            <a:b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b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AWS, Azure, or GCP</a:t>
            </a:r>
          </a:p>
        </p:txBody>
      </p:sp>
      <p:sp>
        <p:nvSpPr>
          <p:cNvPr id="33" name="TextBox 32">
            <a:extLst>
              <a:ext uri="{FF2B5EF4-FFF2-40B4-BE49-F238E27FC236}">
                <a16:creationId xmlns:a16="http://schemas.microsoft.com/office/drawing/2014/main" id="{3AC7A3F6-2DFA-D09F-765E-44B5F5C8F34D}"/>
              </a:ext>
            </a:extLst>
          </p:cNvPr>
          <p:cNvSpPr txBox="1"/>
          <p:nvPr/>
        </p:nvSpPr>
        <p:spPr>
          <a:xfrm>
            <a:off x="582124" y="4097986"/>
            <a:ext cx="1828274" cy="408205"/>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Polaris Book Italic" panose="02000000000000000000" pitchFamily="2" charset="0"/>
              </a:rPr>
              <a:t>Intelligent Cloud Policy Engine performs automated discovery</a:t>
            </a:r>
          </a:p>
        </p:txBody>
      </p:sp>
      <p:grpSp>
        <p:nvGrpSpPr>
          <p:cNvPr id="43" name="Group 42">
            <a:extLst>
              <a:ext uri="{FF2B5EF4-FFF2-40B4-BE49-F238E27FC236}">
                <a16:creationId xmlns:a16="http://schemas.microsoft.com/office/drawing/2014/main" id="{69FD3E1F-5272-10D0-4249-70E548668EBE}"/>
              </a:ext>
            </a:extLst>
          </p:cNvPr>
          <p:cNvGrpSpPr/>
          <p:nvPr/>
        </p:nvGrpSpPr>
        <p:grpSpPr>
          <a:xfrm>
            <a:off x="1342373" y="2846252"/>
            <a:ext cx="392004" cy="392004"/>
            <a:chOff x="1002233" y="2714674"/>
            <a:chExt cx="436822" cy="436822"/>
          </a:xfrm>
        </p:grpSpPr>
        <p:sp>
          <p:nvSpPr>
            <p:cNvPr id="23" name="Rounded Rectangle 22">
              <a:extLst>
                <a:ext uri="{FF2B5EF4-FFF2-40B4-BE49-F238E27FC236}">
                  <a16:creationId xmlns:a16="http://schemas.microsoft.com/office/drawing/2014/main" id="{75EAEE44-1250-FEF9-C813-6775A4FAD5BF}"/>
                </a:ext>
              </a:extLst>
            </p:cNvPr>
            <p:cNvSpPr>
              <a:spLocks noChangeAspect="1"/>
            </p:cNvSpPr>
            <p:nvPr/>
          </p:nvSpPr>
          <p:spPr bwMode="auto">
            <a:xfrm>
              <a:off x="1002233" y="2714674"/>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2D0EBA2B-A97B-ED5E-EEF7-4B828D7A6AF6}"/>
                </a:ext>
              </a:extLst>
            </p:cNvPr>
            <p:cNvSpPr>
              <a:spLocks noChangeAspect="1"/>
            </p:cNvSpPr>
            <p:nvPr/>
          </p:nvSpPr>
          <p:spPr bwMode="auto">
            <a:xfrm>
              <a:off x="1049162" y="2761603"/>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 name="Rounded Rectangle 24">
              <a:extLst>
                <a:ext uri="{FF2B5EF4-FFF2-40B4-BE49-F238E27FC236}">
                  <a16:creationId xmlns:a16="http://schemas.microsoft.com/office/drawing/2014/main" id="{1F7DD885-D270-2A78-25DF-DFF2305F6F65}"/>
                </a:ext>
              </a:extLst>
            </p:cNvPr>
            <p:cNvSpPr>
              <a:spLocks noChangeAspect="1"/>
            </p:cNvSpPr>
            <p:nvPr/>
          </p:nvSpPr>
          <p:spPr bwMode="auto">
            <a:xfrm>
              <a:off x="1096091" y="2808532"/>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27E86050-0167-966E-CECF-A763AF565D4C}"/>
                </a:ext>
              </a:extLst>
            </p:cNvPr>
            <p:cNvPicPr>
              <a:picLocks noChangeAspect="1"/>
            </p:cNvPicPr>
            <p:nvPr/>
          </p:nvPicPr>
          <p:blipFill>
            <a:blip r:embed="rId3"/>
            <a:srcRect/>
            <a:stretch/>
          </p:blipFill>
          <p:spPr>
            <a:xfrm>
              <a:off x="1141818" y="2853057"/>
              <a:ext cx="251510" cy="251510"/>
            </a:xfrm>
            <a:prstGeom prst="rect">
              <a:avLst/>
            </a:prstGeom>
          </p:spPr>
        </p:pic>
      </p:grpSp>
      <p:grpSp>
        <p:nvGrpSpPr>
          <p:cNvPr id="42" name="Group 41">
            <a:extLst>
              <a:ext uri="{FF2B5EF4-FFF2-40B4-BE49-F238E27FC236}">
                <a16:creationId xmlns:a16="http://schemas.microsoft.com/office/drawing/2014/main" id="{6011F4DC-8B5D-D9AC-0019-0DCC45CBCC53}"/>
              </a:ext>
            </a:extLst>
          </p:cNvPr>
          <p:cNvGrpSpPr/>
          <p:nvPr/>
        </p:nvGrpSpPr>
        <p:grpSpPr>
          <a:xfrm>
            <a:off x="1813039" y="2846252"/>
            <a:ext cx="392004" cy="392004"/>
            <a:chOff x="1984089" y="2714674"/>
            <a:chExt cx="436822" cy="436822"/>
          </a:xfrm>
        </p:grpSpPr>
        <p:sp>
          <p:nvSpPr>
            <p:cNvPr id="27" name="Rounded Rectangle 26">
              <a:extLst>
                <a:ext uri="{FF2B5EF4-FFF2-40B4-BE49-F238E27FC236}">
                  <a16:creationId xmlns:a16="http://schemas.microsoft.com/office/drawing/2014/main" id="{B369E3B2-3F5C-D096-8BF2-AB57EC972E9D}"/>
                </a:ext>
              </a:extLst>
            </p:cNvPr>
            <p:cNvSpPr>
              <a:spLocks noChangeAspect="1"/>
            </p:cNvSpPr>
            <p:nvPr/>
          </p:nvSpPr>
          <p:spPr bwMode="auto">
            <a:xfrm>
              <a:off x="1984089" y="2714674"/>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8" name="Rounded Rectangle 27">
              <a:extLst>
                <a:ext uri="{FF2B5EF4-FFF2-40B4-BE49-F238E27FC236}">
                  <a16:creationId xmlns:a16="http://schemas.microsoft.com/office/drawing/2014/main" id="{9C07B924-933B-C666-90A8-B9BBB1CA66F2}"/>
                </a:ext>
              </a:extLst>
            </p:cNvPr>
            <p:cNvSpPr>
              <a:spLocks noChangeAspect="1"/>
            </p:cNvSpPr>
            <p:nvPr/>
          </p:nvSpPr>
          <p:spPr bwMode="auto">
            <a:xfrm>
              <a:off x="2031018" y="2761603"/>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9" name="Rounded Rectangle 28">
              <a:extLst>
                <a:ext uri="{FF2B5EF4-FFF2-40B4-BE49-F238E27FC236}">
                  <a16:creationId xmlns:a16="http://schemas.microsoft.com/office/drawing/2014/main" id="{5B9ED7FB-BD12-50B0-E98D-3B340DB1AC5C}"/>
                </a:ext>
              </a:extLst>
            </p:cNvPr>
            <p:cNvSpPr>
              <a:spLocks noChangeAspect="1"/>
            </p:cNvSpPr>
            <p:nvPr/>
          </p:nvSpPr>
          <p:spPr bwMode="auto">
            <a:xfrm>
              <a:off x="2077947" y="2808532"/>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38" name="Picture 37">
              <a:extLst>
                <a:ext uri="{FF2B5EF4-FFF2-40B4-BE49-F238E27FC236}">
                  <a16:creationId xmlns:a16="http://schemas.microsoft.com/office/drawing/2014/main" id="{2D0F61E6-783F-6E38-83BB-E3184DFBD0E4}"/>
                </a:ext>
              </a:extLst>
            </p:cNvPr>
            <p:cNvPicPr>
              <a:picLocks noChangeAspect="1"/>
            </p:cNvPicPr>
            <p:nvPr/>
          </p:nvPicPr>
          <p:blipFill>
            <a:blip r:embed="rId4"/>
            <a:srcRect/>
            <a:stretch/>
          </p:blipFill>
          <p:spPr>
            <a:xfrm>
              <a:off x="2122472" y="2855071"/>
              <a:ext cx="251510" cy="251510"/>
            </a:xfrm>
            <a:prstGeom prst="rect">
              <a:avLst/>
            </a:prstGeom>
          </p:spPr>
        </p:pic>
      </p:grpSp>
      <p:grpSp>
        <p:nvGrpSpPr>
          <p:cNvPr id="44" name="Group 43">
            <a:extLst>
              <a:ext uri="{FF2B5EF4-FFF2-40B4-BE49-F238E27FC236}">
                <a16:creationId xmlns:a16="http://schemas.microsoft.com/office/drawing/2014/main" id="{603D2330-F45B-9174-1A82-AD81FEBC5A3D}"/>
              </a:ext>
            </a:extLst>
          </p:cNvPr>
          <p:cNvGrpSpPr/>
          <p:nvPr/>
        </p:nvGrpSpPr>
        <p:grpSpPr>
          <a:xfrm>
            <a:off x="871706" y="2846252"/>
            <a:ext cx="392004" cy="392004"/>
            <a:chOff x="1002233" y="2107572"/>
            <a:chExt cx="436822" cy="436822"/>
          </a:xfrm>
        </p:grpSpPr>
        <p:sp>
          <p:nvSpPr>
            <p:cNvPr id="15" name="Rounded Rectangle 14">
              <a:extLst>
                <a:ext uri="{FF2B5EF4-FFF2-40B4-BE49-F238E27FC236}">
                  <a16:creationId xmlns:a16="http://schemas.microsoft.com/office/drawing/2014/main" id="{57116255-8A33-87AD-C244-254A61501ABE}"/>
                </a:ext>
              </a:extLst>
            </p:cNvPr>
            <p:cNvSpPr>
              <a:spLocks noChangeAspect="1"/>
            </p:cNvSpPr>
            <p:nvPr/>
          </p:nvSpPr>
          <p:spPr bwMode="auto">
            <a:xfrm>
              <a:off x="1002233" y="2107572"/>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6" name="Rounded Rectangle 15">
              <a:extLst>
                <a:ext uri="{FF2B5EF4-FFF2-40B4-BE49-F238E27FC236}">
                  <a16:creationId xmlns:a16="http://schemas.microsoft.com/office/drawing/2014/main" id="{9484D82E-4C9A-A16C-F48C-86849CFABED4}"/>
                </a:ext>
              </a:extLst>
            </p:cNvPr>
            <p:cNvSpPr>
              <a:spLocks noChangeAspect="1"/>
            </p:cNvSpPr>
            <p:nvPr/>
          </p:nvSpPr>
          <p:spPr bwMode="auto">
            <a:xfrm>
              <a:off x="1049162" y="2154501"/>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7" name="Rounded Rectangle 16">
              <a:extLst>
                <a:ext uri="{FF2B5EF4-FFF2-40B4-BE49-F238E27FC236}">
                  <a16:creationId xmlns:a16="http://schemas.microsoft.com/office/drawing/2014/main" id="{9FFC6344-8C28-C67C-EACE-914C0C92FB4C}"/>
                </a:ext>
              </a:extLst>
            </p:cNvPr>
            <p:cNvSpPr>
              <a:spLocks noChangeAspect="1"/>
            </p:cNvSpPr>
            <p:nvPr/>
          </p:nvSpPr>
          <p:spPr bwMode="auto">
            <a:xfrm>
              <a:off x="1096091" y="2201430"/>
              <a:ext cx="342964" cy="342964"/>
            </a:xfrm>
            <a:prstGeom prst="roundRect">
              <a:avLst>
                <a:gd name="adj" fmla="val 2870"/>
              </a:avLst>
            </a:prstGeom>
            <a:solidFill>
              <a:schemeClr val="bg1"/>
            </a:solidFill>
            <a:ln w="12700" cap="flat" cmpd="sng" algn="ctr">
              <a:solidFill>
                <a:schemeClr val="tx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39" name="Picture 38">
              <a:extLst>
                <a:ext uri="{FF2B5EF4-FFF2-40B4-BE49-F238E27FC236}">
                  <a16:creationId xmlns:a16="http://schemas.microsoft.com/office/drawing/2014/main" id="{48F5549B-B6D3-15C1-EB7F-47C823B467D6}"/>
                </a:ext>
              </a:extLst>
            </p:cNvPr>
            <p:cNvPicPr>
              <a:picLocks noChangeAspect="1"/>
            </p:cNvPicPr>
            <p:nvPr/>
          </p:nvPicPr>
          <p:blipFill>
            <a:blip r:embed="rId5"/>
            <a:srcRect/>
            <a:stretch/>
          </p:blipFill>
          <p:spPr>
            <a:xfrm>
              <a:off x="1140616" y="2247157"/>
              <a:ext cx="251510" cy="251510"/>
            </a:xfrm>
            <a:prstGeom prst="rect">
              <a:avLst/>
            </a:prstGeom>
          </p:spPr>
        </p:pic>
      </p:grpSp>
      <p:grpSp>
        <p:nvGrpSpPr>
          <p:cNvPr id="52" name="Group 51">
            <a:extLst>
              <a:ext uri="{FF2B5EF4-FFF2-40B4-BE49-F238E27FC236}">
                <a16:creationId xmlns:a16="http://schemas.microsoft.com/office/drawing/2014/main" id="{4F747BF4-7E49-8591-78D0-21C420B6CB54}"/>
              </a:ext>
            </a:extLst>
          </p:cNvPr>
          <p:cNvGrpSpPr/>
          <p:nvPr/>
        </p:nvGrpSpPr>
        <p:grpSpPr>
          <a:xfrm>
            <a:off x="1049683" y="2390460"/>
            <a:ext cx="307776" cy="307776"/>
            <a:chOff x="1096091" y="2201430"/>
            <a:chExt cx="342964" cy="342964"/>
          </a:xfrm>
        </p:grpSpPr>
        <p:sp>
          <p:nvSpPr>
            <p:cNvPr id="55" name="Rounded Rectangle 54">
              <a:extLst>
                <a:ext uri="{FF2B5EF4-FFF2-40B4-BE49-F238E27FC236}">
                  <a16:creationId xmlns:a16="http://schemas.microsoft.com/office/drawing/2014/main" id="{F5971610-1439-BB40-334B-1C2941393721}"/>
                </a:ext>
              </a:extLst>
            </p:cNvPr>
            <p:cNvSpPr>
              <a:spLocks noChangeAspect="1"/>
            </p:cNvSpPr>
            <p:nvPr/>
          </p:nvSpPr>
          <p:spPr bwMode="auto">
            <a:xfrm>
              <a:off x="1096091" y="2201430"/>
              <a:ext cx="342964" cy="342964"/>
            </a:xfrm>
            <a:prstGeom prst="roundRect">
              <a:avLst>
                <a:gd name="adj" fmla="val 2870"/>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56" name="Picture 55">
              <a:extLst>
                <a:ext uri="{FF2B5EF4-FFF2-40B4-BE49-F238E27FC236}">
                  <a16:creationId xmlns:a16="http://schemas.microsoft.com/office/drawing/2014/main" id="{B0C271B3-6829-3E9B-404B-67082B69408F}"/>
                </a:ext>
              </a:extLst>
            </p:cNvPr>
            <p:cNvPicPr>
              <a:picLocks noChangeAspect="1"/>
            </p:cNvPicPr>
            <p:nvPr/>
          </p:nvPicPr>
          <p:blipFill>
            <a:blip r:embed="rId5"/>
            <a:srcRect/>
            <a:stretch/>
          </p:blipFill>
          <p:spPr>
            <a:xfrm>
              <a:off x="1140616" y="2247157"/>
              <a:ext cx="251510" cy="251510"/>
            </a:xfrm>
            <a:prstGeom prst="rect">
              <a:avLst/>
            </a:prstGeom>
          </p:spPr>
        </p:pic>
      </p:grpSp>
      <p:sp>
        <p:nvSpPr>
          <p:cNvPr id="57" name="TextBox 56">
            <a:extLst>
              <a:ext uri="{FF2B5EF4-FFF2-40B4-BE49-F238E27FC236}">
                <a16:creationId xmlns:a16="http://schemas.microsoft.com/office/drawing/2014/main" id="{4540CBF6-95E8-DC56-6052-BD1EA14DB0A8}"/>
              </a:ext>
            </a:extLst>
          </p:cNvPr>
          <p:cNvSpPr txBox="1"/>
          <p:nvPr/>
        </p:nvSpPr>
        <p:spPr>
          <a:xfrm>
            <a:off x="1416532" y="2515273"/>
            <a:ext cx="635682" cy="218548"/>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Polaris Book Italic" panose="02000000000000000000" pitchFamily="2" charset="0"/>
              </a:rPr>
              <a:t>New instance provisioned</a:t>
            </a:r>
          </a:p>
        </p:txBody>
      </p:sp>
      <p:sp>
        <p:nvSpPr>
          <p:cNvPr id="58" name="TextBox 57">
            <a:extLst>
              <a:ext uri="{FF2B5EF4-FFF2-40B4-BE49-F238E27FC236}">
                <a16:creationId xmlns:a16="http://schemas.microsoft.com/office/drawing/2014/main" id="{BBB01809-0ECE-E525-6C33-20FB0D77FB84}"/>
              </a:ext>
            </a:extLst>
          </p:cNvPr>
          <p:cNvSpPr txBox="1"/>
          <p:nvPr/>
        </p:nvSpPr>
        <p:spPr>
          <a:xfrm>
            <a:off x="2556107" y="5484107"/>
            <a:ext cx="1403802" cy="405278"/>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Cloud-based snapshots in AWS or Azure</a:t>
            </a:r>
          </a:p>
        </p:txBody>
      </p:sp>
      <p:sp>
        <p:nvSpPr>
          <p:cNvPr id="65" name="TextBox 64">
            <a:extLst>
              <a:ext uri="{FF2B5EF4-FFF2-40B4-BE49-F238E27FC236}">
                <a16:creationId xmlns:a16="http://schemas.microsoft.com/office/drawing/2014/main" id="{1C56BFD2-963F-7EC3-0E84-8898D3046983}"/>
              </a:ext>
            </a:extLst>
          </p:cNvPr>
          <p:cNvSpPr txBox="1"/>
          <p:nvPr/>
        </p:nvSpPr>
        <p:spPr>
          <a:xfrm>
            <a:off x="3959909" y="3534159"/>
            <a:ext cx="1839216" cy="479403"/>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Polaris Book Italic" panose="02000000000000000000" pitchFamily="2" charset="0"/>
              </a:rPr>
              <a:t>Elastic Cloud Autoscaling dynamically adjusts cloud resources as required</a:t>
            </a:r>
          </a:p>
        </p:txBody>
      </p:sp>
      <p:sp>
        <p:nvSpPr>
          <p:cNvPr id="87" name="TextBox 86">
            <a:extLst>
              <a:ext uri="{FF2B5EF4-FFF2-40B4-BE49-F238E27FC236}">
                <a16:creationId xmlns:a16="http://schemas.microsoft.com/office/drawing/2014/main" id="{9B9208C7-3924-7246-3BC1-65C609551975}"/>
              </a:ext>
            </a:extLst>
          </p:cNvPr>
          <p:cNvSpPr txBox="1"/>
          <p:nvPr/>
        </p:nvSpPr>
        <p:spPr>
          <a:xfrm>
            <a:off x="5209878" y="5862292"/>
            <a:ext cx="2452590" cy="408205"/>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Polaris Book Italic" panose="02000000000000000000" pitchFamily="2" charset="0"/>
              </a:rPr>
              <a:t>Containerized dedupe engine simplifies deployment and optimizes data footprint</a:t>
            </a:r>
          </a:p>
        </p:txBody>
      </p:sp>
      <p:pic>
        <p:nvPicPr>
          <p:cNvPr id="93" name="Picture 92">
            <a:extLst>
              <a:ext uri="{FF2B5EF4-FFF2-40B4-BE49-F238E27FC236}">
                <a16:creationId xmlns:a16="http://schemas.microsoft.com/office/drawing/2014/main" id="{42C3E771-6F71-C9B3-0684-EE8D3DB96AC9}"/>
              </a:ext>
            </a:extLst>
          </p:cNvPr>
          <p:cNvPicPr>
            <a:picLocks noChangeAspect="1"/>
          </p:cNvPicPr>
          <p:nvPr/>
        </p:nvPicPr>
        <p:blipFill>
          <a:blip r:embed="rId3"/>
          <a:srcRect/>
          <a:stretch/>
        </p:blipFill>
        <p:spPr>
          <a:xfrm>
            <a:off x="3062802" y="4627154"/>
            <a:ext cx="380433" cy="380433"/>
          </a:xfrm>
          <a:prstGeom prst="rect">
            <a:avLst/>
          </a:prstGeom>
        </p:spPr>
      </p:pic>
      <p:pic>
        <p:nvPicPr>
          <p:cNvPr id="98" name="Picture 97">
            <a:extLst>
              <a:ext uri="{FF2B5EF4-FFF2-40B4-BE49-F238E27FC236}">
                <a16:creationId xmlns:a16="http://schemas.microsoft.com/office/drawing/2014/main" id="{5E15F277-9F46-A762-6CED-352965E8AD29}"/>
              </a:ext>
            </a:extLst>
          </p:cNvPr>
          <p:cNvPicPr>
            <a:picLocks noChangeAspect="1"/>
          </p:cNvPicPr>
          <p:nvPr/>
        </p:nvPicPr>
        <p:blipFill>
          <a:blip r:embed="rId4"/>
          <a:srcRect/>
          <a:stretch/>
        </p:blipFill>
        <p:spPr>
          <a:xfrm>
            <a:off x="3525648" y="4800485"/>
            <a:ext cx="380433" cy="380433"/>
          </a:xfrm>
          <a:prstGeom prst="rect">
            <a:avLst/>
          </a:prstGeom>
        </p:spPr>
      </p:pic>
      <p:pic>
        <p:nvPicPr>
          <p:cNvPr id="103" name="Picture 102">
            <a:extLst>
              <a:ext uri="{FF2B5EF4-FFF2-40B4-BE49-F238E27FC236}">
                <a16:creationId xmlns:a16="http://schemas.microsoft.com/office/drawing/2014/main" id="{CC3D8EEE-CAFA-F309-5C1C-710E81B9F4DF}"/>
              </a:ext>
            </a:extLst>
          </p:cNvPr>
          <p:cNvPicPr>
            <a:picLocks noChangeAspect="1"/>
          </p:cNvPicPr>
          <p:nvPr/>
        </p:nvPicPr>
        <p:blipFill>
          <a:blip r:embed="rId5"/>
          <a:srcRect/>
          <a:stretch/>
        </p:blipFill>
        <p:spPr>
          <a:xfrm>
            <a:off x="2637405" y="4449398"/>
            <a:ext cx="380433" cy="380433"/>
          </a:xfrm>
          <a:prstGeom prst="rect">
            <a:avLst/>
          </a:prstGeom>
        </p:spPr>
      </p:pic>
      <p:grpSp>
        <p:nvGrpSpPr>
          <p:cNvPr id="26" name="Group 25">
            <a:extLst>
              <a:ext uri="{FF2B5EF4-FFF2-40B4-BE49-F238E27FC236}">
                <a16:creationId xmlns:a16="http://schemas.microsoft.com/office/drawing/2014/main" id="{AF0ED3B5-6551-2C62-9F86-0007931BB2AF}"/>
              </a:ext>
            </a:extLst>
          </p:cNvPr>
          <p:cNvGrpSpPr/>
          <p:nvPr/>
        </p:nvGrpSpPr>
        <p:grpSpPr>
          <a:xfrm>
            <a:off x="8698626" y="1983944"/>
            <a:ext cx="2254028" cy="1490536"/>
            <a:chOff x="8844541" y="1896396"/>
            <a:chExt cx="2254028" cy="1490536"/>
          </a:xfrm>
        </p:grpSpPr>
        <p:sp>
          <p:nvSpPr>
            <p:cNvPr id="126" name="Freeform 27">
              <a:extLst>
                <a:ext uri="{FF2B5EF4-FFF2-40B4-BE49-F238E27FC236}">
                  <a16:creationId xmlns:a16="http://schemas.microsoft.com/office/drawing/2014/main" id="{57FFC923-B239-92B5-03C6-8C0C405E4F4D}"/>
                </a:ext>
              </a:extLst>
            </p:cNvPr>
            <p:cNvSpPr>
              <a:spLocks noChangeAspect="1"/>
            </p:cNvSpPr>
            <p:nvPr/>
          </p:nvSpPr>
          <p:spPr>
            <a:xfrm>
              <a:off x="8844541" y="1896396"/>
              <a:ext cx="2254028" cy="1399032"/>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gradFill>
              <a:gsLst>
                <a:gs pos="75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127" name="Picture 126">
              <a:extLst>
                <a:ext uri="{FF2B5EF4-FFF2-40B4-BE49-F238E27FC236}">
                  <a16:creationId xmlns:a16="http://schemas.microsoft.com/office/drawing/2014/main" id="{7B5B85F8-9698-D75F-6A8B-134B1AC44895}"/>
                </a:ext>
              </a:extLst>
            </p:cNvPr>
            <p:cNvPicPr>
              <a:picLocks noChangeAspect="1"/>
            </p:cNvPicPr>
            <p:nvPr/>
          </p:nvPicPr>
          <p:blipFill>
            <a:blip r:embed="rId6"/>
            <a:srcRect/>
            <a:stretch/>
          </p:blipFill>
          <p:spPr>
            <a:xfrm>
              <a:off x="9355116" y="2163279"/>
              <a:ext cx="1223653" cy="1223653"/>
            </a:xfrm>
            <a:prstGeom prst="rect">
              <a:avLst/>
            </a:prstGeom>
          </p:spPr>
        </p:pic>
      </p:grpSp>
      <p:pic>
        <p:nvPicPr>
          <p:cNvPr id="99" name="Picture 98">
            <a:extLst>
              <a:ext uri="{FF2B5EF4-FFF2-40B4-BE49-F238E27FC236}">
                <a16:creationId xmlns:a16="http://schemas.microsoft.com/office/drawing/2014/main" id="{BA57E265-9552-AFE6-7143-EF34045E4C57}"/>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501516" y="4597636"/>
            <a:ext cx="372634" cy="449156"/>
          </a:xfrm>
          <a:prstGeom prst="rect">
            <a:avLst/>
          </a:prstGeom>
        </p:spPr>
      </p:pic>
      <p:pic>
        <p:nvPicPr>
          <p:cNvPr id="100" name="Graphic 99">
            <a:extLst>
              <a:ext uri="{FF2B5EF4-FFF2-40B4-BE49-F238E27FC236}">
                <a16:creationId xmlns:a16="http://schemas.microsoft.com/office/drawing/2014/main" id="{0F67BA22-4871-132A-9086-705687C4CE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54755" y="4584314"/>
            <a:ext cx="450574" cy="450572"/>
          </a:xfrm>
          <a:prstGeom prst="rect">
            <a:avLst/>
          </a:prstGeom>
          <a:effectLst/>
        </p:spPr>
      </p:pic>
      <p:sp>
        <p:nvSpPr>
          <p:cNvPr id="63" name="Rectangle 62">
            <a:extLst>
              <a:ext uri="{FF2B5EF4-FFF2-40B4-BE49-F238E27FC236}">
                <a16:creationId xmlns:a16="http://schemas.microsoft.com/office/drawing/2014/main" id="{A2AAF12B-979F-77BB-8E7F-418EDF98C264}"/>
              </a:ext>
            </a:extLst>
          </p:cNvPr>
          <p:cNvSpPr/>
          <p:nvPr/>
        </p:nvSpPr>
        <p:spPr bwMode="auto">
          <a:xfrm>
            <a:off x="712103" y="1547977"/>
            <a:ext cx="6852614" cy="333725"/>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B2328"/>
                </a:solidFill>
                <a:effectLst/>
                <a:uLnTx/>
                <a:uFillTx/>
                <a:latin typeface="Arial" panose="020B0604020202020204"/>
                <a:ea typeface="+mn-ea"/>
                <a:cs typeface="+mn-cs"/>
              </a:rPr>
              <a:t>NetBackup 10 – Available today</a:t>
            </a:r>
          </a:p>
        </p:txBody>
      </p:sp>
      <p:cxnSp>
        <p:nvCxnSpPr>
          <p:cNvPr id="78" name="Straight Connector 77">
            <a:extLst>
              <a:ext uri="{FF2B5EF4-FFF2-40B4-BE49-F238E27FC236}">
                <a16:creationId xmlns:a16="http://schemas.microsoft.com/office/drawing/2014/main" id="{6825E24D-D6C3-A48C-1F75-C5DE5F213D34}"/>
              </a:ext>
            </a:extLst>
          </p:cNvPr>
          <p:cNvCxnSpPr>
            <a:cxnSpLocks/>
          </p:cNvCxnSpPr>
          <p:nvPr/>
        </p:nvCxnSpPr>
        <p:spPr>
          <a:xfrm flipV="1">
            <a:off x="9826077" y="3484922"/>
            <a:ext cx="0" cy="806366"/>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D222FD80-4A38-9CBE-0C7A-B433AB3FA852}"/>
              </a:ext>
            </a:extLst>
          </p:cNvPr>
          <p:cNvGrpSpPr/>
          <p:nvPr/>
        </p:nvGrpSpPr>
        <p:grpSpPr>
          <a:xfrm>
            <a:off x="8280737" y="3786334"/>
            <a:ext cx="1253376" cy="1053736"/>
            <a:chOff x="8426652" y="3698786"/>
            <a:chExt cx="1253376" cy="1053736"/>
          </a:xfrm>
        </p:grpSpPr>
        <p:sp>
          <p:nvSpPr>
            <p:cNvPr id="96" name="TextBox 95">
              <a:extLst>
                <a:ext uri="{FF2B5EF4-FFF2-40B4-BE49-F238E27FC236}">
                  <a16:creationId xmlns:a16="http://schemas.microsoft.com/office/drawing/2014/main" id="{FFA5C895-6F64-A497-79A9-B0A4F012C4DB}"/>
                </a:ext>
              </a:extLst>
            </p:cNvPr>
            <p:cNvSpPr txBox="1"/>
            <p:nvPr/>
          </p:nvSpPr>
          <p:spPr>
            <a:xfrm>
              <a:off x="8532441" y="4579816"/>
              <a:ext cx="1033264" cy="172706"/>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Public cloud</a:t>
              </a:r>
            </a:p>
          </p:txBody>
        </p:sp>
        <p:sp>
          <p:nvSpPr>
            <p:cNvPr id="77" name="Freeform 27">
              <a:extLst>
                <a:ext uri="{FF2B5EF4-FFF2-40B4-BE49-F238E27FC236}">
                  <a16:creationId xmlns:a16="http://schemas.microsoft.com/office/drawing/2014/main" id="{062673D1-0DF4-69D9-CC87-A3239BE66DE2}"/>
                </a:ext>
              </a:extLst>
            </p:cNvPr>
            <p:cNvSpPr/>
            <p:nvPr/>
          </p:nvSpPr>
          <p:spPr>
            <a:xfrm>
              <a:off x="8426652" y="3698786"/>
              <a:ext cx="1253376" cy="777608"/>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gradFill>
              <a:gsLst>
                <a:gs pos="65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9FE3415-F9B1-9650-01DF-6354D33DEFB1}"/>
                </a:ext>
              </a:extLst>
            </p:cNvPr>
            <p:cNvPicPr>
              <a:picLocks noChangeAspect="1"/>
            </p:cNvPicPr>
            <p:nvPr/>
          </p:nvPicPr>
          <p:blipFill>
            <a:blip r:embed="rId10"/>
            <a:srcRect/>
            <a:stretch/>
          </p:blipFill>
          <p:spPr>
            <a:xfrm>
              <a:off x="9213041" y="4156900"/>
              <a:ext cx="287355" cy="196550"/>
            </a:xfrm>
            <a:prstGeom prst="rect">
              <a:avLst/>
            </a:prstGeom>
          </p:spPr>
        </p:pic>
        <p:pic>
          <p:nvPicPr>
            <p:cNvPr id="5" name="Picture 4">
              <a:extLst>
                <a:ext uri="{FF2B5EF4-FFF2-40B4-BE49-F238E27FC236}">
                  <a16:creationId xmlns:a16="http://schemas.microsoft.com/office/drawing/2014/main" id="{972857C8-240A-B9A1-5D14-22FBDA2758DE}"/>
                </a:ext>
              </a:extLst>
            </p:cNvPr>
            <p:cNvPicPr>
              <a:picLocks noChangeAspect="1"/>
            </p:cNvPicPr>
            <p:nvPr/>
          </p:nvPicPr>
          <p:blipFill>
            <a:blip r:embed="rId11"/>
            <a:srcRect/>
            <a:stretch/>
          </p:blipFill>
          <p:spPr>
            <a:xfrm>
              <a:off x="9044965" y="3944996"/>
              <a:ext cx="305805" cy="130884"/>
            </a:xfrm>
            <a:prstGeom prst="rect">
              <a:avLst/>
            </a:prstGeom>
          </p:spPr>
        </p:pic>
        <p:pic>
          <p:nvPicPr>
            <p:cNvPr id="7" name="Picture 6">
              <a:extLst>
                <a:ext uri="{FF2B5EF4-FFF2-40B4-BE49-F238E27FC236}">
                  <a16:creationId xmlns:a16="http://schemas.microsoft.com/office/drawing/2014/main" id="{F925063F-6F0D-BB88-7074-51ED0E884B20}"/>
                </a:ext>
              </a:extLst>
            </p:cNvPr>
            <p:cNvPicPr>
              <a:picLocks noChangeAspect="1"/>
            </p:cNvPicPr>
            <p:nvPr/>
          </p:nvPicPr>
          <p:blipFill>
            <a:blip r:embed="rId12"/>
            <a:srcRect/>
            <a:stretch/>
          </p:blipFill>
          <p:spPr>
            <a:xfrm>
              <a:off x="8595978" y="4144876"/>
              <a:ext cx="247243" cy="196805"/>
            </a:xfrm>
            <a:prstGeom prst="rect">
              <a:avLst/>
            </a:prstGeom>
          </p:spPr>
        </p:pic>
        <p:pic>
          <p:nvPicPr>
            <p:cNvPr id="8" name="Picture 7">
              <a:extLst>
                <a:ext uri="{FF2B5EF4-FFF2-40B4-BE49-F238E27FC236}">
                  <a16:creationId xmlns:a16="http://schemas.microsoft.com/office/drawing/2014/main" id="{8747ABE7-8D93-FCF4-F182-09F1BCE6A13D}"/>
                </a:ext>
              </a:extLst>
            </p:cNvPr>
            <p:cNvPicPr>
              <a:picLocks noChangeAspect="1"/>
            </p:cNvPicPr>
            <p:nvPr/>
          </p:nvPicPr>
          <p:blipFill>
            <a:blip r:embed="rId13"/>
            <a:srcRect/>
            <a:stretch/>
          </p:blipFill>
          <p:spPr>
            <a:xfrm>
              <a:off x="8747555" y="3908752"/>
              <a:ext cx="223072" cy="184704"/>
            </a:xfrm>
            <a:prstGeom prst="rect">
              <a:avLst/>
            </a:prstGeom>
          </p:spPr>
        </p:pic>
        <p:pic>
          <p:nvPicPr>
            <p:cNvPr id="11" name="Picture 10">
              <a:extLst>
                <a:ext uri="{FF2B5EF4-FFF2-40B4-BE49-F238E27FC236}">
                  <a16:creationId xmlns:a16="http://schemas.microsoft.com/office/drawing/2014/main" id="{8B6CEBB4-CF76-4963-2A8A-93DA10C1B113}"/>
                </a:ext>
              </a:extLst>
            </p:cNvPr>
            <p:cNvPicPr>
              <a:picLocks noChangeAspect="1"/>
            </p:cNvPicPr>
            <p:nvPr/>
          </p:nvPicPr>
          <p:blipFill>
            <a:blip r:embed="rId14"/>
            <a:srcRect/>
            <a:stretch/>
          </p:blipFill>
          <p:spPr>
            <a:xfrm>
              <a:off x="8917608" y="4145845"/>
              <a:ext cx="198644" cy="184341"/>
            </a:xfrm>
            <a:prstGeom prst="rect">
              <a:avLst/>
            </a:prstGeom>
          </p:spPr>
        </p:pic>
      </p:grpSp>
      <p:grpSp>
        <p:nvGrpSpPr>
          <p:cNvPr id="32" name="Group 31">
            <a:extLst>
              <a:ext uri="{FF2B5EF4-FFF2-40B4-BE49-F238E27FC236}">
                <a16:creationId xmlns:a16="http://schemas.microsoft.com/office/drawing/2014/main" id="{CF446F9F-A711-BF36-6A40-DDF234401725}"/>
              </a:ext>
            </a:extLst>
          </p:cNvPr>
          <p:cNvGrpSpPr/>
          <p:nvPr/>
        </p:nvGrpSpPr>
        <p:grpSpPr>
          <a:xfrm>
            <a:off x="10201294" y="3797784"/>
            <a:ext cx="1039526" cy="1042286"/>
            <a:chOff x="10347209" y="3710236"/>
            <a:chExt cx="1039526" cy="1042286"/>
          </a:xfrm>
        </p:grpSpPr>
        <p:sp>
          <p:nvSpPr>
            <p:cNvPr id="95" name="TextBox 94">
              <a:extLst>
                <a:ext uri="{FF2B5EF4-FFF2-40B4-BE49-F238E27FC236}">
                  <a16:creationId xmlns:a16="http://schemas.microsoft.com/office/drawing/2014/main" id="{0843F42C-65E8-7A1D-EA25-7152498FE2A7}"/>
                </a:ext>
              </a:extLst>
            </p:cNvPr>
            <p:cNvSpPr txBox="1"/>
            <p:nvPr/>
          </p:nvSpPr>
          <p:spPr>
            <a:xfrm>
              <a:off x="10347209" y="4579816"/>
              <a:ext cx="1039526" cy="172706"/>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On-premises</a:t>
              </a:r>
            </a:p>
          </p:txBody>
        </p:sp>
        <p:grpSp>
          <p:nvGrpSpPr>
            <p:cNvPr id="22" name="Group 21">
              <a:extLst>
                <a:ext uri="{FF2B5EF4-FFF2-40B4-BE49-F238E27FC236}">
                  <a16:creationId xmlns:a16="http://schemas.microsoft.com/office/drawing/2014/main" id="{3160EEC1-D547-466B-65D3-ADBFDEF05595}"/>
                </a:ext>
              </a:extLst>
            </p:cNvPr>
            <p:cNvGrpSpPr/>
            <p:nvPr/>
          </p:nvGrpSpPr>
          <p:grpSpPr>
            <a:xfrm>
              <a:off x="10488401" y="3710236"/>
              <a:ext cx="766158" cy="766158"/>
              <a:chOff x="10027742" y="3976991"/>
              <a:chExt cx="766158" cy="766158"/>
            </a:xfrm>
          </p:grpSpPr>
          <p:sp>
            <p:nvSpPr>
              <p:cNvPr id="82" name="Rounded Rectangle 81">
                <a:extLst>
                  <a:ext uri="{FF2B5EF4-FFF2-40B4-BE49-F238E27FC236}">
                    <a16:creationId xmlns:a16="http://schemas.microsoft.com/office/drawing/2014/main" id="{D3B6B104-8048-9FA6-9AC8-CA8CF22CC743}"/>
                  </a:ext>
                </a:extLst>
              </p:cNvPr>
              <p:cNvSpPr/>
              <p:nvPr/>
            </p:nvSpPr>
            <p:spPr bwMode="auto">
              <a:xfrm>
                <a:off x="10055221" y="4011955"/>
                <a:ext cx="711200" cy="711200"/>
              </a:xfrm>
              <a:prstGeom prst="roundRect">
                <a:avLst>
                  <a:gd name="adj" fmla="val 9603"/>
                </a:avLst>
              </a:prstGeom>
              <a:gradFill>
                <a:gsLst>
                  <a:gs pos="56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80" name="Picture 79">
                <a:extLst>
                  <a:ext uri="{FF2B5EF4-FFF2-40B4-BE49-F238E27FC236}">
                    <a16:creationId xmlns:a16="http://schemas.microsoft.com/office/drawing/2014/main" id="{A9E4091A-AC8A-37E2-BED7-302F9AFB2A78}"/>
                  </a:ext>
                </a:extLst>
              </p:cNvPr>
              <p:cNvPicPr>
                <a:picLocks noChangeAspect="1"/>
              </p:cNvPicPr>
              <p:nvPr/>
            </p:nvPicPr>
            <p:blipFill>
              <a:blip r:embed="rId15"/>
              <a:srcRect/>
              <a:stretch/>
            </p:blipFill>
            <p:spPr>
              <a:xfrm>
                <a:off x="10027742" y="3976991"/>
                <a:ext cx="766158" cy="766158"/>
              </a:xfrm>
              <a:prstGeom prst="rect">
                <a:avLst/>
              </a:prstGeom>
            </p:spPr>
          </p:pic>
        </p:grpSp>
      </p:grpSp>
      <p:sp>
        <p:nvSpPr>
          <p:cNvPr id="121" name="TextBox 120">
            <a:extLst>
              <a:ext uri="{FF2B5EF4-FFF2-40B4-BE49-F238E27FC236}">
                <a16:creationId xmlns:a16="http://schemas.microsoft.com/office/drawing/2014/main" id="{69BAF208-7FE5-2006-8F03-EAED40E5A393}"/>
              </a:ext>
            </a:extLst>
          </p:cNvPr>
          <p:cNvSpPr txBox="1"/>
          <p:nvPr/>
        </p:nvSpPr>
        <p:spPr>
          <a:xfrm>
            <a:off x="5397591" y="5484107"/>
            <a:ext cx="2062372" cy="324065"/>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Polaris Book Italic" panose="02000000000000000000" pitchFamily="2" charset="0"/>
              </a:rPr>
              <a:t>Multi-tier replication replicates backups to any target</a:t>
            </a:r>
          </a:p>
        </p:txBody>
      </p:sp>
      <p:cxnSp>
        <p:nvCxnSpPr>
          <p:cNvPr id="90" name="Straight Connector 89">
            <a:extLst>
              <a:ext uri="{FF2B5EF4-FFF2-40B4-BE49-F238E27FC236}">
                <a16:creationId xmlns:a16="http://schemas.microsoft.com/office/drawing/2014/main" id="{10958EA0-D432-1590-AC46-F2BBE08ACFA5}"/>
              </a:ext>
            </a:extLst>
          </p:cNvPr>
          <p:cNvCxnSpPr>
            <a:cxnSpLocks/>
          </p:cNvCxnSpPr>
          <p:nvPr/>
        </p:nvCxnSpPr>
        <p:spPr>
          <a:xfrm flipH="1" flipV="1">
            <a:off x="2522242" y="3516548"/>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F137A57-11BB-F92C-DEED-2C42BB4FAE89}"/>
              </a:ext>
            </a:extLst>
          </p:cNvPr>
          <p:cNvCxnSpPr>
            <a:cxnSpLocks/>
          </p:cNvCxnSpPr>
          <p:nvPr/>
        </p:nvCxnSpPr>
        <p:spPr>
          <a:xfrm flipH="1">
            <a:off x="3561471" y="3548794"/>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E27538E-331F-746B-C6E4-FBAD889600C1}"/>
              </a:ext>
            </a:extLst>
          </p:cNvPr>
          <p:cNvCxnSpPr>
            <a:cxnSpLocks/>
          </p:cNvCxnSpPr>
          <p:nvPr/>
        </p:nvCxnSpPr>
        <p:spPr>
          <a:xfrm flipH="1" flipV="1">
            <a:off x="5813881" y="3516548"/>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90F6899-FF1C-FFBA-71F7-26333AD6E8CA}"/>
              </a:ext>
            </a:extLst>
          </p:cNvPr>
          <p:cNvCxnSpPr>
            <a:cxnSpLocks/>
          </p:cNvCxnSpPr>
          <p:nvPr/>
        </p:nvCxnSpPr>
        <p:spPr>
          <a:xfrm flipH="1">
            <a:off x="6908634" y="3573917"/>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54DAB9C-0D84-898E-52E1-853EC14299CA}"/>
              </a:ext>
            </a:extLst>
          </p:cNvPr>
          <p:cNvCxnSpPr>
            <a:cxnSpLocks/>
          </p:cNvCxnSpPr>
          <p:nvPr/>
        </p:nvCxnSpPr>
        <p:spPr>
          <a:xfrm flipH="1" flipV="1">
            <a:off x="9861735" y="3432211"/>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E491C2D-2043-F41D-C698-899E70982EA5}"/>
              </a:ext>
            </a:extLst>
          </p:cNvPr>
          <p:cNvCxnSpPr>
            <a:cxnSpLocks/>
          </p:cNvCxnSpPr>
          <p:nvPr/>
        </p:nvCxnSpPr>
        <p:spPr>
          <a:xfrm flipV="1">
            <a:off x="9449658" y="3432211"/>
            <a:ext cx="327435" cy="397162"/>
          </a:xfrm>
          <a:prstGeom prst="line">
            <a:avLst/>
          </a:prstGeom>
          <a:ln w="25400">
            <a:gradFill>
              <a:gsLst>
                <a:gs pos="0">
                  <a:schemeClr val="bg1">
                    <a:lumMod val="7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97F29D6-652B-9431-1A19-88D1C1E3CBDC}"/>
              </a:ext>
            </a:extLst>
          </p:cNvPr>
          <p:cNvSpPr/>
          <p:nvPr/>
        </p:nvSpPr>
        <p:spPr bwMode="auto">
          <a:xfrm>
            <a:off x="4409004" y="2413881"/>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4D948639-66DD-82C0-4C52-D8CB586D65E9}"/>
              </a:ext>
            </a:extLst>
          </p:cNvPr>
          <p:cNvSpPr/>
          <p:nvPr/>
        </p:nvSpPr>
        <p:spPr bwMode="auto">
          <a:xfrm>
            <a:off x="4469425" y="2459508"/>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4" name="Oval 113">
            <a:extLst>
              <a:ext uri="{FF2B5EF4-FFF2-40B4-BE49-F238E27FC236}">
                <a16:creationId xmlns:a16="http://schemas.microsoft.com/office/drawing/2014/main" id="{85A4D93F-1A15-A490-1BBB-08EB3DA2F09D}"/>
              </a:ext>
            </a:extLst>
          </p:cNvPr>
          <p:cNvSpPr/>
          <p:nvPr/>
        </p:nvSpPr>
        <p:spPr bwMode="auto">
          <a:xfrm>
            <a:off x="4529847" y="2505135"/>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526CC3A1-30C0-2659-3D70-4C4925239212}"/>
              </a:ext>
            </a:extLst>
          </p:cNvPr>
          <p:cNvSpPr/>
          <p:nvPr/>
        </p:nvSpPr>
        <p:spPr bwMode="auto">
          <a:xfrm>
            <a:off x="4590268" y="2550763"/>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711B484E-4A50-7020-5C89-C3927BF9C844}"/>
              </a:ext>
            </a:extLst>
          </p:cNvPr>
          <p:cNvSpPr/>
          <p:nvPr/>
        </p:nvSpPr>
        <p:spPr bwMode="auto">
          <a:xfrm>
            <a:off x="4650690" y="2596390"/>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E3DFDA31-5EFF-05B4-0D87-5FAA5791438A}"/>
              </a:ext>
            </a:extLst>
          </p:cNvPr>
          <p:cNvSpPr/>
          <p:nvPr/>
        </p:nvSpPr>
        <p:spPr bwMode="auto">
          <a:xfrm>
            <a:off x="4711111" y="2642017"/>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683DA110-1D21-0E67-8CC6-AD93D20DE53A}"/>
              </a:ext>
            </a:extLst>
          </p:cNvPr>
          <p:cNvSpPr/>
          <p:nvPr/>
        </p:nvSpPr>
        <p:spPr bwMode="auto">
          <a:xfrm>
            <a:off x="4771533" y="2687644"/>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CD1CE1EF-3B84-40F9-C292-6286DD32E2AA}"/>
              </a:ext>
            </a:extLst>
          </p:cNvPr>
          <p:cNvGrpSpPr/>
          <p:nvPr/>
        </p:nvGrpSpPr>
        <p:grpSpPr>
          <a:xfrm>
            <a:off x="4831953" y="2733273"/>
            <a:ext cx="425346" cy="425345"/>
            <a:chOff x="6822545" y="2647973"/>
            <a:chExt cx="425346" cy="425345"/>
          </a:xfrm>
        </p:grpSpPr>
        <p:sp>
          <p:nvSpPr>
            <p:cNvPr id="123" name="Oval 122">
              <a:extLst>
                <a:ext uri="{FF2B5EF4-FFF2-40B4-BE49-F238E27FC236}">
                  <a16:creationId xmlns:a16="http://schemas.microsoft.com/office/drawing/2014/main" id="{E60C2D48-6DAD-FAF7-7BB4-86FF0CB73063}"/>
                </a:ext>
              </a:extLst>
            </p:cNvPr>
            <p:cNvSpPr/>
            <p:nvPr/>
          </p:nvSpPr>
          <p:spPr bwMode="auto">
            <a:xfrm>
              <a:off x="6822545" y="2647973"/>
              <a:ext cx="425346" cy="425345"/>
            </a:xfrm>
            <a:prstGeom prst="ellipse">
              <a:avLst/>
            </a:prstGeom>
            <a:solidFill>
              <a:schemeClr val="accent1"/>
            </a:solidFill>
            <a:ln w="12700"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122" name="Graphic 121">
              <a:extLst>
                <a:ext uri="{FF2B5EF4-FFF2-40B4-BE49-F238E27FC236}">
                  <a16:creationId xmlns:a16="http://schemas.microsoft.com/office/drawing/2014/main" id="{3B4336DA-7A2C-6BB6-34A3-8A56442E59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8474" y="2667576"/>
              <a:ext cx="393024" cy="393022"/>
            </a:xfrm>
            <a:prstGeom prst="rect">
              <a:avLst/>
            </a:prstGeom>
            <a:effectLst/>
          </p:spPr>
        </p:pic>
      </p:grpSp>
      <p:grpSp>
        <p:nvGrpSpPr>
          <p:cNvPr id="47" name="Group 46">
            <a:extLst>
              <a:ext uri="{FF2B5EF4-FFF2-40B4-BE49-F238E27FC236}">
                <a16:creationId xmlns:a16="http://schemas.microsoft.com/office/drawing/2014/main" id="{D57D18A7-0129-0254-EDBC-7447C2D68D50}"/>
              </a:ext>
            </a:extLst>
          </p:cNvPr>
          <p:cNvGrpSpPr/>
          <p:nvPr/>
        </p:nvGrpSpPr>
        <p:grpSpPr>
          <a:xfrm>
            <a:off x="8872057" y="4590733"/>
            <a:ext cx="1941852" cy="1115238"/>
            <a:chOff x="9017972" y="4503185"/>
            <a:chExt cx="1941852" cy="1115238"/>
          </a:xfrm>
        </p:grpSpPr>
        <p:sp>
          <p:nvSpPr>
            <p:cNvPr id="94" name="TextBox 93">
              <a:extLst>
                <a:ext uri="{FF2B5EF4-FFF2-40B4-BE49-F238E27FC236}">
                  <a16:creationId xmlns:a16="http://schemas.microsoft.com/office/drawing/2014/main" id="{ADAB1459-8135-D0DC-71A2-1E2022806452}"/>
                </a:ext>
              </a:extLst>
            </p:cNvPr>
            <p:cNvSpPr txBox="1"/>
            <p:nvPr/>
          </p:nvSpPr>
          <p:spPr>
            <a:xfrm>
              <a:off x="9017972" y="5445717"/>
              <a:ext cx="1941852" cy="172706"/>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950" b="1" i="0" u="none" strike="noStrike" kern="1200" cap="none" spc="0" normalizeH="0" baseline="0" noProof="0">
                  <a:ln>
                    <a:noFill/>
                  </a:ln>
                  <a:solidFill>
                    <a:srgbClr val="182C34"/>
                  </a:solidFill>
                  <a:effectLst/>
                  <a:uLnTx/>
                  <a:uFillTx/>
                  <a:latin typeface="Arial" panose="020B0604020202020204"/>
                  <a:ea typeface="+mn-ea"/>
                  <a:cs typeface="+mn-cs"/>
                </a:rPr>
                <a:t>NetBackup Recovery Vault</a:t>
              </a:r>
            </a:p>
          </p:txBody>
        </p:sp>
        <p:grpSp>
          <p:nvGrpSpPr>
            <p:cNvPr id="41" name="Group 40">
              <a:extLst>
                <a:ext uri="{FF2B5EF4-FFF2-40B4-BE49-F238E27FC236}">
                  <a16:creationId xmlns:a16="http://schemas.microsoft.com/office/drawing/2014/main" id="{2300A52D-0C26-DAB6-C87A-505E0D29C3C6}"/>
                </a:ext>
              </a:extLst>
            </p:cNvPr>
            <p:cNvGrpSpPr/>
            <p:nvPr/>
          </p:nvGrpSpPr>
          <p:grpSpPr>
            <a:xfrm>
              <a:off x="9565084" y="4503185"/>
              <a:ext cx="836531" cy="836531"/>
              <a:chOff x="9565084" y="4503185"/>
              <a:chExt cx="836531" cy="836531"/>
            </a:xfrm>
          </p:grpSpPr>
          <p:sp>
            <p:nvSpPr>
              <p:cNvPr id="20" name="Oval 19">
                <a:extLst>
                  <a:ext uri="{FF2B5EF4-FFF2-40B4-BE49-F238E27FC236}">
                    <a16:creationId xmlns:a16="http://schemas.microsoft.com/office/drawing/2014/main" id="{D223BB08-1935-28E6-AFAE-08A2A075DF36}"/>
                  </a:ext>
                </a:extLst>
              </p:cNvPr>
              <p:cNvSpPr/>
              <p:nvPr/>
            </p:nvSpPr>
            <p:spPr bwMode="auto">
              <a:xfrm>
                <a:off x="9565084" y="4503185"/>
                <a:ext cx="836531" cy="836531"/>
              </a:xfrm>
              <a:prstGeom prst="ellipse">
                <a:avLst/>
              </a:prstGeom>
              <a:gradFill>
                <a:gsLst>
                  <a:gs pos="61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40" name="Picture 39">
                <a:extLst>
                  <a:ext uri="{FF2B5EF4-FFF2-40B4-BE49-F238E27FC236}">
                    <a16:creationId xmlns:a16="http://schemas.microsoft.com/office/drawing/2014/main" id="{D70A749E-F3EC-B465-29DA-7D947C31949C}"/>
                  </a:ext>
                </a:extLst>
              </p:cNvPr>
              <p:cNvPicPr>
                <a:picLocks noChangeAspect="1"/>
              </p:cNvPicPr>
              <p:nvPr/>
            </p:nvPicPr>
            <p:blipFill>
              <a:blip r:embed="rId16"/>
              <a:stretch>
                <a:fillRect/>
              </a:stretch>
            </p:blipFill>
            <p:spPr>
              <a:xfrm>
                <a:off x="9710802" y="4653162"/>
                <a:ext cx="545093" cy="545093"/>
              </a:xfrm>
              <a:prstGeom prst="rect">
                <a:avLst/>
              </a:prstGeom>
            </p:spPr>
          </p:pic>
        </p:grpSp>
      </p:grpSp>
      <p:sp>
        <p:nvSpPr>
          <p:cNvPr id="83" name="Title 49">
            <a:extLst>
              <a:ext uri="{FF2B5EF4-FFF2-40B4-BE49-F238E27FC236}">
                <a16:creationId xmlns:a16="http://schemas.microsoft.com/office/drawing/2014/main" id="{0810C5F5-79B8-47ED-A7F6-25089C4E0587}"/>
              </a:ext>
            </a:extLst>
          </p:cNvPr>
          <p:cNvSpPr>
            <a:spLocks noGrp="1"/>
          </p:cNvSpPr>
          <p:nvPr>
            <p:ph type="title"/>
          </p:nvPr>
        </p:nvSpPr>
        <p:spPr>
          <a:xfrm>
            <a:off x="777921" y="344176"/>
            <a:ext cx="10535322" cy="783526"/>
          </a:xfrm>
        </p:spPr>
        <p:txBody>
          <a:bodyPr>
            <a:normAutofit fontScale="90000"/>
          </a:bodyPr>
          <a:lstStyle/>
          <a:p>
            <a:pPr>
              <a:lnSpc>
                <a:spcPct val="110000"/>
              </a:lnSpc>
            </a:pPr>
            <a:r>
              <a:rPr lang="en-US" sz="3300" dirty="0">
                <a:latin typeface="Arial"/>
                <a:cs typeface="Arial"/>
              </a:rPr>
              <a:t>NetBackup: Optimized for the Multi-Cloud</a:t>
            </a:r>
            <a:br>
              <a:rPr lang="en-US" sz="3300" dirty="0">
                <a:latin typeface="Arial"/>
                <a:cs typeface="Arial"/>
              </a:rPr>
            </a:br>
            <a:r>
              <a:rPr lang="en-US" sz="2200" dirty="0">
                <a:solidFill>
                  <a:schemeClr val="accent6">
                    <a:lumMod val="65000"/>
                    <a:lumOff val="35000"/>
                  </a:schemeClr>
                </a:solidFill>
              </a:rPr>
              <a:t>Automated and AI-powered intelligent data storage</a:t>
            </a:r>
            <a:endParaRPr lang="en-US" sz="2200" dirty="0"/>
          </a:p>
        </p:txBody>
      </p:sp>
    </p:spTree>
    <p:extLst>
      <p:ext uri="{BB962C8B-B14F-4D97-AF65-F5344CB8AC3E}">
        <p14:creationId xmlns:p14="http://schemas.microsoft.com/office/powerpoint/2010/main" val="627550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25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250"/>
                                        <p:tgtEl>
                                          <p:spTgt spid="43"/>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50"/>
                                        <p:tgtEl>
                                          <p:spTgt spid="42"/>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22" presetClass="entr" presetSubtype="1"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up)">
                                      <p:cBhvr>
                                        <p:cTn id="43" dur="500"/>
                                        <p:tgtEl>
                                          <p:spTgt spid="9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fade">
                                      <p:cBhvr>
                                        <p:cTn id="53" dur="250"/>
                                        <p:tgtEl>
                                          <p:spTgt spid="103"/>
                                        </p:tgtEl>
                                      </p:cBhvr>
                                    </p:animEffect>
                                  </p:childTnLst>
                                </p:cTn>
                              </p:par>
                            </p:childTnLst>
                          </p:cTn>
                        </p:par>
                        <p:par>
                          <p:cTn id="54" fill="hold">
                            <p:stCondLst>
                              <p:cond delay="2250"/>
                            </p:stCondLst>
                            <p:childTnLst>
                              <p:par>
                                <p:cTn id="55" presetID="10" presetClass="entr" presetSubtype="0" fill="hold" nodeType="after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250"/>
                                        <p:tgtEl>
                                          <p:spTgt spid="93"/>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250"/>
                                        <p:tgtEl>
                                          <p:spTgt spid="9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down)">
                                      <p:cBhvr>
                                        <p:cTn id="66" dur="300"/>
                                        <p:tgtEl>
                                          <p:spTgt spid="9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300"/>
                                        <p:tgtEl>
                                          <p:spTgt spid="6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2"/>
                                        </p:tgtEl>
                                        <p:attrNameLst>
                                          <p:attrName>style.visibility</p:attrName>
                                        </p:attrNameLst>
                                      </p:cBhvr>
                                      <p:to>
                                        <p:strVal val="visible"/>
                                      </p:to>
                                    </p:set>
                                    <p:animEffect transition="in" filter="fade">
                                      <p:cBhvr>
                                        <p:cTn id="72" dur="150"/>
                                        <p:tgtEl>
                                          <p:spTgt spid="112"/>
                                        </p:tgtEl>
                                      </p:cBhvr>
                                    </p:animEffect>
                                  </p:childTnLst>
                                </p:cTn>
                              </p:par>
                            </p:childTnLst>
                          </p:cTn>
                        </p:par>
                        <p:par>
                          <p:cTn id="73" fill="hold">
                            <p:stCondLst>
                              <p:cond delay="300"/>
                            </p:stCondLst>
                            <p:childTnLst>
                              <p:par>
                                <p:cTn id="74" presetID="10" presetClass="entr" presetSubtype="0" fill="hold" grpId="0"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fade">
                                      <p:cBhvr>
                                        <p:cTn id="76" dur="150"/>
                                        <p:tgtEl>
                                          <p:spTgt spid="113"/>
                                        </p:tgtEl>
                                      </p:cBhvr>
                                    </p:animEffect>
                                  </p:childTnLst>
                                </p:cTn>
                              </p:par>
                            </p:childTnLst>
                          </p:cTn>
                        </p:par>
                        <p:par>
                          <p:cTn id="77" fill="hold">
                            <p:stCondLst>
                              <p:cond delay="450"/>
                            </p:stCondLst>
                            <p:childTnLst>
                              <p:par>
                                <p:cTn id="78" presetID="10" presetClass="entr" presetSubtype="0" fill="hold" grpId="0" nodeType="after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150"/>
                                        <p:tgtEl>
                                          <p:spTgt spid="114"/>
                                        </p:tgtEl>
                                      </p:cBhvr>
                                    </p:animEffect>
                                  </p:childTnLst>
                                </p:cTn>
                              </p:par>
                            </p:childTnLst>
                          </p:cTn>
                        </p:par>
                        <p:par>
                          <p:cTn id="81" fill="hold">
                            <p:stCondLst>
                              <p:cond delay="600"/>
                            </p:stCondLst>
                            <p:childTnLst>
                              <p:par>
                                <p:cTn id="82" presetID="10" presetClass="entr" presetSubtype="0" fill="hold" grpId="0" nodeType="afterEffect">
                                  <p:stCondLst>
                                    <p:cond delay="0"/>
                                  </p:stCondLst>
                                  <p:childTnLst>
                                    <p:set>
                                      <p:cBhvr>
                                        <p:cTn id="83" dur="1" fill="hold">
                                          <p:stCondLst>
                                            <p:cond delay="0"/>
                                          </p:stCondLst>
                                        </p:cTn>
                                        <p:tgtEl>
                                          <p:spTgt spid="115"/>
                                        </p:tgtEl>
                                        <p:attrNameLst>
                                          <p:attrName>style.visibility</p:attrName>
                                        </p:attrNameLst>
                                      </p:cBhvr>
                                      <p:to>
                                        <p:strVal val="visible"/>
                                      </p:to>
                                    </p:set>
                                    <p:animEffect transition="in" filter="fade">
                                      <p:cBhvr>
                                        <p:cTn id="84" dur="150"/>
                                        <p:tgtEl>
                                          <p:spTgt spid="115"/>
                                        </p:tgtEl>
                                      </p:cBhvr>
                                    </p:animEffect>
                                  </p:childTnLst>
                                </p:cTn>
                              </p:par>
                            </p:childTnLst>
                          </p:cTn>
                        </p:par>
                        <p:par>
                          <p:cTn id="85" fill="hold">
                            <p:stCondLst>
                              <p:cond delay="750"/>
                            </p:stCondLst>
                            <p:childTnLst>
                              <p:par>
                                <p:cTn id="86" presetID="10" presetClass="entr" presetSubtype="0" fill="hold" grpId="0" nodeType="after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150"/>
                                        <p:tgtEl>
                                          <p:spTgt spid="116"/>
                                        </p:tgtEl>
                                      </p:cBhvr>
                                    </p:animEffect>
                                  </p:childTnLst>
                                </p:cTn>
                              </p:par>
                            </p:childTnLst>
                          </p:cTn>
                        </p:par>
                        <p:par>
                          <p:cTn id="89" fill="hold">
                            <p:stCondLst>
                              <p:cond delay="900"/>
                            </p:stCondLst>
                            <p:childTnLst>
                              <p:par>
                                <p:cTn id="90" presetID="10" presetClass="entr" presetSubtype="0" fill="hold" grpId="0" nodeType="after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fade">
                                      <p:cBhvr>
                                        <p:cTn id="92" dur="150"/>
                                        <p:tgtEl>
                                          <p:spTgt spid="117"/>
                                        </p:tgtEl>
                                      </p:cBhvr>
                                    </p:animEffect>
                                  </p:childTnLst>
                                </p:cTn>
                              </p:par>
                            </p:childTnLst>
                          </p:cTn>
                        </p:par>
                        <p:par>
                          <p:cTn id="93" fill="hold">
                            <p:stCondLst>
                              <p:cond delay="1050"/>
                            </p:stCondLst>
                            <p:childTnLst>
                              <p:par>
                                <p:cTn id="94" presetID="10" presetClass="entr" presetSubtype="0" fill="hold" grpId="0" nodeType="afterEffect">
                                  <p:stCondLst>
                                    <p:cond delay="0"/>
                                  </p:stCondLst>
                                  <p:childTnLst>
                                    <p:set>
                                      <p:cBhvr>
                                        <p:cTn id="95" dur="1" fill="hold">
                                          <p:stCondLst>
                                            <p:cond delay="0"/>
                                          </p:stCondLst>
                                        </p:cTn>
                                        <p:tgtEl>
                                          <p:spTgt spid="118"/>
                                        </p:tgtEl>
                                        <p:attrNameLst>
                                          <p:attrName>style.visibility</p:attrName>
                                        </p:attrNameLst>
                                      </p:cBhvr>
                                      <p:to>
                                        <p:strVal val="visible"/>
                                      </p:to>
                                    </p:set>
                                    <p:animEffect transition="in" filter="fade">
                                      <p:cBhvr>
                                        <p:cTn id="96" dur="150"/>
                                        <p:tgtEl>
                                          <p:spTgt spid="118"/>
                                        </p:tgtEl>
                                      </p:cBhvr>
                                    </p:animEffect>
                                  </p:childTnLst>
                                </p:cTn>
                              </p:par>
                            </p:childTnLst>
                          </p:cTn>
                        </p:par>
                        <p:par>
                          <p:cTn id="97" fill="hold">
                            <p:stCondLst>
                              <p:cond delay="1200"/>
                            </p:stCondLst>
                            <p:childTnLst>
                              <p:par>
                                <p:cTn id="98" presetID="10" presetClass="entr" presetSubtype="0"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150"/>
                                        <p:tgtEl>
                                          <p:spTgt spid="19"/>
                                        </p:tgtEl>
                                      </p:cBhvr>
                                    </p:animEffect>
                                  </p:childTnLst>
                                </p:cTn>
                              </p:par>
                            </p:childTnLst>
                          </p:cTn>
                        </p:par>
                        <p:par>
                          <p:cTn id="101" fill="hold">
                            <p:stCondLst>
                              <p:cond delay="1850"/>
                            </p:stCondLst>
                            <p:childTnLst>
                              <p:par>
                                <p:cTn id="102" presetID="10" presetClass="entr" presetSubtype="0" fill="hold" grpId="0" nodeType="after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fade">
                                      <p:cBhvr>
                                        <p:cTn id="104" dur="500"/>
                                        <p:tgtEl>
                                          <p:spTgt spid="65"/>
                                        </p:tgtEl>
                                      </p:cBhvr>
                                    </p:animEffect>
                                  </p:childTnLst>
                                </p:cTn>
                              </p:par>
                              <p:par>
                                <p:cTn id="105" presetID="22" presetClass="entr" presetSubtype="1" fill="hold" nodeType="withEffect">
                                  <p:stCondLst>
                                    <p:cond delay="0"/>
                                  </p:stCondLst>
                                  <p:childTnLst>
                                    <p:set>
                                      <p:cBhvr>
                                        <p:cTn id="106" dur="1" fill="hold">
                                          <p:stCondLst>
                                            <p:cond delay="0"/>
                                          </p:stCondLst>
                                        </p:cTn>
                                        <p:tgtEl>
                                          <p:spTgt spid="102"/>
                                        </p:tgtEl>
                                        <p:attrNameLst>
                                          <p:attrName>style.visibility</p:attrName>
                                        </p:attrNameLst>
                                      </p:cBhvr>
                                      <p:to>
                                        <p:strVal val="visible"/>
                                      </p:to>
                                    </p:set>
                                    <p:animEffect transition="in" filter="wipe(up)">
                                      <p:cBhvr>
                                        <p:cTn id="107" dur="500"/>
                                        <p:tgtEl>
                                          <p:spTgt spid="10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7"/>
                                        </p:tgtEl>
                                        <p:attrNameLst>
                                          <p:attrName>style.visibility</p:attrName>
                                        </p:attrNameLst>
                                      </p:cBhvr>
                                      <p:to>
                                        <p:strVal val="visible"/>
                                      </p:to>
                                    </p:set>
                                    <p:animEffect transition="in" filter="fade">
                                      <p:cBhvr>
                                        <p:cTn id="110" dur="500"/>
                                        <p:tgtEl>
                                          <p:spTgt spid="67"/>
                                        </p:tgtEl>
                                      </p:cBhvr>
                                    </p:animEffect>
                                  </p:childTnLst>
                                </p:cTn>
                              </p:par>
                              <p:par>
                                <p:cTn id="111" presetID="53" presetClass="entr" presetSubtype="16" fill="hold" nodeType="withEffect">
                                  <p:stCondLst>
                                    <p:cond delay="0"/>
                                  </p:stCondLst>
                                  <p:childTnLst>
                                    <p:set>
                                      <p:cBhvr>
                                        <p:cTn id="112" dur="1" fill="hold">
                                          <p:stCondLst>
                                            <p:cond delay="0"/>
                                          </p:stCondLst>
                                        </p:cTn>
                                        <p:tgtEl>
                                          <p:spTgt spid="100"/>
                                        </p:tgtEl>
                                        <p:attrNameLst>
                                          <p:attrName>style.visibility</p:attrName>
                                        </p:attrNameLst>
                                      </p:cBhvr>
                                      <p:to>
                                        <p:strVal val="visible"/>
                                      </p:to>
                                    </p:set>
                                    <p:anim calcmode="lin" valueType="num">
                                      <p:cBhvr>
                                        <p:cTn id="113" dur="500" fill="hold"/>
                                        <p:tgtEl>
                                          <p:spTgt spid="100"/>
                                        </p:tgtEl>
                                        <p:attrNameLst>
                                          <p:attrName>ppt_w</p:attrName>
                                        </p:attrNameLst>
                                      </p:cBhvr>
                                      <p:tavLst>
                                        <p:tav tm="0">
                                          <p:val>
                                            <p:fltVal val="0"/>
                                          </p:val>
                                        </p:tav>
                                        <p:tav tm="100000">
                                          <p:val>
                                            <p:strVal val="#ppt_w"/>
                                          </p:val>
                                        </p:tav>
                                      </p:tavLst>
                                    </p:anim>
                                    <p:anim calcmode="lin" valueType="num">
                                      <p:cBhvr>
                                        <p:cTn id="114" dur="500" fill="hold"/>
                                        <p:tgtEl>
                                          <p:spTgt spid="100"/>
                                        </p:tgtEl>
                                        <p:attrNameLst>
                                          <p:attrName>ppt_h</p:attrName>
                                        </p:attrNameLst>
                                      </p:cBhvr>
                                      <p:tavLst>
                                        <p:tav tm="0">
                                          <p:val>
                                            <p:fltVal val="0"/>
                                          </p:val>
                                        </p:tav>
                                        <p:tav tm="100000">
                                          <p:val>
                                            <p:strVal val="#ppt_h"/>
                                          </p:val>
                                        </p:tav>
                                      </p:tavLst>
                                    </p:anim>
                                    <p:animEffect transition="in" filter="fade">
                                      <p:cBhvr>
                                        <p:cTn id="115" dur="500"/>
                                        <p:tgtEl>
                                          <p:spTgt spid="10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21"/>
                                        </p:tgtEl>
                                        <p:attrNameLst>
                                          <p:attrName>style.visibility</p:attrName>
                                        </p:attrNameLst>
                                      </p:cBhvr>
                                      <p:to>
                                        <p:strVal val="visible"/>
                                      </p:to>
                                    </p:set>
                                    <p:animEffect transition="in" filter="fade">
                                      <p:cBhvr>
                                        <p:cTn id="118" dur="500"/>
                                        <p:tgtEl>
                                          <p:spTgt spid="121"/>
                                        </p:tgtEl>
                                      </p:cBhvr>
                                    </p:animEffect>
                                  </p:childTnLst>
                                </p:cTn>
                              </p:par>
                              <p:par>
                                <p:cTn id="119" presetID="22" presetClass="entr" presetSubtype="1" fill="hold" nodeType="withEffect">
                                  <p:stCondLst>
                                    <p:cond delay="0"/>
                                  </p:stCondLst>
                                  <p:childTnLst>
                                    <p:set>
                                      <p:cBhvr>
                                        <p:cTn id="120" dur="1" fill="hold">
                                          <p:stCondLst>
                                            <p:cond delay="0"/>
                                          </p:stCondLst>
                                        </p:cTn>
                                        <p:tgtEl>
                                          <p:spTgt spid="99"/>
                                        </p:tgtEl>
                                        <p:attrNameLst>
                                          <p:attrName>style.visibility</p:attrName>
                                        </p:attrNameLst>
                                      </p:cBhvr>
                                      <p:to>
                                        <p:strVal val="visible"/>
                                      </p:to>
                                    </p:set>
                                    <p:animEffect transition="in" filter="wipe(up)">
                                      <p:cBhvr>
                                        <p:cTn id="121" dur="500"/>
                                        <p:tgtEl>
                                          <p:spTgt spid="99"/>
                                        </p:tgtEl>
                                      </p:cBhvr>
                                    </p:animEffect>
                                  </p:childTnLst>
                                </p:cTn>
                              </p:par>
                            </p:childTnLst>
                          </p:cTn>
                        </p:par>
                        <p:par>
                          <p:cTn id="122" fill="hold">
                            <p:stCondLst>
                              <p:cond delay="2350"/>
                            </p:stCondLst>
                            <p:childTnLst>
                              <p:par>
                                <p:cTn id="123" presetID="10" presetClass="entr" presetSubtype="0" fill="hold" grpId="0" nodeType="afterEffect">
                                  <p:stCondLst>
                                    <p:cond delay="0"/>
                                  </p:stCondLst>
                                  <p:childTnLst>
                                    <p:set>
                                      <p:cBhvr>
                                        <p:cTn id="124" dur="1" fill="hold">
                                          <p:stCondLst>
                                            <p:cond delay="0"/>
                                          </p:stCondLst>
                                        </p:cTn>
                                        <p:tgtEl>
                                          <p:spTgt spid="87"/>
                                        </p:tgtEl>
                                        <p:attrNameLst>
                                          <p:attrName>style.visibility</p:attrName>
                                        </p:attrNameLst>
                                      </p:cBhvr>
                                      <p:to>
                                        <p:strVal val="visible"/>
                                      </p:to>
                                    </p:set>
                                    <p:animEffect transition="in" filter="fade">
                                      <p:cBhvr>
                                        <p:cTn id="125" dur="500"/>
                                        <p:tgtEl>
                                          <p:spTgt spid="87"/>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104"/>
                                        </p:tgtEl>
                                        <p:attrNameLst>
                                          <p:attrName>style.visibility</p:attrName>
                                        </p:attrNameLst>
                                      </p:cBhvr>
                                      <p:to>
                                        <p:strVal val="visible"/>
                                      </p:to>
                                    </p:set>
                                    <p:animEffect transition="in" filter="wipe(down)">
                                      <p:cBhvr>
                                        <p:cTn id="130" dur="500"/>
                                        <p:tgtEl>
                                          <p:spTgt spid="104"/>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35"/>
                                        </p:tgtEl>
                                        <p:attrNameLst>
                                          <p:attrName>style.visibility</p:attrName>
                                        </p:attrNameLst>
                                      </p:cBhvr>
                                      <p:to>
                                        <p:strVal val="visible"/>
                                      </p:to>
                                    </p:set>
                                    <p:animEffect transition="in" filter="fade">
                                      <p:cBhvr>
                                        <p:cTn id="134" dur="500"/>
                                        <p:tgtEl>
                                          <p:spTgt spid="35"/>
                                        </p:tgtEl>
                                      </p:cBhvr>
                                    </p:animEffect>
                                  </p:childTnLst>
                                </p:cTn>
                              </p:par>
                              <p:par>
                                <p:cTn id="135" presetID="10" presetClass="entr" presetSubtype="0" fill="hold" nodeType="with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fade">
                                      <p:cBhvr>
                                        <p:cTn id="137" dur="500"/>
                                        <p:tgtEl>
                                          <p:spTgt spid="26"/>
                                        </p:tgtEl>
                                      </p:cBhvr>
                                    </p:animEffect>
                                  </p:childTnLst>
                                </p:cTn>
                              </p:par>
                            </p:childTnLst>
                          </p:cTn>
                        </p:par>
                        <p:par>
                          <p:cTn id="138" fill="hold">
                            <p:stCondLst>
                              <p:cond delay="1000"/>
                            </p:stCondLst>
                            <p:childTnLst>
                              <p:par>
                                <p:cTn id="139" presetID="22" presetClass="entr" presetSubtype="1" fill="hold" nodeType="afterEffect">
                                  <p:stCondLst>
                                    <p:cond delay="0"/>
                                  </p:stCondLst>
                                  <p:childTnLst>
                                    <p:set>
                                      <p:cBhvr>
                                        <p:cTn id="140" dur="1" fill="hold">
                                          <p:stCondLst>
                                            <p:cond delay="0"/>
                                          </p:stCondLst>
                                        </p:cTn>
                                        <p:tgtEl>
                                          <p:spTgt spid="110"/>
                                        </p:tgtEl>
                                        <p:attrNameLst>
                                          <p:attrName>style.visibility</p:attrName>
                                        </p:attrNameLst>
                                      </p:cBhvr>
                                      <p:to>
                                        <p:strVal val="visible"/>
                                      </p:to>
                                    </p:set>
                                    <p:animEffect transition="in" filter="wipe(up)">
                                      <p:cBhvr>
                                        <p:cTn id="141" dur="500"/>
                                        <p:tgtEl>
                                          <p:spTgt spid="110"/>
                                        </p:tgtEl>
                                      </p:cBhvr>
                                    </p:animEffect>
                                  </p:childTnLst>
                                </p:cTn>
                              </p:par>
                              <p:par>
                                <p:cTn id="142" presetID="10" presetClass="entr" presetSubtype="0" fill="hold"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childTnLst>
                                </p:cTn>
                              </p:par>
                            </p:childTnLst>
                          </p:cTn>
                        </p:par>
                        <p:par>
                          <p:cTn id="145" fill="hold">
                            <p:stCondLst>
                              <p:cond delay="1500"/>
                            </p:stCondLst>
                            <p:childTnLst>
                              <p:par>
                                <p:cTn id="146" presetID="22" presetClass="entr" presetSubtype="1" fill="hold" nodeType="afterEffect">
                                  <p:stCondLst>
                                    <p:cond delay="0"/>
                                  </p:stCondLst>
                                  <p:childTnLst>
                                    <p:set>
                                      <p:cBhvr>
                                        <p:cTn id="147" dur="1" fill="hold">
                                          <p:stCondLst>
                                            <p:cond delay="0"/>
                                          </p:stCondLst>
                                        </p:cTn>
                                        <p:tgtEl>
                                          <p:spTgt spid="109"/>
                                        </p:tgtEl>
                                        <p:attrNameLst>
                                          <p:attrName>style.visibility</p:attrName>
                                        </p:attrNameLst>
                                      </p:cBhvr>
                                      <p:to>
                                        <p:strVal val="visible"/>
                                      </p:to>
                                    </p:set>
                                    <p:animEffect transition="in" filter="wipe(up)">
                                      <p:cBhvr>
                                        <p:cTn id="148" dur="500"/>
                                        <p:tgtEl>
                                          <p:spTgt spid="109"/>
                                        </p:tgtEl>
                                      </p:cBhvr>
                                    </p:animEffect>
                                  </p:childTnLst>
                                </p:cTn>
                              </p:par>
                              <p:par>
                                <p:cTn id="149" presetID="10" presetClass="entr" presetSubtype="0" fill="hold" nodeType="with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fade">
                                      <p:cBhvr>
                                        <p:cTn id="151" dur="500"/>
                                        <p:tgtEl>
                                          <p:spTgt spid="32"/>
                                        </p:tgtEl>
                                      </p:cBhvr>
                                    </p:animEffect>
                                  </p:childTnLst>
                                </p:cTn>
                              </p:par>
                            </p:childTnLst>
                          </p:cTn>
                        </p:par>
                        <p:par>
                          <p:cTn id="152" fill="hold">
                            <p:stCondLst>
                              <p:cond delay="2000"/>
                            </p:stCondLst>
                            <p:childTnLst>
                              <p:par>
                                <p:cTn id="153" presetID="22" presetClass="entr" presetSubtype="1" fill="hold" nodeType="afterEffect">
                                  <p:stCondLst>
                                    <p:cond delay="0"/>
                                  </p:stCondLst>
                                  <p:childTnLst>
                                    <p:set>
                                      <p:cBhvr>
                                        <p:cTn id="154" dur="1" fill="hold">
                                          <p:stCondLst>
                                            <p:cond delay="0"/>
                                          </p:stCondLst>
                                        </p:cTn>
                                        <p:tgtEl>
                                          <p:spTgt spid="78"/>
                                        </p:tgtEl>
                                        <p:attrNameLst>
                                          <p:attrName>style.visibility</p:attrName>
                                        </p:attrNameLst>
                                      </p:cBhvr>
                                      <p:to>
                                        <p:strVal val="visible"/>
                                      </p:to>
                                    </p:set>
                                    <p:animEffect transition="in" filter="wipe(up)">
                                      <p:cBhvr>
                                        <p:cTn id="155" dur="500"/>
                                        <p:tgtEl>
                                          <p:spTgt spid="78"/>
                                        </p:tgtEl>
                                      </p:cBhvr>
                                    </p:animEffect>
                                  </p:childTnLst>
                                </p:cTn>
                              </p:par>
                              <p:par>
                                <p:cTn id="156" presetID="10" presetClass="entr" presetSubtype="0" fill="hold" nodeType="withEffect">
                                  <p:stCondLst>
                                    <p:cond delay="0"/>
                                  </p:stCondLst>
                                  <p:childTnLst>
                                    <p:set>
                                      <p:cBhvr>
                                        <p:cTn id="157" dur="1" fill="hold">
                                          <p:stCondLst>
                                            <p:cond delay="0"/>
                                          </p:stCondLst>
                                        </p:cTn>
                                        <p:tgtEl>
                                          <p:spTgt spid="47"/>
                                        </p:tgtEl>
                                        <p:attrNameLst>
                                          <p:attrName>style.visibility</p:attrName>
                                        </p:attrNameLst>
                                      </p:cBhvr>
                                      <p:to>
                                        <p:strVal val="visible"/>
                                      </p:to>
                                    </p:set>
                                    <p:animEffect transition="in" filter="fade">
                                      <p:cBhvr>
                                        <p:cTn id="15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59" grpId="0" animBg="1"/>
      <p:bldP spid="66" grpId="0" animBg="1"/>
      <p:bldP spid="9" grpId="0" animBg="1"/>
      <p:bldP spid="30" grpId="0"/>
      <p:bldP spid="33" grpId="0"/>
      <p:bldP spid="57" grpId="0"/>
      <p:bldP spid="58" grpId="0"/>
      <p:bldP spid="65" grpId="0"/>
      <p:bldP spid="87" grpId="0"/>
      <p:bldP spid="63" grpId="0"/>
      <p:bldP spid="121" grpId="0"/>
      <p:bldP spid="112" grpId="0" animBg="1"/>
      <p:bldP spid="113" grpId="0" animBg="1"/>
      <p:bldP spid="114" grpId="0" animBg="1"/>
      <p:bldP spid="115" grpId="0" animBg="1"/>
      <p:bldP spid="116" grpId="0" animBg="1"/>
      <p:bldP spid="117" grpId="0" animBg="1"/>
      <p:bldP spid="1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FF2D-4C8D-8DB6-B780-44178456D1EA}"/>
              </a:ext>
            </a:extLst>
          </p:cNvPr>
          <p:cNvSpPr>
            <a:spLocks noGrp="1"/>
          </p:cNvSpPr>
          <p:nvPr>
            <p:ph type="title"/>
          </p:nvPr>
        </p:nvSpPr>
        <p:spPr>
          <a:xfrm>
            <a:off x="828339" y="246558"/>
            <a:ext cx="10535322" cy="971706"/>
          </a:xfrm>
        </p:spPr>
        <p:txBody>
          <a:bodyPr/>
          <a:lstStyle/>
          <a:p>
            <a:r>
              <a:rPr lang="en-US" dirty="0"/>
              <a:t>NetBackup for Kubernetes</a:t>
            </a:r>
          </a:p>
        </p:txBody>
      </p:sp>
      <p:sp>
        <p:nvSpPr>
          <p:cNvPr id="4" name="Footer Placeholder 3">
            <a:extLst>
              <a:ext uri="{FF2B5EF4-FFF2-40B4-BE49-F238E27FC236}">
                <a16:creationId xmlns:a16="http://schemas.microsoft.com/office/drawing/2014/main" id="{88202BB5-A93C-BB14-3C72-03C11C9E4CA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Copyright © 2022 Veritas Technologies LLC</a:t>
            </a:r>
          </a:p>
        </p:txBody>
      </p:sp>
      <p:sp>
        <p:nvSpPr>
          <p:cNvPr id="5" name="Slide Number Placeholder 4">
            <a:extLst>
              <a:ext uri="{FF2B5EF4-FFF2-40B4-BE49-F238E27FC236}">
                <a16:creationId xmlns:a16="http://schemas.microsoft.com/office/drawing/2014/main" id="{9F8CFC27-BC7F-9F42-DF5A-3C1FFB5304B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grpSp>
        <p:nvGrpSpPr>
          <p:cNvPr id="57" name="Group 56">
            <a:extLst>
              <a:ext uri="{FF2B5EF4-FFF2-40B4-BE49-F238E27FC236}">
                <a16:creationId xmlns:a16="http://schemas.microsoft.com/office/drawing/2014/main" id="{FC8CF15C-FC1B-BB24-0F0A-DEA38DEF2FD8}"/>
              </a:ext>
            </a:extLst>
          </p:cNvPr>
          <p:cNvGrpSpPr/>
          <p:nvPr/>
        </p:nvGrpSpPr>
        <p:grpSpPr>
          <a:xfrm>
            <a:off x="3837317" y="-13245"/>
            <a:ext cx="8354683" cy="6884489"/>
            <a:chOff x="3835730" y="-26489"/>
            <a:chExt cx="8354683" cy="6884489"/>
          </a:xfrm>
        </p:grpSpPr>
        <p:pic>
          <p:nvPicPr>
            <p:cNvPr id="6" name="Picture 5">
              <a:extLst>
                <a:ext uri="{FF2B5EF4-FFF2-40B4-BE49-F238E27FC236}">
                  <a16:creationId xmlns:a16="http://schemas.microsoft.com/office/drawing/2014/main" id="{43E0AC36-6659-0B42-68B8-062EAA5ED159}"/>
                </a:ext>
              </a:extLst>
            </p:cNvPr>
            <p:cNvPicPr>
              <a:picLocks noChangeAspect="1"/>
            </p:cNvPicPr>
            <p:nvPr/>
          </p:nvPicPr>
          <p:blipFill rotWithShape="1">
            <a:blip r:embed="rId3">
              <a:duotone>
                <a:schemeClr val="bg2">
                  <a:shade val="45000"/>
                  <a:satMod val="135000"/>
                </a:schemeClr>
                <a:prstClr val="white"/>
              </a:duotone>
              <a:alphaModFix amt="14000"/>
            </a:blip>
            <a:srcRect l="5103" t="16218" r="7942" b="12127"/>
            <a:stretch/>
          </p:blipFill>
          <p:spPr>
            <a:xfrm>
              <a:off x="3835730" y="-26489"/>
              <a:ext cx="8354683" cy="6884489"/>
            </a:xfrm>
            <a:prstGeom prst="rect">
              <a:avLst/>
            </a:prstGeom>
          </p:spPr>
        </p:pic>
        <p:sp>
          <p:nvSpPr>
            <p:cNvPr id="7" name="Oval 6">
              <a:extLst>
                <a:ext uri="{FF2B5EF4-FFF2-40B4-BE49-F238E27FC236}">
                  <a16:creationId xmlns:a16="http://schemas.microsoft.com/office/drawing/2014/main" id="{228E1D17-65B6-1F6D-A299-BA2C3925DF3D}"/>
                </a:ext>
              </a:extLst>
            </p:cNvPr>
            <p:cNvSpPr/>
            <p:nvPr/>
          </p:nvSpPr>
          <p:spPr>
            <a:xfrm>
              <a:off x="5098757" y="354559"/>
              <a:ext cx="6068671" cy="6068671"/>
            </a:xfrm>
            <a:prstGeom prst="ellipse">
              <a:avLst/>
            </a:prstGeom>
            <a:gradFill flip="none" rotWithShape="1">
              <a:gsLst>
                <a:gs pos="61000">
                  <a:schemeClr val="bg1"/>
                </a:gs>
                <a:gs pos="95000">
                  <a:schemeClr val="bg1">
                    <a:lumMod val="85000"/>
                  </a:schemeClr>
                </a:gs>
              </a:gsLst>
              <a:path path="circle">
                <a:fillToRect l="50000" t="50000" r="50000" b="50000"/>
              </a:path>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endParaRPr>
            </a:p>
          </p:txBody>
        </p:sp>
        <p:sp>
          <p:nvSpPr>
            <p:cNvPr id="8" name="Oval 7">
              <a:extLst>
                <a:ext uri="{FF2B5EF4-FFF2-40B4-BE49-F238E27FC236}">
                  <a16:creationId xmlns:a16="http://schemas.microsoft.com/office/drawing/2014/main" id="{35720D8C-21B9-450A-94BC-0FB324723F5D}"/>
                </a:ext>
              </a:extLst>
            </p:cNvPr>
            <p:cNvSpPr/>
            <p:nvPr/>
          </p:nvSpPr>
          <p:spPr>
            <a:xfrm>
              <a:off x="6825138" y="2080940"/>
              <a:ext cx="2677774" cy="2677774"/>
            </a:xfrm>
            <a:prstGeom prst="ellipse">
              <a:avLst/>
            </a:prstGeom>
            <a:solidFill>
              <a:schemeClr val="bg1">
                <a:lumMod val="95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050" b="1"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endParaRPr>
            </a:p>
          </p:txBody>
        </p:sp>
        <p:pic>
          <p:nvPicPr>
            <p:cNvPr id="10" name="Picture 2" descr="New: Cloud Provider Tanzu App Platform and Tanzu Data Services portfolio">
              <a:extLst>
                <a:ext uri="{FF2B5EF4-FFF2-40B4-BE49-F238E27FC236}">
                  <a16:creationId xmlns:a16="http://schemas.microsoft.com/office/drawing/2014/main" id="{4CE940F9-DE45-B42C-A306-7094900CD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00" t="2587" r="12700" b="24406"/>
            <a:stretch/>
          </p:blipFill>
          <p:spPr bwMode="auto">
            <a:xfrm>
              <a:off x="10202691" y="2984581"/>
              <a:ext cx="575449" cy="56832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1AB16032-9CC3-6568-103C-22C0E54A00B2}"/>
                </a:ext>
              </a:extLst>
            </p:cNvPr>
            <p:cNvSpPr/>
            <p:nvPr/>
          </p:nvSpPr>
          <p:spPr>
            <a:xfrm>
              <a:off x="6321901" y="386417"/>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Granular recoverability</a:t>
              </a:r>
            </a:p>
          </p:txBody>
        </p:sp>
        <p:sp>
          <p:nvSpPr>
            <p:cNvPr id="12" name="Rounded Rectangle 11">
              <a:extLst>
                <a:ext uri="{FF2B5EF4-FFF2-40B4-BE49-F238E27FC236}">
                  <a16:creationId xmlns:a16="http://schemas.microsoft.com/office/drawing/2014/main" id="{7905DB2C-8C47-730D-7B65-45F0762911F2}"/>
                </a:ext>
              </a:extLst>
            </p:cNvPr>
            <p:cNvSpPr/>
            <p:nvPr/>
          </p:nvSpPr>
          <p:spPr>
            <a:xfrm>
              <a:off x="8902335" y="386417"/>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Single</a:t>
              </a:r>
              <a:b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b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interface</a:t>
              </a:r>
            </a:p>
          </p:txBody>
        </p:sp>
        <p:sp>
          <p:nvSpPr>
            <p:cNvPr id="13" name="Rounded Rectangle 12">
              <a:extLst>
                <a:ext uri="{FF2B5EF4-FFF2-40B4-BE49-F238E27FC236}">
                  <a16:creationId xmlns:a16="http://schemas.microsoft.com/office/drawing/2014/main" id="{1F0A0569-4D56-53DC-1E64-2DA666ADB8C1}"/>
                </a:ext>
              </a:extLst>
            </p:cNvPr>
            <p:cNvSpPr/>
            <p:nvPr/>
          </p:nvSpPr>
          <p:spPr>
            <a:xfrm>
              <a:off x="10502007" y="1666332"/>
              <a:ext cx="1107176"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On-premises to cloud K8s backup</a:t>
              </a:r>
            </a:p>
          </p:txBody>
        </p:sp>
        <p:sp>
          <p:nvSpPr>
            <p:cNvPr id="14" name="Rounded Rectangle 13">
              <a:extLst>
                <a:ext uri="{FF2B5EF4-FFF2-40B4-BE49-F238E27FC236}">
                  <a16:creationId xmlns:a16="http://schemas.microsoft.com/office/drawing/2014/main" id="{BABCF979-2D70-411A-1CED-3F197FD2BD1A}"/>
                </a:ext>
              </a:extLst>
            </p:cNvPr>
            <p:cNvSpPr/>
            <p:nvPr/>
          </p:nvSpPr>
          <p:spPr>
            <a:xfrm>
              <a:off x="7737727" y="6148797"/>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Public cloud</a:t>
              </a:r>
            </a:p>
          </p:txBody>
        </p:sp>
        <p:sp>
          <p:nvSpPr>
            <p:cNvPr id="15" name="Rounded Rectangle 14">
              <a:extLst>
                <a:ext uri="{FF2B5EF4-FFF2-40B4-BE49-F238E27FC236}">
                  <a16:creationId xmlns:a16="http://schemas.microsoft.com/office/drawing/2014/main" id="{E19C3961-4CF8-7B18-16AF-2AAE38CE0FE8}"/>
                </a:ext>
              </a:extLst>
            </p:cNvPr>
            <p:cNvSpPr/>
            <p:nvPr/>
          </p:nvSpPr>
          <p:spPr>
            <a:xfrm>
              <a:off x="10543895" y="4807317"/>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Hybrid cloud</a:t>
              </a:r>
            </a:p>
          </p:txBody>
        </p:sp>
        <p:sp>
          <p:nvSpPr>
            <p:cNvPr id="16" name="Rounded Rectangle 15">
              <a:extLst>
                <a:ext uri="{FF2B5EF4-FFF2-40B4-BE49-F238E27FC236}">
                  <a16:creationId xmlns:a16="http://schemas.microsoft.com/office/drawing/2014/main" id="{7FFDED1D-F5C4-D78E-9613-C1960D8B4DB4}"/>
                </a:ext>
              </a:extLst>
            </p:cNvPr>
            <p:cNvSpPr/>
            <p:nvPr/>
          </p:nvSpPr>
          <p:spPr>
            <a:xfrm>
              <a:off x="4873075" y="4807317"/>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Private cloud</a:t>
              </a:r>
            </a:p>
          </p:txBody>
        </p:sp>
        <p:sp>
          <p:nvSpPr>
            <p:cNvPr id="17" name="Rounded Rectangle 16">
              <a:extLst>
                <a:ext uri="{FF2B5EF4-FFF2-40B4-BE49-F238E27FC236}">
                  <a16:creationId xmlns:a16="http://schemas.microsoft.com/office/drawing/2014/main" id="{42A25FC5-37FB-1516-EB35-362FBACD1DDF}"/>
                </a:ext>
              </a:extLst>
            </p:cNvPr>
            <p:cNvSpPr/>
            <p:nvPr/>
          </p:nvSpPr>
          <p:spPr>
            <a:xfrm>
              <a:off x="10936647" y="3076726"/>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Disaster recovery</a:t>
              </a:r>
            </a:p>
          </p:txBody>
        </p:sp>
        <p:sp>
          <p:nvSpPr>
            <p:cNvPr id="18" name="Rounded Rectangle 17">
              <a:extLst>
                <a:ext uri="{FF2B5EF4-FFF2-40B4-BE49-F238E27FC236}">
                  <a16:creationId xmlns:a16="http://schemas.microsoft.com/office/drawing/2014/main" id="{2896AF82-D7AC-A59A-EFA7-077C5B54F26C}"/>
                </a:ext>
              </a:extLst>
            </p:cNvPr>
            <p:cNvSpPr/>
            <p:nvPr/>
          </p:nvSpPr>
          <p:spPr>
            <a:xfrm>
              <a:off x="4392095" y="3076726"/>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Protection</a:t>
              </a:r>
              <a:b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b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at scale</a:t>
              </a:r>
            </a:p>
          </p:txBody>
        </p:sp>
        <p:sp>
          <p:nvSpPr>
            <p:cNvPr id="19" name="Rounded Rectangle 18">
              <a:extLst>
                <a:ext uri="{FF2B5EF4-FFF2-40B4-BE49-F238E27FC236}">
                  <a16:creationId xmlns:a16="http://schemas.microsoft.com/office/drawing/2014/main" id="{6A46A631-DDB2-8C6B-2A9A-59998C28E0E7}"/>
                </a:ext>
              </a:extLst>
            </p:cNvPr>
            <p:cNvSpPr/>
            <p:nvPr/>
          </p:nvSpPr>
          <p:spPr>
            <a:xfrm>
              <a:off x="4904447" y="1666332"/>
              <a:ext cx="1005988" cy="427245"/>
            </a:xfrm>
            <a:prstGeom prst="roundRect">
              <a:avLst/>
            </a:prstGeom>
            <a:solidFill>
              <a:schemeClr val="bg1"/>
            </a:solidFill>
            <a:ln w="12700" cap="flat" cmpd="sng" algn="ctr">
              <a:solidFill>
                <a:schemeClr val="bg1">
                  <a:lumMod val="85000"/>
                </a:schemeClr>
              </a:solidFill>
              <a:prstDash val="solid"/>
              <a:miter lim="800000"/>
              <a:headEnd type="none" w="med" len="med"/>
              <a:tailEnd type="none" w="med" len="med"/>
            </a:ln>
            <a:effectLst>
              <a:outerShdw blurRad="254000" dist="38100" dir="5400000" algn="t" rotWithShape="0">
                <a:schemeClr val="tx2">
                  <a:alpha val="20000"/>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415563"/>
                  </a:solidFill>
                  <a:effectLst/>
                  <a:uLnTx/>
                  <a:uFillTx/>
                  <a:latin typeface="Arial" panose="020B0604020202020204"/>
                  <a:ea typeface="+mn-ea"/>
                  <a:cs typeface="Arial" panose="020B0604020202020204" pitchFamily="34" charset="0"/>
                </a:rPr>
                <a:t>Any workload</a:t>
              </a:r>
            </a:p>
          </p:txBody>
        </p:sp>
        <p:pic>
          <p:nvPicPr>
            <p:cNvPr id="20" name="Picture 19" descr="Icon&#10;&#10;Description automatically generated">
              <a:extLst>
                <a:ext uri="{FF2B5EF4-FFF2-40B4-BE49-F238E27FC236}">
                  <a16:creationId xmlns:a16="http://schemas.microsoft.com/office/drawing/2014/main" id="{7F305F58-950C-423E-9D62-E5F2FD0AA017}"/>
                </a:ext>
              </a:extLst>
            </p:cNvPr>
            <p:cNvPicPr>
              <a:picLocks noChangeAspect="1"/>
            </p:cNvPicPr>
            <p:nvPr/>
          </p:nvPicPr>
          <p:blipFill>
            <a:blip r:embed="rId5"/>
            <a:stretch>
              <a:fillRect/>
            </a:stretch>
          </p:blipFill>
          <p:spPr>
            <a:xfrm>
              <a:off x="6055733" y="1800234"/>
              <a:ext cx="586777" cy="512631"/>
            </a:xfrm>
            <a:prstGeom prst="rect">
              <a:avLst/>
            </a:prstGeom>
          </p:spPr>
        </p:pic>
        <p:pic>
          <p:nvPicPr>
            <p:cNvPr id="21" name="Picture 4">
              <a:extLst>
                <a:ext uri="{FF2B5EF4-FFF2-40B4-BE49-F238E27FC236}">
                  <a16:creationId xmlns:a16="http://schemas.microsoft.com/office/drawing/2014/main" id="{ACC4D7FE-0CB3-9624-84EB-318479F97D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040" y="3007916"/>
              <a:ext cx="538452" cy="5224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iagram&#10;&#10;Description automatically generated">
              <a:extLst>
                <a:ext uri="{FF2B5EF4-FFF2-40B4-BE49-F238E27FC236}">
                  <a16:creationId xmlns:a16="http://schemas.microsoft.com/office/drawing/2014/main" id="{31578C97-0AB2-5FFB-5E54-188B53B36BC2}"/>
                </a:ext>
              </a:extLst>
            </p:cNvPr>
            <p:cNvPicPr>
              <a:picLocks noChangeAspect="1"/>
            </p:cNvPicPr>
            <p:nvPr/>
          </p:nvPicPr>
          <p:blipFill>
            <a:blip r:embed="rId7"/>
            <a:stretch>
              <a:fillRect/>
            </a:stretch>
          </p:blipFill>
          <p:spPr>
            <a:xfrm>
              <a:off x="7041321" y="974058"/>
              <a:ext cx="691808" cy="523560"/>
            </a:xfrm>
            <a:prstGeom prst="rect">
              <a:avLst/>
            </a:prstGeom>
          </p:spPr>
        </p:pic>
        <p:pic>
          <p:nvPicPr>
            <p:cNvPr id="23" name="Picture 22">
              <a:extLst>
                <a:ext uri="{FF2B5EF4-FFF2-40B4-BE49-F238E27FC236}">
                  <a16:creationId xmlns:a16="http://schemas.microsoft.com/office/drawing/2014/main" id="{DDEEE715-FCD5-B7A2-3034-33230796D0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4600" y="981443"/>
              <a:ext cx="595337" cy="4527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Amazon EKS - Turbonomic">
              <a:extLst>
                <a:ext uri="{FF2B5EF4-FFF2-40B4-BE49-F238E27FC236}">
                  <a16:creationId xmlns:a16="http://schemas.microsoft.com/office/drawing/2014/main" id="{D157461B-A2A8-6DC5-8333-4EC0DFD475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870" t="12135" r="25870" b="30164"/>
            <a:stretch/>
          </p:blipFill>
          <p:spPr bwMode="auto">
            <a:xfrm>
              <a:off x="9826474" y="1762505"/>
              <a:ext cx="526375" cy="5814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con&#10;&#10;Description automatically generated">
              <a:extLst>
                <a:ext uri="{FF2B5EF4-FFF2-40B4-BE49-F238E27FC236}">
                  <a16:creationId xmlns:a16="http://schemas.microsoft.com/office/drawing/2014/main" id="{A6A63201-3D53-6639-4830-2023AC346A13}"/>
                </a:ext>
              </a:extLst>
            </p:cNvPr>
            <p:cNvPicPr>
              <a:picLocks noChangeAspect="1"/>
            </p:cNvPicPr>
            <p:nvPr/>
          </p:nvPicPr>
          <p:blipFill>
            <a:blip r:embed="rId10"/>
            <a:stretch>
              <a:fillRect/>
            </a:stretch>
          </p:blipFill>
          <p:spPr>
            <a:xfrm>
              <a:off x="10027726" y="3920488"/>
              <a:ext cx="709016" cy="709016"/>
            </a:xfrm>
            <a:prstGeom prst="rect">
              <a:avLst/>
            </a:prstGeom>
          </p:spPr>
        </p:pic>
        <p:pic>
          <p:nvPicPr>
            <p:cNvPr id="26" name="Picture 25" descr="Icon&#10;&#10;Description automatically generated">
              <a:extLst>
                <a:ext uri="{FF2B5EF4-FFF2-40B4-BE49-F238E27FC236}">
                  <a16:creationId xmlns:a16="http://schemas.microsoft.com/office/drawing/2014/main" id="{C1C07E14-DA3D-70BF-6042-1D7269D2E21A}"/>
                </a:ext>
              </a:extLst>
            </p:cNvPr>
            <p:cNvPicPr>
              <a:picLocks noChangeAspect="1"/>
            </p:cNvPicPr>
            <p:nvPr/>
          </p:nvPicPr>
          <p:blipFill rotWithShape="1">
            <a:blip r:embed="rId11"/>
            <a:srcRect l="12379" t="12379" r="12379" b="12379"/>
            <a:stretch/>
          </p:blipFill>
          <p:spPr>
            <a:xfrm>
              <a:off x="5753814" y="4012473"/>
              <a:ext cx="589572" cy="589572"/>
            </a:xfrm>
            <a:prstGeom prst="rect">
              <a:avLst/>
            </a:prstGeom>
          </p:spPr>
        </p:pic>
        <p:pic>
          <p:nvPicPr>
            <p:cNvPr id="27" name="Picture 30" descr="How to Run Trading Algorithms on Google Cloud Platform in 6 Easy Steps">
              <a:extLst>
                <a:ext uri="{FF2B5EF4-FFF2-40B4-BE49-F238E27FC236}">
                  <a16:creationId xmlns:a16="http://schemas.microsoft.com/office/drawing/2014/main" id="{5EAE285F-9083-5FE4-D27A-850F728335A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1435" t="12392" r="31435" b="33333"/>
            <a:stretch/>
          </p:blipFill>
          <p:spPr bwMode="auto">
            <a:xfrm>
              <a:off x="8947017" y="5310406"/>
              <a:ext cx="571841" cy="5163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text&#10;&#10;Description automatically generated">
              <a:extLst>
                <a:ext uri="{FF2B5EF4-FFF2-40B4-BE49-F238E27FC236}">
                  <a16:creationId xmlns:a16="http://schemas.microsoft.com/office/drawing/2014/main" id="{A5AEC9E8-1924-FC7E-C9D5-294440C1B716}"/>
                </a:ext>
              </a:extLst>
            </p:cNvPr>
            <p:cNvPicPr>
              <a:picLocks noChangeAspect="1"/>
            </p:cNvPicPr>
            <p:nvPr/>
          </p:nvPicPr>
          <p:blipFill rotWithShape="1">
            <a:blip r:embed="rId13"/>
            <a:srcRect t="1" r="59709" b="-7998"/>
            <a:stretch/>
          </p:blipFill>
          <p:spPr>
            <a:xfrm>
              <a:off x="7589421" y="5580743"/>
              <a:ext cx="558836" cy="468096"/>
            </a:xfrm>
            <a:prstGeom prst="rect">
              <a:avLst/>
            </a:prstGeom>
          </p:spPr>
        </p:pic>
        <p:pic>
          <p:nvPicPr>
            <p:cNvPr id="29" name="Picture 28" descr="Logo&#10;&#10;Description automatically generated">
              <a:extLst>
                <a:ext uri="{FF2B5EF4-FFF2-40B4-BE49-F238E27FC236}">
                  <a16:creationId xmlns:a16="http://schemas.microsoft.com/office/drawing/2014/main" id="{A9A62AA0-D9EE-2C00-A6EC-4F0D2F51D5AB}"/>
                </a:ext>
              </a:extLst>
            </p:cNvPr>
            <p:cNvPicPr>
              <a:picLocks noChangeAspect="1"/>
            </p:cNvPicPr>
            <p:nvPr/>
          </p:nvPicPr>
          <p:blipFill>
            <a:blip r:embed="rId14"/>
            <a:stretch>
              <a:fillRect/>
            </a:stretch>
          </p:blipFill>
          <p:spPr>
            <a:xfrm>
              <a:off x="8272458" y="5635592"/>
              <a:ext cx="571842" cy="375322"/>
            </a:xfrm>
            <a:prstGeom prst="rect">
              <a:avLst/>
            </a:prstGeom>
          </p:spPr>
        </p:pic>
        <p:grpSp>
          <p:nvGrpSpPr>
            <p:cNvPr id="30" name="Group 29">
              <a:extLst>
                <a:ext uri="{FF2B5EF4-FFF2-40B4-BE49-F238E27FC236}">
                  <a16:creationId xmlns:a16="http://schemas.microsoft.com/office/drawing/2014/main" id="{F99CB05A-9D6C-7489-117F-4C090F8B8B7C}"/>
                </a:ext>
              </a:extLst>
            </p:cNvPr>
            <p:cNvGrpSpPr/>
            <p:nvPr/>
          </p:nvGrpSpPr>
          <p:grpSpPr>
            <a:xfrm>
              <a:off x="6658573" y="1912587"/>
              <a:ext cx="3004940" cy="3008452"/>
              <a:chOff x="-73375" y="892025"/>
              <a:chExt cx="4090866" cy="4095647"/>
            </a:xfrm>
          </p:grpSpPr>
          <p:sp>
            <p:nvSpPr>
              <p:cNvPr id="31" name="Oval 30">
                <a:extLst>
                  <a:ext uri="{FF2B5EF4-FFF2-40B4-BE49-F238E27FC236}">
                    <a16:creationId xmlns:a16="http://schemas.microsoft.com/office/drawing/2014/main" id="{B2BBD30F-CDD3-6D19-D240-330A6E05D725}"/>
                  </a:ext>
                </a:extLst>
              </p:cNvPr>
              <p:cNvSpPr/>
              <p:nvPr/>
            </p:nvSpPr>
            <p:spPr>
              <a:xfrm>
                <a:off x="52732" y="1018281"/>
                <a:ext cx="3838653" cy="38431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15563"/>
                    </a:solidFill>
                    <a:effectLst/>
                    <a:uLnTx/>
                    <a:uFillTx/>
                    <a:latin typeface="Arial" panose="020B0604020202020204"/>
                    <a:ea typeface="+mn-ea"/>
                    <a:cs typeface="+mn-cs"/>
                  </a:rPr>
                  <a:t>PLATFORM INDEPENDENCE</a:t>
                </a:r>
              </a:p>
            </p:txBody>
          </p:sp>
          <p:sp>
            <p:nvSpPr>
              <p:cNvPr id="32" name="Oval 31">
                <a:extLst>
                  <a:ext uri="{FF2B5EF4-FFF2-40B4-BE49-F238E27FC236}">
                    <a16:creationId xmlns:a16="http://schemas.microsoft.com/office/drawing/2014/main" id="{65B636B8-3510-0E73-2BE7-2F1F59EE78F8}"/>
                  </a:ext>
                </a:extLst>
              </p:cNvPr>
              <p:cNvSpPr/>
              <p:nvPr/>
            </p:nvSpPr>
            <p:spPr>
              <a:xfrm>
                <a:off x="-73375" y="892025"/>
                <a:ext cx="4090866" cy="40956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none" lIns="0" tIns="0" rIns="0" bIns="0" numCol="1" rtlCol="0" anchor="ctr">
                <a:prstTxWarp prst="textArchDow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415563"/>
                    </a:solidFill>
                    <a:effectLst/>
                    <a:uLnTx/>
                    <a:uFillTx/>
                    <a:latin typeface="Arial" panose="020B0604020202020204"/>
                    <a:ea typeface="+mn-ea"/>
                    <a:cs typeface="+mn-cs"/>
                  </a:rPr>
                  <a:t>DISTRIBUTION MOBILITY</a:t>
                </a:r>
              </a:p>
            </p:txBody>
          </p:sp>
        </p:grpSp>
        <p:sp>
          <p:nvSpPr>
            <p:cNvPr id="33" name="Oval 32">
              <a:extLst>
                <a:ext uri="{FF2B5EF4-FFF2-40B4-BE49-F238E27FC236}">
                  <a16:creationId xmlns:a16="http://schemas.microsoft.com/office/drawing/2014/main" id="{B7F84080-08F3-2B40-BBC4-435C56B4FB27}"/>
                </a:ext>
              </a:extLst>
            </p:cNvPr>
            <p:cNvSpPr/>
            <p:nvPr/>
          </p:nvSpPr>
          <p:spPr>
            <a:xfrm>
              <a:off x="7400986" y="2656788"/>
              <a:ext cx="1546713" cy="1546713"/>
            </a:xfrm>
            <a:prstGeom prst="ellipse">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0" tIns="27432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Centralized</a:t>
              </a:r>
              <a:b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Management</a:t>
              </a:r>
            </a:p>
          </p:txBody>
        </p:sp>
        <p:sp>
          <p:nvSpPr>
            <p:cNvPr id="34" name="Arc 33">
              <a:extLst>
                <a:ext uri="{FF2B5EF4-FFF2-40B4-BE49-F238E27FC236}">
                  <a16:creationId xmlns:a16="http://schemas.microsoft.com/office/drawing/2014/main" id="{41424EEA-9F2C-C727-7A76-89301A543855}"/>
                </a:ext>
              </a:extLst>
            </p:cNvPr>
            <p:cNvSpPr/>
            <p:nvPr/>
          </p:nvSpPr>
          <p:spPr bwMode="gray">
            <a:xfrm rot="13500000">
              <a:off x="7142171" y="2582304"/>
              <a:ext cx="1699324" cy="1699324"/>
            </a:xfrm>
            <a:prstGeom prst="arc">
              <a:avLst>
                <a:gd name="adj1" fmla="val 17317231"/>
                <a:gd name="adj2" fmla="val 19923129"/>
              </a:avLst>
            </a:prstGeom>
            <a:ln w="25400">
              <a:solidFill>
                <a:schemeClr val="tx2"/>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sp>
          <p:nvSpPr>
            <p:cNvPr id="35" name="Arc 34">
              <a:extLst>
                <a:ext uri="{FF2B5EF4-FFF2-40B4-BE49-F238E27FC236}">
                  <a16:creationId xmlns:a16="http://schemas.microsoft.com/office/drawing/2014/main" id="{B07F8C46-0A70-49D7-A0EA-E9E0173F0F43}"/>
                </a:ext>
              </a:extLst>
            </p:cNvPr>
            <p:cNvSpPr/>
            <p:nvPr/>
          </p:nvSpPr>
          <p:spPr bwMode="gray">
            <a:xfrm rot="8100000" flipH="1">
              <a:off x="7480118" y="2582305"/>
              <a:ext cx="1699324" cy="1699324"/>
            </a:xfrm>
            <a:prstGeom prst="arc">
              <a:avLst>
                <a:gd name="adj1" fmla="val 17317231"/>
                <a:gd name="adj2" fmla="val 19923129"/>
              </a:avLst>
            </a:prstGeom>
            <a:ln w="25400">
              <a:solidFill>
                <a:schemeClr val="tx2"/>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endParaRPr>
            </a:p>
          </p:txBody>
        </p:sp>
        <p:pic>
          <p:nvPicPr>
            <p:cNvPr id="36" name="Picture 35" descr="Icon&#10;&#10;Description automatically generated">
              <a:extLst>
                <a:ext uri="{FF2B5EF4-FFF2-40B4-BE49-F238E27FC236}">
                  <a16:creationId xmlns:a16="http://schemas.microsoft.com/office/drawing/2014/main" id="{468DB666-F369-17DA-8C38-7A7C129588CC}"/>
                </a:ext>
              </a:extLst>
            </p:cNvPr>
            <p:cNvPicPr>
              <a:picLocks noChangeAspect="1"/>
            </p:cNvPicPr>
            <p:nvPr/>
          </p:nvPicPr>
          <p:blipFill>
            <a:blip r:embed="rId15"/>
            <a:stretch>
              <a:fillRect/>
            </a:stretch>
          </p:blipFill>
          <p:spPr>
            <a:xfrm>
              <a:off x="6109530" y="4606603"/>
              <a:ext cx="520783" cy="520783"/>
            </a:xfrm>
            <a:prstGeom prst="rect">
              <a:avLst/>
            </a:prstGeom>
          </p:spPr>
        </p:pic>
        <p:pic>
          <p:nvPicPr>
            <p:cNvPr id="37" name="Picture 36" descr="Icon&#10;&#10;Description automatically generated">
              <a:extLst>
                <a:ext uri="{FF2B5EF4-FFF2-40B4-BE49-F238E27FC236}">
                  <a16:creationId xmlns:a16="http://schemas.microsoft.com/office/drawing/2014/main" id="{5B8021F3-E91C-716A-36C0-FC888A064C0A}"/>
                </a:ext>
              </a:extLst>
            </p:cNvPr>
            <p:cNvPicPr>
              <a:picLocks noChangeAspect="1"/>
            </p:cNvPicPr>
            <p:nvPr/>
          </p:nvPicPr>
          <p:blipFill>
            <a:blip r:embed="rId15"/>
            <a:stretch>
              <a:fillRect/>
            </a:stretch>
          </p:blipFill>
          <p:spPr>
            <a:xfrm>
              <a:off x="9789629" y="4606603"/>
              <a:ext cx="520783" cy="520783"/>
            </a:xfrm>
            <a:prstGeom prst="rect">
              <a:avLst/>
            </a:prstGeom>
          </p:spPr>
        </p:pic>
        <p:pic>
          <p:nvPicPr>
            <p:cNvPr id="38" name="Picture 37" descr="Icon&#10;&#10;Description automatically generated">
              <a:extLst>
                <a:ext uri="{FF2B5EF4-FFF2-40B4-BE49-F238E27FC236}">
                  <a16:creationId xmlns:a16="http://schemas.microsoft.com/office/drawing/2014/main" id="{14FE1A97-FD17-8883-CE35-922714814A4E}"/>
                </a:ext>
              </a:extLst>
            </p:cNvPr>
            <p:cNvPicPr>
              <a:picLocks noChangeAspect="1"/>
            </p:cNvPicPr>
            <p:nvPr/>
          </p:nvPicPr>
          <p:blipFill>
            <a:blip r:embed="rId15"/>
            <a:stretch>
              <a:fillRect/>
            </a:stretch>
          </p:blipFill>
          <p:spPr>
            <a:xfrm>
              <a:off x="7038655" y="5310326"/>
              <a:ext cx="520783" cy="520783"/>
            </a:xfrm>
            <a:prstGeom prst="rect">
              <a:avLst/>
            </a:prstGeom>
          </p:spPr>
        </p:pic>
        <p:pic>
          <p:nvPicPr>
            <p:cNvPr id="39" name="Picture 26" descr="Nutanix Kubernetes Engine: Kubernetes Management Made Simple | Nutanix">
              <a:extLst>
                <a:ext uri="{FF2B5EF4-FFF2-40B4-BE49-F238E27FC236}">
                  <a16:creationId xmlns:a16="http://schemas.microsoft.com/office/drawing/2014/main" id="{A856BD50-1218-1925-3022-DDA6D906EA31}"/>
                </a:ext>
              </a:extLst>
            </p:cNvPr>
            <p:cNvPicPr>
              <a:picLocks noChangeAspect="1" noChangeArrowheads="1"/>
            </p:cNvPicPr>
            <p:nvPr/>
          </p:nvPicPr>
          <p:blipFill rotWithShape="1">
            <a:blip r:embed="rId16">
              <a:biLevel thresh="25000"/>
              <a:extLst>
                <a:ext uri="{28A0092B-C50C-407E-A947-70E740481C1C}">
                  <a14:useLocalDpi xmlns:a14="http://schemas.microsoft.com/office/drawing/2010/main" val="0"/>
                </a:ext>
              </a:extLst>
            </a:blip>
            <a:srcRect l="24303" t="24303" r="24303" b="24303"/>
            <a:stretch/>
          </p:blipFill>
          <p:spPr bwMode="auto">
            <a:xfrm>
              <a:off x="7948507" y="2855492"/>
              <a:ext cx="453834" cy="453834"/>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a:extLst>
                <a:ext uri="{FF2B5EF4-FFF2-40B4-BE49-F238E27FC236}">
                  <a16:creationId xmlns:a16="http://schemas.microsoft.com/office/drawing/2014/main" id="{0C0B6662-A807-A689-D6E3-A51D3D0F5B44}"/>
                </a:ext>
              </a:extLst>
            </p:cNvPr>
            <p:cNvCxnSpPr>
              <a:cxnSpLocks/>
            </p:cNvCxnSpPr>
            <p:nvPr/>
          </p:nvCxnSpPr>
          <p:spPr bwMode="gray">
            <a:xfrm flipH="1">
              <a:off x="8228787" y="4820783"/>
              <a:ext cx="1" cy="637084"/>
            </a:xfrm>
            <a:prstGeom prst="straightConnector1">
              <a:avLst/>
            </a:prstGeom>
            <a:ln w="28575">
              <a:gradFill>
                <a:gsLst>
                  <a:gs pos="0">
                    <a:schemeClr val="bg1"/>
                  </a:gs>
                  <a:gs pos="47000">
                    <a:srgbClr val="AB2126"/>
                  </a:gs>
                </a:gsLst>
                <a:lin ang="5400000" scaled="1"/>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8D9E31-5107-F025-D7A3-EDDEC5349283}"/>
                </a:ext>
              </a:extLst>
            </p:cNvPr>
            <p:cNvCxnSpPr>
              <a:cxnSpLocks/>
            </p:cNvCxnSpPr>
            <p:nvPr/>
          </p:nvCxnSpPr>
          <p:spPr bwMode="gray">
            <a:xfrm>
              <a:off x="6411338" y="4087920"/>
              <a:ext cx="9950" cy="349848"/>
            </a:xfrm>
            <a:prstGeom prst="straightConnector1">
              <a:avLst/>
            </a:prstGeom>
            <a:ln w="28575">
              <a:gradFill>
                <a:gsLst>
                  <a:gs pos="0">
                    <a:schemeClr val="bg1"/>
                  </a:gs>
                  <a:gs pos="47000">
                    <a:srgbClr val="AB2126"/>
                  </a:gs>
                </a:gsLst>
                <a:lin ang="0" scaled="0"/>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F4451A0-D6F7-A398-D3B5-720940C96EE5}"/>
                </a:ext>
              </a:extLst>
            </p:cNvPr>
            <p:cNvGrpSpPr/>
            <p:nvPr/>
          </p:nvGrpSpPr>
          <p:grpSpPr>
            <a:xfrm>
              <a:off x="6148615" y="1525490"/>
              <a:ext cx="1530698" cy="1763518"/>
              <a:chOff x="6349120" y="1557663"/>
              <a:chExt cx="1502771" cy="1731343"/>
            </a:xfrm>
          </p:grpSpPr>
          <p:cxnSp>
            <p:nvCxnSpPr>
              <p:cNvPr id="43" name="Straight Arrow Connector 42">
                <a:extLst>
                  <a:ext uri="{FF2B5EF4-FFF2-40B4-BE49-F238E27FC236}">
                    <a16:creationId xmlns:a16="http://schemas.microsoft.com/office/drawing/2014/main" id="{BB0B0717-E9E7-838B-1E17-E9520858B02E}"/>
                  </a:ext>
                </a:extLst>
              </p:cNvPr>
              <p:cNvCxnSpPr>
                <a:cxnSpLocks/>
              </p:cNvCxnSpPr>
              <p:nvPr/>
            </p:nvCxnSpPr>
            <p:spPr bwMode="gray">
              <a:xfrm>
                <a:off x="7674553" y="1557663"/>
                <a:ext cx="177338" cy="504822"/>
              </a:xfrm>
              <a:prstGeom prst="straightConnector1">
                <a:avLst/>
              </a:prstGeom>
              <a:ln w="28575">
                <a:gradFill>
                  <a:gsLst>
                    <a:gs pos="0">
                      <a:schemeClr val="bg1"/>
                    </a:gs>
                    <a:gs pos="47000">
                      <a:schemeClr val="tx2">
                        <a:lumMod val="40000"/>
                        <a:lumOff val="60000"/>
                      </a:schemeClr>
                    </a:gs>
                  </a:gsLst>
                  <a:lin ang="5400000" scaled="1"/>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B7FFC99-79A5-F696-CDE4-3D6E86825B3B}"/>
                  </a:ext>
                </a:extLst>
              </p:cNvPr>
              <p:cNvCxnSpPr>
                <a:cxnSpLocks/>
              </p:cNvCxnSpPr>
              <p:nvPr/>
            </p:nvCxnSpPr>
            <p:spPr bwMode="gray">
              <a:xfrm>
                <a:off x="6798917" y="2208524"/>
                <a:ext cx="450681" cy="321135"/>
              </a:xfrm>
              <a:prstGeom prst="straightConnector1">
                <a:avLst/>
              </a:prstGeom>
              <a:ln w="28575">
                <a:gradFill>
                  <a:gsLst>
                    <a:gs pos="0">
                      <a:schemeClr val="bg1"/>
                    </a:gs>
                    <a:gs pos="47000">
                      <a:schemeClr val="tx2">
                        <a:lumMod val="40000"/>
                        <a:lumOff val="60000"/>
                      </a:schemeClr>
                    </a:gs>
                  </a:gsLst>
                  <a:lin ang="5400000" scaled="1"/>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CE74092-0F46-0758-4E3C-D9B0457274E7}"/>
                  </a:ext>
                </a:extLst>
              </p:cNvPr>
              <p:cNvCxnSpPr>
                <a:cxnSpLocks/>
              </p:cNvCxnSpPr>
              <p:nvPr/>
            </p:nvCxnSpPr>
            <p:spPr bwMode="gray">
              <a:xfrm>
                <a:off x="6349120" y="3289006"/>
                <a:ext cx="594363" cy="0"/>
              </a:xfrm>
              <a:prstGeom prst="straightConnector1">
                <a:avLst/>
              </a:prstGeom>
              <a:ln w="28575">
                <a:gradFill>
                  <a:gsLst>
                    <a:gs pos="0">
                      <a:schemeClr val="bg1"/>
                    </a:gs>
                    <a:gs pos="47000">
                      <a:schemeClr val="tx2">
                        <a:lumMod val="40000"/>
                        <a:lumOff val="60000"/>
                      </a:schemeClr>
                    </a:gs>
                  </a:gsLst>
                  <a:lin ang="0" scaled="0"/>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4DF28C03-AC06-2C85-CFBF-9A15D5D4244A}"/>
                </a:ext>
              </a:extLst>
            </p:cNvPr>
            <p:cNvCxnSpPr>
              <a:cxnSpLocks/>
            </p:cNvCxnSpPr>
            <p:nvPr/>
          </p:nvCxnSpPr>
          <p:spPr bwMode="gray">
            <a:xfrm>
              <a:off x="9402662" y="4087920"/>
              <a:ext cx="545353" cy="349848"/>
            </a:xfrm>
            <a:prstGeom prst="straightConnector1">
              <a:avLst/>
            </a:prstGeom>
            <a:ln w="28575">
              <a:gradFill>
                <a:gsLst>
                  <a:gs pos="0">
                    <a:schemeClr val="bg1"/>
                  </a:gs>
                  <a:gs pos="47000">
                    <a:srgbClr val="AB2126"/>
                  </a:gs>
                </a:gsLst>
                <a:lin ang="0" scaled="0"/>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ECB3B5DB-7DF0-C874-C44F-EB3883CBB4D9}"/>
                </a:ext>
              </a:extLst>
            </p:cNvPr>
            <p:cNvGrpSpPr/>
            <p:nvPr/>
          </p:nvGrpSpPr>
          <p:grpSpPr>
            <a:xfrm flipH="1">
              <a:off x="8662752" y="1525490"/>
              <a:ext cx="1530698" cy="1763518"/>
              <a:chOff x="6349120" y="1557663"/>
              <a:chExt cx="1502771" cy="1731343"/>
            </a:xfrm>
          </p:grpSpPr>
          <p:cxnSp>
            <p:nvCxnSpPr>
              <p:cNvPr id="48" name="Straight Arrow Connector 47">
                <a:extLst>
                  <a:ext uri="{FF2B5EF4-FFF2-40B4-BE49-F238E27FC236}">
                    <a16:creationId xmlns:a16="http://schemas.microsoft.com/office/drawing/2014/main" id="{9F357AEE-B226-D44F-F841-16C249ACA42E}"/>
                  </a:ext>
                </a:extLst>
              </p:cNvPr>
              <p:cNvCxnSpPr>
                <a:cxnSpLocks/>
              </p:cNvCxnSpPr>
              <p:nvPr/>
            </p:nvCxnSpPr>
            <p:spPr bwMode="gray">
              <a:xfrm>
                <a:off x="7674553" y="1557663"/>
                <a:ext cx="177338" cy="504822"/>
              </a:xfrm>
              <a:prstGeom prst="straightConnector1">
                <a:avLst/>
              </a:prstGeom>
              <a:ln w="28575">
                <a:gradFill>
                  <a:gsLst>
                    <a:gs pos="0">
                      <a:schemeClr val="bg1"/>
                    </a:gs>
                    <a:gs pos="47000">
                      <a:schemeClr val="tx2">
                        <a:lumMod val="40000"/>
                        <a:lumOff val="60000"/>
                      </a:schemeClr>
                    </a:gs>
                  </a:gsLst>
                  <a:lin ang="5400000" scaled="1"/>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2B4CFB6-F8E1-441A-BAB9-AB23F52E4B9A}"/>
                  </a:ext>
                </a:extLst>
              </p:cNvPr>
              <p:cNvCxnSpPr>
                <a:cxnSpLocks/>
              </p:cNvCxnSpPr>
              <p:nvPr/>
            </p:nvCxnSpPr>
            <p:spPr bwMode="gray">
              <a:xfrm>
                <a:off x="6798917" y="2208524"/>
                <a:ext cx="450681" cy="321135"/>
              </a:xfrm>
              <a:prstGeom prst="straightConnector1">
                <a:avLst/>
              </a:prstGeom>
              <a:ln w="28575">
                <a:gradFill>
                  <a:gsLst>
                    <a:gs pos="0">
                      <a:schemeClr val="bg1"/>
                    </a:gs>
                    <a:gs pos="47000">
                      <a:schemeClr val="tx2">
                        <a:lumMod val="40000"/>
                        <a:lumOff val="60000"/>
                      </a:schemeClr>
                    </a:gs>
                  </a:gsLst>
                  <a:lin ang="5400000" scaled="1"/>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6660414-836E-93DD-B394-732352FC96EF}"/>
                  </a:ext>
                </a:extLst>
              </p:cNvPr>
              <p:cNvCxnSpPr>
                <a:cxnSpLocks/>
              </p:cNvCxnSpPr>
              <p:nvPr/>
            </p:nvCxnSpPr>
            <p:spPr bwMode="gray">
              <a:xfrm>
                <a:off x="6349120" y="3289006"/>
                <a:ext cx="594363" cy="0"/>
              </a:xfrm>
              <a:prstGeom prst="straightConnector1">
                <a:avLst/>
              </a:prstGeom>
              <a:ln w="28575">
                <a:gradFill>
                  <a:gsLst>
                    <a:gs pos="0">
                      <a:schemeClr val="bg1"/>
                    </a:gs>
                    <a:gs pos="47000">
                      <a:schemeClr val="tx2">
                        <a:lumMod val="40000"/>
                        <a:lumOff val="60000"/>
                      </a:schemeClr>
                    </a:gs>
                  </a:gsLst>
                  <a:lin ang="0" scaled="0"/>
                </a:gradFill>
                <a:prstDash val="sysDot"/>
                <a:miter lim="800000"/>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81672E12-E891-29AC-7CC4-0AF53C95884F}"/>
              </a:ext>
            </a:extLst>
          </p:cNvPr>
          <p:cNvGrpSpPr/>
          <p:nvPr/>
        </p:nvGrpSpPr>
        <p:grpSpPr>
          <a:xfrm>
            <a:off x="828339" y="1643768"/>
            <a:ext cx="3286979" cy="4323895"/>
            <a:chOff x="828339" y="1419096"/>
            <a:chExt cx="4951565" cy="4323895"/>
          </a:xfrm>
        </p:grpSpPr>
        <p:sp>
          <p:nvSpPr>
            <p:cNvPr id="51" name="Round Same Side Corner Rectangle 28">
              <a:extLst>
                <a:ext uri="{FF2B5EF4-FFF2-40B4-BE49-F238E27FC236}">
                  <a16:creationId xmlns:a16="http://schemas.microsoft.com/office/drawing/2014/main" id="{DC58528E-6576-83E2-6EA9-BA9C5BF8210D}"/>
                </a:ext>
              </a:extLst>
            </p:cNvPr>
            <p:cNvSpPr/>
            <p:nvPr/>
          </p:nvSpPr>
          <p:spPr bwMode="auto">
            <a:xfrm>
              <a:off x="828339" y="1419096"/>
              <a:ext cx="4951565" cy="4323895"/>
            </a:xfrm>
            <a:prstGeom prst="round2SameRect">
              <a:avLst>
                <a:gd name="adj1" fmla="val 5328"/>
                <a:gd name="adj2" fmla="val 3763"/>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2" name="Round Same Side Corner Rectangle 37">
              <a:extLst>
                <a:ext uri="{FF2B5EF4-FFF2-40B4-BE49-F238E27FC236}">
                  <a16:creationId xmlns:a16="http://schemas.microsoft.com/office/drawing/2014/main" id="{E9B30672-81D9-8905-B2FC-8A67DFF63BE1}"/>
                </a:ext>
              </a:extLst>
            </p:cNvPr>
            <p:cNvSpPr/>
            <p:nvPr/>
          </p:nvSpPr>
          <p:spPr>
            <a:xfrm>
              <a:off x="828339" y="1423843"/>
              <a:ext cx="4951565" cy="537841"/>
            </a:xfrm>
            <a:prstGeom prst="round2SameRect">
              <a:avLst>
                <a:gd name="adj1" fmla="val 24333"/>
                <a:gd name="adj2" fmla="val 0"/>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Leading the Industry</a:t>
              </a:r>
            </a:p>
          </p:txBody>
        </p:sp>
        <p:sp>
          <p:nvSpPr>
            <p:cNvPr id="53" name="TextBox 52">
              <a:extLst>
                <a:ext uri="{FF2B5EF4-FFF2-40B4-BE49-F238E27FC236}">
                  <a16:creationId xmlns:a16="http://schemas.microsoft.com/office/drawing/2014/main" id="{E826D16B-9B2B-7DE2-E30D-D6DA7BD54216}"/>
                </a:ext>
              </a:extLst>
            </p:cNvPr>
            <p:cNvSpPr txBox="1"/>
            <p:nvPr/>
          </p:nvSpPr>
          <p:spPr>
            <a:xfrm>
              <a:off x="1227627" y="2187303"/>
              <a:ext cx="3956661" cy="3231931"/>
            </a:xfrm>
            <a:prstGeom prst="rect">
              <a:avLst/>
            </a:prstGeom>
            <a:noFill/>
            <a:ln>
              <a:noFill/>
            </a:ln>
          </p:spPr>
          <p:txBody>
            <a:bodyPr wrap="square" lIns="0" tIns="0" rIns="0" bIns="0" rtlCol="0">
              <a:noAutofit/>
            </a:bodyPr>
            <a:lstStyle>
              <a:defPPr>
                <a:defRPr lang="en-US"/>
              </a:defPPr>
              <a:lvl1pPr marL="194310" indent="-194310">
                <a:spcAft>
                  <a:spcPts val="600"/>
                </a:spcAft>
                <a:buClr>
                  <a:schemeClr val="accent1"/>
                </a:buClr>
                <a:buFont typeface="Arial" panose="020B0604020202020204" pitchFamily="34" charset="0"/>
                <a:buChar char="•"/>
                <a:defRPr sz="1600"/>
              </a:lvl1pPr>
            </a:lstStyle>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Agentless With Native Tools Integration</a:t>
              </a: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Automated Namespace Protection</a:t>
              </a: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Cross Distribution Recovery</a:t>
              </a: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Intelligent Resource Throttling</a:t>
              </a: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RBAC Support</a:t>
              </a: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Operational Simplicity with </a:t>
              </a:r>
              <a:r>
                <a:rPr kumimoji="0" lang="en-US" sz="1400" b="0" i="0" u="none" strike="noStrike" kern="1200" cap="none" spc="0" normalizeH="0" baseline="0" noProof="0" dirty="0" err="1">
                  <a:ln>
                    <a:noFill/>
                  </a:ln>
                  <a:solidFill>
                    <a:srgbClr val="182C34"/>
                  </a:solidFill>
                  <a:effectLst/>
                  <a:uLnTx/>
                  <a:uFillTx/>
                  <a:latin typeface="Arial" panose="020B0604020202020204"/>
                  <a:ea typeface="+mn-ea"/>
                  <a:cs typeface="+mn-cs"/>
                </a:rPr>
                <a:t>WebUI</a:t>
              </a:r>
              <a:endPar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endParaRPr>
            </a:p>
            <a:p>
              <a:pPr marL="192024" marR="0" lvl="0" indent="-192024"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1" i="1" u="none" strike="noStrike" kern="1200" cap="none" spc="0" normalizeH="0" baseline="0" noProof="0" dirty="0">
                  <a:ln>
                    <a:noFill/>
                  </a:ln>
                  <a:solidFill>
                    <a:srgbClr val="AB2328"/>
                  </a:solidFill>
                  <a:effectLst/>
                  <a:uLnTx/>
                  <a:uFillTx/>
                  <a:latin typeface="Arial" panose="020B0604020202020204"/>
                  <a:ea typeface="+mn-ea"/>
                  <a:cs typeface="+mn-cs"/>
                </a:rPr>
                <a:t>NEW</a:t>
              </a: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mn-cs"/>
                </a:rPr>
                <a:t> – Backup Storage Tiering to Multiple Storage Targets (AIR Support)</a:t>
              </a:r>
            </a:p>
          </p:txBody>
        </p:sp>
      </p:grpSp>
    </p:spTree>
    <p:extLst>
      <p:ext uri="{BB962C8B-B14F-4D97-AF65-F5344CB8AC3E}">
        <p14:creationId xmlns:p14="http://schemas.microsoft.com/office/powerpoint/2010/main" val="226856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9AEBB-EFB0-5C66-C8E2-889D6A4E9894}"/>
              </a:ext>
            </a:extLst>
          </p:cNvPr>
          <p:cNvSpPr>
            <a:spLocks noGrp="1"/>
          </p:cNvSpPr>
          <p:nvPr>
            <p:ph type="title"/>
          </p:nvPr>
        </p:nvSpPr>
        <p:spPr>
          <a:xfrm>
            <a:off x="828339" y="438156"/>
            <a:ext cx="10535322" cy="462616"/>
          </a:xfrm>
        </p:spPr>
        <p:txBody>
          <a:bodyPr>
            <a:normAutofit/>
          </a:bodyPr>
          <a:lstStyle/>
          <a:p>
            <a:r>
              <a:rPr lang="en-US" dirty="0"/>
              <a:t>Integrated SaaS Protection</a:t>
            </a:r>
          </a:p>
        </p:txBody>
      </p:sp>
      <p:sp>
        <p:nvSpPr>
          <p:cNvPr id="6" name="Text Placeholder 5">
            <a:extLst>
              <a:ext uri="{FF2B5EF4-FFF2-40B4-BE49-F238E27FC236}">
                <a16:creationId xmlns:a16="http://schemas.microsoft.com/office/drawing/2014/main" id="{3E15FEA8-DE57-A3D6-D5AA-BAAC0DBEA1DB}"/>
              </a:ext>
            </a:extLst>
          </p:cNvPr>
          <p:cNvSpPr>
            <a:spLocks noGrp="1"/>
          </p:cNvSpPr>
          <p:nvPr>
            <p:ph type="body" sz="quarter" idx="12"/>
          </p:nvPr>
        </p:nvSpPr>
        <p:spPr>
          <a:xfrm>
            <a:off x="830956" y="950774"/>
            <a:ext cx="10535322" cy="306204"/>
          </a:xfrm>
        </p:spPr>
        <p:txBody>
          <a:bodyPr/>
          <a:lstStyle/>
          <a:p>
            <a:r>
              <a:rPr lang="en-US" dirty="0"/>
              <a:t>NetBackup SaaS Protection is a complete SaaS backup solution. Integrated into NetBackup.</a:t>
            </a:r>
          </a:p>
        </p:txBody>
      </p:sp>
      <p:sp>
        <p:nvSpPr>
          <p:cNvPr id="5" name="Slide Number Placeholder 4">
            <a:extLst>
              <a:ext uri="{FF2B5EF4-FFF2-40B4-BE49-F238E27FC236}">
                <a16:creationId xmlns:a16="http://schemas.microsoft.com/office/drawing/2014/main" id="{0306C0ED-2B8E-D58C-9635-FCFD1959C05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119" name="Group 118">
            <a:extLst>
              <a:ext uri="{FF2B5EF4-FFF2-40B4-BE49-F238E27FC236}">
                <a16:creationId xmlns:a16="http://schemas.microsoft.com/office/drawing/2014/main" id="{EEBC3333-0EF8-78B0-F25B-DCA5BFECBD7E}"/>
              </a:ext>
            </a:extLst>
          </p:cNvPr>
          <p:cNvGrpSpPr/>
          <p:nvPr/>
        </p:nvGrpSpPr>
        <p:grpSpPr>
          <a:xfrm>
            <a:off x="6892438" y="1553087"/>
            <a:ext cx="4503667" cy="2035486"/>
            <a:chOff x="6859994" y="1497183"/>
            <a:chExt cx="4503667" cy="2035486"/>
          </a:xfrm>
        </p:grpSpPr>
        <p:sp>
          <p:nvSpPr>
            <p:cNvPr id="90" name="Rounded Rectangle 89">
              <a:extLst>
                <a:ext uri="{FF2B5EF4-FFF2-40B4-BE49-F238E27FC236}">
                  <a16:creationId xmlns:a16="http://schemas.microsoft.com/office/drawing/2014/main" id="{41A636CF-445A-8FA0-E604-9734D8077ED2}"/>
                </a:ext>
              </a:extLst>
            </p:cNvPr>
            <p:cNvSpPr/>
            <p:nvPr/>
          </p:nvSpPr>
          <p:spPr bwMode="auto">
            <a:xfrm>
              <a:off x="6859994" y="1497184"/>
              <a:ext cx="4503666" cy="2035485"/>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91" name="Round Same Side Corner Rectangle 90">
              <a:extLst>
                <a:ext uri="{FF2B5EF4-FFF2-40B4-BE49-F238E27FC236}">
                  <a16:creationId xmlns:a16="http://schemas.microsoft.com/office/drawing/2014/main" id="{854EB443-3D1F-19B2-07FF-94903070FC82}"/>
                </a:ext>
              </a:extLst>
            </p:cNvPr>
            <p:cNvSpPr/>
            <p:nvPr/>
          </p:nvSpPr>
          <p:spPr bwMode="auto">
            <a:xfrm>
              <a:off x="6859995" y="1497183"/>
              <a:ext cx="4503666" cy="504651"/>
            </a:xfrm>
            <a:prstGeom prst="round2SameRect">
              <a:avLst>
                <a:gd name="adj1" fmla="val 12500"/>
                <a:gd name="adj2" fmla="val 0"/>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Polaris Medium Italic" panose="02000000000000000000" pitchFamily="2" charset="0"/>
                  <a:cs typeface="+mn-cs"/>
                </a:rPr>
                <a:t>Full SaaS Data Protection</a:t>
              </a:r>
            </a:p>
          </p:txBody>
        </p:sp>
        <p:sp>
          <p:nvSpPr>
            <p:cNvPr id="92" name="TextBox 91">
              <a:extLst>
                <a:ext uri="{FF2B5EF4-FFF2-40B4-BE49-F238E27FC236}">
                  <a16:creationId xmlns:a16="http://schemas.microsoft.com/office/drawing/2014/main" id="{26B07D70-B20E-A8BD-468D-E34728B9327E}"/>
                </a:ext>
              </a:extLst>
            </p:cNvPr>
            <p:cNvSpPr txBox="1"/>
            <p:nvPr/>
          </p:nvSpPr>
          <p:spPr>
            <a:xfrm>
              <a:off x="7406633" y="2207696"/>
              <a:ext cx="3788358" cy="1179100"/>
            </a:xfrm>
            <a:prstGeom prst="rect">
              <a:avLst/>
            </a:prstGeom>
          </p:spPr>
          <p:txBody>
            <a:bodyPr vert="horz"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Microsoft 365: Exchange Online, SharePoint Online, OneDrive for Business, Teams, and the M365 Audit Log</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Google Workspace: Gmail, Google Drive, Docs, Sheets, Slides, and more</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Slack, Box, and more!</a:t>
              </a:r>
            </a:p>
          </p:txBody>
        </p:sp>
        <p:grpSp>
          <p:nvGrpSpPr>
            <p:cNvPr id="106" name="Group 105">
              <a:extLst>
                <a:ext uri="{FF2B5EF4-FFF2-40B4-BE49-F238E27FC236}">
                  <a16:creationId xmlns:a16="http://schemas.microsoft.com/office/drawing/2014/main" id="{E689A40D-6863-261C-973D-DDD88EF579A6}"/>
                </a:ext>
              </a:extLst>
            </p:cNvPr>
            <p:cNvGrpSpPr/>
            <p:nvPr/>
          </p:nvGrpSpPr>
          <p:grpSpPr>
            <a:xfrm>
              <a:off x="7189395" y="2303080"/>
              <a:ext cx="62239" cy="906894"/>
              <a:chOff x="7028836" y="2303080"/>
              <a:chExt cx="62239" cy="906894"/>
            </a:xfrm>
          </p:grpSpPr>
          <p:sp>
            <p:nvSpPr>
              <p:cNvPr id="100" name="L-Shape 99">
                <a:extLst>
                  <a:ext uri="{FF2B5EF4-FFF2-40B4-BE49-F238E27FC236}">
                    <a16:creationId xmlns:a16="http://schemas.microsoft.com/office/drawing/2014/main" id="{367BBFCF-46FE-F23F-CD35-671A05552C3C}"/>
                  </a:ext>
                </a:extLst>
              </p:cNvPr>
              <p:cNvSpPr/>
              <p:nvPr/>
            </p:nvSpPr>
            <p:spPr bwMode="auto">
              <a:xfrm rot="18697908">
                <a:off x="6992284" y="2339633"/>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04" name="L-Shape 103">
                <a:extLst>
                  <a:ext uri="{FF2B5EF4-FFF2-40B4-BE49-F238E27FC236}">
                    <a16:creationId xmlns:a16="http://schemas.microsoft.com/office/drawing/2014/main" id="{6A6A6340-D207-2CC3-4883-A4003B1180E0}"/>
                  </a:ext>
                </a:extLst>
              </p:cNvPr>
              <p:cNvSpPr/>
              <p:nvPr/>
            </p:nvSpPr>
            <p:spPr bwMode="auto">
              <a:xfrm rot="18697908">
                <a:off x="6992285" y="2762518"/>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05" name="L-Shape 104">
                <a:extLst>
                  <a:ext uri="{FF2B5EF4-FFF2-40B4-BE49-F238E27FC236}">
                    <a16:creationId xmlns:a16="http://schemas.microsoft.com/office/drawing/2014/main" id="{39E48AB2-5255-E6BA-9C37-33EF10087F71}"/>
                  </a:ext>
                </a:extLst>
              </p:cNvPr>
              <p:cNvSpPr/>
              <p:nvPr/>
            </p:nvSpPr>
            <p:spPr bwMode="auto">
              <a:xfrm rot="18697908">
                <a:off x="6992283" y="3111183"/>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grpSp>
      <p:grpSp>
        <p:nvGrpSpPr>
          <p:cNvPr id="120" name="Group 119">
            <a:extLst>
              <a:ext uri="{FF2B5EF4-FFF2-40B4-BE49-F238E27FC236}">
                <a16:creationId xmlns:a16="http://schemas.microsoft.com/office/drawing/2014/main" id="{026684D3-3A57-18F9-6D25-DCD3C813D7AA}"/>
              </a:ext>
            </a:extLst>
          </p:cNvPr>
          <p:cNvGrpSpPr/>
          <p:nvPr/>
        </p:nvGrpSpPr>
        <p:grpSpPr>
          <a:xfrm>
            <a:off x="6897728" y="3811357"/>
            <a:ext cx="4503667" cy="2190256"/>
            <a:chOff x="6865284" y="3755453"/>
            <a:chExt cx="4503667" cy="2190256"/>
          </a:xfrm>
        </p:grpSpPr>
        <p:sp>
          <p:nvSpPr>
            <p:cNvPr id="97" name="Rounded Rectangle 96">
              <a:extLst>
                <a:ext uri="{FF2B5EF4-FFF2-40B4-BE49-F238E27FC236}">
                  <a16:creationId xmlns:a16="http://schemas.microsoft.com/office/drawing/2014/main" id="{9CD8CC65-ACE1-DE64-402C-DC9F987DDD90}"/>
                </a:ext>
              </a:extLst>
            </p:cNvPr>
            <p:cNvSpPr/>
            <p:nvPr/>
          </p:nvSpPr>
          <p:spPr bwMode="auto">
            <a:xfrm>
              <a:off x="6865284" y="3755455"/>
              <a:ext cx="4503666" cy="2190254"/>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98" name="Round Same Side Corner Rectangle 97">
              <a:extLst>
                <a:ext uri="{FF2B5EF4-FFF2-40B4-BE49-F238E27FC236}">
                  <a16:creationId xmlns:a16="http://schemas.microsoft.com/office/drawing/2014/main" id="{51FE511D-28C4-9EF8-233A-251066EDD709}"/>
                </a:ext>
              </a:extLst>
            </p:cNvPr>
            <p:cNvSpPr/>
            <p:nvPr/>
          </p:nvSpPr>
          <p:spPr bwMode="auto">
            <a:xfrm>
              <a:off x="6865285" y="3755453"/>
              <a:ext cx="4503666" cy="504651"/>
            </a:xfrm>
            <a:prstGeom prst="round2SameRect">
              <a:avLst>
                <a:gd name="adj1" fmla="val 12500"/>
                <a:gd name="adj2" fmla="val 0"/>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Polaris Medium Italic" panose="02000000000000000000" pitchFamily="2" charset="0"/>
                  <a:cs typeface="+mn-cs"/>
                </a:rPr>
                <a:t>Enterprise-ready</a:t>
              </a:r>
            </a:p>
          </p:txBody>
        </p:sp>
        <p:sp>
          <p:nvSpPr>
            <p:cNvPr id="99" name="TextBox 98">
              <a:extLst>
                <a:ext uri="{FF2B5EF4-FFF2-40B4-BE49-F238E27FC236}">
                  <a16:creationId xmlns:a16="http://schemas.microsoft.com/office/drawing/2014/main" id="{C252918C-65EE-7E88-D424-2FBE46753E51}"/>
                </a:ext>
              </a:extLst>
            </p:cNvPr>
            <p:cNvSpPr txBox="1"/>
            <p:nvPr/>
          </p:nvSpPr>
          <p:spPr>
            <a:xfrm>
              <a:off x="7406442" y="4508170"/>
              <a:ext cx="3785807" cy="1329922"/>
            </a:xfrm>
            <a:prstGeom prst="rect">
              <a:avLst/>
            </a:prstGeom>
          </p:spPr>
          <p:txBody>
            <a:bodyPr vert="horz"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Performance and scalability </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Security hardening </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End-user self-service restore</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Single-tenant architecture</a:t>
              </a:r>
            </a:p>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200" b="0" i="0" u="none" strike="noStrike" kern="1200" cap="none" spc="0" normalizeH="0" baseline="0" noProof="0">
                  <a:ln>
                    <a:noFill/>
                  </a:ln>
                  <a:solidFill>
                    <a:srgbClr val="415563"/>
                  </a:solidFill>
                  <a:effectLst/>
                  <a:uLnTx/>
                  <a:uFillTx/>
                  <a:latin typeface="Arial" panose="020B0604020202020204"/>
                  <a:ea typeface="+mn-ea"/>
                  <a:cs typeface="Calibri Light" panose="020F0302020204030204" pitchFamily="34" charset="0"/>
                </a:rPr>
                <a:t>Comprehensive eDiscovery searches</a:t>
              </a:r>
            </a:p>
          </p:txBody>
        </p:sp>
        <p:grpSp>
          <p:nvGrpSpPr>
            <p:cNvPr id="112" name="Group 111">
              <a:extLst>
                <a:ext uri="{FF2B5EF4-FFF2-40B4-BE49-F238E27FC236}">
                  <a16:creationId xmlns:a16="http://schemas.microsoft.com/office/drawing/2014/main" id="{A62A164C-55CC-FCD2-A779-B94D06E513E0}"/>
                </a:ext>
              </a:extLst>
            </p:cNvPr>
            <p:cNvGrpSpPr/>
            <p:nvPr/>
          </p:nvGrpSpPr>
          <p:grpSpPr>
            <a:xfrm>
              <a:off x="7164256" y="4514980"/>
              <a:ext cx="62239" cy="1198288"/>
              <a:chOff x="6865151" y="4514980"/>
              <a:chExt cx="62239" cy="1198288"/>
            </a:xfrm>
          </p:grpSpPr>
          <p:sp>
            <p:nvSpPr>
              <p:cNvPr id="107" name="L-Shape 106">
                <a:extLst>
                  <a:ext uri="{FF2B5EF4-FFF2-40B4-BE49-F238E27FC236}">
                    <a16:creationId xmlns:a16="http://schemas.microsoft.com/office/drawing/2014/main" id="{50C86AB9-E339-CD81-CA2C-2BA5C0030E69}"/>
                  </a:ext>
                </a:extLst>
              </p:cNvPr>
              <p:cNvSpPr/>
              <p:nvPr/>
            </p:nvSpPr>
            <p:spPr bwMode="auto">
              <a:xfrm rot="18697908">
                <a:off x="6828600" y="4551533"/>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08" name="L-Shape 107">
                <a:extLst>
                  <a:ext uri="{FF2B5EF4-FFF2-40B4-BE49-F238E27FC236}">
                    <a16:creationId xmlns:a16="http://schemas.microsoft.com/office/drawing/2014/main" id="{DE743872-0A8D-1673-6C66-8986A7E59331}"/>
                  </a:ext>
                </a:extLst>
              </p:cNvPr>
              <p:cNvSpPr/>
              <p:nvPr/>
            </p:nvSpPr>
            <p:spPr bwMode="auto">
              <a:xfrm rot="18697908">
                <a:off x="6828600" y="4813211"/>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09" name="L-Shape 108">
                <a:extLst>
                  <a:ext uri="{FF2B5EF4-FFF2-40B4-BE49-F238E27FC236}">
                    <a16:creationId xmlns:a16="http://schemas.microsoft.com/office/drawing/2014/main" id="{AA3646A9-4FE3-2607-9095-A91026544B2C}"/>
                  </a:ext>
                </a:extLst>
              </p:cNvPr>
              <p:cNvSpPr/>
              <p:nvPr/>
            </p:nvSpPr>
            <p:spPr bwMode="auto">
              <a:xfrm rot="18697908">
                <a:off x="6828599" y="5083005"/>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10" name="L-Shape 109">
                <a:extLst>
                  <a:ext uri="{FF2B5EF4-FFF2-40B4-BE49-F238E27FC236}">
                    <a16:creationId xmlns:a16="http://schemas.microsoft.com/office/drawing/2014/main" id="{64BE061D-51F6-1996-D834-E223B79CD081}"/>
                  </a:ext>
                </a:extLst>
              </p:cNvPr>
              <p:cNvSpPr/>
              <p:nvPr/>
            </p:nvSpPr>
            <p:spPr bwMode="auto">
              <a:xfrm rot="18697908">
                <a:off x="6828600" y="5344684"/>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11" name="L-Shape 110">
                <a:extLst>
                  <a:ext uri="{FF2B5EF4-FFF2-40B4-BE49-F238E27FC236}">
                    <a16:creationId xmlns:a16="http://schemas.microsoft.com/office/drawing/2014/main" id="{6C305A4E-BEC1-14E8-FC49-9D40BF6D0D08}"/>
                  </a:ext>
                </a:extLst>
              </p:cNvPr>
              <p:cNvSpPr/>
              <p:nvPr/>
            </p:nvSpPr>
            <p:spPr bwMode="auto">
              <a:xfrm rot="18697908">
                <a:off x="6828598" y="5614477"/>
                <a:ext cx="135344" cy="62237"/>
              </a:xfrm>
              <a:prstGeom prst="corner">
                <a:avLst/>
              </a:prstGeom>
              <a:solidFill>
                <a:schemeClr val="accent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grpSp>
      <p:grpSp>
        <p:nvGrpSpPr>
          <p:cNvPr id="7" name="Group 6">
            <a:extLst>
              <a:ext uri="{FF2B5EF4-FFF2-40B4-BE49-F238E27FC236}">
                <a16:creationId xmlns:a16="http://schemas.microsoft.com/office/drawing/2014/main" id="{22BAA719-1766-0887-55B8-C091D2EF3B1E}"/>
              </a:ext>
            </a:extLst>
          </p:cNvPr>
          <p:cNvGrpSpPr/>
          <p:nvPr/>
        </p:nvGrpSpPr>
        <p:grpSpPr>
          <a:xfrm>
            <a:off x="812977" y="1693767"/>
            <a:ext cx="5904856" cy="3877291"/>
            <a:chOff x="812977" y="1693767"/>
            <a:chExt cx="5904856" cy="3877291"/>
          </a:xfrm>
        </p:grpSpPr>
        <p:sp>
          <p:nvSpPr>
            <p:cNvPr id="3" name="Freeform 27">
              <a:extLst>
                <a:ext uri="{FF2B5EF4-FFF2-40B4-BE49-F238E27FC236}">
                  <a16:creationId xmlns:a16="http://schemas.microsoft.com/office/drawing/2014/main" id="{8E5888D9-971C-5277-98A5-FB41ACB87F06}"/>
                </a:ext>
              </a:extLst>
            </p:cNvPr>
            <p:cNvSpPr/>
            <p:nvPr/>
          </p:nvSpPr>
          <p:spPr>
            <a:xfrm>
              <a:off x="5434883" y="2444157"/>
              <a:ext cx="826452" cy="512740"/>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lumMod val="95000"/>
              </a:scheme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4" name="Freeform 27">
              <a:extLst>
                <a:ext uri="{FF2B5EF4-FFF2-40B4-BE49-F238E27FC236}">
                  <a16:creationId xmlns:a16="http://schemas.microsoft.com/office/drawing/2014/main" id="{65C0CCE7-1448-B5EB-DDE4-0C52F79B428A}"/>
                </a:ext>
              </a:extLst>
            </p:cNvPr>
            <p:cNvSpPr/>
            <p:nvPr/>
          </p:nvSpPr>
          <p:spPr>
            <a:xfrm>
              <a:off x="2018451" y="3190063"/>
              <a:ext cx="3598406" cy="2232489"/>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127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0" name="Graphic 119">
              <a:extLst>
                <a:ext uri="{FF2B5EF4-FFF2-40B4-BE49-F238E27FC236}">
                  <a16:creationId xmlns:a16="http://schemas.microsoft.com/office/drawing/2014/main" id="{774B04E6-5B88-FEB1-EC96-D3F4A790B14C}"/>
                </a:ext>
              </a:extLst>
            </p:cNvPr>
            <p:cNvGrpSpPr/>
            <p:nvPr/>
          </p:nvGrpSpPr>
          <p:grpSpPr>
            <a:xfrm>
              <a:off x="1232854" y="4481054"/>
              <a:ext cx="534461" cy="534460"/>
              <a:chOff x="3342692" y="4613154"/>
              <a:chExt cx="612845" cy="612844"/>
            </a:xfrm>
          </p:grpSpPr>
          <p:sp>
            <p:nvSpPr>
              <p:cNvPr id="67" name="Freeform 122">
                <a:extLst>
                  <a:ext uri="{FF2B5EF4-FFF2-40B4-BE49-F238E27FC236}">
                    <a16:creationId xmlns:a16="http://schemas.microsoft.com/office/drawing/2014/main" id="{B500184C-AA2B-332E-AAE4-3113BC52367E}"/>
                  </a:ext>
                </a:extLst>
              </p:cNvPr>
              <p:cNvSpPr/>
              <p:nvPr/>
            </p:nvSpPr>
            <p:spPr>
              <a:xfrm>
                <a:off x="3342692" y="4919576"/>
                <a:ext cx="306422" cy="306422"/>
              </a:xfrm>
              <a:custGeom>
                <a:avLst/>
                <a:gdLst>
                  <a:gd name="connsiteX0" fmla="*/ 306423 w 306422"/>
                  <a:gd name="connsiteY0" fmla="*/ 267357 h 306422"/>
                  <a:gd name="connsiteX1" fmla="*/ 267357 w 306422"/>
                  <a:gd name="connsiteY1" fmla="*/ 306423 h 306422"/>
                  <a:gd name="connsiteX2" fmla="*/ 39066 w 306422"/>
                  <a:gd name="connsiteY2" fmla="*/ 306423 h 306422"/>
                  <a:gd name="connsiteX3" fmla="*/ 0 w 306422"/>
                  <a:gd name="connsiteY3" fmla="*/ 267357 h 306422"/>
                  <a:gd name="connsiteX4" fmla="*/ 0 w 306422"/>
                  <a:gd name="connsiteY4" fmla="*/ 39066 h 306422"/>
                  <a:gd name="connsiteX5" fmla="*/ 39066 w 306422"/>
                  <a:gd name="connsiteY5" fmla="*/ 0 h 306422"/>
                  <a:gd name="connsiteX6" fmla="*/ 267357 w 306422"/>
                  <a:gd name="connsiteY6" fmla="*/ 0 h 306422"/>
                  <a:gd name="connsiteX7" fmla="*/ 306423 w 306422"/>
                  <a:gd name="connsiteY7" fmla="*/ 39066 h 306422"/>
                  <a:gd name="connsiteX8" fmla="*/ 306423 w 306422"/>
                  <a:gd name="connsiteY8" fmla="*/ 267357 h 30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2" h="306422">
                    <a:moveTo>
                      <a:pt x="306423" y="267357"/>
                    </a:moveTo>
                    <a:cubicBezTo>
                      <a:pt x="306423" y="288110"/>
                      <a:pt x="289331" y="306423"/>
                      <a:pt x="267357" y="306423"/>
                    </a:cubicBezTo>
                    <a:lnTo>
                      <a:pt x="39066" y="306423"/>
                    </a:lnTo>
                    <a:cubicBezTo>
                      <a:pt x="18312" y="306423"/>
                      <a:pt x="0" y="289331"/>
                      <a:pt x="0" y="267357"/>
                    </a:cubicBezTo>
                    <a:lnTo>
                      <a:pt x="0" y="39066"/>
                    </a:lnTo>
                    <a:cubicBezTo>
                      <a:pt x="0" y="18312"/>
                      <a:pt x="17091" y="0"/>
                      <a:pt x="39066" y="0"/>
                    </a:cubicBezTo>
                    <a:lnTo>
                      <a:pt x="267357" y="0"/>
                    </a:lnTo>
                    <a:cubicBezTo>
                      <a:pt x="288110" y="0"/>
                      <a:pt x="306423" y="17092"/>
                      <a:pt x="306423" y="39066"/>
                    </a:cubicBezTo>
                    <a:lnTo>
                      <a:pt x="306423" y="267357"/>
                    </a:ln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8" name="Freeform 123">
                <a:extLst>
                  <a:ext uri="{FF2B5EF4-FFF2-40B4-BE49-F238E27FC236}">
                    <a16:creationId xmlns:a16="http://schemas.microsoft.com/office/drawing/2014/main" id="{C110B739-5C70-D12F-E2AB-70B48B3E9C54}"/>
                  </a:ext>
                </a:extLst>
              </p:cNvPr>
              <p:cNvSpPr/>
              <p:nvPr/>
            </p:nvSpPr>
            <p:spPr>
              <a:xfrm>
                <a:off x="3527034" y="4613154"/>
                <a:ext cx="428503" cy="428502"/>
              </a:xfrm>
              <a:custGeom>
                <a:avLst/>
                <a:gdLst>
                  <a:gd name="connsiteX0" fmla="*/ 428503 w 428503"/>
                  <a:gd name="connsiteY0" fmla="*/ 389437 h 428502"/>
                  <a:gd name="connsiteX1" fmla="*/ 389437 w 428503"/>
                  <a:gd name="connsiteY1" fmla="*/ 428503 h 428502"/>
                  <a:gd name="connsiteX2" fmla="*/ 39066 w 428503"/>
                  <a:gd name="connsiteY2" fmla="*/ 428503 h 428502"/>
                  <a:gd name="connsiteX3" fmla="*/ 0 w 428503"/>
                  <a:gd name="connsiteY3" fmla="*/ 389437 h 428502"/>
                  <a:gd name="connsiteX4" fmla="*/ 0 w 428503"/>
                  <a:gd name="connsiteY4" fmla="*/ 39066 h 428502"/>
                  <a:gd name="connsiteX5" fmla="*/ 39066 w 428503"/>
                  <a:gd name="connsiteY5" fmla="*/ 0 h 428502"/>
                  <a:gd name="connsiteX6" fmla="*/ 389437 w 428503"/>
                  <a:gd name="connsiteY6" fmla="*/ 0 h 428502"/>
                  <a:gd name="connsiteX7" fmla="*/ 428503 w 428503"/>
                  <a:gd name="connsiteY7" fmla="*/ 39066 h 428502"/>
                  <a:gd name="connsiteX8" fmla="*/ 428503 w 428503"/>
                  <a:gd name="connsiteY8" fmla="*/ 389437 h 42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03" h="428502">
                    <a:moveTo>
                      <a:pt x="428503" y="389437"/>
                    </a:moveTo>
                    <a:cubicBezTo>
                      <a:pt x="428503" y="410191"/>
                      <a:pt x="411412" y="428503"/>
                      <a:pt x="389437" y="428503"/>
                    </a:cubicBezTo>
                    <a:lnTo>
                      <a:pt x="39066" y="428503"/>
                    </a:lnTo>
                    <a:cubicBezTo>
                      <a:pt x="18312" y="428503"/>
                      <a:pt x="0" y="411412"/>
                      <a:pt x="0" y="389437"/>
                    </a:cubicBezTo>
                    <a:lnTo>
                      <a:pt x="0" y="39066"/>
                    </a:lnTo>
                    <a:cubicBezTo>
                      <a:pt x="0" y="18312"/>
                      <a:pt x="17091" y="0"/>
                      <a:pt x="39066" y="0"/>
                    </a:cubicBezTo>
                    <a:lnTo>
                      <a:pt x="389437" y="0"/>
                    </a:lnTo>
                    <a:cubicBezTo>
                      <a:pt x="410191" y="0"/>
                      <a:pt x="428503" y="17091"/>
                      <a:pt x="428503" y="39066"/>
                    </a:cubicBezTo>
                    <a:lnTo>
                      <a:pt x="428503" y="389437"/>
                    </a:lnTo>
                    <a:close/>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9" name="Freeform 124">
                <a:extLst>
                  <a:ext uri="{FF2B5EF4-FFF2-40B4-BE49-F238E27FC236}">
                    <a16:creationId xmlns:a16="http://schemas.microsoft.com/office/drawing/2014/main" id="{6B5FEBA7-476D-3996-43FD-6AF8607F0807}"/>
                  </a:ext>
                </a:extLst>
              </p:cNvPr>
              <p:cNvSpPr/>
              <p:nvPr/>
            </p:nvSpPr>
            <p:spPr>
              <a:xfrm>
                <a:off x="3527034" y="4919576"/>
                <a:ext cx="122080" cy="122080"/>
              </a:xfrm>
              <a:custGeom>
                <a:avLst/>
                <a:gdLst>
                  <a:gd name="connsiteX0" fmla="*/ 122081 w 122080"/>
                  <a:gd name="connsiteY0" fmla="*/ 122081 h 122080"/>
                  <a:gd name="connsiteX1" fmla="*/ 39066 w 122080"/>
                  <a:gd name="connsiteY1" fmla="*/ 122081 h 122080"/>
                  <a:gd name="connsiteX2" fmla="*/ 0 w 122080"/>
                  <a:gd name="connsiteY2" fmla="*/ 83015 h 122080"/>
                  <a:gd name="connsiteX3" fmla="*/ 0 w 122080"/>
                  <a:gd name="connsiteY3" fmla="*/ 0 h 122080"/>
                </a:gdLst>
                <a:ahLst/>
                <a:cxnLst>
                  <a:cxn ang="0">
                    <a:pos x="connsiteX0" y="connsiteY0"/>
                  </a:cxn>
                  <a:cxn ang="0">
                    <a:pos x="connsiteX1" y="connsiteY1"/>
                  </a:cxn>
                  <a:cxn ang="0">
                    <a:pos x="connsiteX2" y="connsiteY2"/>
                  </a:cxn>
                  <a:cxn ang="0">
                    <a:pos x="connsiteX3" y="connsiteY3"/>
                  </a:cxn>
                </a:cxnLst>
                <a:rect l="l" t="t" r="r" b="b"/>
                <a:pathLst>
                  <a:path w="122080" h="122080">
                    <a:moveTo>
                      <a:pt x="122081" y="122081"/>
                    </a:moveTo>
                    <a:lnTo>
                      <a:pt x="39066" y="122081"/>
                    </a:lnTo>
                    <a:cubicBezTo>
                      <a:pt x="18312" y="122081"/>
                      <a:pt x="0" y="104989"/>
                      <a:pt x="0" y="83015"/>
                    </a:cubicBezTo>
                    <a:lnTo>
                      <a:pt x="0" y="0"/>
                    </a:lnTo>
                  </a:path>
                </a:pathLst>
              </a:custGeom>
              <a:noFill/>
              <a:ln w="18310" cap="flat">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0" name="Freeform 125">
                <a:extLst>
                  <a:ext uri="{FF2B5EF4-FFF2-40B4-BE49-F238E27FC236}">
                    <a16:creationId xmlns:a16="http://schemas.microsoft.com/office/drawing/2014/main" id="{EB185452-8358-ED64-A7B0-AA67BE8920CB}"/>
                  </a:ext>
                </a:extLst>
              </p:cNvPr>
              <p:cNvSpPr/>
              <p:nvPr/>
            </p:nvSpPr>
            <p:spPr>
              <a:xfrm>
                <a:off x="3457448" y="4780404"/>
                <a:ext cx="332059" cy="330838"/>
              </a:xfrm>
              <a:custGeom>
                <a:avLst/>
                <a:gdLst>
                  <a:gd name="connsiteX0" fmla="*/ 332059 w 332059"/>
                  <a:gd name="connsiteY0" fmla="*/ 0 h 330838"/>
                  <a:gd name="connsiteX1" fmla="*/ 0 w 332059"/>
                  <a:gd name="connsiteY1" fmla="*/ 330839 h 330838"/>
                </a:gdLst>
                <a:ahLst/>
                <a:cxnLst>
                  <a:cxn ang="0">
                    <a:pos x="connsiteX0" y="connsiteY0"/>
                  </a:cxn>
                  <a:cxn ang="0">
                    <a:pos x="connsiteX1" y="connsiteY1"/>
                  </a:cxn>
                </a:cxnLst>
                <a:rect l="l" t="t" r="r" b="b"/>
                <a:pathLst>
                  <a:path w="332059" h="330838">
                    <a:moveTo>
                      <a:pt x="332059" y="0"/>
                    </a:moveTo>
                    <a:lnTo>
                      <a:pt x="0" y="330839"/>
                    </a:lnTo>
                  </a:path>
                </a:pathLst>
              </a:custGeom>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1" name="Freeform 126">
                <a:extLst>
                  <a:ext uri="{FF2B5EF4-FFF2-40B4-BE49-F238E27FC236}">
                    <a16:creationId xmlns:a16="http://schemas.microsoft.com/office/drawing/2014/main" id="{35BD234F-EA03-8971-E9AA-BD067CF80E3C}"/>
                  </a:ext>
                </a:extLst>
              </p:cNvPr>
              <p:cNvSpPr/>
              <p:nvPr/>
            </p:nvSpPr>
            <p:spPr>
              <a:xfrm>
                <a:off x="3342692" y="4919576"/>
                <a:ext cx="306422" cy="306422"/>
              </a:xfrm>
              <a:custGeom>
                <a:avLst/>
                <a:gdLst>
                  <a:gd name="connsiteX0" fmla="*/ 306423 w 306422"/>
                  <a:gd name="connsiteY0" fmla="*/ 267357 h 306422"/>
                  <a:gd name="connsiteX1" fmla="*/ 267357 w 306422"/>
                  <a:gd name="connsiteY1" fmla="*/ 306423 h 306422"/>
                  <a:gd name="connsiteX2" fmla="*/ 39066 w 306422"/>
                  <a:gd name="connsiteY2" fmla="*/ 306423 h 306422"/>
                  <a:gd name="connsiteX3" fmla="*/ 0 w 306422"/>
                  <a:gd name="connsiteY3" fmla="*/ 267357 h 306422"/>
                  <a:gd name="connsiteX4" fmla="*/ 0 w 306422"/>
                  <a:gd name="connsiteY4" fmla="*/ 39066 h 306422"/>
                  <a:gd name="connsiteX5" fmla="*/ 39066 w 306422"/>
                  <a:gd name="connsiteY5" fmla="*/ 0 h 306422"/>
                  <a:gd name="connsiteX6" fmla="*/ 267357 w 306422"/>
                  <a:gd name="connsiteY6" fmla="*/ 0 h 306422"/>
                  <a:gd name="connsiteX7" fmla="*/ 306423 w 306422"/>
                  <a:gd name="connsiteY7" fmla="*/ 39066 h 306422"/>
                  <a:gd name="connsiteX8" fmla="*/ 306423 w 306422"/>
                  <a:gd name="connsiteY8" fmla="*/ 267357 h 30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22" h="306422">
                    <a:moveTo>
                      <a:pt x="306423" y="267357"/>
                    </a:moveTo>
                    <a:cubicBezTo>
                      <a:pt x="306423" y="288110"/>
                      <a:pt x="289331" y="306423"/>
                      <a:pt x="267357" y="306423"/>
                    </a:cubicBezTo>
                    <a:lnTo>
                      <a:pt x="39066" y="306423"/>
                    </a:lnTo>
                    <a:cubicBezTo>
                      <a:pt x="18312" y="306423"/>
                      <a:pt x="0" y="289331"/>
                      <a:pt x="0" y="267357"/>
                    </a:cubicBezTo>
                    <a:lnTo>
                      <a:pt x="0" y="39066"/>
                    </a:lnTo>
                    <a:cubicBezTo>
                      <a:pt x="0" y="18312"/>
                      <a:pt x="17091" y="0"/>
                      <a:pt x="39066" y="0"/>
                    </a:cubicBezTo>
                    <a:lnTo>
                      <a:pt x="267357" y="0"/>
                    </a:lnTo>
                    <a:cubicBezTo>
                      <a:pt x="288110" y="0"/>
                      <a:pt x="306423" y="17092"/>
                      <a:pt x="306423" y="39066"/>
                    </a:cubicBezTo>
                    <a:lnTo>
                      <a:pt x="306423" y="267357"/>
                    </a:lnTo>
                    <a:close/>
                  </a:path>
                </a:pathLst>
              </a:custGeom>
              <a:no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127">
                <a:extLst>
                  <a:ext uri="{FF2B5EF4-FFF2-40B4-BE49-F238E27FC236}">
                    <a16:creationId xmlns:a16="http://schemas.microsoft.com/office/drawing/2014/main" id="{E57987F1-D97E-B464-DD02-E58E533ED9B2}"/>
                  </a:ext>
                </a:extLst>
              </p:cNvPr>
              <p:cNvSpPr/>
              <p:nvPr/>
            </p:nvSpPr>
            <p:spPr>
              <a:xfrm>
                <a:off x="3457448" y="4934226"/>
                <a:ext cx="177016" cy="177016"/>
              </a:xfrm>
              <a:custGeom>
                <a:avLst/>
                <a:gdLst>
                  <a:gd name="connsiteX0" fmla="*/ 177017 w 177016"/>
                  <a:gd name="connsiteY0" fmla="*/ 0 h 177016"/>
                  <a:gd name="connsiteX1" fmla="*/ 0 w 177016"/>
                  <a:gd name="connsiteY1" fmla="*/ 177017 h 177016"/>
                </a:gdLst>
                <a:ahLst/>
                <a:cxnLst>
                  <a:cxn ang="0">
                    <a:pos x="connsiteX0" y="connsiteY0"/>
                  </a:cxn>
                  <a:cxn ang="0">
                    <a:pos x="connsiteX1" y="connsiteY1"/>
                  </a:cxn>
                </a:cxnLst>
                <a:rect l="l" t="t" r="r" b="b"/>
                <a:pathLst>
                  <a:path w="177016" h="177016">
                    <a:moveTo>
                      <a:pt x="177017" y="0"/>
                    </a:moveTo>
                    <a:lnTo>
                      <a:pt x="0" y="177017"/>
                    </a:lnTo>
                  </a:path>
                </a:pathLst>
              </a:custGeom>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3" name="Freeform 128">
                <a:extLst>
                  <a:ext uri="{FF2B5EF4-FFF2-40B4-BE49-F238E27FC236}">
                    <a16:creationId xmlns:a16="http://schemas.microsoft.com/office/drawing/2014/main" id="{604752C0-8A17-E9B4-FFB1-183ED9ACD700}"/>
                  </a:ext>
                </a:extLst>
              </p:cNvPr>
              <p:cNvSpPr/>
              <p:nvPr/>
            </p:nvSpPr>
            <p:spPr>
              <a:xfrm>
                <a:off x="3702830" y="4780404"/>
                <a:ext cx="86677" cy="86677"/>
              </a:xfrm>
              <a:custGeom>
                <a:avLst/>
                <a:gdLst>
                  <a:gd name="connsiteX0" fmla="*/ 0 w 86677"/>
                  <a:gd name="connsiteY0" fmla="*/ 0 h 86677"/>
                  <a:gd name="connsiteX1" fmla="*/ 86677 w 86677"/>
                  <a:gd name="connsiteY1" fmla="*/ 0 h 86677"/>
                  <a:gd name="connsiteX2" fmla="*/ 86677 w 86677"/>
                  <a:gd name="connsiteY2" fmla="*/ 86677 h 86677"/>
                </a:gdLst>
                <a:ahLst/>
                <a:cxnLst>
                  <a:cxn ang="0">
                    <a:pos x="connsiteX0" y="connsiteY0"/>
                  </a:cxn>
                  <a:cxn ang="0">
                    <a:pos x="connsiteX1" y="connsiteY1"/>
                  </a:cxn>
                  <a:cxn ang="0">
                    <a:pos x="connsiteX2" y="connsiteY2"/>
                  </a:cxn>
                </a:cxnLst>
                <a:rect l="l" t="t" r="r" b="b"/>
                <a:pathLst>
                  <a:path w="86677" h="86677">
                    <a:moveTo>
                      <a:pt x="0" y="0"/>
                    </a:moveTo>
                    <a:lnTo>
                      <a:pt x="86677" y="0"/>
                    </a:lnTo>
                    <a:lnTo>
                      <a:pt x="86677" y="86677"/>
                    </a:lnTo>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1" name="Graphic 119">
              <a:extLst>
                <a:ext uri="{FF2B5EF4-FFF2-40B4-BE49-F238E27FC236}">
                  <a16:creationId xmlns:a16="http://schemas.microsoft.com/office/drawing/2014/main" id="{1DC97793-FD13-51E8-BA41-5BA1E28DD116}"/>
                </a:ext>
              </a:extLst>
            </p:cNvPr>
            <p:cNvGrpSpPr/>
            <p:nvPr/>
          </p:nvGrpSpPr>
          <p:grpSpPr>
            <a:xfrm>
              <a:off x="1720763" y="2766004"/>
              <a:ext cx="401084" cy="448366"/>
              <a:chOff x="3902158" y="2646574"/>
              <a:chExt cx="459907" cy="514124"/>
            </a:xfrm>
          </p:grpSpPr>
          <p:sp>
            <p:nvSpPr>
              <p:cNvPr id="60" name="Freeform 130">
                <a:extLst>
                  <a:ext uri="{FF2B5EF4-FFF2-40B4-BE49-F238E27FC236}">
                    <a16:creationId xmlns:a16="http://schemas.microsoft.com/office/drawing/2014/main" id="{36DD0EFF-D030-16A5-8BC5-A24747513C59}"/>
                  </a:ext>
                </a:extLst>
              </p:cNvPr>
              <p:cNvSpPr/>
              <p:nvPr/>
            </p:nvSpPr>
            <p:spPr>
              <a:xfrm>
                <a:off x="3935011" y="2696560"/>
                <a:ext cx="392872" cy="440767"/>
              </a:xfrm>
              <a:custGeom>
                <a:avLst/>
                <a:gdLst>
                  <a:gd name="connsiteX0" fmla="*/ 391651 w 392872"/>
                  <a:gd name="connsiteY0" fmla="*/ 125189 h 440767"/>
                  <a:gd name="connsiteX1" fmla="*/ 336715 w 392872"/>
                  <a:gd name="connsiteY1" fmla="*/ 330285 h 440767"/>
                  <a:gd name="connsiteX2" fmla="*/ 206089 w 392872"/>
                  <a:gd name="connsiteY2" fmla="*/ 438937 h 440767"/>
                  <a:gd name="connsiteX3" fmla="*/ 185335 w 392872"/>
                  <a:gd name="connsiteY3" fmla="*/ 438937 h 440767"/>
                  <a:gd name="connsiteX4" fmla="*/ 25409 w 392872"/>
                  <a:gd name="connsiteY4" fmla="*/ 270465 h 440767"/>
                  <a:gd name="connsiteX5" fmla="*/ 993 w 392872"/>
                  <a:gd name="connsiteY5" fmla="*/ 92228 h 440767"/>
                  <a:gd name="connsiteX6" fmla="*/ 14422 w 392872"/>
                  <a:gd name="connsiteY6" fmla="*/ 77578 h 440767"/>
                  <a:gd name="connsiteX7" fmla="*/ 134061 w 392872"/>
                  <a:gd name="connsiteY7" fmla="*/ 39733 h 440767"/>
                  <a:gd name="connsiteX8" fmla="*/ 187776 w 392872"/>
                  <a:gd name="connsiteY8" fmla="*/ 4329 h 440767"/>
                  <a:gd name="connsiteX9" fmla="*/ 204868 w 392872"/>
                  <a:gd name="connsiteY9" fmla="*/ 3109 h 440767"/>
                  <a:gd name="connsiteX10" fmla="*/ 304974 w 392872"/>
                  <a:gd name="connsiteY10" fmla="*/ 56824 h 440767"/>
                  <a:gd name="connsiteX11" fmla="*/ 379443 w 392872"/>
                  <a:gd name="connsiteY11" fmla="*/ 76357 h 440767"/>
                  <a:gd name="connsiteX12" fmla="*/ 392872 w 392872"/>
                  <a:gd name="connsiteY12" fmla="*/ 91007 h 440767"/>
                  <a:gd name="connsiteX13" fmla="*/ 391651 w 392872"/>
                  <a:gd name="connsiteY13" fmla="*/ 125189 h 44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2872" h="440767">
                    <a:moveTo>
                      <a:pt x="391651" y="125189"/>
                    </a:moveTo>
                    <a:cubicBezTo>
                      <a:pt x="390430" y="198438"/>
                      <a:pt x="377002" y="268024"/>
                      <a:pt x="336715" y="330285"/>
                    </a:cubicBezTo>
                    <a:cubicBezTo>
                      <a:pt x="304974" y="380338"/>
                      <a:pt x="261025" y="415741"/>
                      <a:pt x="206089" y="438937"/>
                    </a:cubicBezTo>
                    <a:cubicBezTo>
                      <a:pt x="198764" y="441378"/>
                      <a:pt x="191439" y="441378"/>
                      <a:pt x="185335" y="438937"/>
                    </a:cubicBezTo>
                    <a:cubicBezTo>
                      <a:pt x="107203" y="405975"/>
                      <a:pt x="54708" y="349818"/>
                      <a:pt x="25409" y="270465"/>
                    </a:cubicBezTo>
                    <a:cubicBezTo>
                      <a:pt x="3435" y="213087"/>
                      <a:pt x="-2669" y="153268"/>
                      <a:pt x="993" y="92228"/>
                    </a:cubicBezTo>
                    <a:cubicBezTo>
                      <a:pt x="2214" y="81240"/>
                      <a:pt x="3435" y="78799"/>
                      <a:pt x="14422" y="77578"/>
                    </a:cubicBezTo>
                    <a:cubicBezTo>
                      <a:pt x="55929" y="69032"/>
                      <a:pt x="96216" y="58045"/>
                      <a:pt x="134061" y="39733"/>
                    </a:cubicBezTo>
                    <a:cubicBezTo>
                      <a:pt x="153594" y="29966"/>
                      <a:pt x="171906" y="18979"/>
                      <a:pt x="187776" y="4329"/>
                    </a:cubicBezTo>
                    <a:cubicBezTo>
                      <a:pt x="192660" y="-554"/>
                      <a:pt x="198764" y="-1775"/>
                      <a:pt x="204868" y="3109"/>
                    </a:cubicBezTo>
                    <a:cubicBezTo>
                      <a:pt x="232946" y="29966"/>
                      <a:pt x="268350" y="45837"/>
                      <a:pt x="304974" y="56824"/>
                    </a:cubicBezTo>
                    <a:cubicBezTo>
                      <a:pt x="329390" y="64149"/>
                      <a:pt x="355027" y="70253"/>
                      <a:pt x="379443" y="76357"/>
                    </a:cubicBezTo>
                    <a:cubicBezTo>
                      <a:pt x="389210" y="78799"/>
                      <a:pt x="391651" y="81240"/>
                      <a:pt x="392872" y="91007"/>
                    </a:cubicBezTo>
                    <a:cubicBezTo>
                      <a:pt x="391651" y="103215"/>
                      <a:pt x="391651" y="114202"/>
                      <a:pt x="391651" y="125189"/>
                    </a:cubicBezTo>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1" name="Freeform 131">
                <a:extLst>
                  <a:ext uri="{FF2B5EF4-FFF2-40B4-BE49-F238E27FC236}">
                    <a16:creationId xmlns:a16="http://schemas.microsoft.com/office/drawing/2014/main" id="{EF3FB443-0088-57F8-1DC4-1C29DAEDA5F9}"/>
                  </a:ext>
                </a:extLst>
              </p:cNvPr>
              <p:cNvSpPr/>
              <p:nvPr/>
            </p:nvSpPr>
            <p:spPr>
              <a:xfrm>
                <a:off x="3902158" y="2646574"/>
                <a:ext cx="459907" cy="514124"/>
              </a:xfrm>
              <a:custGeom>
                <a:avLst/>
                <a:gdLst>
                  <a:gd name="connsiteX0" fmla="*/ 457466 w 459907"/>
                  <a:gd name="connsiteY0" fmla="*/ 145136 h 514124"/>
                  <a:gd name="connsiteX1" fmla="*/ 393984 w 459907"/>
                  <a:gd name="connsiteY1" fmla="*/ 384414 h 514124"/>
                  <a:gd name="connsiteX2" fmla="*/ 241383 w 459907"/>
                  <a:gd name="connsiteY2" fmla="*/ 511378 h 514124"/>
                  <a:gd name="connsiteX3" fmla="*/ 216967 w 459907"/>
                  <a:gd name="connsiteY3" fmla="*/ 511378 h 514124"/>
                  <a:gd name="connsiteX4" fmla="*/ 30184 w 459907"/>
                  <a:gd name="connsiteY4" fmla="*/ 314828 h 514124"/>
                  <a:gd name="connsiteX5" fmla="*/ 884 w 459907"/>
                  <a:gd name="connsiteY5" fmla="*/ 107291 h 514124"/>
                  <a:gd name="connsiteX6" fmla="*/ 16755 w 459907"/>
                  <a:gd name="connsiteY6" fmla="*/ 90200 h 514124"/>
                  <a:gd name="connsiteX7" fmla="*/ 157148 w 459907"/>
                  <a:gd name="connsiteY7" fmla="*/ 46251 h 514124"/>
                  <a:gd name="connsiteX8" fmla="*/ 219409 w 459907"/>
                  <a:gd name="connsiteY8" fmla="*/ 4743 h 514124"/>
                  <a:gd name="connsiteX9" fmla="*/ 238942 w 459907"/>
                  <a:gd name="connsiteY9" fmla="*/ 3523 h 514124"/>
                  <a:gd name="connsiteX10" fmla="*/ 356139 w 459907"/>
                  <a:gd name="connsiteY10" fmla="*/ 67004 h 514124"/>
                  <a:gd name="connsiteX11" fmla="*/ 444037 w 459907"/>
                  <a:gd name="connsiteY11" fmla="*/ 90200 h 514124"/>
                  <a:gd name="connsiteX12" fmla="*/ 459908 w 459907"/>
                  <a:gd name="connsiteY12" fmla="*/ 108512 h 514124"/>
                  <a:gd name="connsiteX13" fmla="*/ 457466 w 459907"/>
                  <a:gd name="connsiteY13" fmla="*/ 145136 h 51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9907" h="514124">
                    <a:moveTo>
                      <a:pt x="457466" y="145136"/>
                    </a:moveTo>
                    <a:cubicBezTo>
                      <a:pt x="456245" y="230593"/>
                      <a:pt x="439154" y="311166"/>
                      <a:pt x="393984" y="384414"/>
                    </a:cubicBezTo>
                    <a:cubicBezTo>
                      <a:pt x="357360" y="443013"/>
                      <a:pt x="306086" y="484520"/>
                      <a:pt x="241383" y="511378"/>
                    </a:cubicBezTo>
                    <a:cubicBezTo>
                      <a:pt x="232838" y="515041"/>
                      <a:pt x="225513" y="515041"/>
                      <a:pt x="216967" y="511378"/>
                    </a:cubicBezTo>
                    <a:cubicBezTo>
                      <a:pt x="125407" y="473533"/>
                      <a:pt x="64366" y="406389"/>
                      <a:pt x="30184" y="314828"/>
                    </a:cubicBezTo>
                    <a:cubicBezTo>
                      <a:pt x="4547" y="247684"/>
                      <a:pt x="-2778" y="178098"/>
                      <a:pt x="884" y="107291"/>
                    </a:cubicBezTo>
                    <a:cubicBezTo>
                      <a:pt x="2105" y="95083"/>
                      <a:pt x="4547" y="92641"/>
                      <a:pt x="16755" y="90200"/>
                    </a:cubicBezTo>
                    <a:cubicBezTo>
                      <a:pt x="65587" y="80433"/>
                      <a:pt x="111978" y="68225"/>
                      <a:pt x="157148" y="46251"/>
                    </a:cubicBezTo>
                    <a:cubicBezTo>
                      <a:pt x="180343" y="35264"/>
                      <a:pt x="201097" y="23055"/>
                      <a:pt x="219409" y="4743"/>
                    </a:cubicBezTo>
                    <a:cubicBezTo>
                      <a:pt x="225513" y="-1361"/>
                      <a:pt x="232838" y="-1361"/>
                      <a:pt x="238942" y="3523"/>
                    </a:cubicBezTo>
                    <a:cubicBezTo>
                      <a:pt x="271903" y="35264"/>
                      <a:pt x="313411" y="53576"/>
                      <a:pt x="356139" y="67004"/>
                    </a:cubicBezTo>
                    <a:cubicBezTo>
                      <a:pt x="385438" y="75550"/>
                      <a:pt x="414738" y="82875"/>
                      <a:pt x="444037" y="90200"/>
                    </a:cubicBezTo>
                    <a:cubicBezTo>
                      <a:pt x="456245" y="92641"/>
                      <a:pt x="458687" y="96304"/>
                      <a:pt x="459908" y="108512"/>
                    </a:cubicBezTo>
                    <a:cubicBezTo>
                      <a:pt x="457466" y="119499"/>
                      <a:pt x="457466" y="131707"/>
                      <a:pt x="457466" y="145136"/>
                    </a:cubicBezTo>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2" name="Graphic 119">
                <a:extLst>
                  <a:ext uri="{FF2B5EF4-FFF2-40B4-BE49-F238E27FC236}">
                    <a16:creationId xmlns:a16="http://schemas.microsoft.com/office/drawing/2014/main" id="{5E210B42-F34F-4A9D-BEB4-55955D19D7E2}"/>
                  </a:ext>
                </a:extLst>
              </p:cNvPr>
              <p:cNvGrpSpPr/>
              <p:nvPr/>
            </p:nvGrpSpPr>
            <p:grpSpPr>
              <a:xfrm>
                <a:off x="4037331" y="2786827"/>
                <a:ext cx="188004" cy="231952"/>
                <a:chOff x="4037331" y="2786827"/>
                <a:chExt cx="188004" cy="231952"/>
              </a:xfrm>
              <a:noFill/>
            </p:grpSpPr>
            <p:sp>
              <p:nvSpPr>
                <p:cNvPr id="63" name="Freeform 133">
                  <a:extLst>
                    <a:ext uri="{FF2B5EF4-FFF2-40B4-BE49-F238E27FC236}">
                      <a16:creationId xmlns:a16="http://schemas.microsoft.com/office/drawing/2014/main" id="{D0A561C1-B37A-79CE-7576-BBF92E95160D}"/>
                    </a:ext>
                  </a:extLst>
                </p:cNvPr>
                <p:cNvSpPr/>
                <p:nvPr/>
              </p:nvSpPr>
              <p:spPr>
                <a:xfrm>
                  <a:off x="4037331" y="2852750"/>
                  <a:ext cx="188004" cy="166029"/>
                </a:xfrm>
                <a:custGeom>
                  <a:avLst/>
                  <a:gdLst>
                    <a:gd name="connsiteX0" fmla="*/ 15871 w 188004"/>
                    <a:gd name="connsiteY0" fmla="*/ 0 h 166029"/>
                    <a:gd name="connsiteX1" fmla="*/ 170913 w 188004"/>
                    <a:gd name="connsiteY1" fmla="*/ 0 h 166029"/>
                    <a:gd name="connsiteX2" fmla="*/ 188004 w 188004"/>
                    <a:gd name="connsiteY2" fmla="*/ 10987 h 166029"/>
                    <a:gd name="connsiteX3" fmla="*/ 188004 w 188004"/>
                    <a:gd name="connsiteY3" fmla="*/ 75690 h 166029"/>
                    <a:gd name="connsiteX4" fmla="*/ 94002 w 188004"/>
                    <a:gd name="connsiteY4" fmla="*/ 166030 h 166029"/>
                    <a:gd name="connsiteX5" fmla="*/ 0 w 188004"/>
                    <a:gd name="connsiteY5" fmla="*/ 76911 h 166029"/>
                    <a:gd name="connsiteX6" fmla="*/ 0 w 188004"/>
                    <a:gd name="connsiteY6" fmla="*/ 12208 h 166029"/>
                    <a:gd name="connsiteX7" fmla="*/ 15871 w 188004"/>
                    <a:gd name="connsiteY7" fmla="*/ 0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4" h="166029">
                      <a:moveTo>
                        <a:pt x="15871" y="0"/>
                      </a:moveTo>
                      <a:cubicBezTo>
                        <a:pt x="15871" y="0"/>
                        <a:pt x="161146" y="0"/>
                        <a:pt x="170913" y="0"/>
                      </a:cubicBezTo>
                      <a:cubicBezTo>
                        <a:pt x="181900" y="0"/>
                        <a:pt x="188004" y="0"/>
                        <a:pt x="188004" y="10987"/>
                      </a:cubicBezTo>
                      <a:cubicBezTo>
                        <a:pt x="188004" y="25637"/>
                        <a:pt x="188004" y="58599"/>
                        <a:pt x="188004" y="75690"/>
                      </a:cubicBezTo>
                      <a:cubicBezTo>
                        <a:pt x="188004" y="91561"/>
                        <a:pt x="168471" y="166030"/>
                        <a:pt x="94002" y="166030"/>
                      </a:cubicBezTo>
                      <a:cubicBezTo>
                        <a:pt x="19533" y="166030"/>
                        <a:pt x="0" y="94002"/>
                        <a:pt x="0" y="76911"/>
                      </a:cubicBezTo>
                      <a:cubicBezTo>
                        <a:pt x="0" y="59819"/>
                        <a:pt x="0" y="17091"/>
                        <a:pt x="0" y="12208"/>
                      </a:cubicBezTo>
                      <a:cubicBezTo>
                        <a:pt x="0" y="7325"/>
                        <a:pt x="1221" y="0"/>
                        <a:pt x="15871" y="0"/>
                      </a:cubicBezTo>
                      <a:close/>
                    </a:path>
                  </a:pathLst>
                </a:custGeom>
                <a:noFill/>
                <a:ln w="1030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4" name="Freeform 134">
                  <a:extLst>
                    <a:ext uri="{FF2B5EF4-FFF2-40B4-BE49-F238E27FC236}">
                      <a16:creationId xmlns:a16="http://schemas.microsoft.com/office/drawing/2014/main" id="{7C9B2E11-9623-3CA4-F43B-A3A67A4F623B}"/>
                    </a:ext>
                  </a:extLst>
                </p:cNvPr>
                <p:cNvSpPr/>
                <p:nvPr/>
              </p:nvSpPr>
              <p:spPr>
                <a:xfrm>
                  <a:off x="4079767" y="2786827"/>
                  <a:ext cx="104243" cy="67144"/>
                </a:xfrm>
                <a:custGeom>
                  <a:avLst/>
                  <a:gdLst>
                    <a:gd name="connsiteX0" fmla="*/ 293 w 104243"/>
                    <a:gd name="connsiteY0" fmla="*/ 67144 h 67144"/>
                    <a:gd name="connsiteX1" fmla="*/ 51567 w 104243"/>
                    <a:gd name="connsiteY1" fmla="*/ 0 h 67144"/>
                    <a:gd name="connsiteX2" fmla="*/ 104062 w 104243"/>
                    <a:gd name="connsiteY2" fmla="*/ 67144 h 67144"/>
                  </a:gdLst>
                  <a:ahLst/>
                  <a:cxnLst>
                    <a:cxn ang="0">
                      <a:pos x="connsiteX0" y="connsiteY0"/>
                    </a:cxn>
                    <a:cxn ang="0">
                      <a:pos x="connsiteX1" y="connsiteY1"/>
                    </a:cxn>
                    <a:cxn ang="0">
                      <a:pos x="connsiteX2" y="connsiteY2"/>
                    </a:cxn>
                  </a:cxnLst>
                  <a:rect l="l" t="t" r="r" b="b"/>
                  <a:pathLst>
                    <a:path w="104243" h="67144">
                      <a:moveTo>
                        <a:pt x="293" y="67144"/>
                      </a:moveTo>
                      <a:cubicBezTo>
                        <a:pt x="293" y="67144"/>
                        <a:pt x="-7032" y="0"/>
                        <a:pt x="51567" y="0"/>
                      </a:cubicBezTo>
                      <a:cubicBezTo>
                        <a:pt x="110166" y="0"/>
                        <a:pt x="104062" y="67144"/>
                        <a:pt x="104062" y="67144"/>
                      </a:cubicBezTo>
                    </a:path>
                  </a:pathLst>
                </a:custGeom>
                <a:noFill/>
                <a:ln w="1030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5" name="Freeform 135">
                  <a:extLst>
                    <a:ext uri="{FF2B5EF4-FFF2-40B4-BE49-F238E27FC236}">
                      <a16:creationId xmlns:a16="http://schemas.microsoft.com/office/drawing/2014/main" id="{5A282DD0-E6AD-30A0-64E1-5B0275AA4049}"/>
                    </a:ext>
                  </a:extLst>
                </p:cNvPr>
                <p:cNvSpPr/>
                <p:nvPr/>
              </p:nvSpPr>
              <p:spPr>
                <a:xfrm>
                  <a:off x="4105696" y="2891816"/>
                  <a:ext cx="51273" cy="51273"/>
                </a:xfrm>
                <a:custGeom>
                  <a:avLst/>
                  <a:gdLst>
                    <a:gd name="connsiteX0" fmla="*/ 51274 w 51273"/>
                    <a:gd name="connsiteY0" fmla="*/ 25637 h 51273"/>
                    <a:gd name="connsiteX1" fmla="*/ 25637 w 51273"/>
                    <a:gd name="connsiteY1" fmla="*/ 51274 h 51273"/>
                    <a:gd name="connsiteX2" fmla="*/ 0 w 51273"/>
                    <a:gd name="connsiteY2" fmla="*/ 25637 h 51273"/>
                    <a:gd name="connsiteX3" fmla="*/ 25637 w 51273"/>
                    <a:gd name="connsiteY3" fmla="*/ 0 h 51273"/>
                    <a:gd name="connsiteX4" fmla="*/ 51274 w 51273"/>
                    <a:gd name="connsiteY4" fmla="*/ 25637 h 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3" h="51273">
                      <a:moveTo>
                        <a:pt x="51274" y="25637"/>
                      </a:moveTo>
                      <a:cubicBezTo>
                        <a:pt x="51274" y="39796"/>
                        <a:pt x="39796" y="51274"/>
                        <a:pt x="25637" y="51274"/>
                      </a:cubicBezTo>
                      <a:cubicBezTo>
                        <a:pt x="11478" y="51274"/>
                        <a:pt x="0" y="39796"/>
                        <a:pt x="0" y="25637"/>
                      </a:cubicBezTo>
                      <a:cubicBezTo>
                        <a:pt x="0" y="11478"/>
                        <a:pt x="11478" y="0"/>
                        <a:pt x="25637" y="0"/>
                      </a:cubicBezTo>
                      <a:cubicBezTo>
                        <a:pt x="39796" y="0"/>
                        <a:pt x="51274" y="11478"/>
                        <a:pt x="51274" y="25637"/>
                      </a:cubicBezTo>
                      <a:close/>
                    </a:path>
                  </a:pathLst>
                </a:custGeom>
                <a:noFill/>
                <a:ln w="1030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6" name="Freeform 136">
                  <a:extLst>
                    <a:ext uri="{FF2B5EF4-FFF2-40B4-BE49-F238E27FC236}">
                      <a16:creationId xmlns:a16="http://schemas.microsoft.com/office/drawing/2014/main" id="{8A189F38-6BF9-BDFE-B0F8-3BBF62554272}"/>
                    </a:ext>
                  </a:extLst>
                </p:cNvPr>
                <p:cNvSpPr/>
                <p:nvPr/>
              </p:nvSpPr>
              <p:spPr>
                <a:xfrm>
                  <a:off x="4130113" y="2944311"/>
                  <a:ext cx="12208" cy="32961"/>
                </a:xfrm>
                <a:custGeom>
                  <a:avLst/>
                  <a:gdLst>
                    <a:gd name="connsiteX0" fmla="*/ 0 w 12208"/>
                    <a:gd name="connsiteY0" fmla="*/ 0 h 32961"/>
                    <a:gd name="connsiteX1" fmla="*/ 0 w 12208"/>
                    <a:gd name="connsiteY1" fmla="*/ 32962 h 32961"/>
                  </a:gdLst>
                  <a:ahLst/>
                  <a:cxnLst>
                    <a:cxn ang="0">
                      <a:pos x="connsiteX0" y="connsiteY0"/>
                    </a:cxn>
                    <a:cxn ang="0">
                      <a:pos x="connsiteX1" y="connsiteY1"/>
                    </a:cxn>
                  </a:cxnLst>
                  <a:rect l="l" t="t" r="r" b="b"/>
                  <a:pathLst>
                    <a:path w="12208" h="32961">
                      <a:moveTo>
                        <a:pt x="0" y="0"/>
                      </a:moveTo>
                      <a:lnTo>
                        <a:pt x="0" y="32962"/>
                      </a:lnTo>
                    </a:path>
                  </a:pathLst>
                </a:custGeom>
                <a:ln w="1030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12" name="Freeform 137">
              <a:extLst>
                <a:ext uri="{FF2B5EF4-FFF2-40B4-BE49-F238E27FC236}">
                  <a16:creationId xmlns:a16="http://schemas.microsoft.com/office/drawing/2014/main" id="{C828082A-C961-C85E-A2F6-A8EE7655A784}"/>
                </a:ext>
              </a:extLst>
            </p:cNvPr>
            <p:cNvSpPr/>
            <p:nvPr/>
          </p:nvSpPr>
          <p:spPr>
            <a:xfrm>
              <a:off x="1521378" y="2547393"/>
              <a:ext cx="798497" cy="496364"/>
            </a:xfrm>
            <a:custGeom>
              <a:avLst/>
              <a:gdLst>
                <a:gd name="connsiteX0" fmla="*/ 682431 w 915605"/>
                <a:gd name="connsiteY0" fmla="*/ 569162 h 569161"/>
                <a:gd name="connsiteX1" fmla="*/ 775212 w 915605"/>
                <a:gd name="connsiteY1" fmla="*/ 569162 h 569161"/>
                <a:gd name="connsiteX2" fmla="*/ 915605 w 915605"/>
                <a:gd name="connsiteY2" fmla="*/ 419003 h 569161"/>
                <a:gd name="connsiteX3" fmla="*/ 795966 w 915605"/>
                <a:gd name="connsiteY3" fmla="*/ 271285 h 569161"/>
                <a:gd name="connsiteX4" fmla="*/ 752017 w 915605"/>
                <a:gd name="connsiteY4" fmla="*/ 263960 h 569161"/>
                <a:gd name="connsiteX5" fmla="*/ 771550 w 915605"/>
                <a:gd name="connsiteY5" fmla="*/ 223674 h 569161"/>
                <a:gd name="connsiteX6" fmla="*/ 783758 w 915605"/>
                <a:gd name="connsiteY6" fmla="*/ 169958 h 569161"/>
                <a:gd name="connsiteX7" fmla="*/ 643365 w 915605"/>
                <a:gd name="connsiteY7" fmla="*/ 49098 h 569161"/>
                <a:gd name="connsiteX8" fmla="*/ 562792 w 915605"/>
                <a:gd name="connsiteY8" fmla="*/ 104035 h 569161"/>
                <a:gd name="connsiteX9" fmla="*/ 537155 w 915605"/>
                <a:gd name="connsiteY9" fmla="*/ 139438 h 569161"/>
                <a:gd name="connsiteX10" fmla="*/ 513960 w 915605"/>
                <a:gd name="connsiteY10" fmla="*/ 101593 h 569161"/>
                <a:gd name="connsiteX11" fmla="*/ 371125 w 915605"/>
                <a:gd name="connsiteY11" fmla="*/ 2708 h 569161"/>
                <a:gd name="connsiteX12" fmla="*/ 130626 w 915605"/>
                <a:gd name="connsiteY12" fmla="*/ 211466 h 569161"/>
                <a:gd name="connsiteX13" fmla="*/ 131847 w 915605"/>
                <a:gd name="connsiteY13" fmla="*/ 235882 h 569161"/>
                <a:gd name="connsiteX14" fmla="*/ 135510 w 915605"/>
                <a:gd name="connsiteY14" fmla="*/ 265181 h 569161"/>
                <a:gd name="connsiteX15" fmla="*/ 107431 w 915605"/>
                <a:gd name="connsiteY15" fmla="*/ 272506 h 569161"/>
                <a:gd name="connsiteX16" fmla="*/ 0 w 915605"/>
                <a:gd name="connsiteY16" fmla="*/ 417782 h 569161"/>
                <a:gd name="connsiteX17" fmla="*/ 140393 w 915605"/>
                <a:gd name="connsiteY17" fmla="*/ 567941 h 569161"/>
                <a:gd name="connsiteX18" fmla="*/ 227070 w 915605"/>
                <a:gd name="connsiteY18" fmla="*/ 567941 h 56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5605" h="569161">
                  <a:moveTo>
                    <a:pt x="682431" y="569162"/>
                  </a:moveTo>
                  <a:lnTo>
                    <a:pt x="775212" y="569162"/>
                  </a:lnTo>
                  <a:cubicBezTo>
                    <a:pt x="852123" y="569162"/>
                    <a:pt x="915605" y="499576"/>
                    <a:pt x="915605" y="419003"/>
                  </a:cubicBezTo>
                  <a:cubicBezTo>
                    <a:pt x="915605" y="346975"/>
                    <a:pt x="863111" y="281052"/>
                    <a:pt x="795966" y="271285"/>
                  </a:cubicBezTo>
                  <a:lnTo>
                    <a:pt x="752017" y="263960"/>
                  </a:lnTo>
                  <a:lnTo>
                    <a:pt x="771550" y="223674"/>
                  </a:lnTo>
                  <a:cubicBezTo>
                    <a:pt x="780096" y="206582"/>
                    <a:pt x="783758" y="188270"/>
                    <a:pt x="783758" y="169958"/>
                  </a:cubicBezTo>
                  <a:cubicBezTo>
                    <a:pt x="783758" y="95489"/>
                    <a:pt x="717834" y="36890"/>
                    <a:pt x="643365" y="49098"/>
                  </a:cubicBezTo>
                  <a:cubicBezTo>
                    <a:pt x="610403" y="55202"/>
                    <a:pt x="582325" y="75956"/>
                    <a:pt x="562792" y="104035"/>
                  </a:cubicBezTo>
                  <a:lnTo>
                    <a:pt x="537155" y="139438"/>
                  </a:lnTo>
                  <a:lnTo>
                    <a:pt x="513960" y="101593"/>
                  </a:lnTo>
                  <a:cubicBezTo>
                    <a:pt x="480998" y="50319"/>
                    <a:pt x="429724" y="12474"/>
                    <a:pt x="371125" y="2708"/>
                  </a:cubicBezTo>
                  <a:cubicBezTo>
                    <a:pt x="241720" y="-18046"/>
                    <a:pt x="130626" y="83281"/>
                    <a:pt x="130626" y="211466"/>
                  </a:cubicBezTo>
                  <a:cubicBezTo>
                    <a:pt x="130626" y="218790"/>
                    <a:pt x="130626" y="226115"/>
                    <a:pt x="131847" y="235882"/>
                  </a:cubicBezTo>
                  <a:lnTo>
                    <a:pt x="135510" y="265181"/>
                  </a:lnTo>
                  <a:lnTo>
                    <a:pt x="107431" y="272506"/>
                  </a:lnTo>
                  <a:cubicBezTo>
                    <a:pt x="46391" y="288376"/>
                    <a:pt x="0" y="350638"/>
                    <a:pt x="0" y="417782"/>
                  </a:cubicBezTo>
                  <a:cubicBezTo>
                    <a:pt x="0" y="499576"/>
                    <a:pt x="63482" y="567941"/>
                    <a:pt x="140393" y="567941"/>
                  </a:cubicBezTo>
                  <a:lnTo>
                    <a:pt x="227070" y="567941"/>
                  </a:lnTo>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3" name="Graphic 119">
              <a:extLst>
                <a:ext uri="{FF2B5EF4-FFF2-40B4-BE49-F238E27FC236}">
                  <a16:creationId xmlns:a16="http://schemas.microsoft.com/office/drawing/2014/main" id="{DCDBBF5A-966F-4AEB-6BBE-AEDA3A8EF9EE}"/>
                </a:ext>
              </a:extLst>
            </p:cNvPr>
            <p:cNvGrpSpPr/>
            <p:nvPr/>
          </p:nvGrpSpPr>
          <p:grpSpPr>
            <a:xfrm>
              <a:off x="3419671" y="1693767"/>
              <a:ext cx="797432" cy="752717"/>
              <a:chOff x="5850229" y="1417081"/>
              <a:chExt cx="914384" cy="863110"/>
            </a:xfrm>
          </p:grpSpPr>
          <p:grpSp>
            <p:nvGrpSpPr>
              <p:cNvPr id="53" name="Graphic 119">
                <a:extLst>
                  <a:ext uri="{FF2B5EF4-FFF2-40B4-BE49-F238E27FC236}">
                    <a16:creationId xmlns:a16="http://schemas.microsoft.com/office/drawing/2014/main" id="{F1664836-2FD5-6F43-C920-35718996CB2A}"/>
                  </a:ext>
                </a:extLst>
              </p:cNvPr>
              <p:cNvGrpSpPr/>
              <p:nvPr/>
            </p:nvGrpSpPr>
            <p:grpSpPr>
              <a:xfrm>
                <a:off x="5850229" y="1417081"/>
                <a:ext cx="914384" cy="722718"/>
                <a:chOff x="5850229" y="1417081"/>
                <a:chExt cx="914384" cy="722718"/>
              </a:xfrm>
            </p:grpSpPr>
            <p:grpSp>
              <p:nvGrpSpPr>
                <p:cNvPr id="55" name="Graphic 119">
                  <a:extLst>
                    <a:ext uri="{FF2B5EF4-FFF2-40B4-BE49-F238E27FC236}">
                      <a16:creationId xmlns:a16="http://schemas.microsoft.com/office/drawing/2014/main" id="{FB7D94F1-7CC9-3F10-FA32-96F56492B289}"/>
                    </a:ext>
                  </a:extLst>
                </p:cNvPr>
                <p:cNvGrpSpPr/>
                <p:nvPr/>
              </p:nvGrpSpPr>
              <p:grpSpPr>
                <a:xfrm>
                  <a:off x="5850229" y="1786986"/>
                  <a:ext cx="914384" cy="352813"/>
                  <a:chOff x="5850229" y="1786986"/>
                  <a:chExt cx="914384" cy="352813"/>
                </a:xfrm>
                <a:solidFill>
                  <a:srgbClr val="D41D24"/>
                </a:solidFill>
              </p:grpSpPr>
              <p:sp>
                <p:nvSpPr>
                  <p:cNvPr id="58" name="Freeform 141">
                    <a:extLst>
                      <a:ext uri="{FF2B5EF4-FFF2-40B4-BE49-F238E27FC236}">
                        <a16:creationId xmlns:a16="http://schemas.microsoft.com/office/drawing/2014/main" id="{2EAFEAC2-6534-D1AB-421D-1D5823D15F12}"/>
                      </a:ext>
                    </a:extLst>
                  </p:cNvPr>
                  <p:cNvSpPr/>
                  <p:nvPr/>
                </p:nvSpPr>
                <p:spPr>
                  <a:xfrm>
                    <a:off x="6394709" y="1786986"/>
                    <a:ext cx="369904" cy="352813"/>
                  </a:xfrm>
                  <a:custGeom>
                    <a:avLst/>
                    <a:gdLst>
                      <a:gd name="connsiteX0" fmla="*/ 185563 w 369904"/>
                      <a:gd name="connsiteY0" fmla="*/ 0 h 352813"/>
                      <a:gd name="connsiteX1" fmla="*/ 238057 w 369904"/>
                      <a:gd name="connsiteY1" fmla="*/ 125743 h 352813"/>
                      <a:gd name="connsiteX2" fmla="*/ 369905 w 369904"/>
                      <a:gd name="connsiteY2" fmla="*/ 134289 h 352813"/>
                      <a:gd name="connsiteX3" fmla="*/ 269798 w 369904"/>
                      <a:gd name="connsiteY3" fmla="*/ 225849 h 352813"/>
                      <a:gd name="connsiteX4" fmla="*/ 299098 w 369904"/>
                      <a:gd name="connsiteY4" fmla="*/ 352813 h 352813"/>
                      <a:gd name="connsiteX5" fmla="*/ 185563 w 369904"/>
                      <a:gd name="connsiteY5" fmla="*/ 288110 h 352813"/>
                      <a:gd name="connsiteX6" fmla="*/ 70807 w 369904"/>
                      <a:gd name="connsiteY6" fmla="*/ 352813 h 352813"/>
                      <a:gd name="connsiteX7" fmla="*/ 100106 w 369904"/>
                      <a:gd name="connsiteY7" fmla="*/ 225849 h 352813"/>
                      <a:gd name="connsiteX8" fmla="*/ 0 w 369904"/>
                      <a:gd name="connsiteY8" fmla="*/ 134289 h 352813"/>
                      <a:gd name="connsiteX9" fmla="*/ 133068 w 369904"/>
                      <a:gd name="connsiteY9" fmla="*/ 125743 h 3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904" h="352813">
                        <a:moveTo>
                          <a:pt x="185563" y="0"/>
                        </a:moveTo>
                        <a:lnTo>
                          <a:pt x="238057" y="125743"/>
                        </a:lnTo>
                        <a:lnTo>
                          <a:pt x="369905" y="134289"/>
                        </a:lnTo>
                        <a:lnTo>
                          <a:pt x="269798" y="225849"/>
                        </a:lnTo>
                        <a:lnTo>
                          <a:pt x="299098" y="352813"/>
                        </a:lnTo>
                        <a:lnTo>
                          <a:pt x="185563" y="288110"/>
                        </a:lnTo>
                        <a:lnTo>
                          <a:pt x="70807" y="352813"/>
                        </a:lnTo>
                        <a:lnTo>
                          <a:pt x="100106" y="225849"/>
                        </a:lnTo>
                        <a:lnTo>
                          <a:pt x="0" y="134289"/>
                        </a:lnTo>
                        <a:lnTo>
                          <a:pt x="133068" y="125743"/>
                        </a:ln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9" name="Freeform 142">
                    <a:extLst>
                      <a:ext uri="{FF2B5EF4-FFF2-40B4-BE49-F238E27FC236}">
                        <a16:creationId xmlns:a16="http://schemas.microsoft.com/office/drawing/2014/main" id="{63910CAD-9280-9824-4799-2AB912CDC170}"/>
                      </a:ext>
                    </a:extLst>
                  </p:cNvPr>
                  <p:cNvSpPr/>
                  <p:nvPr/>
                </p:nvSpPr>
                <p:spPr>
                  <a:xfrm>
                    <a:off x="5850229" y="1786986"/>
                    <a:ext cx="369904" cy="352813"/>
                  </a:xfrm>
                  <a:custGeom>
                    <a:avLst/>
                    <a:gdLst>
                      <a:gd name="connsiteX0" fmla="*/ 185563 w 369904"/>
                      <a:gd name="connsiteY0" fmla="*/ 0 h 352813"/>
                      <a:gd name="connsiteX1" fmla="*/ 238057 w 369904"/>
                      <a:gd name="connsiteY1" fmla="*/ 125743 h 352813"/>
                      <a:gd name="connsiteX2" fmla="*/ 369905 w 369904"/>
                      <a:gd name="connsiteY2" fmla="*/ 134289 h 352813"/>
                      <a:gd name="connsiteX3" fmla="*/ 271019 w 369904"/>
                      <a:gd name="connsiteY3" fmla="*/ 225849 h 352813"/>
                      <a:gd name="connsiteX4" fmla="*/ 300319 w 369904"/>
                      <a:gd name="connsiteY4" fmla="*/ 352813 h 352813"/>
                      <a:gd name="connsiteX5" fmla="*/ 185563 w 369904"/>
                      <a:gd name="connsiteY5" fmla="*/ 288110 h 352813"/>
                      <a:gd name="connsiteX6" fmla="*/ 70807 w 369904"/>
                      <a:gd name="connsiteY6" fmla="*/ 352813 h 352813"/>
                      <a:gd name="connsiteX7" fmla="*/ 100106 w 369904"/>
                      <a:gd name="connsiteY7" fmla="*/ 225849 h 352813"/>
                      <a:gd name="connsiteX8" fmla="*/ 0 w 369904"/>
                      <a:gd name="connsiteY8" fmla="*/ 134289 h 352813"/>
                      <a:gd name="connsiteX9" fmla="*/ 133068 w 369904"/>
                      <a:gd name="connsiteY9" fmla="*/ 125743 h 3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904" h="352813">
                        <a:moveTo>
                          <a:pt x="185563" y="0"/>
                        </a:moveTo>
                        <a:lnTo>
                          <a:pt x="238057" y="125743"/>
                        </a:lnTo>
                        <a:lnTo>
                          <a:pt x="369905" y="134289"/>
                        </a:lnTo>
                        <a:lnTo>
                          <a:pt x="271019" y="225849"/>
                        </a:lnTo>
                        <a:lnTo>
                          <a:pt x="300319" y="352813"/>
                        </a:lnTo>
                        <a:lnTo>
                          <a:pt x="185563" y="288110"/>
                        </a:lnTo>
                        <a:lnTo>
                          <a:pt x="70807" y="352813"/>
                        </a:lnTo>
                        <a:lnTo>
                          <a:pt x="100106" y="225849"/>
                        </a:lnTo>
                        <a:lnTo>
                          <a:pt x="0" y="134289"/>
                        </a:lnTo>
                        <a:lnTo>
                          <a:pt x="133068" y="125743"/>
                        </a:ln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56" name="Freeform 143">
                  <a:extLst>
                    <a:ext uri="{FF2B5EF4-FFF2-40B4-BE49-F238E27FC236}">
                      <a16:creationId xmlns:a16="http://schemas.microsoft.com/office/drawing/2014/main" id="{44AEDCF0-2FF0-81E7-47E4-E2F75801089A}"/>
                    </a:ext>
                  </a:extLst>
                </p:cNvPr>
                <p:cNvSpPr/>
                <p:nvPr/>
              </p:nvSpPr>
              <p:spPr>
                <a:xfrm>
                  <a:off x="6160314" y="1684438"/>
                  <a:ext cx="311305" cy="200212"/>
                </a:xfrm>
                <a:custGeom>
                  <a:avLst/>
                  <a:gdLst>
                    <a:gd name="connsiteX0" fmla="*/ 311306 w 311305"/>
                    <a:gd name="connsiteY0" fmla="*/ 200212 h 200212"/>
                    <a:gd name="connsiteX1" fmla="*/ 311306 w 311305"/>
                    <a:gd name="connsiteY1" fmla="*/ 78132 h 200212"/>
                    <a:gd name="connsiteX2" fmla="*/ 155042 w 311305"/>
                    <a:gd name="connsiteY2" fmla="*/ 0 h 200212"/>
                    <a:gd name="connsiteX3" fmla="*/ 0 w 311305"/>
                    <a:gd name="connsiteY3" fmla="*/ 78132 h 200212"/>
                    <a:gd name="connsiteX4" fmla="*/ 0 w 311305"/>
                    <a:gd name="connsiteY4" fmla="*/ 200212 h 200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305" h="200212">
                      <a:moveTo>
                        <a:pt x="311306" y="200212"/>
                      </a:moveTo>
                      <a:lnTo>
                        <a:pt x="311306" y="78132"/>
                      </a:lnTo>
                      <a:cubicBezTo>
                        <a:pt x="311306" y="43949"/>
                        <a:pt x="225849" y="0"/>
                        <a:pt x="155042" y="0"/>
                      </a:cubicBezTo>
                      <a:cubicBezTo>
                        <a:pt x="85456" y="0"/>
                        <a:pt x="0" y="43949"/>
                        <a:pt x="0" y="78132"/>
                      </a:cubicBezTo>
                      <a:lnTo>
                        <a:pt x="0" y="200212"/>
                      </a:lnTo>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7" name="Freeform 144">
                  <a:extLst>
                    <a:ext uri="{FF2B5EF4-FFF2-40B4-BE49-F238E27FC236}">
                      <a16:creationId xmlns:a16="http://schemas.microsoft.com/office/drawing/2014/main" id="{6FBD39CD-D53E-4AED-839E-20BAB28CC070}"/>
                    </a:ext>
                  </a:extLst>
                </p:cNvPr>
                <p:cNvSpPr/>
                <p:nvPr/>
              </p:nvSpPr>
              <p:spPr>
                <a:xfrm>
                  <a:off x="6226238" y="1417081"/>
                  <a:ext cx="178237" cy="200212"/>
                </a:xfrm>
                <a:custGeom>
                  <a:avLst/>
                  <a:gdLst>
                    <a:gd name="connsiteX0" fmla="*/ 89119 w 178237"/>
                    <a:gd name="connsiteY0" fmla="*/ 0 h 200212"/>
                    <a:gd name="connsiteX1" fmla="*/ 0 w 178237"/>
                    <a:gd name="connsiteY1" fmla="*/ 72028 h 200212"/>
                    <a:gd name="connsiteX2" fmla="*/ 0 w 178237"/>
                    <a:gd name="connsiteY2" fmla="*/ 128185 h 200212"/>
                    <a:gd name="connsiteX3" fmla="*/ 89119 w 178237"/>
                    <a:gd name="connsiteY3" fmla="*/ 200212 h 200212"/>
                    <a:gd name="connsiteX4" fmla="*/ 178238 w 178237"/>
                    <a:gd name="connsiteY4" fmla="*/ 128185 h 200212"/>
                    <a:gd name="connsiteX5" fmla="*/ 178238 w 178237"/>
                    <a:gd name="connsiteY5" fmla="*/ 72028 h 200212"/>
                    <a:gd name="connsiteX6" fmla="*/ 89119 w 178237"/>
                    <a:gd name="connsiteY6" fmla="*/ 0 h 20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37" h="200212">
                      <a:moveTo>
                        <a:pt x="89119" y="0"/>
                      </a:moveTo>
                      <a:cubicBezTo>
                        <a:pt x="42728" y="0"/>
                        <a:pt x="0" y="31741"/>
                        <a:pt x="0" y="72028"/>
                      </a:cubicBezTo>
                      <a:lnTo>
                        <a:pt x="0" y="128185"/>
                      </a:lnTo>
                      <a:cubicBezTo>
                        <a:pt x="0" y="168471"/>
                        <a:pt x="42728" y="200212"/>
                        <a:pt x="89119" y="200212"/>
                      </a:cubicBezTo>
                      <a:cubicBezTo>
                        <a:pt x="135510" y="200212"/>
                        <a:pt x="178238" y="168471"/>
                        <a:pt x="178238" y="128185"/>
                      </a:cubicBezTo>
                      <a:lnTo>
                        <a:pt x="178238" y="72028"/>
                      </a:lnTo>
                      <a:cubicBezTo>
                        <a:pt x="178238" y="32962"/>
                        <a:pt x="135510" y="0"/>
                        <a:pt x="89119" y="0"/>
                      </a:cubicBezTo>
                      <a:close/>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54" name="Freeform 145">
                <a:extLst>
                  <a:ext uri="{FF2B5EF4-FFF2-40B4-BE49-F238E27FC236}">
                    <a16:creationId xmlns:a16="http://schemas.microsoft.com/office/drawing/2014/main" id="{C1B0FB32-C5C3-21D9-BDBB-6706FC166F49}"/>
                  </a:ext>
                </a:extLst>
              </p:cNvPr>
              <p:cNvSpPr/>
              <p:nvPr/>
            </p:nvSpPr>
            <p:spPr>
              <a:xfrm>
                <a:off x="6061429" y="1811402"/>
                <a:ext cx="493205" cy="468789"/>
              </a:xfrm>
              <a:custGeom>
                <a:avLst/>
                <a:gdLst>
                  <a:gd name="connsiteX0" fmla="*/ 246603 w 493205"/>
                  <a:gd name="connsiteY0" fmla="*/ 0 h 468789"/>
                  <a:gd name="connsiteX1" fmla="*/ 316189 w 493205"/>
                  <a:gd name="connsiteY1" fmla="*/ 167251 h 468789"/>
                  <a:gd name="connsiteX2" fmla="*/ 493206 w 493205"/>
                  <a:gd name="connsiteY2" fmla="*/ 179459 h 468789"/>
                  <a:gd name="connsiteX3" fmla="*/ 360138 w 493205"/>
                  <a:gd name="connsiteY3" fmla="*/ 301539 h 468789"/>
                  <a:gd name="connsiteX4" fmla="*/ 399204 w 493205"/>
                  <a:gd name="connsiteY4" fmla="*/ 468790 h 468789"/>
                  <a:gd name="connsiteX5" fmla="*/ 246603 w 493205"/>
                  <a:gd name="connsiteY5" fmla="*/ 383333 h 468789"/>
                  <a:gd name="connsiteX6" fmla="*/ 94002 w 493205"/>
                  <a:gd name="connsiteY6" fmla="*/ 468790 h 468789"/>
                  <a:gd name="connsiteX7" fmla="*/ 133068 w 493205"/>
                  <a:gd name="connsiteY7" fmla="*/ 301539 h 468789"/>
                  <a:gd name="connsiteX8" fmla="*/ 0 w 493205"/>
                  <a:gd name="connsiteY8" fmla="*/ 179459 h 468789"/>
                  <a:gd name="connsiteX9" fmla="*/ 175796 w 493205"/>
                  <a:gd name="connsiteY9" fmla="*/ 167251 h 4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205" h="468789">
                    <a:moveTo>
                      <a:pt x="246603" y="0"/>
                    </a:moveTo>
                    <a:lnTo>
                      <a:pt x="316189" y="167251"/>
                    </a:lnTo>
                    <a:lnTo>
                      <a:pt x="493206" y="179459"/>
                    </a:lnTo>
                    <a:lnTo>
                      <a:pt x="360138" y="301539"/>
                    </a:lnTo>
                    <a:lnTo>
                      <a:pt x="399204" y="468790"/>
                    </a:lnTo>
                    <a:lnTo>
                      <a:pt x="246603" y="383333"/>
                    </a:lnTo>
                    <a:lnTo>
                      <a:pt x="94002" y="468790"/>
                    </a:lnTo>
                    <a:lnTo>
                      <a:pt x="133068" y="301539"/>
                    </a:lnTo>
                    <a:lnTo>
                      <a:pt x="0" y="179459"/>
                    </a:lnTo>
                    <a:lnTo>
                      <a:pt x="175796" y="167251"/>
                    </a:ln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4" name="Graphic 119">
              <a:extLst>
                <a:ext uri="{FF2B5EF4-FFF2-40B4-BE49-F238E27FC236}">
                  <a16:creationId xmlns:a16="http://schemas.microsoft.com/office/drawing/2014/main" id="{828E616B-4F8B-818C-F730-49B8188353CA}"/>
                </a:ext>
              </a:extLst>
            </p:cNvPr>
            <p:cNvGrpSpPr/>
            <p:nvPr/>
          </p:nvGrpSpPr>
          <p:grpSpPr>
            <a:xfrm>
              <a:off x="5373327" y="2635816"/>
              <a:ext cx="593017" cy="591952"/>
              <a:chOff x="8090410" y="2541444"/>
              <a:chExt cx="679989" cy="678768"/>
            </a:xfrm>
          </p:grpSpPr>
          <p:sp>
            <p:nvSpPr>
              <p:cNvPr id="46" name="Freeform 147">
                <a:extLst>
                  <a:ext uri="{FF2B5EF4-FFF2-40B4-BE49-F238E27FC236}">
                    <a16:creationId xmlns:a16="http://schemas.microsoft.com/office/drawing/2014/main" id="{6E75B7FE-5BD3-6C45-E00E-8CE204A4978F}"/>
                  </a:ext>
                </a:extLst>
              </p:cNvPr>
              <p:cNvSpPr/>
              <p:nvPr/>
            </p:nvSpPr>
            <p:spPr>
              <a:xfrm>
                <a:off x="8090410" y="2541444"/>
                <a:ext cx="678768" cy="678768"/>
              </a:xfrm>
              <a:custGeom>
                <a:avLst/>
                <a:gdLst>
                  <a:gd name="connsiteX0" fmla="*/ 678769 w 678768"/>
                  <a:gd name="connsiteY0" fmla="*/ 339384 h 678768"/>
                  <a:gd name="connsiteX1" fmla="*/ 339385 w 678768"/>
                  <a:gd name="connsiteY1" fmla="*/ 678769 h 678768"/>
                  <a:gd name="connsiteX2" fmla="*/ 1 w 678768"/>
                  <a:gd name="connsiteY2" fmla="*/ 339384 h 678768"/>
                  <a:gd name="connsiteX3" fmla="*/ 339385 w 678768"/>
                  <a:gd name="connsiteY3" fmla="*/ 0 h 678768"/>
                  <a:gd name="connsiteX4" fmla="*/ 678769 w 678768"/>
                  <a:gd name="connsiteY4" fmla="*/ 339384 h 678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768" h="678768">
                    <a:moveTo>
                      <a:pt x="678769" y="339384"/>
                    </a:moveTo>
                    <a:cubicBezTo>
                      <a:pt x="678769" y="526821"/>
                      <a:pt x="526822" y="678769"/>
                      <a:pt x="339385" y="678769"/>
                    </a:cubicBezTo>
                    <a:cubicBezTo>
                      <a:pt x="151948" y="678769"/>
                      <a:pt x="1" y="526821"/>
                      <a:pt x="1" y="339384"/>
                    </a:cubicBezTo>
                    <a:cubicBezTo>
                      <a:pt x="1" y="151948"/>
                      <a:pt x="151948" y="0"/>
                      <a:pt x="339385" y="0"/>
                    </a:cubicBezTo>
                    <a:cubicBezTo>
                      <a:pt x="526822" y="0"/>
                      <a:pt x="678769" y="151948"/>
                      <a:pt x="678769" y="339384"/>
                    </a:cubicBez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7" name="Freeform 148">
                <a:extLst>
                  <a:ext uri="{FF2B5EF4-FFF2-40B4-BE49-F238E27FC236}">
                    <a16:creationId xmlns:a16="http://schemas.microsoft.com/office/drawing/2014/main" id="{E2B5F8E7-D29F-CD0D-3809-C516D440FBED}"/>
                  </a:ext>
                </a:extLst>
              </p:cNvPr>
              <p:cNvSpPr/>
              <p:nvPr/>
            </p:nvSpPr>
            <p:spPr>
              <a:xfrm>
                <a:off x="8090410" y="2880829"/>
                <a:ext cx="679989" cy="12208"/>
              </a:xfrm>
              <a:custGeom>
                <a:avLst/>
                <a:gdLst>
                  <a:gd name="connsiteX0" fmla="*/ 0 w 679989"/>
                  <a:gd name="connsiteY0" fmla="*/ 0 h 12208"/>
                  <a:gd name="connsiteX1" fmla="*/ 169692 w 679989"/>
                  <a:gd name="connsiteY1" fmla="*/ 0 h 12208"/>
                  <a:gd name="connsiteX2" fmla="*/ 339384 w 679989"/>
                  <a:gd name="connsiteY2" fmla="*/ 0 h 12208"/>
                  <a:gd name="connsiteX3" fmla="*/ 510297 w 679989"/>
                  <a:gd name="connsiteY3" fmla="*/ 0 h 12208"/>
                  <a:gd name="connsiteX4" fmla="*/ 679990 w 679989"/>
                  <a:gd name="connsiteY4" fmla="*/ 0 h 1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989" h="12208">
                    <a:moveTo>
                      <a:pt x="0" y="0"/>
                    </a:moveTo>
                    <a:lnTo>
                      <a:pt x="169692" y="0"/>
                    </a:lnTo>
                    <a:lnTo>
                      <a:pt x="339384" y="0"/>
                    </a:lnTo>
                    <a:lnTo>
                      <a:pt x="510297" y="0"/>
                    </a:lnTo>
                    <a:lnTo>
                      <a:pt x="679990" y="0"/>
                    </a:lnTo>
                  </a:path>
                </a:pathLst>
              </a:custGeom>
              <a:noFill/>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8" name="Freeform 149">
                <a:extLst>
                  <a:ext uri="{FF2B5EF4-FFF2-40B4-BE49-F238E27FC236}">
                    <a16:creationId xmlns:a16="http://schemas.microsoft.com/office/drawing/2014/main" id="{09122939-ECA1-7A56-7DEF-B7B2E5334B18}"/>
                  </a:ext>
                </a:extLst>
              </p:cNvPr>
              <p:cNvSpPr/>
              <p:nvPr/>
            </p:nvSpPr>
            <p:spPr>
              <a:xfrm>
                <a:off x="8429794" y="2541444"/>
                <a:ext cx="12208" cy="678768"/>
              </a:xfrm>
              <a:custGeom>
                <a:avLst/>
                <a:gdLst>
                  <a:gd name="connsiteX0" fmla="*/ 0 w 12208"/>
                  <a:gd name="connsiteY0" fmla="*/ 0 h 678768"/>
                  <a:gd name="connsiteX1" fmla="*/ 0 w 12208"/>
                  <a:gd name="connsiteY1" fmla="*/ 678769 h 678768"/>
                </a:gdLst>
                <a:ahLst/>
                <a:cxnLst>
                  <a:cxn ang="0">
                    <a:pos x="connsiteX0" y="connsiteY0"/>
                  </a:cxn>
                  <a:cxn ang="0">
                    <a:pos x="connsiteX1" y="connsiteY1"/>
                  </a:cxn>
                </a:cxnLst>
                <a:rect l="l" t="t" r="r" b="b"/>
                <a:pathLst>
                  <a:path w="12208" h="678768">
                    <a:moveTo>
                      <a:pt x="0" y="0"/>
                    </a:moveTo>
                    <a:lnTo>
                      <a:pt x="0" y="678769"/>
                    </a:lnTo>
                  </a:path>
                </a:pathLst>
              </a:custGeom>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9" name="Freeform 150">
                <a:extLst>
                  <a:ext uri="{FF2B5EF4-FFF2-40B4-BE49-F238E27FC236}">
                    <a16:creationId xmlns:a16="http://schemas.microsoft.com/office/drawing/2014/main" id="{02F417F2-104A-C5F2-D978-989303D7A756}"/>
                  </a:ext>
                </a:extLst>
              </p:cNvPr>
              <p:cNvSpPr/>
              <p:nvPr/>
            </p:nvSpPr>
            <p:spPr>
              <a:xfrm>
                <a:off x="8144126" y="2697708"/>
                <a:ext cx="571337" cy="69585"/>
              </a:xfrm>
              <a:custGeom>
                <a:avLst/>
                <a:gdLst>
                  <a:gd name="connsiteX0" fmla="*/ 0 w 571337"/>
                  <a:gd name="connsiteY0" fmla="*/ 0 h 69585"/>
                  <a:gd name="connsiteX1" fmla="*/ 285668 w 571337"/>
                  <a:gd name="connsiteY1" fmla="*/ 69586 h 69585"/>
                  <a:gd name="connsiteX2" fmla="*/ 571337 w 571337"/>
                  <a:gd name="connsiteY2" fmla="*/ 0 h 69585"/>
                </a:gdLst>
                <a:ahLst/>
                <a:cxnLst>
                  <a:cxn ang="0">
                    <a:pos x="connsiteX0" y="connsiteY0"/>
                  </a:cxn>
                  <a:cxn ang="0">
                    <a:pos x="connsiteX1" y="connsiteY1"/>
                  </a:cxn>
                  <a:cxn ang="0">
                    <a:pos x="connsiteX2" y="connsiteY2"/>
                  </a:cxn>
                </a:cxnLst>
                <a:rect l="l" t="t" r="r" b="b"/>
                <a:pathLst>
                  <a:path w="571337" h="69585">
                    <a:moveTo>
                      <a:pt x="0" y="0"/>
                    </a:moveTo>
                    <a:cubicBezTo>
                      <a:pt x="62261" y="31741"/>
                      <a:pt x="161147" y="69586"/>
                      <a:pt x="285668" y="69586"/>
                    </a:cubicBezTo>
                    <a:cubicBezTo>
                      <a:pt x="333280" y="69586"/>
                      <a:pt x="448036" y="63482"/>
                      <a:pt x="571337" y="0"/>
                    </a:cubicBezTo>
                  </a:path>
                </a:pathLst>
              </a:custGeom>
              <a:noFill/>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Freeform 151">
                <a:extLst>
                  <a:ext uri="{FF2B5EF4-FFF2-40B4-BE49-F238E27FC236}">
                    <a16:creationId xmlns:a16="http://schemas.microsoft.com/office/drawing/2014/main" id="{F6F31992-35A4-B7B6-849F-1E0C7D5A0849}"/>
                  </a:ext>
                </a:extLst>
              </p:cNvPr>
              <p:cNvSpPr/>
              <p:nvPr/>
            </p:nvSpPr>
            <p:spPr>
              <a:xfrm>
                <a:off x="8429794" y="2541444"/>
                <a:ext cx="170912" cy="678768"/>
              </a:xfrm>
              <a:custGeom>
                <a:avLst/>
                <a:gdLst>
                  <a:gd name="connsiteX0" fmla="*/ 0 w 170912"/>
                  <a:gd name="connsiteY0" fmla="*/ 0 h 678768"/>
                  <a:gd name="connsiteX1" fmla="*/ 170913 w 170912"/>
                  <a:gd name="connsiteY1" fmla="*/ 339384 h 678768"/>
                  <a:gd name="connsiteX2" fmla="*/ 0 w 170912"/>
                  <a:gd name="connsiteY2" fmla="*/ 678769 h 678768"/>
                </a:gdLst>
                <a:ahLst/>
                <a:cxnLst>
                  <a:cxn ang="0">
                    <a:pos x="connsiteX0" y="connsiteY0"/>
                  </a:cxn>
                  <a:cxn ang="0">
                    <a:pos x="connsiteX1" y="connsiteY1"/>
                  </a:cxn>
                  <a:cxn ang="0">
                    <a:pos x="connsiteX2" y="connsiteY2"/>
                  </a:cxn>
                </a:cxnLst>
                <a:rect l="l" t="t" r="r" b="b"/>
                <a:pathLst>
                  <a:path w="170912" h="678768">
                    <a:moveTo>
                      <a:pt x="0" y="0"/>
                    </a:moveTo>
                    <a:cubicBezTo>
                      <a:pt x="100106" y="51274"/>
                      <a:pt x="170913" y="188004"/>
                      <a:pt x="170913" y="339384"/>
                    </a:cubicBezTo>
                    <a:cubicBezTo>
                      <a:pt x="170913" y="491985"/>
                      <a:pt x="100106" y="628715"/>
                      <a:pt x="0" y="678769"/>
                    </a:cubicBezTo>
                  </a:path>
                </a:pathLst>
              </a:custGeom>
              <a:noFill/>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1" name="Freeform 152">
                <a:extLst>
                  <a:ext uri="{FF2B5EF4-FFF2-40B4-BE49-F238E27FC236}">
                    <a16:creationId xmlns:a16="http://schemas.microsoft.com/office/drawing/2014/main" id="{24BDCA4C-B260-3AF6-D1DF-54FF343A3F10}"/>
                  </a:ext>
                </a:extLst>
              </p:cNvPr>
              <p:cNvSpPr/>
              <p:nvPr/>
            </p:nvSpPr>
            <p:spPr>
              <a:xfrm>
                <a:off x="8258881" y="2541444"/>
                <a:ext cx="170912" cy="678768"/>
              </a:xfrm>
              <a:custGeom>
                <a:avLst/>
                <a:gdLst>
                  <a:gd name="connsiteX0" fmla="*/ 170913 w 170912"/>
                  <a:gd name="connsiteY0" fmla="*/ 0 h 678768"/>
                  <a:gd name="connsiteX1" fmla="*/ 0 w 170912"/>
                  <a:gd name="connsiteY1" fmla="*/ 339384 h 678768"/>
                  <a:gd name="connsiteX2" fmla="*/ 170913 w 170912"/>
                  <a:gd name="connsiteY2" fmla="*/ 678769 h 678768"/>
                </a:gdLst>
                <a:ahLst/>
                <a:cxnLst>
                  <a:cxn ang="0">
                    <a:pos x="connsiteX0" y="connsiteY0"/>
                  </a:cxn>
                  <a:cxn ang="0">
                    <a:pos x="connsiteX1" y="connsiteY1"/>
                  </a:cxn>
                  <a:cxn ang="0">
                    <a:pos x="connsiteX2" y="connsiteY2"/>
                  </a:cxn>
                </a:cxnLst>
                <a:rect l="l" t="t" r="r" b="b"/>
                <a:pathLst>
                  <a:path w="170912" h="678768">
                    <a:moveTo>
                      <a:pt x="170913" y="0"/>
                    </a:moveTo>
                    <a:cubicBezTo>
                      <a:pt x="70807" y="51274"/>
                      <a:pt x="0" y="188004"/>
                      <a:pt x="0" y="339384"/>
                    </a:cubicBezTo>
                    <a:cubicBezTo>
                      <a:pt x="0" y="491985"/>
                      <a:pt x="70807" y="628715"/>
                      <a:pt x="170913" y="678769"/>
                    </a:cubicBezTo>
                  </a:path>
                </a:pathLst>
              </a:custGeom>
              <a:noFill/>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2" name="Freeform 153">
                <a:extLst>
                  <a:ext uri="{FF2B5EF4-FFF2-40B4-BE49-F238E27FC236}">
                    <a16:creationId xmlns:a16="http://schemas.microsoft.com/office/drawing/2014/main" id="{E28F8610-B841-96D5-C6A2-5C75CD78AC46}"/>
                  </a:ext>
                </a:extLst>
              </p:cNvPr>
              <p:cNvSpPr/>
              <p:nvPr/>
            </p:nvSpPr>
            <p:spPr>
              <a:xfrm>
                <a:off x="8144126" y="2995585"/>
                <a:ext cx="571337" cy="69585"/>
              </a:xfrm>
              <a:custGeom>
                <a:avLst/>
                <a:gdLst>
                  <a:gd name="connsiteX0" fmla="*/ 0 w 571337"/>
                  <a:gd name="connsiteY0" fmla="*/ 69586 h 69585"/>
                  <a:gd name="connsiteX1" fmla="*/ 285668 w 571337"/>
                  <a:gd name="connsiteY1" fmla="*/ 0 h 69585"/>
                  <a:gd name="connsiteX2" fmla="*/ 571337 w 571337"/>
                  <a:gd name="connsiteY2" fmla="*/ 69586 h 69585"/>
                </a:gdLst>
                <a:ahLst/>
                <a:cxnLst>
                  <a:cxn ang="0">
                    <a:pos x="connsiteX0" y="connsiteY0"/>
                  </a:cxn>
                  <a:cxn ang="0">
                    <a:pos x="connsiteX1" y="connsiteY1"/>
                  </a:cxn>
                  <a:cxn ang="0">
                    <a:pos x="connsiteX2" y="connsiteY2"/>
                  </a:cxn>
                </a:cxnLst>
                <a:rect l="l" t="t" r="r" b="b"/>
                <a:pathLst>
                  <a:path w="571337" h="69585">
                    <a:moveTo>
                      <a:pt x="0" y="69586"/>
                    </a:moveTo>
                    <a:cubicBezTo>
                      <a:pt x="62261" y="37845"/>
                      <a:pt x="161147" y="0"/>
                      <a:pt x="285668" y="0"/>
                    </a:cubicBezTo>
                    <a:cubicBezTo>
                      <a:pt x="333280" y="0"/>
                      <a:pt x="448036" y="6104"/>
                      <a:pt x="571337" y="69586"/>
                    </a:cubicBezTo>
                  </a:path>
                </a:pathLst>
              </a:custGeom>
              <a:noFill/>
              <a:ln w="18310" cap="rnd">
                <a:solidFill>
                  <a:srgbClr val="FFFFFF"/>
                </a:solidFill>
                <a:prstDash val="solid"/>
                <a:round/>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 name="Graphic 119">
              <a:extLst>
                <a:ext uri="{FF2B5EF4-FFF2-40B4-BE49-F238E27FC236}">
                  <a16:creationId xmlns:a16="http://schemas.microsoft.com/office/drawing/2014/main" id="{E3D07B4E-1A30-ABBA-0DB9-2B4F3CCE79BE}"/>
                </a:ext>
              </a:extLst>
            </p:cNvPr>
            <p:cNvGrpSpPr/>
            <p:nvPr/>
          </p:nvGrpSpPr>
          <p:grpSpPr>
            <a:xfrm>
              <a:off x="5858811" y="4452308"/>
              <a:ext cx="598339" cy="598340"/>
              <a:chOff x="8647098" y="4580192"/>
              <a:chExt cx="686092" cy="686093"/>
            </a:xfrm>
          </p:grpSpPr>
          <p:grpSp>
            <p:nvGrpSpPr>
              <p:cNvPr id="37" name="Graphic 119">
                <a:extLst>
                  <a:ext uri="{FF2B5EF4-FFF2-40B4-BE49-F238E27FC236}">
                    <a16:creationId xmlns:a16="http://schemas.microsoft.com/office/drawing/2014/main" id="{D4F912D9-004B-F294-B358-3B6171F673B4}"/>
                  </a:ext>
                </a:extLst>
              </p:cNvPr>
              <p:cNvGrpSpPr/>
              <p:nvPr/>
            </p:nvGrpSpPr>
            <p:grpSpPr>
              <a:xfrm>
                <a:off x="8647098" y="4580192"/>
                <a:ext cx="686092" cy="686093"/>
                <a:chOff x="8647098" y="4580192"/>
                <a:chExt cx="686092" cy="686093"/>
              </a:xfrm>
            </p:grpSpPr>
            <p:sp>
              <p:nvSpPr>
                <p:cNvPr id="43" name="Freeform 156">
                  <a:extLst>
                    <a:ext uri="{FF2B5EF4-FFF2-40B4-BE49-F238E27FC236}">
                      <a16:creationId xmlns:a16="http://schemas.microsoft.com/office/drawing/2014/main" id="{645AD8E1-7E49-57D7-EEAC-57C0B87E3F83}"/>
                    </a:ext>
                  </a:extLst>
                </p:cNvPr>
                <p:cNvSpPr/>
                <p:nvPr/>
              </p:nvSpPr>
              <p:spPr>
                <a:xfrm>
                  <a:off x="8647098" y="4580192"/>
                  <a:ext cx="524946" cy="524946"/>
                </a:xfrm>
                <a:custGeom>
                  <a:avLst/>
                  <a:gdLst>
                    <a:gd name="connsiteX0" fmla="*/ 524947 w 524946"/>
                    <a:gd name="connsiteY0" fmla="*/ 262473 h 524946"/>
                    <a:gd name="connsiteX1" fmla="*/ 262474 w 524946"/>
                    <a:gd name="connsiteY1" fmla="*/ 524947 h 524946"/>
                    <a:gd name="connsiteX2" fmla="*/ 0 w 524946"/>
                    <a:gd name="connsiteY2" fmla="*/ 262473 h 524946"/>
                    <a:gd name="connsiteX3" fmla="*/ 262474 w 524946"/>
                    <a:gd name="connsiteY3" fmla="*/ 0 h 524946"/>
                    <a:gd name="connsiteX4" fmla="*/ 524947 w 524946"/>
                    <a:gd name="connsiteY4" fmla="*/ 262473 h 524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46" h="524946">
                      <a:moveTo>
                        <a:pt x="524947" y="262473"/>
                      </a:moveTo>
                      <a:cubicBezTo>
                        <a:pt x="524947" y="407433"/>
                        <a:pt x="407434" y="524947"/>
                        <a:pt x="262474" y="524947"/>
                      </a:cubicBezTo>
                      <a:cubicBezTo>
                        <a:pt x="117513" y="524947"/>
                        <a:pt x="0" y="407433"/>
                        <a:pt x="0" y="262473"/>
                      </a:cubicBezTo>
                      <a:cubicBezTo>
                        <a:pt x="0" y="117513"/>
                        <a:pt x="117513" y="0"/>
                        <a:pt x="262474" y="0"/>
                      </a:cubicBezTo>
                      <a:cubicBezTo>
                        <a:pt x="407434" y="0"/>
                        <a:pt x="524947" y="117513"/>
                        <a:pt x="524947" y="262473"/>
                      </a:cubicBezTo>
                      <a:close/>
                    </a:path>
                  </a:pathLst>
                </a:custGeom>
                <a:noFill/>
                <a:ln w="18310" cap="flat">
                  <a:solidFill>
                    <a:srgbClr val="D41D24"/>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4" name="Freeform 157">
                  <a:extLst>
                    <a:ext uri="{FF2B5EF4-FFF2-40B4-BE49-F238E27FC236}">
                      <a16:creationId xmlns:a16="http://schemas.microsoft.com/office/drawing/2014/main" id="{B3FCCD5C-C345-CF3A-BA64-82D2AA6D3ADE}"/>
                    </a:ext>
                  </a:extLst>
                </p:cNvPr>
                <p:cNvSpPr/>
                <p:nvPr/>
              </p:nvSpPr>
              <p:spPr>
                <a:xfrm>
                  <a:off x="8694709" y="4627803"/>
                  <a:ext cx="429724" cy="429723"/>
                </a:xfrm>
                <a:custGeom>
                  <a:avLst/>
                  <a:gdLst>
                    <a:gd name="connsiteX0" fmla="*/ 429724 w 429724"/>
                    <a:gd name="connsiteY0" fmla="*/ 214862 h 429723"/>
                    <a:gd name="connsiteX1" fmla="*/ 214862 w 429724"/>
                    <a:gd name="connsiteY1" fmla="*/ 429724 h 429723"/>
                    <a:gd name="connsiteX2" fmla="*/ 1 w 429724"/>
                    <a:gd name="connsiteY2" fmla="*/ 214862 h 429723"/>
                    <a:gd name="connsiteX3" fmla="*/ 214862 w 429724"/>
                    <a:gd name="connsiteY3" fmla="*/ 0 h 429723"/>
                    <a:gd name="connsiteX4" fmla="*/ 429724 w 429724"/>
                    <a:gd name="connsiteY4" fmla="*/ 214862 h 429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24" h="429723">
                      <a:moveTo>
                        <a:pt x="429724" y="214862"/>
                      </a:moveTo>
                      <a:cubicBezTo>
                        <a:pt x="429724" y="333527"/>
                        <a:pt x="333527" y="429724"/>
                        <a:pt x="214862" y="429724"/>
                      </a:cubicBezTo>
                      <a:cubicBezTo>
                        <a:pt x="96197" y="429724"/>
                        <a:pt x="1" y="333527"/>
                        <a:pt x="1" y="214862"/>
                      </a:cubicBezTo>
                      <a:cubicBezTo>
                        <a:pt x="1" y="96197"/>
                        <a:pt x="96197" y="0"/>
                        <a:pt x="214862" y="0"/>
                      </a:cubicBezTo>
                      <a:cubicBezTo>
                        <a:pt x="333527" y="0"/>
                        <a:pt x="429724" y="96197"/>
                        <a:pt x="429724" y="214862"/>
                      </a:cubicBezTo>
                      <a:close/>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5" name="Freeform 158">
                  <a:extLst>
                    <a:ext uri="{FF2B5EF4-FFF2-40B4-BE49-F238E27FC236}">
                      <a16:creationId xmlns:a16="http://schemas.microsoft.com/office/drawing/2014/main" id="{5E155594-AA69-3BEF-8C73-CD2D6D443669}"/>
                    </a:ext>
                  </a:extLst>
                </p:cNvPr>
                <p:cNvSpPr/>
                <p:nvPr/>
              </p:nvSpPr>
              <p:spPr>
                <a:xfrm>
                  <a:off x="9049964" y="4983058"/>
                  <a:ext cx="283226" cy="283227"/>
                </a:xfrm>
                <a:custGeom>
                  <a:avLst/>
                  <a:gdLst>
                    <a:gd name="connsiteX0" fmla="*/ 0 w 283226"/>
                    <a:gd name="connsiteY0" fmla="*/ 80573 h 283227"/>
                    <a:gd name="connsiteX1" fmla="*/ 202654 w 283226"/>
                    <a:gd name="connsiteY1" fmla="*/ 283227 h 283227"/>
                    <a:gd name="connsiteX2" fmla="*/ 283227 w 283226"/>
                    <a:gd name="connsiteY2" fmla="*/ 202654 h 283227"/>
                    <a:gd name="connsiteX3" fmla="*/ 80573 w 283226"/>
                    <a:gd name="connsiteY3" fmla="*/ 0 h 283227"/>
                  </a:gdLst>
                  <a:ahLst/>
                  <a:cxnLst>
                    <a:cxn ang="0">
                      <a:pos x="connsiteX0" y="connsiteY0"/>
                    </a:cxn>
                    <a:cxn ang="0">
                      <a:pos x="connsiteX1" y="connsiteY1"/>
                    </a:cxn>
                    <a:cxn ang="0">
                      <a:pos x="connsiteX2" y="connsiteY2"/>
                    </a:cxn>
                    <a:cxn ang="0">
                      <a:pos x="connsiteX3" y="connsiteY3"/>
                    </a:cxn>
                  </a:cxnLst>
                  <a:rect l="l" t="t" r="r" b="b"/>
                  <a:pathLst>
                    <a:path w="283226" h="283227">
                      <a:moveTo>
                        <a:pt x="0" y="80573"/>
                      </a:moveTo>
                      <a:lnTo>
                        <a:pt x="202654" y="283227"/>
                      </a:lnTo>
                      <a:cubicBezTo>
                        <a:pt x="247824" y="283227"/>
                        <a:pt x="283227" y="246603"/>
                        <a:pt x="283227" y="202654"/>
                      </a:cubicBezTo>
                      <a:lnTo>
                        <a:pt x="80573" y="0"/>
                      </a:lnTo>
                    </a:path>
                  </a:pathLst>
                </a:custGeom>
                <a:solidFill>
                  <a:srgbClr val="D41D24"/>
                </a:solidFill>
                <a:ln w="12207" cap="flat">
                  <a:no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38" name="Freeform 159">
                <a:extLst>
                  <a:ext uri="{FF2B5EF4-FFF2-40B4-BE49-F238E27FC236}">
                    <a16:creationId xmlns:a16="http://schemas.microsoft.com/office/drawing/2014/main" id="{9EDC3E45-CA03-847D-6316-22F26AD9E2EC}"/>
                  </a:ext>
                </a:extLst>
              </p:cNvPr>
              <p:cNvSpPr/>
              <p:nvPr/>
            </p:nvSpPr>
            <p:spPr>
              <a:xfrm>
                <a:off x="8780166" y="4935446"/>
                <a:ext cx="252707" cy="12208"/>
              </a:xfrm>
              <a:custGeom>
                <a:avLst/>
                <a:gdLst>
                  <a:gd name="connsiteX0" fmla="*/ 0 w 252707"/>
                  <a:gd name="connsiteY0" fmla="*/ 0 h 12208"/>
                  <a:gd name="connsiteX1" fmla="*/ 252707 w 252707"/>
                  <a:gd name="connsiteY1" fmla="*/ 0 h 12208"/>
                </a:gdLst>
                <a:ahLst/>
                <a:cxnLst>
                  <a:cxn ang="0">
                    <a:pos x="connsiteX0" y="connsiteY0"/>
                  </a:cxn>
                  <a:cxn ang="0">
                    <a:pos x="connsiteX1" y="connsiteY1"/>
                  </a:cxn>
                </a:cxnLst>
                <a:rect l="l" t="t" r="r" b="b"/>
                <a:pathLst>
                  <a:path w="252707" h="12208">
                    <a:moveTo>
                      <a:pt x="0" y="0"/>
                    </a:moveTo>
                    <a:lnTo>
                      <a:pt x="252707" y="0"/>
                    </a:lnTo>
                  </a:path>
                </a:pathLst>
              </a:custGeom>
              <a:ln w="1831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9" name="Freeform 160">
                <a:extLst>
                  <a:ext uri="{FF2B5EF4-FFF2-40B4-BE49-F238E27FC236}">
                    <a16:creationId xmlns:a16="http://schemas.microsoft.com/office/drawing/2014/main" id="{C166AB95-4B1C-278F-39AC-D6407D4A0DB2}"/>
                  </a:ext>
                </a:extLst>
              </p:cNvPr>
              <p:cNvSpPr/>
              <p:nvPr/>
            </p:nvSpPr>
            <p:spPr>
              <a:xfrm>
                <a:off x="8800919" y="4740117"/>
                <a:ext cx="12208" cy="153821"/>
              </a:xfrm>
              <a:custGeom>
                <a:avLst/>
                <a:gdLst>
                  <a:gd name="connsiteX0" fmla="*/ 0 w 12208"/>
                  <a:gd name="connsiteY0" fmla="*/ 0 h 153821"/>
                  <a:gd name="connsiteX1" fmla="*/ 0 w 12208"/>
                  <a:gd name="connsiteY1" fmla="*/ 153822 h 153821"/>
                </a:gdLst>
                <a:ahLst/>
                <a:cxnLst>
                  <a:cxn ang="0">
                    <a:pos x="connsiteX0" y="connsiteY0"/>
                  </a:cxn>
                  <a:cxn ang="0">
                    <a:pos x="connsiteX1" y="connsiteY1"/>
                  </a:cxn>
                </a:cxnLst>
                <a:rect l="l" t="t" r="r" b="b"/>
                <a:pathLst>
                  <a:path w="12208" h="153821">
                    <a:moveTo>
                      <a:pt x="0" y="0"/>
                    </a:moveTo>
                    <a:lnTo>
                      <a:pt x="0" y="153822"/>
                    </a:lnTo>
                  </a:path>
                </a:pathLst>
              </a:custGeom>
              <a:ln w="1831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0" name="Freeform 161">
                <a:extLst>
                  <a:ext uri="{FF2B5EF4-FFF2-40B4-BE49-F238E27FC236}">
                    <a16:creationId xmlns:a16="http://schemas.microsoft.com/office/drawing/2014/main" id="{CC255628-EDF9-8314-0F80-7E28AF88E249}"/>
                  </a:ext>
                </a:extLst>
              </p:cNvPr>
              <p:cNvSpPr/>
              <p:nvPr/>
            </p:nvSpPr>
            <p:spPr>
              <a:xfrm>
                <a:off x="8871726" y="4758429"/>
                <a:ext cx="12208" cy="135509"/>
              </a:xfrm>
              <a:custGeom>
                <a:avLst/>
                <a:gdLst>
                  <a:gd name="connsiteX0" fmla="*/ 0 w 12208"/>
                  <a:gd name="connsiteY0" fmla="*/ 0 h 135509"/>
                  <a:gd name="connsiteX1" fmla="*/ 0 w 12208"/>
                  <a:gd name="connsiteY1" fmla="*/ 135510 h 135509"/>
                </a:gdLst>
                <a:ahLst/>
                <a:cxnLst>
                  <a:cxn ang="0">
                    <a:pos x="connsiteX0" y="connsiteY0"/>
                  </a:cxn>
                  <a:cxn ang="0">
                    <a:pos x="connsiteX1" y="connsiteY1"/>
                  </a:cxn>
                </a:cxnLst>
                <a:rect l="l" t="t" r="r" b="b"/>
                <a:pathLst>
                  <a:path w="12208" h="135509">
                    <a:moveTo>
                      <a:pt x="0" y="0"/>
                    </a:moveTo>
                    <a:lnTo>
                      <a:pt x="0" y="135510"/>
                    </a:lnTo>
                  </a:path>
                </a:pathLst>
              </a:custGeom>
              <a:ln w="1831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 name="Freeform 162">
                <a:extLst>
                  <a:ext uri="{FF2B5EF4-FFF2-40B4-BE49-F238E27FC236}">
                    <a16:creationId xmlns:a16="http://schemas.microsoft.com/office/drawing/2014/main" id="{142A8864-D557-D372-B11B-360FF5B211D0}"/>
                  </a:ext>
                </a:extLst>
              </p:cNvPr>
              <p:cNvSpPr/>
              <p:nvPr/>
            </p:nvSpPr>
            <p:spPr>
              <a:xfrm>
                <a:off x="8942533" y="4714480"/>
                <a:ext cx="12208" cy="179458"/>
              </a:xfrm>
              <a:custGeom>
                <a:avLst/>
                <a:gdLst>
                  <a:gd name="connsiteX0" fmla="*/ 0 w 12208"/>
                  <a:gd name="connsiteY0" fmla="*/ 0 h 179458"/>
                  <a:gd name="connsiteX1" fmla="*/ 0 w 12208"/>
                  <a:gd name="connsiteY1" fmla="*/ 179459 h 179458"/>
                </a:gdLst>
                <a:ahLst/>
                <a:cxnLst>
                  <a:cxn ang="0">
                    <a:pos x="connsiteX0" y="connsiteY0"/>
                  </a:cxn>
                  <a:cxn ang="0">
                    <a:pos x="connsiteX1" y="connsiteY1"/>
                  </a:cxn>
                </a:cxnLst>
                <a:rect l="l" t="t" r="r" b="b"/>
                <a:pathLst>
                  <a:path w="12208" h="179458">
                    <a:moveTo>
                      <a:pt x="0" y="0"/>
                    </a:moveTo>
                    <a:lnTo>
                      <a:pt x="0" y="179459"/>
                    </a:lnTo>
                  </a:path>
                </a:pathLst>
              </a:custGeom>
              <a:ln w="1831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2" name="Freeform 163">
                <a:extLst>
                  <a:ext uri="{FF2B5EF4-FFF2-40B4-BE49-F238E27FC236}">
                    <a16:creationId xmlns:a16="http://schemas.microsoft.com/office/drawing/2014/main" id="{EBE42124-8670-FDE4-25DE-AED24428C43D}"/>
                  </a:ext>
                </a:extLst>
              </p:cNvPr>
              <p:cNvSpPr/>
              <p:nvPr/>
            </p:nvSpPr>
            <p:spPr>
              <a:xfrm>
                <a:off x="9013340" y="4813366"/>
                <a:ext cx="12208" cy="80573"/>
              </a:xfrm>
              <a:custGeom>
                <a:avLst/>
                <a:gdLst>
                  <a:gd name="connsiteX0" fmla="*/ 0 w 12208"/>
                  <a:gd name="connsiteY0" fmla="*/ 0 h 80573"/>
                  <a:gd name="connsiteX1" fmla="*/ 0 w 12208"/>
                  <a:gd name="connsiteY1" fmla="*/ 80573 h 80573"/>
                </a:gdLst>
                <a:ahLst/>
                <a:cxnLst>
                  <a:cxn ang="0">
                    <a:pos x="connsiteX0" y="connsiteY0"/>
                  </a:cxn>
                  <a:cxn ang="0">
                    <a:pos x="connsiteX1" y="connsiteY1"/>
                  </a:cxn>
                </a:cxnLst>
                <a:rect l="l" t="t" r="r" b="b"/>
                <a:pathLst>
                  <a:path w="12208" h="80573">
                    <a:moveTo>
                      <a:pt x="0" y="0"/>
                    </a:moveTo>
                    <a:lnTo>
                      <a:pt x="0" y="80573"/>
                    </a:lnTo>
                  </a:path>
                </a:pathLst>
              </a:custGeom>
              <a:ln w="18310" cap="rnd">
                <a:solidFill>
                  <a:srgbClr val="FFFFFF"/>
                </a:solidFill>
                <a:prstDash val="solid"/>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 name="Graphic 119">
              <a:extLst>
                <a:ext uri="{FF2B5EF4-FFF2-40B4-BE49-F238E27FC236}">
                  <a16:creationId xmlns:a16="http://schemas.microsoft.com/office/drawing/2014/main" id="{7C054F4E-62DA-9309-8D39-ABE0D67933D0}"/>
                </a:ext>
              </a:extLst>
            </p:cNvPr>
            <p:cNvGrpSpPr/>
            <p:nvPr/>
          </p:nvGrpSpPr>
          <p:grpSpPr>
            <a:xfrm>
              <a:off x="1418099" y="2198416"/>
              <a:ext cx="4796293" cy="2215561"/>
              <a:chOff x="3555113" y="1995744"/>
              <a:chExt cx="5499734" cy="2540498"/>
            </a:xfrm>
            <a:noFill/>
          </p:grpSpPr>
          <p:sp>
            <p:nvSpPr>
              <p:cNvPr id="33" name="Freeform 213">
                <a:extLst>
                  <a:ext uri="{FF2B5EF4-FFF2-40B4-BE49-F238E27FC236}">
                    <a16:creationId xmlns:a16="http://schemas.microsoft.com/office/drawing/2014/main" id="{6819DF0A-2992-BDF8-B1BF-C8372AF887A2}"/>
                  </a:ext>
                </a:extLst>
              </p:cNvPr>
              <p:cNvSpPr/>
              <p:nvPr/>
            </p:nvSpPr>
            <p:spPr>
              <a:xfrm>
                <a:off x="3555113" y="3750043"/>
                <a:ext cx="167250" cy="786199"/>
              </a:xfrm>
              <a:custGeom>
                <a:avLst/>
                <a:gdLst>
                  <a:gd name="connsiteX0" fmla="*/ 167251 w 167250"/>
                  <a:gd name="connsiteY0" fmla="*/ 0 h 786199"/>
                  <a:gd name="connsiteX1" fmla="*/ 0 w 167250"/>
                  <a:gd name="connsiteY1" fmla="*/ 786199 h 786199"/>
                </a:gdLst>
                <a:ahLst/>
                <a:cxnLst>
                  <a:cxn ang="0">
                    <a:pos x="connsiteX0" y="connsiteY0"/>
                  </a:cxn>
                  <a:cxn ang="0">
                    <a:pos x="connsiteX1" y="connsiteY1"/>
                  </a:cxn>
                </a:cxnLst>
                <a:rect l="l" t="t" r="r" b="b"/>
                <a:pathLst>
                  <a:path w="167250" h="786199">
                    <a:moveTo>
                      <a:pt x="167251" y="0"/>
                    </a:moveTo>
                    <a:cubicBezTo>
                      <a:pt x="74469" y="246603"/>
                      <a:pt x="17091" y="511518"/>
                      <a:pt x="0" y="786199"/>
                    </a:cubicBezTo>
                  </a:path>
                </a:pathLst>
              </a:custGeom>
              <a:noFill/>
              <a:ln w="19050" cap="flat">
                <a:solidFill>
                  <a:schemeClr val="bg1">
                    <a:lumMod val="85000"/>
                  </a:schemeClr>
                </a:solidFill>
                <a:prstDash val="sysDash"/>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4" name="Freeform 214">
                <a:extLst>
                  <a:ext uri="{FF2B5EF4-FFF2-40B4-BE49-F238E27FC236}">
                    <a16:creationId xmlns:a16="http://schemas.microsoft.com/office/drawing/2014/main" id="{229D008D-98CE-995D-7003-F4F435331363}"/>
                  </a:ext>
                </a:extLst>
              </p:cNvPr>
              <p:cNvSpPr/>
              <p:nvPr/>
            </p:nvSpPr>
            <p:spPr>
              <a:xfrm>
                <a:off x="4543966" y="1995744"/>
                <a:ext cx="1300159" cy="598195"/>
              </a:xfrm>
              <a:custGeom>
                <a:avLst/>
                <a:gdLst>
                  <a:gd name="connsiteX0" fmla="*/ 1300159 w 1300159"/>
                  <a:gd name="connsiteY0" fmla="*/ 0 h 598195"/>
                  <a:gd name="connsiteX1" fmla="*/ 0 w 1300159"/>
                  <a:gd name="connsiteY1" fmla="*/ 598195 h 598195"/>
                </a:gdLst>
                <a:ahLst/>
                <a:cxnLst>
                  <a:cxn ang="0">
                    <a:pos x="connsiteX0" y="connsiteY0"/>
                  </a:cxn>
                  <a:cxn ang="0">
                    <a:pos x="connsiteX1" y="connsiteY1"/>
                  </a:cxn>
                </a:cxnLst>
                <a:rect l="l" t="t" r="r" b="b"/>
                <a:pathLst>
                  <a:path w="1300159" h="598195">
                    <a:moveTo>
                      <a:pt x="1300159" y="0"/>
                    </a:moveTo>
                    <a:cubicBezTo>
                      <a:pt x="810616" y="83015"/>
                      <a:pt x="365022" y="294214"/>
                      <a:pt x="0" y="598195"/>
                    </a:cubicBezTo>
                  </a:path>
                </a:pathLst>
              </a:custGeom>
              <a:noFill/>
              <a:ln w="19050" cap="flat">
                <a:solidFill>
                  <a:schemeClr val="bg1">
                    <a:lumMod val="85000"/>
                  </a:schemeClr>
                </a:solidFill>
                <a:prstDash val="sysDash"/>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5" name="Freeform 215">
                <a:extLst>
                  <a:ext uri="{FF2B5EF4-FFF2-40B4-BE49-F238E27FC236}">
                    <a16:creationId xmlns:a16="http://schemas.microsoft.com/office/drawing/2014/main" id="{D66FDB4E-4565-4748-F71B-F8E17D691F1B}"/>
                  </a:ext>
                </a:extLst>
              </p:cNvPr>
              <p:cNvSpPr/>
              <p:nvPr/>
            </p:nvSpPr>
            <p:spPr>
              <a:xfrm>
                <a:off x="6782926" y="1998185"/>
                <a:ext cx="1348991" cy="649469"/>
              </a:xfrm>
              <a:custGeom>
                <a:avLst/>
                <a:gdLst>
                  <a:gd name="connsiteX0" fmla="*/ 1348992 w 1348991"/>
                  <a:gd name="connsiteY0" fmla="*/ 649469 h 649469"/>
                  <a:gd name="connsiteX1" fmla="*/ 0 w 1348991"/>
                  <a:gd name="connsiteY1" fmla="*/ 0 h 649469"/>
                </a:gdLst>
                <a:ahLst/>
                <a:cxnLst>
                  <a:cxn ang="0">
                    <a:pos x="connsiteX0" y="connsiteY0"/>
                  </a:cxn>
                  <a:cxn ang="0">
                    <a:pos x="connsiteX1" y="connsiteY1"/>
                  </a:cxn>
                </a:cxnLst>
                <a:rect l="l" t="t" r="r" b="b"/>
                <a:pathLst>
                  <a:path w="1348991" h="649469">
                    <a:moveTo>
                      <a:pt x="1348992" y="649469"/>
                    </a:moveTo>
                    <a:cubicBezTo>
                      <a:pt x="975424" y="319851"/>
                      <a:pt x="511518" y="89119"/>
                      <a:pt x="0" y="0"/>
                    </a:cubicBezTo>
                  </a:path>
                </a:pathLst>
              </a:custGeom>
              <a:noFill/>
              <a:ln w="19050" cap="flat">
                <a:solidFill>
                  <a:schemeClr val="bg1">
                    <a:lumMod val="85000"/>
                  </a:schemeClr>
                </a:solidFill>
                <a:prstDash val="sysDash"/>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6" name="Freeform 216">
                <a:extLst>
                  <a:ext uri="{FF2B5EF4-FFF2-40B4-BE49-F238E27FC236}">
                    <a16:creationId xmlns:a16="http://schemas.microsoft.com/office/drawing/2014/main" id="{C4BC1DFE-6AC1-3768-EFBE-99BB2E94AEBF}"/>
                  </a:ext>
                </a:extLst>
              </p:cNvPr>
              <p:cNvSpPr/>
              <p:nvPr/>
            </p:nvSpPr>
            <p:spPr>
              <a:xfrm>
                <a:off x="8894922" y="3758589"/>
                <a:ext cx="159925" cy="719055"/>
              </a:xfrm>
              <a:custGeom>
                <a:avLst/>
                <a:gdLst>
                  <a:gd name="connsiteX0" fmla="*/ 159925 w 159925"/>
                  <a:gd name="connsiteY0" fmla="*/ 719055 h 719055"/>
                  <a:gd name="connsiteX1" fmla="*/ 0 w 159925"/>
                  <a:gd name="connsiteY1" fmla="*/ 0 h 719055"/>
                </a:gdLst>
                <a:ahLst/>
                <a:cxnLst>
                  <a:cxn ang="0">
                    <a:pos x="connsiteX0" y="connsiteY0"/>
                  </a:cxn>
                  <a:cxn ang="0">
                    <a:pos x="connsiteX1" y="connsiteY1"/>
                  </a:cxn>
                </a:cxnLst>
                <a:rect l="l" t="t" r="r" b="b"/>
                <a:pathLst>
                  <a:path w="159925" h="719055">
                    <a:moveTo>
                      <a:pt x="159925" y="719055"/>
                    </a:moveTo>
                    <a:cubicBezTo>
                      <a:pt x="137951" y="468790"/>
                      <a:pt x="83015" y="227070"/>
                      <a:pt x="0" y="0"/>
                    </a:cubicBezTo>
                  </a:path>
                </a:pathLst>
              </a:custGeom>
              <a:noFill/>
              <a:ln w="19050" cap="flat">
                <a:solidFill>
                  <a:schemeClr val="bg1">
                    <a:lumMod val="85000"/>
                  </a:schemeClr>
                </a:solidFill>
                <a:prstDash val="sysDash"/>
                <a:miter/>
              </a:ln>
            </p:spPr>
            <p:txBody>
              <a:bodyPr rtlCol="0" anchor="ct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81ECE85D-8F64-8DD2-6470-69ADD4C33E2B}"/>
                </a:ext>
              </a:extLst>
            </p:cNvPr>
            <p:cNvSpPr txBox="1"/>
            <p:nvPr/>
          </p:nvSpPr>
          <p:spPr>
            <a:xfrm>
              <a:off x="1318315" y="3256304"/>
              <a:ext cx="1196169" cy="332269"/>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Enterprise-grade Security</a:t>
              </a:r>
            </a:p>
          </p:txBody>
        </p:sp>
        <p:sp>
          <p:nvSpPr>
            <p:cNvPr id="18" name="TextBox 17">
              <a:extLst>
                <a:ext uri="{FF2B5EF4-FFF2-40B4-BE49-F238E27FC236}">
                  <a16:creationId xmlns:a16="http://schemas.microsoft.com/office/drawing/2014/main" id="{D2232857-E447-47B9-FD9B-AF8474A98E41}"/>
                </a:ext>
              </a:extLst>
            </p:cNvPr>
            <p:cNvSpPr txBox="1"/>
            <p:nvPr/>
          </p:nvSpPr>
          <p:spPr>
            <a:xfrm>
              <a:off x="5070708" y="3256304"/>
              <a:ext cx="1196169" cy="555053"/>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Global datacenters for data sovereignty</a:t>
              </a:r>
            </a:p>
          </p:txBody>
        </p:sp>
        <p:sp>
          <p:nvSpPr>
            <p:cNvPr id="19" name="TextBox 18">
              <a:extLst>
                <a:ext uri="{FF2B5EF4-FFF2-40B4-BE49-F238E27FC236}">
                  <a16:creationId xmlns:a16="http://schemas.microsoft.com/office/drawing/2014/main" id="{C2E6FEEC-D0A1-A187-8E46-A17ACF602DC6}"/>
                </a:ext>
              </a:extLst>
            </p:cNvPr>
            <p:cNvSpPr txBox="1"/>
            <p:nvPr/>
          </p:nvSpPr>
          <p:spPr>
            <a:xfrm>
              <a:off x="5521664" y="5098774"/>
              <a:ext cx="1196169" cy="332269"/>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eDiscovery</a:t>
              </a:r>
              <a:b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search</a:t>
              </a:r>
            </a:p>
          </p:txBody>
        </p:sp>
        <p:sp>
          <p:nvSpPr>
            <p:cNvPr id="20" name="TextBox 19">
              <a:extLst>
                <a:ext uri="{FF2B5EF4-FFF2-40B4-BE49-F238E27FC236}">
                  <a16:creationId xmlns:a16="http://schemas.microsoft.com/office/drawing/2014/main" id="{88B3CC6F-4B87-821D-EC66-1D0330EFC8C3}"/>
                </a:ext>
              </a:extLst>
            </p:cNvPr>
            <p:cNvSpPr txBox="1"/>
            <p:nvPr/>
          </p:nvSpPr>
          <p:spPr>
            <a:xfrm>
              <a:off x="3215723" y="2517457"/>
              <a:ext cx="1196169" cy="555053"/>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End-user self-service</a:t>
              </a:r>
              <a:b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restores</a:t>
              </a:r>
            </a:p>
          </p:txBody>
        </p:sp>
        <p:sp>
          <p:nvSpPr>
            <p:cNvPr id="22" name="TextBox 21">
              <a:extLst>
                <a:ext uri="{FF2B5EF4-FFF2-40B4-BE49-F238E27FC236}">
                  <a16:creationId xmlns:a16="http://schemas.microsoft.com/office/drawing/2014/main" id="{EE125236-3EBB-FD48-34F9-77500BBA4FA6}"/>
                </a:ext>
              </a:extLst>
            </p:cNvPr>
            <p:cNvSpPr txBox="1"/>
            <p:nvPr/>
          </p:nvSpPr>
          <p:spPr>
            <a:xfrm>
              <a:off x="812977" y="5103392"/>
              <a:ext cx="1196169" cy="332269"/>
            </a:xfrm>
            <a:prstGeom prst="rect">
              <a:avLst/>
            </a:prstGeom>
            <a:noFill/>
            <a:ln>
              <a:noFill/>
            </a:ln>
          </p:spPr>
          <p:txBody>
            <a:bodyPr wrap="square" lIns="0" tIns="0" rIns="0" bIns="0" rtlCol="0">
              <a:noAutofit/>
            </a:bodyPr>
            <a:lstStyle/>
            <a:p>
              <a:pPr marL="0" marR="0" lvl="0" indent="0" algn="ctr" defTabSz="914126"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a:ea typeface="+mn-ea"/>
                  <a:cs typeface="+mn-cs"/>
                </a:rPr>
                <a:t>High performance and scalability</a:t>
              </a:r>
            </a:p>
          </p:txBody>
        </p:sp>
        <p:grpSp>
          <p:nvGrpSpPr>
            <p:cNvPr id="117" name="Group 116">
              <a:extLst>
                <a:ext uri="{FF2B5EF4-FFF2-40B4-BE49-F238E27FC236}">
                  <a16:creationId xmlns:a16="http://schemas.microsoft.com/office/drawing/2014/main" id="{2B77601C-3CB7-603B-9D9B-59BF139C824C}"/>
                </a:ext>
              </a:extLst>
            </p:cNvPr>
            <p:cNvGrpSpPr/>
            <p:nvPr/>
          </p:nvGrpSpPr>
          <p:grpSpPr>
            <a:xfrm>
              <a:off x="2772771" y="3444410"/>
              <a:ext cx="2126648" cy="2126648"/>
              <a:chOff x="2277291" y="3388506"/>
              <a:chExt cx="2126648" cy="2126648"/>
            </a:xfrm>
          </p:grpSpPr>
          <p:sp>
            <p:nvSpPr>
              <p:cNvPr id="116" name="Oval 115">
                <a:extLst>
                  <a:ext uri="{FF2B5EF4-FFF2-40B4-BE49-F238E27FC236}">
                    <a16:creationId xmlns:a16="http://schemas.microsoft.com/office/drawing/2014/main" id="{4DD9B867-BB04-BA29-5EE0-92DE7EC6DA1A}"/>
                  </a:ext>
                </a:extLst>
              </p:cNvPr>
              <p:cNvSpPr/>
              <p:nvPr/>
            </p:nvSpPr>
            <p:spPr bwMode="auto">
              <a:xfrm>
                <a:off x="2277291" y="3388506"/>
                <a:ext cx="2126648" cy="2126648"/>
              </a:xfrm>
              <a:prstGeom prst="ellipse">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115" name="Group 114">
                <a:extLst>
                  <a:ext uri="{FF2B5EF4-FFF2-40B4-BE49-F238E27FC236}">
                    <a16:creationId xmlns:a16="http://schemas.microsoft.com/office/drawing/2014/main" id="{2B38E346-1BE3-3B5D-D8AB-FD7BE8BDC5A5}"/>
                  </a:ext>
                </a:extLst>
              </p:cNvPr>
              <p:cNvGrpSpPr/>
              <p:nvPr/>
            </p:nvGrpSpPr>
            <p:grpSpPr>
              <a:xfrm>
                <a:off x="2486310" y="3614655"/>
                <a:ext cx="1708603" cy="1674351"/>
                <a:chOff x="2497734" y="3572999"/>
                <a:chExt cx="1708603" cy="1674351"/>
              </a:xfrm>
            </p:grpSpPr>
            <p:grpSp>
              <p:nvGrpSpPr>
                <p:cNvPr id="24" name="Group 23">
                  <a:extLst>
                    <a:ext uri="{FF2B5EF4-FFF2-40B4-BE49-F238E27FC236}">
                      <a16:creationId xmlns:a16="http://schemas.microsoft.com/office/drawing/2014/main" id="{2DD68F18-3AF3-44B1-9447-EBDAE3869010}"/>
                    </a:ext>
                  </a:extLst>
                </p:cNvPr>
                <p:cNvGrpSpPr>
                  <a:grpSpLocks noChangeAspect="1"/>
                </p:cNvGrpSpPr>
                <p:nvPr/>
              </p:nvGrpSpPr>
              <p:grpSpPr>
                <a:xfrm>
                  <a:off x="2497734" y="3572999"/>
                  <a:ext cx="1708603" cy="1674351"/>
                  <a:chOff x="4200212" y="1634434"/>
                  <a:chExt cx="3997015" cy="3916877"/>
                </a:xfrm>
              </p:grpSpPr>
              <p:pic>
                <p:nvPicPr>
                  <p:cNvPr id="26" name="Picture 25" descr="Logo, icon&#10;&#10;Description automatically generated">
                    <a:extLst>
                      <a:ext uri="{FF2B5EF4-FFF2-40B4-BE49-F238E27FC236}">
                        <a16:creationId xmlns:a16="http://schemas.microsoft.com/office/drawing/2014/main" id="{7BE4ED9E-89A5-E6A6-7D2B-C58A287B6EBE}"/>
                      </a:ext>
                    </a:extLst>
                  </p:cNvPr>
                  <p:cNvPicPr>
                    <a:picLocks noChangeAspect="1"/>
                  </p:cNvPicPr>
                  <p:nvPr/>
                </p:nvPicPr>
                <p:blipFill rotWithShape="1">
                  <a:blip r:embed="rId3"/>
                  <a:srcRect l="17812" t="20105" r="20301" b="18212"/>
                  <a:stretch/>
                </p:blipFill>
                <p:spPr>
                  <a:xfrm>
                    <a:off x="4827674" y="1643000"/>
                    <a:ext cx="1278705" cy="1274494"/>
                  </a:xfrm>
                  <a:prstGeom prst="rect">
                    <a:avLst/>
                  </a:prstGeom>
                </p:spPr>
              </p:pic>
              <p:pic>
                <p:nvPicPr>
                  <p:cNvPr id="27" name="Picture 26" descr="Icon&#10;&#10;Description automatically generated">
                    <a:extLst>
                      <a:ext uri="{FF2B5EF4-FFF2-40B4-BE49-F238E27FC236}">
                        <a16:creationId xmlns:a16="http://schemas.microsoft.com/office/drawing/2014/main" id="{C355F105-F19F-2EBB-0763-8929A7F0CA82}"/>
                      </a:ext>
                    </a:extLst>
                  </p:cNvPr>
                  <p:cNvPicPr>
                    <a:picLocks noChangeAspect="1"/>
                  </p:cNvPicPr>
                  <p:nvPr/>
                </p:nvPicPr>
                <p:blipFill rotWithShape="1">
                  <a:blip r:embed="rId4"/>
                  <a:srcRect l="29594" r="29662"/>
                  <a:stretch/>
                </p:blipFill>
                <p:spPr>
                  <a:xfrm>
                    <a:off x="4233751" y="3805338"/>
                    <a:ext cx="1406575" cy="1401943"/>
                  </a:xfrm>
                  <a:prstGeom prst="rect">
                    <a:avLst/>
                  </a:prstGeom>
                </p:spPr>
              </p:pic>
              <p:pic>
                <p:nvPicPr>
                  <p:cNvPr id="28" name="Picture 27" descr="A picture containing application&#10;&#10;Description automatically generated">
                    <a:extLst>
                      <a:ext uri="{FF2B5EF4-FFF2-40B4-BE49-F238E27FC236}">
                        <a16:creationId xmlns:a16="http://schemas.microsoft.com/office/drawing/2014/main" id="{E4F17109-9A94-278B-E277-EF2375AD2DC8}"/>
                      </a:ext>
                    </a:extLst>
                  </p:cNvPr>
                  <p:cNvPicPr>
                    <a:picLocks noChangeAspect="1"/>
                  </p:cNvPicPr>
                  <p:nvPr/>
                </p:nvPicPr>
                <p:blipFill rotWithShape="1">
                  <a:blip r:embed="rId5"/>
                  <a:srcRect l="28602" t="14743" r="48357" b="31924"/>
                  <a:stretch/>
                </p:blipFill>
                <p:spPr>
                  <a:xfrm>
                    <a:off x="6655519" y="3738816"/>
                    <a:ext cx="1541708" cy="1529392"/>
                  </a:xfrm>
                  <a:prstGeom prst="rect">
                    <a:avLst/>
                  </a:prstGeom>
                </p:spPr>
              </p:pic>
              <p:pic>
                <p:nvPicPr>
                  <p:cNvPr id="29" name="Picture 28" descr="Shape, icon&#10;&#10;Description automatically generated">
                    <a:extLst>
                      <a:ext uri="{FF2B5EF4-FFF2-40B4-BE49-F238E27FC236}">
                        <a16:creationId xmlns:a16="http://schemas.microsoft.com/office/drawing/2014/main" id="{53A3766A-3E04-1A00-89CD-A687B3FF998D}"/>
                      </a:ext>
                    </a:extLst>
                  </p:cNvPr>
                  <p:cNvPicPr>
                    <a:picLocks noChangeAspect="1"/>
                  </p:cNvPicPr>
                  <p:nvPr/>
                </p:nvPicPr>
                <p:blipFill>
                  <a:blip r:embed="rId6"/>
                  <a:stretch>
                    <a:fillRect/>
                  </a:stretch>
                </p:blipFill>
                <p:spPr>
                  <a:xfrm>
                    <a:off x="5715367" y="4498981"/>
                    <a:ext cx="862566" cy="1052330"/>
                  </a:xfrm>
                  <a:prstGeom prst="rect">
                    <a:avLst/>
                  </a:prstGeom>
                </p:spPr>
              </p:pic>
              <p:pic>
                <p:nvPicPr>
                  <p:cNvPr id="30" name="Picture 29" descr="Logo, icon&#10;&#10;Description automatically generated">
                    <a:extLst>
                      <a:ext uri="{FF2B5EF4-FFF2-40B4-BE49-F238E27FC236}">
                        <a16:creationId xmlns:a16="http://schemas.microsoft.com/office/drawing/2014/main" id="{3BE95F8F-3AF4-355C-FE2D-0FB5DD6D29A4}"/>
                      </a:ext>
                    </a:extLst>
                  </p:cNvPr>
                  <p:cNvPicPr>
                    <a:picLocks noChangeAspect="1"/>
                  </p:cNvPicPr>
                  <p:nvPr/>
                </p:nvPicPr>
                <p:blipFill>
                  <a:blip r:embed="rId7"/>
                  <a:stretch>
                    <a:fillRect/>
                  </a:stretch>
                </p:blipFill>
                <p:spPr>
                  <a:xfrm>
                    <a:off x="6269934" y="1634434"/>
                    <a:ext cx="1283062" cy="1283061"/>
                  </a:xfrm>
                  <a:prstGeom prst="rect">
                    <a:avLst/>
                  </a:prstGeom>
                </p:spPr>
              </p:pic>
              <p:pic>
                <p:nvPicPr>
                  <p:cNvPr id="31" name="Picture 30" descr="Icon&#10;&#10;Description automatically generated">
                    <a:extLst>
                      <a:ext uri="{FF2B5EF4-FFF2-40B4-BE49-F238E27FC236}">
                        <a16:creationId xmlns:a16="http://schemas.microsoft.com/office/drawing/2014/main" id="{0D65364A-5AB9-25C9-499D-4F4648DD6755}"/>
                      </a:ext>
                    </a:extLst>
                  </p:cNvPr>
                  <p:cNvPicPr>
                    <a:picLocks noChangeAspect="1"/>
                  </p:cNvPicPr>
                  <p:nvPr/>
                </p:nvPicPr>
                <p:blipFill>
                  <a:blip r:embed="rId8"/>
                  <a:stretch>
                    <a:fillRect/>
                  </a:stretch>
                </p:blipFill>
                <p:spPr>
                  <a:xfrm>
                    <a:off x="4200212" y="2820185"/>
                    <a:ext cx="1014421" cy="1014421"/>
                  </a:xfrm>
                  <a:prstGeom prst="rect">
                    <a:avLst/>
                  </a:prstGeom>
                </p:spPr>
              </p:pic>
              <p:pic>
                <p:nvPicPr>
                  <p:cNvPr id="32" name="Picture 31" descr="Logo, icon&#10;&#10;Description automatically generated">
                    <a:extLst>
                      <a:ext uri="{FF2B5EF4-FFF2-40B4-BE49-F238E27FC236}">
                        <a16:creationId xmlns:a16="http://schemas.microsoft.com/office/drawing/2014/main" id="{05A3A507-FEC4-BA56-BE90-570D0704C73C}"/>
                      </a:ext>
                    </a:extLst>
                  </p:cNvPr>
                  <p:cNvPicPr>
                    <a:picLocks noChangeAspect="1"/>
                  </p:cNvPicPr>
                  <p:nvPr/>
                </p:nvPicPr>
                <p:blipFill>
                  <a:blip r:embed="rId9"/>
                  <a:stretch>
                    <a:fillRect/>
                  </a:stretch>
                </p:blipFill>
                <p:spPr>
                  <a:xfrm>
                    <a:off x="7079161" y="3074782"/>
                    <a:ext cx="979208" cy="540287"/>
                  </a:xfrm>
                  <a:prstGeom prst="rect">
                    <a:avLst/>
                  </a:prstGeom>
                </p:spPr>
              </p:pic>
            </p:grpSp>
            <p:pic>
              <p:nvPicPr>
                <p:cNvPr id="114" name="Graphic 113">
                  <a:extLst>
                    <a:ext uri="{FF2B5EF4-FFF2-40B4-BE49-F238E27FC236}">
                      <a16:creationId xmlns:a16="http://schemas.microsoft.com/office/drawing/2014/main" id="{75D05179-3950-D56F-4E1F-355C2FAF4E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66571" y="4137688"/>
                  <a:ext cx="534335" cy="534335"/>
                </a:xfrm>
                <a:prstGeom prst="rect">
                  <a:avLst/>
                </a:prstGeom>
              </p:spPr>
            </p:pic>
          </p:grpSp>
        </p:grpSp>
      </p:grpSp>
      <p:sp>
        <p:nvSpPr>
          <p:cNvPr id="8" name="Footer Placeholder 1">
            <a:extLst>
              <a:ext uri="{FF2B5EF4-FFF2-40B4-BE49-F238E27FC236}">
                <a16:creationId xmlns:a16="http://schemas.microsoft.com/office/drawing/2014/main" id="{3F9999AF-523A-960E-5479-0A67449A64AF}"/>
              </a:ext>
            </a:extLst>
          </p:cNvPr>
          <p:cNvSpPr>
            <a:spLocks noGrp="1"/>
          </p:cNvSpPr>
          <p:nvPr>
            <p:ph type="ftr" sz="quarter" idx="3"/>
          </p:nvPr>
        </p:nvSpPr>
        <p:spPr>
          <a:xfrm>
            <a:off x="543998" y="6426189"/>
            <a:ext cx="5692253" cy="288777"/>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endPar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17145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E93B19-F4A3-40BA-A382-5511133334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EB47837A-F459-4409-9325-BCA163A3B9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effectLst/>
              <a:uLnTx/>
              <a:uFillTx/>
              <a:latin typeface="Arial" panose="020B0604020202020204"/>
              <a:ea typeface="+mn-ea"/>
              <a:cs typeface="+mn-cs"/>
            </a:endParaRPr>
          </a:p>
        </p:txBody>
      </p:sp>
      <p:grpSp>
        <p:nvGrpSpPr>
          <p:cNvPr id="131" name="Group 130">
            <a:extLst>
              <a:ext uri="{FF2B5EF4-FFF2-40B4-BE49-F238E27FC236}">
                <a16:creationId xmlns:a16="http://schemas.microsoft.com/office/drawing/2014/main" id="{C5B06380-C50C-2347-BAD9-97632B9DAEED}"/>
              </a:ext>
            </a:extLst>
          </p:cNvPr>
          <p:cNvGrpSpPr/>
          <p:nvPr/>
        </p:nvGrpSpPr>
        <p:grpSpPr>
          <a:xfrm>
            <a:off x="319168" y="497517"/>
            <a:ext cx="11499380" cy="5557437"/>
            <a:chOff x="319168" y="497517"/>
            <a:chExt cx="11499380" cy="5557437"/>
          </a:xfrm>
        </p:grpSpPr>
        <p:cxnSp>
          <p:nvCxnSpPr>
            <p:cNvPr id="144" name="Straight Connector 143">
              <a:extLst>
                <a:ext uri="{FF2B5EF4-FFF2-40B4-BE49-F238E27FC236}">
                  <a16:creationId xmlns:a16="http://schemas.microsoft.com/office/drawing/2014/main" id="{6813E6E4-ECEF-F744-9C91-92D6F40C0AB7}"/>
                </a:ext>
              </a:extLst>
            </p:cNvPr>
            <p:cNvCxnSpPr>
              <a:cxnSpLocks/>
            </p:cNvCxnSpPr>
            <p:nvPr/>
          </p:nvCxnSpPr>
          <p:spPr>
            <a:xfrm flipV="1">
              <a:off x="3348320" y="3508607"/>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8A27E3-D6BA-4AA8-ADF5-C0EDED8F1EB9}"/>
                </a:ext>
              </a:extLst>
            </p:cNvPr>
            <p:cNvCxnSpPr>
              <a:cxnSpLocks/>
            </p:cNvCxnSpPr>
            <p:nvPr/>
          </p:nvCxnSpPr>
          <p:spPr>
            <a:xfrm>
              <a:off x="7304938"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BFAD07-72F8-4349-8E2D-10F7CC65C6C5}"/>
                </a:ext>
              </a:extLst>
            </p:cNvPr>
            <p:cNvCxnSpPr>
              <a:cxnSpLocks/>
            </p:cNvCxnSpPr>
            <p:nvPr/>
          </p:nvCxnSpPr>
          <p:spPr>
            <a:xfrm flipV="1">
              <a:off x="8192565" y="3526585"/>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9F4F71-36D2-4464-925F-F0FDB9FE95A7}"/>
                </a:ext>
              </a:extLst>
            </p:cNvPr>
            <p:cNvCxnSpPr>
              <a:cxnSpLocks/>
            </p:cNvCxnSpPr>
            <p:nvPr/>
          </p:nvCxnSpPr>
          <p:spPr>
            <a:xfrm flipV="1">
              <a:off x="3810627"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07F788-0517-4C78-B80C-9EBAC286D2E1}"/>
                </a:ext>
              </a:extLst>
            </p:cNvPr>
            <p:cNvCxnSpPr>
              <a:cxnSpLocks/>
            </p:cNvCxnSpPr>
            <p:nvPr/>
          </p:nvCxnSpPr>
          <p:spPr>
            <a:xfrm>
              <a:off x="3973939" y="1083317"/>
              <a:ext cx="808876" cy="760267"/>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A5105C9E-82D8-49BC-9FCB-B3F2C860AA1C}"/>
                </a:ext>
              </a:extLst>
            </p:cNvPr>
            <p:cNvSpPr txBox="1">
              <a:spLocks/>
            </p:cNvSpPr>
            <p:nvPr/>
          </p:nvSpPr>
          <p:spPr>
            <a:xfrm>
              <a:off x="4392818" y="497517"/>
              <a:ext cx="3406364" cy="545349"/>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Veritas Data </a:t>
              </a:r>
              <a:b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b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Compliance &amp; Governance Portfolio</a:t>
              </a:r>
            </a:p>
          </p:txBody>
        </p:sp>
        <p:sp>
          <p:nvSpPr>
            <p:cNvPr id="10" name="Freeform 5">
              <a:extLst>
                <a:ext uri="{FF2B5EF4-FFF2-40B4-BE49-F238E27FC236}">
                  <a16:creationId xmlns:a16="http://schemas.microsoft.com/office/drawing/2014/main" id="{287CE1EA-5214-469B-B5D4-1DE7AA8DEF37}"/>
                </a:ext>
              </a:extLst>
            </p:cNvPr>
            <p:cNvSpPr/>
            <p:nvPr/>
          </p:nvSpPr>
          <p:spPr>
            <a:xfrm>
              <a:off x="3965059" y="1446150"/>
              <a:ext cx="4234889" cy="4234889"/>
            </a:xfrm>
            <a:custGeom>
              <a:avLst/>
              <a:gdLst>
                <a:gd name="connsiteX0" fmla="*/ 4234890 w 4234889"/>
                <a:gd name="connsiteY0" fmla="*/ 2117445 h 4234889"/>
                <a:gd name="connsiteX1" fmla="*/ 2117445 w 4234889"/>
                <a:gd name="connsiteY1" fmla="*/ 4234890 h 4234889"/>
                <a:gd name="connsiteX2" fmla="*/ 0 w 4234889"/>
                <a:gd name="connsiteY2" fmla="*/ 2117445 h 4234889"/>
                <a:gd name="connsiteX3" fmla="*/ 2117445 w 4234889"/>
                <a:gd name="connsiteY3" fmla="*/ 0 h 4234889"/>
                <a:gd name="connsiteX4" fmla="*/ 4234890 w 4234889"/>
                <a:gd name="connsiteY4" fmla="*/ 2117445 h 423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889" h="4234889">
                  <a:moveTo>
                    <a:pt x="4234890" y="2117445"/>
                  </a:moveTo>
                  <a:cubicBezTo>
                    <a:pt x="4234890" y="3286877"/>
                    <a:pt x="3286877" y="4234890"/>
                    <a:pt x="2117445" y="4234890"/>
                  </a:cubicBezTo>
                  <a:cubicBezTo>
                    <a:pt x="948012" y="4234890"/>
                    <a:pt x="0" y="3286877"/>
                    <a:pt x="0" y="2117445"/>
                  </a:cubicBezTo>
                  <a:cubicBezTo>
                    <a:pt x="0" y="948012"/>
                    <a:pt x="948012" y="0"/>
                    <a:pt x="2117445" y="0"/>
                  </a:cubicBezTo>
                  <a:cubicBezTo>
                    <a:pt x="3286877" y="0"/>
                    <a:pt x="4234890" y="948012"/>
                    <a:pt x="4234890" y="2117445"/>
                  </a:cubicBezTo>
                  <a:close/>
                </a:path>
              </a:pathLst>
            </a:custGeom>
            <a:solidFill>
              <a:srgbClr val="FFFFFF"/>
            </a:solidFill>
            <a:ln w="11002" cap="flat">
              <a:noFill/>
              <a:prstDash val="solid"/>
              <a:miter/>
            </a:ln>
            <a:effectLst>
              <a:outerShdw blurRad="389202" sx="100425" sy="100425"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1" name="Graphic 7">
              <a:extLst>
                <a:ext uri="{FF2B5EF4-FFF2-40B4-BE49-F238E27FC236}">
                  <a16:creationId xmlns:a16="http://schemas.microsoft.com/office/drawing/2014/main" id="{1ACAB835-8332-4831-B4EF-67FB0ABE4B5C}"/>
                </a:ext>
              </a:extLst>
            </p:cNvPr>
            <p:cNvGrpSpPr/>
            <p:nvPr/>
          </p:nvGrpSpPr>
          <p:grpSpPr>
            <a:xfrm>
              <a:off x="4234502" y="1520067"/>
              <a:ext cx="3699468" cy="4199635"/>
              <a:chOff x="4612288" y="1746186"/>
              <a:chExt cx="3699468" cy="4199635"/>
            </a:xfrm>
          </p:grpSpPr>
          <p:grpSp>
            <p:nvGrpSpPr>
              <p:cNvPr id="12" name="Graphic 7">
                <a:extLst>
                  <a:ext uri="{FF2B5EF4-FFF2-40B4-BE49-F238E27FC236}">
                    <a16:creationId xmlns:a16="http://schemas.microsoft.com/office/drawing/2014/main" id="{993E1F4A-5C61-4818-82AA-562D542A045B}"/>
                  </a:ext>
                </a:extLst>
              </p:cNvPr>
              <p:cNvGrpSpPr/>
              <p:nvPr/>
            </p:nvGrpSpPr>
            <p:grpSpPr>
              <a:xfrm>
                <a:off x="4656355" y="2774061"/>
                <a:ext cx="3609130" cy="2142783"/>
                <a:chOff x="4656355" y="2774061"/>
                <a:chExt cx="3609130" cy="2142783"/>
              </a:xfrm>
            </p:grpSpPr>
            <p:grpSp>
              <p:nvGrpSpPr>
                <p:cNvPr id="30" name="Graphic 7">
                  <a:extLst>
                    <a:ext uri="{FF2B5EF4-FFF2-40B4-BE49-F238E27FC236}">
                      <a16:creationId xmlns:a16="http://schemas.microsoft.com/office/drawing/2014/main" id="{ABE66976-7951-48CB-900D-F57265ECC51F}"/>
                    </a:ext>
                  </a:extLst>
                </p:cNvPr>
                <p:cNvGrpSpPr/>
                <p:nvPr/>
              </p:nvGrpSpPr>
              <p:grpSpPr>
                <a:xfrm>
                  <a:off x="4656355" y="2774061"/>
                  <a:ext cx="1133637" cy="667623"/>
                  <a:chOff x="4656355" y="2774061"/>
                  <a:chExt cx="1133637" cy="667623"/>
                </a:xfrm>
              </p:grpSpPr>
              <p:sp>
                <p:nvSpPr>
                  <p:cNvPr id="35" name="Freeform 30">
                    <a:extLst>
                      <a:ext uri="{FF2B5EF4-FFF2-40B4-BE49-F238E27FC236}">
                        <a16:creationId xmlns:a16="http://schemas.microsoft.com/office/drawing/2014/main" id="{C14F6976-5582-4A19-888B-D49E1242E7AA}"/>
                      </a:ext>
                    </a:extLst>
                  </p:cNvPr>
                  <p:cNvSpPr/>
                  <p:nvPr/>
                </p:nvSpPr>
                <p:spPr>
                  <a:xfrm>
                    <a:off x="4656355" y="2774061"/>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6" name="Freeform 31">
                    <a:extLst>
                      <a:ext uri="{FF2B5EF4-FFF2-40B4-BE49-F238E27FC236}">
                        <a16:creationId xmlns:a16="http://schemas.microsoft.com/office/drawing/2014/main" id="{3F53EDFE-F369-459C-9F87-F8F95982FD14}"/>
                      </a:ext>
                    </a:extLst>
                  </p:cNvPr>
                  <p:cNvSpPr/>
                  <p:nvPr/>
                </p:nvSpPr>
                <p:spPr>
                  <a:xfrm>
                    <a:off x="4689406" y="2793891"/>
                    <a:ext cx="1081857" cy="636775"/>
                  </a:xfrm>
                  <a:custGeom>
                    <a:avLst/>
                    <a:gdLst>
                      <a:gd name="connsiteX0" fmla="*/ 0 w 1081857"/>
                      <a:gd name="connsiteY0" fmla="*/ 0 h 636775"/>
                      <a:gd name="connsiteX1" fmla="*/ 1081858 w 1081857"/>
                      <a:gd name="connsiteY1" fmla="*/ 636776 h 636775"/>
                    </a:gdLst>
                    <a:ahLst/>
                    <a:cxnLst>
                      <a:cxn ang="0">
                        <a:pos x="connsiteX0" y="connsiteY0"/>
                      </a:cxn>
                      <a:cxn ang="0">
                        <a:pos x="connsiteX1" y="connsiteY1"/>
                      </a:cxn>
                    </a:cxnLst>
                    <a:rect l="l" t="t" r="r" b="b"/>
                    <a:pathLst>
                      <a:path w="1081857" h="636775">
                        <a:moveTo>
                          <a:pt x="0" y="0"/>
                        </a:moveTo>
                        <a:lnTo>
                          <a:pt x="1081858" y="636776"/>
                        </a:lnTo>
                      </a:path>
                    </a:pathLst>
                  </a:custGeom>
                  <a:ln w="16503" cap="rnd">
                    <a:solidFill>
                      <a:srgbClr val="A0AAB1"/>
                    </a:solidFill>
                    <a:custDash>
                      <a:ds d="74633" sp="2239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7" name="Freeform 32">
                    <a:extLst>
                      <a:ext uri="{FF2B5EF4-FFF2-40B4-BE49-F238E27FC236}">
                        <a16:creationId xmlns:a16="http://schemas.microsoft.com/office/drawing/2014/main" id="{4BB91B5E-48F0-42DB-8E17-03F7A6EF77A8}"/>
                      </a:ext>
                    </a:extLst>
                  </p:cNvPr>
                  <p:cNvSpPr/>
                  <p:nvPr/>
                </p:nvSpPr>
                <p:spPr>
                  <a:xfrm>
                    <a:off x="5785585" y="343948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31" name="Graphic 7">
                  <a:extLst>
                    <a:ext uri="{FF2B5EF4-FFF2-40B4-BE49-F238E27FC236}">
                      <a16:creationId xmlns:a16="http://schemas.microsoft.com/office/drawing/2014/main" id="{5AD44242-149B-43DA-96BD-1CBE6B47576C}"/>
                    </a:ext>
                  </a:extLst>
                </p:cNvPr>
                <p:cNvGrpSpPr/>
                <p:nvPr/>
              </p:nvGrpSpPr>
              <p:grpSpPr>
                <a:xfrm>
                  <a:off x="7123035" y="4243713"/>
                  <a:ext cx="1142450" cy="673131"/>
                  <a:chOff x="7123035" y="4243713"/>
                  <a:chExt cx="1142450" cy="673131"/>
                </a:xfrm>
              </p:grpSpPr>
              <p:sp>
                <p:nvSpPr>
                  <p:cNvPr id="32" name="Freeform 27">
                    <a:extLst>
                      <a:ext uri="{FF2B5EF4-FFF2-40B4-BE49-F238E27FC236}">
                        <a16:creationId xmlns:a16="http://schemas.microsoft.com/office/drawing/2014/main" id="{10012C0B-ADF2-4202-A651-5EA371A77227}"/>
                      </a:ext>
                    </a:extLst>
                  </p:cNvPr>
                  <p:cNvSpPr/>
                  <p:nvPr/>
                </p:nvSpPr>
                <p:spPr>
                  <a:xfrm>
                    <a:off x="7123035" y="4243713"/>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3" name="Freeform 28">
                    <a:extLst>
                      <a:ext uri="{FF2B5EF4-FFF2-40B4-BE49-F238E27FC236}">
                        <a16:creationId xmlns:a16="http://schemas.microsoft.com/office/drawing/2014/main" id="{BB8F27FE-7E76-4528-9A1E-F934062804BA}"/>
                      </a:ext>
                    </a:extLst>
                  </p:cNvPr>
                  <p:cNvSpPr/>
                  <p:nvPr/>
                </p:nvSpPr>
                <p:spPr>
                  <a:xfrm>
                    <a:off x="7157187" y="4263544"/>
                    <a:ext cx="1089569" cy="642284"/>
                  </a:xfrm>
                  <a:custGeom>
                    <a:avLst/>
                    <a:gdLst>
                      <a:gd name="connsiteX0" fmla="*/ 0 w 1089569"/>
                      <a:gd name="connsiteY0" fmla="*/ 0 h 642284"/>
                      <a:gd name="connsiteX1" fmla="*/ 1089570 w 1089569"/>
                      <a:gd name="connsiteY1" fmla="*/ 642284 h 642284"/>
                    </a:gdLst>
                    <a:ahLst/>
                    <a:cxnLst>
                      <a:cxn ang="0">
                        <a:pos x="connsiteX0" y="connsiteY0"/>
                      </a:cxn>
                      <a:cxn ang="0">
                        <a:pos x="connsiteX1" y="connsiteY1"/>
                      </a:cxn>
                    </a:cxnLst>
                    <a:rect l="l" t="t" r="r" b="b"/>
                    <a:pathLst>
                      <a:path w="1089569" h="642284">
                        <a:moveTo>
                          <a:pt x="0" y="0"/>
                        </a:moveTo>
                        <a:lnTo>
                          <a:pt x="1089570" y="642284"/>
                        </a:lnTo>
                      </a:path>
                    </a:pathLst>
                  </a:custGeom>
                  <a:ln w="16503" cap="rnd">
                    <a:solidFill>
                      <a:srgbClr val="A0AAB1"/>
                    </a:solidFill>
                    <a:custDash>
                      <a:ds d="75233" sp="2257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4" name="Freeform 29">
                    <a:extLst>
                      <a:ext uri="{FF2B5EF4-FFF2-40B4-BE49-F238E27FC236}">
                        <a16:creationId xmlns:a16="http://schemas.microsoft.com/office/drawing/2014/main" id="{CA42DECB-FDFB-430C-BCBF-305623185B27}"/>
                      </a:ext>
                    </a:extLst>
                  </p:cNvPr>
                  <p:cNvSpPr/>
                  <p:nvPr/>
                </p:nvSpPr>
                <p:spPr>
                  <a:xfrm>
                    <a:off x="8261079" y="491464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3" name="Graphic 7">
                <a:extLst>
                  <a:ext uri="{FF2B5EF4-FFF2-40B4-BE49-F238E27FC236}">
                    <a16:creationId xmlns:a16="http://schemas.microsoft.com/office/drawing/2014/main" id="{F899A6F1-B45E-416E-A44A-73DDBE9EC0AC}"/>
                  </a:ext>
                </a:extLst>
              </p:cNvPr>
              <p:cNvGrpSpPr/>
              <p:nvPr/>
            </p:nvGrpSpPr>
            <p:grpSpPr>
              <a:xfrm>
                <a:off x="4612288" y="1746186"/>
                <a:ext cx="3699468" cy="4199635"/>
                <a:chOff x="4612288" y="1746186"/>
                <a:chExt cx="3699468" cy="4199635"/>
              </a:xfrm>
            </p:grpSpPr>
            <p:grpSp>
              <p:nvGrpSpPr>
                <p:cNvPr id="14" name="Graphic 7">
                  <a:extLst>
                    <a:ext uri="{FF2B5EF4-FFF2-40B4-BE49-F238E27FC236}">
                      <a16:creationId xmlns:a16="http://schemas.microsoft.com/office/drawing/2014/main" id="{3B0464F3-7FE2-4512-BAA3-D20B536F266C}"/>
                    </a:ext>
                  </a:extLst>
                </p:cNvPr>
                <p:cNvGrpSpPr/>
                <p:nvPr/>
              </p:nvGrpSpPr>
              <p:grpSpPr>
                <a:xfrm>
                  <a:off x="4612288" y="4221679"/>
                  <a:ext cx="1143552" cy="618047"/>
                  <a:chOff x="4612288" y="4221679"/>
                  <a:chExt cx="1143552" cy="618047"/>
                </a:xfrm>
              </p:grpSpPr>
              <p:sp>
                <p:nvSpPr>
                  <p:cNvPr id="27" name="Freeform 22">
                    <a:extLst>
                      <a:ext uri="{FF2B5EF4-FFF2-40B4-BE49-F238E27FC236}">
                        <a16:creationId xmlns:a16="http://schemas.microsoft.com/office/drawing/2014/main" id="{F8D718F1-6F53-4F24-8AB6-22CBAD67071C}"/>
                      </a:ext>
                    </a:extLst>
                  </p:cNvPr>
                  <p:cNvSpPr/>
                  <p:nvPr/>
                </p:nvSpPr>
                <p:spPr>
                  <a:xfrm>
                    <a:off x="5751433" y="4221679"/>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 name="Freeform 23">
                    <a:extLst>
                      <a:ext uri="{FF2B5EF4-FFF2-40B4-BE49-F238E27FC236}">
                        <a16:creationId xmlns:a16="http://schemas.microsoft.com/office/drawing/2014/main" id="{21D02AC8-348E-4BB5-A7FD-DEFF45B5ABE6}"/>
                      </a:ext>
                    </a:extLst>
                  </p:cNvPr>
                  <p:cNvSpPr/>
                  <p:nvPr/>
                </p:nvSpPr>
                <p:spPr>
                  <a:xfrm>
                    <a:off x="4631016" y="4239306"/>
                    <a:ext cx="1091773" cy="590504"/>
                  </a:xfrm>
                  <a:custGeom>
                    <a:avLst/>
                    <a:gdLst>
                      <a:gd name="connsiteX0" fmla="*/ 1091773 w 1091773"/>
                      <a:gd name="connsiteY0" fmla="*/ 0 h 590504"/>
                      <a:gd name="connsiteX1" fmla="*/ 0 w 1091773"/>
                      <a:gd name="connsiteY1" fmla="*/ 590505 h 590504"/>
                    </a:gdLst>
                    <a:ahLst/>
                    <a:cxnLst>
                      <a:cxn ang="0">
                        <a:pos x="connsiteX0" y="connsiteY0"/>
                      </a:cxn>
                      <a:cxn ang="0">
                        <a:pos x="connsiteX1" y="connsiteY1"/>
                      </a:cxn>
                    </a:cxnLst>
                    <a:rect l="l" t="t" r="r" b="b"/>
                    <a:pathLst>
                      <a:path w="1091773" h="590504">
                        <a:moveTo>
                          <a:pt x="1091773" y="0"/>
                        </a:moveTo>
                        <a:lnTo>
                          <a:pt x="0" y="590505"/>
                        </a:lnTo>
                      </a:path>
                    </a:pathLst>
                  </a:custGeom>
                  <a:ln w="16503" cap="rnd">
                    <a:solidFill>
                      <a:srgbClr val="A0AAB1"/>
                    </a:solidFill>
                    <a:custDash>
                      <a:ds d="73763" sp="22129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 name="Freeform 24">
                    <a:extLst>
                      <a:ext uri="{FF2B5EF4-FFF2-40B4-BE49-F238E27FC236}">
                        <a16:creationId xmlns:a16="http://schemas.microsoft.com/office/drawing/2014/main" id="{EB185BE4-D911-4DB0-A2D6-D346DC907B70}"/>
                      </a:ext>
                    </a:extLst>
                  </p:cNvPr>
                  <p:cNvSpPr/>
                  <p:nvPr/>
                </p:nvSpPr>
                <p:spPr>
                  <a:xfrm>
                    <a:off x="4612288" y="4837523"/>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 name="Graphic 7">
                  <a:extLst>
                    <a:ext uri="{FF2B5EF4-FFF2-40B4-BE49-F238E27FC236}">
                      <a16:creationId xmlns:a16="http://schemas.microsoft.com/office/drawing/2014/main" id="{8478A4C9-3D1F-4B89-9550-69E2E4C7D7DB}"/>
                    </a:ext>
                  </a:extLst>
                </p:cNvPr>
                <p:cNvGrpSpPr/>
                <p:nvPr/>
              </p:nvGrpSpPr>
              <p:grpSpPr>
                <a:xfrm>
                  <a:off x="7132950" y="2839061"/>
                  <a:ext cx="1178806" cy="637877"/>
                  <a:chOff x="7132950" y="2839061"/>
                  <a:chExt cx="1178806" cy="637877"/>
                </a:xfrm>
              </p:grpSpPr>
              <p:sp>
                <p:nvSpPr>
                  <p:cNvPr id="24" name="Freeform 19">
                    <a:extLst>
                      <a:ext uri="{FF2B5EF4-FFF2-40B4-BE49-F238E27FC236}">
                        <a16:creationId xmlns:a16="http://schemas.microsoft.com/office/drawing/2014/main" id="{88F8FB5F-DDCE-4C33-931E-E35C71496F51}"/>
                      </a:ext>
                    </a:extLst>
                  </p:cNvPr>
                  <p:cNvSpPr/>
                  <p:nvPr/>
                </p:nvSpPr>
                <p:spPr>
                  <a:xfrm>
                    <a:off x="8307350" y="2839061"/>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5" name="Freeform 20">
                    <a:extLst>
                      <a:ext uri="{FF2B5EF4-FFF2-40B4-BE49-F238E27FC236}">
                        <a16:creationId xmlns:a16="http://schemas.microsoft.com/office/drawing/2014/main" id="{B3AC1652-C5AB-46BC-BECB-8C4093C2BF7D}"/>
                      </a:ext>
                    </a:extLst>
                  </p:cNvPr>
                  <p:cNvSpPr/>
                  <p:nvPr/>
                </p:nvSpPr>
                <p:spPr>
                  <a:xfrm>
                    <a:off x="7152780" y="2857789"/>
                    <a:ext cx="1124823" cy="609233"/>
                  </a:xfrm>
                  <a:custGeom>
                    <a:avLst/>
                    <a:gdLst>
                      <a:gd name="connsiteX0" fmla="*/ 1124824 w 1124823"/>
                      <a:gd name="connsiteY0" fmla="*/ 0 h 609233"/>
                      <a:gd name="connsiteX1" fmla="*/ 0 w 1124823"/>
                      <a:gd name="connsiteY1" fmla="*/ 609234 h 609233"/>
                    </a:gdLst>
                    <a:ahLst/>
                    <a:cxnLst>
                      <a:cxn ang="0">
                        <a:pos x="connsiteX0" y="connsiteY0"/>
                      </a:cxn>
                      <a:cxn ang="0">
                        <a:pos x="connsiteX1" y="connsiteY1"/>
                      </a:cxn>
                    </a:cxnLst>
                    <a:rect l="l" t="t" r="r" b="b"/>
                    <a:pathLst>
                      <a:path w="1124823" h="609233">
                        <a:moveTo>
                          <a:pt x="1124824" y="0"/>
                        </a:moveTo>
                        <a:lnTo>
                          <a:pt x="0" y="609234"/>
                        </a:lnTo>
                      </a:path>
                    </a:pathLst>
                  </a:custGeom>
                  <a:ln w="16503" cap="rnd">
                    <a:solidFill>
                      <a:srgbClr val="A0AAB1"/>
                    </a:solidFill>
                    <a:custDash>
                      <a:ds d="76050" sp="2281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6" name="Freeform 21">
                    <a:extLst>
                      <a:ext uri="{FF2B5EF4-FFF2-40B4-BE49-F238E27FC236}">
                        <a16:creationId xmlns:a16="http://schemas.microsoft.com/office/drawing/2014/main" id="{94EFFBA8-2879-4A9D-8587-F179EDA64C6B}"/>
                      </a:ext>
                    </a:extLst>
                  </p:cNvPr>
                  <p:cNvSpPr/>
                  <p:nvPr/>
                </p:nvSpPr>
                <p:spPr>
                  <a:xfrm>
                    <a:off x="7132950" y="3474735"/>
                    <a:ext cx="5508" cy="2203"/>
                  </a:xfrm>
                  <a:custGeom>
                    <a:avLst/>
                    <a:gdLst>
                      <a:gd name="connsiteX0" fmla="*/ 5508 w 5508"/>
                      <a:gd name="connsiteY0" fmla="*/ 0 h 2203"/>
                      <a:gd name="connsiteX1" fmla="*/ 0 w 5508"/>
                      <a:gd name="connsiteY1" fmla="*/ 2203 h 2203"/>
                    </a:gdLst>
                    <a:ahLst/>
                    <a:cxnLst>
                      <a:cxn ang="0">
                        <a:pos x="connsiteX0" y="connsiteY0"/>
                      </a:cxn>
                      <a:cxn ang="0">
                        <a:pos x="connsiteX1" y="connsiteY1"/>
                      </a:cxn>
                    </a:cxnLst>
                    <a:rect l="l" t="t" r="r" b="b"/>
                    <a:pathLst>
                      <a:path w="5508" h="2203">
                        <a:moveTo>
                          <a:pt x="5508"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 name="Graphic 7">
                  <a:extLst>
                    <a:ext uri="{FF2B5EF4-FFF2-40B4-BE49-F238E27FC236}">
                      <a16:creationId xmlns:a16="http://schemas.microsoft.com/office/drawing/2014/main" id="{1A07A9C8-B5A9-48B7-9DBA-91CA0A46DA10}"/>
                    </a:ext>
                  </a:extLst>
                </p:cNvPr>
                <p:cNvGrpSpPr/>
                <p:nvPr/>
              </p:nvGrpSpPr>
              <p:grpSpPr>
                <a:xfrm>
                  <a:off x="6457615" y="4628202"/>
                  <a:ext cx="11016" cy="1317619"/>
                  <a:chOff x="6457615" y="4628202"/>
                  <a:chExt cx="11016" cy="1317619"/>
                </a:xfrm>
              </p:grpSpPr>
              <p:sp>
                <p:nvSpPr>
                  <p:cNvPr id="21" name="Freeform 16">
                    <a:extLst>
                      <a:ext uri="{FF2B5EF4-FFF2-40B4-BE49-F238E27FC236}">
                        <a16:creationId xmlns:a16="http://schemas.microsoft.com/office/drawing/2014/main" id="{84F41DFE-C322-499B-934F-FAD5E14472C5}"/>
                      </a:ext>
                    </a:extLst>
                  </p:cNvPr>
                  <p:cNvSpPr/>
                  <p:nvPr/>
                </p:nvSpPr>
                <p:spPr>
                  <a:xfrm>
                    <a:off x="6457615" y="4628202"/>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 name="Freeform 17">
                    <a:extLst>
                      <a:ext uri="{FF2B5EF4-FFF2-40B4-BE49-F238E27FC236}">
                        <a16:creationId xmlns:a16="http://schemas.microsoft.com/office/drawing/2014/main" id="{2543560A-DA5B-4FA9-BDE4-6A7734824AD5}"/>
                      </a:ext>
                    </a:extLst>
                  </p:cNvPr>
                  <p:cNvSpPr/>
                  <p:nvPr/>
                </p:nvSpPr>
                <p:spPr>
                  <a:xfrm>
                    <a:off x="6457615" y="4665660"/>
                    <a:ext cx="11016" cy="1258127"/>
                  </a:xfrm>
                  <a:custGeom>
                    <a:avLst/>
                    <a:gdLst>
                      <a:gd name="connsiteX0" fmla="*/ 0 w 11016"/>
                      <a:gd name="connsiteY0" fmla="*/ 0 h 1258127"/>
                      <a:gd name="connsiteX1" fmla="*/ 0 w 11016"/>
                      <a:gd name="connsiteY1" fmla="*/ 1258128 h 1258127"/>
                    </a:gdLst>
                    <a:ahLst/>
                    <a:cxnLst>
                      <a:cxn ang="0">
                        <a:pos x="connsiteX0" y="connsiteY0"/>
                      </a:cxn>
                      <a:cxn ang="0">
                        <a:pos x="connsiteX1" y="connsiteY1"/>
                      </a:cxn>
                    </a:cxnLst>
                    <a:rect l="l" t="t" r="r" b="b"/>
                    <a:pathLst>
                      <a:path w="11016" h="1258127">
                        <a:moveTo>
                          <a:pt x="0" y="0"/>
                        </a:moveTo>
                        <a:lnTo>
                          <a:pt x="0" y="1258128"/>
                        </a:lnTo>
                      </a:path>
                    </a:pathLst>
                  </a:custGeom>
                  <a:ln w="16503" cap="rnd">
                    <a:solidFill>
                      <a:srgbClr val="A0AAB1"/>
                    </a:solidFill>
                    <a:custDash>
                      <a:ds d="74790" sp="224362"/>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 name="Freeform 18">
                    <a:extLst>
                      <a:ext uri="{FF2B5EF4-FFF2-40B4-BE49-F238E27FC236}">
                        <a16:creationId xmlns:a16="http://schemas.microsoft.com/office/drawing/2014/main" id="{4B8FAD43-F4A5-465C-8304-B772FC994EAB}"/>
                      </a:ext>
                    </a:extLst>
                  </p:cNvPr>
                  <p:cNvSpPr/>
                  <p:nvPr/>
                </p:nvSpPr>
                <p:spPr>
                  <a:xfrm>
                    <a:off x="6457615" y="5940313"/>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7" name="Graphic 7">
                  <a:extLst>
                    <a:ext uri="{FF2B5EF4-FFF2-40B4-BE49-F238E27FC236}">
                      <a16:creationId xmlns:a16="http://schemas.microsoft.com/office/drawing/2014/main" id="{C58C6C3B-4EA2-47E4-B19D-43204E18565D}"/>
                    </a:ext>
                  </a:extLst>
                </p:cNvPr>
                <p:cNvGrpSpPr/>
                <p:nvPr/>
              </p:nvGrpSpPr>
              <p:grpSpPr>
                <a:xfrm>
                  <a:off x="6455412" y="1746186"/>
                  <a:ext cx="1101" cy="1319822"/>
                  <a:chOff x="6455412" y="1746186"/>
                  <a:chExt cx="1101" cy="1319822"/>
                </a:xfrm>
              </p:grpSpPr>
              <p:sp>
                <p:nvSpPr>
                  <p:cNvPr id="18" name="Freeform 13">
                    <a:extLst>
                      <a:ext uri="{FF2B5EF4-FFF2-40B4-BE49-F238E27FC236}">
                        <a16:creationId xmlns:a16="http://schemas.microsoft.com/office/drawing/2014/main" id="{56D66FA0-FAAF-4770-9671-FAFCF0475491}"/>
                      </a:ext>
                    </a:extLst>
                  </p:cNvPr>
                  <p:cNvSpPr/>
                  <p:nvPr/>
                </p:nvSpPr>
                <p:spPr>
                  <a:xfrm>
                    <a:off x="6455412" y="1746186"/>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9" name="Freeform 14">
                    <a:extLst>
                      <a:ext uri="{FF2B5EF4-FFF2-40B4-BE49-F238E27FC236}">
                        <a16:creationId xmlns:a16="http://schemas.microsoft.com/office/drawing/2014/main" id="{507069BB-A1EB-49DD-B47A-D2275367FDA6}"/>
                      </a:ext>
                    </a:extLst>
                  </p:cNvPr>
                  <p:cNvSpPr/>
                  <p:nvPr/>
                </p:nvSpPr>
                <p:spPr>
                  <a:xfrm>
                    <a:off x="6455412" y="1784745"/>
                    <a:ext cx="1101" cy="1259229"/>
                  </a:xfrm>
                  <a:custGeom>
                    <a:avLst/>
                    <a:gdLst>
                      <a:gd name="connsiteX0" fmla="*/ 0 w 1101"/>
                      <a:gd name="connsiteY0" fmla="*/ 0 h 1259229"/>
                      <a:gd name="connsiteX1" fmla="*/ 1102 w 1101"/>
                      <a:gd name="connsiteY1" fmla="*/ 1259230 h 1259229"/>
                    </a:gdLst>
                    <a:ahLst/>
                    <a:cxnLst>
                      <a:cxn ang="0">
                        <a:pos x="connsiteX0" y="connsiteY0"/>
                      </a:cxn>
                      <a:cxn ang="0">
                        <a:pos x="connsiteX1" y="connsiteY1"/>
                      </a:cxn>
                    </a:cxnLst>
                    <a:rect l="l" t="t" r="r" b="b"/>
                    <a:pathLst>
                      <a:path w="1101" h="1259229">
                        <a:moveTo>
                          <a:pt x="0" y="0"/>
                        </a:moveTo>
                        <a:lnTo>
                          <a:pt x="1102" y="1259230"/>
                        </a:lnTo>
                      </a:path>
                    </a:pathLst>
                  </a:custGeom>
                  <a:ln w="16503" cap="rnd">
                    <a:solidFill>
                      <a:srgbClr val="A0AAB1"/>
                    </a:solidFill>
                    <a:custDash>
                      <a:ds d="74850" sp="2245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0" name="Freeform 15">
                    <a:extLst>
                      <a:ext uri="{FF2B5EF4-FFF2-40B4-BE49-F238E27FC236}">
                        <a16:creationId xmlns:a16="http://schemas.microsoft.com/office/drawing/2014/main" id="{8C5DDB74-71ED-4663-BE4E-40B7E2F7C1D5}"/>
                      </a:ext>
                    </a:extLst>
                  </p:cNvPr>
                  <p:cNvSpPr/>
                  <p:nvPr/>
                </p:nvSpPr>
                <p:spPr>
                  <a:xfrm>
                    <a:off x="6456514" y="3060500"/>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sp>
          <p:nvSpPr>
            <p:cNvPr id="38" name="Freeform 33">
              <a:extLst>
                <a:ext uri="{FF2B5EF4-FFF2-40B4-BE49-F238E27FC236}">
                  <a16:creationId xmlns:a16="http://schemas.microsoft.com/office/drawing/2014/main" id="{B09F39A8-BC1F-4437-AB98-EE65BA442D69}"/>
                </a:ext>
              </a:extLst>
            </p:cNvPr>
            <p:cNvSpPr/>
            <p:nvPr/>
          </p:nvSpPr>
          <p:spPr>
            <a:xfrm>
              <a:off x="5311953" y="2846500"/>
              <a:ext cx="1544566" cy="1544566"/>
            </a:xfrm>
            <a:custGeom>
              <a:avLst/>
              <a:gdLst>
                <a:gd name="connsiteX0" fmla="*/ 1544567 w 1544566"/>
                <a:gd name="connsiteY0" fmla="*/ 772283 h 1544566"/>
                <a:gd name="connsiteX1" fmla="*/ 772283 w 1544566"/>
                <a:gd name="connsiteY1" fmla="*/ 1544567 h 1544566"/>
                <a:gd name="connsiteX2" fmla="*/ 0 w 1544566"/>
                <a:gd name="connsiteY2" fmla="*/ 772283 h 1544566"/>
                <a:gd name="connsiteX3" fmla="*/ 772283 w 1544566"/>
                <a:gd name="connsiteY3" fmla="*/ 0 h 1544566"/>
                <a:gd name="connsiteX4" fmla="*/ 1544567 w 1544566"/>
                <a:gd name="connsiteY4" fmla="*/ 772283 h 1544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66" h="1544566">
                  <a:moveTo>
                    <a:pt x="1544567" y="772283"/>
                  </a:moveTo>
                  <a:cubicBezTo>
                    <a:pt x="1544567" y="1198804"/>
                    <a:pt x="1198804" y="1544567"/>
                    <a:pt x="772283" y="1544567"/>
                  </a:cubicBezTo>
                  <a:cubicBezTo>
                    <a:pt x="345763" y="1544567"/>
                    <a:pt x="0" y="1198804"/>
                    <a:pt x="0" y="772283"/>
                  </a:cubicBezTo>
                  <a:cubicBezTo>
                    <a:pt x="0" y="345763"/>
                    <a:pt x="345763" y="0"/>
                    <a:pt x="772283" y="0"/>
                  </a:cubicBezTo>
                  <a:cubicBezTo>
                    <a:pt x="1198804" y="0"/>
                    <a:pt x="1544567" y="345763"/>
                    <a:pt x="1544567" y="772283"/>
                  </a:cubicBezTo>
                  <a:close/>
                </a:path>
              </a:pathLst>
            </a:custGeom>
            <a:solidFill>
              <a:srgbClr val="FFFFFF"/>
            </a:solidFill>
            <a:ln w="11002" cap="flat">
              <a:noFill/>
              <a:prstDash val="solid"/>
              <a:miter/>
            </a:ln>
            <a:effectLst>
              <a:outerShdw blurRad="190500"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39" name="Graphic 7">
              <a:extLst>
                <a:ext uri="{FF2B5EF4-FFF2-40B4-BE49-F238E27FC236}">
                  <a16:creationId xmlns:a16="http://schemas.microsoft.com/office/drawing/2014/main" id="{C2B1B9B7-0CEA-411A-AF1C-AEED04AF8B96}"/>
                </a:ext>
              </a:extLst>
            </p:cNvPr>
            <p:cNvGrpSpPr/>
            <p:nvPr/>
          </p:nvGrpSpPr>
          <p:grpSpPr>
            <a:xfrm>
              <a:off x="6553555" y="2025742"/>
              <a:ext cx="661012" cy="661012"/>
              <a:chOff x="6931341" y="2251861"/>
              <a:chExt cx="661012" cy="661012"/>
            </a:xfrm>
            <a:effectLst>
              <a:outerShdw blurRad="63500" dist="38100" dir="2700000" algn="tl" rotWithShape="0">
                <a:prstClr val="black">
                  <a:alpha val="20000"/>
                </a:prstClr>
              </a:outerShdw>
            </a:effectLst>
          </p:grpSpPr>
          <p:sp>
            <p:nvSpPr>
              <p:cNvPr id="40" name="Freeform 35">
                <a:extLst>
                  <a:ext uri="{FF2B5EF4-FFF2-40B4-BE49-F238E27FC236}">
                    <a16:creationId xmlns:a16="http://schemas.microsoft.com/office/drawing/2014/main" id="{8EA79607-8966-498F-8986-78C3339D54F0}"/>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 name="Freeform 36">
                <a:extLst>
                  <a:ext uri="{FF2B5EF4-FFF2-40B4-BE49-F238E27FC236}">
                    <a16:creationId xmlns:a16="http://schemas.microsoft.com/office/drawing/2014/main" id="{F8E48728-67DA-4EC1-BB3E-EEF65D12E257}"/>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42" name="Graphic 7">
              <a:extLst>
                <a:ext uri="{FF2B5EF4-FFF2-40B4-BE49-F238E27FC236}">
                  <a16:creationId xmlns:a16="http://schemas.microsoft.com/office/drawing/2014/main" id="{7DEFDC21-6923-420D-AB70-DE328EA56751}"/>
                </a:ext>
              </a:extLst>
            </p:cNvPr>
            <p:cNvGrpSpPr/>
            <p:nvPr/>
          </p:nvGrpSpPr>
          <p:grpSpPr>
            <a:xfrm>
              <a:off x="7192534" y="3268446"/>
              <a:ext cx="661012" cy="661012"/>
              <a:chOff x="7570320" y="3494565"/>
              <a:chExt cx="661012" cy="661012"/>
            </a:xfrm>
            <a:effectLst>
              <a:outerShdw blurRad="63500" dist="38100" dir="2700000" algn="tl" rotWithShape="0">
                <a:prstClr val="black">
                  <a:alpha val="20000"/>
                </a:prstClr>
              </a:outerShdw>
            </a:effectLst>
          </p:grpSpPr>
          <p:sp>
            <p:nvSpPr>
              <p:cNvPr id="43" name="Freeform 38">
                <a:extLst>
                  <a:ext uri="{FF2B5EF4-FFF2-40B4-BE49-F238E27FC236}">
                    <a16:creationId xmlns:a16="http://schemas.microsoft.com/office/drawing/2014/main" id="{D0939049-B4DD-4C9E-8F3C-A9B424720007}"/>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4" name="Graphic 7">
                <a:extLst>
                  <a:ext uri="{FF2B5EF4-FFF2-40B4-BE49-F238E27FC236}">
                    <a16:creationId xmlns:a16="http://schemas.microsoft.com/office/drawing/2014/main" id="{FA77CFCB-1322-4B69-8695-6683ED500AF7}"/>
                  </a:ext>
                </a:extLst>
              </p:cNvPr>
              <p:cNvGrpSpPr/>
              <p:nvPr/>
            </p:nvGrpSpPr>
            <p:grpSpPr>
              <a:xfrm>
                <a:off x="7632015" y="3544485"/>
                <a:ext cx="550139" cy="548296"/>
                <a:chOff x="7632015" y="3544485"/>
                <a:chExt cx="550139" cy="548296"/>
              </a:xfrm>
              <a:solidFill>
                <a:srgbClr val="FFFFFF"/>
              </a:solidFill>
            </p:grpSpPr>
            <p:sp>
              <p:nvSpPr>
                <p:cNvPr id="45" name="Freeform 40">
                  <a:extLst>
                    <a:ext uri="{FF2B5EF4-FFF2-40B4-BE49-F238E27FC236}">
                      <a16:creationId xmlns:a16="http://schemas.microsoft.com/office/drawing/2014/main" id="{F3298B2C-4C14-4266-8CF4-BA6B7061A3BB}"/>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 name="Freeform 41">
                  <a:extLst>
                    <a:ext uri="{FF2B5EF4-FFF2-40B4-BE49-F238E27FC236}">
                      <a16:creationId xmlns:a16="http://schemas.microsoft.com/office/drawing/2014/main" id="{15C5AC51-2CC6-4498-962D-69AEA1CCA76A}"/>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7" name="Freeform 42">
                  <a:extLst>
                    <a:ext uri="{FF2B5EF4-FFF2-40B4-BE49-F238E27FC236}">
                      <a16:creationId xmlns:a16="http://schemas.microsoft.com/office/drawing/2014/main" id="{FDD7A63B-B09D-4593-9AFE-059CE6D27BC1}"/>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8" name="Freeform 43">
                  <a:extLst>
                    <a:ext uri="{FF2B5EF4-FFF2-40B4-BE49-F238E27FC236}">
                      <a16:creationId xmlns:a16="http://schemas.microsoft.com/office/drawing/2014/main" id="{C3F14407-B440-4826-8AAD-4EEAFCBB22D0}"/>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9" name="Freeform 44">
                  <a:extLst>
                    <a:ext uri="{FF2B5EF4-FFF2-40B4-BE49-F238E27FC236}">
                      <a16:creationId xmlns:a16="http://schemas.microsoft.com/office/drawing/2014/main" id="{3AC922FB-723C-4C6A-BE6E-D9ACF191B38C}"/>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Freeform 45">
                  <a:extLst>
                    <a:ext uri="{FF2B5EF4-FFF2-40B4-BE49-F238E27FC236}">
                      <a16:creationId xmlns:a16="http://schemas.microsoft.com/office/drawing/2014/main" id="{B32AF7C8-D9AB-4D76-B280-7FD0B1403B8B}"/>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51" name="Graphic 7">
              <a:extLst>
                <a:ext uri="{FF2B5EF4-FFF2-40B4-BE49-F238E27FC236}">
                  <a16:creationId xmlns:a16="http://schemas.microsoft.com/office/drawing/2014/main" id="{9F8E8AA9-13B0-4498-952D-E360F0EE7411}"/>
                </a:ext>
              </a:extLst>
            </p:cNvPr>
            <p:cNvGrpSpPr/>
            <p:nvPr/>
          </p:nvGrpSpPr>
          <p:grpSpPr>
            <a:xfrm>
              <a:off x="6410754" y="4486915"/>
              <a:ext cx="661012" cy="661012"/>
              <a:chOff x="6931341" y="4786845"/>
              <a:chExt cx="661012" cy="661012"/>
            </a:xfrm>
            <a:effectLst>
              <a:outerShdw blurRad="63500" dist="38100" dir="2700000" algn="tl" rotWithShape="0">
                <a:prstClr val="black">
                  <a:alpha val="20000"/>
                </a:prstClr>
              </a:outerShdw>
            </a:effectLst>
          </p:grpSpPr>
          <p:sp>
            <p:nvSpPr>
              <p:cNvPr id="52" name="Freeform 47">
                <a:extLst>
                  <a:ext uri="{FF2B5EF4-FFF2-40B4-BE49-F238E27FC236}">
                    <a16:creationId xmlns:a16="http://schemas.microsoft.com/office/drawing/2014/main" id="{76FF0E60-E342-43A1-BD59-6F54D965DF1E}"/>
                  </a:ext>
                </a:extLst>
              </p:cNvPr>
              <p:cNvSpPr/>
              <p:nvPr/>
            </p:nvSpPr>
            <p:spPr>
              <a:xfrm>
                <a:off x="6931341" y="478684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3" name="Freeform 48">
                <a:extLst>
                  <a:ext uri="{FF2B5EF4-FFF2-40B4-BE49-F238E27FC236}">
                    <a16:creationId xmlns:a16="http://schemas.microsoft.com/office/drawing/2014/main" id="{35C2B4D7-9AA4-4349-BB76-752EE4BE72A3}"/>
                  </a:ext>
                </a:extLst>
              </p:cNvPr>
              <p:cNvSpPr/>
              <p:nvPr/>
            </p:nvSpPr>
            <p:spPr>
              <a:xfrm>
                <a:off x="6976511" y="4863964"/>
                <a:ext cx="536521" cy="512285"/>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4" name="Graphic 7">
              <a:extLst>
                <a:ext uri="{FF2B5EF4-FFF2-40B4-BE49-F238E27FC236}">
                  <a16:creationId xmlns:a16="http://schemas.microsoft.com/office/drawing/2014/main" id="{6DFE47B4-846E-4464-9C45-F213A2043B2F}"/>
                </a:ext>
              </a:extLst>
            </p:cNvPr>
            <p:cNvGrpSpPr/>
            <p:nvPr/>
          </p:nvGrpSpPr>
          <p:grpSpPr>
            <a:xfrm>
              <a:off x="5305833" y="4622774"/>
              <a:ext cx="535420" cy="535420"/>
              <a:chOff x="5656688" y="4966420"/>
              <a:chExt cx="535420" cy="535420"/>
            </a:xfrm>
            <a:effectLst>
              <a:outerShdw blurRad="63500" dist="38100" dir="2700000" algn="tl" rotWithShape="0">
                <a:prstClr val="black">
                  <a:alpha val="20000"/>
                </a:prstClr>
              </a:outerShdw>
            </a:effectLst>
          </p:grpSpPr>
          <p:sp>
            <p:nvSpPr>
              <p:cNvPr id="55" name="Freeform 50">
                <a:extLst>
                  <a:ext uri="{FF2B5EF4-FFF2-40B4-BE49-F238E27FC236}">
                    <a16:creationId xmlns:a16="http://schemas.microsoft.com/office/drawing/2014/main" id="{9707EA8E-166C-4AE4-8C5E-9061C0F5BB9A}"/>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D95F7178-91B9-468D-9435-C09643731CF0}"/>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7" name="Freeform 52">
                <a:extLst>
                  <a:ext uri="{FF2B5EF4-FFF2-40B4-BE49-F238E27FC236}">
                    <a16:creationId xmlns:a16="http://schemas.microsoft.com/office/drawing/2014/main" id="{1B1D3B47-F67B-4F29-9CE9-325C49EE4BF7}"/>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8" name="Graphic 7">
              <a:extLst>
                <a:ext uri="{FF2B5EF4-FFF2-40B4-BE49-F238E27FC236}">
                  <a16:creationId xmlns:a16="http://schemas.microsoft.com/office/drawing/2014/main" id="{6C8327CE-AE9D-4DCD-A4C9-E8D6107975EF}"/>
                </a:ext>
              </a:extLst>
            </p:cNvPr>
            <p:cNvGrpSpPr/>
            <p:nvPr/>
          </p:nvGrpSpPr>
          <p:grpSpPr>
            <a:xfrm>
              <a:off x="5378598" y="2202361"/>
              <a:ext cx="535420" cy="535420"/>
              <a:chOff x="5570756" y="2476605"/>
              <a:chExt cx="535420" cy="535420"/>
            </a:xfrm>
            <a:effectLst>
              <a:outerShdw blurRad="63500" dist="38100" dir="2700000" algn="tl" rotWithShape="0">
                <a:prstClr val="black">
                  <a:alpha val="20000"/>
                </a:prstClr>
              </a:outerShdw>
            </a:effectLst>
          </p:grpSpPr>
          <p:sp>
            <p:nvSpPr>
              <p:cNvPr id="59" name="Freeform 54">
                <a:extLst>
                  <a:ext uri="{FF2B5EF4-FFF2-40B4-BE49-F238E27FC236}">
                    <a16:creationId xmlns:a16="http://schemas.microsoft.com/office/drawing/2014/main" id="{3604F1D5-CFD8-4239-9668-400E41230716}"/>
                  </a:ext>
                </a:extLst>
              </p:cNvPr>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0" name="Graphic 7">
                <a:extLst>
                  <a:ext uri="{FF2B5EF4-FFF2-40B4-BE49-F238E27FC236}">
                    <a16:creationId xmlns:a16="http://schemas.microsoft.com/office/drawing/2014/main" id="{92C81202-F727-4456-BE21-469D256DBBC0}"/>
                  </a:ext>
                </a:extLst>
              </p:cNvPr>
              <p:cNvGrpSpPr/>
              <p:nvPr/>
            </p:nvGrpSpPr>
            <p:grpSpPr>
              <a:xfrm>
                <a:off x="5678722" y="2582367"/>
                <a:ext cx="318663" cy="322794"/>
                <a:chOff x="5678722" y="2582367"/>
                <a:chExt cx="318663" cy="322794"/>
              </a:xfrm>
              <a:solidFill>
                <a:srgbClr val="FFFFFF"/>
              </a:solidFill>
            </p:grpSpPr>
            <p:sp>
              <p:nvSpPr>
                <p:cNvPr id="61" name="Freeform 56">
                  <a:extLst>
                    <a:ext uri="{FF2B5EF4-FFF2-40B4-BE49-F238E27FC236}">
                      <a16:creationId xmlns:a16="http://schemas.microsoft.com/office/drawing/2014/main" id="{417B8B8B-277F-4C4E-B12E-D995895BF063}"/>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2" name="Freeform 57">
                  <a:extLst>
                    <a:ext uri="{FF2B5EF4-FFF2-40B4-BE49-F238E27FC236}">
                      <a16:creationId xmlns:a16="http://schemas.microsoft.com/office/drawing/2014/main" id="{259D68C6-0739-4730-809E-AE5570680E5E}"/>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3" name="Graphic 7">
              <a:extLst>
                <a:ext uri="{FF2B5EF4-FFF2-40B4-BE49-F238E27FC236}">
                  <a16:creationId xmlns:a16="http://schemas.microsoft.com/office/drawing/2014/main" id="{2E05DCFC-5B8C-45FC-8088-B1A3B5A17D9E}"/>
                </a:ext>
              </a:extLst>
            </p:cNvPr>
            <p:cNvGrpSpPr/>
            <p:nvPr/>
          </p:nvGrpSpPr>
          <p:grpSpPr>
            <a:xfrm>
              <a:off x="4999564" y="4346251"/>
              <a:ext cx="535420" cy="535420"/>
              <a:chOff x="5350419" y="4689897"/>
              <a:chExt cx="535420" cy="535420"/>
            </a:xfrm>
            <a:effectLst>
              <a:outerShdw blurRad="63500" dist="38100" dir="2700000" algn="tl" rotWithShape="0">
                <a:prstClr val="black">
                  <a:alpha val="20000"/>
                </a:prstClr>
              </a:outerShdw>
            </a:effectLst>
          </p:grpSpPr>
          <p:sp>
            <p:nvSpPr>
              <p:cNvPr id="64" name="Freeform 59">
                <a:extLst>
                  <a:ext uri="{FF2B5EF4-FFF2-40B4-BE49-F238E27FC236}">
                    <a16:creationId xmlns:a16="http://schemas.microsoft.com/office/drawing/2014/main" id="{FD15219B-2322-486A-8C40-70F7B4804CFF}"/>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5" name="Graphic 7">
                <a:extLst>
                  <a:ext uri="{FF2B5EF4-FFF2-40B4-BE49-F238E27FC236}">
                    <a16:creationId xmlns:a16="http://schemas.microsoft.com/office/drawing/2014/main" id="{2E2AD0E1-1971-4B2D-989A-DF6F92E636C7}"/>
                  </a:ext>
                </a:extLst>
              </p:cNvPr>
              <p:cNvGrpSpPr/>
              <p:nvPr/>
            </p:nvGrpSpPr>
            <p:grpSpPr>
              <a:xfrm>
                <a:off x="5413215" y="4752693"/>
                <a:ext cx="410929" cy="418641"/>
                <a:chOff x="5413215" y="4752693"/>
                <a:chExt cx="410929" cy="418641"/>
              </a:xfrm>
              <a:solidFill>
                <a:srgbClr val="FFFFFF"/>
              </a:solidFill>
            </p:grpSpPr>
            <p:sp>
              <p:nvSpPr>
                <p:cNvPr id="66" name="Freeform 61">
                  <a:extLst>
                    <a:ext uri="{FF2B5EF4-FFF2-40B4-BE49-F238E27FC236}">
                      <a16:creationId xmlns:a16="http://schemas.microsoft.com/office/drawing/2014/main" id="{634C7ED4-B020-4C01-92EA-7455EF30D7D9}"/>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7" name="Freeform 62">
                  <a:extLst>
                    <a:ext uri="{FF2B5EF4-FFF2-40B4-BE49-F238E27FC236}">
                      <a16:creationId xmlns:a16="http://schemas.microsoft.com/office/drawing/2014/main" id="{2374DF7C-8642-48F8-A1ED-F1796F6AF97B}"/>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8" name="Graphic 7">
              <a:extLst>
                <a:ext uri="{FF2B5EF4-FFF2-40B4-BE49-F238E27FC236}">
                  <a16:creationId xmlns:a16="http://schemas.microsoft.com/office/drawing/2014/main" id="{434AB35F-3341-4789-9F7E-9E072DE3D1E6}"/>
                </a:ext>
              </a:extLst>
            </p:cNvPr>
            <p:cNvGrpSpPr/>
            <p:nvPr/>
          </p:nvGrpSpPr>
          <p:grpSpPr>
            <a:xfrm>
              <a:off x="4276366" y="3248616"/>
              <a:ext cx="661012" cy="661012"/>
              <a:chOff x="4654152" y="3474735"/>
              <a:chExt cx="661012" cy="661012"/>
            </a:xfrm>
            <a:effectLst>
              <a:outerShdw blurRad="63500" dist="38100" dir="2700000" algn="tl" rotWithShape="0">
                <a:prstClr val="black">
                  <a:alpha val="20000"/>
                </a:prstClr>
              </a:outerShdw>
            </a:effectLst>
          </p:grpSpPr>
          <p:sp>
            <p:nvSpPr>
              <p:cNvPr id="69" name="Freeform 64">
                <a:extLst>
                  <a:ext uri="{FF2B5EF4-FFF2-40B4-BE49-F238E27FC236}">
                    <a16:creationId xmlns:a16="http://schemas.microsoft.com/office/drawing/2014/main" id="{661A6D85-E37E-4BEB-A89E-D57F6E7F1587}"/>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0" name="Graphic 7">
                <a:extLst>
                  <a:ext uri="{FF2B5EF4-FFF2-40B4-BE49-F238E27FC236}">
                    <a16:creationId xmlns:a16="http://schemas.microsoft.com/office/drawing/2014/main" id="{939FD8DC-D296-4D1D-BEB1-4599F4A60A99}"/>
                  </a:ext>
                </a:extLst>
              </p:cNvPr>
              <p:cNvGrpSpPr/>
              <p:nvPr/>
            </p:nvGrpSpPr>
            <p:grpSpPr>
              <a:xfrm>
                <a:off x="4764320" y="3577192"/>
                <a:ext cx="439573" cy="447285"/>
                <a:chOff x="4764320" y="3577192"/>
                <a:chExt cx="439573" cy="447285"/>
              </a:xfrm>
              <a:solidFill>
                <a:srgbClr val="FFFFFF"/>
              </a:solidFill>
            </p:grpSpPr>
            <p:sp>
              <p:nvSpPr>
                <p:cNvPr id="71" name="Freeform 66">
                  <a:extLst>
                    <a:ext uri="{FF2B5EF4-FFF2-40B4-BE49-F238E27FC236}">
                      <a16:creationId xmlns:a16="http://schemas.microsoft.com/office/drawing/2014/main" id="{569C6207-5AEA-419B-AF76-5DFAB54C2FAD}"/>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67">
                  <a:extLst>
                    <a:ext uri="{FF2B5EF4-FFF2-40B4-BE49-F238E27FC236}">
                      <a16:creationId xmlns:a16="http://schemas.microsoft.com/office/drawing/2014/main" id="{3EF29520-E9D1-4885-8311-44BA7E769F67}"/>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73" name="Graphic 7">
              <a:extLst>
                <a:ext uri="{FF2B5EF4-FFF2-40B4-BE49-F238E27FC236}">
                  <a16:creationId xmlns:a16="http://schemas.microsoft.com/office/drawing/2014/main" id="{D3A50E94-FC2B-44D8-AB3B-98C0088144CB}"/>
                </a:ext>
              </a:extLst>
            </p:cNvPr>
            <p:cNvGrpSpPr/>
            <p:nvPr/>
          </p:nvGrpSpPr>
          <p:grpSpPr>
            <a:xfrm>
              <a:off x="5073431" y="1925837"/>
              <a:ext cx="535420" cy="535420"/>
              <a:chOff x="5265589" y="2200081"/>
              <a:chExt cx="535420" cy="535420"/>
            </a:xfrm>
            <a:effectLst>
              <a:outerShdw blurRad="63500" dist="38100" dir="2700000" algn="tl" rotWithShape="0">
                <a:prstClr val="black">
                  <a:alpha val="20000"/>
                </a:prstClr>
              </a:outerShdw>
            </a:effectLst>
          </p:grpSpPr>
          <p:sp>
            <p:nvSpPr>
              <p:cNvPr id="74" name="Freeform 80">
                <a:extLst>
                  <a:ext uri="{FF2B5EF4-FFF2-40B4-BE49-F238E27FC236}">
                    <a16:creationId xmlns:a16="http://schemas.microsoft.com/office/drawing/2014/main" id="{C18BBCDB-5C78-479A-B8AB-2D5FD741383C}"/>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id="{D599F557-EA08-432F-8935-B1D5FAEB98E8}"/>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id="{CFEA7C8F-C0B8-4D1F-8C8D-3D64BD443192}"/>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7" name="Graphic 7">
                <a:extLst>
                  <a:ext uri="{FF2B5EF4-FFF2-40B4-BE49-F238E27FC236}">
                    <a16:creationId xmlns:a16="http://schemas.microsoft.com/office/drawing/2014/main" id="{11130A8C-096A-4019-8E30-8FEC1BDADF21}"/>
                  </a:ext>
                </a:extLst>
              </p:cNvPr>
              <p:cNvGrpSpPr/>
              <p:nvPr/>
            </p:nvGrpSpPr>
            <p:grpSpPr>
              <a:xfrm>
                <a:off x="5452876" y="2274132"/>
                <a:ext cx="243473" cy="386217"/>
                <a:chOff x="5452876" y="2274132"/>
                <a:chExt cx="243473" cy="386217"/>
              </a:xfrm>
              <a:solidFill>
                <a:srgbClr val="FFFFFF"/>
              </a:solidFill>
            </p:grpSpPr>
            <p:sp>
              <p:nvSpPr>
                <p:cNvPr id="78" name="Freeform 84">
                  <a:extLst>
                    <a:ext uri="{FF2B5EF4-FFF2-40B4-BE49-F238E27FC236}">
                      <a16:creationId xmlns:a16="http://schemas.microsoft.com/office/drawing/2014/main" id="{46B89D3F-1787-4468-8870-53B0299B0AEA}"/>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Freeform 85">
                  <a:extLst>
                    <a:ext uri="{FF2B5EF4-FFF2-40B4-BE49-F238E27FC236}">
                      <a16:creationId xmlns:a16="http://schemas.microsoft.com/office/drawing/2014/main" id="{0CE7D8F7-1F56-4D26-9C07-B5CD48A23DA3}"/>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Freeform 86">
                  <a:extLst>
                    <a:ext uri="{FF2B5EF4-FFF2-40B4-BE49-F238E27FC236}">
                      <a16:creationId xmlns:a16="http://schemas.microsoft.com/office/drawing/2014/main" id="{BADD5577-74D2-452D-B6B3-37A793AB9BAC}"/>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Freeform 87">
                  <a:extLst>
                    <a:ext uri="{FF2B5EF4-FFF2-40B4-BE49-F238E27FC236}">
                      <a16:creationId xmlns:a16="http://schemas.microsoft.com/office/drawing/2014/main" id="{CA436FEC-5278-49B3-8976-46B84F7C91F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88">
                  <a:extLst>
                    <a:ext uri="{FF2B5EF4-FFF2-40B4-BE49-F238E27FC236}">
                      <a16:creationId xmlns:a16="http://schemas.microsoft.com/office/drawing/2014/main" id="{3D076D95-666D-4BAB-8B60-821A4EF895D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3" name="Freeform 89">
                  <a:extLst>
                    <a:ext uri="{FF2B5EF4-FFF2-40B4-BE49-F238E27FC236}">
                      <a16:creationId xmlns:a16="http://schemas.microsoft.com/office/drawing/2014/main" id="{366FC095-81E7-4AAB-A902-895546BF805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4" name="Freeform 90">
                  <a:extLst>
                    <a:ext uri="{FF2B5EF4-FFF2-40B4-BE49-F238E27FC236}">
                      <a16:creationId xmlns:a16="http://schemas.microsoft.com/office/drawing/2014/main" id="{413DDF2C-B575-4E75-A033-EFC1753ABFB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5" name="Freeform 91">
                  <a:extLst>
                    <a:ext uri="{FF2B5EF4-FFF2-40B4-BE49-F238E27FC236}">
                      <a16:creationId xmlns:a16="http://schemas.microsoft.com/office/drawing/2014/main" id="{8D61E21F-038C-4A56-8DBD-04F6029DD9C0}"/>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6" name="Freeform 92">
                  <a:extLst>
                    <a:ext uri="{FF2B5EF4-FFF2-40B4-BE49-F238E27FC236}">
                      <a16:creationId xmlns:a16="http://schemas.microsoft.com/office/drawing/2014/main" id="{B415E680-08A1-46F9-8ED7-C26D50CC68AB}"/>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7" name="Freeform 93">
                  <a:extLst>
                    <a:ext uri="{FF2B5EF4-FFF2-40B4-BE49-F238E27FC236}">
                      <a16:creationId xmlns:a16="http://schemas.microsoft.com/office/drawing/2014/main" id="{EDF38807-2801-42B6-BB87-41D88E2C562D}"/>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8" name="Freeform 94">
                  <a:extLst>
                    <a:ext uri="{FF2B5EF4-FFF2-40B4-BE49-F238E27FC236}">
                      <a16:creationId xmlns:a16="http://schemas.microsoft.com/office/drawing/2014/main" id="{46BE59D4-3F8D-4DB4-A65D-52A7587E1CE1}"/>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9" name="Freeform 95">
                  <a:extLst>
                    <a:ext uri="{FF2B5EF4-FFF2-40B4-BE49-F238E27FC236}">
                      <a16:creationId xmlns:a16="http://schemas.microsoft.com/office/drawing/2014/main" id="{8F8FC088-3CAC-481A-9961-1BABB91A640A}"/>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0" name="Freeform 96">
                  <a:extLst>
                    <a:ext uri="{FF2B5EF4-FFF2-40B4-BE49-F238E27FC236}">
                      <a16:creationId xmlns:a16="http://schemas.microsoft.com/office/drawing/2014/main" id="{4900501A-21B1-4867-8F64-7061172CE857}"/>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97">
                  <a:extLst>
                    <a:ext uri="{FF2B5EF4-FFF2-40B4-BE49-F238E27FC236}">
                      <a16:creationId xmlns:a16="http://schemas.microsoft.com/office/drawing/2014/main" id="{FC5C7EA0-3A87-4DD5-A6DE-3D0E57923104}"/>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92" name="TextBox 91">
              <a:extLst>
                <a:ext uri="{FF2B5EF4-FFF2-40B4-BE49-F238E27FC236}">
                  <a16:creationId xmlns:a16="http://schemas.microsoft.com/office/drawing/2014/main" id="{B053857B-E3AF-4C5A-904E-9245D3F21F9E}"/>
                </a:ext>
              </a:extLst>
            </p:cNvPr>
            <p:cNvSpPr txBox="1"/>
            <p:nvPr/>
          </p:nvSpPr>
          <p:spPr>
            <a:xfrm>
              <a:off x="4706951" y="2533969"/>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Discover</a:t>
              </a:r>
            </a:p>
          </p:txBody>
        </p:sp>
        <p:sp>
          <p:nvSpPr>
            <p:cNvPr id="93" name="TextBox 92">
              <a:extLst>
                <a:ext uri="{FF2B5EF4-FFF2-40B4-BE49-F238E27FC236}">
                  <a16:creationId xmlns:a16="http://schemas.microsoft.com/office/drawing/2014/main" id="{DE32970A-C7D1-4BFB-BF73-C8FD57448037}"/>
                </a:ext>
              </a:extLst>
            </p:cNvPr>
            <p:cNvSpPr txBox="1"/>
            <p:nvPr/>
          </p:nvSpPr>
          <p:spPr>
            <a:xfrm>
              <a:off x="6666379" y="278147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Capture</a:t>
              </a:r>
            </a:p>
          </p:txBody>
        </p:sp>
        <p:sp>
          <p:nvSpPr>
            <p:cNvPr id="94" name="TextBox 93">
              <a:extLst>
                <a:ext uri="{FF2B5EF4-FFF2-40B4-BE49-F238E27FC236}">
                  <a16:creationId xmlns:a16="http://schemas.microsoft.com/office/drawing/2014/main" id="{B24027D4-62BF-42FB-AF63-BBB3E16673FC}"/>
                </a:ext>
              </a:extLst>
            </p:cNvPr>
            <p:cNvSpPr txBox="1"/>
            <p:nvPr/>
          </p:nvSpPr>
          <p:spPr>
            <a:xfrm>
              <a:off x="7224347" y="4051197"/>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Visualize</a:t>
              </a:r>
            </a:p>
          </p:txBody>
        </p:sp>
        <p:sp>
          <p:nvSpPr>
            <p:cNvPr id="95" name="TextBox 94">
              <a:extLst>
                <a:ext uri="{FF2B5EF4-FFF2-40B4-BE49-F238E27FC236}">
                  <a16:creationId xmlns:a16="http://schemas.microsoft.com/office/drawing/2014/main" id="{4447E4A7-CA29-4BE3-95EE-5EC6916B44CB}"/>
                </a:ext>
              </a:extLst>
            </p:cNvPr>
            <p:cNvSpPr txBox="1"/>
            <p:nvPr/>
          </p:nvSpPr>
          <p:spPr>
            <a:xfrm>
              <a:off x="6443251" y="5255641"/>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Classify</a:t>
              </a:r>
            </a:p>
          </p:txBody>
        </p:sp>
        <p:sp>
          <p:nvSpPr>
            <p:cNvPr id="96" name="TextBox 95">
              <a:extLst>
                <a:ext uri="{FF2B5EF4-FFF2-40B4-BE49-F238E27FC236}">
                  <a16:creationId xmlns:a16="http://schemas.microsoft.com/office/drawing/2014/main" id="{AF570206-5000-4919-89D9-33C06D666EFA}"/>
                </a:ext>
              </a:extLst>
            </p:cNvPr>
            <p:cNvSpPr txBox="1"/>
            <p:nvPr/>
          </p:nvSpPr>
          <p:spPr>
            <a:xfrm>
              <a:off x="4717499" y="4982280"/>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Archive</a:t>
              </a:r>
            </a:p>
          </p:txBody>
        </p:sp>
        <p:sp>
          <p:nvSpPr>
            <p:cNvPr id="97" name="TextBox 96">
              <a:extLst>
                <a:ext uri="{FF2B5EF4-FFF2-40B4-BE49-F238E27FC236}">
                  <a16:creationId xmlns:a16="http://schemas.microsoft.com/office/drawing/2014/main" id="{18072C35-8D70-4598-AF8D-F8B311EC2E04}"/>
                </a:ext>
              </a:extLst>
            </p:cNvPr>
            <p:cNvSpPr txBox="1"/>
            <p:nvPr/>
          </p:nvSpPr>
          <p:spPr>
            <a:xfrm>
              <a:off x="4302120" y="403963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Monitor</a:t>
              </a:r>
            </a:p>
          </p:txBody>
        </p:sp>
        <p:sp>
          <p:nvSpPr>
            <p:cNvPr id="98" name="TextBox 97">
              <a:extLst>
                <a:ext uri="{FF2B5EF4-FFF2-40B4-BE49-F238E27FC236}">
                  <a16:creationId xmlns:a16="http://schemas.microsoft.com/office/drawing/2014/main" id="{964C9F93-048F-4986-9AF2-CF68C932FFEE}"/>
                </a:ext>
              </a:extLst>
            </p:cNvPr>
            <p:cNvSpPr txBox="1"/>
            <p:nvPr/>
          </p:nvSpPr>
          <p:spPr>
            <a:xfrm>
              <a:off x="2114798" y="4555402"/>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grpSp>
          <p:nvGrpSpPr>
            <p:cNvPr id="99" name="Group 98">
              <a:extLst>
                <a:ext uri="{FF2B5EF4-FFF2-40B4-BE49-F238E27FC236}">
                  <a16:creationId xmlns:a16="http://schemas.microsoft.com/office/drawing/2014/main" id="{EF22522D-6A22-431E-8704-49B3D892724B}"/>
                </a:ext>
              </a:extLst>
            </p:cNvPr>
            <p:cNvGrpSpPr/>
            <p:nvPr/>
          </p:nvGrpSpPr>
          <p:grpSpPr>
            <a:xfrm>
              <a:off x="8080986" y="5140554"/>
              <a:ext cx="3200400" cy="914400"/>
              <a:chOff x="-3275008" y="1416589"/>
              <a:chExt cx="2659859" cy="888148"/>
            </a:xfrm>
          </p:grpSpPr>
          <p:sp>
            <p:nvSpPr>
              <p:cNvPr id="100" name="Rounded Rectangle 124">
                <a:extLst>
                  <a:ext uri="{FF2B5EF4-FFF2-40B4-BE49-F238E27FC236}">
                    <a16:creationId xmlns:a16="http://schemas.microsoft.com/office/drawing/2014/main" id="{7831C2CA-BF26-4FFA-9250-8ACD09277442}"/>
                  </a:ext>
                </a:extLst>
              </p:cNvPr>
              <p:cNvSpPr/>
              <p:nvPr/>
            </p:nvSpPr>
            <p:spPr bwMode="auto">
              <a:xfrm>
                <a:off x="-3275007" y="1416589"/>
                <a:ext cx="2659858"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ENRICH METADATA</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Surface relevant content and eliminate noise. Take proper action based on content analysis.</a:t>
                </a:r>
              </a:p>
            </p:txBody>
          </p:sp>
          <p:sp>
            <p:nvSpPr>
              <p:cNvPr id="101" name="Rectangle 100">
                <a:extLst>
                  <a:ext uri="{FF2B5EF4-FFF2-40B4-BE49-F238E27FC236}">
                    <a16:creationId xmlns:a16="http://schemas.microsoft.com/office/drawing/2014/main" id="{518005FA-95C3-4CAF-9963-AF56863A0EB1}"/>
                  </a:ext>
                </a:extLst>
              </p:cNvPr>
              <p:cNvSpPr/>
              <p:nvPr/>
            </p:nvSpPr>
            <p:spPr>
              <a:xfrm>
                <a:off x="-3275008" y="1440542"/>
                <a:ext cx="2659859"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Information Classifier</a:t>
                </a:r>
              </a:p>
            </p:txBody>
          </p:sp>
        </p:grpSp>
        <p:grpSp>
          <p:nvGrpSpPr>
            <p:cNvPr id="102" name="Group 101">
              <a:extLst>
                <a:ext uri="{FF2B5EF4-FFF2-40B4-BE49-F238E27FC236}">
                  <a16:creationId xmlns:a16="http://schemas.microsoft.com/office/drawing/2014/main" id="{D6FBD24F-8B3D-46B2-A8F6-3A638008A7C3}"/>
                </a:ext>
              </a:extLst>
            </p:cNvPr>
            <p:cNvGrpSpPr/>
            <p:nvPr/>
          </p:nvGrpSpPr>
          <p:grpSpPr>
            <a:xfrm>
              <a:off x="8618148" y="3115301"/>
              <a:ext cx="3200400" cy="914400"/>
              <a:chOff x="-3275007" y="1416589"/>
              <a:chExt cx="2825270" cy="888148"/>
            </a:xfrm>
          </p:grpSpPr>
          <p:sp>
            <p:nvSpPr>
              <p:cNvPr id="103" name="Rounded Rectangle 127">
                <a:extLst>
                  <a:ext uri="{FF2B5EF4-FFF2-40B4-BE49-F238E27FC236}">
                    <a16:creationId xmlns:a16="http://schemas.microsoft.com/office/drawing/2014/main" id="{F9E2E7C0-EC74-49C6-B6EC-BD47DAC11637}"/>
                  </a:ext>
                </a:extLst>
              </p:cNvPr>
              <p:cNvSpPr/>
              <p:nvPr/>
            </p:nvSpPr>
            <p:spPr bwMode="auto">
              <a:xfrm>
                <a:off x="-3275007" y="1416589"/>
                <a:ext cx="2825270"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a:sym typeface="Helvetica Light"/>
                  </a:rPr>
                  <a:t>FILE VISIBILITY</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Understand your content in place via monitoring, classification, usage analysis and PII detection</a:t>
                </a:r>
                <a:endPar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endParaRPr>
              </a:p>
            </p:txBody>
          </p:sp>
          <p:sp>
            <p:nvSpPr>
              <p:cNvPr id="104" name="Rectangle 103">
                <a:extLst>
                  <a:ext uri="{FF2B5EF4-FFF2-40B4-BE49-F238E27FC236}">
                    <a16:creationId xmlns:a16="http://schemas.microsoft.com/office/drawing/2014/main" id="{BF2E80F8-7210-482B-A46E-19EEE0668DD7}"/>
                  </a:ext>
                </a:extLst>
              </p:cNvPr>
              <p:cNvSpPr/>
              <p:nvPr/>
            </p:nvSpPr>
            <p:spPr>
              <a:xfrm>
                <a:off x="-3275007" y="1440542"/>
                <a:ext cx="2825270"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Data Insight</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5" name="Group 104">
              <a:extLst>
                <a:ext uri="{FF2B5EF4-FFF2-40B4-BE49-F238E27FC236}">
                  <a16:creationId xmlns:a16="http://schemas.microsoft.com/office/drawing/2014/main" id="{83D00391-1D3F-4895-8F7E-9F50A1E1B2B1}"/>
                </a:ext>
              </a:extLst>
            </p:cNvPr>
            <p:cNvGrpSpPr/>
            <p:nvPr/>
          </p:nvGrpSpPr>
          <p:grpSpPr>
            <a:xfrm>
              <a:off x="8239312" y="776170"/>
              <a:ext cx="3200400" cy="914400"/>
              <a:chOff x="-3412908" y="1416589"/>
              <a:chExt cx="2915756" cy="888148"/>
            </a:xfrm>
          </p:grpSpPr>
          <p:sp>
            <p:nvSpPr>
              <p:cNvPr id="106" name="Rounded Rectangle 130">
                <a:extLst>
                  <a:ext uri="{FF2B5EF4-FFF2-40B4-BE49-F238E27FC236}">
                    <a16:creationId xmlns:a16="http://schemas.microsoft.com/office/drawing/2014/main" id="{EAEE1FE4-76E5-496D-B15A-5097DFE59E0D}"/>
                  </a:ext>
                </a:extLst>
              </p:cNvPr>
              <p:cNvSpPr/>
              <p:nvPr/>
            </p:nvSpPr>
            <p:spPr bwMode="auto">
              <a:xfrm>
                <a:off x="-3412908" y="1416589"/>
                <a:ext cx="2915754"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CONTENT AGGREGATION</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Capture ALL relevant communication and file content sources</a:t>
                </a:r>
              </a:p>
            </p:txBody>
          </p:sp>
          <p:sp>
            <p:nvSpPr>
              <p:cNvPr id="107" name="Rectangle 106">
                <a:extLst>
                  <a:ext uri="{FF2B5EF4-FFF2-40B4-BE49-F238E27FC236}">
                    <a16:creationId xmlns:a16="http://schemas.microsoft.com/office/drawing/2014/main" id="{D000A43B-1CF8-4938-841B-DA6FC6B9ED7F}"/>
                  </a:ext>
                </a:extLst>
              </p:cNvPr>
              <p:cNvSpPr/>
              <p:nvPr/>
            </p:nvSpPr>
            <p:spPr>
              <a:xfrm>
                <a:off x="-3412908" y="1429969"/>
                <a:ext cx="2915756"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Merge1</a:t>
                </a:r>
              </a:p>
            </p:txBody>
          </p:sp>
        </p:grpSp>
        <p:grpSp>
          <p:nvGrpSpPr>
            <p:cNvPr id="108" name="Group 107">
              <a:extLst>
                <a:ext uri="{FF2B5EF4-FFF2-40B4-BE49-F238E27FC236}">
                  <a16:creationId xmlns:a16="http://schemas.microsoft.com/office/drawing/2014/main" id="{C6A8AFC8-56A1-48EA-8FA5-6AE119B90D5B}"/>
                </a:ext>
              </a:extLst>
            </p:cNvPr>
            <p:cNvGrpSpPr/>
            <p:nvPr/>
          </p:nvGrpSpPr>
          <p:grpSpPr>
            <a:xfrm>
              <a:off x="5479827" y="3081520"/>
              <a:ext cx="1220846" cy="1136730"/>
              <a:chOff x="6045028" y="2551091"/>
              <a:chExt cx="1479177" cy="1377262"/>
            </a:xfrm>
          </p:grpSpPr>
          <p:sp>
            <p:nvSpPr>
              <p:cNvPr id="109" name="TextBox 108">
                <a:extLst>
                  <a:ext uri="{FF2B5EF4-FFF2-40B4-BE49-F238E27FC236}">
                    <a16:creationId xmlns:a16="http://schemas.microsoft.com/office/drawing/2014/main" id="{D6A10DFD-C02E-4A2E-A27D-EF039DB29B88}"/>
                  </a:ext>
                </a:extLst>
              </p:cNvPr>
              <p:cNvSpPr txBox="1"/>
              <p:nvPr/>
            </p:nvSpPr>
            <p:spPr>
              <a:xfrm>
                <a:off x="6045028" y="3518161"/>
                <a:ext cx="1479177" cy="41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CA" sz="800" b="1" i="0" u="none" strike="noStrike" kern="1200" cap="none" spc="0" normalizeH="0" baseline="0" noProof="0" dirty="0">
                    <a:ln>
                      <a:noFill/>
                    </a:ln>
                    <a:solidFill>
                      <a:srgbClr val="415563"/>
                    </a:solidFill>
                    <a:effectLst/>
                    <a:uLnTx/>
                    <a:uFillTx/>
                    <a:latin typeface="Arial" panose="020B0604020202020204"/>
                    <a:ea typeface="+mn-ea"/>
                    <a:cs typeface="+mn-cs"/>
                  </a:rPr>
                  <a:t>Data Compliance &amp; Governance Portfolio</a:t>
                </a:r>
                <a:endParaRPr kumimoji="0" lang="en-US" sz="800" b="1" i="0" u="none" strike="noStrike" kern="1200" cap="none" spc="0" normalizeH="0" baseline="0" noProof="0" dirty="0">
                  <a:ln>
                    <a:noFill/>
                  </a:ln>
                  <a:solidFill>
                    <a:srgbClr val="415563"/>
                  </a:solidFill>
                  <a:effectLst/>
                  <a:uLnTx/>
                  <a:uFillTx/>
                  <a:latin typeface="Arial" panose="020B0604020202020204"/>
                  <a:ea typeface="+mn-ea"/>
                  <a:cs typeface="+mn-cs"/>
                </a:endParaRPr>
              </a:p>
            </p:txBody>
          </p:sp>
          <p:grpSp>
            <p:nvGrpSpPr>
              <p:cNvPr id="110" name="Graphic 7">
                <a:extLst>
                  <a:ext uri="{FF2B5EF4-FFF2-40B4-BE49-F238E27FC236}">
                    <a16:creationId xmlns:a16="http://schemas.microsoft.com/office/drawing/2014/main" id="{8AB53679-177F-4FF1-9640-BEBADF6DF02C}"/>
                  </a:ext>
                </a:extLst>
              </p:cNvPr>
              <p:cNvGrpSpPr/>
              <p:nvPr/>
            </p:nvGrpSpPr>
            <p:grpSpPr>
              <a:xfrm>
                <a:off x="6363492" y="2551091"/>
                <a:ext cx="794085" cy="923281"/>
                <a:chOff x="6146939" y="3479142"/>
                <a:chExt cx="629157" cy="731519"/>
              </a:xfrm>
            </p:grpSpPr>
            <p:sp>
              <p:nvSpPr>
                <p:cNvPr id="111" name="Freeform 135">
                  <a:extLst>
                    <a:ext uri="{FF2B5EF4-FFF2-40B4-BE49-F238E27FC236}">
                      <a16:creationId xmlns:a16="http://schemas.microsoft.com/office/drawing/2014/main" id="{14E29535-9C27-41ED-8C96-A36A73BFD38C}"/>
                    </a:ext>
                  </a:extLst>
                </p:cNvPr>
                <p:cNvSpPr/>
                <p:nvPr/>
              </p:nvSpPr>
              <p:spPr>
                <a:xfrm>
                  <a:off x="6257108" y="3589310"/>
                  <a:ext cx="408895" cy="511183"/>
                </a:xfrm>
                <a:custGeom>
                  <a:avLst/>
                  <a:gdLst>
                    <a:gd name="connsiteX0" fmla="*/ 398811 w 408895"/>
                    <a:gd name="connsiteY0" fmla="*/ 511183 h 511183"/>
                    <a:gd name="connsiteX1" fmla="*/ 9915 w 408895"/>
                    <a:gd name="connsiteY1" fmla="*/ 511183 h 511183"/>
                    <a:gd name="connsiteX2" fmla="*/ 0 w 408895"/>
                    <a:gd name="connsiteY2" fmla="*/ 501268 h 511183"/>
                    <a:gd name="connsiteX3" fmla="*/ 0 w 408895"/>
                    <a:gd name="connsiteY3" fmla="*/ 9915 h 511183"/>
                    <a:gd name="connsiteX4" fmla="*/ 9915 w 408895"/>
                    <a:gd name="connsiteY4" fmla="*/ 0 h 511183"/>
                    <a:gd name="connsiteX5" fmla="*/ 398811 w 408895"/>
                    <a:gd name="connsiteY5" fmla="*/ 0 h 511183"/>
                    <a:gd name="connsiteX6" fmla="*/ 408726 w 408895"/>
                    <a:gd name="connsiteY6" fmla="*/ 9915 h 511183"/>
                    <a:gd name="connsiteX7" fmla="*/ 408726 w 408895"/>
                    <a:gd name="connsiteY7" fmla="*/ 501268 h 511183"/>
                    <a:gd name="connsiteX8" fmla="*/ 398811 w 408895"/>
                    <a:gd name="connsiteY8" fmla="*/ 511183 h 5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95" h="511183">
                      <a:moveTo>
                        <a:pt x="398811" y="511183"/>
                      </a:moveTo>
                      <a:lnTo>
                        <a:pt x="9915" y="511183"/>
                      </a:lnTo>
                      <a:cubicBezTo>
                        <a:pt x="4407" y="511183"/>
                        <a:pt x="0" y="506777"/>
                        <a:pt x="0" y="501268"/>
                      </a:cubicBezTo>
                      <a:lnTo>
                        <a:pt x="0" y="9915"/>
                      </a:lnTo>
                      <a:cubicBezTo>
                        <a:pt x="0" y="4407"/>
                        <a:pt x="4407" y="0"/>
                        <a:pt x="9915" y="0"/>
                      </a:cubicBezTo>
                      <a:lnTo>
                        <a:pt x="398811" y="0"/>
                      </a:lnTo>
                      <a:cubicBezTo>
                        <a:pt x="404320" y="0"/>
                        <a:pt x="408726" y="4407"/>
                        <a:pt x="408726" y="9915"/>
                      </a:cubicBezTo>
                      <a:lnTo>
                        <a:pt x="408726" y="501268"/>
                      </a:lnTo>
                      <a:cubicBezTo>
                        <a:pt x="409828" y="506777"/>
                        <a:pt x="405421" y="511183"/>
                        <a:pt x="398811" y="511183"/>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2" name="Freeform 136">
                  <a:extLst>
                    <a:ext uri="{FF2B5EF4-FFF2-40B4-BE49-F238E27FC236}">
                      <a16:creationId xmlns:a16="http://schemas.microsoft.com/office/drawing/2014/main" id="{AB16C97A-88EB-45DD-89C4-C4FCACD72ED7}"/>
                    </a:ext>
                  </a:extLst>
                </p:cNvPr>
                <p:cNvSpPr/>
                <p:nvPr/>
              </p:nvSpPr>
              <p:spPr>
                <a:xfrm>
                  <a:off x="6338633" y="3699479"/>
                  <a:ext cx="246778" cy="289744"/>
                </a:xfrm>
                <a:custGeom>
                  <a:avLst/>
                  <a:gdLst>
                    <a:gd name="connsiteX0" fmla="*/ 123389 w 246778"/>
                    <a:gd name="connsiteY0" fmla="*/ 289744 h 289744"/>
                    <a:gd name="connsiteX1" fmla="*/ 246778 w 246778"/>
                    <a:gd name="connsiteY1" fmla="*/ 155338 h 289744"/>
                    <a:gd name="connsiteX2" fmla="*/ 246778 w 246778"/>
                    <a:gd name="connsiteY2" fmla="*/ 37457 h 289744"/>
                    <a:gd name="connsiteX3" fmla="*/ 123389 w 246778"/>
                    <a:gd name="connsiteY3" fmla="*/ 0 h 289744"/>
                    <a:gd name="connsiteX4" fmla="*/ 0 w 246778"/>
                    <a:gd name="connsiteY4" fmla="*/ 37457 h 289744"/>
                    <a:gd name="connsiteX5" fmla="*/ 0 w 246778"/>
                    <a:gd name="connsiteY5" fmla="*/ 156440 h 289744"/>
                    <a:gd name="connsiteX6" fmla="*/ 123389 w 246778"/>
                    <a:gd name="connsiteY6" fmla="*/ 289744 h 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78" h="289744">
                      <a:moveTo>
                        <a:pt x="123389" y="289744"/>
                      </a:moveTo>
                      <a:cubicBezTo>
                        <a:pt x="123389" y="289744"/>
                        <a:pt x="246778" y="244575"/>
                        <a:pt x="246778" y="155338"/>
                      </a:cubicBezTo>
                      <a:lnTo>
                        <a:pt x="246778" y="37457"/>
                      </a:lnTo>
                      <a:cubicBezTo>
                        <a:pt x="246778" y="37457"/>
                        <a:pt x="191694" y="0"/>
                        <a:pt x="123389" y="0"/>
                      </a:cubicBezTo>
                      <a:cubicBezTo>
                        <a:pt x="55084" y="0"/>
                        <a:pt x="0" y="37457"/>
                        <a:pt x="0" y="37457"/>
                      </a:cubicBezTo>
                      <a:lnTo>
                        <a:pt x="0" y="156440"/>
                      </a:lnTo>
                      <a:cubicBezTo>
                        <a:pt x="0" y="244575"/>
                        <a:pt x="123389" y="289744"/>
                        <a:pt x="123389" y="289744"/>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3" name="Freeform 137">
                  <a:extLst>
                    <a:ext uri="{FF2B5EF4-FFF2-40B4-BE49-F238E27FC236}">
                      <a16:creationId xmlns:a16="http://schemas.microsoft.com/office/drawing/2014/main" id="{A94D4B80-AB96-4ECE-8DE5-AFA397609BAB}"/>
                    </a:ext>
                  </a:extLst>
                </p:cNvPr>
                <p:cNvSpPr/>
                <p:nvPr/>
              </p:nvSpPr>
              <p:spPr>
                <a:xfrm rot="-1350026">
                  <a:off x="6381576" y="3753490"/>
                  <a:ext cx="160850" cy="160850"/>
                </a:xfrm>
                <a:custGeom>
                  <a:avLst/>
                  <a:gdLst>
                    <a:gd name="connsiteX0" fmla="*/ 160851 w 160850"/>
                    <a:gd name="connsiteY0" fmla="*/ 80425 h 160850"/>
                    <a:gd name="connsiteX1" fmla="*/ 80425 w 160850"/>
                    <a:gd name="connsiteY1" fmla="*/ 160851 h 160850"/>
                    <a:gd name="connsiteX2" fmla="*/ 0 w 160850"/>
                    <a:gd name="connsiteY2" fmla="*/ 80425 h 160850"/>
                    <a:gd name="connsiteX3" fmla="*/ 80425 w 160850"/>
                    <a:gd name="connsiteY3" fmla="*/ 0 h 160850"/>
                    <a:gd name="connsiteX4" fmla="*/ 160851 w 160850"/>
                    <a:gd name="connsiteY4" fmla="*/ 80425 h 16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0" h="160850">
                      <a:moveTo>
                        <a:pt x="160851" y="80425"/>
                      </a:moveTo>
                      <a:cubicBezTo>
                        <a:pt x="160851" y="124843"/>
                        <a:pt x="124843" y="160851"/>
                        <a:pt x="80425" y="160851"/>
                      </a:cubicBezTo>
                      <a:cubicBezTo>
                        <a:pt x="36008" y="160851"/>
                        <a:pt x="0" y="124843"/>
                        <a:pt x="0" y="80425"/>
                      </a:cubicBezTo>
                      <a:cubicBezTo>
                        <a:pt x="0" y="36008"/>
                        <a:pt x="36008" y="0"/>
                        <a:pt x="80425" y="0"/>
                      </a:cubicBezTo>
                      <a:cubicBezTo>
                        <a:pt x="124843" y="0"/>
                        <a:pt x="160851" y="36008"/>
                        <a:pt x="160851" y="80425"/>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4" name="Freeform 138">
                  <a:extLst>
                    <a:ext uri="{FF2B5EF4-FFF2-40B4-BE49-F238E27FC236}">
                      <a16:creationId xmlns:a16="http://schemas.microsoft.com/office/drawing/2014/main" id="{68B13169-23AC-42DE-B000-DF4118749E65}"/>
                    </a:ext>
                  </a:extLst>
                </p:cNvPr>
                <p:cNvSpPr/>
                <p:nvPr/>
              </p:nvSpPr>
              <p:spPr>
                <a:xfrm>
                  <a:off x="6386006" y="3807445"/>
                  <a:ext cx="152032" cy="11016"/>
                </a:xfrm>
                <a:custGeom>
                  <a:avLst/>
                  <a:gdLst>
                    <a:gd name="connsiteX0" fmla="*/ 152033 w 152032"/>
                    <a:gd name="connsiteY0" fmla="*/ 0 h 11016"/>
                    <a:gd name="connsiteX1" fmla="*/ 0 w 152032"/>
                    <a:gd name="connsiteY1" fmla="*/ 0 h 11016"/>
                  </a:gdLst>
                  <a:ahLst/>
                  <a:cxnLst>
                    <a:cxn ang="0">
                      <a:pos x="connsiteX0" y="connsiteY0"/>
                    </a:cxn>
                    <a:cxn ang="0">
                      <a:pos x="connsiteX1" y="connsiteY1"/>
                    </a:cxn>
                  </a:cxnLst>
                  <a:rect l="l" t="t" r="r" b="b"/>
                  <a:pathLst>
                    <a:path w="152032" h="11016">
                      <a:moveTo>
                        <a:pt x="152033" y="0"/>
                      </a:moveTo>
                      <a:lnTo>
                        <a:pt x="0"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5" name="Freeform 139">
                  <a:extLst>
                    <a:ext uri="{FF2B5EF4-FFF2-40B4-BE49-F238E27FC236}">
                      <a16:creationId xmlns:a16="http://schemas.microsoft.com/office/drawing/2014/main" id="{A2721903-2338-4AFF-8A22-0168411C4C0A}"/>
                    </a:ext>
                  </a:extLst>
                </p:cNvPr>
                <p:cNvSpPr/>
                <p:nvPr/>
              </p:nvSpPr>
              <p:spPr>
                <a:xfrm>
                  <a:off x="6386006" y="3861427"/>
                  <a:ext cx="152032" cy="11016"/>
                </a:xfrm>
                <a:custGeom>
                  <a:avLst/>
                  <a:gdLst>
                    <a:gd name="connsiteX0" fmla="*/ 0 w 152032"/>
                    <a:gd name="connsiteY0" fmla="*/ 0 h 11016"/>
                    <a:gd name="connsiteX1" fmla="*/ 152033 w 152032"/>
                    <a:gd name="connsiteY1" fmla="*/ 0 h 11016"/>
                  </a:gdLst>
                  <a:ahLst/>
                  <a:cxnLst>
                    <a:cxn ang="0">
                      <a:pos x="connsiteX0" y="connsiteY0"/>
                    </a:cxn>
                    <a:cxn ang="0">
                      <a:pos x="connsiteX1" y="connsiteY1"/>
                    </a:cxn>
                  </a:cxnLst>
                  <a:rect l="l" t="t" r="r" b="b"/>
                  <a:pathLst>
                    <a:path w="152032" h="11016">
                      <a:moveTo>
                        <a:pt x="0" y="0"/>
                      </a:moveTo>
                      <a:lnTo>
                        <a:pt x="152033"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6" name="Freeform 140">
                  <a:extLst>
                    <a:ext uri="{FF2B5EF4-FFF2-40B4-BE49-F238E27FC236}">
                      <a16:creationId xmlns:a16="http://schemas.microsoft.com/office/drawing/2014/main" id="{F6DE7E2F-7D9C-49F5-89E5-50D777C64AFC}"/>
                    </a:ext>
                  </a:extLst>
                </p:cNvPr>
                <p:cNvSpPr/>
                <p:nvPr/>
              </p:nvSpPr>
              <p:spPr>
                <a:xfrm>
                  <a:off x="6409141" y="3787614"/>
                  <a:ext cx="37457" cy="37457"/>
                </a:xfrm>
                <a:custGeom>
                  <a:avLst/>
                  <a:gdLst>
                    <a:gd name="connsiteX0" fmla="*/ 37458 w 37457"/>
                    <a:gd name="connsiteY0" fmla="*/ 18729 h 37457"/>
                    <a:gd name="connsiteX1" fmla="*/ 18729 w 37457"/>
                    <a:gd name="connsiteY1" fmla="*/ 37457 h 37457"/>
                    <a:gd name="connsiteX2" fmla="*/ 0 w 37457"/>
                    <a:gd name="connsiteY2" fmla="*/ 18729 h 37457"/>
                    <a:gd name="connsiteX3" fmla="*/ 18729 w 37457"/>
                    <a:gd name="connsiteY3" fmla="*/ 0 h 37457"/>
                    <a:gd name="connsiteX4" fmla="*/ 37458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8" y="18729"/>
                      </a:moveTo>
                      <a:cubicBezTo>
                        <a:pt x="37458" y="28644"/>
                        <a:pt x="28644" y="37457"/>
                        <a:pt x="18729" y="37457"/>
                      </a:cubicBezTo>
                      <a:cubicBezTo>
                        <a:pt x="8814" y="37457"/>
                        <a:pt x="0" y="28644"/>
                        <a:pt x="0" y="18729"/>
                      </a:cubicBezTo>
                      <a:cubicBezTo>
                        <a:pt x="0" y="8814"/>
                        <a:pt x="8814" y="0"/>
                        <a:pt x="18729" y="0"/>
                      </a:cubicBezTo>
                      <a:cubicBezTo>
                        <a:pt x="28644" y="0"/>
                        <a:pt x="37458" y="7712"/>
                        <a:pt x="37458"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7" name="Freeform 141">
                  <a:extLst>
                    <a:ext uri="{FF2B5EF4-FFF2-40B4-BE49-F238E27FC236}">
                      <a16:creationId xmlns:a16="http://schemas.microsoft.com/office/drawing/2014/main" id="{2A2D0B44-C94C-4259-BFBC-55DF0A807A3B}"/>
                    </a:ext>
                  </a:extLst>
                </p:cNvPr>
                <p:cNvSpPr/>
                <p:nvPr/>
              </p:nvSpPr>
              <p:spPr>
                <a:xfrm>
                  <a:off x="6478547" y="3841597"/>
                  <a:ext cx="37457" cy="37457"/>
                </a:xfrm>
                <a:custGeom>
                  <a:avLst/>
                  <a:gdLst>
                    <a:gd name="connsiteX0" fmla="*/ 37457 w 37457"/>
                    <a:gd name="connsiteY0" fmla="*/ 18729 h 37457"/>
                    <a:gd name="connsiteX1" fmla="*/ 18729 w 37457"/>
                    <a:gd name="connsiteY1" fmla="*/ 37458 h 37457"/>
                    <a:gd name="connsiteX2" fmla="*/ 0 w 37457"/>
                    <a:gd name="connsiteY2" fmla="*/ 18729 h 37457"/>
                    <a:gd name="connsiteX3" fmla="*/ 18729 w 37457"/>
                    <a:gd name="connsiteY3" fmla="*/ 0 h 37457"/>
                    <a:gd name="connsiteX4" fmla="*/ 37457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7" y="18729"/>
                      </a:moveTo>
                      <a:cubicBezTo>
                        <a:pt x="37457" y="28644"/>
                        <a:pt x="28644" y="37458"/>
                        <a:pt x="18729" y="37458"/>
                      </a:cubicBezTo>
                      <a:cubicBezTo>
                        <a:pt x="8814" y="37458"/>
                        <a:pt x="0" y="28644"/>
                        <a:pt x="0" y="18729"/>
                      </a:cubicBezTo>
                      <a:cubicBezTo>
                        <a:pt x="0" y="8814"/>
                        <a:pt x="8814" y="0"/>
                        <a:pt x="18729" y="0"/>
                      </a:cubicBezTo>
                      <a:cubicBezTo>
                        <a:pt x="28644" y="0"/>
                        <a:pt x="37457" y="8814"/>
                        <a:pt x="37457"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8" name="Freeform 142">
                  <a:extLst>
                    <a:ext uri="{FF2B5EF4-FFF2-40B4-BE49-F238E27FC236}">
                      <a16:creationId xmlns:a16="http://schemas.microsoft.com/office/drawing/2014/main" id="{4E32F0E1-F8B4-43EC-8264-994C1CFCB6D4}"/>
                    </a:ext>
                  </a:extLst>
                </p:cNvPr>
                <p:cNvSpPr/>
                <p:nvPr/>
              </p:nvSpPr>
              <p:spPr>
                <a:xfrm>
                  <a:off x="6146939" y="3479142"/>
                  <a:ext cx="424149" cy="526606"/>
                </a:xfrm>
                <a:custGeom>
                  <a:avLst/>
                  <a:gdLst>
                    <a:gd name="connsiteX0" fmla="*/ 62796 w 424149"/>
                    <a:gd name="connsiteY0" fmla="*/ 526607 h 526606"/>
                    <a:gd name="connsiteX1" fmla="*/ 17627 w 424149"/>
                    <a:gd name="connsiteY1" fmla="*/ 526607 h 526606"/>
                    <a:gd name="connsiteX2" fmla="*/ 0 w 424149"/>
                    <a:gd name="connsiteY2" fmla="*/ 508980 h 526606"/>
                    <a:gd name="connsiteX3" fmla="*/ 0 w 424149"/>
                    <a:gd name="connsiteY3" fmla="*/ 17627 h 526606"/>
                    <a:gd name="connsiteX4" fmla="*/ 17627 w 424149"/>
                    <a:gd name="connsiteY4" fmla="*/ 0 h 526606"/>
                    <a:gd name="connsiteX5" fmla="*/ 406523 w 424149"/>
                    <a:gd name="connsiteY5" fmla="*/ 0 h 526606"/>
                    <a:gd name="connsiteX6" fmla="*/ 424150 w 424149"/>
                    <a:gd name="connsiteY6" fmla="*/ 17627 h 526606"/>
                    <a:gd name="connsiteX7" fmla="*/ 424150 w 424149"/>
                    <a:gd name="connsiteY7" fmla="*/ 60593 h 526606"/>
                    <a:gd name="connsiteX8" fmla="*/ 416438 w 424149"/>
                    <a:gd name="connsiteY8" fmla="*/ 68305 h 526606"/>
                    <a:gd name="connsiteX9" fmla="*/ 408726 w 424149"/>
                    <a:gd name="connsiteY9" fmla="*/ 60593 h 526606"/>
                    <a:gd name="connsiteX10" fmla="*/ 408726 w 424149"/>
                    <a:gd name="connsiteY10" fmla="*/ 17627 h 526606"/>
                    <a:gd name="connsiteX11" fmla="*/ 406523 w 424149"/>
                    <a:gd name="connsiteY11" fmla="*/ 15424 h 526606"/>
                    <a:gd name="connsiteX12" fmla="*/ 17627 w 424149"/>
                    <a:gd name="connsiteY12" fmla="*/ 15424 h 526606"/>
                    <a:gd name="connsiteX13" fmla="*/ 15424 w 424149"/>
                    <a:gd name="connsiteY13" fmla="*/ 17627 h 526606"/>
                    <a:gd name="connsiteX14" fmla="*/ 15424 w 424149"/>
                    <a:gd name="connsiteY14" fmla="*/ 508980 h 526606"/>
                    <a:gd name="connsiteX15" fmla="*/ 17627 w 424149"/>
                    <a:gd name="connsiteY15" fmla="*/ 511183 h 526606"/>
                    <a:gd name="connsiteX16" fmla="*/ 62796 w 424149"/>
                    <a:gd name="connsiteY16" fmla="*/ 511183 h 526606"/>
                    <a:gd name="connsiteX17" fmla="*/ 70508 w 424149"/>
                    <a:gd name="connsiteY17" fmla="*/ 518895 h 526606"/>
                    <a:gd name="connsiteX18" fmla="*/ 62796 w 424149"/>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149" h="526606">
                      <a:moveTo>
                        <a:pt x="62796" y="526607"/>
                      </a:moveTo>
                      <a:lnTo>
                        <a:pt x="17627" y="526607"/>
                      </a:lnTo>
                      <a:cubicBezTo>
                        <a:pt x="7712" y="526607"/>
                        <a:pt x="0" y="518895"/>
                        <a:pt x="0" y="508980"/>
                      </a:cubicBezTo>
                      <a:lnTo>
                        <a:pt x="0" y="17627"/>
                      </a:lnTo>
                      <a:cubicBezTo>
                        <a:pt x="0" y="7712"/>
                        <a:pt x="7712" y="0"/>
                        <a:pt x="17627" y="0"/>
                      </a:cubicBezTo>
                      <a:lnTo>
                        <a:pt x="406523" y="0"/>
                      </a:lnTo>
                      <a:cubicBezTo>
                        <a:pt x="416438" y="0"/>
                        <a:pt x="424150" y="7712"/>
                        <a:pt x="424150" y="17627"/>
                      </a:cubicBezTo>
                      <a:lnTo>
                        <a:pt x="424150" y="60593"/>
                      </a:lnTo>
                      <a:cubicBezTo>
                        <a:pt x="424150" y="65000"/>
                        <a:pt x="420845" y="68305"/>
                        <a:pt x="416438" y="68305"/>
                      </a:cubicBezTo>
                      <a:cubicBezTo>
                        <a:pt x="412032" y="68305"/>
                        <a:pt x="408726" y="65000"/>
                        <a:pt x="408726" y="60593"/>
                      </a:cubicBezTo>
                      <a:lnTo>
                        <a:pt x="408726" y="17627"/>
                      </a:lnTo>
                      <a:cubicBezTo>
                        <a:pt x="408726" y="16525"/>
                        <a:pt x="407625" y="15424"/>
                        <a:pt x="406523" y="15424"/>
                      </a:cubicBezTo>
                      <a:lnTo>
                        <a:pt x="17627" y="15424"/>
                      </a:lnTo>
                      <a:cubicBezTo>
                        <a:pt x="16525" y="15424"/>
                        <a:pt x="15424" y="16525"/>
                        <a:pt x="15424" y="17627"/>
                      </a:cubicBezTo>
                      <a:lnTo>
                        <a:pt x="15424" y="508980"/>
                      </a:lnTo>
                      <a:cubicBezTo>
                        <a:pt x="15424" y="510082"/>
                        <a:pt x="16525" y="511183"/>
                        <a:pt x="17627" y="511183"/>
                      </a:cubicBezTo>
                      <a:lnTo>
                        <a:pt x="62796" y="511183"/>
                      </a:lnTo>
                      <a:cubicBezTo>
                        <a:pt x="67203" y="511183"/>
                        <a:pt x="70508" y="514488"/>
                        <a:pt x="70508" y="518895"/>
                      </a:cubicBezTo>
                      <a:cubicBezTo>
                        <a:pt x="70508" y="523302"/>
                        <a:pt x="67203" y="526607"/>
                        <a:pt x="62796"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9" name="Freeform 143">
                  <a:extLst>
                    <a:ext uri="{FF2B5EF4-FFF2-40B4-BE49-F238E27FC236}">
                      <a16:creationId xmlns:a16="http://schemas.microsoft.com/office/drawing/2014/main" id="{0BE4507D-6797-4A2E-9FB0-6444BAE11415}"/>
                    </a:ext>
                  </a:extLst>
                </p:cNvPr>
                <p:cNvSpPr/>
                <p:nvPr/>
              </p:nvSpPr>
              <p:spPr>
                <a:xfrm>
                  <a:off x="6351853" y="3684055"/>
                  <a:ext cx="424243" cy="526606"/>
                </a:xfrm>
                <a:custGeom>
                  <a:avLst/>
                  <a:gdLst>
                    <a:gd name="connsiteX0" fmla="*/ 406523 w 424243"/>
                    <a:gd name="connsiteY0" fmla="*/ 526607 h 526606"/>
                    <a:gd name="connsiteX1" fmla="*/ 17627 w 424243"/>
                    <a:gd name="connsiteY1" fmla="*/ 526607 h 526606"/>
                    <a:gd name="connsiteX2" fmla="*/ 0 w 424243"/>
                    <a:gd name="connsiteY2" fmla="*/ 508980 h 526606"/>
                    <a:gd name="connsiteX3" fmla="*/ 0 w 424243"/>
                    <a:gd name="connsiteY3" fmla="*/ 469319 h 526606"/>
                    <a:gd name="connsiteX4" fmla="*/ 7712 w 424243"/>
                    <a:gd name="connsiteY4" fmla="*/ 461607 h 526606"/>
                    <a:gd name="connsiteX5" fmla="*/ 15424 w 424243"/>
                    <a:gd name="connsiteY5" fmla="*/ 469319 h 526606"/>
                    <a:gd name="connsiteX6" fmla="*/ 15424 w 424243"/>
                    <a:gd name="connsiteY6" fmla="*/ 508980 h 526606"/>
                    <a:gd name="connsiteX7" fmla="*/ 17627 w 424243"/>
                    <a:gd name="connsiteY7" fmla="*/ 511183 h 526606"/>
                    <a:gd name="connsiteX8" fmla="*/ 406523 w 424243"/>
                    <a:gd name="connsiteY8" fmla="*/ 511183 h 526606"/>
                    <a:gd name="connsiteX9" fmla="*/ 408726 w 424243"/>
                    <a:gd name="connsiteY9" fmla="*/ 508980 h 526606"/>
                    <a:gd name="connsiteX10" fmla="*/ 408726 w 424243"/>
                    <a:gd name="connsiteY10" fmla="*/ 17627 h 526606"/>
                    <a:gd name="connsiteX11" fmla="*/ 406523 w 424243"/>
                    <a:gd name="connsiteY11" fmla="*/ 15424 h 526606"/>
                    <a:gd name="connsiteX12" fmla="*/ 370167 w 424243"/>
                    <a:gd name="connsiteY12" fmla="*/ 15424 h 526606"/>
                    <a:gd name="connsiteX13" fmla="*/ 362455 w 424243"/>
                    <a:gd name="connsiteY13" fmla="*/ 7712 h 526606"/>
                    <a:gd name="connsiteX14" fmla="*/ 370167 w 424243"/>
                    <a:gd name="connsiteY14" fmla="*/ 0 h 526606"/>
                    <a:gd name="connsiteX15" fmla="*/ 406523 w 424243"/>
                    <a:gd name="connsiteY15" fmla="*/ 0 h 526606"/>
                    <a:gd name="connsiteX16" fmla="*/ 424150 w 424243"/>
                    <a:gd name="connsiteY16" fmla="*/ 17627 h 526606"/>
                    <a:gd name="connsiteX17" fmla="*/ 424150 w 424243"/>
                    <a:gd name="connsiteY17" fmla="*/ 508980 h 526606"/>
                    <a:gd name="connsiteX18" fmla="*/ 406523 w 424243"/>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243" h="526606">
                      <a:moveTo>
                        <a:pt x="406523" y="526607"/>
                      </a:moveTo>
                      <a:lnTo>
                        <a:pt x="17627" y="526607"/>
                      </a:lnTo>
                      <a:cubicBezTo>
                        <a:pt x="7712" y="526607"/>
                        <a:pt x="0" y="518895"/>
                        <a:pt x="0" y="508980"/>
                      </a:cubicBezTo>
                      <a:lnTo>
                        <a:pt x="0" y="469319"/>
                      </a:lnTo>
                      <a:cubicBezTo>
                        <a:pt x="0" y="464913"/>
                        <a:pt x="3305" y="461607"/>
                        <a:pt x="7712" y="461607"/>
                      </a:cubicBezTo>
                      <a:cubicBezTo>
                        <a:pt x="12119" y="461607"/>
                        <a:pt x="15424" y="464913"/>
                        <a:pt x="15424" y="469319"/>
                      </a:cubicBezTo>
                      <a:lnTo>
                        <a:pt x="15424" y="508980"/>
                      </a:lnTo>
                      <a:cubicBezTo>
                        <a:pt x="15424" y="510082"/>
                        <a:pt x="16525" y="511183"/>
                        <a:pt x="17627" y="511183"/>
                      </a:cubicBezTo>
                      <a:lnTo>
                        <a:pt x="406523" y="511183"/>
                      </a:lnTo>
                      <a:cubicBezTo>
                        <a:pt x="407625" y="511183"/>
                        <a:pt x="408726" y="510082"/>
                        <a:pt x="408726" y="508980"/>
                      </a:cubicBezTo>
                      <a:lnTo>
                        <a:pt x="408726" y="17627"/>
                      </a:lnTo>
                      <a:cubicBezTo>
                        <a:pt x="408726" y="16525"/>
                        <a:pt x="407625" y="15424"/>
                        <a:pt x="406523" y="15424"/>
                      </a:cubicBezTo>
                      <a:lnTo>
                        <a:pt x="370167" y="15424"/>
                      </a:lnTo>
                      <a:cubicBezTo>
                        <a:pt x="365760" y="15424"/>
                        <a:pt x="362455" y="12119"/>
                        <a:pt x="362455" y="7712"/>
                      </a:cubicBezTo>
                      <a:cubicBezTo>
                        <a:pt x="362455" y="3305"/>
                        <a:pt x="365760" y="0"/>
                        <a:pt x="370167" y="0"/>
                      </a:cubicBezTo>
                      <a:lnTo>
                        <a:pt x="406523" y="0"/>
                      </a:lnTo>
                      <a:cubicBezTo>
                        <a:pt x="416438" y="0"/>
                        <a:pt x="424150" y="7712"/>
                        <a:pt x="424150" y="17627"/>
                      </a:cubicBezTo>
                      <a:lnTo>
                        <a:pt x="424150" y="508980"/>
                      </a:lnTo>
                      <a:cubicBezTo>
                        <a:pt x="425252" y="518895"/>
                        <a:pt x="416438" y="526607"/>
                        <a:pt x="406523"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20" name="Freeform 144">
                  <a:extLst>
                    <a:ext uri="{FF2B5EF4-FFF2-40B4-BE49-F238E27FC236}">
                      <a16:creationId xmlns:a16="http://schemas.microsoft.com/office/drawing/2014/main" id="{826C5681-D260-445D-AB49-F488C06DA096}"/>
                    </a:ext>
                  </a:extLst>
                </p:cNvPr>
                <p:cNvSpPr/>
                <p:nvPr/>
              </p:nvSpPr>
              <p:spPr>
                <a:xfrm>
                  <a:off x="6424565" y="3753462"/>
                  <a:ext cx="74914" cy="160846"/>
                </a:xfrm>
                <a:custGeom>
                  <a:avLst/>
                  <a:gdLst>
                    <a:gd name="connsiteX0" fmla="*/ 74915 w 74914"/>
                    <a:gd name="connsiteY0" fmla="*/ 80423 h 160846"/>
                    <a:gd name="connsiteX1" fmla="*/ 37457 w 74914"/>
                    <a:gd name="connsiteY1" fmla="*/ 160847 h 160846"/>
                    <a:gd name="connsiteX2" fmla="*/ 0 w 74914"/>
                    <a:gd name="connsiteY2" fmla="*/ 80423 h 160846"/>
                    <a:gd name="connsiteX3" fmla="*/ 37457 w 74914"/>
                    <a:gd name="connsiteY3" fmla="*/ 0 h 160846"/>
                    <a:gd name="connsiteX4" fmla="*/ 74915 w 74914"/>
                    <a:gd name="connsiteY4" fmla="*/ 80423 h 1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 h="160846">
                      <a:moveTo>
                        <a:pt x="74915" y="80423"/>
                      </a:moveTo>
                      <a:cubicBezTo>
                        <a:pt x="74915" y="124840"/>
                        <a:pt x="58144" y="160847"/>
                        <a:pt x="37457" y="160847"/>
                      </a:cubicBezTo>
                      <a:cubicBezTo>
                        <a:pt x="16770" y="160847"/>
                        <a:pt x="0" y="124840"/>
                        <a:pt x="0" y="80423"/>
                      </a:cubicBezTo>
                      <a:cubicBezTo>
                        <a:pt x="0" y="36007"/>
                        <a:pt x="16770" y="0"/>
                        <a:pt x="37457" y="0"/>
                      </a:cubicBezTo>
                      <a:cubicBezTo>
                        <a:pt x="58144" y="0"/>
                        <a:pt x="74915" y="36007"/>
                        <a:pt x="74915" y="80423"/>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21" name="Group 120">
              <a:extLst>
                <a:ext uri="{FF2B5EF4-FFF2-40B4-BE49-F238E27FC236}">
                  <a16:creationId xmlns:a16="http://schemas.microsoft.com/office/drawing/2014/main" id="{9636659F-F674-4706-BA3A-2DD76188A81E}"/>
                </a:ext>
              </a:extLst>
            </p:cNvPr>
            <p:cNvGrpSpPr/>
            <p:nvPr/>
          </p:nvGrpSpPr>
          <p:grpSpPr>
            <a:xfrm>
              <a:off x="758143" y="776170"/>
              <a:ext cx="3200400" cy="914399"/>
              <a:chOff x="131206" y="1676112"/>
              <a:chExt cx="3016271" cy="1275069"/>
            </a:xfrm>
          </p:grpSpPr>
          <p:sp>
            <p:nvSpPr>
              <p:cNvPr id="122" name="Rounded Rectangle 107">
                <a:extLst>
                  <a:ext uri="{FF2B5EF4-FFF2-40B4-BE49-F238E27FC236}">
                    <a16:creationId xmlns:a16="http://schemas.microsoft.com/office/drawing/2014/main" id="{EFCBFAB3-6E77-4D3A-87DE-675360D694A8}"/>
                  </a:ext>
                </a:extLst>
              </p:cNvPr>
              <p:cNvSpPr/>
              <p:nvPr/>
            </p:nvSpPr>
            <p:spPr bwMode="auto">
              <a:xfrm>
                <a:off x="131206" y="1690284"/>
                <a:ext cx="3016271" cy="1260897"/>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panose="020B0604020202020204" pitchFamily="34" charset="0"/>
                    <a:sym typeface="Helvetica Light"/>
                  </a:rPr>
                  <a:t>ONE PLATFORM, COMPLETE DISCOVERY</a:t>
                </a: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panose="020B0604020202020204" pitchFamily="34" charset="0"/>
                    <a:sym typeface="Helvetica Light"/>
                  </a:rPr>
                  <a:t>Accelerate collection, processing and review for eDiscovery and FOIA/Subject access requests</a:t>
                </a:r>
              </a:p>
            </p:txBody>
          </p:sp>
          <p:sp>
            <p:nvSpPr>
              <p:cNvPr id="123" name="Rectangle 122">
                <a:extLst>
                  <a:ext uri="{FF2B5EF4-FFF2-40B4-BE49-F238E27FC236}">
                    <a16:creationId xmlns:a16="http://schemas.microsoft.com/office/drawing/2014/main" id="{50996052-0874-4D17-8996-1C1A08284CA3}"/>
                  </a:ext>
                </a:extLst>
              </p:cNvPr>
              <p:cNvSpPr/>
              <p:nvPr/>
            </p:nvSpPr>
            <p:spPr>
              <a:xfrm>
                <a:off x="131206" y="1676112"/>
                <a:ext cx="3016271" cy="343339"/>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eDiscovery Platform / Advanced eDiscovery</a:t>
                </a:r>
                <a:endParaRPr kumimoji="0" lang="en-US" sz="1000" b="0" i="0" u="none" strike="noStrike" kern="1200" cap="all" spc="0" normalizeH="0" baseline="0" noProof="0">
                  <a:ln>
                    <a:noFill/>
                  </a:ln>
                  <a:solidFill>
                    <a:srgbClr val="000000"/>
                  </a:solidFill>
                  <a:effectLst/>
                  <a:uLnTx/>
                  <a:uFillTx/>
                  <a:latin typeface="Arial" panose="020B0604020202020204"/>
                  <a:ea typeface="+mn-ea"/>
                  <a:cs typeface="+mn-cs"/>
                </a:endParaRPr>
              </a:p>
            </p:txBody>
          </p:sp>
        </p:grpSp>
        <p:grpSp>
          <p:nvGrpSpPr>
            <p:cNvPr id="124" name="Group 123">
              <a:extLst>
                <a:ext uri="{FF2B5EF4-FFF2-40B4-BE49-F238E27FC236}">
                  <a16:creationId xmlns:a16="http://schemas.microsoft.com/office/drawing/2014/main" id="{40A3110C-4216-4F81-8F03-C5E54D5FD1B2}"/>
                </a:ext>
              </a:extLst>
            </p:cNvPr>
            <p:cNvGrpSpPr/>
            <p:nvPr/>
          </p:nvGrpSpPr>
          <p:grpSpPr>
            <a:xfrm>
              <a:off x="319168" y="3115301"/>
              <a:ext cx="3200400" cy="914400"/>
              <a:chOff x="1181773" y="1588641"/>
              <a:chExt cx="2811402" cy="888148"/>
            </a:xfrm>
          </p:grpSpPr>
          <p:sp>
            <p:nvSpPr>
              <p:cNvPr id="125" name="Rounded Rectangle 117">
                <a:extLst>
                  <a:ext uri="{FF2B5EF4-FFF2-40B4-BE49-F238E27FC236}">
                    <a16:creationId xmlns:a16="http://schemas.microsoft.com/office/drawing/2014/main" id="{F90F8FF0-F920-4DA1-9344-A4BDD640864A}"/>
                  </a:ext>
                </a:extLst>
              </p:cNvPr>
              <p:cNvSpPr/>
              <p:nvPr/>
            </p:nvSpPr>
            <p:spPr bwMode="auto">
              <a:xfrm>
                <a:off x="1181773" y="1588641"/>
                <a:ext cx="2811401"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EFFICIENT REVIEW OF ALL CONTENT</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 provides monitoring of communications to ensure regulatory compliance  </a:t>
                </a:r>
              </a:p>
            </p:txBody>
          </p:sp>
          <p:sp>
            <p:nvSpPr>
              <p:cNvPr id="126" name="Rectangle 125">
                <a:extLst>
                  <a:ext uri="{FF2B5EF4-FFF2-40B4-BE49-F238E27FC236}">
                    <a16:creationId xmlns:a16="http://schemas.microsoft.com/office/drawing/2014/main" id="{32DC1656-9CE2-4D54-95BF-F4303F06BF84}"/>
                  </a:ext>
                </a:extLst>
              </p:cNvPr>
              <p:cNvSpPr/>
              <p:nvPr/>
            </p:nvSpPr>
            <p:spPr>
              <a:xfrm>
                <a:off x="1181773" y="1602021"/>
                <a:ext cx="2811402"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7" name="Group 126">
              <a:extLst>
                <a:ext uri="{FF2B5EF4-FFF2-40B4-BE49-F238E27FC236}">
                  <a16:creationId xmlns:a16="http://schemas.microsoft.com/office/drawing/2014/main" id="{0B332B3A-2908-4B79-B8B3-C4932F6F2403}"/>
                </a:ext>
              </a:extLst>
            </p:cNvPr>
            <p:cNvGrpSpPr/>
            <p:nvPr/>
          </p:nvGrpSpPr>
          <p:grpSpPr>
            <a:xfrm>
              <a:off x="804704" y="5140554"/>
              <a:ext cx="3200401" cy="914400"/>
              <a:chOff x="-3118862" y="1161575"/>
              <a:chExt cx="2927058" cy="1143163"/>
            </a:xfrm>
          </p:grpSpPr>
          <p:sp>
            <p:nvSpPr>
              <p:cNvPr id="128" name="Rounded Rectangle 121">
                <a:extLst>
                  <a:ext uri="{FF2B5EF4-FFF2-40B4-BE49-F238E27FC236}">
                    <a16:creationId xmlns:a16="http://schemas.microsoft.com/office/drawing/2014/main" id="{A76B6F26-4CED-4AC9-981A-E9804E44064B}"/>
                  </a:ext>
                </a:extLst>
              </p:cNvPr>
              <p:cNvSpPr/>
              <p:nvPr/>
            </p:nvSpPr>
            <p:spPr bwMode="auto">
              <a:xfrm>
                <a:off x="-3118861" y="1161575"/>
                <a:ext cx="2927057" cy="1143163"/>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CAPTURE &amp; INDEXING</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Efficiently store content with flexible deployment (on-prem, hybrid, customer cloud tenant; SaaS).</a:t>
                </a:r>
              </a:p>
            </p:txBody>
          </p:sp>
          <p:sp>
            <p:nvSpPr>
              <p:cNvPr id="129" name="Rectangle 128">
                <a:extLst>
                  <a:ext uri="{FF2B5EF4-FFF2-40B4-BE49-F238E27FC236}">
                    <a16:creationId xmlns:a16="http://schemas.microsoft.com/office/drawing/2014/main" id="{A93B2888-5555-4B65-9626-10FDDEDE3113}"/>
                  </a:ext>
                </a:extLst>
              </p:cNvPr>
              <p:cNvSpPr/>
              <p:nvPr/>
            </p:nvSpPr>
            <p:spPr>
              <a:xfrm>
                <a:off x="-3118862" y="1182013"/>
                <a:ext cx="2927056" cy="307820"/>
              </a:xfrm>
              <a:prstGeom prst="rect">
                <a:avLst/>
              </a:prstGeom>
            </p:spPr>
            <p:txBody>
              <a:bodyPr wrap="square">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Enterprise Vault (On-prem/SaaS)</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cxnSp>
          <p:nvCxnSpPr>
            <p:cNvPr id="130" name="Straight Connector 129">
              <a:extLst>
                <a:ext uri="{FF2B5EF4-FFF2-40B4-BE49-F238E27FC236}">
                  <a16:creationId xmlns:a16="http://schemas.microsoft.com/office/drawing/2014/main" id="{364FB1E1-C37C-4D82-BD73-0071EC282C2C}"/>
                </a:ext>
              </a:extLst>
            </p:cNvPr>
            <p:cNvCxnSpPr>
              <a:cxnSpLocks/>
            </p:cNvCxnSpPr>
            <p:nvPr/>
          </p:nvCxnSpPr>
          <p:spPr>
            <a:xfrm flipV="1">
              <a:off x="7394721" y="1115847"/>
              <a:ext cx="844591" cy="7277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8371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750"/>
                                        <p:tgtEl>
                                          <p:spTgt spid="131"/>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131"/>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6A66-D991-3971-008B-2DFE13759DF5}"/>
              </a:ext>
            </a:extLst>
          </p:cNvPr>
          <p:cNvSpPr>
            <a:spLocks noGrp="1"/>
          </p:cNvSpPr>
          <p:nvPr>
            <p:ph type="title"/>
          </p:nvPr>
        </p:nvSpPr>
        <p:spPr>
          <a:xfrm>
            <a:off x="828339" y="302544"/>
            <a:ext cx="10535322" cy="553455"/>
          </a:xfrm>
        </p:spPr>
        <p:txBody>
          <a:bodyPr/>
          <a:lstStyle/>
          <a:p>
            <a:r>
              <a:rPr lang="en-US" dirty="0"/>
              <a:t>NetBackup Recovery Vault</a:t>
            </a:r>
          </a:p>
        </p:txBody>
      </p:sp>
      <p:sp>
        <p:nvSpPr>
          <p:cNvPr id="6" name="Text Placeholder 4">
            <a:extLst>
              <a:ext uri="{FF2B5EF4-FFF2-40B4-BE49-F238E27FC236}">
                <a16:creationId xmlns:a16="http://schemas.microsoft.com/office/drawing/2014/main" id="{4EB6F80E-4462-D617-09E6-B7AFAAD9101A}"/>
              </a:ext>
            </a:extLst>
          </p:cNvPr>
          <p:cNvSpPr txBox="1">
            <a:spLocks/>
          </p:cNvSpPr>
          <p:nvPr/>
        </p:nvSpPr>
        <p:spPr>
          <a:xfrm>
            <a:off x="828339" y="846426"/>
            <a:ext cx="10535322" cy="306204"/>
          </a:xfrm>
          <a:prstGeom prst="rect">
            <a:avLst/>
          </a:prstGeom>
        </p:spPr>
        <p:txBody>
          <a:bodyPr lIns="0" tIns="0" rIns="0" bIns="0"/>
          <a:lstStyle>
            <a:lvl1pPr marL="182880" indent="-182880" algn="l" defTabSz="914400" rtl="0" eaLnBrk="1" latinLnBrk="0" hangingPunct="1">
              <a:lnSpc>
                <a:spcPct val="100000"/>
              </a:lnSpc>
              <a:spcBef>
                <a:spcPts val="12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708660" indent="-342900" algn="l" defTabSz="914400" rtl="0" eaLnBrk="1" latinLnBrk="0" hangingPunct="1">
              <a:lnSpc>
                <a:spcPct val="90000"/>
              </a:lnSpc>
              <a:spcBef>
                <a:spcPts val="800"/>
              </a:spcBef>
              <a:buClr>
                <a:srgbClr val="B3B3B4"/>
              </a:buClr>
              <a:buSzPct val="80000"/>
              <a:buFont typeface="Wingdings" pitchFamily="2" charset="2"/>
              <a:buChar char="§"/>
              <a:defRPr lang="en-US" sz="2000" kern="1200" dirty="0" smtClean="0">
                <a:solidFill>
                  <a:schemeClr val="tx1"/>
                </a:solidFill>
                <a:latin typeface="+mn-lt"/>
                <a:ea typeface="+mn-ea"/>
                <a:cs typeface="+mn-cs"/>
              </a:defRPr>
            </a:lvl2pPr>
            <a:lvl3pPr marL="1017270" indent="-285750" algn="l" defTabSz="914400" rtl="0" eaLnBrk="1" latinLnBrk="0" hangingPunct="1">
              <a:lnSpc>
                <a:spcPct val="90000"/>
              </a:lnSpc>
              <a:spcBef>
                <a:spcPts val="700"/>
              </a:spcBef>
              <a:buClr>
                <a:srgbClr val="B3B3B4"/>
              </a:buClr>
              <a:buSzPct val="100000"/>
              <a:buFont typeface="Arial" panose="020B0604020202020204" pitchFamily="34" charset="0"/>
              <a:buChar char="•"/>
              <a:defRPr lang="en-US" sz="1800" kern="1200" dirty="0" smtClean="0">
                <a:solidFill>
                  <a:schemeClr val="tx1"/>
                </a:solidFill>
                <a:latin typeface="+mn-lt"/>
                <a:ea typeface="+mn-ea"/>
                <a:cs typeface="+mn-cs"/>
              </a:defRPr>
            </a:lvl3pPr>
            <a:lvl4pPr marL="138303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4pPr>
            <a:lvl5pPr marL="1748790" indent="-285750" algn="l" defTabSz="914400" rtl="0" eaLnBrk="1" latinLnBrk="0" hangingPunct="1">
              <a:lnSpc>
                <a:spcPct val="90000"/>
              </a:lnSpc>
              <a:spcBef>
                <a:spcPts val="500"/>
              </a:spcBef>
              <a:buClr>
                <a:srgbClr val="B3B3B4"/>
              </a:buClr>
              <a:buFont typeface="Arial" panose="020B0604020202020204" pitchFamily="34" charset="0"/>
              <a:buChar char="•"/>
              <a:defRPr lang="en-US" sz="16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D31D24"/>
              </a:buClr>
              <a:buSzTx/>
              <a:buFont typeface="Arial" panose="020B0604020202020204" pitchFamily="34" charset="0"/>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Seamless cloud storage-as-a-service</a:t>
            </a:r>
          </a:p>
        </p:txBody>
      </p:sp>
      <p:grpSp>
        <p:nvGrpSpPr>
          <p:cNvPr id="48" name="Group 47">
            <a:extLst>
              <a:ext uri="{FF2B5EF4-FFF2-40B4-BE49-F238E27FC236}">
                <a16:creationId xmlns:a16="http://schemas.microsoft.com/office/drawing/2014/main" id="{7DBF4447-01F7-643B-30D7-811A7CDF37A2}"/>
              </a:ext>
            </a:extLst>
          </p:cNvPr>
          <p:cNvGrpSpPr/>
          <p:nvPr/>
        </p:nvGrpSpPr>
        <p:grpSpPr>
          <a:xfrm>
            <a:off x="1173316" y="3714041"/>
            <a:ext cx="4764775" cy="2374614"/>
            <a:chOff x="1173316" y="3714041"/>
            <a:chExt cx="4764775" cy="2374614"/>
          </a:xfrm>
        </p:grpSpPr>
        <p:sp>
          <p:nvSpPr>
            <p:cNvPr id="138" name="Rounded Rectangle 137">
              <a:extLst>
                <a:ext uri="{FF2B5EF4-FFF2-40B4-BE49-F238E27FC236}">
                  <a16:creationId xmlns:a16="http://schemas.microsoft.com/office/drawing/2014/main" id="{3792A6EC-5988-B08D-EACF-EA130868F9C4}"/>
                </a:ext>
              </a:extLst>
            </p:cNvPr>
            <p:cNvSpPr/>
            <p:nvPr/>
          </p:nvSpPr>
          <p:spPr bwMode="auto">
            <a:xfrm>
              <a:off x="1173316" y="3714041"/>
              <a:ext cx="4764775" cy="2374614"/>
            </a:xfrm>
            <a:prstGeom prst="roundRect">
              <a:avLst>
                <a:gd name="adj" fmla="val 4279"/>
              </a:avLst>
            </a:prstGeom>
            <a:solidFill>
              <a:schemeClr val="bg2"/>
            </a:solidFill>
            <a:ln w="12700">
              <a:no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39" name="Round Same Side Corner Rectangle 138">
              <a:extLst>
                <a:ext uri="{FF2B5EF4-FFF2-40B4-BE49-F238E27FC236}">
                  <a16:creationId xmlns:a16="http://schemas.microsoft.com/office/drawing/2014/main" id="{46BDCAEE-1594-BB4A-0A86-069BDA83E1E2}"/>
                </a:ext>
              </a:extLst>
            </p:cNvPr>
            <p:cNvSpPr/>
            <p:nvPr/>
          </p:nvSpPr>
          <p:spPr bwMode="auto">
            <a:xfrm>
              <a:off x="1173316" y="3714041"/>
              <a:ext cx="4764775" cy="491173"/>
            </a:xfrm>
            <a:prstGeom prst="round2SameRect">
              <a:avLst>
                <a:gd name="adj1" fmla="val 16953"/>
                <a:gd name="adj2" fmla="val 0"/>
              </a:avLst>
            </a:prstGeom>
            <a:gradFill>
              <a:gsLst>
                <a:gs pos="0">
                  <a:schemeClr val="accent2"/>
                </a:gs>
                <a:gs pos="84000">
                  <a:schemeClr val="accent1"/>
                </a:gs>
              </a:gsLst>
              <a:lin ang="5400000" scaled="0"/>
            </a:gradFill>
            <a:ln w="12700" cap="flat" cmpd="sng" algn="ctr">
              <a:noFill/>
              <a:prstDash val="solid"/>
              <a:miter lim="800000"/>
              <a:headEnd type="none" w="med" len="med"/>
              <a:tailEnd type="none" w="med" len="med"/>
            </a:ln>
            <a:effectLst/>
          </p:spPr>
          <p:txBody>
            <a:bodyPr vert="horz" wrap="square" lIns="0" tIns="0" rIns="0" bIns="45720" numCol="1" rtlCol="0" anchor="ctr" anchorCtr="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Calibri Light" panose="020F0302020204030204" pitchFamily="34" charset="0"/>
                </a:rPr>
                <a:t>On-premises or cloud-based workloads</a:t>
              </a:r>
            </a:p>
          </p:txBody>
        </p:sp>
        <p:sp>
          <p:nvSpPr>
            <p:cNvPr id="140" name="TextBox 139">
              <a:extLst>
                <a:ext uri="{FF2B5EF4-FFF2-40B4-BE49-F238E27FC236}">
                  <a16:creationId xmlns:a16="http://schemas.microsoft.com/office/drawing/2014/main" id="{1E2BE3A1-E896-F378-F72E-6E51D1D8674B}"/>
                </a:ext>
              </a:extLst>
            </p:cNvPr>
            <p:cNvSpPr txBox="1"/>
            <p:nvPr/>
          </p:nvSpPr>
          <p:spPr>
            <a:xfrm>
              <a:off x="1577673" y="4375464"/>
              <a:ext cx="3835982" cy="1542940"/>
            </a:xfrm>
            <a:prstGeom prst="rect">
              <a:avLst/>
            </a:prstGeom>
            <a:noFill/>
          </p:spPr>
          <p:txBody>
            <a:bodyPr wrap="square" lIns="0" tIns="0" rIns="0" bIns="0" rtlCol="0" anchor="t">
              <a:noAutofit/>
            </a:bodyPr>
            <a:lstStyle/>
            <a:p>
              <a:pPr marL="194310" marR="0" lvl="0" indent="-194310" algn="l" defTabSz="914400" rtl="0" eaLnBrk="1" fontAlgn="auto" latinLnBrk="0" hangingPunct="1">
                <a:lnSpc>
                  <a:spcPct val="100000"/>
                </a:lnSpc>
                <a:spcBef>
                  <a:spcPts val="0"/>
                </a:spcBef>
                <a:spcAft>
                  <a:spcPts val="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Provisioned securely in NetBackup</a:t>
              </a:r>
            </a:p>
            <a:p>
              <a:pPr marL="377190" marR="0" lvl="1" indent="-194310" algn="l" defTabSz="914400" rtl="0" eaLnBrk="1" fontAlgn="auto" latinLnBrk="0" hangingPunct="1">
                <a:lnSpc>
                  <a:spcPct val="100000"/>
                </a:lnSpc>
                <a:spcBef>
                  <a:spcPts val="300"/>
                </a:spcBef>
                <a:spcAft>
                  <a:spcPts val="0"/>
                </a:spcAft>
                <a:buClr>
                  <a:srgbClr val="FFFFFF">
                    <a:lumMod val="65000"/>
                  </a:srgbClr>
                </a:buClr>
                <a:buSzTx/>
                <a:buFont typeface="Wingdings" pitchFamily="2" charset="2"/>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RBAC authentication</a:t>
              </a:r>
            </a:p>
            <a:p>
              <a:pPr marL="377190" marR="0" lvl="1" indent="-194310" algn="l" defTabSz="914400" rtl="0" eaLnBrk="1" fontAlgn="auto" latinLnBrk="0" hangingPunct="1">
                <a:lnSpc>
                  <a:spcPct val="100000"/>
                </a:lnSpc>
                <a:spcBef>
                  <a:spcPts val="300"/>
                </a:spcBef>
                <a:spcAft>
                  <a:spcPts val="0"/>
                </a:spcAft>
                <a:buClr>
                  <a:srgbClr val="FFFFFF">
                    <a:lumMod val="65000"/>
                  </a:srgbClr>
                </a:buClr>
                <a:buSzTx/>
                <a:buFont typeface="Wingdings" pitchFamily="2" charset="2"/>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Subscription-based</a:t>
              </a:r>
            </a:p>
            <a:p>
              <a:pPr marL="377190" marR="0" lvl="1" indent="-194310" algn="l" defTabSz="914400" rtl="0" eaLnBrk="1" fontAlgn="auto" latinLnBrk="0" hangingPunct="1">
                <a:lnSpc>
                  <a:spcPct val="100000"/>
                </a:lnSpc>
                <a:spcBef>
                  <a:spcPts val="300"/>
                </a:spcBef>
                <a:spcAft>
                  <a:spcPts val="800"/>
                </a:spcAft>
                <a:buClr>
                  <a:srgbClr val="FFFFFF">
                    <a:lumMod val="65000"/>
                  </a:srgbClr>
                </a:buClr>
                <a:buSzTx/>
                <a:buFont typeface="Wingdings" pitchFamily="2" charset="2"/>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Consumption reporting</a:t>
              </a:r>
            </a:p>
            <a:p>
              <a:pPr marL="194310" marR="0" lvl="0" indent="-194310" algn="l" defTabSz="914400" rtl="0" eaLnBrk="1" fontAlgn="auto" latinLnBrk="0" hangingPunct="1">
                <a:lnSpc>
                  <a:spcPct val="100000"/>
                </a:lnSpc>
                <a:spcBef>
                  <a:spcPts val="0"/>
                </a:spcBef>
                <a:spcAft>
                  <a:spcPts val="0"/>
                </a:spcAft>
                <a:buClr>
                  <a:srgbClr val="AB2328"/>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Automated resiliency</a:t>
              </a:r>
            </a:p>
            <a:p>
              <a:pPr marL="377190" marR="0" lvl="1" indent="-194310" algn="l" defTabSz="914400" rtl="0" eaLnBrk="1" fontAlgn="auto" latinLnBrk="0" hangingPunct="1">
                <a:lnSpc>
                  <a:spcPct val="100000"/>
                </a:lnSpc>
                <a:spcBef>
                  <a:spcPts val="300"/>
                </a:spcBef>
                <a:spcAft>
                  <a:spcPts val="0"/>
                </a:spcAft>
                <a:buClr>
                  <a:srgbClr val="FFFFFF">
                    <a:lumMod val="65000"/>
                  </a:srgbClr>
                </a:buClr>
                <a:buSzTx/>
                <a:buFont typeface="Wingdings" pitchFamily="2" charset="2"/>
                <a:buChar char="§"/>
                <a:tabLst/>
                <a:defRPr/>
              </a:pPr>
              <a:r>
                <a:rPr kumimoji="0" lang="en-US" sz="1400" b="0" i="0" u="none" strike="noStrike" kern="1200" cap="none" spc="0" normalizeH="0" baseline="0" noProof="0" dirty="0">
                  <a:ln>
                    <a:noFill/>
                  </a:ln>
                  <a:solidFill>
                    <a:srgbClr val="182C34"/>
                  </a:solidFill>
                  <a:effectLst/>
                  <a:uLnTx/>
                  <a:uFillTx/>
                  <a:latin typeface="Arial" panose="020B0604020202020204"/>
                  <a:ea typeface="+mn-ea"/>
                  <a:cs typeface="Calibri Light" panose="020F0302020204030204" pitchFamily="34" charset="0"/>
                </a:rPr>
                <a:t>Recover to cloud or data center</a:t>
              </a:r>
            </a:p>
          </p:txBody>
        </p:sp>
      </p:grpSp>
      <p:grpSp>
        <p:nvGrpSpPr>
          <p:cNvPr id="47" name="Group 46">
            <a:extLst>
              <a:ext uri="{FF2B5EF4-FFF2-40B4-BE49-F238E27FC236}">
                <a16:creationId xmlns:a16="http://schemas.microsoft.com/office/drawing/2014/main" id="{3A8BF91C-636B-378D-63A6-F9160EF121BA}"/>
              </a:ext>
            </a:extLst>
          </p:cNvPr>
          <p:cNvGrpSpPr/>
          <p:nvPr/>
        </p:nvGrpSpPr>
        <p:grpSpPr>
          <a:xfrm>
            <a:off x="1577673" y="1443792"/>
            <a:ext cx="3321433" cy="2127363"/>
            <a:chOff x="1577673" y="1443792"/>
            <a:chExt cx="3321433" cy="2127363"/>
          </a:xfrm>
        </p:grpSpPr>
        <p:sp>
          <p:nvSpPr>
            <p:cNvPr id="89" name="Freeform 27">
              <a:extLst>
                <a:ext uri="{FF2B5EF4-FFF2-40B4-BE49-F238E27FC236}">
                  <a16:creationId xmlns:a16="http://schemas.microsoft.com/office/drawing/2014/main" id="{4A85F64F-2165-0232-6401-A0FBFFE6BE21}"/>
                </a:ext>
              </a:extLst>
            </p:cNvPr>
            <p:cNvSpPr/>
            <p:nvPr/>
          </p:nvSpPr>
          <p:spPr>
            <a:xfrm>
              <a:off x="2219594" y="1443792"/>
              <a:ext cx="2679512" cy="1662396"/>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20" name="Picture 119" descr="Logo&#10;&#10;Description automatically generated">
              <a:extLst>
                <a:ext uri="{FF2B5EF4-FFF2-40B4-BE49-F238E27FC236}">
                  <a16:creationId xmlns:a16="http://schemas.microsoft.com/office/drawing/2014/main" id="{6F1D3165-2378-A155-0C55-57B6E52E65D7}"/>
                </a:ext>
              </a:extLst>
            </p:cNvPr>
            <p:cNvPicPr>
              <a:picLocks noChangeAspect="1"/>
            </p:cNvPicPr>
            <p:nvPr/>
          </p:nvPicPr>
          <p:blipFill>
            <a:blip r:embed="rId3"/>
            <a:stretch>
              <a:fillRect/>
            </a:stretch>
          </p:blipFill>
          <p:spPr>
            <a:xfrm>
              <a:off x="2865512" y="1875120"/>
              <a:ext cx="437420" cy="299196"/>
            </a:xfrm>
            <a:prstGeom prst="rect">
              <a:avLst/>
            </a:prstGeom>
          </p:spPr>
        </p:pic>
        <p:pic>
          <p:nvPicPr>
            <p:cNvPr id="124" name="Picture 123" descr="Shape, arrow&#10;&#10;Description automatically generated">
              <a:extLst>
                <a:ext uri="{FF2B5EF4-FFF2-40B4-BE49-F238E27FC236}">
                  <a16:creationId xmlns:a16="http://schemas.microsoft.com/office/drawing/2014/main" id="{75C12AEC-04E5-C0BA-44CF-20BEE90FB56A}"/>
                </a:ext>
              </a:extLst>
            </p:cNvPr>
            <p:cNvPicPr>
              <a:picLocks noChangeAspect="1"/>
            </p:cNvPicPr>
            <p:nvPr/>
          </p:nvPicPr>
          <p:blipFill>
            <a:blip r:embed="rId4"/>
            <a:stretch>
              <a:fillRect/>
            </a:stretch>
          </p:blipFill>
          <p:spPr>
            <a:xfrm>
              <a:off x="3329303" y="2083424"/>
              <a:ext cx="435092" cy="346332"/>
            </a:xfrm>
            <a:prstGeom prst="rect">
              <a:avLst/>
            </a:prstGeom>
          </p:spPr>
        </p:pic>
        <p:sp>
          <p:nvSpPr>
            <p:cNvPr id="135" name="TextBox 134">
              <a:extLst>
                <a:ext uri="{FF2B5EF4-FFF2-40B4-BE49-F238E27FC236}">
                  <a16:creationId xmlns:a16="http://schemas.microsoft.com/office/drawing/2014/main" id="{F9D9E6F7-38CE-6BE3-FC62-3235986D6A3C}"/>
                </a:ext>
              </a:extLst>
            </p:cNvPr>
            <p:cNvSpPr txBox="1"/>
            <p:nvPr/>
          </p:nvSpPr>
          <p:spPr>
            <a:xfrm>
              <a:off x="1577673" y="3190871"/>
              <a:ext cx="1403973" cy="380284"/>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82C34"/>
                  </a:solidFill>
                  <a:effectLst/>
                  <a:uLnTx/>
                  <a:uFillTx/>
                  <a:latin typeface="Arial" panose="020B0604020202020204" pitchFamily="34" charset="0"/>
                  <a:ea typeface="Polaris Book Italic" panose="02000000000000000000" pitchFamily="2" charset="0"/>
                  <a:cs typeface="Arial" panose="020B0604020202020204" pitchFamily="34" charset="0"/>
                </a:rPr>
                <a:t>Comprehensive NetBackup protection</a:t>
              </a:r>
            </a:p>
          </p:txBody>
        </p:sp>
        <p:grpSp>
          <p:nvGrpSpPr>
            <p:cNvPr id="146" name="Group 145">
              <a:extLst>
                <a:ext uri="{FF2B5EF4-FFF2-40B4-BE49-F238E27FC236}">
                  <a16:creationId xmlns:a16="http://schemas.microsoft.com/office/drawing/2014/main" id="{87560B0B-3711-2755-38DA-3866189DE160}"/>
                </a:ext>
              </a:extLst>
            </p:cNvPr>
            <p:cNvGrpSpPr/>
            <p:nvPr/>
          </p:nvGrpSpPr>
          <p:grpSpPr>
            <a:xfrm>
              <a:off x="3235192" y="2923701"/>
              <a:ext cx="638725" cy="638725"/>
              <a:chOff x="5265215" y="3946170"/>
              <a:chExt cx="836531" cy="836531"/>
            </a:xfrm>
          </p:grpSpPr>
          <p:sp>
            <p:nvSpPr>
              <p:cNvPr id="147" name="Oval 146">
                <a:extLst>
                  <a:ext uri="{FF2B5EF4-FFF2-40B4-BE49-F238E27FC236}">
                    <a16:creationId xmlns:a16="http://schemas.microsoft.com/office/drawing/2014/main" id="{B8CAF29E-AA86-0489-9916-9124A5AF588D}"/>
                  </a:ext>
                </a:extLst>
              </p:cNvPr>
              <p:cNvSpPr/>
              <p:nvPr/>
            </p:nvSpPr>
            <p:spPr bwMode="auto">
              <a:xfrm>
                <a:off x="5265215" y="3946170"/>
                <a:ext cx="836531" cy="836531"/>
              </a:xfrm>
              <a:prstGeom prst="ellipse">
                <a:avLst/>
              </a:prstGeom>
              <a:gradFill>
                <a:gsLst>
                  <a:gs pos="61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148" name="Picture 147">
                <a:extLst>
                  <a:ext uri="{FF2B5EF4-FFF2-40B4-BE49-F238E27FC236}">
                    <a16:creationId xmlns:a16="http://schemas.microsoft.com/office/drawing/2014/main" id="{EC2C466C-D762-8F68-75CD-76604BC8D148}"/>
                  </a:ext>
                </a:extLst>
              </p:cNvPr>
              <p:cNvPicPr>
                <a:picLocks noChangeAspect="1"/>
              </p:cNvPicPr>
              <p:nvPr/>
            </p:nvPicPr>
            <p:blipFill>
              <a:blip r:embed="rId5"/>
              <a:stretch>
                <a:fillRect/>
              </a:stretch>
            </p:blipFill>
            <p:spPr>
              <a:xfrm>
                <a:off x="5352103" y="4034652"/>
                <a:ext cx="659567" cy="659567"/>
              </a:xfrm>
              <a:prstGeom prst="rect">
                <a:avLst/>
              </a:prstGeom>
            </p:spPr>
          </p:pic>
        </p:grpSp>
        <p:pic>
          <p:nvPicPr>
            <p:cNvPr id="10" name="Picture 9">
              <a:extLst>
                <a:ext uri="{FF2B5EF4-FFF2-40B4-BE49-F238E27FC236}">
                  <a16:creationId xmlns:a16="http://schemas.microsoft.com/office/drawing/2014/main" id="{706C88D3-6EAC-FC99-C850-396D6DD0B168}"/>
                </a:ext>
              </a:extLst>
            </p:cNvPr>
            <p:cNvPicPr>
              <a:picLocks noChangeAspect="1"/>
            </p:cNvPicPr>
            <p:nvPr/>
          </p:nvPicPr>
          <p:blipFill>
            <a:blip r:embed="rId6"/>
            <a:stretch>
              <a:fillRect/>
            </a:stretch>
          </p:blipFill>
          <p:spPr>
            <a:xfrm>
              <a:off x="3901379" y="1814641"/>
              <a:ext cx="435092" cy="359675"/>
            </a:xfrm>
            <a:prstGeom prst="rect">
              <a:avLst/>
            </a:prstGeom>
          </p:spPr>
        </p:pic>
        <p:sp>
          <p:nvSpPr>
            <p:cNvPr id="153" name="TextBox 152">
              <a:extLst>
                <a:ext uri="{FF2B5EF4-FFF2-40B4-BE49-F238E27FC236}">
                  <a16:creationId xmlns:a16="http://schemas.microsoft.com/office/drawing/2014/main" id="{A754FB31-A0D2-2E9B-2632-F7E80D444143}"/>
                </a:ext>
              </a:extLst>
            </p:cNvPr>
            <p:cNvSpPr txBox="1"/>
            <p:nvPr/>
          </p:nvSpPr>
          <p:spPr>
            <a:xfrm>
              <a:off x="2372656" y="2598151"/>
              <a:ext cx="2363798" cy="241840"/>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B2328"/>
                  </a:solidFill>
                  <a:effectLst/>
                  <a:uLnTx/>
                  <a:uFillTx/>
                  <a:latin typeface="Arial" panose="020B0604020202020204" pitchFamily="34" charset="0"/>
                  <a:ea typeface="Polaris Book" panose="02000000000000000000" pitchFamily="2" charset="0"/>
                  <a:cs typeface="Arial" panose="020B0604020202020204" pitchFamily="34" charset="0"/>
                </a:rPr>
                <a:t> IaaS    PaaS    SaaS</a:t>
              </a:r>
            </a:p>
          </p:txBody>
        </p:sp>
      </p:grpSp>
      <p:grpSp>
        <p:nvGrpSpPr>
          <p:cNvPr id="50" name="Group 49">
            <a:extLst>
              <a:ext uri="{FF2B5EF4-FFF2-40B4-BE49-F238E27FC236}">
                <a16:creationId xmlns:a16="http://schemas.microsoft.com/office/drawing/2014/main" id="{9951A6AD-156A-013E-0310-82BA01B64C2C}"/>
              </a:ext>
            </a:extLst>
          </p:cNvPr>
          <p:cNvGrpSpPr/>
          <p:nvPr/>
        </p:nvGrpSpPr>
        <p:grpSpPr>
          <a:xfrm>
            <a:off x="7359676" y="1443792"/>
            <a:ext cx="2679512" cy="2118633"/>
            <a:chOff x="7359676" y="1443792"/>
            <a:chExt cx="2679512" cy="2118633"/>
          </a:xfrm>
        </p:grpSpPr>
        <p:sp>
          <p:nvSpPr>
            <p:cNvPr id="158" name="Freeform 27">
              <a:extLst>
                <a:ext uri="{FF2B5EF4-FFF2-40B4-BE49-F238E27FC236}">
                  <a16:creationId xmlns:a16="http://schemas.microsoft.com/office/drawing/2014/main" id="{A364C76B-FACC-E991-B0D4-BBF6195DEC31}"/>
                </a:ext>
              </a:extLst>
            </p:cNvPr>
            <p:cNvSpPr/>
            <p:nvPr/>
          </p:nvSpPr>
          <p:spPr>
            <a:xfrm>
              <a:off x="7359676" y="1443792"/>
              <a:ext cx="2679512" cy="1662396"/>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solidFill>
              <a:schemeClr val="bg1"/>
            </a:solidFill>
            <a:ln w="25400" cap="flat" cmpd="sng" algn="ctr">
              <a:noFill/>
              <a:prstDash val="solid"/>
              <a:miter lim="800000"/>
              <a:headEnd type="none" w="med" len="med"/>
              <a:tailEnd type="none" w="med" len="med"/>
            </a:ln>
            <a:effectLst>
              <a:outerShdw blurRad="254000" dist="38100" dir="5400000" algn="t" rotWithShape="0">
                <a:schemeClr val="tx2">
                  <a:alpha val="29986"/>
                </a:scheme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300" b="1"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nvGrpSpPr>
            <p:cNvPr id="12" name="Group 11">
              <a:extLst>
                <a:ext uri="{FF2B5EF4-FFF2-40B4-BE49-F238E27FC236}">
                  <a16:creationId xmlns:a16="http://schemas.microsoft.com/office/drawing/2014/main" id="{43B4927C-724A-B6DF-CB03-0D67539C6DF3}"/>
                </a:ext>
              </a:extLst>
            </p:cNvPr>
            <p:cNvGrpSpPr/>
            <p:nvPr/>
          </p:nvGrpSpPr>
          <p:grpSpPr>
            <a:xfrm>
              <a:off x="8380068" y="2923700"/>
              <a:ext cx="638725" cy="638725"/>
              <a:chOff x="6489741" y="2756014"/>
              <a:chExt cx="602365" cy="602365"/>
            </a:xfrm>
          </p:grpSpPr>
          <p:sp>
            <p:nvSpPr>
              <p:cNvPr id="151" name="Oval 150">
                <a:extLst>
                  <a:ext uri="{FF2B5EF4-FFF2-40B4-BE49-F238E27FC236}">
                    <a16:creationId xmlns:a16="http://schemas.microsoft.com/office/drawing/2014/main" id="{D9C55471-E0AA-47B5-AA1A-D05A063C83B5}"/>
                  </a:ext>
                </a:extLst>
              </p:cNvPr>
              <p:cNvSpPr/>
              <p:nvPr/>
            </p:nvSpPr>
            <p:spPr bwMode="auto">
              <a:xfrm>
                <a:off x="6489741" y="2756014"/>
                <a:ext cx="602365" cy="602365"/>
              </a:xfrm>
              <a:prstGeom prst="ellipse">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152" name="Picture 151">
                <a:extLst>
                  <a:ext uri="{FF2B5EF4-FFF2-40B4-BE49-F238E27FC236}">
                    <a16:creationId xmlns:a16="http://schemas.microsoft.com/office/drawing/2014/main" id="{776632DC-3B33-72C7-824F-13FC5141041F}"/>
                  </a:ext>
                </a:extLst>
              </p:cNvPr>
              <p:cNvPicPr>
                <a:picLocks noChangeAspect="1"/>
              </p:cNvPicPr>
              <p:nvPr/>
            </p:nvPicPr>
            <p:blipFill>
              <a:blip r:embed="rId7"/>
              <a:srcRect/>
              <a:stretch/>
            </p:blipFill>
            <p:spPr>
              <a:xfrm>
                <a:off x="6588201" y="2855623"/>
                <a:ext cx="403150" cy="403148"/>
              </a:xfrm>
              <a:prstGeom prst="rect">
                <a:avLst/>
              </a:prstGeom>
            </p:spPr>
          </p:pic>
        </p:grpSp>
        <p:sp>
          <p:nvSpPr>
            <p:cNvPr id="159" name="TextBox 158">
              <a:extLst>
                <a:ext uri="{FF2B5EF4-FFF2-40B4-BE49-F238E27FC236}">
                  <a16:creationId xmlns:a16="http://schemas.microsoft.com/office/drawing/2014/main" id="{114FD4D9-E8C1-5E40-3E43-7783A1DD4F26}"/>
                </a:ext>
              </a:extLst>
            </p:cNvPr>
            <p:cNvSpPr txBox="1"/>
            <p:nvPr/>
          </p:nvSpPr>
          <p:spPr>
            <a:xfrm>
              <a:off x="7523380" y="2137972"/>
              <a:ext cx="2352103" cy="556682"/>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NetBackup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Recovery Vault</a:t>
              </a:r>
            </a:p>
          </p:txBody>
        </p:sp>
      </p:grpSp>
      <p:grpSp>
        <p:nvGrpSpPr>
          <p:cNvPr id="51" name="Group 50">
            <a:extLst>
              <a:ext uri="{FF2B5EF4-FFF2-40B4-BE49-F238E27FC236}">
                <a16:creationId xmlns:a16="http://schemas.microsoft.com/office/drawing/2014/main" id="{43A4E919-80C6-DB7E-855D-8A69125069E8}"/>
              </a:ext>
            </a:extLst>
          </p:cNvPr>
          <p:cNvGrpSpPr/>
          <p:nvPr/>
        </p:nvGrpSpPr>
        <p:grpSpPr>
          <a:xfrm>
            <a:off x="4118925" y="2128447"/>
            <a:ext cx="3032646" cy="1216152"/>
            <a:chOff x="4118925" y="2128447"/>
            <a:chExt cx="3032646" cy="1216152"/>
          </a:xfrm>
        </p:grpSpPr>
        <p:cxnSp>
          <p:nvCxnSpPr>
            <p:cNvPr id="162" name="Straight Connector 161">
              <a:extLst>
                <a:ext uri="{FF2B5EF4-FFF2-40B4-BE49-F238E27FC236}">
                  <a16:creationId xmlns:a16="http://schemas.microsoft.com/office/drawing/2014/main" id="{4F5838FE-95A0-BDE9-3087-3AF054FAC7B6}"/>
                </a:ext>
              </a:extLst>
            </p:cNvPr>
            <p:cNvCxnSpPr>
              <a:cxnSpLocks/>
            </p:cNvCxnSpPr>
            <p:nvPr/>
          </p:nvCxnSpPr>
          <p:spPr>
            <a:xfrm>
              <a:off x="4899106" y="2137972"/>
              <a:ext cx="1196894" cy="0"/>
            </a:xfrm>
            <a:prstGeom prst="line">
              <a:avLst/>
            </a:prstGeom>
            <a:ln w="22225">
              <a:solidFill>
                <a:schemeClr val="bg1">
                  <a:lumMod val="75000"/>
                </a:schemeClr>
              </a:solidFill>
              <a:prstDash val="sysDash"/>
              <a:headEnd type="triangl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9579850-5D92-55ED-7B05-48049FC0D0AD}"/>
                </a:ext>
              </a:extLst>
            </p:cNvPr>
            <p:cNvCxnSpPr>
              <a:cxnSpLocks/>
            </p:cNvCxnSpPr>
            <p:nvPr/>
          </p:nvCxnSpPr>
          <p:spPr>
            <a:xfrm>
              <a:off x="4118925" y="3341630"/>
              <a:ext cx="1977075" cy="0"/>
            </a:xfrm>
            <a:prstGeom prst="line">
              <a:avLst/>
            </a:prstGeom>
            <a:ln w="22225">
              <a:solidFill>
                <a:schemeClr val="bg1">
                  <a:lumMod val="75000"/>
                </a:schemeClr>
              </a:solidFill>
              <a:prstDash val="sysDash"/>
              <a:headEnd type="triangl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5953FDD-5958-2C29-0DA5-F401D3B41708}"/>
                </a:ext>
              </a:extLst>
            </p:cNvPr>
            <p:cNvCxnSpPr>
              <a:cxnSpLocks/>
            </p:cNvCxnSpPr>
            <p:nvPr/>
          </p:nvCxnSpPr>
          <p:spPr>
            <a:xfrm>
              <a:off x="6096000" y="2723529"/>
              <a:ext cx="1055571" cy="0"/>
            </a:xfrm>
            <a:prstGeom prst="line">
              <a:avLst/>
            </a:prstGeom>
            <a:ln w="22225">
              <a:solidFill>
                <a:schemeClr val="bg1">
                  <a:lumMod val="75000"/>
                </a:schemeClr>
              </a:solidFill>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A74AF03-629D-DCDA-1EBB-5ED0D3D3D567}"/>
                </a:ext>
              </a:extLst>
            </p:cNvPr>
            <p:cNvCxnSpPr>
              <a:cxnSpLocks/>
            </p:cNvCxnSpPr>
            <p:nvPr/>
          </p:nvCxnSpPr>
          <p:spPr>
            <a:xfrm>
              <a:off x="6096000" y="2128447"/>
              <a:ext cx="0" cy="1216152"/>
            </a:xfrm>
            <a:prstGeom prst="line">
              <a:avLst/>
            </a:prstGeom>
            <a:ln w="22225">
              <a:solidFill>
                <a:schemeClr val="bg1">
                  <a:lumMod val="75000"/>
                </a:schemeClr>
              </a:solidFill>
              <a:prstDash val="sysDash"/>
              <a:headEnd type="none" w="lg"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C1B2D90F-F8C9-4CD5-A9F7-32FE8685AA70}"/>
              </a:ext>
            </a:extLst>
          </p:cNvPr>
          <p:cNvSpPr txBox="1"/>
          <p:nvPr/>
        </p:nvSpPr>
        <p:spPr>
          <a:xfrm>
            <a:off x="9296297" y="875902"/>
            <a:ext cx="631781" cy="30303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t>BETB</a:t>
            </a:r>
          </a:p>
        </p:txBody>
      </p:sp>
      <p:sp>
        <p:nvSpPr>
          <p:cNvPr id="41" name="TextBox 40">
            <a:extLst>
              <a:ext uri="{FF2B5EF4-FFF2-40B4-BE49-F238E27FC236}">
                <a16:creationId xmlns:a16="http://schemas.microsoft.com/office/drawing/2014/main" id="{FA342DC9-D10A-444E-B04B-34F008CDF546}"/>
              </a:ext>
            </a:extLst>
          </p:cNvPr>
          <p:cNvSpPr txBox="1"/>
          <p:nvPr/>
        </p:nvSpPr>
        <p:spPr>
          <a:xfrm>
            <a:off x="10247002" y="875902"/>
            <a:ext cx="631781" cy="30303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t>1 or 3 years</a:t>
            </a:r>
          </a:p>
        </p:txBody>
      </p:sp>
      <p:sp>
        <p:nvSpPr>
          <p:cNvPr id="44" name="TextBox 43">
            <a:extLst>
              <a:ext uri="{FF2B5EF4-FFF2-40B4-BE49-F238E27FC236}">
                <a16:creationId xmlns:a16="http://schemas.microsoft.com/office/drawing/2014/main" id="{344BD958-A2D1-4D2B-8D10-AE436D72BA01}"/>
              </a:ext>
            </a:extLst>
          </p:cNvPr>
          <p:cNvSpPr txBox="1"/>
          <p:nvPr/>
        </p:nvSpPr>
        <p:spPr>
          <a:xfrm>
            <a:off x="11075492" y="875902"/>
            <a:ext cx="930022" cy="30303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t>Includes</a:t>
            </a:r>
            <a:b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br>
            <a: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t>data transfer</a:t>
            </a:r>
          </a:p>
        </p:txBody>
      </p:sp>
      <p:sp>
        <p:nvSpPr>
          <p:cNvPr id="45" name="TextBox 44">
            <a:extLst>
              <a:ext uri="{FF2B5EF4-FFF2-40B4-BE49-F238E27FC236}">
                <a16:creationId xmlns:a16="http://schemas.microsoft.com/office/drawing/2014/main" id="{55BF12C7-F7DC-48E7-824A-66E9908AD761}"/>
              </a:ext>
            </a:extLst>
          </p:cNvPr>
          <p:cNvSpPr txBox="1"/>
          <p:nvPr/>
        </p:nvSpPr>
        <p:spPr>
          <a:xfrm>
            <a:off x="8177234" y="875902"/>
            <a:ext cx="798986" cy="30303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82C34"/>
                </a:solidFill>
                <a:effectLst/>
                <a:uLnTx/>
                <a:uFillTx/>
                <a:latin typeface="Arial" panose="020B0604020202020204"/>
                <a:ea typeface="Polaris Book Italic" panose="02000000000000000000" pitchFamily="2" charset="0"/>
                <a:cs typeface="Calibri" panose="020F0502020204030204" pitchFamily="34" charset="0"/>
              </a:rPr>
              <a:t>Choice of providers</a:t>
            </a:r>
          </a:p>
        </p:txBody>
      </p:sp>
      <p:grpSp>
        <p:nvGrpSpPr>
          <p:cNvPr id="23" name="Group 22">
            <a:extLst>
              <a:ext uri="{FF2B5EF4-FFF2-40B4-BE49-F238E27FC236}">
                <a16:creationId xmlns:a16="http://schemas.microsoft.com/office/drawing/2014/main" id="{68222F65-BF00-2E2D-0DF6-5F37D52D3825}"/>
              </a:ext>
            </a:extLst>
          </p:cNvPr>
          <p:cNvGrpSpPr/>
          <p:nvPr/>
        </p:nvGrpSpPr>
        <p:grpSpPr>
          <a:xfrm>
            <a:off x="6315825" y="3714041"/>
            <a:ext cx="4767143" cy="2374614"/>
            <a:chOff x="6315825" y="3714041"/>
            <a:chExt cx="4767143" cy="2374614"/>
          </a:xfrm>
        </p:grpSpPr>
        <p:sp>
          <p:nvSpPr>
            <p:cNvPr id="143" name="Rounded Rectangle 142">
              <a:extLst>
                <a:ext uri="{FF2B5EF4-FFF2-40B4-BE49-F238E27FC236}">
                  <a16:creationId xmlns:a16="http://schemas.microsoft.com/office/drawing/2014/main" id="{B7548EA0-47CD-D7E2-9F12-8332528AEFDC}"/>
                </a:ext>
              </a:extLst>
            </p:cNvPr>
            <p:cNvSpPr/>
            <p:nvPr/>
          </p:nvSpPr>
          <p:spPr bwMode="auto">
            <a:xfrm>
              <a:off x="6315825" y="3714042"/>
              <a:ext cx="4764775" cy="2374613"/>
            </a:xfrm>
            <a:prstGeom prst="roundRect">
              <a:avLst>
                <a:gd name="adj" fmla="val 4279"/>
              </a:avLst>
            </a:prstGeom>
            <a:solidFill>
              <a:schemeClr val="bg2"/>
            </a:solidFill>
            <a:ln w="12700">
              <a:noFill/>
            </a:ln>
          </p:spPr>
          <p:txBody>
            <a:bodyPr vert="horz"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44" name="Round Same Side Corner Rectangle 143">
              <a:extLst>
                <a:ext uri="{FF2B5EF4-FFF2-40B4-BE49-F238E27FC236}">
                  <a16:creationId xmlns:a16="http://schemas.microsoft.com/office/drawing/2014/main" id="{F3CF413C-F43F-CE94-A10A-84555CC4951E}"/>
                </a:ext>
              </a:extLst>
            </p:cNvPr>
            <p:cNvSpPr/>
            <p:nvPr/>
          </p:nvSpPr>
          <p:spPr bwMode="auto">
            <a:xfrm>
              <a:off x="6318193" y="3714041"/>
              <a:ext cx="4764775" cy="491173"/>
            </a:xfrm>
            <a:prstGeom prst="round2SameRect">
              <a:avLst>
                <a:gd name="adj1" fmla="val 16953"/>
                <a:gd name="adj2" fmla="val 0"/>
              </a:avLst>
            </a:prstGeom>
            <a:gradFill>
              <a:gsLst>
                <a:gs pos="0">
                  <a:schemeClr val="tx2"/>
                </a:gs>
                <a:gs pos="82000">
                  <a:schemeClr val="tx1"/>
                </a:gs>
              </a:gsLst>
              <a:lin ang="5400000" scaled="0"/>
            </a:gradFill>
            <a:ln w="12700" cap="flat" cmpd="sng" algn="ctr">
              <a:noFill/>
              <a:prstDash val="solid"/>
              <a:miter lim="800000"/>
              <a:headEnd type="none" w="med" len="med"/>
              <a:tailEnd type="none" w="med" len="med"/>
            </a:ln>
            <a:effectLst/>
          </p:spPr>
          <p:txBody>
            <a:bodyPr vert="horz" wrap="square" lIns="0" tIns="0" rIns="0" bIns="45720" numCol="1" rtlCol="0" anchor="ctr" anchorCtr="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Calibri Light" panose="020F0302020204030204" pitchFamily="34" charset="0"/>
                </a:rPr>
                <a:t>NetBackup</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Calibri Light" panose="020F0302020204030204" pitchFamily="34" charset="0"/>
                </a:rPr>
                <a:t> cloud storage-as-a-service</a:t>
              </a:r>
            </a:p>
          </p:txBody>
        </p:sp>
        <p:sp>
          <p:nvSpPr>
            <p:cNvPr id="141" name="TextBox 140">
              <a:extLst>
                <a:ext uri="{FF2B5EF4-FFF2-40B4-BE49-F238E27FC236}">
                  <a16:creationId xmlns:a16="http://schemas.microsoft.com/office/drawing/2014/main" id="{39E57B66-62D9-C397-0A0C-58FC89115329}"/>
                </a:ext>
              </a:extLst>
            </p:cNvPr>
            <p:cNvSpPr txBox="1"/>
            <p:nvPr/>
          </p:nvSpPr>
          <p:spPr>
            <a:xfrm>
              <a:off x="6773027" y="4424256"/>
              <a:ext cx="3841300" cy="1542940"/>
            </a:xfrm>
            <a:prstGeom prst="rect">
              <a:avLst/>
            </a:prstGeom>
            <a:noFill/>
          </p:spPr>
          <p:txBody>
            <a:bodyPr wrap="square" lIns="0" tIns="0" rIns="0" bIns="0" rtlCol="0" anchor="t" anchorCtr="0">
              <a:noAutofit/>
            </a:bodyPr>
            <a:lstStyle/>
            <a:p>
              <a:pPr marL="194310" marR="0" lvl="0" indent="-19431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Air-Gapped ransomware protection</a:t>
              </a:r>
            </a:p>
            <a:p>
              <a:pPr marL="194310" marR="0" lvl="0" indent="-19431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Immutable cloud storage</a:t>
              </a:r>
            </a:p>
            <a:p>
              <a:pPr marL="194310" marR="0" lvl="0" indent="-19431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Limitless scale</a:t>
              </a:r>
            </a:p>
            <a:p>
              <a:pPr marL="194310" marR="0" lvl="0" indent="-19431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Predictable costs</a:t>
              </a:r>
            </a:p>
            <a:p>
              <a:pPr marL="194310" marR="0" lvl="0" indent="-19431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Calibri Light" panose="020F0302020204030204" pitchFamily="34" charset="0"/>
                </a:rPr>
                <a:t>Powered by	and Azure  </a:t>
              </a:r>
            </a:p>
          </p:txBody>
        </p:sp>
        <p:pic>
          <p:nvPicPr>
            <p:cNvPr id="54" name="Picture 2" descr="Amazon Web Services - Wikipedia">
              <a:extLst>
                <a:ext uri="{FF2B5EF4-FFF2-40B4-BE49-F238E27FC236}">
                  <a16:creationId xmlns:a16="http://schemas.microsoft.com/office/drawing/2014/main" id="{A3D70382-6BD2-4793-ADE9-DCF0A5032B7B}"/>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9597" y="5591202"/>
              <a:ext cx="458742" cy="27524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Azure Information Protection | Microsoft Azure">
              <a:extLst>
                <a:ext uri="{FF2B5EF4-FFF2-40B4-BE49-F238E27FC236}">
                  <a16:creationId xmlns:a16="http://schemas.microsoft.com/office/drawing/2014/main" id="{F340C784-474D-473E-BA55-1ADAEA5216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663" t="762" r="16286" b="4934"/>
            <a:stretch/>
          </p:blipFill>
          <p:spPr bwMode="auto">
            <a:xfrm>
              <a:off x="9466003" y="5510945"/>
              <a:ext cx="430295" cy="317728"/>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ooter Placeholder 4">
            <a:extLst>
              <a:ext uri="{FF2B5EF4-FFF2-40B4-BE49-F238E27FC236}">
                <a16:creationId xmlns:a16="http://schemas.microsoft.com/office/drawing/2014/main" id="{3396CE33-77CD-6A81-E7CF-7DE0FB33594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2021 Veritas Technologies LLC  |  CONFIDENTIAL </a:t>
            </a:r>
          </a:p>
        </p:txBody>
      </p:sp>
      <p:sp>
        <p:nvSpPr>
          <p:cNvPr id="7" name="Slide Number Placeholder 6">
            <a:extLst>
              <a:ext uri="{FF2B5EF4-FFF2-40B4-BE49-F238E27FC236}">
                <a16:creationId xmlns:a16="http://schemas.microsoft.com/office/drawing/2014/main" id="{62DF3774-352F-4DA2-3164-25AF079D1A1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pic>
        <p:nvPicPr>
          <p:cNvPr id="9" name="Picture 8" descr="Icon&#10;&#10;Description automatically generated">
            <a:extLst>
              <a:ext uri="{FF2B5EF4-FFF2-40B4-BE49-F238E27FC236}">
                <a16:creationId xmlns:a16="http://schemas.microsoft.com/office/drawing/2014/main" id="{32B89503-F22E-3345-B3D1-5EB8ECB95FD3}"/>
              </a:ext>
            </a:extLst>
          </p:cNvPr>
          <p:cNvPicPr>
            <a:picLocks noChangeAspect="1"/>
          </p:cNvPicPr>
          <p:nvPr/>
        </p:nvPicPr>
        <p:blipFill>
          <a:blip r:embed="rId10"/>
          <a:stretch>
            <a:fillRect/>
          </a:stretch>
        </p:blipFill>
        <p:spPr>
          <a:xfrm>
            <a:off x="10223969" y="180058"/>
            <a:ext cx="677846" cy="677846"/>
          </a:xfrm>
          <a:prstGeom prst="rect">
            <a:avLst/>
          </a:prstGeom>
        </p:spPr>
      </p:pic>
      <p:pic>
        <p:nvPicPr>
          <p:cNvPr id="13" name="Picture 12" descr="Icon&#10;&#10;Description automatically generated">
            <a:extLst>
              <a:ext uri="{FF2B5EF4-FFF2-40B4-BE49-F238E27FC236}">
                <a16:creationId xmlns:a16="http://schemas.microsoft.com/office/drawing/2014/main" id="{BFA81F13-CDE4-4DD6-DCED-11B0B24B2896}"/>
              </a:ext>
            </a:extLst>
          </p:cNvPr>
          <p:cNvPicPr>
            <a:picLocks noChangeAspect="1"/>
          </p:cNvPicPr>
          <p:nvPr/>
        </p:nvPicPr>
        <p:blipFill>
          <a:blip r:embed="rId11"/>
          <a:stretch>
            <a:fillRect/>
          </a:stretch>
        </p:blipFill>
        <p:spPr>
          <a:xfrm>
            <a:off x="11155706" y="147358"/>
            <a:ext cx="748427" cy="748427"/>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0BCA36B7-5B6F-788B-8973-08CA3B072C58}"/>
              </a:ext>
            </a:extLst>
          </p:cNvPr>
          <p:cNvPicPr>
            <a:picLocks noChangeAspect="1"/>
          </p:cNvPicPr>
          <p:nvPr/>
        </p:nvPicPr>
        <p:blipFill>
          <a:blip r:embed="rId12"/>
          <a:stretch>
            <a:fillRect/>
          </a:stretch>
        </p:blipFill>
        <p:spPr>
          <a:xfrm>
            <a:off x="9178760" y="88144"/>
            <a:ext cx="866855" cy="866855"/>
          </a:xfrm>
          <a:prstGeom prst="rect">
            <a:avLst/>
          </a:prstGeom>
        </p:spPr>
      </p:pic>
      <p:grpSp>
        <p:nvGrpSpPr>
          <p:cNvPr id="20" name="Group 19">
            <a:extLst>
              <a:ext uri="{FF2B5EF4-FFF2-40B4-BE49-F238E27FC236}">
                <a16:creationId xmlns:a16="http://schemas.microsoft.com/office/drawing/2014/main" id="{3D57EDF4-91A0-AA29-392F-BFA6117211B4}"/>
              </a:ext>
            </a:extLst>
          </p:cNvPr>
          <p:cNvGrpSpPr/>
          <p:nvPr/>
        </p:nvGrpSpPr>
        <p:grpSpPr>
          <a:xfrm>
            <a:off x="8250724" y="319316"/>
            <a:ext cx="652006" cy="404511"/>
            <a:chOff x="5608854" y="-23532"/>
            <a:chExt cx="1659577" cy="1029618"/>
          </a:xfrm>
        </p:grpSpPr>
        <p:sp>
          <p:nvSpPr>
            <p:cNvPr id="57" name="Freeform 27">
              <a:extLst>
                <a:ext uri="{FF2B5EF4-FFF2-40B4-BE49-F238E27FC236}">
                  <a16:creationId xmlns:a16="http://schemas.microsoft.com/office/drawing/2014/main" id="{EDE7623E-2E50-26AA-9DF1-8E43D9C3C1AE}"/>
                </a:ext>
              </a:extLst>
            </p:cNvPr>
            <p:cNvSpPr/>
            <p:nvPr/>
          </p:nvSpPr>
          <p:spPr>
            <a:xfrm>
              <a:off x="5608854" y="-23532"/>
              <a:ext cx="1659577" cy="1029618"/>
            </a:xfrm>
            <a:custGeom>
              <a:avLst/>
              <a:gdLst>
                <a:gd name="connsiteX0" fmla="*/ 1578293 w 1904999"/>
                <a:gd name="connsiteY0" fmla="*/ 1181882 h 1181881"/>
                <a:gd name="connsiteX1" fmla="*/ 1613535 w 1904999"/>
                <a:gd name="connsiteY1" fmla="*/ 1181882 h 1181881"/>
                <a:gd name="connsiteX2" fmla="*/ 1905000 w 1904999"/>
                <a:gd name="connsiteY2" fmla="*/ 868509 h 1181881"/>
                <a:gd name="connsiteX3" fmla="*/ 1656398 w 1904999"/>
                <a:gd name="connsiteY3" fmla="*/ 559899 h 1181881"/>
                <a:gd name="connsiteX4" fmla="*/ 1564958 w 1904999"/>
                <a:gd name="connsiteY4" fmla="*/ 544659 h 1181881"/>
                <a:gd name="connsiteX5" fmla="*/ 1606868 w 1904999"/>
                <a:gd name="connsiteY5" fmla="*/ 459887 h 1181881"/>
                <a:gd name="connsiteX6" fmla="*/ 1633538 w 1904999"/>
                <a:gd name="connsiteY6" fmla="*/ 347492 h 1181881"/>
                <a:gd name="connsiteX7" fmla="*/ 1341120 w 1904999"/>
                <a:gd name="connsiteY7" fmla="*/ 96032 h 1181881"/>
                <a:gd name="connsiteX8" fmla="*/ 1173480 w 1904999"/>
                <a:gd name="connsiteY8" fmla="*/ 209379 h 1181881"/>
                <a:gd name="connsiteX9" fmla="*/ 1120140 w 1904999"/>
                <a:gd name="connsiteY9" fmla="*/ 288437 h 1181881"/>
                <a:gd name="connsiteX10" fmla="*/ 1070610 w 1904999"/>
                <a:gd name="connsiteY10" fmla="*/ 210332 h 1181881"/>
                <a:gd name="connsiteX11" fmla="*/ 772478 w 1904999"/>
                <a:gd name="connsiteY11" fmla="*/ 5544 h 1181881"/>
                <a:gd name="connsiteX12" fmla="*/ 272415 w 1904999"/>
                <a:gd name="connsiteY12" fmla="*/ 439884 h 1181881"/>
                <a:gd name="connsiteX13" fmla="*/ 275273 w 1904999"/>
                <a:gd name="connsiteY13" fmla="*/ 489414 h 1181881"/>
                <a:gd name="connsiteX14" fmla="*/ 281940 w 1904999"/>
                <a:gd name="connsiteY14" fmla="*/ 550374 h 1181881"/>
                <a:gd name="connsiteX15" fmla="*/ 223838 w 1904999"/>
                <a:gd name="connsiteY15" fmla="*/ 564662 h 1181881"/>
                <a:gd name="connsiteX16" fmla="*/ 0 w 1904999"/>
                <a:gd name="connsiteY16" fmla="*/ 868509 h 1181881"/>
                <a:gd name="connsiteX17" fmla="*/ 291465 w 1904999"/>
                <a:gd name="connsiteY17" fmla="*/ 1181882 h 1181881"/>
                <a:gd name="connsiteX18" fmla="*/ 343853 w 1904999"/>
                <a:gd name="connsiteY18" fmla="*/ 1181882 h 1181881"/>
                <a:gd name="connsiteX19" fmla="*/ 1578293 w 1904999"/>
                <a:gd name="connsiteY19" fmla="*/ 1181882 h 11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04999" h="1181881">
                  <a:moveTo>
                    <a:pt x="1578293" y="1181882"/>
                  </a:moveTo>
                  <a:lnTo>
                    <a:pt x="1613535" y="1181882"/>
                  </a:lnTo>
                  <a:cubicBezTo>
                    <a:pt x="1773555" y="1181882"/>
                    <a:pt x="1905000" y="1038054"/>
                    <a:pt x="1905000" y="868509"/>
                  </a:cubicBezTo>
                  <a:cubicBezTo>
                    <a:pt x="1905000" y="718014"/>
                    <a:pt x="1795463" y="582759"/>
                    <a:pt x="1656398" y="559899"/>
                  </a:cubicBezTo>
                  <a:lnTo>
                    <a:pt x="1564958" y="544659"/>
                  </a:lnTo>
                  <a:lnTo>
                    <a:pt x="1606868" y="459887"/>
                  </a:lnTo>
                  <a:cubicBezTo>
                    <a:pt x="1624013" y="424644"/>
                    <a:pt x="1633538" y="386544"/>
                    <a:pt x="1633538" y="347492"/>
                  </a:cubicBezTo>
                  <a:cubicBezTo>
                    <a:pt x="1633538" y="193187"/>
                    <a:pt x="1497330" y="69362"/>
                    <a:pt x="1341120" y="96032"/>
                  </a:cubicBezTo>
                  <a:cubicBezTo>
                    <a:pt x="1272540" y="107462"/>
                    <a:pt x="1213485" y="151277"/>
                    <a:pt x="1173480" y="209379"/>
                  </a:cubicBezTo>
                  <a:lnTo>
                    <a:pt x="1120140" y="288437"/>
                  </a:lnTo>
                  <a:lnTo>
                    <a:pt x="1070610" y="210332"/>
                  </a:lnTo>
                  <a:cubicBezTo>
                    <a:pt x="1002983" y="102699"/>
                    <a:pt x="895350" y="24594"/>
                    <a:pt x="772478" y="5544"/>
                  </a:cubicBezTo>
                  <a:cubicBezTo>
                    <a:pt x="504825" y="-37318"/>
                    <a:pt x="272415" y="174137"/>
                    <a:pt x="272415" y="439884"/>
                  </a:cubicBezTo>
                  <a:cubicBezTo>
                    <a:pt x="272415" y="455124"/>
                    <a:pt x="273368" y="471317"/>
                    <a:pt x="275273" y="489414"/>
                  </a:cubicBezTo>
                  <a:lnTo>
                    <a:pt x="281940" y="550374"/>
                  </a:lnTo>
                  <a:lnTo>
                    <a:pt x="223838" y="564662"/>
                  </a:lnTo>
                  <a:cubicBezTo>
                    <a:pt x="96203" y="597047"/>
                    <a:pt x="0" y="727539"/>
                    <a:pt x="0" y="868509"/>
                  </a:cubicBezTo>
                  <a:cubicBezTo>
                    <a:pt x="0" y="1038054"/>
                    <a:pt x="131445" y="1181882"/>
                    <a:pt x="291465" y="1181882"/>
                  </a:cubicBezTo>
                  <a:lnTo>
                    <a:pt x="343853" y="1181882"/>
                  </a:lnTo>
                  <a:lnTo>
                    <a:pt x="1578293" y="1181882"/>
                  </a:lnTo>
                  <a:close/>
                </a:path>
              </a:pathLst>
            </a:custGeom>
            <a:gradFill>
              <a:gsLst>
                <a:gs pos="0">
                  <a:schemeClr val="tx2"/>
                </a:gs>
                <a:gs pos="82000">
                  <a:schemeClr val="tx1"/>
                </a:gs>
              </a:gsLst>
              <a:lin ang="5400000" scaled="0"/>
            </a:gradFill>
            <a:ln w="12700" cap="flat" cmpd="sng" algn="ctr">
              <a:noFill/>
              <a:prstDash val="solid"/>
              <a:miter lim="800000"/>
              <a:headEnd type="none" w="med" len="med"/>
              <a:tailEnd type="none" w="med" len="med"/>
            </a:ln>
            <a:effectLst/>
          </p:spPr>
          <p:txBody>
            <a:bodyPr vert="horz" wrap="square" lIns="0" tIns="0" rIns="0" bIns="45720" numCol="1" rtlCol="0" anchor="ctr" anchorCtr="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Calibri Light" panose="020F0302020204030204" pitchFamily="34" charset="0"/>
              </a:endParaRPr>
            </a:p>
          </p:txBody>
        </p:sp>
        <p:pic>
          <p:nvPicPr>
            <p:cNvPr id="17" name="Picture 16" descr="A picture containing text, clipart&#10;&#10;Description automatically generated">
              <a:extLst>
                <a:ext uri="{FF2B5EF4-FFF2-40B4-BE49-F238E27FC236}">
                  <a16:creationId xmlns:a16="http://schemas.microsoft.com/office/drawing/2014/main" id="{3260E4CE-AE52-C6F4-7F7D-1DD741C7A3B8}"/>
                </a:ext>
              </a:extLst>
            </p:cNvPr>
            <p:cNvPicPr>
              <a:picLocks noChangeAspect="1"/>
            </p:cNvPicPr>
            <p:nvPr/>
          </p:nvPicPr>
          <p:blipFill>
            <a:blip r:embed="rId13"/>
            <a:stretch>
              <a:fillRect/>
            </a:stretch>
          </p:blipFill>
          <p:spPr>
            <a:xfrm>
              <a:off x="6408489" y="529545"/>
              <a:ext cx="539820" cy="36923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64BC1F5E-94C5-91F4-802B-2CE700AC5039}"/>
                </a:ext>
              </a:extLst>
            </p:cNvPr>
            <p:cNvPicPr>
              <a:picLocks noChangeAspect="1"/>
            </p:cNvPicPr>
            <p:nvPr/>
          </p:nvPicPr>
          <p:blipFill>
            <a:blip r:embed="rId14"/>
            <a:stretch>
              <a:fillRect/>
            </a:stretch>
          </p:blipFill>
          <p:spPr>
            <a:xfrm>
              <a:off x="5997299" y="109383"/>
              <a:ext cx="477906" cy="380413"/>
            </a:xfrm>
            <a:prstGeom prst="rect">
              <a:avLst/>
            </a:prstGeom>
          </p:spPr>
        </p:pic>
      </p:grpSp>
      <p:cxnSp>
        <p:nvCxnSpPr>
          <p:cNvPr id="72" name="Straight Connector 71">
            <a:extLst>
              <a:ext uri="{FF2B5EF4-FFF2-40B4-BE49-F238E27FC236}">
                <a16:creationId xmlns:a16="http://schemas.microsoft.com/office/drawing/2014/main" id="{B3B92E8F-A0EB-F33B-46DB-810D8F410F4F}"/>
              </a:ext>
            </a:extLst>
          </p:cNvPr>
          <p:cNvCxnSpPr>
            <a:cxnSpLocks/>
          </p:cNvCxnSpPr>
          <p:nvPr/>
        </p:nvCxnSpPr>
        <p:spPr>
          <a:xfrm>
            <a:off x="9140809" y="231488"/>
            <a:ext cx="0" cy="95255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2C0EB5-9744-C9BC-6581-FDD1BF2D46F0}"/>
              </a:ext>
            </a:extLst>
          </p:cNvPr>
          <p:cNvCxnSpPr>
            <a:cxnSpLocks/>
          </p:cNvCxnSpPr>
          <p:nvPr/>
        </p:nvCxnSpPr>
        <p:spPr>
          <a:xfrm>
            <a:off x="10091729" y="231488"/>
            <a:ext cx="0" cy="95255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619D5AA-0C08-8038-115F-FAA22F726599}"/>
              </a:ext>
            </a:extLst>
          </p:cNvPr>
          <p:cNvCxnSpPr>
            <a:cxnSpLocks/>
          </p:cNvCxnSpPr>
          <p:nvPr/>
        </p:nvCxnSpPr>
        <p:spPr>
          <a:xfrm>
            <a:off x="11042649" y="231488"/>
            <a:ext cx="0" cy="95255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247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6" presetClass="entr" presetSubtype="37" fill="hold" nodeType="afterEffect">
                                  <p:stCondLst>
                                    <p:cond delay="500"/>
                                  </p:stCondLst>
                                  <p:childTnLst>
                                    <p:set>
                                      <p:cBhvr>
                                        <p:cTn id="22" dur="1" fill="hold">
                                          <p:stCondLst>
                                            <p:cond delay="0"/>
                                          </p:stCondLst>
                                        </p:cTn>
                                        <p:tgtEl>
                                          <p:spTgt spid="51"/>
                                        </p:tgtEl>
                                        <p:attrNameLst>
                                          <p:attrName>style.visibility</p:attrName>
                                        </p:attrNameLst>
                                      </p:cBhvr>
                                      <p:to>
                                        <p:strVal val="visible"/>
                                      </p:to>
                                    </p:set>
                                    <p:animEffect transition="in" filter="barn(outVertical)">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00A90BD-D62C-4F94-8FF0-F1FCDF6605C9}"/>
              </a:ext>
            </a:extLst>
          </p:cNvPr>
          <p:cNvGrpSpPr/>
          <p:nvPr/>
        </p:nvGrpSpPr>
        <p:grpSpPr>
          <a:xfrm>
            <a:off x="659377" y="2319275"/>
            <a:ext cx="3291848" cy="2363258"/>
            <a:chOff x="910826" y="1504020"/>
            <a:chExt cx="3291848" cy="4389120"/>
          </a:xfrm>
        </p:grpSpPr>
        <p:sp>
          <p:nvSpPr>
            <p:cNvPr id="62" name="Rounded Rectangle 27">
              <a:extLst>
                <a:ext uri="{FF2B5EF4-FFF2-40B4-BE49-F238E27FC236}">
                  <a16:creationId xmlns:a16="http://schemas.microsoft.com/office/drawing/2014/main" id="{055821D6-81AB-4AFD-8AC5-3547AEDE36EA}"/>
                </a:ext>
              </a:extLst>
            </p:cNvPr>
            <p:cNvSpPr/>
            <p:nvPr/>
          </p:nvSpPr>
          <p:spPr bwMode="auto">
            <a:xfrm>
              <a:off x="910833" y="1504020"/>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63" name="Round Same Side Corner Rectangle 28">
              <a:extLst>
                <a:ext uri="{FF2B5EF4-FFF2-40B4-BE49-F238E27FC236}">
                  <a16:creationId xmlns:a16="http://schemas.microsoft.com/office/drawing/2014/main" id="{359117B3-05FF-4D0E-BBEF-A56FD0371D5D}"/>
                </a:ext>
              </a:extLst>
            </p:cNvPr>
            <p:cNvSpPr/>
            <p:nvPr/>
          </p:nvSpPr>
          <p:spPr bwMode="auto">
            <a:xfrm>
              <a:off x="910834" y="1504020"/>
              <a:ext cx="3291840" cy="1133161"/>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64" name="Text Placeholder 15">
              <a:extLst>
                <a:ext uri="{FF2B5EF4-FFF2-40B4-BE49-F238E27FC236}">
                  <a16:creationId xmlns:a16="http://schemas.microsoft.com/office/drawing/2014/main" id="{F7F2D10F-8E35-47A7-8BC7-1BD4E590DAA3}"/>
                </a:ext>
              </a:extLst>
            </p:cNvPr>
            <p:cNvSpPr txBox="1">
              <a:spLocks/>
            </p:cNvSpPr>
            <p:nvPr/>
          </p:nvSpPr>
          <p:spPr>
            <a:xfrm>
              <a:off x="910826" y="1772277"/>
              <a:ext cx="3291840" cy="457201"/>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Cloud Optimized</a:t>
              </a:r>
            </a:p>
          </p:txBody>
        </p:sp>
      </p:grpSp>
      <p:sp>
        <p:nvSpPr>
          <p:cNvPr id="43" name="TextBox 42">
            <a:extLst>
              <a:ext uri="{FF2B5EF4-FFF2-40B4-BE49-F238E27FC236}">
                <a16:creationId xmlns:a16="http://schemas.microsoft.com/office/drawing/2014/main" id="{7CA11856-CF75-41D7-A932-A70347FBA010}"/>
              </a:ext>
            </a:extLst>
          </p:cNvPr>
          <p:cNvSpPr txBox="1"/>
          <p:nvPr/>
        </p:nvSpPr>
        <p:spPr>
          <a:xfrm>
            <a:off x="900022" y="3099118"/>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cloud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workload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deployment model</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Multi-cloud visibility</a:t>
            </a:r>
          </a:p>
        </p:txBody>
      </p:sp>
      <p:sp>
        <p:nvSpPr>
          <p:cNvPr id="42" name="Rectangle 41">
            <a:extLst>
              <a:ext uri="{FF2B5EF4-FFF2-40B4-BE49-F238E27FC236}">
                <a16:creationId xmlns:a16="http://schemas.microsoft.com/office/drawing/2014/main" id="{95476C8F-A5C9-492D-8A83-11799EDE2D03}"/>
              </a:ext>
            </a:extLst>
          </p:cNvPr>
          <p:cNvSpPr/>
          <p:nvPr/>
        </p:nvSpPr>
        <p:spPr bwMode="auto">
          <a:xfrm>
            <a:off x="723901" y="5249515"/>
            <a:ext cx="10820400" cy="536028"/>
          </a:xfrm>
          <a:prstGeom prst="rect">
            <a:avLst/>
          </a:prstGeom>
          <a:solidFill>
            <a:srgbClr val="C00000"/>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Get control of your data.</a:t>
            </a: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51" name="Title 1">
            <a:extLst>
              <a:ext uri="{FF2B5EF4-FFF2-40B4-BE49-F238E27FC236}">
                <a16:creationId xmlns:a16="http://schemas.microsoft.com/office/drawing/2014/main" id="{58E58291-2A68-4170-99AE-E6499CEDABFD}"/>
              </a:ext>
            </a:extLst>
          </p:cNvPr>
          <p:cNvSpPr>
            <a:spLocks noGrp="1"/>
          </p:cNvSpPr>
          <p:nvPr>
            <p:ph type="title"/>
          </p:nvPr>
        </p:nvSpPr>
        <p:spPr>
          <a:xfrm>
            <a:off x="828339" y="306204"/>
            <a:ext cx="10535322" cy="971706"/>
          </a:xfrm>
        </p:spPr>
        <p:txBody>
          <a:bodyPr>
            <a:normAutofit/>
          </a:bodyPr>
          <a:lstStyle/>
          <a:p>
            <a:pPr>
              <a:lnSpc>
                <a:spcPct val="110000"/>
              </a:lnSpc>
              <a:spcBef>
                <a:spcPts val="1200"/>
              </a:spcBef>
            </a:pPr>
            <a:r>
              <a:rPr lang="en-US" dirty="0"/>
              <a:t>NetBackup</a:t>
            </a:r>
            <a:br>
              <a:rPr lang="en-US" dirty="0"/>
            </a:br>
            <a:r>
              <a:rPr lang="en-US" sz="1800" i="1" dirty="0">
                <a:solidFill>
                  <a:schemeClr val="accent6">
                    <a:lumMod val="65000"/>
                    <a:lumOff val="35000"/>
                  </a:schemeClr>
                </a:solidFill>
              </a:rPr>
              <a:t>Powered by Cloud Scale Technology</a:t>
            </a:r>
          </a:p>
        </p:txBody>
      </p:sp>
      <p:sp>
        <p:nvSpPr>
          <p:cNvPr id="17" name="Rounded Rectangle 98">
            <a:extLst>
              <a:ext uri="{FF2B5EF4-FFF2-40B4-BE49-F238E27FC236}">
                <a16:creationId xmlns:a16="http://schemas.microsoft.com/office/drawing/2014/main" id="{ABF7D797-7502-6402-9D19-6A8E7A8E84C8}"/>
              </a:ext>
            </a:extLst>
          </p:cNvPr>
          <p:cNvSpPr/>
          <p:nvPr/>
        </p:nvSpPr>
        <p:spPr bwMode="auto">
          <a:xfrm>
            <a:off x="4407511" y="2316820"/>
            <a:ext cx="3291840" cy="2376769"/>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5203B75-776B-C7CB-2D11-DDDA894F7CB3}"/>
              </a:ext>
            </a:extLst>
          </p:cNvPr>
          <p:cNvSpPr txBox="1"/>
          <p:nvPr/>
        </p:nvSpPr>
        <p:spPr>
          <a:xfrm>
            <a:off x="4613543" y="3090919"/>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Comprehensive protection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Active cyber defenses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Zero-ransom recovery</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Any RPO or RTO</a:t>
            </a:r>
          </a:p>
        </p:txBody>
      </p:sp>
      <p:sp>
        <p:nvSpPr>
          <p:cNvPr id="20" name="Round Same Side Corner Rectangle 28">
            <a:extLst>
              <a:ext uri="{FF2B5EF4-FFF2-40B4-BE49-F238E27FC236}">
                <a16:creationId xmlns:a16="http://schemas.microsoft.com/office/drawing/2014/main" id="{B4415D1C-C508-EF0A-1386-4E4B88453E2E}"/>
              </a:ext>
            </a:extLst>
          </p:cNvPr>
          <p:cNvSpPr/>
          <p:nvPr/>
        </p:nvSpPr>
        <p:spPr bwMode="auto">
          <a:xfrm>
            <a:off x="4400373" y="2316820"/>
            <a:ext cx="3298977" cy="610135"/>
          </a:xfrm>
          <a:prstGeom prst="round2SameRect">
            <a:avLst>
              <a:gd name="adj1" fmla="val 12500"/>
              <a:gd name="adj2" fmla="val 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21" name="Text Placeholder 15">
            <a:extLst>
              <a:ext uri="{FF2B5EF4-FFF2-40B4-BE49-F238E27FC236}">
                <a16:creationId xmlns:a16="http://schemas.microsoft.com/office/drawing/2014/main" id="{39855D51-5063-6A16-0EC3-90C0D05EC09A}"/>
              </a:ext>
            </a:extLst>
          </p:cNvPr>
          <p:cNvSpPr txBox="1">
            <a:spLocks/>
          </p:cNvSpPr>
          <p:nvPr/>
        </p:nvSpPr>
        <p:spPr>
          <a:xfrm>
            <a:off x="4407511" y="2360070"/>
            <a:ext cx="3291840" cy="433786"/>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Cyber Resilience</a:t>
            </a:r>
          </a:p>
        </p:txBody>
      </p:sp>
      <p:grpSp>
        <p:nvGrpSpPr>
          <p:cNvPr id="22" name="Group 21">
            <a:extLst>
              <a:ext uri="{FF2B5EF4-FFF2-40B4-BE49-F238E27FC236}">
                <a16:creationId xmlns:a16="http://schemas.microsoft.com/office/drawing/2014/main" id="{F82FF819-4691-14CC-6D3B-2A947BD886DA}"/>
              </a:ext>
            </a:extLst>
          </p:cNvPr>
          <p:cNvGrpSpPr/>
          <p:nvPr/>
        </p:nvGrpSpPr>
        <p:grpSpPr>
          <a:xfrm>
            <a:off x="8148516" y="2317893"/>
            <a:ext cx="3297848" cy="2363258"/>
            <a:chOff x="4557801" y="1504019"/>
            <a:chExt cx="3297848" cy="4389122"/>
          </a:xfrm>
        </p:grpSpPr>
        <p:sp>
          <p:nvSpPr>
            <p:cNvPr id="23" name="Rounded Rectangle 51">
              <a:extLst>
                <a:ext uri="{FF2B5EF4-FFF2-40B4-BE49-F238E27FC236}">
                  <a16:creationId xmlns:a16="http://schemas.microsoft.com/office/drawing/2014/main" id="{B8583823-E907-A781-5450-5B50F2381873}"/>
                </a:ext>
              </a:extLst>
            </p:cNvPr>
            <p:cNvSpPr/>
            <p:nvPr/>
          </p:nvSpPr>
          <p:spPr bwMode="auto">
            <a:xfrm>
              <a:off x="4557801" y="1504021"/>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24" name="Round Same Side Corner Rectangle 52">
              <a:extLst>
                <a:ext uri="{FF2B5EF4-FFF2-40B4-BE49-F238E27FC236}">
                  <a16:creationId xmlns:a16="http://schemas.microsoft.com/office/drawing/2014/main" id="{4925A699-FEE9-8316-ADEB-6A046E8F6F73}"/>
                </a:ext>
              </a:extLst>
            </p:cNvPr>
            <p:cNvSpPr/>
            <p:nvPr/>
          </p:nvSpPr>
          <p:spPr bwMode="auto">
            <a:xfrm>
              <a:off x="4557802" y="1504019"/>
              <a:ext cx="3291840" cy="1095499"/>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25" name="Text Placeholder 15">
              <a:extLst>
                <a:ext uri="{FF2B5EF4-FFF2-40B4-BE49-F238E27FC236}">
                  <a16:creationId xmlns:a16="http://schemas.microsoft.com/office/drawing/2014/main" id="{A34B4401-9D78-296F-B875-9EEDC6C5A67C}"/>
                </a:ext>
              </a:extLst>
            </p:cNvPr>
            <p:cNvSpPr txBox="1">
              <a:spLocks/>
            </p:cNvSpPr>
            <p:nvPr/>
          </p:nvSpPr>
          <p:spPr>
            <a:xfrm>
              <a:off x="4563809" y="1724616"/>
              <a:ext cx="3291840" cy="457200"/>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Automated Operation</a:t>
              </a:r>
            </a:p>
          </p:txBody>
        </p:sp>
      </p:grpSp>
      <p:sp>
        <p:nvSpPr>
          <p:cNvPr id="26" name="TextBox 25">
            <a:extLst>
              <a:ext uri="{FF2B5EF4-FFF2-40B4-BE49-F238E27FC236}">
                <a16:creationId xmlns:a16="http://schemas.microsoft.com/office/drawing/2014/main" id="{3B576AE5-7228-1D1F-267F-58E2BAD57EBD}"/>
              </a:ext>
            </a:extLst>
          </p:cNvPr>
          <p:cNvSpPr txBox="1"/>
          <p:nvPr/>
        </p:nvSpPr>
        <p:spPr>
          <a:xfrm>
            <a:off x="8240438" y="3079863"/>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Event-driven automation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Elastic resource utilization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Reduced cost</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Reduced carbon footprint</a:t>
            </a:r>
          </a:p>
        </p:txBody>
      </p:sp>
    </p:spTree>
    <p:extLst>
      <p:ext uri="{BB962C8B-B14F-4D97-AF65-F5344CB8AC3E}">
        <p14:creationId xmlns:p14="http://schemas.microsoft.com/office/powerpoint/2010/main" val="2402859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normAutofit/>
          </a:bodyPr>
          <a:lstStyle/>
          <a:p>
            <a:r>
              <a:rPr lang="en-US" dirty="0"/>
              <a:t>Cyber Resilience in 3 Steps</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0E108A87-17BC-8643-AFA1-96A4C443D8E4}"/>
              </a:ext>
            </a:extLst>
          </p:cNvPr>
          <p:cNvGrpSpPr/>
          <p:nvPr/>
        </p:nvGrpSpPr>
        <p:grpSpPr>
          <a:xfrm>
            <a:off x="745296" y="1476916"/>
            <a:ext cx="2810046" cy="4381809"/>
            <a:chOff x="745296" y="1476916"/>
            <a:chExt cx="2810046" cy="4381809"/>
          </a:xfrm>
        </p:grpSpPr>
        <p:sp>
          <p:nvSpPr>
            <p:cNvPr id="7" name="TextBox 6">
              <a:extLst>
                <a:ext uri="{FF2B5EF4-FFF2-40B4-BE49-F238E27FC236}">
                  <a16:creationId xmlns:a16="http://schemas.microsoft.com/office/drawing/2014/main" id="{266F8183-B7D9-3B42-98D2-E720B4597D48}"/>
                </a:ext>
              </a:extLst>
            </p:cNvPr>
            <p:cNvSpPr txBox="1"/>
            <p:nvPr/>
          </p:nvSpPr>
          <p:spPr>
            <a:xfrm>
              <a:off x="745296" y="1476916"/>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a:noFill/>
                  </a:ln>
                  <a:solidFill>
                    <a:srgbClr val="415563">
                      <a:alpha val="10133"/>
                    </a:srgbClr>
                  </a:solidFill>
                  <a:effectLst/>
                  <a:uLnTx/>
                  <a:uFillTx/>
                  <a:latin typeface="Arial" panose="020B0604020202020204" pitchFamily="34" charset="0"/>
                  <a:ea typeface="Polaris Book" panose="02000000000000000000" pitchFamily="2" charset="0"/>
                  <a:cs typeface="Arial" panose="020B0604020202020204" pitchFamily="34" charset="0"/>
                </a:rPr>
                <a:t>1</a:t>
              </a:r>
            </a:p>
          </p:txBody>
        </p:sp>
        <p:sp>
          <p:nvSpPr>
            <p:cNvPr id="8" name="Rectangle 7">
              <a:extLst>
                <a:ext uri="{FF2B5EF4-FFF2-40B4-BE49-F238E27FC236}">
                  <a16:creationId xmlns:a16="http://schemas.microsoft.com/office/drawing/2014/main" id="{0B143E24-0FDF-7C40-A886-53C4801C9A32}"/>
                </a:ext>
              </a:extLst>
            </p:cNvPr>
            <p:cNvSpPr/>
            <p:nvPr/>
          </p:nvSpPr>
          <p:spPr>
            <a:xfrm>
              <a:off x="1132961" y="4560166"/>
              <a:ext cx="2422381" cy="1298559"/>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533"/>
                </a:spcBef>
                <a:spcAft>
                  <a:spcPts val="178"/>
                </a:spcAft>
                <a:buClrTx/>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Safeguarding </a:t>
              </a:r>
              <a:r>
                <a:rPr kumimoji="0" lang="en-US" sz="1400" b="1"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data integrity </a:t>
              </a:r>
              <a:r>
                <a:rPr kumimoji="0" lang="en-US" sz="14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with system hardening and immutability</a:t>
              </a:r>
            </a:p>
          </p:txBody>
        </p:sp>
        <p:sp>
          <p:nvSpPr>
            <p:cNvPr id="10" name="Rectangle 9">
              <a:extLst>
                <a:ext uri="{FF2B5EF4-FFF2-40B4-BE49-F238E27FC236}">
                  <a16:creationId xmlns:a16="http://schemas.microsoft.com/office/drawing/2014/main" id="{BB390BBE-CA1F-A24A-9248-0E6C109A6694}"/>
                </a:ext>
              </a:extLst>
            </p:cNvPr>
            <p:cNvSpPr/>
            <p:nvPr/>
          </p:nvSpPr>
          <p:spPr>
            <a:xfrm>
              <a:off x="1185060" y="3611021"/>
              <a:ext cx="2303689" cy="457878"/>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Protect</a:t>
              </a:r>
            </a:p>
          </p:txBody>
        </p:sp>
        <p:pic>
          <p:nvPicPr>
            <p:cNvPr id="24" name="Graphic 23">
              <a:extLst>
                <a:ext uri="{FF2B5EF4-FFF2-40B4-BE49-F238E27FC236}">
                  <a16:creationId xmlns:a16="http://schemas.microsoft.com/office/drawing/2014/main" id="{ECA666D3-674A-4E41-B8B9-912195D982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9681" y="2156348"/>
              <a:ext cx="1209040" cy="1209040"/>
            </a:xfrm>
            <a:prstGeom prst="rect">
              <a:avLst/>
            </a:prstGeom>
            <a:effectLst>
              <a:outerShdw blurRad="317500" dist="63500" dir="5400000" algn="ctr" rotWithShape="0">
                <a:schemeClr val="tx1">
                  <a:alpha val="30000"/>
                </a:schemeClr>
              </a:outerShdw>
            </a:effectLst>
          </p:spPr>
        </p:pic>
        <p:cxnSp>
          <p:nvCxnSpPr>
            <p:cNvPr id="30" name="Straight Connector 29">
              <a:extLst>
                <a:ext uri="{FF2B5EF4-FFF2-40B4-BE49-F238E27FC236}">
                  <a16:creationId xmlns:a16="http://schemas.microsoft.com/office/drawing/2014/main" id="{A976AB68-E0F1-5242-8395-2BA4D7F60E36}"/>
                </a:ext>
              </a:extLst>
            </p:cNvPr>
            <p:cNvCxnSpPr/>
            <p:nvPr/>
          </p:nvCxnSpPr>
          <p:spPr>
            <a:xfrm>
              <a:off x="2095500" y="4318000"/>
              <a:ext cx="457200" cy="0"/>
            </a:xfrm>
            <a:prstGeom prst="line">
              <a:avLst/>
            </a:prstGeom>
            <a:ln w="31750">
              <a:gradFill flip="none" rotWithShape="1">
                <a:gsLst>
                  <a:gs pos="0">
                    <a:schemeClr val="accent3"/>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B510B7B-BCCE-0146-AC2D-98B6BAC7BE34}"/>
              </a:ext>
            </a:extLst>
          </p:cNvPr>
          <p:cNvGrpSpPr/>
          <p:nvPr/>
        </p:nvGrpSpPr>
        <p:grpSpPr>
          <a:xfrm>
            <a:off x="4428096" y="1476916"/>
            <a:ext cx="3071846" cy="4145499"/>
            <a:chOff x="4428096" y="1476916"/>
            <a:chExt cx="3071846" cy="4145499"/>
          </a:xfrm>
        </p:grpSpPr>
        <p:sp>
          <p:nvSpPr>
            <p:cNvPr id="13" name="TextBox 12">
              <a:extLst>
                <a:ext uri="{FF2B5EF4-FFF2-40B4-BE49-F238E27FC236}">
                  <a16:creationId xmlns:a16="http://schemas.microsoft.com/office/drawing/2014/main" id="{78CD8877-5ABB-894E-A5DD-31D1960F448A}"/>
                </a:ext>
              </a:extLst>
            </p:cNvPr>
            <p:cNvSpPr txBox="1"/>
            <p:nvPr/>
          </p:nvSpPr>
          <p:spPr>
            <a:xfrm>
              <a:off x="4428096" y="1476916"/>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a:noFill/>
                  </a:ln>
                  <a:solidFill>
                    <a:srgbClr val="415563">
                      <a:alpha val="10133"/>
                    </a:srgbClr>
                  </a:solidFill>
                  <a:effectLst/>
                  <a:uLnTx/>
                  <a:uFillTx/>
                  <a:latin typeface="Arial" panose="020B0604020202020204" pitchFamily="34" charset="0"/>
                  <a:ea typeface="Polaris Book" panose="02000000000000000000" pitchFamily="2" charset="0"/>
                  <a:cs typeface="Arial" panose="020B0604020202020204" pitchFamily="34" charset="0"/>
                </a:rPr>
                <a:t>2</a:t>
              </a:r>
            </a:p>
          </p:txBody>
        </p:sp>
        <p:sp>
          <p:nvSpPr>
            <p:cNvPr id="15" name="Rectangle 14">
              <a:extLst>
                <a:ext uri="{FF2B5EF4-FFF2-40B4-BE49-F238E27FC236}">
                  <a16:creationId xmlns:a16="http://schemas.microsoft.com/office/drawing/2014/main" id="{E1E3FFFF-04A9-D841-B85E-EB415BAD7A34}"/>
                </a:ext>
              </a:extLst>
            </p:cNvPr>
            <p:cNvSpPr/>
            <p:nvPr/>
          </p:nvSpPr>
          <p:spPr>
            <a:xfrm>
              <a:off x="4688882" y="3570772"/>
              <a:ext cx="2811060" cy="1311903"/>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Detect</a:t>
              </a:r>
            </a:p>
          </p:txBody>
        </p:sp>
        <p:sp>
          <p:nvSpPr>
            <p:cNvPr id="17" name="Rectangle 16">
              <a:extLst>
                <a:ext uri="{FF2B5EF4-FFF2-40B4-BE49-F238E27FC236}">
                  <a16:creationId xmlns:a16="http://schemas.microsoft.com/office/drawing/2014/main" id="{8D30F761-3BC1-D84D-9193-DEE1227C1FCC}"/>
                </a:ext>
              </a:extLst>
            </p:cNvPr>
            <p:cNvSpPr/>
            <p:nvPr/>
          </p:nvSpPr>
          <p:spPr>
            <a:xfrm>
              <a:off x="4892594" y="4560167"/>
              <a:ext cx="2422381" cy="1062248"/>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533"/>
                </a:spcBef>
                <a:spcAft>
                  <a:spcPts val="178"/>
                </a:spcAft>
                <a:buClrTx/>
                <a:buSzTx/>
                <a:buFontTx/>
                <a:buNone/>
                <a:tabLst/>
                <a:defRPr/>
              </a:pPr>
              <a:r>
                <a:rPr kumimoji="0" lang="en-US" sz="1400" b="1"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Monitoring and reporting </a:t>
              </a:r>
              <a:r>
                <a:rPr kumimoji="0" lang="en-US" sz="14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on system activity to mitigate threats and vulnerabilities</a:t>
              </a:r>
            </a:p>
          </p:txBody>
        </p:sp>
        <p:pic>
          <p:nvPicPr>
            <p:cNvPr id="25" name="Graphic 24">
              <a:extLst>
                <a:ext uri="{FF2B5EF4-FFF2-40B4-BE49-F238E27FC236}">
                  <a16:creationId xmlns:a16="http://schemas.microsoft.com/office/drawing/2014/main" id="{E9DFC244-902E-F84E-B7A5-BE13B5B6B0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9892" y="2156348"/>
              <a:ext cx="1209040" cy="1209040"/>
            </a:xfrm>
            <a:prstGeom prst="rect">
              <a:avLst/>
            </a:prstGeom>
            <a:effectLst>
              <a:outerShdw blurRad="317500" dist="63500" dir="5400000" algn="ctr" rotWithShape="0">
                <a:schemeClr val="tx1">
                  <a:alpha val="30000"/>
                </a:schemeClr>
              </a:outerShdw>
            </a:effectLst>
          </p:spPr>
        </p:pic>
        <p:cxnSp>
          <p:nvCxnSpPr>
            <p:cNvPr id="31" name="Straight Connector 30">
              <a:extLst>
                <a:ext uri="{FF2B5EF4-FFF2-40B4-BE49-F238E27FC236}">
                  <a16:creationId xmlns:a16="http://schemas.microsoft.com/office/drawing/2014/main" id="{D3103738-74CB-7F4A-B1F5-90C0EDB27784}"/>
                </a:ext>
              </a:extLst>
            </p:cNvPr>
            <p:cNvCxnSpPr/>
            <p:nvPr/>
          </p:nvCxnSpPr>
          <p:spPr>
            <a:xfrm>
              <a:off x="5867400" y="4318000"/>
              <a:ext cx="457200" cy="0"/>
            </a:xfrm>
            <a:prstGeom prst="line">
              <a:avLst/>
            </a:prstGeom>
            <a:ln w="31750">
              <a:gradFill flip="none" rotWithShape="1">
                <a:gsLst>
                  <a:gs pos="0">
                    <a:schemeClr val="accent4"/>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D97A797-9E3D-C345-9EE3-69BF3E37E5CA}"/>
              </a:ext>
            </a:extLst>
          </p:cNvPr>
          <p:cNvGrpSpPr/>
          <p:nvPr/>
        </p:nvGrpSpPr>
        <p:grpSpPr>
          <a:xfrm>
            <a:off x="8145278" y="1476916"/>
            <a:ext cx="2858487" cy="4252377"/>
            <a:chOff x="8145278" y="1476916"/>
            <a:chExt cx="2858487" cy="4252377"/>
          </a:xfrm>
        </p:grpSpPr>
        <p:sp>
          <p:nvSpPr>
            <p:cNvPr id="19" name="TextBox 18">
              <a:extLst>
                <a:ext uri="{FF2B5EF4-FFF2-40B4-BE49-F238E27FC236}">
                  <a16:creationId xmlns:a16="http://schemas.microsoft.com/office/drawing/2014/main" id="{99AF52D0-DC8A-9746-BDAA-51634C9E7560}"/>
                </a:ext>
              </a:extLst>
            </p:cNvPr>
            <p:cNvSpPr txBox="1"/>
            <p:nvPr/>
          </p:nvSpPr>
          <p:spPr>
            <a:xfrm>
              <a:off x="8145278" y="1476916"/>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a:noFill/>
                  </a:ln>
                  <a:solidFill>
                    <a:srgbClr val="415563">
                      <a:alpha val="10133"/>
                    </a:srgbClr>
                  </a:solidFill>
                  <a:effectLst/>
                  <a:uLnTx/>
                  <a:uFillTx/>
                  <a:latin typeface="Arial" panose="020B0604020202020204" pitchFamily="34" charset="0"/>
                  <a:ea typeface="Polaris Book" panose="02000000000000000000" pitchFamily="2" charset="0"/>
                  <a:cs typeface="Arial" panose="020B0604020202020204" pitchFamily="34" charset="0"/>
                </a:rPr>
                <a:t>3</a:t>
              </a:r>
            </a:p>
          </p:txBody>
        </p:sp>
        <p:sp>
          <p:nvSpPr>
            <p:cNvPr id="21" name="Rectangle 20">
              <a:extLst>
                <a:ext uri="{FF2B5EF4-FFF2-40B4-BE49-F238E27FC236}">
                  <a16:creationId xmlns:a16="http://schemas.microsoft.com/office/drawing/2014/main" id="{C97F23CD-3629-CE4F-B102-3175AC4FBC5C}"/>
                </a:ext>
              </a:extLst>
            </p:cNvPr>
            <p:cNvSpPr/>
            <p:nvPr/>
          </p:nvSpPr>
          <p:spPr>
            <a:xfrm>
              <a:off x="8685001" y="3567760"/>
              <a:ext cx="2318764" cy="1315919"/>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Recover</a:t>
              </a:r>
            </a:p>
          </p:txBody>
        </p:sp>
        <p:sp>
          <p:nvSpPr>
            <p:cNvPr id="23" name="Rectangle 22">
              <a:extLst>
                <a:ext uri="{FF2B5EF4-FFF2-40B4-BE49-F238E27FC236}">
                  <a16:creationId xmlns:a16="http://schemas.microsoft.com/office/drawing/2014/main" id="{0FB40819-7C32-204A-B20D-A7B0921DA525}"/>
                </a:ext>
              </a:extLst>
            </p:cNvPr>
            <p:cNvSpPr/>
            <p:nvPr/>
          </p:nvSpPr>
          <p:spPr>
            <a:xfrm>
              <a:off x="8757066" y="4560167"/>
              <a:ext cx="2174176" cy="1169126"/>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533"/>
                </a:spcBef>
                <a:spcAft>
                  <a:spcPts val="178"/>
                </a:spcAft>
                <a:buClrTx/>
                <a:buSzTx/>
                <a:buFontTx/>
                <a:buNone/>
                <a:tabLst/>
                <a:defRPr/>
              </a:pPr>
              <a:r>
                <a:rPr kumimoji="0" lang="en-US" sz="14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Automating and orchestrating complete </a:t>
              </a:r>
              <a:r>
                <a:rPr kumimoji="0" lang="en-US" sz="1400" b="1"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cross-system restoration</a:t>
              </a:r>
            </a:p>
          </p:txBody>
        </p:sp>
        <p:pic>
          <p:nvPicPr>
            <p:cNvPr id="26" name="Graphic 25">
              <a:extLst>
                <a:ext uri="{FF2B5EF4-FFF2-40B4-BE49-F238E27FC236}">
                  <a16:creationId xmlns:a16="http://schemas.microsoft.com/office/drawing/2014/main" id="{E34A8BA6-7BE2-1448-906E-A7DCC5A13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9634" y="2156348"/>
              <a:ext cx="1209040" cy="1209040"/>
            </a:xfrm>
            <a:prstGeom prst="rect">
              <a:avLst/>
            </a:prstGeom>
            <a:effectLst>
              <a:outerShdw blurRad="317500" dist="63500" dir="5400000" algn="ctr" rotWithShape="0">
                <a:schemeClr val="tx1">
                  <a:alpha val="30086"/>
                </a:schemeClr>
              </a:outerShdw>
            </a:effectLst>
          </p:spPr>
        </p:pic>
        <p:cxnSp>
          <p:nvCxnSpPr>
            <p:cNvPr id="32" name="Straight Connector 31">
              <a:extLst>
                <a:ext uri="{FF2B5EF4-FFF2-40B4-BE49-F238E27FC236}">
                  <a16:creationId xmlns:a16="http://schemas.microsoft.com/office/drawing/2014/main" id="{B67E9A15-4773-284C-A1FA-3776FE570234}"/>
                </a:ext>
              </a:extLst>
            </p:cNvPr>
            <p:cNvCxnSpPr/>
            <p:nvPr/>
          </p:nvCxnSpPr>
          <p:spPr>
            <a:xfrm>
              <a:off x="9601200" y="4318000"/>
              <a:ext cx="457200" cy="0"/>
            </a:xfrm>
            <a:prstGeom prst="line">
              <a:avLst/>
            </a:prstGeom>
            <a:ln w="31750">
              <a:gradFill flip="none" rotWithShape="1">
                <a:gsLst>
                  <a:gs pos="0">
                    <a:schemeClr val="tx2"/>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7603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0C0717-EEFC-4C41-B03C-6449A4073C25}"/>
              </a:ext>
            </a:extLst>
          </p:cNvPr>
          <p:cNvSpPr txBox="1"/>
          <p:nvPr/>
        </p:nvSpPr>
        <p:spPr>
          <a:xfrm>
            <a:off x="905592" y="893"/>
            <a:ext cx="4476704" cy="685621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Protect</a:t>
            </a:r>
          </a:p>
        </p:txBody>
      </p:sp>
      <p:sp>
        <p:nvSpPr>
          <p:cNvPr id="5" name="Slide Number Placeholder 8">
            <a:extLst>
              <a:ext uri="{FF2B5EF4-FFF2-40B4-BE49-F238E27FC236}">
                <a16:creationId xmlns:a16="http://schemas.microsoft.com/office/drawing/2014/main" id="{8E6E9973-4334-5543-932A-4A577C623464}"/>
              </a:ext>
            </a:extLst>
          </p:cNvPr>
          <p:cNvSpPr txBox="1">
            <a:spLocks/>
          </p:cNvSpPr>
          <p:nvPr/>
        </p:nvSpPr>
        <p:spPr>
          <a:xfrm>
            <a:off x="152114" y="6484745"/>
            <a:ext cx="406294" cy="202378"/>
          </a:xfrm>
          <a:prstGeom prst="rect">
            <a:avLst/>
          </a:prstGeom>
        </p:spPr>
        <p:txBody>
          <a:bodyPr anchor="ctr"/>
          <a:lstStyle>
            <a:defPPr>
              <a:defRPr lang="en-US"/>
            </a:defPPr>
            <a:lvl1pPr marL="0" algn="l" defTabSz="914400" rtl="0" eaLnBrk="1" latinLnBrk="0" hangingPunct="1">
              <a:defRPr sz="1000" b="1" i="0" kern="120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1387351684"/>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4658C1A-DC35-DC4D-8ECD-7FF1927D21DF}"/>
              </a:ext>
            </a:extLst>
          </p:cNvPr>
          <p:cNvSpPr>
            <a:spLocks noGrp="1"/>
          </p:cNvSpPr>
          <p:nvPr>
            <p:ph type="title"/>
          </p:nvPr>
        </p:nvSpPr>
        <p:spPr/>
        <p:txBody>
          <a:bodyPr/>
          <a:lstStyle/>
          <a:p>
            <a:r>
              <a:rPr lang="en-US" dirty="0"/>
              <a:t>Step 1: Protect</a:t>
            </a:r>
          </a:p>
        </p:txBody>
      </p:sp>
      <p:grpSp>
        <p:nvGrpSpPr>
          <p:cNvPr id="93" name="Group 92">
            <a:extLst>
              <a:ext uri="{FF2B5EF4-FFF2-40B4-BE49-F238E27FC236}">
                <a16:creationId xmlns:a16="http://schemas.microsoft.com/office/drawing/2014/main" id="{52258DDE-CAB5-F14F-8E4C-7663CCE63D1C}"/>
              </a:ext>
            </a:extLst>
          </p:cNvPr>
          <p:cNvGrpSpPr/>
          <p:nvPr/>
        </p:nvGrpSpPr>
        <p:grpSpPr>
          <a:xfrm>
            <a:off x="7548838" y="6298629"/>
            <a:ext cx="903188" cy="241092"/>
            <a:chOff x="4175824" y="6414242"/>
            <a:chExt cx="903188" cy="241092"/>
          </a:xfrm>
        </p:grpSpPr>
        <p:sp>
          <p:nvSpPr>
            <p:cNvPr id="25" name="TextBox 24">
              <a:extLst>
                <a:ext uri="{FF2B5EF4-FFF2-40B4-BE49-F238E27FC236}">
                  <a16:creationId xmlns:a16="http://schemas.microsoft.com/office/drawing/2014/main" id="{2A14583B-BC7E-2042-9219-03B74E874613}"/>
                </a:ext>
              </a:extLst>
            </p:cNvPr>
            <p:cNvSpPr txBox="1"/>
            <p:nvPr/>
          </p:nvSpPr>
          <p:spPr>
            <a:xfrm>
              <a:off x="4315087" y="6414242"/>
              <a:ext cx="763925" cy="241092"/>
            </a:xfrm>
            <a:prstGeom prst="rect">
              <a:avLst/>
            </a:prstGeom>
          </p:spPr>
          <p:txBody>
            <a:bodyPr vert="horz"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Dedupe</a:t>
              </a:r>
            </a:p>
          </p:txBody>
        </p:sp>
        <p:cxnSp>
          <p:nvCxnSpPr>
            <p:cNvPr id="27" name="Straight Arrow Connector 26">
              <a:extLst>
                <a:ext uri="{FF2B5EF4-FFF2-40B4-BE49-F238E27FC236}">
                  <a16:creationId xmlns:a16="http://schemas.microsoft.com/office/drawing/2014/main" id="{ED3B8656-A206-6948-B4DF-FCDBD220FB57}"/>
                </a:ext>
              </a:extLst>
            </p:cNvPr>
            <p:cNvCxnSpPr>
              <a:cxnSpLocks/>
            </p:cNvCxnSpPr>
            <p:nvPr/>
          </p:nvCxnSpPr>
          <p:spPr bwMode="auto">
            <a:xfrm>
              <a:off x="4175824" y="6534788"/>
              <a:ext cx="365760" cy="0"/>
            </a:xfrm>
            <a:prstGeom prst="straightConnector1">
              <a:avLst/>
            </a:prstGeom>
            <a:ln w="19050" cap="rnd" cmpd="sng">
              <a:solidFill>
                <a:schemeClr val="accent1"/>
              </a:solidFill>
              <a:prstDash val="sysDot"/>
              <a:miter lim="800000"/>
              <a:headEnd type="none" w="sm" len="sm"/>
              <a:tailEnd type="arrow" w="med" len="sm"/>
            </a:ln>
          </p:spPr>
          <p:style>
            <a:lnRef idx="1">
              <a:schemeClr val="dk1"/>
            </a:lnRef>
            <a:fillRef idx="0">
              <a:schemeClr val="dk1"/>
            </a:fillRef>
            <a:effectRef idx="0">
              <a:schemeClr val="dk1"/>
            </a:effectRef>
            <a:fontRef idx="minor">
              <a:schemeClr val="tx1"/>
            </a:fontRef>
          </p:style>
        </p:cxnSp>
      </p:grpSp>
      <p:grpSp>
        <p:nvGrpSpPr>
          <p:cNvPr id="95" name="Group 94">
            <a:extLst>
              <a:ext uri="{FF2B5EF4-FFF2-40B4-BE49-F238E27FC236}">
                <a16:creationId xmlns:a16="http://schemas.microsoft.com/office/drawing/2014/main" id="{84CB08F0-EF81-F042-A44A-81F2725FAB25}"/>
              </a:ext>
            </a:extLst>
          </p:cNvPr>
          <p:cNvGrpSpPr/>
          <p:nvPr/>
        </p:nvGrpSpPr>
        <p:grpSpPr>
          <a:xfrm>
            <a:off x="3739976" y="6298630"/>
            <a:ext cx="1625975" cy="241093"/>
            <a:chOff x="533220" y="6414242"/>
            <a:chExt cx="1625975" cy="241093"/>
          </a:xfrm>
        </p:grpSpPr>
        <p:sp>
          <p:nvSpPr>
            <p:cNvPr id="30" name="TextBox 29">
              <a:extLst>
                <a:ext uri="{FF2B5EF4-FFF2-40B4-BE49-F238E27FC236}">
                  <a16:creationId xmlns:a16="http://schemas.microsoft.com/office/drawing/2014/main" id="{DDB0E5F5-E359-2A45-AF9C-69449527428E}"/>
                </a:ext>
              </a:extLst>
            </p:cNvPr>
            <p:cNvSpPr txBox="1"/>
            <p:nvPr/>
          </p:nvSpPr>
          <p:spPr>
            <a:xfrm>
              <a:off x="877591" y="6414242"/>
              <a:ext cx="1281604"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Immutable/Encrypted Storage</a:t>
              </a:r>
            </a:p>
          </p:txBody>
        </p:sp>
        <p:pic>
          <p:nvPicPr>
            <p:cNvPr id="80" name="Picture 79">
              <a:extLst>
                <a:ext uri="{FF2B5EF4-FFF2-40B4-BE49-F238E27FC236}">
                  <a16:creationId xmlns:a16="http://schemas.microsoft.com/office/drawing/2014/main" id="{4AB24B51-D0A2-DB44-B360-E7C6351D31F5}"/>
                </a:ext>
              </a:extLst>
            </p:cNvPr>
            <p:cNvPicPr>
              <a:picLocks noChangeAspect="1"/>
            </p:cNvPicPr>
            <p:nvPr/>
          </p:nvPicPr>
          <p:blipFill>
            <a:blip r:embed="rId3"/>
            <a:stretch>
              <a:fillRect/>
            </a:stretch>
          </p:blipFill>
          <p:spPr>
            <a:xfrm>
              <a:off x="533220" y="6415778"/>
              <a:ext cx="146304" cy="210312"/>
            </a:xfrm>
            <a:prstGeom prst="rect">
              <a:avLst/>
            </a:prstGeom>
          </p:spPr>
        </p:pic>
      </p:grpSp>
      <p:grpSp>
        <p:nvGrpSpPr>
          <p:cNvPr id="94" name="Group 93">
            <a:extLst>
              <a:ext uri="{FF2B5EF4-FFF2-40B4-BE49-F238E27FC236}">
                <a16:creationId xmlns:a16="http://schemas.microsoft.com/office/drawing/2014/main" id="{16E92CB4-F286-864E-9FA1-A22C1746B53F}"/>
              </a:ext>
            </a:extLst>
          </p:cNvPr>
          <p:cNvGrpSpPr/>
          <p:nvPr/>
        </p:nvGrpSpPr>
        <p:grpSpPr>
          <a:xfrm>
            <a:off x="5823365" y="6298630"/>
            <a:ext cx="1559628" cy="241093"/>
            <a:chOff x="2256389" y="6414242"/>
            <a:chExt cx="1559628" cy="241093"/>
          </a:xfrm>
        </p:grpSpPr>
        <p:sp>
          <p:nvSpPr>
            <p:cNvPr id="28" name="TextBox 27">
              <a:extLst>
                <a:ext uri="{FF2B5EF4-FFF2-40B4-BE49-F238E27FC236}">
                  <a16:creationId xmlns:a16="http://schemas.microsoft.com/office/drawing/2014/main" id="{E45833DA-2A5B-064B-93E7-891F573088FF}"/>
                </a:ext>
              </a:extLst>
            </p:cNvPr>
            <p:cNvSpPr txBox="1"/>
            <p:nvPr/>
          </p:nvSpPr>
          <p:spPr>
            <a:xfrm>
              <a:off x="2303826" y="6414242"/>
              <a:ext cx="1512191"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Detection Capabilities</a:t>
              </a:r>
            </a:p>
          </p:txBody>
        </p:sp>
        <p:pic>
          <p:nvPicPr>
            <p:cNvPr id="76" name="Picture 75">
              <a:extLst>
                <a:ext uri="{FF2B5EF4-FFF2-40B4-BE49-F238E27FC236}">
                  <a16:creationId xmlns:a16="http://schemas.microsoft.com/office/drawing/2014/main" id="{6E5FDCD6-A53A-304A-AC7C-9DAA5DBAF60B}"/>
                </a:ext>
              </a:extLst>
            </p:cNvPr>
            <p:cNvPicPr>
              <a:picLocks noChangeAspect="1"/>
            </p:cNvPicPr>
            <p:nvPr/>
          </p:nvPicPr>
          <p:blipFill>
            <a:blip r:embed="rId4"/>
            <a:stretch>
              <a:fillRect/>
            </a:stretch>
          </p:blipFill>
          <p:spPr>
            <a:xfrm>
              <a:off x="2256389" y="6429632"/>
              <a:ext cx="210312" cy="210312"/>
            </a:xfrm>
            <a:prstGeom prst="rect">
              <a:avLst/>
            </a:prstGeom>
          </p:spPr>
        </p:pic>
      </p:grpSp>
      <p:grpSp>
        <p:nvGrpSpPr>
          <p:cNvPr id="105" name="Group 104">
            <a:extLst>
              <a:ext uri="{FF2B5EF4-FFF2-40B4-BE49-F238E27FC236}">
                <a16:creationId xmlns:a16="http://schemas.microsoft.com/office/drawing/2014/main" id="{28B68C7F-AC6F-3949-B13E-23D281F1A7B8}"/>
              </a:ext>
            </a:extLst>
          </p:cNvPr>
          <p:cNvGrpSpPr/>
          <p:nvPr/>
        </p:nvGrpSpPr>
        <p:grpSpPr>
          <a:xfrm>
            <a:off x="5764208" y="1329810"/>
            <a:ext cx="4262661" cy="4486611"/>
            <a:chOff x="3386787" y="1497969"/>
            <a:chExt cx="4262661" cy="4486611"/>
          </a:xfrm>
        </p:grpSpPr>
        <p:sp>
          <p:nvSpPr>
            <p:cNvPr id="106" name="Rounded Rectangle 105">
              <a:extLst>
                <a:ext uri="{FF2B5EF4-FFF2-40B4-BE49-F238E27FC236}">
                  <a16:creationId xmlns:a16="http://schemas.microsoft.com/office/drawing/2014/main" id="{7E260476-B440-134B-991E-78DA7D0FBA71}"/>
                </a:ext>
              </a:extLst>
            </p:cNvPr>
            <p:cNvSpPr/>
            <p:nvPr/>
          </p:nvSpPr>
          <p:spPr bwMode="auto">
            <a:xfrm>
              <a:off x="3386791" y="1504020"/>
              <a:ext cx="4262657" cy="4480560"/>
            </a:xfrm>
            <a:prstGeom prst="roundRect">
              <a:avLst>
                <a:gd name="adj" fmla="val 1885"/>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07" name="Round Same Side Corner Rectangle 106">
              <a:extLst>
                <a:ext uri="{FF2B5EF4-FFF2-40B4-BE49-F238E27FC236}">
                  <a16:creationId xmlns:a16="http://schemas.microsoft.com/office/drawing/2014/main" id="{4E7F1C68-442E-4B45-9BB5-942FDA04CD4A}"/>
                </a:ext>
              </a:extLst>
            </p:cNvPr>
            <p:cNvSpPr/>
            <p:nvPr/>
          </p:nvSpPr>
          <p:spPr bwMode="auto">
            <a:xfrm>
              <a:off x="3386787" y="1500988"/>
              <a:ext cx="4262657" cy="457200"/>
            </a:xfrm>
            <a:prstGeom prst="round2Same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08" name="Text Placeholder 15">
              <a:extLst>
                <a:ext uri="{FF2B5EF4-FFF2-40B4-BE49-F238E27FC236}">
                  <a16:creationId xmlns:a16="http://schemas.microsoft.com/office/drawing/2014/main" id="{2A317260-D9E5-984F-8E8A-EC6558C35C2D}"/>
                </a:ext>
              </a:extLst>
            </p:cNvPr>
            <p:cNvSpPr txBox="1">
              <a:spLocks/>
            </p:cNvSpPr>
            <p:nvPr/>
          </p:nvSpPr>
          <p:spPr>
            <a:xfrm>
              <a:off x="3386792" y="1497969"/>
              <a:ext cx="4262652" cy="422899"/>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To 1,400+ Storage Targets</a:t>
              </a:r>
            </a:p>
          </p:txBody>
        </p:sp>
      </p:grpSp>
      <p:sp>
        <p:nvSpPr>
          <p:cNvPr id="109" name="Rounded Rectangle 108">
            <a:extLst>
              <a:ext uri="{FF2B5EF4-FFF2-40B4-BE49-F238E27FC236}">
                <a16:creationId xmlns:a16="http://schemas.microsoft.com/office/drawing/2014/main" id="{BC18209C-81F8-2E4A-B774-8FD5B154C93C}"/>
              </a:ext>
            </a:extLst>
          </p:cNvPr>
          <p:cNvSpPr/>
          <p:nvPr/>
        </p:nvSpPr>
        <p:spPr bwMode="auto">
          <a:xfrm>
            <a:off x="2018203" y="1335861"/>
            <a:ext cx="3219834" cy="4480560"/>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10" name="Round Same Side Corner Rectangle 109">
            <a:extLst>
              <a:ext uri="{FF2B5EF4-FFF2-40B4-BE49-F238E27FC236}">
                <a16:creationId xmlns:a16="http://schemas.microsoft.com/office/drawing/2014/main" id="{96F24243-67F2-5F4D-82E2-66A15F3325CB}"/>
              </a:ext>
            </a:extLst>
          </p:cNvPr>
          <p:cNvSpPr/>
          <p:nvPr/>
        </p:nvSpPr>
        <p:spPr bwMode="auto">
          <a:xfrm>
            <a:off x="2016494" y="1332828"/>
            <a:ext cx="3221543" cy="457200"/>
          </a:xfrm>
          <a:prstGeom prst="round2Same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11" name="Text Placeholder 15">
            <a:extLst>
              <a:ext uri="{FF2B5EF4-FFF2-40B4-BE49-F238E27FC236}">
                <a16:creationId xmlns:a16="http://schemas.microsoft.com/office/drawing/2014/main" id="{E8709289-EE32-184B-8039-F11EBD503623}"/>
              </a:ext>
            </a:extLst>
          </p:cNvPr>
          <p:cNvSpPr txBox="1">
            <a:spLocks/>
          </p:cNvSpPr>
          <p:nvPr/>
        </p:nvSpPr>
        <p:spPr>
          <a:xfrm>
            <a:off x="2016494" y="1329810"/>
            <a:ext cx="3221543" cy="422899"/>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Protect 800+ Sources</a:t>
            </a:r>
          </a:p>
        </p:txBody>
      </p:sp>
      <p:grpSp>
        <p:nvGrpSpPr>
          <p:cNvPr id="112" name="Group 111">
            <a:extLst>
              <a:ext uri="{FF2B5EF4-FFF2-40B4-BE49-F238E27FC236}">
                <a16:creationId xmlns:a16="http://schemas.microsoft.com/office/drawing/2014/main" id="{7B3E207D-B913-BE48-8AD6-0C2902F3A733}"/>
              </a:ext>
            </a:extLst>
          </p:cNvPr>
          <p:cNvGrpSpPr/>
          <p:nvPr/>
        </p:nvGrpSpPr>
        <p:grpSpPr>
          <a:xfrm>
            <a:off x="5737931" y="1929050"/>
            <a:ext cx="3219834" cy="840966"/>
            <a:chOff x="3360510" y="2097210"/>
            <a:chExt cx="3219834" cy="840966"/>
          </a:xfrm>
        </p:grpSpPr>
        <p:sp>
          <p:nvSpPr>
            <p:cNvPr id="113" name="TextBox 112">
              <a:extLst>
                <a:ext uri="{FF2B5EF4-FFF2-40B4-BE49-F238E27FC236}">
                  <a16:creationId xmlns:a16="http://schemas.microsoft.com/office/drawing/2014/main" id="{AF4D0676-3163-1849-841D-E5035CD4461C}"/>
                </a:ext>
              </a:extLst>
            </p:cNvPr>
            <p:cNvSpPr txBox="1"/>
            <p:nvPr/>
          </p:nvSpPr>
          <p:spPr>
            <a:xfrm>
              <a:off x="3360510" y="2097210"/>
              <a:ext cx="3219834" cy="164429"/>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Primary Site</a:t>
              </a:r>
            </a:p>
          </p:txBody>
        </p:sp>
        <p:pic>
          <p:nvPicPr>
            <p:cNvPr id="114" name="Picture 28">
              <a:extLst>
                <a:ext uri="{FF2B5EF4-FFF2-40B4-BE49-F238E27FC236}">
                  <a16:creationId xmlns:a16="http://schemas.microsoft.com/office/drawing/2014/main" id="{79DD106A-EE2E-5047-94F0-9A8339AD82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91804" y="2367792"/>
              <a:ext cx="540364" cy="570384"/>
            </a:xfrm>
            <a:prstGeom prst="rect">
              <a:avLst/>
            </a:prstGeom>
          </p:spPr>
        </p:pic>
        <p:pic>
          <p:nvPicPr>
            <p:cNvPr id="115" name="Picture 30">
              <a:extLst>
                <a:ext uri="{FF2B5EF4-FFF2-40B4-BE49-F238E27FC236}">
                  <a16:creationId xmlns:a16="http://schemas.microsoft.com/office/drawing/2014/main" id="{FF136F0C-AAD9-5B4B-B95C-1E65159D1C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19638" y="2289338"/>
              <a:ext cx="381963" cy="381963"/>
            </a:xfrm>
            <a:prstGeom prst="rect">
              <a:avLst/>
            </a:prstGeom>
            <a:effectLst>
              <a:outerShdw blurRad="63500" sx="102000" sy="102000" algn="ctr" rotWithShape="0">
                <a:prstClr val="black">
                  <a:alpha val="40000"/>
                </a:prstClr>
              </a:outerShdw>
            </a:effectLst>
          </p:spPr>
        </p:pic>
      </p:grpSp>
      <p:cxnSp>
        <p:nvCxnSpPr>
          <p:cNvPr id="116" name="Straight Arrow Connector 115">
            <a:extLst>
              <a:ext uri="{FF2B5EF4-FFF2-40B4-BE49-F238E27FC236}">
                <a16:creationId xmlns:a16="http://schemas.microsoft.com/office/drawing/2014/main" id="{5127DECE-436D-2343-97E1-9BC2FB76C507}"/>
              </a:ext>
            </a:extLst>
          </p:cNvPr>
          <p:cNvCxnSpPr>
            <a:cxnSpLocks/>
          </p:cNvCxnSpPr>
          <p:nvPr/>
        </p:nvCxnSpPr>
        <p:spPr bwMode="auto">
          <a:xfrm flipV="1">
            <a:off x="5235821" y="2547174"/>
            <a:ext cx="1712092" cy="962169"/>
          </a:xfrm>
          <a:prstGeom prst="straightConnector1">
            <a:avLst/>
          </a:prstGeom>
          <a:ln w="19050" cap="rnd">
            <a:solidFill>
              <a:schemeClr val="tx2"/>
            </a:solidFill>
            <a:round/>
            <a:headEnd type="none" w="med" len="med"/>
            <a:tailEnd type="arrow" w="med" len="sm"/>
          </a:ln>
        </p:spPr>
        <p:style>
          <a:lnRef idx="1">
            <a:schemeClr val="dk1"/>
          </a:lnRef>
          <a:fillRef idx="0">
            <a:schemeClr val="dk1"/>
          </a:fillRef>
          <a:effectRef idx="0">
            <a:schemeClr val="dk1"/>
          </a:effectRef>
          <a:fontRef idx="minor">
            <a:schemeClr val="tx1"/>
          </a:fontRef>
        </p:style>
      </p:cxnSp>
      <p:sp>
        <p:nvSpPr>
          <p:cNvPr id="117" name="Rectangle 116">
            <a:extLst>
              <a:ext uri="{FF2B5EF4-FFF2-40B4-BE49-F238E27FC236}">
                <a16:creationId xmlns:a16="http://schemas.microsoft.com/office/drawing/2014/main" id="{2990CDF6-19CF-7648-80AB-49DD419CDF32}"/>
              </a:ext>
            </a:extLst>
          </p:cNvPr>
          <p:cNvSpPr/>
          <p:nvPr/>
        </p:nvSpPr>
        <p:spPr>
          <a:xfrm>
            <a:off x="5761464" y="2708748"/>
            <a:ext cx="518938"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Meta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Data</a:t>
            </a:r>
          </a:p>
        </p:txBody>
      </p:sp>
      <p:grpSp>
        <p:nvGrpSpPr>
          <p:cNvPr id="118" name="Group 117">
            <a:extLst>
              <a:ext uri="{FF2B5EF4-FFF2-40B4-BE49-F238E27FC236}">
                <a16:creationId xmlns:a16="http://schemas.microsoft.com/office/drawing/2014/main" id="{89F3816F-B115-374A-BC9A-02D718D6E8DF}"/>
              </a:ext>
            </a:extLst>
          </p:cNvPr>
          <p:cNvGrpSpPr/>
          <p:nvPr/>
        </p:nvGrpSpPr>
        <p:grpSpPr>
          <a:xfrm>
            <a:off x="5764206" y="3271456"/>
            <a:ext cx="3219834" cy="732684"/>
            <a:chOff x="3386785" y="3439616"/>
            <a:chExt cx="3219834" cy="732684"/>
          </a:xfrm>
        </p:grpSpPr>
        <p:sp>
          <p:nvSpPr>
            <p:cNvPr id="119" name="TextBox 118">
              <a:extLst>
                <a:ext uri="{FF2B5EF4-FFF2-40B4-BE49-F238E27FC236}">
                  <a16:creationId xmlns:a16="http://schemas.microsoft.com/office/drawing/2014/main" id="{7C3B31A1-7266-BD46-9092-29E1448A8145}"/>
                </a:ext>
              </a:extLst>
            </p:cNvPr>
            <p:cNvSpPr txBox="1"/>
            <p:nvPr/>
          </p:nvSpPr>
          <p:spPr>
            <a:xfrm>
              <a:off x="3386785" y="3962716"/>
              <a:ext cx="3219834" cy="20958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Services(s)</a:t>
              </a:r>
            </a:p>
          </p:txBody>
        </p:sp>
        <p:pic>
          <p:nvPicPr>
            <p:cNvPr id="120" name="Picture 41">
              <a:extLst>
                <a:ext uri="{FF2B5EF4-FFF2-40B4-BE49-F238E27FC236}">
                  <a16:creationId xmlns:a16="http://schemas.microsoft.com/office/drawing/2014/main" id="{A1C5987B-DC79-B147-958B-6CAB73B133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765289" y="3439616"/>
              <a:ext cx="462827" cy="462827"/>
            </a:xfrm>
            <a:prstGeom prst="rect">
              <a:avLst/>
            </a:prstGeom>
          </p:spPr>
        </p:pic>
        <p:pic>
          <p:nvPicPr>
            <p:cNvPr id="121" name="Picture 42">
              <a:extLst>
                <a:ext uri="{FF2B5EF4-FFF2-40B4-BE49-F238E27FC236}">
                  <a16:creationId xmlns:a16="http://schemas.microsoft.com/office/drawing/2014/main" id="{6A7A663B-17E9-F540-A639-42D2638D58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41915" y="3439616"/>
              <a:ext cx="462827" cy="462827"/>
            </a:xfrm>
            <a:prstGeom prst="rect">
              <a:avLst/>
            </a:prstGeom>
          </p:spPr>
        </p:pic>
        <p:pic>
          <p:nvPicPr>
            <p:cNvPr id="122" name="Picture 43">
              <a:extLst>
                <a:ext uri="{FF2B5EF4-FFF2-40B4-BE49-F238E27FC236}">
                  <a16:creationId xmlns:a16="http://schemas.microsoft.com/office/drawing/2014/main" id="{8B768E82-2403-4F47-A499-B4B9F71C40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288662" y="3439616"/>
              <a:ext cx="462827" cy="462827"/>
            </a:xfrm>
            <a:prstGeom prst="rect">
              <a:avLst/>
            </a:prstGeom>
          </p:spPr>
        </p:pic>
      </p:grpSp>
      <p:cxnSp>
        <p:nvCxnSpPr>
          <p:cNvPr id="123" name="Straight Arrow Connector 122">
            <a:extLst>
              <a:ext uri="{FF2B5EF4-FFF2-40B4-BE49-F238E27FC236}">
                <a16:creationId xmlns:a16="http://schemas.microsoft.com/office/drawing/2014/main" id="{4BBD6807-DAAF-BA43-A60E-E4F294EB857C}"/>
              </a:ext>
            </a:extLst>
          </p:cNvPr>
          <p:cNvCxnSpPr>
            <a:cxnSpLocks/>
          </p:cNvCxnSpPr>
          <p:nvPr/>
        </p:nvCxnSpPr>
        <p:spPr bwMode="auto">
          <a:xfrm flipV="1">
            <a:off x="7372255" y="2885791"/>
            <a:ext cx="3736" cy="365760"/>
          </a:xfrm>
          <a:prstGeom prst="straightConnector1">
            <a:avLst/>
          </a:prstGeom>
          <a:ln w="19050">
            <a:solidFill>
              <a:schemeClr val="tx2"/>
            </a:solidFill>
            <a:headEnd type="arrow" w="med" len="sm"/>
            <a:tailEnd type="arrow" w="med" len="sm"/>
          </a:ln>
        </p:spPr>
        <p:style>
          <a:lnRef idx="1">
            <a:schemeClr val="dk1"/>
          </a:lnRef>
          <a:fillRef idx="0">
            <a:schemeClr val="dk1"/>
          </a:fillRef>
          <a:effectRef idx="0">
            <a:schemeClr val="dk1"/>
          </a:effectRef>
          <a:fontRef idx="minor">
            <a:schemeClr val="tx1"/>
          </a:fontRef>
        </p:style>
      </p:cxnSp>
      <p:sp>
        <p:nvSpPr>
          <p:cNvPr id="124" name="Rectangle 123">
            <a:extLst>
              <a:ext uri="{FF2B5EF4-FFF2-40B4-BE49-F238E27FC236}">
                <a16:creationId xmlns:a16="http://schemas.microsoft.com/office/drawing/2014/main" id="{026AD517-E860-ED4D-A653-0DDF09E8790E}"/>
              </a:ext>
            </a:extLst>
          </p:cNvPr>
          <p:cNvSpPr/>
          <p:nvPr/>
        </p:nvSpPr>
        <p:spPr>
          <a:xfrm>
            <a:off x="5782451" y="3574036"/>
            <a:ext cx="518938"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Data</a:t>
            </a:r>
          </a:p>
        </p:txBody>
      </p:sp>
      <p:cxnSp>
        <p:nvCxnSpPr>
          <p:cNvPr id="125" name="Straight Arrow Connector 124">
            <a:extLst>
              <a:ext uri="{FF2B5EF4-FFF2-40B4-BE49-F238E27FC236}">
                <a16:creationId xmlns:a16="http://schemas.microsoft.com/office/drawing/2014/main" id="{A9F8727D-9FB7-2741-9A35-E1D4EBB7A290}"/>
              </a:ext>
            </a:extLst>
          </p:cNvPr>
          <p:cNvCxnSpPr>
            <a:cxnSpLocks/>
          </p:cNvCxnSpPr>
          <p:nvPr/>
        </p:nvCxnSpPr>
        <p:spPr bwMode="auto">
          <a:xfrm>
            <a:off x="5235825" y="3507722"/>
            <a:ext cx="1276268" cy="0"/>
          </a:xfrm>
          <a:prstGeom prst="straightConnector1">
            <a:avLst/>
          </a:prstGeom>
          <a:ln w="19050" cap="rnd">
            <a:solidFill>
              <a:schemeClr val="tx2"/>
            </a:solidFill>
            <a:round/>
            <a:headEnd type="oval" w="lg" len="lg"/>
            <a:tailEnd type="arrow" w="med" len="sm"/>
          </a:ln>
        </p:spPr>
        <p:style>
          <a:lnRef idx="1">
            <a:schemeClr val="dk1"/>
          </a:lnRef>
          <a:fillRef idx="0">
            <a:schemeClr val="dk1"/>
          </a:fillRef>
          <a:effectRef idx="0">
            <a:schemeClr val="dk1"/>
          </a:effectRef>
          <a:fontRef idx="minor">
            <a:schemeClr val="tx1"/>
          </a:fontRef>
        </p:style>
      </p:cxnSp>
      <p:sp>
        <p:nvSpPr>
          <p:cNvPr id="126" name="TextBox 125">
            <a:extLst>
              <a:ext uri="{FF2B5EF4-FFF2-40B4-BE49-F238E27FC236}">
                <a16:creationId xmlns:a16="http://schemas.microsoft.com/office/drawing/2014/main" id="{F103FABD-B431-074C-9FDC-3377B10097B3}"/>
              </a:ext>
            </a:extLst>
          </p:cNvPr>
          <p:cNvSpPr txBox="1"/>
          <p:nvPr/>
        </p:nvSpPr>
        <p:spPr>
          <a:xfrm>
            <a:off x="5912796" y="5372471"/>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Appliances</a:t>
            </a:r>
          </a:p>
        </p:txBody>
      </p:sp>
      <p:sp>
        <p:nvSpPr>
          <p:cNvPr id="127" name="TextBox 126">
            <a:extLst>
              <a:ext uri="{FF2B5EF4-FFF2-40B4-BE49-F238E27FC236}">
                <a16:creationId xmlns:a16="http://schemas.microsoft.com/office/drawing/2014/main" id="{8A593696-FF04-5A4D-9BAC-6FA317F72305}"/>
              </a:ext>
            </a:extLst>
          </p:cNvPr>
          <p:cNvSpPr txBox="1"/>
          <p:nvPr/>
        </p:nvSpPr>
        <p:spPr>
          <a:xfrm>
            <a:off x="6612370" y="5372471"/>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3</a:t>
            </a:r>
            <a:r>
              <a:rPr kumimoji="0" lang="en-US" sz="900" b="0" i="0" u="none" strike="noStrike" kern="1200" cap="none" spc="0" normalizeH="0" baseline="3000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rd</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 Party Hardware</a:t>
            </a:r>
          </a:p>
        </p:txBody>
      </p:sp>
      <p:sp>
        <p:nvSpPr>
          <p:cNvPr id="128" name="TextBox 127">
            <a:extLst>
              <a:ext uri="{FF2B5EF4-FFF2-40B4-BE49-F238E27FC236}">
                <a16:creationId xmlns:a16="http://schemas.microsoft.com/office/drawing/2014/main" id="{96978B73-5615-E341-A18A-567B440DBBC0}"/>
              </a:ext>
            </a:extLst>
          </p:cNvPr>
          <p:cNvSpPr txBox="1"/>
          <p:nvPr/>
        </p:nvSpPr>
        <p:spPr>
          <a:xfrm>
            <a:off x="7311944" y="5372471"/>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Cloud</a:t>
            </a:r>
          </a:p>
        </p:txBody>
      </p:sp>
      <p:sp>
        <p:nvSpPr>
          <p:cNvPr id="129" name="TextBox 128">
            <a:extLst>
              <a:ext uri="{FF2B5EF4-FFF2-40B4-BE49-F238E27FC236}">
                <a16:creationId xmlns:a16="http://schemas.microsoft.com/office/drawing/2014/main" id="{3485B53A-2532-C041-848A-AF9B8D18049D}"/>
              </a:ext>
            </a:extLst>
          </p:cNvPr>
          <p:cNvSpPr txBox="1"/>
          <p:nvPr/>
        </p:nvSpPr>
        <p:spPr>
          <a:xfrm>
            <a:off x="8011519" y="5372471"/>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Tape</a:t>
            </a:r>
          </a:p>
        </p:txBody>
      </p:sp>
      <p:sp>
        <p:nvSpPr>
          <p:cNvPr id="130" name="Rounded Rectangle 129">
            <a:extLst>
              <a:ext uri="{FF2B5EF4-FFF2-40B4-BE49-F238E27FC236}">
                <a16:creationId xmlns:a16="http://schemas.microsoft.com/office/drawing/2014/main" id="{9FEAC542-1D00-0440-87F7-59D6D7FC4348}"/>
              </a:ext>
            </a:extLst>
          </p:cNvPr>
          <p:cNvSpPr/>
          <p:nvPr/>
        </p:nvSpPr>
        <p:spPr bwMode="auto">
          <a:xfrm>
            <a:off x="7413435" y="4684657"/>
            <a:ext cx="619981" cy="619981"/>
          </a:xfrm>
          <a:prstGeom prst="roundRect">
            <a:avLst>
              <a:gd name="adj" fmla="val 7761"/>
            </a:avLst>
          </a:prstGeom>
          <a:blipFill>
            <a:blip r:embed="rId11">
              <a:extLst>
                <a:ext uri="{96DAC541-7B7A-43D3-8B79-37D633B846F1}">
                  <asvg:svgBlip xmlns:asvg="http://schemas.microsoft.com/office/drawing/2016/SVG/main" r:embed="rId12"/>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grpSp>
        <p:nvGrpSpPr>
          <p:cNvPr id="131" name="Group 130">
            <a:extLst>
              <a:ext uri="{FF2B5EF4-FFF2-40B4-BE49-F238E27FC236}">
                <a16:creationId xmlns:a16="http://schemas.microsoft.com/office/drawing/2014/main" id="{BD55FF0A-11F6-6640-AC1C-97E861D0B1D8}"/>
              </a:ext>
            </a:extLst>
          </p:cNvPr>
          <p:cNvGrpSpPr/>
          <p:nvPr/>
        </p:nvGrpSpPr>
        <p:grpSpPr>
          <a:xfrm>
            <a:off x="8094331" y="4676522"/>
            <a:ext cx="647700" cy="647700"/>
            <a:chOff x="5716910" y="4844682"/>
            <a:chExt cx="647700" cy="647700"/>
          </a:xfrm>
        </p:grpSpPr>
        <p:sp>
          <p:nvSpPr>
            <p:cNvPr id="132" name="Rounded Rectangle 131">
              <a:extLst>
                <a:ext uri="{FF2B5EF4-FFF2-40B4-BE49-F238E27FC236}">
                  <a16:creationId xmlns:a16="http://schemas.microsoft.com/office/drawing/2014/main" id="{2BA770F4-7A4D-3D41-B118-50E20BC31CD8}"/>
                </a:ext>
              </a:extLst>
            </p:cNvPr>
            <p:cNvSpPr/>
            <p:nvPr/>
          </p:nvSpPr>
          <p:spPr bwMode="auto">
            <a:xfrm>
              <a:off x="5735588" y="4852816"/>
              <a:ext cx="619981" cy="619981"/>
            </a:xfrm>
            <a:prstGeom prst="roundRect">
              <a:avLst>
                <a:gd name="adj" fmla="val 7761"/>
              </a:avLst>
            </a:prstGeom>
            <a:blipFill>
              <a:blip r:embed="rId13">
                <a:extLst>
                  <a:ext uri="{96DAC541-7B7A-43D3-8B79-37D633B846F1}">
                    <asvg:svgBlip xmlns:asvg="http://schemas.microsoft.com/office/drawing/2016/SVG/main" r:embed="rId14"/>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33" name="Picture 63">
              <a:extLst>
                <a:ext uri="{FF2B5EF4-FFF2-40B4-BE49-F238E27FC236}">
                  <a16:creationId xmlns:a16="http://schemas.microsoft.com/office/drawing/2014/main" id="{4C37C0D0-6594-F941-A624-DE6C87BAE5D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716910" y="4844682"/>
              <a:ext cx="647700" cy="647700"/>
            </a:xfrm>
            <a:prstGeom prst="rect">
              <a:avLst/>
            </a:prstGeom>
          </p:spPr>
        </p:pic>
      </p:grpSp>
      <p:grpSp>
        <p:nvGrpSpPr>
          <p:cNvPr id="134" name="Group 133">
            <a:extLst>
              <a:ext uri="{FF2B5EF4-FFF2-40B4-BE49-F238E27FC236}">
                <a16:creationId xmlns:a16="http://schemas.microsoft.com/office/drawing/2014/main" id="{13405F1F-D550-E84A-941B-6FAB63947749}"/>
              </a:ext>
            </a:extLst>
          </p:cNvPr>
          <p:cNvGrpSpPr/>
          <p:nvPr/>
        </p:nvGrpSpPr>
        <p:grpSpPr>
          <a:xfrm>
            <a:off x="6713861" y="4684657"/>
            <a:ext cx="619981" cy="619981"/>
            <a:chOff x="4336439" y="4852816"/>
            <a:chExt cx="619981" cy="619981"/>
          </a:xfrm>
        </p:grpSpPr>
        <p:sp>
          <p:nvSpPr>
            <p:cNvPr id="135" name="Rounded Rectangle 134">
              <a:extLst>
                <a:ext uri="{FF2B5EF4-FFF2-40B4-BE49-F238E27FC236}">
                  <a16:creationId xmlns:a16="http://schemas.microsoft.com/office/drawing/2014/main" id="{29E5FDBE-2115-334A-B030-D188E9AE6FB1}"/>
                </a:ext>
              </a:extLst>
            </p:cNvPr>
            <p:cNvSpPr/>
            <p:nvPr/>
          </p:nvSpPr>
          <p:spPr bwMode="auto">
            <a:xfrm>
              <a:off x="4336439" y="4852816"/>
              <a:ext cx="619981" cy="619981"/>
            </a:xfrm>
            <a:prstGeom prst="roundRect">
              <a:avLst>
                <a:gd name="adj" fmla="val 7761"/>
              </a:avLst>
            </a:prstGeom>
            <a:blipFill>
              <a:blip r:embed="rId17">
                <a:extLst>
                  <a:ext uri="{96DAC541-7B7A-43D3-8B79-37D633B846F1}">
                    <asvg:svgBlip xmlns:asvg="http://schemas.microsoft.com/office/drawing/2016/SVG/main" r:embed="rId18"/>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36" name="Picture 64">
              <a:extLst>
                <a:ext uri="{FF2B5EF4-FFF2-40B4-BE49-F238E27FC236}">
                  <a16:creationId xmlns:a16="http://schemas.microsoft.com/office/drawing/2014/main" id="{7B4C2DB7-E162-E241-892F-BF14F7BC686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337102" y="4857715"/>
              <a:ext cx="609600" cy="609600"/>
            </a:xfrm>
            <a:prstGeom prst="rect">
              <a:avLst/>
            </a:prstGeom>
          </p:spPr>
        </p:pic>
      </p:grpSp>
      <p:cxnSp>
        <p:nvCxnSpPr>
          <p:cNvPr id="137" name="Straight Arrow Connector 136">
            <a:extLst>
              <a:ext uri="{FF2B5EF4-FFF2-40B4-BE49-F238E27FC236}">
                <a16:creationId xmlns:a16="http://schemas.microsoft.com/office/drawing/2014/main" id="{BD6424D9-786B-B14F-A9DA-A17FCBB9775B}"/>
              </a:ext>
            </a:extLst>
          </p:cNvPr>
          <p:cNvCxnSpPr>
            <a:cxnSpLocks/>
          </p:cNvCxnSpPr>
          <p:nvPr/>
        </p:nvCxnSpPr>
        <p:spPr bwMode="auto">
          <a:xfrm>
            <a:off x="8096648" y="4045754"/>
            <a:ext cx="257745" cy="421917"/>
          </a:xfrm>
          <a:prstGeom prst="straightConnector1">
            <a:avLst/>
          </a:prstGeom>
          <a:ln w="19050" cap="rnd" cmpd="sng">
            <a:solidFill>
              <a:schemeClr val="tx2"/>
            </a:solidFill>
            <a:prstDash val="solid"/>
            <a:miter lim="800000"/>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5781AA76-A999-1447-8CEE-8DAF9E82C537}"/>
              </a:ext>
            </a:extLst>
          </p:cNvPr>
          <p:cNvCxnSpPr>
            <a:cxnSpLocks/>
          </p:cNvCxnSpPr>
          <p:nvPr/>
        </p:nvCxnSpPr>
        <p:spPr bwMode="auto">
          <a:xfrm flipH="1">
            <a:off x="6379511" y="4051375"/>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39" name="Straight Arrow Connector 138">
            <a:extLst>
              <a:ext uri="{FF2B5EF4-FFF2-40B4-BE49-F238E27FC236}">
                <a16:creationId xmlns:a16="http://schemas.microsoft.com/office/drawing/2014/main" id="{F3814486-DDDD-0E4E-9276-3FF3D9566911}"/>
              </a:ext>
            </a:extLst>
          </p:cNvPr>
          <p:cNvCxnSpPr>
            <a:cxnSpLocks/>
          </p:cNvCxnSpPr>
          <p:nvPr/>
        </p:nvCxnSpPr>
        <p:spPr bwMode="auto">
          <a:xfrm flipH="1">
            <a:off x="6951890" y="4051375"/>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8B0AF4B1-4F81-074E-87D9-CC9180A556CD}"/>
              </a:ext>
            </a:extLst>
          </p:cNvPr>
          <p:cNvCxnSpPr>
            <a:cxnSpLocks/>
          </p:cNvCxnSpPr>
          <p:nvPr/>
        </p:nvCxnSpPr>
        <p:spPr bwMode="auto">
          <a:xfrm>
            <a:off x="7524269" y="4051375"/>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grpSp>
        <p:nvGrpSpPr>
          <p:cNvPr id="141" name="Group 140">
            <a:extLst>
              <a:ext uri="{FF2B5EF4-FFF2-40B4-BE49-F238E27FC236}">
                <a16:creationId xmlns:a16="http://schemas.microsoft.com/office/drawing/2014/main" id="{C85FA418-D29E-1746-8C5B-5686FFDCC06F}"/>
              </a:ext>
            </a:extLst>
          </p:cNvPr>
          <p:cNvGrpSpPr/>
          <p:nvPr/>
        </p:nvGrpSpPr>
        <p:grpSpPr>
          <a:xfrm>
            <a:off x="6014286" y="4684655"/>
            <a:ext cx="621418" cy="619982"/>
            <a:chOff x="3636865" y="4852815"/>
            <a:chExt cx="621418" cy="619982"/>
          </a:xfrm>
        </p:grpSpPr>
        <p:sp>
          <p:nvSpPr>
            <p:cNvPr id="142" name="Rounded Rectangle 141">
              <a:extLst>
                <a:ext uri="{FF2B5EF4-FFF2-40B4-BE49-F238E27FC236}">
                  <a16:creationId xmlns:a16="http://schemas.microsoft.com/office/drawing/2014/main" id="{220F3F2E-A92E-B14E-9870-53652AC5B1F4}"/>
                </a:ext>
              </a:extLst>
            </p:cNvPr>
            <p:cNvSpPr/>
            <p:nvPr/>
          </p:nvSpPr>
          <p:spPr bwMode="auto">
            <a:xfrm>
              <a:off x="3636865" y="4852816"/>
              <a:ext cx="619981" cy="619981"/>
            </a:xfrm>
            <a:prstGeom prst="roundRect">
              <a:avLst>
                <a:gd name="adj" fmla="val 7761"/>
              </a:avLst>
            </a:prstGeom>
            <a:blipFill>
              <a:blip r:embed="rId19">
                <a:extLst>
                  <a:ext uri="{96DAC541-7B7A-43D3-8B79-37D633B846F1}">
                    <asvg:svgBlip xmlns:asvg="http://schemas.microsoft.com/office/drawing/2016/SVG/main" r:embed="rId20"/>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43" name="Picture 70">
              <a:extLst>
                <a:ext uri="{FF2B5EF4-FFF2-40B4-BE49-F238E27FC236}">
                  <a16:creationId xmlns:a16="http://schemas.microsoft.com/office/drawing/2014/main" id="{8BA3F9CA-5CA2-0C42-B48B-2A2F59ED0A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638301" y="4852815"/>
              <a:ext cx="619982" cy="619982"/>
            </a:xfrm>
            <a:prstGeom prst="rect">
              <a:avLst/>
            </a:prstGeom>
          </p:spPr>
        </p:pic>
      </p:grpSp>
      <p:grpSp>
        <p:nvGrpSpPr>
          <p:cNvPr id="144" name="Group 143">
            <a:extLst>
              <a:ext uri="{FF2B5EF4-FFF2-40B4-BE49-F238E27FC236}">
                <a16:creationId xmlns:a16="http://schemas.microsoft.com/office/drawing/2014/main" id="{F766C85D-81A4-BF42-B367-921E0DB5F977}"/>
              </a:ext>
            </a:extLst>
          </p:cNvPr>
          <p:cNvGrpSpPr/>
          <p:nvPr/>
        </p:nvGrpSpPr>
        <p:grpSpPr>
          <a:xfrm>
            <a:off x="6230851" y="4537905"/>
            <a:ext cx="2271723" cy="214717"/>
            <a:chOff x="3853429" y="4706064"/>
            <a:chExt cx="2271723" cy="214717"/>
          </a:xfrm>
        </p:grpSpPr>
        <p:pic>
          <p:nvPicPr>
            <p:cNvPr id="145" name="Picture 144">
              <a:extLst>
                <a:ext uri="{FF2B5EF4-FFF2-40B4-BE49-F238E27FC236}">
                  <a16:creationId xmlns:a16="http://schemas.microsoft.com/office/drawing/2014/main" id="{B505A419-E93C-FA42-82AB-2CE7F4538E7A}"/>
                </a:ext>
              </a:extLst>
            </p:cNvPr>
            <p:cNvPicPr>
              <a:picLocks noChangeAspect="1"/>
            </p:cNvPicPr>
            <p:nvPr/>
          </p:nvPicPr>
          <p:blipFill>
            <a:blip r:embed="rId3"/>
            <a:stretch>
              <a:fillRect/>
            </a:stretch>
          </p:blipFill>
          <p:spPr>
            <a:xfrm>
              <a:off x="3853429" y="4706064"/>
              <a:ext cx="149368" cy="214717"/>
            </a:xfrm>
            <a:prstGeom prst="rect">
              <a:avLst/>
            </a:prstGeom>
          </p:spPr>
        </p:pic>
        <p:pic>
          <p:nvPicPr>
            <p:cNvPr id="146" name="Picture 145">
              <a:extLst>
                <a:ext uri="{FF2B5EF4-FFF2-40B4-BE49-F238E27FC236}">
                  <a16:creationId xmlns:a16="http://schemas.microsoft.com/office/drawing/2014/main" id="{0307B4D1-ED7D-6042-8BB9-15B737B0E702}"/>
                </a:ext>
              </a:extLst>
            </p:cNvPr>
            <p:cNvPicPr>
              <a:picLocks noChangeAspect="1"/>
            </p:cNvPicPr>
            <p:nvPr/>
          </p:nvPicPr>
          <p:blipFill>
            <a:blip r:embed="rId3"/>
            <a:stretch>
              <a:fillRect/>
            </a:stretch>
          </p:blipFill>
          <p:spPr>
            <a:xfrm>
              <a:off x="4562032" y="4706064"/>
              <a:ext cx="149368" cy="214717"/>
            </a:xfrm>
            <a:prstGeom prst="rect">
              <a:avLst/>
            </a:prstGeom>
          </p:spPr>
        </p:pic>
        <p:pic>
          <p:nvPicPr>
            <p:cNvPr id="147" name="Picture 146">
              <a:extLst>
                <a:ext uri="{FF2B5EF4-FFF2-40B4-BE49-F238E27FC236}">
                  <a16:creationId xmlns:a16="http://schemas.microsoft.com/office/drawing/2014/main" id="{E959EE37-2F66-0D44-A8E6-FC5C1AB2C407}"/>
                </a:ext>
              </a:extLst>
            </p:cNvPr>
            <p:cNvPicPr>
              <a:picLocks noChangeAspect="1"/>
            </p:cNvPicPr>
            <p:nvPr/>
          </p:nvPicPr>
          <p:blipFill>
            <a:blip r:embed="rId3"/>
            <a:stretch>
              <a:fillRect/>
            </a:stretch>
          </p:blipFill>
          <p:spPr>
            <a:xfrm>
              <a:off x="5260120" y="4706064"/>
              <a:ext cx="149368" cy="214717"/>
            </a:xfrm>
            <a:prstGeom prst="rect">
              <a:avLst/>
            </a:prstGeom>
          </p:spPr>
        </p:pic>
        <p:pic>
          <p:nvPicPr>
            <p:cNvPr id="148" name="Picture 147">
              <a:extLst>
                <a:ext uri="{FF2B5EF4-FFF2-40B4-BE49-F238E27FC236}">
                  <a16:creationId xmlns:a16="http://schemas.microsoft.com/office/drawing/2014/main" id="{46C4FFB1-255F-7D43-BAA1-58F04D8C7C4A}"/>
                </a:ext>
              </a:extLst>
            </p:cNvPr>
            <p:cNvPicPr>
              <a:picLocks noChangeAspect="1"/>
            </p:cNvPicPr>
            <p:nvPr/>
          </p:nvPicPr>
          <p:blipFill>
            <a:blip r:embed="rId3"/>
            <a:stretch>
              <a:fillRect/>
            </a:stretch>
          </p:blipFill>
          <p:spPr>
            <a:xfrm>
              <a:off x="5975784" y="4706064"/>
              <a:ext cx="149368" cy="214717"/>
            </a:xfrm>
            <a:prstGeom prst="rect">
              <a:avLst/>
            </a:prstGeom>
          </p:spPr>
        </p:pic>
      </p:grpSp>
      <p:pic>
        <p:nvPicPr>
          <p:cNvPr id="149" name="Picture 148">
            <a:extLst>
              <a:ext uri="{FF2B5EF4-FFF2-40B4-BE49-F238E27FC236}">
                <a16:creationId xmlns:a16="http://schemas.microsoft.com/office/drawing/2014/main" id="{1185CD0B-481F-9A4F-8220-C46C79430884}"/>
              </a:ext>
            </a:extLst>
          </p:cNvPr>
          <p:cNvPicPr>
            <a:picLocks noChangeAspect="1"/>
          </p:cNvPicPr>
          <p:nvPr/>
        </p:nvPicPr>
        <p:blipFill>
          <a:blip r:embed="rId21"/>
          <a:stretch>
            <a:fillRect/>
          </a:stretch>
        </p:blipFill>
        <p:spPr>
          <a:xfrm>
            <a:off x="2249650" y="4201128"/>
            <a:ext cx="611304" cy="365564"/>
          </a:xfrm>
          <a:prstGeom prst="rect">
            <a:avLst/>
          </a:prstGeom>
        </p:spPr>
      </p:pic>
      <p:pic>
        <p:nvPicPr>
          <p:cNvPr id="150" name="Picture 149">
            <a:extLst>
              <a:ext uri="{FF2B5EF4-FFF2-40B4-BE49-F238E27FC236}">
                <a16:creationId xmlns:a16="http://schemas.microsoft.com/office/drawing/2014/main" id="{5EE792E3-E2FF-5A4C-81B1-4EB94AED5EEF}"/>
              </a:ext>
            </a:extLst>
          </p:cNvPr>
          <p:cNvPicPr>
            <a:picLocks noChangeAspect="1"/>
          </p:cNvPicPr>
          <p:nvPr/>
        </p:nvPicPr>
        <p:blipFill>
          <a:blip r:embed="rId22"/>
          <a:stretch>
            <a:fillRect/>
          </a:stretch>
        </p:blipFill>
        <p:spPr>
          <a:xfrm>
            <a:off x="3812811" y="3399811"/>
            <a:ext cx="1026744" cy="830020"/>
          </a:xfrm>
          <a:prstGeom prst="rect">
            <a:avLst/>
          </a:prstGeom>
        </p:spPr>
      </p:pic>
      <p:pic>
        <p:nvPicPr>
          <p:cNvPr id="151" name="Picture 150">
            <a:extLst>
              <a:ext uri="{FF2B5EF4-FFF2-40B4-BE49-F238E27FC236}">
                <a16:creationId xmlns:a16="http://schemas.microsoft.com/office/drawing/2014/main" id="{6F12B693-A5DA-D44F-96BD-9168E21FF4B1}"/>
              </a:ext>
            </a:extLst>
          </p:cNvPr>
          <p:cNvPicPr>
            <a:picLocks noChangeAspect="1"/>
          </p:cNvPicPr>
          <p:nvPr/>
        </p:nvPicPr>
        <p:blipFill>
          <a:blip r:embed="rId23"/>
          <a:stretch>
            <a:fillRect/>
          </a:stretch>
        </p:blipFill>
        <p:spPr>
          <a:xfrm>
            <a:off x="3667505" y="2109747"/>
            <a:ext cx="1317356" cy="168210"/>
          </a:xfrm>
          <a:prstGeom prst="rect">
            <a:avLst/>
          </a:prstGeom>
        </p:spPr>
      </p:pic>
      <p:grpSp>
        <p:nvGrpSpPr>
          <p:cNvPr id="152" name="Group 151">
            <a:extLst>
              <a:ext uri="{FF2B5EF4-FFF2-40B4-BE49-F238E27FC236}">
                <a16:creationId xmlns:a16="http://schemas.microsoft.com/office/drawing/2014/main" id="{CB7E9686-26C9-634F-A34C-341BAB03B4B1}"/>
              </a:ext>
            </a:extLst>
          </p:cNvPr>
          <p:cNvGrpSpPr/>
          <p:nvPr/>
        </p:nvGrpSpPr>
        <p:grpSpPr>
          <a:xfrm>
            <a:off x="2249650" y="4883373"/>
            <a:ext cx="1400962" cy="365564"/>
            <a:chOff x="5511534" y="3302805"/>
            <a:chExt cx="1400962" cy="365564"/>
          </a:xfrm>
        </p:grpSpPr>
        <p:pic>
          <p:nvPicPr>
            <p:cNvPr id="153" name="Picture 86">
              <a:extLst>
                <a:ext uri="{FF2B5EF4-FFF2-40B4-BE49-F238E27FC236}">
                  <a16:creationId xmlns:a16="http://schemas.microsoft.com/office/drawing/2014/main" id="{70876C42-ECD3-D947-B58B-757BAFABB6C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511534" y="3302805"/>
              <a:ext cx="365564" cy="365564"/>
            </a:xfrm>
            <a:prstGeom prst="rect">
              <a:avLst/>
            </a:prstGeom>
          </p:spPr>
        </p:pic>
        <p:sp>
          <p:nvSpPr>
            <p:cNvPr id="154" name="TextBox 153">
              <a:extLst>
                <a:ext uri="{FF2B5EF4-FFF2-40B4-BE49-F238E27FC236}">
                  <a16:creationId xmlns:a16="http://schemas.microsoft.com/office/drawing/2014/main" id="{7D2D6D33-1961-D244-9258-F8578F88DB7C}"/>
                </a:ext>
              </a:extLst>
            </p:cNvPr>
            <p:cNvSpPr txBox="1"/>
            <p:nvPr/>
          </p:nvSpPr>
          <p:spPr>
            <a:xfrm>
              <a:off x="5595138" y="3331619"/>
              <a:ext cx="1317358" cy="319395"/>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Snapshots</a:t>
              </a:r>
            </a:p>
          </p:txBody>
        </p:sp>
      </p:grpSp>
      <p:pic>
        <p:nvPicPr>
          <p:cNvPr id="155" name="Picture 154" descr="A black and white sign&#10;&#10;Description automatically generated with low confidence">
            <a:extLst>
              <a:ext uri="{FF2B5EF4-FFF2-40B4-BE49-F238E27FC236}">
                <a16:creationId xmlns:a16="http://schemas.microsoft.com/office/drawing/2014/main" id="{7B3911CA-D0E1-0548-9912-FA2BF46C82E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49911" y="4491018"/>
            <a:ext cx="1631580" cy="262583"/>
          </a:xfrm>
          <a:prstGeom prst="rect">
            <a:avLst/>
          </a:prstGeom>
        </p:spPr>
      </p:pic>
      <p:pic>
        <p:nvPicPr>
          <p:cNvPr id="157" name="Picture 156">
            <a:extLst>
              <a:ext uri="{FF2B5EF4-FFF2-40B4-BE49-F238E27FC236}">
                <a16:creationId xmlns:a16="http://schemas.microsoft.com/office/drawing/2014/main" id="{B0ED83DE-DAC9-5F45-BD0D-EB62EC1E5303}"/>
              </a:ext>
            </a:extLst>
          </p:cNvPr>
          <p:cNvPicPr>
            <a:picLocks noChangeAspect="1"/>
          </p:cNvPicPr>
          <p:nvPr/>
        </p:nvPicPr>
        <p:blipFill>
          <a:blip r:embed="rId27"/>
          <a:stretch>
            <a:fillRect/>
          </a:stretch>
        </p:blipFill>
        <p:spPr>
          <a:xfrm>
            <a:off x="2249650" y="3427529"/>
            <a:ext cx="425012" cy="369576"/>
          </a:xfrm>
          <a:prstGeom prst="rect">
            <a:avLst/>
          </a:prstGeom>
        </p:spPr>
      </p:pic>
      <p:pic>
        <p:nvPicPr>
          <p:cNvPr id="158" name="Picture 157">
            <a:extLst>
              <a:ext uri="{FF2B5EF4-FFF2-40B4-BE49-F238E27FC236}">
                <a16:creationId xmlns:a16="http://schemas.microsoft.com/office/drawing/2014/main" id="{4E039B1B-D14E-C84B-B996-F5DE8F71BCF8}"/>
              </a:ext>
            </a:extLst>
          </p:cNvPr>
          <p:cNvPicPr>
            <a:picLocks noChangeAspect="1"/>
          </p:cNvPicPr>
          <p:nvPr/>
        </p:nvPicPr>
        <p:blipFill>
          <a:blip r:embed="rId28"/>
          <a:stretch>
            <a:fillRect/>
          </a:stretch>
        </p:blipFill>
        <p:spPr>
          <a:xfrm>
            <a:off x="3193647" y="3399811"/>
            <a:ext cx="425012" cy="425012"/>
          </a:xfrm>
          <a:prstGeom prst="rect">
            <a:avLst/>
          </a:prstGeom>
        </p:spPr>
      </p:pic>
      <p:pic>
        <p:nvPicPr>
          <p:cNvPr id="159" name="Picture 158">
            <a:extLst>
              <a:ext uri="{FF2B5EF4-FFF2-40B4-BE49-F238E27FC236}">
                <a16:creationId xmlns:a16="http://schemas.microsoft.com/office/drawing/2014/main" id="{DCF1673E-2029-D349-B48C-63FAB8ED52FC}"/>
              </a:ext>
            </a:extLst>
          </p:cNvPr>
          <p:cNvPicPr>
            <a:picLocks noChangeAspect="1"/>
          </p:cNvPicPr>
          <p:nvPr/>
        </p:nvPicPr>
        <p:blipFill>
          <a:blip r:embed="rId29"/>
          <a:stretch>
            <a:fillRect/>
          </a:stretch>
        </p:blipFill>
        <p:spPr>
          <a:xfrm>
            <a:off x="3667506" y="5306142"/>
            <a:ext cx="1317357" cy="309966"/>
          </a:xfrm>
          <a:prstGeom prst="rect">
            <a:avLst/>
          </a:prstGeom>
        </p:spPr>
      </p:pic>
      <p:pic>
        <p:nvPicPr>
          <p:cNvPr id="160" name="Picture 159">
            <a:extLst>
              <a:ext uri="{FF2B5EF4-FFF2-40B4-BE49-F238E27FC236}">
                <a16:creationId xmlns:a16="http://schemas.microsoft.com/office/drawing/2014/main" id="{D1A63279-86DD-9342-894C-9C9D2DBA14B6}"/>
              </a:ext>
            </a:extLst>
          </p:cNvPr>
          <p:cNvPicPr>
            <a:picLocks noChangeAspect="1"/>
          </p:cNvPicPr>
          <p:nvPr/>
        </p:nvPicPr>
        <p:blipFill>
          <a:blip r:embed="rId30"/>
          <a:stretch>
            <a:fillRect/>
          </a:stretch>
        </p:blipFill>
        <p:spPr>
          <a:xfrm>
            <a:off x="2249651" y="2059490"/>
            <a:ext cx="1039001" cy="287581"/>
          </a:xfrm>
          <a:prstGeom prst="rect">
            <a:avLst/>
          </a:prstGeom>
        </p:spPr>
      </p:pic>
      <p:pic>
        <p:nvPicPr>
          <p:cNvPr id="161" name="Picture 160">
            <a:extLst>
              <a:ext uri="{FF2B5EF4-FFF2-40B4-BE49-F238E27FC236}">
                <a16:creationId xmlns:a16="http://schemas.microsoft.com/office/drawing/2014/main" id="{425C8892-3A90-9043-B7B7-6E1F1DA7B69C}"/>
              </a:ext>
            </a:extLst>
          </p:cNvPr>
          <p:cNvPicPr>
            <a:picLocks noChangeAspect="1"/>
          </p:cNvPicPr>
          <p:nvPr/>
        </p:nvPicPr>
        <p:blipFill>
          <a:blip r:embed="rId31"/>
          <a:stretch>
            <a:fillRect/>
          </a:stretch>
        </p:blipFill>
        <p:spPr>
          <a:xfrm>
            <a:off x="2249650" y="2683296"/>
            <a:ext cx="1244686" cy="347615"/>
          </a:xfrm>
          <a:prstGeom prst="rect">
            <a:avLst/>
          </a:prstGeom>
        </p:spPr>
      </p:pic>
      <p:grpSp>
        <p:nvGrpSpPr>
          <p:cNvPr id="162" name="Group 161">
            <a:extLst>
              <a:ext uri="{FF2B5EF4-FFF2-40B4-BE49-F238E27FC236}">
                <a16:creationId xmlns:a16="http://schemas.microsoft.com/office/drawing/2014/main" id="{8D57E1F0-3F3E-C144-875E-100605EC268D}"/>
              </a:ext>
            </a:extLst>
          </p:cNvPr>
          <p:cNvGrpSpPr/>
          <p:nvPr/>
        </p:nvGrpSpPr>
        <p:grpSpPr>
          <a:xfrm>
            <a:off x="7720379" y="1935844"/>
            <a:ext cx="2174433" cy="1960289"/>
            <a:chOff x="5423645" y="2064160"/>
            <a:chExt cx="2861962" cy="2580109"/>
          </a:xfrm>
        </p:grpSpPr>
        <p:sp>
          <p:nvSpPr>
            <p:cNvPr id="163" name="TextBox 162">
              <a:extLst>
                <a:ext uri="{FF2B5EF4-FFF2-40B4-BE49-F238E27FC236}">
                  <a16:creationId xmlns:a16="http://schemas.microsoft.com/office/drawing/2014/main" id="{9A258121-FB49-7A49-A225-00BD72E16E89}"/>
                </a:ext>
              </a:extLst>
            </p:cNvPr>
            <p:cNvSpPr txBox="1"/>
            <p:nvPr/>
          </p:nvSpPr>
          <p:spPr>
            <a:xfrm>
              <a:off x="6470879" y="2064160"/>
              <a:ext cx="1814728" cy="255770"/>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Secondary Site</a:t>
              </a:r>
            </a:p>
          </p:txBody>
        </p:sp>
        <p:pic>
          <p:nvPicPr>
            <p:cNvPr id="164" name="Picture 163">
              <a:extLst>
                <a:ext uri="{FF2B5EF4-FFF2-40B4-BE49-F238E27FC236}">
                  <a16:creationId xmlns:a16="http://schemas.microsoft.com/office/drawing/2014/main" id="{F70E11C7-D931-AE47-B179-602108614DB0}"/>
                </a:ext>
              </a:extLst>
            </p:cNvPr>
            <p:cNvPicPr>
              <a:picLocks noChangeAspect="1"/>
            </p:cNvPicPr>
            <p:nvPr/>
          </p:nvPicPr>
          <p:blipFill>
            <a:blip r:embed="rId32">
              <a:grayscl/>
            </a:blip>
            <a:stretch>
              <a:fillRect/>
            </a:stretch>
          </p:blipFill>
          <p:spPr>
            <a:xfrm>
              <a:off x="7073345" y="2375495"/>
              <a:ext cx="540363" cy="574854"/>
            </a:xfrm>
            <a:prstGeom prst="rect">
              <a:avLst/>
            </a:prstGeom>
          </p:spPr>
        </p:pic>
        <p:pic>
          <p:nvPicPr>
            <p:cNvPr id="165" name="Picture 82">
              <a:extLst>
                <a:ext uri="{FF2B5EF4-FFF2-40B4-BE49-F238E27FC236}">
                  <a16:creationId xmlns:a16="http://schemas.microsoft.com/office/drawing/2014/main" id="{6E6636EF-A635-A646-B1AA-F8635055C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301180" y="2299276"/>
              <a:ext cx="381963" cy="381963"/>
            </a:xfrm>
            <a:prstGeom prst="rect">
              <a:avLst/>
            </a:prstGeom>
            <a:effectLst>
              <a:outerShdw blurRad="63500" sx="102000" sy="102000" algn="ctr" rotWithShape="0">
                <a:prstClr val="black">
                  <a:alpha val="40000"/>
                </a:prstClr>
              </a:outerShdw>
            </a:effectLst>
          </p:spPr>
        </p:pic>
        <p:sp>
          <p:nvSpPr>
            <p:cNvPr id="166" name="TextBox 165">
              <a:extLst>
                <a:ext uri="{FF2B5EF4-FFF2-40B4-BE49-F238E27FC236}">
                  <a16:creationId xmlns:a16="http://schemas.microsoft.com/office/drawing/2014/main" id="{67AC990C-F319-E449-B45D-90EE541FF83D}"/>
                </a:ext>
              </a:extLst>
            </p:cNvPr>
            <p:cNvSpPr txBox="1"/>
            <p:nvPr/>
          </p:nvSpPr>
          <p:spPr>
            <a:xfrm>
              <a:off x="5423645" y="2368880"/>
              <a:ext cx="1501290" cy="206642"/>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7B8"/>
                  </a:solidFill>
                  <a:effectLst/>
                  <a:uLnTx/>
                  <a:uFillTx/>
                  <a:latin typeface="Arial" panose="020B0604020202020204" pitchFamily="34" charset="0"/>
                  <a:ea typeface="Polaris Book Italic" panose="02000000000000000000" pitchFamily="2" charset="0"/>
                  <a:cs typeface="Arial" panose="020B0604020202020204" pitchFamily="34" charset="0"/>
                </a:rPr>
                <a:t>Deduped A.I.R.</a:t>
              </a:r>
            </a:p>
          </p:txBody>
        </p:sp>
        <p:cxnSp>
          <p:nvCxnSpPr>
            <p:cNvPr id="167" name="Straight Connector 166">
              <a:extLst>
                <a:ext uri="{FF2B5EF4-FFF2-40B4-BE49-F238E27FC236}">
                  <a16:creationId xmlns:a16="http://schemas.microsoft.com/office/drawing/2014/main" id="{953F18AE-637A-4F40-87E4-B252B4624B78}"/>
                </a:ext>
              </a:extLst>
            </p:cNvPr>
            <p:cNvCxnSpPr>
              <a:cxnSpLocks/>
            </p:cNvCxnSpPr>
            <p:nvPr/>
          </p:nvCxnSpPr>
          <p:spPr bwMode="auto">
            <a:xfrm>
              <a:off x="5835660" y="2655931"/>
              <a:ext cx="608839" cy="0"/>
            </a:xfrm>
            <a:prstGeom prst="line">
              <a:avLst/>
            </a:prstGeom>
            <a:solidFill>
              <a:schemeClr val="accent1"/>
            </a:solidFill>
            <a:ln w="19050" cap="rnd" cmpd="sng" algn="ctr">
              <a:solidFill>
                <a:schemeClr val="accent5"/>
              </a:solidFill>
              <a:prstDash val="sysDot"/>
              <a:round/>
              <a:headEnd type="arrow" w="sm" len="sm"/>
              <a:tailEnd type="arrow" w="sm" len="sm"/>
            </a:ln>
            <a:effectLst/>
          </p:spPr>
        </p:cxnSp>
        <p:cxnSp>
          <p:nvCxnSpPr>
            <p:cNvPr id="168" name="Straight Arrow Connector 167">
              <a:extLst>
                <a:ext uri="{FF2B5EF4-FFF2-40B4-BE49-F238E27FC236}">
                  <a16:creationId xmlns:a16="http://schemas.microsoft.com/office/drawing/2014/main" id="{1EA8327C-FD02-AE40-8ACB-3B2260734D52}"/>
                </a:ext>
              </a:extLst>
            </p:cNvPr>
            <p:cNvCxnSpPr>
              <a:cxnSpLocks/>
            </p:cNvCxnSpPr>
            <p:nvPr/>
          </p:nvCxnSpPr>
          <p:spPr bwMode="auto">
            <a:xfrm flipV="1">
              <a:off x="7380112" y="3035668"/>
              <a:ext cx="0" cy="393332"/>
            </a:xfrm>
            <a:prstGeom prst="straightConnector1">
              <a:avLst/>
            </a:prstGeom>
            <a:ln w="19050">
              <a:solidFill>
                <a:schemeClr val="tx2"/>
              </a:solidFill>
              <a:headEnd type="arrow" w="med" len="sm"/>
              <a:tailEnd type="arrow" w="med" len="sm"/>
            </a:ln>
          </p:spPr>
          <p:style>
            <a:lnRef idx="1">
              <a:schemeClr val="dk1"/>
            </a:lnRef>
            <a:fillRef idx="0">
              <a:schemeClr val="dk1"/>
            </a:fillRef>
            <a:effectRef idx="0">
              <a:schemeClr val="dk1"/>
            </a:effectRef>
            <a:fontRef idx="minor">
              <a:schemeClr val="tx1"/>
            </a:fontRef>
          </p:style>
        </p:cxnSp>
        <p:grpSp>
          <p:nvGrpSpPr>
            <p:cNvPr id="169" name="Group 168">
              <a:extLst>
                <a:ext uri="{FF2B5EF4-FFF2-40B4-BE49-F238E27FC236}">
                  <a16:creationId xmlns:a16="http://schemas.microsoft.com/office/drawing/2014/main" id="{22D7A930-E0E7-C14F-9DE5-9499BAC58381}"/>
                </a:ext>
              </a:extLst>
            </p:cNvPr>
            <p:cNvGrpSpPr/>
            <p:nvPr/>
          </p:nvGrpSpPr>
          <p:grpSpPr>
            <a:xfrm>
              <a:off x="6504224" y="3431946"/>
              <a:ext cx="1748040" cy="1212323"/>
              <a:chOff x="6504224" y="3337354"/>
              <a:chExt cx="1748040" cy="1212323"/>
            </a:xfrm>
          </p:grpSpPr>
          <p:sp>
            <p:nvSpPr>
              <p:cNvPr id="170" name="TextBox 169">
                <a:extLst>
                  <a:ext uri="{FF2B5EF4-FFF2-40B4-BE49-F238E27FC236}">
                    <a16:creationId xmlns:a16="http://schemas.microsoft.com/office/drawing/2014/main" id="{B3031759-15C5-9C42-903D-8E6F2FFB4EDA}"/>
                  </a:ext>
                </a:extLst>
              </p:cNvPr>
              <p:cNvSpPr txBox="1"/>
              <p:nvPr/>
            </p:nvSpPr>
            <p:spPr>
              <a:xfrm>
                <a:off x="6504224" y="3860454"/>
                <a:ext cx="1748040" cy="213873"/>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a:t>
                </a:r>
              </a:p>
            </p:txBody>
          </p:sp>
          <p:pic>
            <p:nvPicPr>
              <p:cNvPr id="171" name="Picture 170">
                <a:extLst>
                  <a:ext uri="{FF2B5EF4-FFF2-40B4-BE49-F238E27FC236}">
                    <a16:creationId xmlns:a16="http://schemas.microsoft.com/office/drawing/2014/main" id="{D32C3135-645F-C543-992C-EBA971630DFF}"/>
                  </a:ext>
                </a:extLst>
              </p:cNvPr>
              <p:cNvPicPr>
                <a:picLocks noChangeAspect="1"/>
              </p:cNvPicPr>
              <p:nvPr/>
            </p:nvPicPr>
            <p:blipFill>
              <a:blip r:embed="rId33">
                <a:grayscl/>
              </a:blip>
              <a:stretch>
                <a:fillRect/>
              </a:stretch>
            </p:blipFill>
            <p:spPr>
              <a:xfrm>
                <a:off x="7142294" y="3337354"/>
                <a:ext cx="471902" cy="462827"/>
              </a:xfrm>
              <a:prstGeom prst="rect">
                <a:avLst/>
              </a:prstGeom>
            </p:spPr>
          </p:pic>
          <p:pic>
            <p:nvPicPr>
              <p:cNvPr id="172" name="Picture 171">
                <a:extLst>
                  <a:ext uri="{FF2B5EF4-FFF2-40B4-BE49-F238E27FC236}">
                    <a16:creationId xmlns:a16="http://schemas.microsoft.com/office/drawing/2014/main" id="{0922726F-D907-B449-A735-30A73FE6EB2B}"/>
                  </a:ext>
                </a:extLst>
              </p:cNvPr>
              <p:cNvPicPr>
                <a:picLocks noChangeAspect="1"/>
              </p:cNvPicPr>
              <p:nvPr/>
            </p:nvPicPr>
            <p:blipFill>
              <a:blip r:embed="rId33">
                <a:grayscl/>
              </a:blip>
              <a:stretch>
                <a:fillRect/>
              </a:stretch>
            </p:blipFill>
            <p:spPr>
              <a:xfrm>
                <a:off x="6618920" y="3337354"/>
                <a:ext cx="471902" cy="462827"/>
              </a:xfrm>
              <a:prstGeom prst="rect">
                <a:avLst/>
              </a:prstGeom>
            </p:spPr>
          </p:pic>
          <p:pic>
            <p:nvPicPr>
              <p:cNvPr id="173" name="Picture 172">
                <a:extLst>
                  <a:ext uri="{FF2B5EF4-FFF2-40B4-BE49-F238E27FC236}">
                    <a16:creationId xmlns:a16="http://schemas.microsoft.com/office/drawing/2014/main" id="{E13AB4C3-A06E-0C4D-B61A-BB07C66F4758}"/>
                  </a:ext>
                </a:extLst>
              </p:cNvPr>
              <p:cNvPicPr>
                <a:picLocks noChangeAspect="1"/>
              </p:cNvPicPr>
              <p:nvPr/>
            </p:nvPicPr>
            <p:blipFill>
              <a:blip r:embed="rId33">
                <a:grayscl/>
              </a:blip>
              <a:stretch>
                <a:fillRect/>
              </a:stretch>
            </p:blipFill>
            <p:spPr>
              <a:xfrm>
                <a:off x="7665667" y="3337354"/>
                <a:ext cx="471902" cy="462827"/>
              </a:xfrm>
              <a:prstGeom prst="rect">
                <a:avLst/>
              </a:prstGeom>
            </p:spPr>
          </p:pic>
          <p:sp>
            <p:nvSpPr>
              <p:cNvPr id="174" name="Rounded Rectangle 173">
                <a:extLst>
                  <a:ext uri="{FF2B5EF4-FFF2-40B4-BE49-F238E27FC236}">
                    <a16:creationId xmlns:a16="http://schemas.microsoft.com/office/drawing/2014/main" id="{85EB1592-0350-C74D-A219-C3345AB2CDF8}"/>
                  </a:ext>
                </a:extLst>
              </p:cNvPr>
              <p:cNvSpPr/>
              <p:nvPr/>
            </p:nvSpPr>
            <p:spPr bwMode="auto">
              <a:xfrm>
                <a:off x="6960837"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5" name="Rounded Rectangle 174">
                <a:extLst>
                  <a:ext uri="{FF2B5EF4-FFF2-40B4-BE49-F238E27FC236}">
                    <a16:creationId xmlns:a16="http://schemas.microsoft.com/office/drawing/2014/main" id="{E851B4B2-DE91-324A-9DDC-5942D7BB8C64}"/>
                  </a:ext>
                </a:extLst>
              </p:cNvPr>
              <p:cNvSpPr/>
              <p:nvPr/>
            </p:nvSpPr>
            <p:spPr bwMode="auto">
              <a:xfrm>
                <a:off x="7178148"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Rounded Rectangle 175">
                <a:extLst>
                  <a:ext uri="{FF2B5EF4-FFF2-40B4-BE49-F238E27FC236}">
                    <a16:creationId xmlns:a16="http://schemas.microsoft.com/office/drawing/2014/main" id="{CFA0BB85-DC38-1D4E-B07A-3FB91021A9D7}"/>
                  </a:ext>
                </a:extLst>
              </p:cNvPr>
              <p:cNvSpPr/>
              <p:nvPr/>
            </p:nvSpPr>
            <p:spPr bwMode="auto">
              <a:xfrm>
                <a:off x="7395459"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7" name="Rounded Rectangle 176">
                <a:extLst>
                  <a:ext uri="{FF2B5EF4-FFF2-40B4-BE49-F238E27FC236}">
                    <a16:creationId xmlns:a16="http://schemas.microsoft.com/office/drawing/2014/main" id="{19A01434-6E27-A443-A13E-60415ADA656C}"/>
                  </a:ext>
                </a:extLst>
              </p:cNvPr>
              <p:cNvSpPr/>
              <p:nvPr/>
            </p:nvSpPr>
            <p:spPr bwMode="auto">
              <a:xfrm>
                <a:off x="7612771"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8" name="TextBox 177">
                <a:extLst>
                  <a:ext uri="{FF2B5EF4-FFF2-40B4-BE49-F238E27FC236}">
                    <a16:creationId xmlns:a16="http://schemas.microsoft.com/office/drawing/2014/main" id="{93B169C4-C869-D645-BFF8-C5E2B524800E}"/>
                  </a:ext>
                </a:extLst>
              </p:cNvPr>
              <p:cNvSpPr txBox="1"/>
              <p:nvPr/>
            </p:nvSpPr>
            <p:spPr>
              <a:xfrm>
                <a:off x="6579390" y="4342516"/>
                <a:ext cx="1597708" cy="20716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Storage</a:t>
                </a:r>
              </a:p>
            </p:txBody>
          </p:sp>
        </p:grpSp>
      </p:grpSp>
      <p:sp>
        <p:nvSpPr>
          <p:cNvPr id="3" name="Slide Number Placeholder 2">
            <a:extLst>
              <a:ext uri="{FF2B5EF4-FFF2-40B4-BE49-F238E27FC236}">
                <a16:creationId xmlns:a16="http://schemas.microsoft.com/office/drawing/2014/main" id="{6133938E-FBBB-9E4B-BB82-4F33F40E0FE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smtClean="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pic>
        <p:nvPicPr>
          <p:cNvPr id="86" name="Picture 6" descr="Logo de VMware: la historia y el significado de logotipo, la marca y el  simbolo. | png, vector">
            <a:extLst>
              <a:ext uri="{FF2B5EF4-FFF2-40B4-BE49-F238E27FC236}">
                <a16:creationId xmlns:a16="http://schemas.microsoft.com/office/drawing/2014/main" id="{33FCF18C-8096-4E4D-AF33-9B819837DA5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728079" y="2471971"/>
            <a:ext cx="1324243" cy="75055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descr="A picture containing text, sign, close&#10;&#10;Description automatically generated">
            <a:extLst>
              <a:ext uri="{FF2B5EF4-FFF2-40B4-BE49-F238E27FC236}">
                <a16:creationId xmlns:a16="http://schemas.microsoft.com/office/drawing/2014/main" id="{0C531522-8BD8-7048-B0B0-33128EE5EEB1}"/>
              </a:ext>
            </a:extLst>
          </p:cNvPr>
          <p:cNvPicPr>
            <a:picLocks noChangeAspect="1"/>
          </p:cNvPicPr>
          <p:nvPr/>
        </p:nvPicPr>
        <p:blipFill>
          <a:blip r:embed="rId35"/>
          <a:stretch>
            <a:fillRect/>
          </a:stretch>
        </p:blipFill>
        <p:spPr>
          <a:xfrm>
            <a:off x="2159271" y="5371147"/>
            <a:ext cx="1376077" cy="218692"/>
          </a:xfrm>
          <a:prstGeom prst="rect">
            <a:avLst/>
          </a:prstGeom>
        </p:spPr>
      </p:pic>
      <p:sp>
        <p:nvSpPr>
          <p:cNvPr id="2" name="Footer Placeholder 1">
            <a:extLst>
              <a:ext uri="{FF2B5EF4-FFF2-40B4-BE49-F238E27FC236}">
                <a16:creationId xmlns:a16="http://schemas.microsoft.com/office/drawing/2014/main" id="{B586ECBE-E33C-0745-9C4E-02EC97A957C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148174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ppt_x</p:attrName>
                                        </p:attrNameLst>
                                      </p:cBhvr>
                                      <p:tavLst>
                                        <p:tav tm="0">
                                          <p:val>
                                            <p:strVal val="#ppt_x-#ppt_w*1.125000"/>
                                          </p:val>
                                        </p:tav>
                                        <p:tav tm="100000">
                                          <p:val>
                                            <p:strVal val="#ppt_x"/>
                                          </p:val>
                                        </p:tav>
                                      </p:tavLst>
                                    </p:anim>
                                    <p:animEffect transition="in" filter="wipe(right)">
                                      <p:cBhvr>
                                        <p:cTn id="8" dur="500"/>
                                        <p:tgtEl>
                                          <p:spTgt spid="105"/>
                                        </p:tgtEl>
                                      </p:cBhvr>
                                    </p:animEffect>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wipe(down)">
                                      <p:cBhvr>
                                        <p:cTn id="12" dur="500"/>
                                        <p:tgtEl>
                                          <p:spTgt spid="11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12"/>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wipe(left)">
                                      <p:cBhvr>
                                        <p:cTn id="21" dur="500"/>
                                        <p:tgtEl>
                                          <p:spTgt spid="125"/>
                                        </p:tgtEl>
                                      </p:cBhvr>
                                    </p:animEffect>
                                  </p:childTnLst>
                                </p:cTn>
                              </p:par>
                              <p:par>
                                <p:cTn id="22" presetID="22" presetClass="entr" presetSubtype="1" fill="hold" nodeType="with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wipe(up)">
                                      <p:cBhvr>
                                        <p:cTn id="24" dur="500"/>
                                        <p:tgtEl>
                                          <p:spTgt spid="123"/>
                                        </p:tgtEl>
                                      </p:cBhvr>
                                    </p:animEffect>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124"/>
                                        </p:tgtEl>
                                        <p:attrNameLst>
                                          <p:attrName>style.visibility</p:attrName>
                                        </p:attrNameLst>
                                      </p:cBhvr>
                                      <p:to>
                                        <p:strVal val="visible"/>
                                      </p:to>
                                    </p:se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wipe(up)">
                                      <p:cBhvr>
                                        <p:cTn id="34" dur="500"/>
                                        <p:tgtEl>
                                          <p:spTgt spid="138"/>
                                        </p:tgtEl>
                                      </p:cBhvr>
                                    </p:animEffect>
                                  </p:childTnLst>
                                </p:cTn>
                              </p:par>
                              <p:par>
                                <p:cTn id="35" presetID="53" presetClass="entr" presetSubtype="16"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anim calcmode="lin" valueType="num">
                                      <p:cBhvr>
                                        <p:cTn id="37" dur="500" fill="hold"/>
                                        <p:tgtEl>
                                          <p:spTgt spid="141"/>
                                        </p:tgtEl>
                                        <p:attrNameLst>
                                          <p:attrName>ppt_w</p:attrName>
                                        </p:attrNameLst>
                                      </p:cBhvr>
                                      <p:tavLst>
                                        <p:tav tm="0">
                                          <p:val>
                                            <p:fltVal val="0"/>
                                          </p:val>
                                        </p:tav>
                                        <p:tav tm="100000">
                                          <p:val>
                                            <p:strVal val="#ppt_w"/>
                                          </p:val>
                                        </p:tav>
                                      </p:tavLst>
                                    </p:anim>
                                    <p:anim calcmode="lin" valueType="num">
                                      <p:cBhvr>
                                        <p:cTn id="38" dur="500" fill="hold"/>
                                        <p:tgtEl>
                                          <p:spTgt spid="141"/>
                                        </p:tgtEl>
                                        <p:attrNameLst>
                                          <p:attrName>ppt_h</p:attrName>
                                        </p:attrNameLst>
                                      </p:cBhvr>
                                      <p:tavLst>
                                        <p:tav tm="0">
                                          <p:val>
                                            <p:fltVal val="0"/>
                                          </p:val>
                                        </p:tav>
                                        <p:tav tm="100000">
                                          <p:val>
                                            <p:strVal val="#ppt_h"/>
                                          </p:val>
                                        </p:tav>
                                      </p:tavLst>
                                    </p:anim>
                                    <p:animEffect transition="in" filter="fade">
                                      <p:cBhvr>
                                        <p:cTn id="39" dur="500"/>
                                        <p:tgtEl>
                                          <p:spTgt spid="141"/>
                                        </p:tgtEl>
                                      </p:cBhvr>
                                    </p:animEffect>
                                  </p:child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childTnLst>
                          </p:cTn>
                        </p:par>
                        <p:par>
                          <p:cTn id="43" fill="hold">
                            <p:stCondLst>
                              <p:cond delay="2000"/>
                            </p:stCondLst>
                            <p:childTnLst>
                              <p:par>
                                <p:cTn id="44" presetID="22" presetClass="entr" presetSubtype="1" fill="hold" nodeType="afterEffect">
                                  <p:stCondLst>
                                    <p:cond delay="0"/>
                                  </p:stCondLst>
                                  <p:childTnLst>
                                    <p:set>
                                      <p:cBhvr>
                                        <p:cTn id="45" dur="1" fill="hold">
                                          <p:stCondLst>
                                            <p:cond delay="0"/>
                                          </p:stCondLst>
                                        </p:cTn>
                                        <p:tgtEl>
                                          <p:spTgt spid="139"/>
                                        </p:tgtEl>
                                        <p:attrNameLst>
                                          <p:attrName>style.visibility</p:attrName>
                                        </p:attrNameLst>
                                      </p:cBhvr>
                                      <p:to>
                                        <p:strVal val="visible"/>
                                      </p:to>
                                    </p:set>
                                    <p:animEffect transition="in" filter="wipe(up)">
                                      <p:cBhvr>
                                        <p:cTn id="46" dur="500"/>
                                        <p:tgtEl>
                                          <p:spTgt spid="139"/>
                                        </p:tgtEl>
                                      </p:cBhvr>
                                    </p:animEffect>
                                  </p:childTnLst>
                                </p:cTn>
                              </p:par>
                              <p:par>
                                <p:cTn id="47" presetID="53" presetClass="entr" presetSubtype="16"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anim calcmode="lin" valueType="num">
                                      <p:cBhvr>
                                        <p:cTn id="49" dur="500" fill="hold"/>
                                        <p:tgtEl>
                                          <p:spTgt spid="134"/>
                                        </p:tgtEl>
                                        <p:attrNameLst>
                                          <p:attrName>ppt_w</p:attrName>
                                        </p:attrNameLst>
                                      </p:cBhvr>
                                      <p:tavLst>
                                        <p:tav tm="0">
                                          <p:val>
                                            <p:fltVal val="0"/>
                                          </p:val>
                                        </p:tav>
                                        <p:tav tm="100000">
                                          <p:val>
                                            <p:strVal val="#ppt_w"/>
                                          </p:val>
                                        </p:tav>
                                      </p:tavLst>
                                    </p:anim>
                                    <p:anim calcmode="lin" valueType="num">
                                      <p:cBhvr>
                                        <p:cTn id="50" dur="500" fill="hold"/>
                                        <p:tgtEl>
                                          <p:spTgt spid="134"/>
                                        </p:tgtEl>
                                        <p:attrNameLst>
                                          <p:attrName>ppt_h</p:attrName>
                                        </p:attrNameLst>
                                      </p:cBhvr>
                                      <p:tavLst>
                                        <p:tav tm="0">
                                          <p:val>
                                            <p:fltVal val="0"/>
                                          </p:val>
                                        </p:tav>
                                        <p:tav tm="100000">
                                          <p:val>
                                            <p:strVal val="#ppt_h"/>
                                          </p:val>
                                        </p:tav>
                                      </p:tavLst>
                                    </p:anim>
                                    <p:animEffect transition="in" filter="fade">
                                      <p:cBhvr>
                                        <p:cTn id="51" dur="500"/>
                                        <p:tgtEl>
                                          <p:spTgt spid="134"/>
                                        </p:tgtEl>
                                      </p:cBhvr>
                                    </p:animEffect>
                                  </p:childTnLst>
                                </p:cTn>
                              </p:par>
                            </p:childTnLst>
                          </p:cTn>
                        </p:par>
                        <p:par>
                          <p:cTn id="52" fill="hold">
                            <p:stCondLst>
                              <p:cond delay="2500"/>
                            </p:stCondLst>
                            <p:childTnLst>
                              <p:par>
                                <p:cTn id="53" presetID="1" presetClass="entr" presetSubtype="0" fill="hold" grpId="0" nodeType="afterEffect">
                                  <p:stCondLst>
                                    <p:cond delay="0"/>
                                  </p:stCondLst>
                                  <p:childTnLst>
                                    <p:set>
                                      <p:cBhvr>
                                        <p:cTn id="54" dur="1" fill="hold">
                                          <p:stCondLst>
                                            <p:cond delay="0"/>
                                          </p:stCondLst>
                                        </p:cTn>
                                        <p:tgtEl>
                                          <p:spTgt spid="127"/>
                                        </p:tgtEl>
                                        <p:attrNameLst>
                                          <p:attrName>style.visibility</p:attrName>
                                        </p:attrNameLst>
                                      </p:cBhvr>
                                      <p:to>
                                        <p:strVal val="visible"/>
                                      </p:to>
                                    </p:set>
                                  </p:childTnLst>
                                </p:cTn>
                              </p:par>
                            </p:childTnLst>
                          </p:cTn>
                        </p:par>
                        <p:par>
                          <p:cTn id="55" fill="hold">
                            <p:stCondLst>
                              <p:cond delay="2500"/>
                            </p:stCondLst>
                            <p:childTnLst>
                              <p:par>
                                <p:cTn id="56" presetID="22" presetClass="entr" presetSubtype="1" fill="hold" nodeType="afterEffect">
                                  <p:stCondLst>
                                    <p:cond delay="0"/>
                                  </p:stCondLst>
                                  <p:childTnLst>
                                    <p:set>
                                      <p:cBhvr>
                                        <p:cTn id="57" dur="1" fill="hold">
                                          <p:stCondLst>
                                            <p:cond delay="0"/>
                                          </p:stCondLst>
                                        </p:cTn>
                                        <p:tgtEl>
                                          <p:spTgt spid="140"/>
                                        </p:tgtEl>
                                        <p:attrNameLst>
                                          <p:attrName>style.visibility</p:attrName>
                                        </p:attrNameLst>
                                      </p:cBhvr>
                                      <p:to>
                                        <p:strVal val="visible"/>
                                      </p:to>
                                    </p:set>
                                    <p:animEffect transition="in" filter="wipe(up)">
                                      <p:cBhvr>
                                        <p:cTn id="58" dur="500"/>
                                        <p:tgtEl>
                                          <p:spTgt spid="14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cBhvr>
                                        <p:cTn id="61" dur="500" fill="hold"/>
                                        <p:tgtEl>
                                          <p:spTgt spid="130"/>
                                        </p:tgtEl>
                                        <p:attrNameLst>
                                          <p:attrName>ppt_w</p:attrName>
                                        </p:attrNameLst>
                                      </p:cBhvr>
                                      <p:tavLst>
                                        <p:tav tm="0">
                                          <p:val>
                                            <p:fltVal val="0"/>
                                          </p:val>
                                        </p:tav>
                                        <p:tav tm="100000">
                                          <p:val>
                                            <p:strVal val="#ppt_w"/>
                                          </p:val>
                                        </p:tav>
                                      </p:tavLst>
                                    </p:anim>
                                    <p:anim calcmode="lin" valueType="num">
                                      <p:cBhvr>
                                        <p:cTn id="62" dur="500" fill="hold"/>
                                        <p:tgtEl>
                                          <p:spTgt spid="130"/>
                                        </p:tgtEl>
                                        <p:attrNameLst>
                                          <p:attrName>ppt_h</p:attrName>
                                        </p:attrNameLst>
                                      </p:cBhvr>
                                      <p:tavLst>
                                        <p:tav tm="0">
                                          <p:val>
                                            <p:fltVal val="0"/>
                                          </p:val>
                                        </p:tav>
                                        <p:tav tm="100000">
                                          <p:val>
                                            <p:strVal val="#ppt_h"/>
                                          </p:val>
                                        </p:tav>
                                      </p:tavLst>
                                    </p:anim>
                                    <p:animEffect transition="in" filter="fade">
                                      <p:cBhvr>
                                        <p:cTn id="63" dur="500"/>
                                        <p:tgtEl>
                                          <p:spTgt spid="130"/>
                                        </p:tgtEl>
                                      </p:cBhvr>
                                    </p:animEffect>
                                  </p:childTnLst>
                                </p:cTn>
                              </p:par>
                            </p:childTnLst>
                          </p:cTn>
                        </p:par>
                        <p:par>
                          <p:cTn id="64" fill="hold">
                            <p:stCondLst>
                              <p:cond delay="3000"/>
                            </p:stCondLst>
                            <p:childTnLst>
                              <p:par>
                                <p:cTn id="65" presetID="1" presetClass="entr" presetSubtype="0" fill="hold" grpId="0" nodeType="afterEffect">
                                  <p:stCondLst>
                                    <p:cond delay="0"/>
                                  </p:stCondLst>
                                  <p:childTnLst>
                                    <p:set>
                                      <p:cBhvr>
                                        <p:cTn id="66" dur="1" fill="hold">
                                          <p:stCondLst>
                                            <p:cond delay="0"/>
                                          </p:stCondLst>
                                        </p:cTn>
                                        <p:tgtEl>
                                          <p:spTgt spid="128"/>
                                        </p:tgtEl>
                                        <p:attrNameLst>
                                          <p:attrName>style.visibility</p:attrName>
                                        </p:attrNameLst>
                                      </p:cBhvr>
                                      <p:to>
                                        <p:strVal val="visible"/>
                                      </p:to>
                                    </p:set>
                                  </p:childTnLst>
                                </p:cTn>
                              </p:par>
                            </p:childTnLst>
                          </p:cTn>
                        </p:par>
                        <p:par>
                          <p:cTn id="67" fill="hold">
                            <p:stCondLst>
                              <p:cond delay="3000"/>
                            </p:stCondLst>
                            <p:childTnLst>
                              <p:par>
                                <p:cTn id="68" presetID="22" presetClass="entr" presetSubtype="1" fill="hold" nodeType="after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wipe(up)">
                                      <p:cBhvr>
                                        <p:cTn id="70" dur="500"/>
                                        <p:tgtEl>
                                          <p:spTgt spid="137"/>
                                        </p:tgtEl>
                                      </p:cBhvr>
                                    </p:animEffect>
                                  </p:childTnLst>
                                </p:cTn>
                              </p:par>
                              <p:par>
                                <p:cTn id="71" presetID="53" presetClass="entr" presetSubtype="16" fill="hold" nodeType="withEffect">
                                  <p:stCondLst>
                                    <p:cond delay="0"/>
                                  </p:stCondLst>
                                  <p:childTnLst>
                                    <p:set>
                                      <p:cBhvr>
                                        <p:cTn id="72" dur="1" fill="hold">
                                          <p:stCondLst>
                                            <p:cond delay="0"/>
                                          </p:stCondLst>
                                        </p:cTn>
                                        <p:tgtEl>
                                          <p:spTgt spid="131"/>
                                        </p:tgtEl>
                                        <p:attrNameLst>
                                          <p:attrName>style.visibility</p:attrName>
                                        </p:attrNameLst>
                                      </p:cBhvr>
                                      <p:to>
                                        <p:strVal val="visible"/>
                                      </p:to>
                                    </p:set>
                                    <p:anim calcmode="lin" valueType="num">
                                      <p:cBhvr>
                                        <p:cTn id="73" dur="500" fill="hold"/>
                                        <p:tgtEl>
                                          <p:spTgt spid="131"/>
                                        </p:tgtEl>
                                        <p:attrNameLst>
                                          <p:attrName>ppt_w</p:attrName>
                                        </p:attrNameLst>
                                      </p:cBhvr>
                                      <p:tavLst>
                                        <p:tav tm="0">
                                          <p:val>
                                            <p:fltVal val="0"/>
                                          </p:val>
                                        </p:tav>
                                        <p:tav tm="100000">
                                          <p:val>
                                            <p:strVal val="#ppt_w"/>
                                          </p:val>
                                        </p:tav>
                                      </p:tavLst>
                                    </p:anim>
                                    <p:anim calcmode="lin" valueType="num">
                                      <p:cBhvr>
                                        <p:cTn id="74" dur="500" fill="hold"/>
                                        <p:tgtEl>
                                          <p:spTgt spid="131"/>
                                        </p:tgtEl>
                                        <p:attrNameLst>
                                          <p:attrName>ppt_h</p:attrName>
                                        </p:attrNameLst>
                                      </p:cBhvr>
                                      <p:tavLst>
                                        <p:tav tm="0">
                                          <p:val>
                                            <p:fltVal val="0"/>
                                          </p:val>
                                        </p:tav>
                                        <p:tav tm="100000">
                                          <p:val>
                                            <p:strVal val="#ppt_h"/>
                                          </p:val>
                                        </p:tav>
                                      </p:tavLst>
                                    </p:anim>
                                    <p:animEffect transition="in" filter="fade">
                                      <p:cBhvr>
                                        <p:cTn id="75" dur="500"/>
                                        <p:tgtEl>
                                          <p:spTgt spid="131"/>
                                        </p:tgtEl>
                                      </p:cBhvr>
                                    </p:animEffect>
                                  </p:childTnLst>
                                </p:cTn>
                              </p:par>
                            </p:childTnLst>
                          </p:cTn>
                        </p:par>
                        <p:par>
                          <p:cTn id="76" fill="hold">
                            <p:stCondLst>
                              <p:cond delay="3500"/>
                            </p:stCondLst>
                            <p:childTnLst>
                              <p:par>
                                <p:cTn id="77" presetID="1" presetClass="entr" presetSubtype="0" fill="hold" grpId="0" nodeType="afterEffect">
                                  <p:stCondLst>
                                    <p:cond delay="0"/>
                                  </p:stCondLst>
                                  <p:childTnLst>
                                    <p:set>
                                      <p:cBhvr>
                                        <p:cTn id="78" dur="1" fill="hold">
                                          <p:stCondLst>
                                            <p:cond delay="0"/>
                                          </p:stCondLst>
                                        </p:cTn>
                                        <p:tgtEl>
                                          <p:spTgt spid="129"/>
                                        </p:tgtEl>
                                        <p:attrNameLst>
                                          <p:attrName>style.visibility</p:attrName>
                                        </p:attrNameLst>
                                      </p:cBhvr>
                                      <p:to>
                                        <p:strVal val="visible"/>
                                      </p:to>
                                    </p:set>
                                  </p:childTnLst>
                                </p:cTn>
                              </p:par>
                            </p:childTnLst>
                          </p:cTn>
                        </p:par>
                        <p:par>
                          <p:cTn id="79" fill="hold">
                            <p:stCondLst>
                              <p:cond delay="3500"/>
                            </p:stCondLst>
                            <p:childTnLst>
                              <p:par>
                                <p:cTn id="80" presetID="1" presetClass="entr" presetSubtype="0" fill="hold" nodeType="afterEffect">
                                  <p:stCondLst>
                                    <p:cond delay="0"/>
                                  </p:stCondLst>
                                  <p:childTnLst>
                                    <p:set>
                                      <p:cBhvr>
                                        <p:cTn id="81" dur="1" fill="hold">
                                          <p:stCondLst>
                                            <p:cond delay="0"/>
                                          </p:stCondLst>
                                        </p:cTn>
                                        <p:tgtEl>
                                          <p:spTgt spid="1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2" presetClass="entr" presetSubtype="8" fill="hold" nodeType="clickEffect">
                                  <p:stCondLst>
                                    <p:cond delay="0"/>
                                  </p:stCondLst>
                                  <p:childTnLst>
                                    <p:set>
                                      <p:cBhvr>
                                        <p:cTn id="85" dur="1" fill="hold">
                                          <p:stCondLst>
                                            <p:cond delay="0"/>
                                          </p:stCondLst>
                                        </p:cTn>
                                        <p:tgtEl>
                                          <p:spTgt spid="162"/>
                                        </p:tgtEl>
                                        <p:attrNameLst>
                                          <p:attrName>style.visibility</p:attrName>
                                        </p:attrNameLst>
                                      </p:cBhvr>
                                      <p:to>
                                        <p:strVal val="visible"/>
                                      </p:to>
                                    </p:set>
                                    <p:anim calcmode="lin" valueType="num">
                                      <p:cBhvr additive="base">
                                        <p:cTn id="86" dur="500"/>
                                        <p:tgtEl>
                                          <p:spTgt spid="162"/>
                                        </p:tgtEl>
                                        <p:attrNameLst>
                                          <p:attrName>ppt_x</p:attrName>
                                        </p:attrNameLst>
                                      </p:cBhvr>
                                      <p:tavLst>
                                        <p:tav tm="0">
                                          <p:val>
                                            <p:strVal val="#ppt_x-#ppt_w*1.125000"/>
                                          </p:val>
                                        </p:tav>
                                        <p:tav tm="100000">
                                          <p:val>
                                            <p:strVal val="#ppt_x"/>
                                          </p:val>
                                        </p:tav>
                                      </p:tavLst>
                                    </p:anim>
                                    <p:animEffect transition="in" filter="wipe(right)">
                                      <p:cBhvr>
                                        <p:cTn id="87"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4" grpId="0"/>
      <p:bldP spid="126" grpId="0"/>
      <p:bldP spid="127" grpId="0"/>
      <p:bldP spid="128" grpId="0"/>
      <p:bldP spid="129" grpId="0"/>
      <p:bldP spid="1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9614F-CE11-91B4-C923-06E8CC2B5EB9}"/>
              </a:ext>
            </a:extLst>
          </p:cNvPr>
          <p:cNvSpPr>
            <a:spLocks noGrp="1"/>
          </p:cNvSpPr>
          <p:nvPr>
            <p:ph type="title"/>
          </p:nvPr>
        </p:nvSpPr>
        <p:spPr/>
        <p:txBody>
          <a:bodyPr/>
          <a:lstStyle/>
          <a:p>
            <a:r>
              <a:rPr lang="en-US" dirty="0"/>
              <a:t>Immutable and Indelible Storage Your Way</a:t>
            </a:r>
          </a:p>
        </p:txBody>
      </p:sp>
      <p:sp>
        <p:nvSpPr>
          <p:cNvPr id="4" name="Footer Placeholder 3">
            <a:extLst>
              <a:ext uri="{FF2B5EF4-FFF2-40B4-BE49-F238E27FC236}">
                <a16:creationId xmlns:a16="http://schemas.microsoft.com/office/drawing/2014/main" id="{61FD37E5-25CE-186C-FC06-1399AF34A58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75000"/>
                  </a:srgbClr>
                </a:solidFill>
                <a:effectLst/>
                <a:uLnTx/>
                <a:uFillTx/>
                <a:latin typeface="Arial" panose="020B0604020202020204"/>
                <a:ea typeface="+mn-ea"/>
                <a:cs typeface="+mn-cs"/>
              </a:rPr>
              <a:t>Copyright © 2022 Veritas Technologies LLC</a:t>
            </a:r>
          </a:p>
        </p:txBody>
      </p:sp>
      <p:sp>
        <p:nvSpPr>
          <p:cNvPr id="5" name="Slide Number Placeholder 4">
            <a:extLst>
              <a:ext uri="{FF2B5EF4-FFF2-40B4-BE49-F238E27FC236}">
                <a16:creationId xmlns:a16="http://schemas.microsoft.com/office/drawing/2014/main" id="{0328FC0A-F480-A0D1-895E-3511160D5E7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srgbClr val="FFFFFF">
                  <a:lumMod val="75000"/>
                </a:srgbClr>
              </a:solidFill>
              <a:effectLst/>
              <a:uLnTx/>
              <a:uFillTx/>
              <a:latin typeface="Arial" panose="020B0604020202020204"/>
              <a:ea typeface="+mn-ea"/>
              <a:cs typeface="+mn-cs"/>
            </a:endParaRPr>
          </a:p>
        </p:txBody>
      </p:sp>
      <p:sp>
        <p:nvSpPr>
          <p:cNvPr id="6" name="Text Placeholder 5">
            <a:extLst>
              <a:ext uri="{FF2B5EF4-FFF2-40B4-BE49-F238E27FC236}">
                <a16:creationId xmlns:a16="http://schemas.microsoft.com/office/drawing/2014/main" id="{4789F41E-8BE3-DB60-3154-117DEDE05CD3}"/>
              </a:ext>
            </a:extLst>
          </p:cNvPr>
          <p:cNvSpPr>
            <a:spLocks noGrp="1"/>
          </p:cNvSpPr>
          <p:nvPr>
            <p:ph type="body" sz="quarter" idx="12"/>
          </p:nvPr>
        </p:nvSpPr>
        <p:spPr/>
        <p:txBody>
          <a:bodyPr/>
          <a:lstStyle/>
          <a:p>
            <a:r>
              <a:rPr lang="en-US" dirty="0"/>
              <a:t>BYO, Appliance, Cloud, and SaaS</a:t>
            </a:r>
          </a:p>
        </p:txBody>
      </p:sp>
      <p:cxnSp>
        <p:nvCxnSpPr>
          <p:cNvPr id="7" name="Straight Connector 6">
            <a:extLst>
              <a:ext uri="{FF2B5EF4-FFF2-40B4-BE49-F238E27FC236}">
                <a16:creationId xmlns:a16="http://schemas.microsoft.com/office/drawing/2014/main" id="{4581AC0B-1D9C-BB35-0C64-CC5B2D9FFCBF}"/>
              </a:ext>
            </a:extLst>
          </p:cNvPr>
          <p:cNvCxnSpPr>
            <a:cxnSpLocks/>
          </p:cNvCxnSpPr>
          <p:nvPr/>
        </p:nvCxnSpPr>
        <p:spPr bwMode="auto">
          <a:xfrm>
            <a:off x="1475565" y="3551618"/>
            <a:ext cx="1038609" cy="0"/>
          </a:xfrm>
          <a:prstGeom prst="line">
            <a:avLst/>
          </a:prstGeom>
          <a:ln w="19050">
            <a:solidFill>
              <a:schemeClr val="bg1">
                <a:lumMod val="85000"/>
              </a:schemeClr>
            </a:solidFill>
            <a:prstDash val="sysDash"/>
            <a:headEnd type="triangle" w="med" len="med"/>
            <a:tailEnd type="triangle" w="med" len="med"/>
          </a:ln>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0A4F1D0A-C4DB-773B-F7C0-4B47E871985A}"/>
              </a:ext>
            </a:extLst>
          </p:cNvPr>
          <p:cNvGrpSpPr/>
          <p:nvPr/>
        </p:nvGrpSpPr>
        <p:grpSpPr>
          <a:xfrm>
            <a:off x="892390" y="3046382"/>
            <a:ext cx="981202" cy="1313312"/>
            <a:chOff x="852850" y="2883358"/>
            <a:chExt cx="981202" cy="1313312"/>
          </a:xfrm>
        </p:grpSpPr>
        <p:sp>
          <p:nvSpPr>
            <p:cNvPr id="9" name="Rounded Rectangle 8">
              <a:extLst>
                <a:ext uri="{FF2B5EF4-FFF2-40B4-BE49-F238E27FC236}">
                  <a16:creationId xmlns:a16="http://schemas.microsoft.com/office/drawing/2014/main" id="{A78C2955-302F-EB5C-9AEB-2F56AC417F74}"/>
                </a:ext>
              </a:extLst>
            </p:cNvPr>
            <p:cNvSpPr>
              <a:spLocks noChangeAspect="1"/>
            </p:cNvSpPr>
            <p:nvPr/>
          </p:nvSpPr>
          <p:spPr bwMode="auto">
            <a:xfrm>
              <a:off x="896822" y="2883358"/>
              <a:ext cx="895971" cy="895968"/>
            </a:xfrm>
            <a:prstGeom prst="roundRect">
              <a:avLst>
                <a:gd name="adj" fmla="val 10367"/>
              </a:avLst>
            </a:prstGeom>
            <a:gradFill>
              <a:gsLst>
                <a:gs pos="0">
                  <a:schemeClr val="accent2"/>
                </a:gs>
                <a:gs pos="82000">
                  <a:schemeClr val="accent1"/>
                </a:gs>
              </a:gsLst>
              <a:lin ang="3000000" scaled="0"/>
            </a:gradFill>
            <a:ln w="25400" cap="flat" cmpd="sng" algn="ctr">
              <a:noFill/>
              <a:prstDash val="solid"/>
              <a:miter lim="800000"/>
              <a:headEnd type="none" w="med" len="med"/>
              <a:tailEnd type="none" w="med" len="med"/>
            </a:ln>
            <a:effectLst>
              <a:outerShdw blurRad="127000" dist="26763" dir="5400000" algn="t" rotWithShape="0">
                <a:schemeClr val="tx2">
                  <a:alpha val="33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C797B078-2462-53DC-D4F7-69FBA89CF9F1}"/>
                </a:ext>
              </a:extLst>
            </p:cNvPr>
            <p:cNvSpPr txBox="1"/>
            <p:nvPr/>
          </p:nvSpPr>
          <p:spPr>
            <a:xfrm>
              <a:off x="852850" y="3869566"/>
              <a:ext cx="981202" cy="32710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Client Source Data (Objects)</a:t>
              </a:r>
            </a:p>
          </p:txBody>
        </p:sp>
        <p:pic>
          <p:nvPicPr>
            <p:cNvPr id="11" name="Picture 10" descr="Arrow&#10;&#10;Description automatically generated with low confidence">
              <a:extLst>
                <a:ext uri="{FF2B5EF4-FFF2-40B4-BE49-F238E27FC236}">
                  <a16:creationId xmlns:a16="http://schemas.microsoft.com/office/drawing/2014/main" id="{312F6D08-BB25-CFCF-1C26-2BC2224201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710" t="18000" r="15351" b="19027"/>
            <a:stretch/>
          </p:blipFill>
          <p:spPr>
            <a:xfrm>
              <a:off x="1085726" y="3051254"/>
              <a:ext cx="609321" cy="548640"/>
            </a:xfrm>
            <a:prstGeom prst="rect">
              <a:avLst/>
            </a:prstGeom>
          </p:spPr>
        </p:pic>
      </p:grpSp>
      <p:grpSp>
        <p:nvGrpSpPr>
          <p:cNvPr id="12" name="Group 11">
            <a:extLst>
              <a:ext uri="{FF2B5EF4-FFF2-40B4-BE49-F238E27FC236}">
                <a16:creationId xmlns:a16="http://schemas.microsoft.com/office/drawing/2014/main" id="{C1BCD9F5-CBD9-88FB-2E41-8C1829B1C726}"/>
              </a:ext>
            </a:extLst>
          </p:cNvPr>
          <p:cNvGrpSpPr/>
          <p:nvPr/>
        </p:nvGrpSpPr>
        <p:grpSpPr>
          <a:xfrm>
            <a:off x="8624445" y="1454127"/>
            <a:ext cx="2778756" cy="4197714"/>
            <a:chOff x="8584905" y="1291103"/>
            <a:chExt cx="2778756" cy="4197714"/>
          </a:xfrm>
        </p:grpSpPr>
        <p:sp>
          <p:nvSpPr>
            <p:cNvPr id="13" name="Rounded Rectangle 12">
              <a:extLst>
                <a:ext uri="{FF2B5EF4-FFF2-40B4-BE49-F238E27FC236}">
                  <a16:creationId xmlns:a16="http://schemas.microsoft.com/office/drawing/2014/main" id="{18D1AC22-C415-2CE1-F930-0E87C0EE84D0}"/>
                </a:ext>
              </a:extLst>
            </p:cNvPr>
            <p:cNvSpPr/>
            <p:nvPr/>
          </p:nvSpPr>
          <p:spPr bwMode="auto">
            <a:xfrm>
              <a:off x="8591238" y="1304399"/>
              <a:ext cx="2772421" cy="4184418"/>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80A579C2-F1D4-8BFC-9BFF-82D0C67FF9DF}"/>
                </a:ext>
              </a:extLst>
            </p:cNvPr>
            <p:cNvGrpSpPr/>
            <p:nvPr/>
          </p:nvGrpSpPr>
          <p:grpSpPr>
            <a:xfrm>
              <a:off x="8811730" y="2684005"/>
              <a:ext cx="2325104" cy="1956512"/>
              <a:chOff x="8814896" y="2865565"/>
              <a:chExt cx="2325104" cy="1956512"/>
            </a:xfrm>
          </p:grpSpPr>
          <p:sp>
            <p:nvSpPr>
              <p:cNvPr id="17" name="Rounded Rectangle 16">
                <a:extLst>
                  <a:ext uri="{FF2B5EF4-FFF2-40B4-BE49-F238E27FC236}">
                    <a16:creationId xmlns:a16="http://schemas.microsoft.com/office/drawing/2014/main" id="{FDDB3A76-AF66-BFEB-2C60-BC6DE42B051E}"/>
                  </a:ext>
                </a:extLst>
              </p:cNvPr>
              <p:cNvSpPr/>
              <p:nvPr/>
            </p:nvSpPr>
            <p:spPr bwMode="auto">
              <a:xfrm>
                <a:off x="8814896" y="2865565"/>
                <a:ext cx="2325104" cy="526894"/>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 Reduced attack surface</a:t>
                </a:r>
              </a:p>
            </p:txBody>
          </p:sp>
          <p:sp>
            <p:nvSpPr>
              <p:cNvPr id="18" name="Rounded Rectangle 17">
                <a:extLst>
                  <a:ext uri="{FF2B5EF4-FFF2-40B4-BE49-F238E27FC236}">
                    <a16:creationId xmlns:a16="http://schemas.microsoft.com/office/drawing/2014/main" id="{4D0F1C77-CBB2-07BA-B5F0-78778449243F}"/>
                  </a:ext>
                </a:extLst>
              </p:cNvPr>
              <p:cNvSpPr/>
              <p:nvPr/>
            </p:nvSpPr>
            <p:spPr bwMode="auto">
              <a:xfrm>
                <a:off x="8814896" y="3575645"/>
                <a:ext cx="2325104" cy="526894"/>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No unauthorized access</a:t>
                </a:r>
              </a:p>
            </p:txBody>
          </p:sp>
          <p:sp>
            <p:nvSpPr>
              <p:cNvPr id="19" name="Rounded Rectangle 18">
                <a:extLst>
                  <a:ext uri="{FF2B5EF4-FFF2-40B4-BE49-F238E27FC236}">
                    <a16:creationId xmlns:a16="http://schemas.microsoft.com/office/drawing/2014/main" id="{EA624EB5-0172-8745-EEB3-7565CD4577BF}"/>
                  </a:ext>
                </a:extLst>
              </p:cNvPr>
              <p:cNvSpPr/>
              <p:nvPr/>
            </p:nvSpPr>
            <p:spPr bwMode="auto">
              <a:xfrm>
                <a:off x="8814896" y="4295183"/>
                <a:ext cx="2325104" cy="526894"/>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No unauthorized </a:t>
                </a:r>
                <a:b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13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call execution</a:t>
                </a:r>
              </a:p>
            </p:txBody>
          </p:sp>
        </p:grpSp>
        <p:sp>
          <p:nvSpPr>
            <p:cNvPr id="15" name="Round Same Side Corner Rectangle 14">
              <a:extLst>
                <a:ext uri="{FF2B5EF4-FFF2-40B4-BE49-F238E27FC236}">
                  <a16:creationId xmlns:a16="http://schemas.microsoft.com/office/drawing/2014/main" id="{59E1248D-2DAA-13AC-19D0-54A9F55D673A}"/>
                </a:ext>
              </a:extLst>
            </p:cNvPr>
            <p:cNvSpPr/>
            <p:nvPr/>
          </p:nvSpPr>
          <p:spPr>
            <a:xfrm>
              <a:off x="8584907" y="1291103"/>
              <a:ext cx="2778754" cy="574387"/>
            </a:xfrm>
            <a:prstGeom prst="round2SameRect">
              <a:avLst>
                <a:gd name="adj1" fmla="val 24131"/>
                <a:gd name="adj2" fmla="val 0"/>
              </a:avLst>
            </a:prstGeom>
            <a:gradFill>
              <a:gsLst>
                <a:gs pos="73000">
                  <a:schemeClr val="tx1"/>
                </a:gs>
                <a:gs pos="0">
                  <a:schemeClr val="tx2"/>
                </a:gs>
              </a:gsLst>
              <a:lin ang="27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endParaRPr>
            </a:p>
          </p:txBody>
        </p:sp>
        <p:sp>
          <p:nvSpPr>
            <p:cNvPr id="16" name="Rectangle 15">
              <a:extLst>
                <a:ext uri="{FF2B5EF4-FFF2-40B4-BE49-F238E27FC236}">
                  <a16:creationId xmlns:a16="http://schemas.microsoft.com/office/drawing/2014/main" id="{107A77DC-E312-52C5-EFF0-1C29A7C6D923}"/>
                </a:ext>
              </a:extLst>
            </p:cNvPr>
            <p:cNvSpPr/>
            <p:nvPr/>
          </p:nvSpPr>
          <p:spPr bwMode="auto">
            <a:xfrm>
              <a:off x="8584905" y="1428776"/>
              <a:ext cx="2778755" cy="333638"/>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Benefits</a:t>
              </a:r>
            </a:p>
          </p:txBody>
        </p:sp>
      </p:grpSp>
      <p:grpSp>
        <p:nvGrpSpPr>
          <p:cNvPr id="20" name="Group 19">
            <a:extLst>
              <a:ext uri="{FF2B5EF4-FFF2-40B4-BE49-F238E27FC236}">
                <a16:creationId xmlns:a16="http://schemas.microsoft.com/office/drawing/2014/main" id="{5FE59C35-7E20-8101-23DE-38414E1335BA}"/>
              </a:ext>
            </a:extLst>
          </p:cNvPr>
          <p:cNvGrpSpPr/>
          <p:nvPr/>
        </p:nvGrpSpPr>
        <p:grpSpPr>
          <a:xfrm>
            <a:off x="2671616" y="1454127"/>
            <a:ext cx="5734883" cy="4197714"/>
            <a:chOff x="2632076" y="1291103"/>
            <a:chExt cx="5734883" cy="4197714"/>
          </a:xfrm>
        </p:grpSpPr>
        <p:sp>
          <p:nvSpPr>
            <p:cNvPr id="21" name="Rounded Rectangle 20">
              <a:extLst>
                <a:ext uri="{FF2B5EF4-FFF2-40B4-BE49-F238E27FC236}">
                  <a16:creationId xmlns:a16="http://schemas.microsoft.com/office/drawing/2014/main" id="{DD9D10E0-0343-837A-AC64-EF99F18ADEF9}"/>
                </a:ext>
              </a:extLst>
            </p:cNvPr>
            <p:cNvSpPr/>
            <p:nvPr/>
          </p:nvSpPr>
          <p:spPr bwMode="auto">
            <a:xfrm>
              <a:off x="2632076" y="1304399"/>
              <a:ext cx="5734194" cy="4184418"/>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22" name="Rounded Rectangle 21">
              <a:extLst>
                <a:ext uri="{FF2B5EF4-FFF2-40B4-BE49-F238E27FC236}">
                  <a16:creationId xmlns:a16="http://schemas.microsoft.com/office/drawing/2014/main" id="{35473E7F-38C2-A819-D319-110036E2B003}"/>
                </a:ext>
              </a:extLst>
            </p:cNvPr>
            <p:cNvSpPr/>
            <p:nvPr/>
          </p:nvSpPr>
          <p:spPr bwMode="auto">
            <a:xfrm>
              <a:off x="5576937" y="2081135"/>
              <a:ext cx="2590595" cy="3208047"/>
            </a:xfrm>
            <a:prstGeom prst="roundRect">
              <a:avLst>
                <a:gd name="adj" fmla="val 7094"/>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23" name="TextBox 22">
              <a:extLst>
                <a:ext uri="{FF2B5EF4-FFF2-40B4-BE49-F238E27FC236}">
                  <a16:creationId xmlns:a16="http://schemas.microsoft.com/office/drawing/2014/main" id="{25DB37B2-DAD1-F1A1-4F35-CED526CAC35A}"/>
                </a:ext>
              </a:extLst>
            </p:cNvPr>
            <p:cNvSpPr txBox="1"/>
            <p:nvPr/>
          </p:nvSpPr>
          <p:spPr>
            <a:xfrm>
              <a:off x="2866221" y="2563334"/>
              <a:ext cx="2463884" cy="646331"/>
            </a:xfrm>
            <a:prstGeom prst="rect">
              <a:avLst/>
            </a:prstGeom>
            <a:noFill/>
            <a:ln>
              <a:noFill/>
            </a:ln>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Zero Trust Communications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(Digital certificates)</a:t>
              </a:r>
            </a:p>
          </p:txBody>
        </p:sp>
        <p:sp>
          <p:nvSpPr>
            <p:cNvPr id="24" name="TextBox 23">
              <a:extLst>
                <a:ext uri="{FF2B5EF4-FFF2-40B4-BE49-F238E27FC236}">
                  <a16:creationId xmlns:a16="http://schemas.microsoft.com/office/drawing/2014/main" id="{9EE032E1-1DBE-FF11-1C4F-89F5B51BEFF3}"/>
                </a:ext>
              </a:extLst>
            </p:cNvPr>
            <p:cNvSpPr txBox="1"/>
            <p:nvPr/>
          </p:nvSpPr>
          <p:spPr>
            <a:xfrm>
              <a:off x="6113173" y="4491892"/>
              <a:ext cx="1517870" cy="553998"/>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dirty="0">
                  <a:ln>
                    <a:noFill/>
                  </a:ln>
                  <a:solidFill>
                    <a:srgbClr val="AB2328"/>
                  </a:solidFill>
                  <a:effectLst/>
                  <a:uLnTx/>
                  <a:uFillTx/>
                  <a:latin typeface="Arial" panose="020B0604020202020204"/>
                  <a:ea typeface="+mn-ea"/>
                  <a:cs typeface="+mn-cs"/>
                </a:rPr>
                <a:t>Immutable and Indelible Storage</a:t>
              </a:r>
            </a:p>
          </p:txBody>
        </p:sp>
        <p:sp>
          <p:nvSpPr>
            <p:cNvPr id="25" name="TextBox 24">
              <a:extLst>
                <a:ext uri="{FF2B5EF4-FFF2-40B4-BE49-F238E27FC236}">
                  <a16:creationId xmlns:a16="http://schemas.microsoft.com/office/drawing/2014/main" id="{D27567D7-8D22-85CF-8DCA-8F4EC2C7EDA3}"/>
                </a:ext>
              </a:extLst>
            </p:cNvPr>
            <p:cNvSpPr txBox="1"/>
            <p:nvPr/>
          </p:nvSpPr>
          <p:spPr>
            <a:xfrm>
              <a:off x="2860587" y="3396608"/>
              <a:ext cx="2463884" cy="452432"/>
            </a:xfrm>
            <a:prstGeom prst="rect">
              <a:avLst/>
            </a:prstGeom>
            <a:noFill/>
            <a:ln>
              <a:noFill/>
            </a:ln>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Zero Trust Processes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(Access limited to trusted code)</a:t>
              </a:r>
            </a:p>
          </p:txBody>
        </p:sp>
        <p:sp>
          <p:nvSpPr>
            <p:cNvPr id="26" name="TextBox 25">
              <a:extLst>
                <a:ext uri="{FF2B5EF4-FFF2-40B4-BE49-F238E27FC236}">
                  <a16:creationId xmlns:a16="http://schemas.microsoft.com/office/drawing/2014/main" id="{89BF0270-2644-5A23-98EE-1AF713CC2E78}"/>
                </a:ext>
              </a:extLst>
            </p:cNvPr>
            <p:cNvSpPr txBox="1"/>
            <p:nvPr/>
          </p:nvSpPr>
          <p:spPr>
            <a:xfrm>
              <a:off x="2860587" y="4248960"/>
              <a:ext cx="2463884" cy="452432"/>
            </a:xfrm>
            <a:prstGeom prst="rect">
              <a:avLst/>
            </a:prstGeom>
            <a:noFill/>
            <a:ln>
              <a:noFill/>
            </a:ln>
          </p:spPr>
          <p:txBody>
            <a:bodyPr wrap="square" lIns="0" tIns="0" rIns="0" bIns="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Zero Trust Privileges</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(M</a:t>
              </a:r>
              <a:r>
                <a:rPr kumimoji="0" lang="en-US" sz="1200" b="0" i="0" u="none" strike="noStrike" kern="1200" cap="none" spc="0" normalizeH="0" baseline="0" noProof="0" dirty="0" err="1">
                  <a:ln>
                    <a:noFill/>
                  </a:ln>
                  <a:solidFill>
                    <a:srgbClr val="182C34"/>
                  </a:solidFill>
                  <a:effectLst/>
                  <a:uLnTx/>
                  <a:uFillTx/>
                  <a:latin typeface="Arial" panose="020B0604020202020204"/>
                  <a:ea typeface="+mn-ea"/>
                  <a:cs typeface="Arial" panose="020B0604020202020204" pitchFamily="34" charset="0"/>
                </a:rPr>
                <a:t>inimum</a:t>
              </a: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Arial" panose="020B0604020202020204" pitchFamily="34" charset="0"/>
                </a:rPr>
                <a:t> admin access)</a:t>
              </a:r>
            </a:p>
          </p:txBody>
        </p:sp>
        <p:sp>
          <p:nvSpPr>
            <p:cNvPr id="29" name="Round Same Side Corner Rectangle 28">
              <a:extLst>
                <a:ext uri="{FF2B5EF4-FFF2-40B4-BE49-F238E27FC236}">
                  <a16:creationId xmlns:a16="http://schemas.microsoft.com/office/drawing/2014/main" id="{417236FB-A2A1-8D9C-1E2C-C6B3CE9F1C69}"/>
                </a:ext>
              </a:extLst>
            </p:cNvPr>
            <p:cNvSpPr/>
            <p:nvPr/>
          </p:nvSpPr>
          <p:spPr>
            <a:xfrm>
              <a:off x="2632764" y="1291103"/>
              <a:ext cx="5734195" cy="574387"/>
            </a:xfrm>
            <a:prstGeom prst="round2SameRect">
              <a:avLst>
                <a:gd name="adj1" fmla="val 25768"/>
                <a:gd name="adj2" fmla="val 0"/>
              </a:avLst>
            </a:prstGeom>
            <a:gradFill>
              <a:gsLst>
                <a:gs pos="0">
                  <a:schemeClr val="accent2"/>
                </a:gs>
                <a:gs pos="82000">
                  <a:schemeClr val="accent1"/>
                </a:gs>
              </a:gsLst>
              <a:lin ang="30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086649C1-DC35-BD27-5C3D-0581A25B37BE}"/>
                </a:ext>
              </a:extLst>
            </p:cNvPr>
            <p:cNvSpPr/>
            <p:nvPr/>
          </p:nvSpPr>
          <p:spPr bwMode="auto">
            <a:xfrm>
              <a:off x="2632762" y="1428776"/>
              <a:ext cx="5734195" cy="333638"/>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Arial Black" panose="020B0604020202020204" pitchFamily="34" charset="0"/>
                </a:rPr>
                <a:t>Intrusion Prevention System (IPS)</a:t>
              </a:r>
            </a:p>
          </p:txBody>
        </p:sp>
        <p:sp>
          <p:nvSpPr>
            <p:cNvPr id="32" name="Rounded Rectangle 31">
              <a:extLst>
                <a:ext uri="{FF2B5EF4-FFF2-40B4-BE49-F238E27FC236}">
                  <a16:creationId xmlns:a16="http://schemas.microsoft.com/office/drawing/2014/main" id="{DAB29E61-8D4F-E6BA-1978-B81483F24F68}"/>
                </a:ext>
              </a:extLst>
            </p:cNvPr>
            <p:cNvSpPr/>
            <p:nvPr/>
          </p:nvSpPr>
          <p:spPr bwMode="auto">
            <a:xfrm>
              <a:off x="5798633" y="2296170"/>
              <a:ext cx="2152187" cy="630332"/>
            </a:xfrm>
            <a:prstGeom prst="roundRect">
              <a:avLst>
                <a:gd name="adj" fmla="val 15805"/>
              </a:avLst>
            </a:prstGeom>
            <a:gradFill>
              <a:gsLst>
                <a:gs pos="8000">
                  <a:schemeClr val="tx2"/>
                </a:gs>
                <a:gs pos="85000">
                  <a:schemeClr val="tx1"/>
                </a:gs>
              </a:gsLst>
              <a:lin ang="30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Polaris Book Italic" panose="02000000000000000000" pitchFamily="2" charset="0"/>
                  <a:cs typeface="Arial" panose="020B0604020202020204" pitchFamily="34" charset="0"/>
                </a:rPr>
                <a:t>NetBackup </a:t>
              </a:r>
              <a:br>
                <a:rPr kumimoji="0" lang="en-US" sz="1400" b="1" i="0" u="none" strike="noStrike" kern="1200" cap="none" spc="0" normalizeH="0" baseline="0" noProof="0" dirty="0">
                  <a:ln>
                    <a:noFill/>
                  </a:ln>
                  <a:solidFill>
                    <a:srgbClr val="FFFFFF"/>
                  </a:solidFill>
                  <a:effectLst/>
                  <a:uLnTx/>
                  <a:uFillTx/>
                  <a:latin typeface="Arial" panose="020B0604020202020204"/>
                  <a:ea typeface="Polaris Book Italic" panose="02000000000000000000" pitchFamily="2" charset="0"/>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Arial" panose="020B0604020202020204"/>
                  <a:ea typeface="Polaris Book Italic" panose="02000000000000000000" pitchFamily="2" charset="0"/>
                  <a:cs typeface="Arial" panose="020B0604020202020204" pitchFamily="34" charset="0"/>
                </a:rPr>
                <a:t>Appliances</a:t>
              </a:r>
            </a:p>
          </p:txBody>
        </p:sp>
        <p:sp>
          <p:nvSpPr>
            <p:cNvPr id="34" name="Rounded Rectangle 33">
              <a:extLst>
                <a:ext uri="{FF2B5EF4-FFF2-40B4-BE49-F238E27FC236}">
                  <a16:creationId xmlns:a16="http://schemas.microsoft.com/office/drawing/2014/main" id="{6E8B3F25-3A50-72AA-0C5D-5175D7488CCD}"/>
                </a:ext>
              </a:extLst>
            </p:cNvPr>
            <p:cNvSpPr>
              <a:spLocks noChangeAspect="1"/>
            </p:cNvSpPr>
            <p:nvPr/>
          </p:nvSpPr>
          <p:spPr bwMode="auto">
            <a:xfrm>
              <a:off x="6424248" y="3356377"/>
              <a:ext cx="895971" cy="895968"/>
            </a:xfrm>
            <a:prstGeom prst="roundRect">
              <a:avLst>
                <a:gd name="adj" fmla="val 10367"/>
              </a:avLst>
            </a:prstGeom>
            <a:gradFill>
              <a:gsLst>
                <a:gs pos="0">
                  <a:schemeClr val="accent2"/>
                </a:gs>
                <a:gs pos="82000">
                  <a:schemeClr val="accent1"/>
                </a:gs>
              </a:gsLst>
              <a:lin ang="3000000" scaled="0"/>
            </a:gradFill>
            <a:ln w="25400" cap="flat" cmpd="sng" algn="ctr">
              <a:noFill/>
              <a:prstDash val="solid"/>
              <a:miter lim="800000"/>
              <a:headEnd type="none" w="med" len="med"/>
              <a:tailEnd type="none" w="med" len="med"/>
            </a:ln>
            <a:effectLst>
              <a:outerShdw blurRad="127000" dist="26763" dir="5400000" algn="t" rotWithShape="0">
                <a:schemeClr val="tx2">
                  <a:alpha val="33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5" name="Picture 34" descr="A picture containing tableware, dishware&#10;&#10;Description automatically generated">
              <a:extLst>
                <a:ext uri="{FF2B5EF4-FFF2-40B4-BE49-F238E27FC236}">
                  <a16:creationId xmlns:a16="http://schemas.microsoft.com/office/drawing/2014/main" id="{6DB852D9-3B4D-4DB1-AFB5-1C829857D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027" y="3325574"/>
              <a:ext cx="934162" cy="934162"/>
            </a:xfrm>
            <a:prstGeom prst="rect">
              <a:avLst/>
            </a:prstGeom>
          </p:spPr>
        </p:pic>
        <p:grpSp>
          <p:nvGrpSpPr>
            <p:cNvPr id="36" name="Group 35">
              <a:extLst>
                <a:ext uri="{FF2B5EF4-FFF2-40B4-BE49-F238E27FC236}">
                  <a16:creationId xmlns:a16="http://schemas.microsoft.com/office/drawing/2014/main" id="{FAC339F6-F8E3-CC96-4915-E6565BF3E321}"/>
                </a:ext>
              </a:extLst>
            </p:cNvPr>
            <p:cNvGrpSpPr/>
            <p:nvPr/>
          </p:nvGrpSpPr>
          <p:grpSpPr>
            <a:xfrm>
              <a:off x="6745635" y="3984241"/>
              <a:ext cx="252946" cy="367921"/>
              <a:chOff x="6906446" y="3564336"/>
              <a:chExt cx="508391" cy="739476"/>
            </a:xfrm>
          </p:grpSpPr>
          <p:sp>
            <p:nvSpPr>
              <p:cNvPr id="37" name="Rounded Rectangle 36">
                <a:extLst>
                  <a:ext uri="{FF2B5EF4-FFF2-40B4-BE49-F238E27FC236}">
                    <a16:creationId xmlns:a16="http://schemas.microsoft.com/office/drawing/2014/main" id="{FEAEA1D7-AD13-9F96-557A-28F0B9CA242F}"/>
                  </a:ext>
                </a:extLst>
              </p:cNvPr>
              <p:cNvSpPr/>
              <p:nvPr/>
            </p:nvSpPr>
            <p:spPr bwMode="auto">
              <a:xfrm>
                <a:off x="6906447" y="3888966"/>
                <a:ext cx="508390" cy="414846"/>
              </a:xfrm>
              <a:prstGeom prst="roundRect">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38" name="Picture 37">
                <a:extLst>
                  <a:ext uri="{FF2B5EF4-FFF2-40B4-BE49-F238E27FC236}">
                    <a16:creationId xmlns:a16="http://schemas.microsoft.com/office/drawing/2014/main" id="{58BE2263-F51B-D3EA-D1F0-FE6B43D9902C}"/>
                  </a:ext>
                </a:extLst>
              </p:cNvPr>
              <p:cNvPicPr>
                <a:picLocks noChangeAspect="1"/>
              </p:cNvPicPr>
              <p:nvPr/>
            </p:nvPicPr>
            <p:blipFill>
              <a:blip r:embed="rId5">
                <a:duotone>
                  <a:schemeClr val="accent6">
                    <a:shade val="45000"/>
                    <a:satMod val="135000"/>
                  </a:schemeClr>
                  <a:prstClr val="white"/>
                </a:duotone>
              </a:blip>
              <a:stretch>
                <a:fillRect/>
              </a:stretch>
            </p:blipFill>
            <p:spPr>
              <a:xfrm>
                <a:off x="6906446" y="3564336"/>
                <a:ext cx="508390" cy="739476"/>
              </a:xfrm>
              <a:prstGeom prst="rect">
                <a:avLst/>
              </a:prstGeom>
            </p:spPr>
          </p:pic>
        </p:grpSp>
      </p:grpSp>
      <p:grpSp>
        <p:nvGrpSpPr>
          <p:cNvPr id="39" name="Group 38">
            <a:extLst>
              <a:ext uri="{FF2B5EF4-FFF2-40B4-BE49-F238E27FC236}">
                <a16:creationId xmlns:a16="http://schemas.microsoft.com/office/drawing/2014/main" id="{09A50F1E-DF3F-D6F1-323A-F39DED7F9B3E}"/>
              </a:ext>
            </a:extLst>
          </p:cNvPr>
          <p:cNvGrpSpPr/>
          <p:nvPr/>
        </p:nvGrpSpPr>
        <p:grpSpPr>
          <a:xfrm rot="18020614">
            <a:off x="1848351" y="1388150"/>
            <a:ext cx="891837" cy="1017085"/>
            <a:chOff x="1752499" y="1514414"/>
            <a:chExt cx="1194334" cy="1362064"/>
          </a:xfrm>
        </p:grpSpPr>
        <p:pic>
          <p:nvPicPr>
            <p:cNvPr id="40" name="Picture 39">
              <a:extLst>
                <a:ext uri="{FF2B5EF4-FFF2-40B4-BE49-F238E27FC236}">
                  <a16:creationId xmlns:a16="http://schemas.microsoft.com/office/drawing/2014/main" id="{8CAC33AF-9038-59A2-D368-71235FC2D2F6}"/>
                </a:ext>
              </a:extLst>
            </p:cNvPr>
            <p:cNvPicPr>
              <a:picLocks noChangeAspect="1"/>
            </p:cNvPicPr>
            <p:nvPr/>
          </p:nvPicPr>
          <p:blipFill>
            <a:blip r:embed="rId6">
              <a:duotone>
                <a:schemeClr val="accent5">
                  <a:shade val="45000"/>
                  <a:satMod val="135000"/>
                </a:schemeClr>
                <a:prstClr val="white"/>
              </a:duotone>
            </a:blip>
            <a:stretch>
              <a:fillRect/>
            </a:stretch>
          </p:blipFill>
          <p:spPr>
            <a:xfrm rot="1764222">
              <a:off x="2569093" y="1875781"/>
              <a:ext cx="377740" cy="409572"/>
            </a:xfrm>
            <a:prstGeom prst="rect">
              <a:avLst/>
            </a:prstGeom>
          </p:spPr>
        </p:pic>
        <p:cxnSp>
          <p:nvCxnSpPr>
            <p:cNvPr id="41" name="Straight Connector 40">
              <a:extLst>
                <a:ext uri="{FF2B5EF4-FFF2-40B4-BE49-F238E27FC236}">
                  <a16:creationId xmlns:a16="http://schemas.microsoft.com/office/drawing/2014/main" id="{6ED44C95-951F-6944-A8B4-29243A691394}"/>
                </a:ext>
              </a:extLst>
            </p:cNvPr>
            <p:cNvCxnSpPr>
              <a:cxnSpLocks/>
            </p:cNvCxnSpPr>
            <p:nvPr/>
          </p:nvCxnSpPr>
          <p:spPr>
            <a:xfrm rot="3579386" flipV="1">
              <a:off x="1238602" y="2028311"/>
              <a:ext cx="1362064" cy="334270"/>
            </a:xfrm>
            <a:prstGeom prst="line">
              <a:avLst/>
            </a:prstGeom>
            <a:ln w="19050">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DF8BA45-E59F-70B7-B58A-218020E60A9A}"/>
                </a:ext>
              </a:extLst>
            </p:cNvPr>
            <p:cNvCxnSpPr>
              <a:cxnSpLocks/>
            </p:cNvCxnSpPr>
            <p:nvPr/>
          </p:nvCxnSpPr>
          <p:spPr>
            <a:xfrm flipV="1">
              <a:off x="2407920" y="2308169"/>
              <a:ext cx="221252" cy="400106"/>
            </a:xfrm>
            <a:prstGeom prst="line">
              <a:avLst/>
            </a:prstGeom>
            <a:ln w="19050">
              <a:solidFill>
                <a:schemeClr val="accent5"/>
              </a:solidFill>
              <a:prstDash val="dashDot"/>
              <a:tailEnd type="arrow" w="lg" len="sm"/>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1D5A913B-712C-CF04-20F7-9954EA852039}"/>
              </a:ext>
            </a:extLst>
          </p:cNvPr>
          <p:cNvGrpSpPr/>
          <p:nvPr/>
        </p:nvGrpSpPr>
        <p:grpSpPr>
          <a:xfrm flipV="1">
            <a:off x="5685649" y="5690153"/>
            <a:ext cx="1352472" cy="556419"/>
            <a:chOff x="909131" y="1869946"/>
            <a:chExt cx="2037702" cy="838329"/>
          </a:xfrm>
        </p:grpSpPr>
        <p:pic>
          <p:nvPicPr>
            <p:cNvPr id="44" name="Picture 43">
              <a:extLst>
                <a:ext uri="{FF2B5EF4-FFF2-40B4-BE49-F238E27FC236}">
                  <a16:creationId xmlns:a16="http://schemas.microsoft.com/office/drawing/2014/main" id="{A52C395C-ABFC-BAD9-0658-D0DB8870D500}"/>
                </a:ext>
              </a:extLst>
            </p:cNvPr>
            <p:cNvPicPr>
              <a:picLocks noChangeAspect="1"/>
            </p:cNvPicPr>
            <p:nvPr/>
          </p:nvPicPr>
          <p:blipFill>
            <a:blip r:embed="rId6">
              <a:duotone>
                <a:schemeClr val="accent5">
                  <a:shade val="45000"/>
                  <a:satMod val="135000"/>
                </a:schemeClr>
                <a:prstClr val="white"/>
              </a:duotone>
            </a:blip>
            <a:stretch>
              <a:fillRect/>
            </a:stretch>
          </p:blipFill>
          <p:spPr>
            <a:xfrm rot="1764222">
              <a:off x="2569093" y="1875781"/>
              <a:ext cx="377740" cy="409572"/>
            </a:xfrm>
            <a:prstGeom prst="rect">
              <a:avLst/>
            </a:prstGeom>
          </p:spPr>
        </p:pic>
        <p:cxnSp>
          <p:nvCxnSpPr>
            <p:cNvPr id="45" name="Straight Connector 44">
              <a:extLst>
                <a:ext uri="{FF2B5EF4-FFF2-40B4-BE49-F238E27FC236}">
                  <a16:creationId xmlns:a16="http://schemas.microsoft.com/office/drawing/2014/main" id="{F611AF7E-0C47-A06D-F91C-D8EAAFC48EA7}"/>
                </a:ext>
              </a:extLst>
            </p:cNvPr>
            <p:cNvCxnSpPr/>
            <p:nvPr/>
          </p:nvCxnSpPr>
          <p:spPr>
            <a:xfrm>
              <a:off x="909131" y="1869946"/>
              <a:ext cx="1498789" cy="828804"/>
            </a:xfrm>
            <a:prstGeom prst="line">
              <a:avLst/>
            </a:prstGeom>
            <a:ln w="19050">
              <a:solidFill>
                <a:schemeClr val="accent5"/>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DC41AD5-FBBD-1BEF-177F-786544A84E30}"/>
                </a:ext>
              </a:extLst>
            </p:cNvPr>
            <p:cNvCxnSpPr>
              <a:cxnSpLocks/>
            </p:cNvCxnSpPr>
            <p:nvPr/>
          </p:nvCxnSpPr>
          <p:spPr>
            <a:xfrm flipV="1">
              <a:off x="2407920" y="2308169"/>
              <a:ext cx="221252" cy="400106"/>
            </a:xfrm>
            <a:prstGeom prst="line">
              <a:avLst/>
            </a:prstGeom>
            <a:ln w="19050">
              <a:solidFill>
                <a:schemeClr val="accent5"/>
              </a:solidFill>
              <a:prstDash val="dashDot"/>
              <a:tailEnd type="arrow"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4169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p:tgtEl>
                                          <p:spTgt spid="20"/>
                                        </p:tgtEl>
                                        <p:attrNameLst>
                                          <p:attrName>ppt_y</p:attrName>
                                        </p:attrNameLst>
                                      </p:cBhvr>
                                      <p:tavLst>
                                        <p:tav tm="0">
                                          <p:val>
                                            <p:strVal val="#ppt_y+#ppt_h*1.125000"/>
                                          </p:val>
                                        </p:tav>
                                        <p:tav tm="100000">
                                          <p:val>
                                            <p:strVal val="#ppt_y"/>
                                          </p:val>
                                        </p:tav>
                                      </p:tavLst>
                                    </p:anim>
                                    <p:animEffect transition="in" filter="wipe(up)">
                                      <p:cBhvr>
                                        <p:cTn id="18" dur="500"/>
                                        <p:tgtEl>
                                          <p:spTgt spid="2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up)">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a:extLst>
              <a:ext uri="{FF2B5EF4-FFF2-40B4-BE49-F238E27FC236}">
                <a16:creationId xmlns:a16="http://schemas.microsoft.com/office/drawing/2014/main" id="{E2EF5535-1613-6245-A0FD-30600532E2A2}"/>
              </a:ext>
            </a:extLst>
          </p:cNvPr>
          <p:cNvGrpSpPr/>
          <p:nvPr/>
        </p:nvGrpSpPr>
        <p:grpSpPr>
          <a:xfrm>
            <a:off x="7419244" y="1720316"/>
            <a:ext cx="2968711" cy="3319824"/>
            <a:chOff x="7164862" y="1720316"/>
            <a:chExt cx="2968711" cy="3319824"/>
          </a:xfrm>
          <a:effectLst/>
        </p:grpSpPr>
        <p:sp>
          <p:nvSpPr>
            <p:cNvPr id="83" name="Rounded Rectangle 82">
              <a:extLst>
                <a:ext uri="{FF2B5EF4-FFF2-40B4-BE49-F238E27FC236}">
                  <a16:creationId xmlns:a16="http://schemas.microsoft.com/office/drawing/2014/main" id="{91F5F789-8A5B-4842-8099-B0FAF9221EF0}"/>
                </a:ext>
              </a:extLst>
            </p:cNvPr>
            <p:cNvSpPr/>
            <p:nvPr/>
          </p:nvSpPr>
          <p:spPr bwMode="auto">
            <a:xfrm rot="5400000">
              <a:off x="9467756" y="4244962"/>
              <a:ext cx="1097877" cy="233757"/>
            </a:xfrm>
            <a:prstGeom prst="roundRect">
              <a:avLst>
                <a:gd name="adj" fmla="val 19753"/>
              </a:avLst>
            </a:prstGeom>
            <a:solidFill>
              <a:srgbClr val="0070C0"/>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 Dedupe</a:t>
              </a:r>
            </a:p>
          </p:txBody>
        </p:sp>
        <p:sp>
          <p:nvSpPr>
            <p:cNvPr id="81" name="Rounded Rectangle 80">
              <a:extLst>
                <a:ext uri="{FF2B5EF4-FFF2-40B4-BE49-F238E27FC236}">
                  <a16:creationId xmlns:a16="http://schemas.microsoft.com/office/drawing/2014/main" id="{2AF28CD0-EF4F-DA46-8AC5-1113084CFFF8}"/>
                </a:ext>
              </a:extLst>
            </p:cNvPr>
            <p:cNvSpPr/>
            <p:nvPr/>
          </p:nvSpPr>
          <p:spPr bwMode="auto">
            <a:xfrm>
              <a:off x="7164862" y="1720316"/>
              <a:ext cx="2750076" cy="3319824"/>
            </a:xfrm>
            <a:prstGeom prst="roundRect">
              <a:avLst>
                <a:gd name="adj" fmla="val 2106"/>
              </a:avLst>
            </a:prstGeom>
            <a:solidFill>
              <a:schemeClr val="bg1"/>
            </a:solidFill>
            <a:ln w="25400" cap="flat" cmpd="sng" algn="ctr">
              <a:solidFill>
                <a:srgbClr val="0070C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37" name="Rounded Rectangle 36">
            <a:extLst>
              <a:ext uri="{FF2B5EF4-FFF2-40B4-BE49-F238E27FC236}">
                <a16:creationId xmlns:a16="http://schemas.microsoft.com/office/drawing/2014/main" id="{9416B36B-FBC2-1543-A116-1B4605333CDB}"/>
              </a:ext>
            </a:extLst>
          </p:cNvPr>
          <p:cNvSpPr/>
          <p:nvPr/>
        </p:nvSpPr>
        <p:spPr bwMode="auto">
          <a:xfrm>
            <a:off x="6815603" y="1553792"/>
            <a:ext cx="3696559" cy="4159489"/>
          </a:xfrm>
          <a:prstGeom prst="roundRect">
            <a:avLst>
              <a:gd name="adj" fmla="val 2960"/>
            </a:avLst>
          </a:prstGeom>
          <a:noFill/>
          <a:ln w="12700" cap="flat" cmpd="sng" algn="ctr">
            <a:solidFill>
              <a:schemeClr val="accent6">
                <a:alpha val="21952"/>
              </a:schemeClr>
            </a:solidFill>
            <a:prstDash val="dash"/>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853491AD-C1C4-A543-8641-815A96367ED9}"/>
              </a:ext>
            </a:extLst>
          </p:cNvPr>
          <p:cNvSpPr txBox="1"/>
          <p:nvPr/>
        </p:nvSpPr>
        <p:spPr>
          <a:xfrm>
            <a:off x="6987717" y="5596431"/>
            <a:ext cx="3352329" cy="400110"/>
          </a:xfrm>
          <a:prstGeom prst="rect">
            <a:avLst/>
          </a:prstGeom>
          <a:solidFill>
            <a:schemeClr val="bg1"/>
          </a:solidFill>
          <a:ln>
            <a:noFill/>
          </a:ln>
        </p:spPr>
        <p:txBody>
          <a:bodyPr wrap="none" lIns="91440" tIns="91440" rIns="91440" bIns="91440" rtlCol="0">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400" b="1" i="0" u="none" strike="noStrike" kern="1200" cap="none" spc="0" normalizeH="0" baseline="0" noProof="0" dirty="0">
                <a:ln>
                  <a:noFill/>
                </a:ln>
                <a:solidFill>
                  <a:srgbClr val="182C34"/>
                </a:solidFill>
                <a:effectLst/>
                <a:uLnTx/>
                <a:uFillTx/>
                <a:latin typeface="Arial Black" panose="020B0604020202020204" pitchFamily="34" charset="0"/>
                <a:ea typeface="+mn-ea"/>
                <a:cs typeface="Arial Black" panose="020B0604020202020204" pitchFamily="34" charset="0"/>
              </a:rPr>
              <a:t>Controlled by the Security Team</a:t>
            </a:r>
          </a:p>
        </p:txBody>
      </p:sp>
      <p:grpSp>
        <p:nvGrpSpPr>
          <p:cNvPr id="101" name="Group 100">
            <a:extLst>
              <a:ext uri="{FF2B5EF4-FFF2-40B4-BE49-F238E27FC236}">
                <a16:creationId xmlns:a16="http://schemas.microsoft.com/office/drawing/2014/main" id="{8D1B2399-11E8-2F4B-AC1A-08975AE21E9B}"/>
              </a:ext>
            </a:extLst>
          </p:cNvPr>
          <p:cNvGrpSpPr/>
          <p:nvPr/>
        </p:nvGrpSpPr>
        <p:grpSpPr>
          <a:xfrm>
            <a:off x="7167843" y="1886725"/>
            <a:ext cx="2973978" cy="3319824"/>
            <a:chOff x="6913461" y="1886725"/>
            <a:chExt cx="2973978" cy="3319824"/>
          </a:xfrm>
          <a:effectLst/>
        </p:grpSpPr>
        <p:sp>
          <p:nvSpPr>
            <p:cNvPr id="82" name="Rounded Rectangle 81">
              <a:extLst>
                <a:ext uri="{FF2B5EF4-FFF2-40B4-BE49-F238E27FC236}">
                  <a16:creationId xmlns:a16="http://schemas.microsoft.com/office/drawing/2014/main" id="{DC70AFC7-E77B-E248-B9CB-895C64FA0E11}"/>
                </a:ext>
              </a:extLst>
            </p:cNvPr>
            <p:cNvSpPr/>
            <p:nvPr/>
          </p:nvSpPr>
          <p:spPr bwMode="auto">
            <a:xfrm rot="5400000">
              <a:off x="9221622" y="3380109"/>
              <a:ext cx="1097877" cy="233757"/>
            </a:xfrm>
            <a:prstGeom prst="roundRect">
              <a:avLst>
                <a:gd name="adj" fmla="val 19753"/>
              </a:avLst>
            </a:prstGeom>
            <a:solidFill>
              <a:srgbClr val="FF9900"/>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S3 Object Lock</a:t>
              </a:r>
            </a:p>
          </p:txBody>
        </p:sp>
        <p:sp>
          <p:nvSpPr>
            <p:cNvPr id="80" name="Rounded Rectangle 79">
              <a:extLst>
                <a:ext uri="{FF2B5EF4-FFF2-40B4-BE49-F238E27FC236}">
                  <a16:creationId xmlns:a16="http://schemas.microsoft.com/office/drawing/2014/main" id="{31D7F673-45BE-804D-BF48-D20413DA2496}"/>
                </a:ext>
              </a:extLst>
            </p:cNvPr>
            <p:cNvSpPr/>
            <p:nvPr/>
          </p:nvSpPr>
          <p:spPr bwMode="auto">
            <a:xfrm>
              <a:off x="6913461" y="1886725"/>
              <a:ext cx="2750076" cy="3319824"/>
            </a:xfrm>
            <a:prstGeom prst="roundRect">
              <a:avLst>
                <a:gd name="adj" fmla="val 2106"/>
              </a:avLst>
            </a:prstGeom>
            <a:solidFill>
              <a:schemeClr val="bg1"/>
            </a:solidFill>
            <a:ln w="25400" cap="flat" cmpd="sng" algn="ctr">
              <a:solidFill>
                <a:srgbClr val="FF99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00" name="Group 99">
            <a:extLst>
              <a:ext uri="{FF2B5EF4-FFF2-40B4-BE49-F238E27FC236}">
                <a16:creationId xmlns:a16="http://schemas.microsoft.com/office/drawing/2014/main" id="{47008B6C-1E57-014C-8A7F-9FDF07F58BDE}"/>
              </a:ext>
            </a:extLst>
          </p:cNvPr>
          <p:cNvGrpSpPr/>
          <p:nvPr/>
        </p:nvGrpSpPr>
        <p:grpSpPr>
          <a:xfrm>
            <a:off x="6957692" y="2053134"/>
            <a:ext cx="2970081" cy="3319824"/>
            <a:chOff x="6703310" y="2053134"/>
            <a:chExt cx="2970081" cy="3319824"/>
          </a:xfrm>
          <a:effectLst/>
        </p:grpSpPr>
        <p:sp>
          <p:nvSpPr>
            <p:cNvPr id="79" name="Rounded Rectangle 78">
              <a:extLst>
                <a:ext uri="{FF2B5EF4-FFF2-40B4-BE49-F238E27FC236}">
                  <a16:creationId xmlns:a16="http://schemas.microsoft.com/office/drawing/2014/main" id="{A4A5A443-9411-2B40-8FF4-B937B2799AE7}"/>
                </a:ext>
              </a:extLst>
            </p:cNvPr>
            <p:cNvSpPr/>
            <p:nvPr/>
          </p:nvSpPr>
          <p:spPr bwMode="auto">
            <a:xfrm rot="5400000">
              <a:off x="9007574" y="2548468"/>
              <a:ext cx="1097877" cy="233757"/>
            </a:xfrm>
            <a:prstGeom prst="roundRect">
              <a:avLst>
                <a:gd name="adj" fmla="val 19753"/>
              </a:avLst>
            </a:prstGeom>
            <a:solidFill>
              <a:schemeClr val="accent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Flex Appliance</a:t>
              </a:r>
            </a:p>
          </p:txBody>
        </p:sp>
        <p:sp>
          <p:nvSpPr>
            <p:cNvPr id="78" name="Rounded Rectangle 77">
              <a:extLst>
                <a:ext uri="{FF2B5EF4-FFF2-40B4-BE49-F238E27FC236}">
                  <a16:creationId xmlns:a16="http://schemas.microsoft.com/office/drawing/2014/main" id="{7FF50F88-96B7-1C45-A14C-705D6B01D669}"/>
                </a:ext>
              </a:extLst>
            </p:cNvPr>
            <p:cNvSpPr/>
            <p:nvPr/>
          </p:nvSpPr>
          <p:spPr bwMode="auto">
            <a:xfrm>
              <a:off x="6703310" y="2053134"/>
              <a:ext cx="2750076" cy="3319824"/>
            </a:xfrm>
            <a:prstGeom prst="roundRect">
              <a:avLst>
                <a:gd name="adj" fmla="val 2106"/>
              </a:avLst>
            </a:prstGeom>
            <a:solidFill>
              <a:schemeClr val="bg1"/>
            </a:solidFill>
            <a:ln w="25400" cap="flat" cmpd="sng" algn="ctr">
              <a:solidFill>
                <a:schemeClr val="accent2"/>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77" name="Rounded Rectangle 76">
            <a:extLst>
              <a:ext uri="{FF2B5EF4-FFF2-40B4-BE49-F238E27FC236}">
                <a16:creationId xmlns:a16="http://schemas.microsoft.com/office/drawing/2014/main" id="{4B20CBDD-0AFB-044D-93BF-95EB3C4AFB39}"/>
              </a:ext>
            </a:extLst>
          </p:cNvPr>
          <p:cNvSpPr/>
          <p:nvPr/>
        </p:nvSpPr>
        <p:spPr bwMode="auto">
          <a:xfrm>
            <a:off x="6858241" y="4971390"/>
            <a:ext cx="3456834" cy="464842"/>
          </a:xfrm>
          <a:prstGeom prst="roundRect">
            <a:avLst>
              <a:gd name="adj" fmla="val 3356"/>
            </a:avLst>
          </a:prstGeom>
          <a:solidFill>
            <a:schemeClr val="accent6"/>
          </a:soli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Choice of Immutable Storage</a:t>
            </a:r>
          </a:p>
        </p:txBody>
      </p:sp>
      <p:sp>
        <p:nvSpPr>
          <p:cNvPr id="2" name="Rounded Rectangle 1">
            <a:extLst>
              <a:ext uri="{FF2B5EF4-FFF2-40B4-BE49-F238E27FC236}">
                <a16:creationId xmlns:a16="http://schemas.microsoft.com/office/drawing/2014/main" id="{19514E20-C10E-1C41-A7E4-D14108D508BA}"/>
              </a:ext>
            </a:extLst>
          </p:cNvPr>
          <p:cNvSpPr/>
          <p:nvPr/>
        </p:nvSpPr>
        <p:spPr bwMode="auto">
          <a:xfrm>
            <a:off x="2323814" y="1553792"/>
            <a:ext cx="3561347" cy="4159489"/>
          </a:xfrm>
          <a:prstGeom prst="roundRect">
            <a:avLst>
              <a:gd name="adj" fmla="val 2960"/>
            </a:avLst>
          </a:prstGeom>
          <a:noFill/>
          <a:ln w="12700" cap="flat" cmpd="sng" algn="ctr">
            <a:solidFill>
              <a:schemeClr val="accent6">
                <a:alpha val="21952"/>
              </a:schemeClr>
            </a:solidFill>
            <a:prstDash val="dash"/>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2C18043-FA72-2F41-A827-2C5B7C38DAE2}"/>
              </a:ext>
            </a:extLst>
          </p:cNvPr>
          <p:cNvSpPr txBox="1"/>
          <p:nvPr/>
        </p:nvSpPr>
        <p:spPr>
          <a:xfrm>
            <a:off x="2469137" y="5596431"/>
            <a:ext cx="3270704" cy="400110"/>
          </a:xfrm>
          <a:prstGeom prst="rect">
            <a:avLst/>
          </a:prstGeom>
          <a:solidFill>
            <a:schemeClr val="bg1"/>
          </a:solidFill>
          <a:ln>
            <a:noFill/>
          </a:ln>
        </p:spPr>
        <p:txBody>
          <a:bodyPr wrap="none" lIns="91440" tIns="91440" rIns="91440" bIns="91440" rtlCol="0">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400" b="1" i="0" u="none" strike="noStrike" kern="1200" cap="none" spc="0" normalizeH="0" baseline="0" noProof="0" dirty="0">
                <a:ln>
                  <a:noFill/>
                </a:ln>
                <a:solidFill>
                  <a:srgbClr val="182C34"/>
                </a:solidFill>
                <a:effectLst/>
                <a:uLnTx/>
                <a:uFillTx/>
                <a:latin typeface="Arial Black" panose="020B0604020202020204" pitchFamily="34" charset="0"/>
                <a:ea typeface="+mn-ea"/>
                <a:cs typeface="Arial Black" panose="020B0604020202020204" pitchFamily="34" charset="0"/>
              </a:rPr>
              <a:t>Controlled by the Backup Team</a:t>
            </a:r>
          </a:p>
        </p:txBody>
      </p:sp>
      <p:grpSp>
        <p:nvGrpSpPr>
          <p:cNvPr id="76" name="Group 75">
            <a:extLst>
              <a:ext uri="{FF2B5EF4-FFF2-40B4-BE49-F238E27FC236}">
                <a16:creationId xmlns:a16="http://schemas.microsoft.com/office/drawing/2014/main" id="{C689AF3D-846F-7F43-8E7D-3ADAACE607E6}"/>
              </a:ext>
            </a:extLst>
          </p:cNvPr>
          <p:cNvGrpSpPr/>
          <p:nvPr/>
        </p:nvGrpSpPr>
        <p:grpSpPr>
          <a:xfrm>
            <a:off x="972268" y="3846922"/>
            <a:ext cx="981202" cy="1215605"/>
            <a:chOff x="735439" y="3256147"/>
            <a:chExt cx="981202" cy="1215605"/>
          </a:xfrm>
        </p:grpSpPr>
        <p:sp>
          <p:nvSpPr>
            <p:cNvPr id="49" name="TextBox 48">
              <a:extLst>
                <a:ext uri="{FF2B5EF4-FFF2-40B4-BE49-F238E27FC236}">
                  <a16:creationId xmlns:a16="http://schemas.microsoft.com/office/drawing/2014/main" id="{BAD1FEB3-1595-0348-90FE-CE332D49E24A}"/>
                </a:ext>
              </a:extLst>
            </p:cNvPr>
            <p:cNvSpPr txBox="1"/>
            <p:nvPr/>
          </p:nvSpPr>
          <p:spPr>
            <a:xfrm>
              <a:off x="735439" y="4144648"/>
              <a:ext cx="981202" cy="32710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Client Source Data (Objects)</a:t>
              </a:r>
            </a:p>
          </p:txBody>
        </p:sp>
        <p:sp>
          <p:nvSpPr>
            <p:cNvPr id="50" name="Rounded Rectangle 49">
              <a:extLst>
                <a:ext uri="{FF2B5EF4-FFF2-40B4-BE49-F238E27FC236}">
                  <a16:creationId xmlns:a16="http://schemas.microsoft.com/office/drawing/2014/main" id="{96FD12AA-1E82-8949-A91E-4FEA4BBAF320}"/>
                </a:ext>
              </a:extLst>
            </p:cNvPr>
            <p:cNvSpPr/>
            <p:nvPr/>
          </p:nvSpPr>
          <p:spPr bwMode="auto">
            <a:xfrm>
              <a:off x="860280" y="3301360"/>
              <a:ext cx="731520" cy="731520"/>
            </a:xfrm>
            <a:prstGeom prst="roundRect">
              <a:avLst>
                <a:gd name="adj" fmla="val 7761"/>
              </a:avLst>
            </a:prstGeom>
            <a:gradFill>
              <a:gsLst>
                <a:gs pos="0">
                  <a:schemeClr val="accent3"/>
                </a:gs>
                <a:gs pos="100000">
                  <a:schemeClr val="accent2"/>
                </a:gs>
              </a:gsLst>
              <a:lin ang="5400000" scaled="1"/>
            </a:gra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51" name="Picture 50" descr="Arrow&#10;&#10;Description automatically generated with low confidence">
              <a:extLst>
                <a:ext uri="{FF2B5EF4-FFF2-40B4-BE49-F238E27FC236}">
                  <a16:creationId xmlns:a16="http://schemas.microsoft.com/office/drawing/2014/main" id="{C43FCC07-CEFE-744C-B626-334CA2C5E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02" y="3256147"/>
              <a:ext cx="821946" cy="821946"/>
            </a:xfrm>
            <a:prstGeom prst="rect">
              <a:avLst/>
            </a:prstGeom>
            <a:effectLst/>
          </p:spPr>
        </p:pic>
      </p:grpSp>
      <p:cxnSp>
        <p:nvCxnSpPr>
          <p:cNvPr id="52" name="Straight Arrow Connector 51">
            <a:extLst>
              <a:ext uri="{FF2B5EF4-FFF2-40B4-BE49-F238E27FC236}">
                <a16:creationId xmlns:a16="http://schemas.microsoft.com/office/drawing/2014/main" id="{48916DF8-9842-F545-8523-9FAD9B03FA1D}"/>
              </a:ext>
            </a:extLst>
          </p:cNvPr>
          <p:cNvCxnSpPr>
            <a:cxnSpLocks/>
          </p:cNvCxnSpPr>
          <p:nvPr/>
        </p:nvCxnSpPr>
        <p:spPr bwMode="auto">
          <a:xfrm flipV="1">
            <a:off x="4105103" y="3250212"/>
            <a:ext cx="0" cy="544698"/>
          </a:xfrm>
          <a:prstGeom prst="straightConnector1">
            <a:avLst/>
          </a:prstGeom>
          <a:ln w="19050">
            <a:solidFill>
              <a:schemeClr val="accent6"/>
            </a:solidFill>
            <a:headEnd type="arrow" w="lg" len="sm"/>
            <a:tailEnd type="arrow" w="lg" len="sm"/>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7628A6A4-2360-534F-AC93-BAC469EA6817}"/>
              </a:ext>
            </a:extLst>
          </p:cNvPr>
          <p:cNvGrpSpPr/>
          <p:nvPr/>
        </p:nvGrpSpPr>
        <p:grpSpPr>
          <a:xfrm>
            <a:off x="3362305" y="1800493"/>
            <a:ext cx="1478106" cy="1456108"/>
            <a:chOff x="3107923" y="1984384"/>
            <a:chExt cx="1478106" cy="1456108"/>
          </a:xfrm>
        </p:grpSpPr>
        <p:sp>
          <p:nvSpPr>
            <p:cNvPr id="55" name="TextBox 54">
              <a:extLst>
                <a:ext uri="{FF2B5EF4-FFF2-40B4-BE49-F238E27FC236}">
                  <a16:creationId xmlns:a16="http://schemas.microsoft.com/office/drawing/2014/main" id="{EDB59302-5FF1-EA41-AF47-E4F5A049920C}"/>
                </a:ext>
              </a:extLst>
            </p:cNvPr>
            <p:cNvSpPr txBox="1"/>
            <p:nvPr/>
          </p:nvSpPr>
          <p:spPr>
            <a:xfrm>
              <a:off x="3107923" y="2948049"/>
              <a:ext cx="1478106" cy="492443"/>
            </a:xfrm>
            <a:prstGeom prst="rect">
              <a:avLst/>
            </a:prstGeom>
          </p:spPr>
          <p:txBody>
            <a:bodyPr vert="horz" wrap="square" lIns="91440" tIns="91440" rIns="91440" bIns="9144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Catalog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(Backup metadata)</a:t>
              </a:r>
            </a:p>
          </p:txBody>
        </p:sp>
        <p:grpSp>
          <p:nvGrpSpPr>
            <p:cNvPr id="28" name="Group 27">
              <a:extLst>
                <a:ext uri="{FF2B5EF4-FFF2-40B4-BE49-F238E27FC236}">
                  <a16:creationId xmlns:a16="http://schemas.microsoft.com/office/drawing/2014/main" id="{C37BDCB4-46C1-494E-8619-01E345C02A98}"/>
                </a:ext>
              </a:extLst>
            </p:cNvPr>
            <p:cNvGrpSpPr/>
            <p:nvPr/>
          </p:nvGrpSpPr>
          <p:grpSpPr>
            <a:xfrm>
              <a:off x="3303087" y="1984384"/>
              <a:ext cx="1087779" cy="883278"/>
              <a:chOff x="3293439" y="2149102"/>
              <a:chExt cx="1087779" cy="883278"/>
            </a:xfrm>
          </p:grpSpPr>
          <p:sp>
            <p:nvSpPr>
              <p:cNvPr id="53" name="Rounded Rectangle 52">
                <a:extLst>
                  <a:ext uri="{FF2B5EF4-FFF2-40B4-BE49-F238E27FC236}">
                    <a16:creationId xmlns:a16="http://schemas.microsoft.com/office/drawing/2014/main" id="{EA74E285-644F-6A4E-BF6B-A3ADD28AD2D5}"/>
                  </a:ext>
                </a:extLst>
              </p:cNvPr>
              <p:cNvSpPr/>
              <p:nvPr/>
            </p:nvSpPr>
            <p:spPr bwMode="auto">
              <a:xfrm>
                <a:off x="3471571" y="2300860"/>
                <a:ext cx="731520" cy="731520"/>
              </a:xfrm>
              <a:prstGeom prst="roundRect">
                <a:avLst>
                  <a:gd name="adj" fmla="val 7761"/>
                </a:avLst>
              </a:prstGeom>
              <a:gradFill>
                <a:gsLst>
                  <a:gs pos="0">
                    <a:schemeClr val="accent3"/>
                  </a:gs>
                  <a:gs pos="100000">
                    <a:schemeClr val="accent2"/>
                  </a:gs>
                </a:gsLst>
                <a:lin ang="5400000" scaled="1"/>
              </a:gra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cxnSp>
            <p:nvCxnSpPr>
              <p:cNvPr id="10" name="Straight Connector 9">
                <a:extLst>
                  <a:ext uri="{FF2B5EF4-FFF2-40B4-BE49-F238E27FC236}">
                    <a16:creationId xmlns:a16="http://schemas.microsoft.com/office/drawing/2014/main" id="{092D4E7D-EA9D-D74F-BFAA-3034B9CD6B88}"/>
                  </a:ext>
                </a:extLst>
              </p:cNvPr>
              <p:cNvCxnSpPr>
                <a:cxnSpLocks/>
              </p:cNvCxnSpPr>
              <p:nvPr/>
            </p:nvCxnSpPr>
            <p:spPr>
              <a:xfrm>
                <a:off x="3741077" y="2749703"/>
                <a:ext cx="192505" cy="0"/>
              </a:xfrm>
              <a:prstGeom prst="line">
                <a:avLst/>
              </a:prstGeom>
              <a:ln w="254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6" name="Picture 65" descr="Icon&#10;&#10;Description automatically generated">
                <a:extLst>
                  <a:ext uri="{FF2B5EF4-FFF2-40B4-BE49-F238E27FC236}">
                    <a16:creationId xmlns:a16="http://schemas.microsoft.com/office/drawing/2014/main" id="{1B8FC3F5-046B-E54C-A0C6-9130CFC6E80E}"/>
                  </a:ext>
                </a:extLst>
              </p:cNvPr>
              <p:cNvPicPr>
                <a:picLocks noChangeAspect="1"/>
              </p:cNvPicPr>
              <p:nvPr/>
            </p:nvPicPr>
            <p:blipFill rotWithShape="1">
              <a:blip r:embed="rId4"/>
              <a:srcRect b="62595"/>
              <a:stretch/>
            </p:blipFill>
            <p:spPr>
              <a:xfrm>
                <a:off x="3323622" y="2149102"/>
                <a:ext cx="1027412" cy="333065"/>
              </a:xfrm>
              <a:prstGeom prst="rect">
                <a:avLst/>
              </a:prstGeom>
            </p:spPr>
          </p:pic>
          <p:pic>
            <p:nvPicPr>
              <p:cNvPr id="27" name="Picture 26" descr="Icon&#10;&#10;Description automatically generated">
                <a:extLst>
                  <a:ext uri="{FF2B5EF4-FFF2-40B4-BE49-F238E27FC236}">
                    <a16:creationId xmlns:a16="http://schemas.microsoft.com/office/drawing/2014/main" id="{06B76981-3CD2-0B45-9E00-9413D860C733}"/>
                  </a:ext>
                </a:extLst>
              </p:cNvPr>
              <p:cNvPicPr>
                <a:picLocks noChangeAspect="1"/>
              </p:cNvPicPr>
              <p:nvPr/>
            </p:nvPicPr>
            <p:blipFill rotWithShape="1">
              <a:blip r:embed="rId4"/>
              <a:srcRect b="62595"/>
              <a:stretch/>
            </p:blipFill>
            <p:spPr>
              <a:xfrm>
                <a:off x="3293439" y="2224981"/>
                <a:ext cx="1087779" cy="352635"/>
              </a:xfrm>
              <a:prstGeom prst="rect">
                <a:avLst/>
              </a:prstGeom>
            </p:spPr>
          </p:pic>
          <p:sp>
            <p:nvSpPr>
              <p:cNvPr id="7" name="Trapezoid 6">
                <a:extLst>
                  <a:ext uri="{FF2B5EF4-FFF2-40B4-BE49-F238E27FC236}">
                    <a16:creationId xmlns:a16="http://schemas.microsoft.com/office/drawing/2014/main" id="{E85A6A6A-3446-F64C-BB54-ED02B4D2D7CD}"/>
                  </a:ext>
                </a:extLst>
              </p:cNvPr>
              <p:cNvSpPr/>
              <p:nvPr/>
            </p:nvSpPr>
            <p:spPr bwMode="auto">
              <a:xfrm rot="10800000">
                <a:off x="3598965" y="2577745"/>
                <a:ext cx="476729" cy="323109"/>
              </a:xfrm>
              <a:prstGeom prst="trapezoid">
                <a:avLst>
                  <a:gd name="adj" fmla="val 15160"/>
                </a:avLst>
              </a:prstGeom>
              <a:noFill/>
              <a:ln w="254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29" name="Slide Number Placeholder 8">
            <a:extLst>
              <a:ext uri="{FF2B5EF4-FFF2-40B4-BE49-F238E27FC236}">
                <a16:creationId xmlns:a16="http://schemas.microsoft.com/office/drawing/2014/main" id="{88FCDE2B-0313-6B47-AF10-CBC282901F5E}"/>
              </a:ext>
            </a:extLst>
          </p:cNvPr>
          <p:cNvSpPr>
            <a:spLocks noGrp="1"/>
          </p:cNvSpPr>
          <p:nvPr>
            <p:ph type="sldNum" sz="quarter" idx="4"/>
          </p:nvPr>
        </p:nvSpPr>
        <p:spPr>
          <a:prstGeom prst="rect">
            <a:avLst/>
          </a:prstGeom>
        </p:spPr>
        <p:txBody>
          <a:bodyPr anchor="ctr"/>
          <a:lstStyle>
            <a:lvl1pPr>
              <a:defRPr sz="1000" b="1" i="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smtClean="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
        <p:nvSpPr>
          <p:cNvPr id="8" name="Title 7">
            <a:extLst>
              <a:ext uri="{FF2B5EF4-FFF2-40B4-BE49-F238E27FC236}">
                <a16:creationId xmlns:a16="http://schemas.microsoft.com/office/drawing/2014/main" id="{0A5ED5F4-4974-D444-B23C-27DB0EB181C8}"/>
              </a:ext>
            </a:extLst>
          </p:cNvPr>
          <p:cNvSpPr>
            <a:spLocks noGrp="1"/>
          </p:cNvSpPr>
          <p:nvPr>
            <p:ph type="title"/>
          </p:nvPr>
        </p:nvSpPr>
        <p:spPr/>
        <p:txBody>
          <a:bodyPr/>
          <a:lstStyle/>
          <a:p>
            <a:r>
              <a:rPr lang="en-US" dirty="0"/>
              <a:t>Immutable Storage</a:t>
            </a:r>
          </a:p>
        </p:txBody>
      </p:sp>
      <p:sp>
        <p:nvSpPr>
          <p:cNvPr id="88" name="Rounded Rectangle 87">
            <a:extLst>
              <a:ext uri="{FF2B5EF4-FFF2-40B4-BE49-F238E27FC236}">
                <a16:creationId xmlns:a16="http://schemas.microsoft.com/office/drawing/2014/main" id="{01B422C4-FA9B-5F41-9F3F-A36B216D65B0}"/>
              </a:ext>
            </a:extLst>
          </p:cNvPr>
          <p:cNvSpPr/>
          <p:nvPr/>
        </p:nvSpPr>
        <p:spPr bwMode="auto">
          <a:xfrm>
            <a:off x="7057386" y="2249047"/>
            <a:ext cx="2541361" cy="1103298"/>
          </a:xfrm>
          <a:prstGeom prst="roundRect">
            <a:avLst>
              <a:gd name="adj" fmla="val 5611"/>
            </a:avLst>
          </a:prstGeom>
          <a:solidFill>
            <a:schemeClr val="bg2"/>
          </a:solidFill>
          <a:ln w="127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AC2758E3-F07E-8347-B7AD-2BC97AEB150E}"/>
              </a:ext>
            </a:extLst>
          </p:cNvPr>
          <p:cNvSpPr txBox="1"/>
          <p:nvPr/>
        </p:nvSpPr>
        <p:spPr>
          <a:xfrm>
            <a:off x="7774492" y="2914985"/>
            <a:ext cx="1437732" cy="307777"/>
          </a:xfrm>
          <a:prstGeom prst="rect">
            <a:avLst/>
          </a:prstGeom>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82C34"/>
                </a:solidFill>
                <a:effectLst/>
                <a:uLnTx/>
                <a:uFillTx/>
                <a:latin typeface="Arial" panose="020B0604020202020204" pitchFamily="34" charset="0"/>
                <a:ea typeface="Polaris Light Italic" panose="02000000000000000000" pitchFamily="2" charset="0"/>
                <a:cs typeface="Arial" panose="020B0604020202020204" pitchFamily="34" charset="0"/>
              </a:rPr>
              <a:t>Immutability Mode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82C34"/>
                </a:solidFill>
                <a:effectLst/>
                <a:uLnTx/>
                <a:uFillTx/>
                <a:latin typeface="Arial" panose="020B0604020202020204" pitchFamily="34" charset="0"/>
                <a:ea typeface="Polaris Light" panose="02000000000000000000" pitchFamily="2" charset="0"/>
                <a:cs typeface="Arial" panose="020B0604020202020204" pitchFamily="34" charset="0"/>
              </a:rPr>
              <a:t>Compliance or Enterprise</a:t>
            </a:r>
          </a:p>
        </p:txBody>
      </p:sp>
      <p:sp>
        <p:nvSpPr>
          <p:cNvPr id="90" name="TextBox 89">
            <a:extLst>
              <a:ext uri="{FF2B5EF4-FFF2-40B4-BE49-F238E27FC236}">
                <a16:creationId xmlns:a16="http://schemas.microsoft.com/office/drawing/2014/main" id="{55CEB08B-68D0-9641-8BC6-46332D97F607}"/>
              </a:ext>
            </a:extLst>
          </p:cNvPr>
          <p:cNvSpPr txBox="1"/>
          <p:nvPr/>
        </p:nvSpPr>
        <p:spPr>
          <a:xfrm>
            <a:off x="7774492" y="2407926"/>
            <a:ext cx="1437733" cy="307777"/>
          </a:xfrm>
          <a:prstGeom prst="rect">
            <a:avLst/>
          </a:prstGeom>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182C34"/>
                </a:solidFill>
                <a:effectLst/>
                <a:uLnTx/>
                <a:uFillTx/>
                <a:latin typeface="Arial" panose="020B0604020202020204" pitchFamily="34" charset="0"/>
                <a:ea typeface="Polaris Light Italic" panose="02000000000000000000" pitchFamily="2" charset="0"/>
                <a:cs typeface="Arial" panose="020B0604020202020204" pitchFamily="34" charset="0"/>
              </a:rPr>
              <a:t>Compliance Clock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82C34"/>
                </a:solidFill>
                <a:effectLst/>
                <a:uLnTx/>
                <a:uFillTx/>
                <a:latin typeface="Arial" panose="020B0604020202020204" pitchFamily="34" charset="0"/>
                <a:ea typeface="Polaris Light" panose="02000000000000000000" pitchFamily="2" charset="0"/>
                <a:cs typeface="Arial" panose="020B0604020202020204" pitchFamily="34" charset="0"/>
              </a:rPr>
              <a:t>Independent of OS Time</a:t>
            </a:r>
          </a:p>
        </p:txBody>
      </p:sp>
      <p:pic>
        <p:nvPicPr>
          <p:cNvPr id="91" name="Picture 90">
            <a:extLst>
              <a:ext uri="{FF2B5EF4-FFF2-40B4-BE49-F238E27FC236}">
                <a16:creationId xmlns:a16="http://schemas.microsoft.com/office/drawing/2014/main" id="{0F880C2C-55B8-954C-9EA8-DBE5E4DB7098}"/>
              </a:ext>
            </a:extLst>
          </p:cNvPr>
          <p:cNvPicPr>
            <a:picLocks noChangeAspect="1"/>
          </p:cNvPicPr>
          <p:nvPr/>
        </p:nvPicPr>
        <p:blipFill>
          <a:blip r:embed="rId5"/>
          <a:stretch>
            <a:fillRect/>
          </a:stretch>
        </p:blipFill>
        <p:spPr>
          <a:xfrm>
            <a:off x="7283259" y="2877365"/>
            <a:ext cx="299258" cy="365760"/>
          </a:xfrm>
          <a:prstGeom prst="rect">
            <a:avLst/>
          </a:prstGeom>
        </p:spPr>
      </p:pic>
      <p:pic>
        <p:nvPicPr>
          <p:cNvPr id="92" name="Picture 91">
            <a:extLst>
              <a:ext uri="{FF2B5EF4-FFF2-40B4-BE49-F238E27FC236}">
                <a16:creationId xmlns:a16="http://schemas.microsoft.com/office/drawing/2014/main" id="{2DD19173-6A0B-1445-AB6F-9AC529D9E9CB}"/>
              </a:ext>
            </a:extLst>
          </p:cNvPr>
          <p:cNvPicPr>
            <a:picLocks noChangeAspect="1"/>
          </p:cNvPicPr>
          <p:nvPr/>
        </p:nvPicPr>
        <p:blipFill>
          <a:blip r:embed="rId6"/>
          <a:stretch>
            <a:fillRect/>
          </a:stretch>
        </p:blipFill>
        <p:spPr>
          <a:xfrm>
            <a:off x="7249051" y="2378935"/>
            <a:ext cx="365760" cy="365760"/>
          </a:xfrm>
          <a:prstGeom prst="rect">
            <a:avLst/>
          </a:prstGeom>
        </p:spPr>
      </p:pic>
      <p:cxnSp>
        <p:nvCxnSpPr>
          <p:cNvPr id="96" name="Straight Arrow Connector 95">
            <a:extLst>
              <a:ext uri="{FF2B5EF4-FFF2-40B4-BE49-F238E27FC236}">
                <a16:creationId xmlns:a16="http://schemas.microsoft.com/office/drawing/2014/main" id="{710D05A1-CF35-4540-AEB9-B63482840C9A}"/>
              </a:ext>
            </a:extLst>
          </p:cNvPr>
          <p:cNvCxnSpPr>
            <a:cxnSpLocks/>
          </p:cNvCxnSpPr>
          <p:nvPr/>
        </p:nvCxnSpPr>
        <p:spPr bwMode="auto">
          <a:xfrm flipH="1">
            <a:off x="8059074" y="4079088"/>
            <a:ext cx="604807" cy="0"/>
          </a:xfrm>
          <a:prstGeom prst="straightConnector1">
            <a:avLst/>
          </a:prstGeom>
          <a:ln w="19050">
            <a:solidFill>
              <a:schemeClr val="accent6"/>
            </a:solidFill>
            <a:headEnd type="arrow" w="lg" len="sm"/>
            <a:tailEnd type="arrow" w="lg" len="sm"/>
          </a:ln>
        </p:spPr>
        <p:style>
          <a:lnRef idx="1">
            <a:schemeClr val="dk1"/>
          </a:lnRef>
          <a:fillRef idx="0">
            <a:schemeClr val="dk1"/>
          </a:fillRef>
          <a:effectRef idx="0">
            <a:schemeClr val="dk1"/>
          </a:effectRef>
          <a:fontRef idx="minor">
            <a:schemeClr val="tx1"/>
          </a:fontRef>
        </p:style>
      </p:cxnSp>
      <p:grpSp>
        <p:nvGrpSpPr>
          <p:cNvPr id="103" name="Group 102">
            <a:extLst>
              <a:ext uri="{FF2B5EF4-FFF2-40B4-BE49-F238E27FC236}">
                <a16:creationId xmlns:a16="http://schemas.microsoft.com/office/drawing/2014/main" id="{A79D8358-5171-6D42-8B8F-C65BB4C3E312}"/>
              </a:ext>
            </a:extLst>
          </p:cNvPr>
          <p:cNvGrpSpPr/>
          <p:nvPr/>
        </p:nvGrpSpPr>
        <p:grpSpPr>
          <a:xfrm>
            <a:off x="7033845" y="3705618"/>
            <a:ext cx="1112160" cy="1151065"/>
            <a:chOff x="6710712" y="3534010"/>
            <a:chExt cx="1112160" cy="1151065"/>
          </a:xfrm>
        </p:grpSpPr>
        <p:sp>
          <p:nvSpPr>
            <p:cNvPr id="93" name="Rounded Rectangle 92">
              <a:extLst>
                <a:ext uri="{FF2B5EF4-FFF2-40B4-BE49-F238E27FC236}">
                  <a16:creationId xmlns:a16="http://schemas.microsoft.com/office/drawing/2014/main" id="{51C30F17-5D8A-0E4E-85B3-CA7CB7073B87}"/>
                </a:ext>
              </a:extLst>
            </p:cNvPr>
            <p:cNvSpPr/>
            <p:nvPr/>
          </p:nvSpPr>
          <p:spPr bwMode="auto">
            <a:xfrm>
              <a:off x="6898862" y="3534010"/>
              <a:ext cx="731520" cy="731520"/>
            </a:xfrm>
            <a:prstGeom prst="roundRect">
              <a:avLst>
                <a:gd name="adj" fmla="val 7761"/>
              </a:avLst>
            </a:prstGeom>
            <a:gradFill>
              <a:gsLst>
                <a:gs pos="0">
                  <a:schemeClr val="accent3"/>
                </a:gs>
                <a:gs pos="100000">
                  <a:schemeClr val="accent2"/>
                </a:gs>
              </a:gsLst>
              <a:lin ang="5400000" scaled="1"/>
            </a:gra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D5A38225-48F5-C748-965E-CA5386B987E2}"/>
                </a:ext>
              </a:extLst>
            </p:cNvPr>
            <p:cNvSpPr txBox="1"/>
            <p:nvPr/>
          </p:nvSpPr>
          <p:spPr>
            <a:xfrm>
              <a:off x="6710712" y="4377298"/>
              <a:ext cx="1112160" cy="307777"/>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WORM </a:t>
              </a:r>
              <a:b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b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Storage Server(s)</a:t>
              </a:r>
            </a:p>
          </p:txBody>
        </p:sp>
        <p:pic>
          <p:nvPicPr>
            <p:cNvPr id="98" name="Picture 97" descr="Icon&#10;&#10;Description automatically generated with medium confidence">
              <a:extLst>
                <a:ext uri="{FF2B5EF4-FFF2-40B4-BE49-F238E27FC236}">
                  <a16:creationId xmlns:a16="http://schemas.microsoft.com/office/drawing/2014/main" id="{6F27F055-AB5B-3B4F-8D3D-248B9BB5D950}"/>
                </a:ext>
              </a:extLst>
            </p:cNvPr>
            <p:cNvPicPr>
              <a:picLocks noChangeAspect="1"/>
            </p:cNvPicPr>
            <p:nvPr/>
          </p:nvPicPr>
          <p:blipFill rotWithShape="1">
            <a:blip r:embed="rId7">
              <a:extLst>
                <a:ext uri="{28A0092B-C50C-407E-A947-70E740481C1C}">
                  <a14:useLocalDpi xmlns:a14="http://schemas.microsoft.com/office/drawing/2010/main" val="0"/>
                </a:ext>
              </a:extLst>
            </a:blip>
            <a:srcRect l="12448" r="13152"/>
            <a:stretch/>
          </p:blipFill>
          <p:spPr>
            <a:xfrm>
              <a:off x="6994669" y="3540615"/>
              <a:ext cx="544247" cy="731521"/>
            </a:xfrm>
            <a:prstGeom prst="rect">
              <a:avLst/>
            </a:prstGeom>
          </p:spPr>
        </p:pic>
      </p:grpSp>
      <p:grpSp>
        <p:nvGrpSpPr>
          <p:cNvPr id="104" name="Group 103">
            <a:extLst>
              <a:ext uri="{FF2B5EF4-FFF2-40B4-BE49-F238E27FC236}">
                <a16:creationId xmlns:a16="http://schemas.microsoft.com/office/drawing/2014/main" id="{65FEFE96-C50D-6941-9081-EA48330F4841}"/>
              </a:ext>
            </a:extLst>
          </p:cNvPr>
          <p:cNvGrpSpPr/>
          <p:nvPr/>
        </p:nvGrpSpPr>
        <p:grpSpPr>
          <a:xfrm>
            <a:off x="8586658" y="3593340"/>
            <a:ext cx="1100119" cy="1263343"/>
            <a:chOff x="8249607" y="3421732"/>
            <a:chExt cx="1100119" cy="1263343"/>
          </a:xfrm>
        </p:grpSpPr>
        <p:sp>
          <p:nvSpPr>
            <p:cNvPr id="95" name="Rounded Rectangle 94">
              <a:extLst>
                <a:ext uri="{FF2B5EF4-FFF2-40B4-BE49-F238E27FC236}">
                  <a16:creationId xmlns:a16="http://schemas.microsoft.com/office/drawing/2014/main" id="{E35D5188-C62E-EB45-A52D-40B1EEF01B59}"/>
                </a:ext>
              </a:extLst>
            </p:cNvPr>
            <p:cNvSpPr/>
            <p:nvPr/>
          </p:nvSpPr>
          <p:spPr bwMode="auto">
            <a:xfrm>
              <a:off x="8419318" y="3534010"/>
              <a:ext cx="731520" cy="731520"/>
            </a:xfrm>
            <a:prstGeom prst="roundRect">
              <a:avLst>
                <a:gd name="adj" fmla="val 7761"/>
              </a:avLst>
            </a:prstGeom>
            <a:gradFill>
              <a:gsLst>
                <a:gs pos="0">
                  <a:schemeClr val="accent3"/>
                </a:gs>
                <a:gs pos="100000">
                  <a:schemeClr val="accent2"/>
                </a:gs>
              </a:gsLst>
              <a:lin ang="5400000" scaled="1"/>
            </a:gra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3C10EA48-28CA-CA4B-AFD7-822CC7970FA5}"/>
                </a:ext>
              </a:extLst>
            </p:cNvPr>
            <p:cNvSpPr txBox="1"/>
            <p:nvPr/>
          </p:nvSpPr>
          <p:spPr>
            <a:xfrm>
              <a:off x="8249607" y="4377298"/>
              <a:ext cx="1100119" cy="307777"/>
            </a:xfrm>
            <a:prstGeom prst="rect">
              <a:avLst/>
            </a:prstGeom>
          </p:spPr>
          <p:txBody>
            <a:bodyPr vert="horz"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Flex Container Storage </a:t>
              </a:r>
            </a:p>
          </p:txBody>
        </p:sp>
        <p:pic>
          <p:nvPicPr>
            <p:cNvPr id="99" name="Picture 98" descr="A picture containing tableware, dishware&#10;&#10;Description automatically generated">
              <a:extLst>
                <a:ext uri="{FF2B5EF4-FFF2-40B4-BE49-F238E27FC236}">
                  <a16:creationId xmlns:a16="http://schemas.microsoft.com/office/drawing/2014/main" id="{E6D94D17-972E-FA41-8405-02A705B636C6}"/>
                </a:ext>
              </a:extLst>
            </p:cNvPr>
            <p:cNvPicPr>
              <a:picLocks noChangeAspect="1"/>
            </p:cNvPicPr>
            <p:nvPr/>
          </p:nvPicPr>
          <p:blipFill rotWithShape="1">
            <a:blip r:embed="rId8">
              <a:extLst>
                <a:ext uri="{28A0092B-C50C-407E-A947-70E740481C1C}">
                  <a14:useLocalDpi xmlns:a14="http://schemas.microsoft.com/office/drawing/2010/main" val="0"/>
                </a:ext>
              </a:extLst>
            </a:blip>
            <a:srcRect l="21692" r="20048"/>
            <a:stretch/>
          </p:blipFill>
          <p:spPr>
            <a:xfrm>
              <a:off x="8516165" y="3421732"/>
              <a:ext cx="544247" cy="934162"/>
            </a:xfrm>
            <a:prstGeom prst="rect">
              <a:avLst/>
            </a:prstGeom>
          </p:spPr>
        </p:pic>
      </p:grpSp>
      <p:cxnSp>
        <p:nvCxnSpPr>
          <p:cNvPr id="105" name="Straight Arrow Connector 104">
            <a:extLst>
              <a:ext uri="{FF2B5EF4-FFF2-40B4-BE49-F238E27FC236}">
                <a16:creationId xmlns:a16="http://schemas.microsoft.com/office/drawing/2014/main" id="{60209D81-94B6-AE40-9289-F6E347481E04}"/>
              </a:ext>
            </a:extLst>
          </p:cNvPr>
          <p:cNvCxnSpPr>
            <a:cxnSpLocks/>
          </p:cNvCxnSpPr>
          <p:nvPr/>
        </p:nvCxnSpPr>
        <p:spPr bwMode="auto">
          <a:xfrm flipV="1">
            <a:off x="7582517" y="3250212"/>
            <a:ext cx="0" cy="411346"/>
          </a:xfrm>
          <a:prstGeom prst="straightConnector1">
            <a:avLst/>
          </a:prstGeom>
          <a:ln w="19050">
            <a:solidFill>
              <a:schemeClr val="accent6"/>
            </a:solidFill>
            <a:headEnd type="arrow" w="lg" len="sm"/>
            <a:tailEnd type="arrow" w="lg" len="sm"/>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EFF42005-89B1-3744-810D-0468405DB102}"/>
              </a:ext>
            </a:extLst>
          </p:cNvPr>
          <p:cNvCxnSpPr>
            <a:cxnSpLocks/>
          </p:cNvCxnSpPr>
          <p:nvPr/>
        </p:nvCxnSpPr>
        <p:spPr bwMode="auto">
          <a:xfrm>
            <a:off x="5832088" y="4079088"/>
            <a:ext cx="1335755" cy="0"/>
          </a:xfrm>
          <a:prstGeom prst="straightConnector1">
            <a:avLst/>
          </a:prstGeom>
          <a:ln w="19050">
            <a:solidFill>
              <a:schemeClr val="accent6"/>
            </a:solidFill>
            <a:headEnd type="arrow" w="lg" len="sm"/>
            <a:tailEnd type="arrow" w="lg" len="sm"/>
          </a:ln>
        </p:spPr>
        <p:style>
          <a:lnRef idx="1">
            <a:schemeClr val="dk1"/>
          </a:lnRef>
          <a:fillRef idx="0">
            <a:schemeClr val="dk1"/>
          </a:fillRef>
          <a:effectRef idx="0">
            <a:schemeClr val="dk1"/>
          </a:effectRef>
          <a:fontRef idx="minor">
            <a:schemeClr val="tx1"/>
          </a:fontRef>
        </p:style>
      </p:cxnSp>
      <p:grpSp>
        <p:nvGrpSpPr>
          <p:cNvPr id="115" name="Group 114">
            <a:extLst>
              <a:ext uri="{FF2B5EF4-FFF2-40B4-BE49-F238E27FC236}">
                <a16:creationId xmlns:a16="http://schemas.microsoft.com/office/drawing/2014/main" id="{A283FFF0-E344-E24E-9EF3-CC4EC086336C}"/>
              </a:ext>
            </a:extLst>
          </p:cNvPr>
          <p:cNvGrpSpPr/>
          <p:nvPr/>
        </p:nvGrpSpPr>
        <p:grpSpPr>
          <a:xfrm>
            <a:off x="4806228" y="4023570"/>
            <a:ext cx="967469" cy="505405"/>
            <a:chOff x="4474466" y="4023570"/>
            <a:chExt cx="967469" cy="505405"/>
          </a:xfrm>
        </p:grpSpPr>
        <p:grpSp>
          <p:nvGrpSpPr>
            <p:cNvPr id="114" name="Group 113">
              <a:extLst>
                <a:ext uri="{FF2B5EF4-FFF2-40B4-BE49-F238E27FC236}">
                  <a16:creationId xmlns:a16="http://schemas.microsoft.com/office/drawing/2014/main" id="{5F603EE0-28F6-1044-991E-2DC8AE9EE388}"/>
                </a:ext>
              </a:extLst>
            </p:cNvPr>
            <p:cNvGrpSpPr/>
            <p:nvPr/>
          </p:nvGrpSpPr>
          <p:grpSpPr>
            <a:xfrm>
              <a:off x="4474466" y="4171345"/>
              <a:ext cx="122812" cy="201579"/>
              <a:chOff x="5362647" y="3831301"/>
              <a:chExt cx="122812" cy="201579"/>
            </a:xfrm>
          </p:grpSpPr>
          <p:cxnSp>
            <p:nvCxnSpPr>
              <p:cNvPr id="112" name="Straight Connector 111">
                <a:extLst>
                  <a:ext uri="{FF2B5EF4-FFF2-40B4-BE49-F238E27FC236}">
                    <a16:creationId xmlns:a16="http://schemas.microsoft.com/office/drawing/2014/main" id="{0E39FB66-9040-3349-A424-410D9A769A06}"/>
                  </a:ext>
                </a:extLst>
              </p:cNvPr>
              <p:cNvCxnSpPr/>
              <p:nvPr/>
            </p:nvCxnSpPr>
            <p:spPr>
              <a:xfrm flipH="1">
                <a:off x="5362647" y="3831301"/>
                <a:ext cx="122812" cy="0"/>
              </a:xfrm>
              <a:prstGeom prst="line">
                <a:avLst/>
              </a:prstGeom>
              <a:ln w="25400" cap="rnd">
                <a:solidFill>
                  <a:schemeClr val="accent6">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9252EF0-D1DA-1541-9659-29997A02BA1B}"/>
                  </a:ext>
                </a:extLst>
              </p:cNvPr>
              <p:cNvCxnSpPr/>
              <p:nvPr/>
            </p:nvCxnSpPr>
            <p:spPr>
              <a:xfrm flipH="1">
                <a:off x="5362647" y="4032880"/>
                <a:ext cx="122812" cy="0"/>
              </a:xfrm>
              <a:prstGeom prst="line">
                <a:avLst/>
              </a:prstGeom>
              <a:ln w="25400" cap="rnd">
                <a:solidFill>
                  <a:schemeClr val="accent6">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5" name="Rounded Rectangle 74">
              <a:extLst>
                <a:ext uri="{FF2B5EF4-FFF2-40B4-BE49-F238E27FC236}">
                  <a16:creationId xmlns:a16="http://schemas.microsoft.com/office/drawing/2014/main" id="{964D2DAF-D504-DB4D-9D28-C990CCA2EF1B}"/>
                </a:ext>
              </a:extLst>
            </p:cNvPr>
            <p:cNvSpPr/>
            <p:nvPr/>
          </p:nvSpPr>
          <p:spPr bwMode="auto">
            <a:xfrm>
              <a:off x="4603231" y="4023570"/>
              <a:ext cx="838704" cy="505405"/>
            </a:xfrm>
            <a:prstGeom prst="roundRect">
              <a:avLst>
                <a:gd name="adj" fmla="val 7761"/>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MSDP Plugin (OST)</a:t>
              </a:r>
            </a:p>
          </p:txBody>
        </p:sp>
      </p:grpSp>
      <p:grpSp>
        <p:nvGrpSpPr>
          <p:cNvPr id="35" name="Group 34">
            <a:extLst>
              <a:ext uri="{FF2B5EF4-FFF2-40B4-BE49-F238E27FC236}">
                <a16:creationId xmlns:a16="http://schemas.microsoft.com/office/drawing/2014/main" id="{DF216F80-299E-BA41-88B8-77BAE6F817AA}"/>
              </a:ext>
            </a:extLst>
          </p:cNvPr>
          <p:cNvGrpSpPr/>
          <p:nvPr/>
        </p:nvGrpSpPr>
        <p:grpSpPr>
          <a:xfrm>
            <a:off x="3297485" y="3870487"/>
            <a:ext cx="1607747" cy="1217731"/>
            <a:chOff x="3043103" y="3870487"/>
            <a:chExt cx="1607747" cy="1217731"/>
          </a:xfrm>
        </p:grpSpPr>
        <p:sp>
          <p:nvSpPr>
            <p:cNvPr id="60" name="TextBox 59">
              <a:extLst>
                <a:ext uri="{FF2B5EF4-FFF2-40B4-BE49-F238E27FC236}">
                  <a16:creationId xmlns:a16="http://schemas.microsoft.com/office/drawing/2014/main" id="{D30FD41E-7CF3-4B4F-985A-357EABDEA0C1}"/>
                </a:ext>
              </a:extLst>
            </p:cNvPr>
            <p:cNvSpPr txBox="1"/>
            <p:nvPr/>
          </p:nvSpPr>
          <p:spPr>
            <a:xfrm>
              <a:off x="3043103" y="4749664"/>
              <a:ext cx="1607747" cy="338554"/>
            </a:xfrm>
            <a:prstGeom prst="rect">
              <a:avLst/>
            </a:prstGeom>
          </p:spPr>
          <p:txBody>
            <a:bodyPr vert="horz" wrap="square" lIns="91440" tIns="91440" rIns="91440" bIns="9144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a:t>
              </a:r>
            </a:p>
          </p:txBody>
        </p:sp>
        <p:sp>
          <p:nvSpPr>
            <p:cNvPr id="61" name="Rounded Rectangle 60">
              <a:extLst>
                <a:ext uri="{FF2B5EF4-FFF2-40B4-BE49-F238E27FC236}">
                  <a16:creationId xmlns:a16="http://schemas.microsoft.com/office/drawing/2014/main" id="{6391D228-26BB-7248-8575-A843FF80ACD1}"/>
                </a:ext>
              </a:extLst>
            </p:cNvPr>
            <p:cNvSpPr/>
            <p:nvPr/>
          </p:nvSpPr>
          <p:spPr bwMode="auto">
            <a:xfrm>
              <a:off x="3471571" y="3906376"/>
              <a:ext cx="731520" cy="731520"/>
            </a:xfrm>
            <a:prstGeom prst="roundRect">
              <a:avLst>
                <a:gd name="adj" fmla="val 7761"/>
              </a:avLst>
            </a:prstGeom>
            <a:gradFill>
              <a:gsLst>
                <a:gs pos="0">
                  <a:schemeClr val="accent3"/>
                </a:gs>
                <a:gs pos="100000">
                  <a:schemeClr val="accent2"/>
                </a:gs>
              </a:gsLst>
              <a:lin ang="5400000" scaled="1"/>
            </a:gra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62" name="Picture 61" descr="A picture containing icon&#10;&#10;Description automatically generated">
              <a:extLst>
                <a:ext uri="{FF2B5EF4-FFF2-40B4-BE49-F238E27FC236}">
                  <a16:creationId xmlns:a16="http://schemas.microsoft.com/office/drawing/2014/main" id="{F593537B-B31C-104D-B898-F5424460492F}"/>
                </a:ext>
              </a:extLst>
            </p:cNvPr>
            <p:cNvPicPr>
              <a:picLocks noChangeAspect="1"/>
            </p:cNvPicPr>
            <p:nvPr/>
          </p:nvPicPr>
          <p:blipFill rotWithShape="1">
            <a:blip r:embed="rId9">
              <a:extLst>
                <a:ext uri="{28A0092B-C50C-407E-A947-70E740481C1C}">
                  <a14:useLocalDpi xmlns:a14="http://schemas.microsoft.com/office/drawing/2010/main" val="0"/>
                </a:ext>
              </a:extLst>
            </a:blip>
            <a:srcRect l="20327" r="20327"/>
            <a:stretch/>
          </p:blipFill>
          <p:spPr>
            <a:xfrm>
              <a:off x="3608611" y="3870487"/>
              <a:ext cx="476731" cy="803298"/>
            </a:xfrm>
            <a:prstGeom prst="rect">
              <a:avLst/>
            </a:prstGeom>
          </p:spPr>
        </p:pic>
        <p:pic>
          <p:nvPicPr>
            <p:cNvPr id="68" name="Picture 43">
              <a:extLst>
                <a:ext uri="{FF2B5EF4-FFF2-40B4-BE49-F238E27FC236}">
                  <a16:creationId xmlns:a16="http://schemas.microsoft.com/office/drawing/2014/main" id="{7BC4C030-4323-D04D-B758-931CBE7AF9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075694" y="4040722"/>
              <a:ext cx="462827" cy="462827"/>
            </a:xfrm>
            <a:prstGeom prst="rect">
              <a:avLst/>
            </a:prstGeom>
          </p:spPr>
        </p:pic>
      </p:grpSp>
      <p:cxnSp>
        <p:nvCxnSpPr>
          <p:cNvPr id="73" name="Straight Arrow Connector 72">
            <a:extLst>
              <a:ext uri="{FF2B5EF4-FFF2-40B4-BE49-F238E27FC236}">
                <a16:creationId xmlns:a16="http://schemas.microsoft.com/office/drawing/2014/main" id="{4365CCF8-1755-4341-A7F1-90D70FE1DDA5}"/>
              </a:ext>
            </a:extLst>
          </p:cNvPr>
          <p:cNvCxnSpPr>
            <a:cxnSpLocks/>
          </p:cNvCxnSpPr>
          <p:nvPr/>
        </p:nvCxnSpPr>
        <p:spPr bwMode="auto">
          <a:xfrm>
            <a:off x="1971023" y="4272135"/>
            <a:ext cx="1616629" cy="4232"/>
          </a:xfrm>
          <a:prstGeom prst="straightConnector1">
            <a:avLst/>
          </a:prstGeom>
          <a:ln w="19050">
            <a:solidFill>
              <a:schemeClr val="accent6"/>
            </a:solidFill>
            <a:headEnd type="arrow" w="lg" len="sm"/>
            <a:tailEnd type="arrow" w="lg" len="sm"/>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26AB2267-EC82-1747-AD04-2132FD904A31}"/>
              </a:ext>
            </a:extLst>
          </p:cNvPr>
          <p:cNvSpPr txBox="1"/>
          <p:nvPr/>
        </p:nvSpPr>
        <p:spPr>
          <a:xfrm>
            <a:off x="2658551" y="5825415"/>
            <a:ext cx="1790875" cy="553998"/>
          </a:xfrm>
          <a:prstGeom prst="rect">
            <a:avLst/>
          </a:prstGeom>
          <a:noFill/>
          <a:ln>
            <a:noFill/>
          </a:ln>
        </p:spPr>
        <p:txBody>
          <a:bodyPr wrap="none" lIns="91440" tIns="91440" rIns="91440" bIns="91440" rtlCol="0">
            <a:spAutoFit/>
          </a:bodyPr>
          <a:lstStyle/>
          <a:p>
            <a:pPr marL="171450" marR="0" lvl="0" indent="-171450" algn="l" defTabSz="914400" rtl="0" eaLnBrk="1" fontAlgn="auto" latinLnBrk="0" hangingPunct="1">
              <a:lnSpc>
                <a:spcPct val="100000"/>
              </a:lnSpc>
              <a:spcBef>
                <a:spcPts val="0"/>
              </a:spcBef>
              <a:spcAft>
                <a:spcPts val="0"/>
              </a:spcAft>
              <a:buClr>
                <a:srgbClr val="AB232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Sets protection plans</a:t>
            </a:r>
          </a:p>
          <a:p>
            <a:pPr marL="171450" marR="0" lvl="0" indent="-17145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Defines policies</a:t>
            </a:r>
          </a:p>
        </p:txBody>
      </p:sp>
      <p:sp>
        <p:nvSpPr>
          <p:cNvPr id="118" name="TextBox 117">
            <a:extLst>
              <a:ext uri="{FF2B5EF4-FFF2-40B4-BE49-F238E27FC236}">
                <a16:creationId xmlns:a16="http://schemas.microsoft.com/office/drawing/2014/main" id="{CE201D28-17EE-9D49-8641-F285DB1BDA60}"/>
              </a:ext>
            </a:extLst>
          </p:cNvPr>
          <p:cNvSpPr txBox="1"/>
          <p:nvPr/>
        </p:nvSpPr>
        <p:spPr>
          <a:xfrm>
            <a:off x="7267674" y="5819180"/>
            <a:ext cx="2941831" cy="553998"/>
          </a:xfrm>
          <a:prstGeom prst="rect">
            <a:avLst/>
          </a:prstGeom>
          <a:noFill/>
          <a:ln>
            <a:noFill/>
          </a:ln>
        </p:spPr>
        <p:txBody>
          <a:bodyPr wrap="none" lIns="91440" tIns="91440" rIns="91440" bIns="91440" rtlCol="0">
            <a:spAutoFit/>
          </a:bodyPr>
          <a:lstStyle/>
          <a:p>
            <a:pPr marL="171450" marR="0" lvl="0" indent="-171450" algn="l" defTabSz="914400" rtl="0" eaLnBrk="1" fontAlgn="auto" latinLnBrk="0" hangingPunct="1">
              <a:lnSpc>
                <a:spcPct val="100000"/>
              </a:lnSpc>
              <a:spcBef>
                <a:spcPts val="0"/>
              </a:spcBef>
              <a:spcAft>
                <a:spcPts val="0"/>
              </a:spcAft>
              <a:buClr>
                <a:srgbClr val="AB232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Decides when images can be deleted</a:t>
            </a:r>
          </a:p>
          <a:p>
            <a:pPr marL="171450" marR="0" lvl="0" indent="-17145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Data cannot be deleted by NetBackup</a:t>
            </a:r>
          </a:p>
        </p:txBody>
      </p:sp>
      <p:sp>
        <p:nvSpPr>
          <p:cNvPr id="3" name="Footer Placeholder 2">
            <a:extLst>
              <a:ext uri="{FF2B5EF4-FFF2-40B4-BE49-F238E27FC236}">
                <a16:creationId xmlns:a16="http://schemas.microsoft.com/office/drawing/2014/main" id="{2B7A890D-B8B5-7448-8C47-09C3B6115C5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423685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3D67272-6FF1-7744-B3FE-4955694D69B1}"/>
              </a:ext>
            </a:extLst>
          </p:cNvPr>
          <p:cNvSpPr txBox="1"/>
          <p:nvPr/>
        </p:nvSpPr>
        <p:spPr>
          <a:xfrm>
            <a:off x="7338027" y="893"/>
            <a:ext cx="3941582" cy="685621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Detect</a:t>
            </a:r>
          </a:p>
        </p:txBody>
      </p:sp>
      <p:sp>
        <p:nvSpPr>
          <p:cNvPr id="5" name="Slide Number Placeholder 8">
            <a:extLst>
              <a:ext uri="{FF2B5EF4-FFF2-40B4-BE49-F238E27FC236}">
                <a16:creationId xmlns:a16="http://schemas.microsoft.com/office/drawing/2014/main" id="{E9297215-D9E5-FE42-95DF-8D01E3027CA3}"/>
              </a:ext>
            </a:extLst>
          </p:cNvPr>
          <p:cNvSpPr txBox="1">
            <a:spLocks/>
          </p:cNvSpPr>
          <p:nvPr/>
        </p:nvSpPr>
        <p:spPr>
          <a:xfrm>
            <a:off x="152114" y="6484745"/>
            <a:ext cx="406294" cy="202378"/>
          </a:xfrm>
          <a:prstGeom prst="rect">
            <a:avLst/>
          </a:prstGeom>
        </p:spPr>
        <p:txBody>
          <a:bodyPr anchor="ctr"/>
          <a:lstStyle>
            <a:defPPr>
              <a:defRPr lang="en-US"/>
            </a:defPPr>
            <a:lvl1pPr marL="0" algn="l" defTabSz="914400" rtl="0" eaLnBrk="1" latinLnBrk="0" hangingPunct="1">
              <a:defRPr sz="1000" b="1" i="0" kern="120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3572655745"/>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DACDB-3880-2747-9502-BC71755D0F04}"/>
              </a:ext>
            </a:extLst>
          </p:cNvPr>
          <p:cNvSpPr>
            <a:spLocks noGrp="1"/>
          </p:cNvSpPr>
          <p:nvPr>
            <p:ph type="title"/>
          </p:nvPr>
        </p:nvSpPr>
        <p:spPr/>
        <p:txBody>
          <a:bodyPr/>
          <a:lstStyle/>
          <a:p>
            <a:r>
              <a:rPr lang="en-US" dirty="0"/>
              <a:t>Step 2: Detect</a:t>
            </a:r>
          </a:p>
        </p:txBody>
      </p:sp>
      <p:sp>
        <p:nvSpPr>
          <p:cNvPr id="118" name="Rounded Rectangle 117">
            <a:extLst>
              <a:ext uri="{FF2B5EF4-FFF2-40B4-BE49-F238E27FC236}">
                <a16:creationId xmlns:a16="http://schemas.microsoft.com/office/drawing/2014/main" id="{A1DAB1C6-B5D9-D848-85EB-88D177CA8BAF}"/>
              </a:ext>
            </a:extLst>
          </p:cNvPr>
          <p:cNvSpPr/>
          <p:nvPr/>
        </p:nvSpPr>
        <p:spPr bwMode="auto">
          <a:xfrm>
            <a:off x="2004559" y="1360082"/>
            <a:ext cx="3219834" cy="4480560"/>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19" name="Round Same Side Corner Rectangle 118">
            <a:extLst>
              <a:ext uri="{FF2B5EF4-FFF2-40B4-BE49-F238E27FC236}">
                <a16:creationId xmlns:a16="http://schemas.microsoft.com/office/drawing/2014/main" id="{E5033C17-910A-B449-A7F7-9C7A0AFBA813}"/>
              </a:ext>
            </a:extLst>
          </p:cNvPr>
          <p:cNvSpPr/>
          <p:nvPr/>
        </p:nvSpPr>
        <p:spPr bwMode="auto">
          <a:xfrm>
            <a:off x="2002850" y="1357049"/>
            <a:ext cx="3221543" cy="457200"/>
          </a:xfrm>
          <a:prstGeom prst="round2Same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20" name="Text Placeholder 15">
            <a:extLst>
              <a:ext uri="{FF2B5EF4-FFF2-40B4-BE49-F238E27FC236}">
                <a16:creationId xmlns:a16="http://schemas.microsoft.com/office/drawing/2014/main" id="{94EEBE32-77C3-7B43-AD79-2D643DDE98B1}"/>
              </a:ext>
            </a:extLst>
          </p:cNvPr>
          <p:cNvSpPr txBox="1">
            <a:spLocks/>
          </p:cNvSpPr>
          <p:nvPr/>
        </p:nvSpPr>
        <p:spPr>
          <a:xfrm>
            <a:off x="2002850" y="1354031"/>
            <a:ext cx="3221543" cy="422899"/>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300" b="1" i="0" u="none" strike="noStrike" kern="1200" cap="none" spc="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     Protect 800+ Sources</a:t>
            </a:r>
          </a:p>
        </p:txBody>
      </p:sp>
      <p:pic>
        <p:nvPicPr>
          <p:cNvPr id="121" name="Picture 120">
            <a:extLst>
              <a:ext uri="{FF2B5EF4-FFF2-40B4-BE49-F238E27FC236}">
                <a16:creationId xmlns:a16="http://schemas.microsoft.com/office/drawing/2014/main" id="{1A64F5E0-F9F1-8648-B3A7-8789BFD5A06D}"/>
              </a:ext>
            </a:extLst>
          </p:cNvPr>
          <p:cNvPicPr>
            <a:picLocks noChangeAspect="1"/>
          </p:cNvPicPr>
          <p:nvPr/>
        </p:nvPicPr>
        <p:blipFill>
          <a:blip r:embed="rId3"/>
          <a:stretch>
            <a:fillRect/>
          </a:stretch>
        </p:blipFill>
        <p:spPr>
          <a:xfrm>
            <a:off x="2236006" y="4225349"/>
            <a:ext cx="611304" cy="365564"/>
          </a:xfrm>
          <a:prstGeom prst="rect">
            <a:avLst/>
          </a:prstGeom>
        </p:spPr>
      </p:pic>
      <p:pic>
        <p:nvPicPr>
          <p:cNvPr id="122" name="Picture 121">
            <a:extLst>
              <a:ext uri="{FF2B5EF4-FFF2-40B4-BE49-F238E27FC236}">
                <a16:creationId xmlns:a16="http://schemas.microsoft.com/office/drawing/2014/main" id="{6304C6AB-0F78-F742-9E7F-14760442D8E3}"/>
              </a:ext>
            </a:extLst>
          </p:cNvPr>
          <p:cNvPicPr>
            <a:picLocks noChangeAspect="1"/>
          </p:cNvPicPr>
          <p:nvPr/>
        </p:nvPicPr>
        <p:blipFill>
          <a:blip r:embed="rId4"/>
          <a:stretch>
            <a:fillRect/>
          </a:stretch>
        </p:blipFill>
        <p:spPr>
          <a:xfrm>
            <a:off x="3799167" y="3424032"/>
            <a:ext cx="1026744" cy="830020"/>
          </a:xfrm>
          <a:prstGeom prst="rect">
            <a:avLst/>
          </a:prstGeom>
        </p:spPr>
      </p:pic>
      <p:pic>
        <p:nvPicPr>
          <p:cNvPr id="123" name="Picture 122">
            <a:extLst>
              <a:ext uri="{FF2B5EF4-FFF2-40B4-BE49-F238E27FC236}">
                <a16:creationId xmlns:a16="http://schemas.microsoft.com/office/drawing/2014/main" id="{471246D2-7815-8F46-9850-8799C3C5B8D4}"/>
              </a:ext>
            </a:extLst>
          </p:cNvPr>
          <p:cNvPicPr>
            <a:picLocks noChangeAspect="1"/>
          </p:cNvPicPr>
          <p:nvPr/>
        </p:nvPicPr>
        <p:blipFill>
          <a:blip r:embed="rId5"/>
          <a:stretch>
            <a:fillRect/>
          </a:stretch>
        </p:blipFill>
        <p:spPr>
          <a:xfrm>
            <a:off x="3653861" y="2133968"/>
            <a:ext cx="1317356" cy="168210"/>
          </a:xfrm>
          <a:prstGeom prst="rect">
            <a:avLst/>
          </a:prstGeom>
        </p:spPr>
      </p:pic>
      <p:pic>
        <p:nvPicPr>
          <p:cNvPr id="2054" name="Picture 6" descr="Logo de VMware: la historia y el significado de logotipo, la marca y el  simbolo. | png, vector">
            <a:extLst>
              <a:ext uri="{FF2B5EF4-FFF2-40B4-BE49-F238E27FC236}">
                <a16:creationId xmlns:a16="http://schemas.microsoft.com/office/drawing/2014/main" id="{BA37F65F-EDF9-E040-ACEF-634DEFBC0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8079" y="2471971"/>
            <a:ext cx="1324243" cy="750555"/>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123">
            <a:extLst>
              <a:ext uri="{FF2B5EF4-FFF2-40B4-BE49-F238E27FC236}">
                <a16:creationId xmlns:a16="http://schemas.microsoft.com/office/drawing/2014/main" id="{6F46CA5A-15B6-CD4A-8485-ACB581744A5F}"/>
              </a:ext>
            </a:extLst>
          </p:cNvPr>
          <p:cNvGrpSpPr/>
          <p:nvPr/>
        </p:nvGrpSpPr>
        <p:grpSpPr>
          <a:xfrm>
            <a:off x="2236006" y="4907594"/>
            <a:ext cx="1400962" cy="365564"/>
            <a:chOff x="5511534" y="3302805"/>
            <a:chExt cx="1400962" cy="365564"/>
          </a:xfrm>
        </p:grpSpPr>
        <p:pic>
          <p:nvPicPr>
            <p:cNvPr id="125" name="Picture 125">
              <a:extLst>
                <a:ext uri="{FF2B5EF4-FFF2-40B4-BE49-F238E27FC236}">
                  <a16:creationId xmlns:a16="http://schemas.microsoft.com/office/drawing/2014/main" id="{1CF3BA7B-BC96-3346-8D0D-4CAFE9DAC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511534" y="3302805"/>
              <a:ext cx="365564" cy="365564"/>
            </a:xfrm>
            <a:prstGeom prst="rect">
              <a:avLst/>
            </a:prstGeom>
          </p:spPr>
        </p:pic>
        <p:sp>
          <p:nvSpPr>
            <p:cNvPr id="126" name="TextBox 125">
              <a:extLst>
                <a:ext uri="{FF2B5EF4-FFF2-40B4-BE49-F238E27FC236}">
                  <a16:creationId xmlns:a16="http://schemas.microsoft.com/office/drawing/2014/main" id="{D91F53F2-CE68-AC44-88FD-9B282C05F84F}"/>
                </a:ext>
              </a:extLst>
            </p:cNvPr>
            <p:cNvSpPr txBox="1"/>
            <p:nvPr/>
          </p:nvSpPr>
          <p:spPr>
            <a:xfrm>
              <a:off x="5595138" y="3331619"/>
              <a:ext cx="1317358" cy="319395"/>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Snapshots</a:t>
              </a:r>
            </a:p>
          </p:txBody>
        </p:sp>
      </p:grpSp>
      <p:pic>
        <p:nvPicPr>
          <p:cNvPr id="127" name="Picture 126" descr="A black and white sign&#10;&#10;Description automatically generated with low confidence">
            <a:extLst>
              <a:ext uri="{FF2B5EF4-FFF2-40B4-BE49-F238E27FC236}">
                <a16:creationId xmlns:a16="http://schemas.microsoft.com/office/drawing/2014/main" id="{58B79015-6C24-504F-88C5-3FC406FFDA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6267" y="4515239"/>
            <a:ext cx="1631580" cy="262583"/>
          </a:xfrm>
          <a:prstGeom prst="rect">
            <a:avLst/>
          </a:prstGeom>
        </p:spPr>
      </p:pic>
      <p:pic>
        <p:nvPicPr>
          <p:cNvPr id="129" name="Picture 128">
            <a:extLst>
              <a:ext uri="{FF2B5EF4-FFF2-40B4-BE49-F238E27FC236}">
                <a16:creationId xmlns:a16="http://schemas.microsoft.com/office/drawing/2014/main" id="{0E50A97C-F123-4D4E-A8DC-836EA5031CEF}"/>
              </a:ext>
            </a:extLst>
          </p:cNvPr>
          <p:cNvPicPr>
            <a:picLocks noChangeAspect="1"/>
          </p:cNvPicPr>
          <p:nvPr/>
        </p:nvPicPr>
        <p:blipFill>
          <a:blip r:embed="rId10"/>
          <a:stretch>
            <a:fillRect/>
          </a:stretch>
        </p:blipFill>
        <p:spPr>
          <a:xfrm>
            <a:off x="2236006" y="3451750"/>
            <a:ext cx="425012" cy="369576"/>
          </a:xfrm>
          <a:prstGeom prst="rect">
            <a:avLst/>
          </a:prstGeom>
        </p:spPr>
      </p:pic>
      <p:pic>
        <p:nvPicPr>
          <p:cNvPr id="130" name="Picture 129">
            <a:extLst>
              <a:ext uri="{FF2B5EF4-FFF2-40B4-BE49-F238E27FC236}">
                <a16:creationId xmlns:a16="http://schemas.microsoft.com/office/drawing/2014/main" id="{E9D3C623-0F45-AB40-9FAB-CC693ADAC14A}"/>
              </a:ext>
            </a:extLst>
          </p:cNvPr>
          <p:cNvPicPr>
            <a:picLocks noChangeAspect="1"/>
          </p:cNvPicPr>
          <p:nvPr/>
        </p:nvPicPr>
        <p:blipFill>
          <a:blip r:embed="rId11"/>
          <a:stretch>
            <a:fillRect/>
          </a:stretch>
        </p:blipFill>
        <p:spPr>
          <a:xfrm>
            <a:off x="3180003" y="3424032"/>
            <a:ext cx="425012" cy="425012"/>
          </a:xfrm>
          <a:prstGeom prst="rect">
            <a:avLst/>
          </a:prstGeom>
        </p:spPr>
      </p:pic>
      <p:pic>
        <p:nvPicPr>
          <p:cNvPr id="131" name="Picture 130">
            <a:extLst>
              <a:ext uri="{FF2B5EF4-FFF2-40B4-BE49-F238E27FC236}">
                <a16:creationId xmlns:a16="http://schemas.microsoft.com/office/drawing/2014/main" id="{B52324C2-135B-414B-9587-7BBEF3752D69}"/>
              </a:ext>
            </a:extLst>
          </p:cNvPr>
          <p:cNvPicPr>
            <a:picLocks noChangeAspect="1"/>
          </p:cNvPicPr>
          <p:nvPr/>
        </p:nvPicPr>
        <p:blipFill>
          <a:blip r:embed="rId12"/>
          <a:stretch>
            <a:fillRect/>
          </a:stretch>
        </p:blipFill>
        <p:spPr>
          <a:xfrm>
            <a:off x="3653862" y="5330363"/>
            <a:ext cx="1317357" cy="309966"/>
          </a:xfrm>
          <a:prstGeom prst="rect">
            <a:avLst/>
          </a:prstGeom>
        </p:spPr>
      </p:pic>
      <p:pic>
        <p:nvPicPr>
          <p:cNvPr id="132" name="Picture 131">
            <a:extLst>
              <a:ext uri="{FF2B5EF4-FFF2-40B4-BE49-F238E27FC236}">
                <a16:creationId xmlns:a16="http://schemas.microsoft.com/office/drawing/2014/main" id="{9DCD3442-6442-AE4F-9A40-C615C855980B}"/>
              </a:ext>
            </a:extLst>
          </p:cNvPr>
          <p:cNvPicPr>
            <a:picLocks noChangeAspect="1"/>
          </p:cNvPicPr>
          <p:nvPr/>
        </p:nvPicPr>
        <p:blipFill>
          <a:blip r:embed="rId13"/>
          <a:stretch>
            <a:fillRect/>
          </a:stretch>
        </p:blipFill>
        <p:spPr>
          <a:xfrm>
            <a:off x="2236007" y="2083711"/>
            <a:ext cx="1039001" cy="287581"/>
          </a:xfrm>
          <a:prstGeom prst="rect">
            <a:avLst/>
          </a:prstGeom>
        </p:spPr>
      </p:pic>
      <p:pic>
        <p:nvPicPr>
          <p:cNvPr id="133" name="Picture 132">
            <a:extLst>
              <a:ext uri="{FF2B5EF4-FFF2-40B4-BE49-F238E27FC236}">
                <a16:creationId xmlns:a16="http://schemas.microsoft.com/office/drawing/2014/main" id="{03BDD424-B764-9843-8632-C05454207AC8}"/>
              </a:ext>
            </a:extLst>
          </p:cNvPr>
          <p:cNvPicPr>
            <a:picLocks noChangeAspect="1"/>
          </p:cNvPicPr>
          <p:nvPr/>
        </p:nvPicPr>
        <p:blipFill>
          <a:blip r:embed="rId14"/>
          <a:stretch>
            <a:fillRect/>
          </a:stretch>
        </p:blipFill>
        <p:spPr>
          <a:xfrm>
            <a:off x="2236006" y="2707517"/>
            <a:ext cx="1244686" cy="347615"/>
          </a:xfrm>
          <a:prstGeom prst="rect">
            <a:avLst/>
          </a:prstGeom>
        </p:spPr>
      </p:pic>
      <p:grpSp>
        <p:nvGrpSpPr>
          <p:cNvPr id="134" name="Group 133">
            <a:extLst>
              <a:ext uri="{FF2B5EF4-FFF2-40B4-BE49-F238E27FC236}">
                <a16:creationId xmlns:a16="http://schemas.microsoft.com/office/drawing/2014/main" id="{1A9E689A-7D50-904C-B321-B7DE2A1AD063}"/>
              </a:ext>
            </a:extLst>
          </p:cNvPr>
          <p:cNvGrpSpPr/>
          <p:nvPr/>
        </p:nvGrpSpPr>
        <p:grpSpPr>
          <a:xfrm>
            <a:off x="5762802" y="1354031"/>
            <a:ext cx="4415501" cy="4486611"/>
            <a:chOff x="3386788" y="1497969"/>
            <a:chExt cx="2897995" cy="4486611"/>
          </a:xfrm>
        </p:grpSpPr>
        <p:sp>
          <p:nvSpPr>
            <p:cNvPr id="135" name="Rounded Rectangle 134">
              <a:extLst>
                <a:ext uri="{FF2B5EF4-FFF2-40B4-BE49-F238E27FC236}">
                  <a16:creationId xmlns:a16="http://schemas.microsoft.com/office/drawing/2014/main" id="{DC8F8A6E-8453-F249-B01C-9409850BB760}"/>
                </a:ext>
              </a:extLst>
            </p:cNvPr>
            <p:cNvSpPr/>
            <p:nvPr/>
          </p:nvSpPr>
          <p:spPr bwMode="auto">
            <a:xfrm>
              <a:off x="3386792" y="1504020"/>
              <a:ext cx="2897991" cy="4480560"/>
            </a:xfrm>
            <a:prstGeom prst="roundRect">
              <a:avLst>
                <a:gd name="adj" fmla="val 1885"/>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36" name="Round Same Side Corner Rectangle 135">
              <a:extLst>
                <a:ext uri="{FF2B5EF4-FFF2-40B4-BE49-F238E27FC236}">
                  <a16:creationId xmlns:a16="http://schemas.microsoft.com/office/drawing/2014/main" id="{1CF740D2-076F-4B46-84F0-2A99414A0189}"/>
                </a:ext>
              </a:extLst>
            </p:cNvPr>
            <p:cNvSpPr/>
            <p:nvPr/>
          </p:nvSpPr>
          <p:spPr bwMode="auto">
            <a:xfrm>
              <a:off x="3386788" y="1500988"/>
              <a:ext cx="2897991" cy="457200"/>
            </a:xfrm>
            <a:prstGeom prst="round2Same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37" name="Text Placeholder 15">
              <a:extLst>
                <a:ext uri="{FF2B5EF4-FFF2-40B4-BE49-F238E27FC236}">
                  <a16:creationId xmlns:a16="http://schemas.microsoft.com/office/drawing/2014/main" id="{4E8C057E-287F-4347-8985-B45FDA0FE363}"/>
                </a:ext>
              </a:extLst>
            </p:cNvPr>
            <p:cNvSpPr txBox="1">
              <a:spLocks/>
            </p:cNvSpPr>
            <p:nvPr/>
          </p:nvSpPr>
          <p:spPr>
            <a:xfrm>
              <a:off x="3386792" y="1497969"/>
              <a:ext cx="2897991" cy="422899"/>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300" b="1" i="0" u="none" strike="noStrike" kern="1200" cap="none" spc="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To 1,400+ Storage Targets</a:t>
              </a:r>
            </a:p>
          </p:txBody>
        </p:sp>
      </p:grpSp>
      <p:grpSp>
        <p:nvGrpSpPr>
          <p:cNvPr id="138" name="Group 137">
            <a:extLst>
              <a:ext uri="{FF2B5EF4-FFF2-40B4-BE49-F238E27FC236}">
                <a16:creationId xmlns:a16="http://schemas.microsoft.com/office/drawing/2014/main" id="{A4D75AF0-6C08-224F-B772-C69C1CD7A92D}"/>
              </a:ext>
            </a:extLst>
          </p:cNvPr>
          <p:cNvGrpSpPr/>
          <p:nvPr/>
        </p:nvGrpSpPr>
        <p:grpSpPr>
          <a:xfrm>
            <a:off x="7720379" y="1944197"/>
            <a:ext cx="2174433" cy="2004485"/>
            <a:chOff x="5423645" y="2005988"/>
            <a:chExt cx="2861962" cy="2638281"/>
          </a:xfrm>
        </p:grpSpPr>
        <p:sp>
          <p:nvSpPr>
            <p:cNvPr id="139" name="TextBox 138">
              <a:extLst>
                <a:ext uri="{FF2B5EF4-FFF2-40B4-BE49-F238E27FC236}">
                  <a16:creationId xmlns:a16="http://schemas.microsoft.com/office/drawing/2014/main" id="{C1F8F9EC-D2C1-234D-B54A-A5A122B87B33}"/>
                </a:ext>
              </a:extLst>
            </p:cNvPr>
            <p:cNvSpPr txBox="1"/>
            <p:nvPr/>
          </p:nvSpPr>
          <p:spPr>
            <a:xfrm>
              <a:off x="6470879" y="2005988"/>
              <a:ext cx="1814728" cy="255770"/>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Secondary Site</a:t>
              </a:r>
            </a:p>
          </p:txBody>
        </p:sp>
        <p:pic>
          <p:nvPicPr>
            <p:cNvPr id="140" name="Picture 139">
              <a:extLst>
                <a:ext uri="{FF2B5EF4-FFF2-40B4-BE49-F238E27FC236}">
                  <a16:creationId xmlns:a16="http://schemas.microsoft.com/office/drawing/2014/main" id="{76551DDA-7B18-4140-82F4-F8C452570563}"/>
                </a:ext>
              </a:extLst>
            </p:cNvPr>
            <p:cNvPicPr>
              <a:picLocks noChangeAspect="1"/>
            </p:cNvPicPr>
            <p:nvPr/>
          </p:nvPicPr>
          <p:blipFill>
            <a:blip r:embed="rId15">
              <a:grayscl/>
            </a:blip>
            <a:stretch>
              <a:fillRect/>
            </a:stretch>
          </p:blipFill>
          <p:spPr>
            <a:xfrm>
              <a:off x="7073345" y="2368976"/>
              <a:ext cx="540363" cy="574855"/>
            </a:xfrm>
            <a:prstGeom prst="rect">
              <a:avLst/>
            </a:prstGeom>
          </p:spPr>
        </p:pic>
        <p:pic>
          <p:nvPicPr>
            <p:cNvPr id="141" name="Picture 82">
              <a:extLst>
                <a:ext uri="{FF2B5EF4-FFF2-40B4-BE49-F238E27FC236}">
                  <a16:creationId xmlns:a16="http://schemas.microsoft.com/office/drawing/2014/main" id="{C0497EF5-CD21-2D44-83CA-1DD5874D1D7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01180" y="2292757"/>
              <a:ext cx="381963" cy="381963"/>
            </a:xfrm>
            <a:prstGeom prst="rect">
              <a:avLst/>
            </a:prstGeom>
            <a:effectLst>
              <a:outerShdw blurRad="63500" sx="102000" sy="102000" algn="ctr" rotWithShape="0">
                <a:prstClr val="black">
                  <a:alpha val="40000"/>
                </a:prstClr>
              </a:outerShdw>
            </a:effectLst>
          </p:spPr>
        </p:pic>
        <p:sp>
          <p:nvSpPr>
            <p:cNvPr id="142" name="TextBox 141">
              <a:extLst>
                <a:ext uri="{FF2B5EF4-FFF2-40B4-BE49-F238E27FC236}">
                  <a16:creationId xmlns:a16="http://schemas.microsoft.com/office/drawing/2014/main" id="{367F9068-1A42-884B-8C06-E5BEBB7D74DE}"/>
                </a:ext>
              </a:extLst>
            </p:cNvPr>
            <p:cNvSpPr txBox="1"/>
            <p:nvPr/>
          </p:nvSpPr>
          <p:spPr>
            <a:xfrm>
              <a:off x="5423645" y="2368880"/>
              <a:ext cx="1501290" cy="206642"/>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7B8"/>
                  </a:solidFill>
                  <a:effectLst/>
                  <a:uLnTx/>
                  <a:uFillTx/>
                  <a:latin typeface="Arial" panose="020B0604020202020204" pitchFamily="34" charset="0"/>
                  <a:ea typeface="Polaris Book Italic" panose="02000000000000000000" pitchFamily="2" charset="0"/>
                  <a:cs typeface="Arial" panose="020B0604020202020204" pitchFamily="34" charset="0"/>
                </a:rPr>
                <a:t>Deduped A.I.R.</a:t>
              </a:r>
            </a:p>
          </p:txBody>
        </p:sp>
        <p:cxnSp>
          <p:nvCxnSpPr>
            <p:cNvPr id="143" name="Straight Connector 142">
              <a:extLst>
                <a:ext uri="{FF2B5EF4-FFF2-40B4-BE49-F238E27FC236}">
                  <a16:creationId xmlns:a16="http://schemas.microsoft.com/office/drawing/2014/main" id="{7B019B79-6F3D-1F47-B8B2-E162A4BA6706}"/>
                </a:ext>
              </a:extLst>
            </p:cNvPr>
            <p:cNvCxnSpPr>
              <a:cxnSpLocks/>
            </p:cNvCxnSpPr>
            <p:nvPr/>
          </p:nvCxnSpPr>
          <p:spPr bwMode="auto">
            <a:xfrm flipV="1">
              <a:off x="5827537" y="2655931"/>
              <a:ext cx="616963" cy="6528"/>
            </a:xfrm>
            <a:prstGeom prst="line">
              <a:avLst/>
            </a:prstGeom>
            <a:solidFill>
              <a:schemeClr val="accent1"/>
            </a:solidFill>
            <a:ln w="19050" cap="rnd" cmpd="sng" algn="ctr">
              <a:solidFill>
                <a:schemeClr val="accent5"/>
              </a:solidFill>
              <a:prstDash val="sysDot"/>
              <a:round/>
              <a:headEnd type="arrow" w="sm" len="sm"/>
              <a:tailEnd type="arrow" w="sm" len="sm"/>
            </a:ln>
            <a:effectLst/>
          </p:spPr>
        </p:cxnSp>
        <p:cxnSp>
          <p:nvCxnSpPr>
            <p:cNvPr id="144" name="Straight Arrow Connector 143">
              <a:extLst>
                <a:ext uri="{FF2B5EF4-FFF2-40B4-BE49-F238E27FC236}">
                  <a16:creationId xmlns:a16="http://schemas.microsoft.com/office/drawing/2014/main" id="{0540C502-2F02-3847-B5C7-08CCD594A59A}"/>
                </a:ext>
              </a:extLst>
            </p:cNvPr>
            <p:cNvCxnSpPr>
              <a:cxnSpLocks/>
            </p:cNvCxnSpPr>
            <p:nvPr/>
          </p:nvCxnSpPr>
          <p:spPr bwMode="auto">
            <a:xfrm flipV="1">
              <a:off x="7380112" y="3035668"/>
              <a:ext cx="0" cy="393332"/>
            </a:xfrm>
            <a:prstGeom prst="straightConnector1">
              <a:avLst/>
            </a:prstGeom>
            <a:ln w="19050">
              <a:solidFill>
                <a:schemeClr val="tx2"/>
              </a:solidFill>
              <a:headEnd type="arrow" w="med" len="sm"/>
              <a:tailEnd type="arrow" w="med" len="sm"/>
            </a:ln>
          </p:spPr>
          <p:style>
            <a:lnRef idx="1">
              <a:schemeClr val="dk1"/>
            </a:lnRef>
            <a:fillRef idx="0">
              <a:schemeClr val="dk1"/>
            </a:fillRef>
            <a:effectRef idx="0">
              <a:schemeClr val="dk1"/>
            </a:effectRef>
            <a:fontRef idx="minor">
              <a:schemeClr val="tx1"/>
            </a:fontRef>
          </p:style>
        </p:cxnSp>
        <p:grpSp>
          <p:nvGrpSpPr>
            <p:cNvPr id="145" name="Group 144">
              <a:extLst>
                <a:ext uri="{FF2B5EF4-FFF2-40B4-BE49-F238E27FC236}">
                  <a16:creationId xmlns:a16="http://schemas.microsoft.com/office/drawing/2014/main" id="{7331E15B-7636-0C4E-8B1D-5FE27498F899}"/>
                </a:ext>
              </a:extLst>
            </p:cNvPr>
            <p:cNvGrpSpPr/>
            <p:nvPr/>
          </p:nvGrpSpPr>
          <p:grpSpPr>
            <a:xfrm>
              <a:off x="6504224" y="3431946"/>
              <a:ext cx="1748040" cy="1212323"/>
              <a:chOff x="6504224" y="3337354"/>
              <a:chExt cx="1748040" cy="1212323"/>
            </a:xfrm>
          </p:grpSpPr>
          <p:sp>
            <p:nvSpPr>
              <p:cNvPr id="146" name="TextBox 145">
                <a:extLst>
                  <a:ext uri="{FF2B5EF4-FFF2-40B4-BE49-F238E27FC236}">
                    <a16:creationId xmlns:a16="http://schemas.microsoft.com/office/drawing/2014/main" id="{21822025-007E-7F49-86D3-B8916D9CFDA3}"/>
                  </a:ext>
                </a:extLst>
              </p:cNvPr>
              <p:cNvSpPr txBox="1"/>
              <p:nvPr/>
            </p:nvSpPr>
            <p:spPr>
              <a:xfrm>
                <a:off x="6504224" y="3860454"/>
                <a:ext cx="1748040" cy="213873"/>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a:t>
                </a:r>
              </a:p>
            </p:txBody>
          </p:sp>
          <p:pic>
            <p:nvPicPr>
              <p:cNvPr id="147" name="Picture 146">
                <a:extLst>
                  <a:ext uri="{FF2B5EF4-FFF2-40B4-BE49-F238E27FC236}">
                    <a16:creationId xmlns:a16="http://schemas.microsoft.com/office/drawing/2014/main" id="{A51CF4CC-1331-514C-A173-2A1C78CA7F80}"/>
                  </a:ext>
                </a:extLst>
              </p:cNvPr>
              <p:cNvPicPr>
                <a:picLocks noChangeAspect="1"/>
              </p:cNvPicPr>
              <p:nvPr/>
            </p:nvPicPr>
            <p:blipFill>
              <a:blip r:embed="rId18">
                <a:grayscl/>
              </a:blip>
              <a:stretch>
                <a:fillRect/>
              </a:stretch>
            </p:blipFill>
            <p:spPr>
              <a:xfrm>
                <a:off x="7142294" y="3337354"/>
                <a:ext cx="471902" cy="462827"/>
              </a:xfrm>
              <a:prstGeom prst="rect">
                <a:avLst/>
              </a:prstGeom>
            </p:spPr>
          </p:pic>
          <p:pic>
            <p:nvPicPr>
              <p:cNvPr id="148" name="Picture 147">
                <a:extLst>
                  <a:ext uri="{FF2B5EF4-FFF2-40B4-BE49-F238E27FC236}">
                    <a16:creationId xmlns:a16="http://schemas.microsoft.com/office/drawing/2014/main" id="{E43F7D03-F39F-1249-9FFD-0E72C17D201C}"/>
                  </a:ext>
                </a:extLst>
              </p:cNvPr>
              <p:cNvPicPr>
                <a:picLocks noChangeAspect="1"/>
              </p:cNvPicPr>
              <p:nvPr/>
            </p:nvPicPr>
            <p:blipFill>
              <a:blip r:embed="rId18">
                <a:grayscl/>
              </a:blip>
              <a:stretch>
                <a:fillRect/>
              </a:stretch>
            </p:blipFill>
            <p:spPr>
              <a:xfrm>
                <a:off x="6618920" y="3337354"/>
                <a:ext cx="471902" cy="462827"/>
              </a:xfrm>
              <a:prstGeom prst="rect">
                <a:avLst/>
              </a:prstGeom>
            </p:spPr>
          </p:pic>
          <p:pic>
            <p:nvPicPr>
              <p:cNvPr id="149" name="Picture 148">
                <a:extLst>
                  <a:ext uri="{FF2B5EF4-FFF2-40B4-BE49-F238E27FC236}">
                    <a16:creationId xmlns:a16="http://schemas.microsoft.com/office/drawing/2014/main" id="{F3B8C873-08E8-CA4B-9095-8A1664454A47}"/>
                  </a:ext>
                </a:extLst>
              </p:cNvPr>
              <p:cNvPicPr>
                <a:picLocks noChangeAspect="1"/>
              </p:cNvPicPr>
              <p:nvPr/>
            </p:nvPicPr>
            <p:blipFill>
              <a:blip r:embed="rId18">
                <a:grayscl/>
              </a:blip>
              <a:stretch>
                <a:fillRect/>
              </a:stretch>
            </p:blipFill>
            <p:spPr>
              <a:xfrm>
                <a:off x="7665667" y="3337354"/>
                <a:ext cx="471902" cy="462827"/>
              </a:xfrm>
              <a:prstGeom prst="rect">
                <a:avLst/>
              </a:prstGeom>
            </p:spPr>
          </p:pic>
          <p:sp>
            <p:nvSpPr>
              <p:cNvPr id="150" name="Rounded Rectangle 149">
                <a:extLst>
                  <a:ext uri="{FF2B5EF4-FFF2-40B4-BE49-F238E27FC236}">
                    <a16:creationId xmlns:a16="http://schemas.microsoft.com/office/drawing/2014/main" id="{9DD20921-1922-EB45-BE19-2128B2DA9BC1}"/>
                  </a:ext>
                </a:extLst>
              </p:cNvPr>
              <p:cNvSpPr/>
              <p:nvPr/>
            </p:nvSpPr>
            <p:spPr bwMode="auto">
              <a:xfrm>
                <a:off x="6960837"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1" name="Rounded Rectangle 150">
                <a:extLst>
                  <a:ext uri="{FF2B5EF4-FFF2-40B4-BE49-F238E27FC236}">
                    <a16:creationId xmlns:a16="http://schemas.microsoft.com/office/drawing/2014/main" id="{696A73B3-CA39-E44B-AEAB-CE38D032BBD1}"/>
                  </a:ext>
                </a:extLst>
              </p:cNvPr>
              <p:cNvSpPr/>
              <p:nvPr/>
            </p:nvSpPr>
            <p:spPr bwMode="auto">
              <a:xfrm>
                <a:off x="7178148"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Rounded Rectangle 151">
                <a:extLst>
                  <a:ext uri="{FF2B5EF4-FFF2-40B4-BE49-F238E27FC236}">
                    <a16:creationId xmlns:a16="http://schemas.microsoft.com/office/drawing/2014/main" id="{DB0DDD93-EEDB-A444-B2DA-E63423C2F54B}"/>
                  </a:ext>
                </a:extLst>
              </p:cNvPr>
              <p:cNvSpPr/>
              <p:nvPr/>
            </p:nvSpPr>
            <p:spPr bwMode="auto">
              <a:xfrm>
                <a:off x="7395459"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3" name="Rounded Rectangle 152">
                <a:extLst>
                  <a:ext uri="{FF2B5EF4-FFF2-40B4-BE49-F238E27FC236}">
                    <a16:creationId xmlns:a16="http://schemas.microsoft.com/office/drawing/2014/main" id="{281FCDFE-39C5-394C-B881-7C470EEF56D5}"/>
                  </a:ext>
                </a:extLst>
              </p:cNvPr>
              <p:cNvSpPr/>
              <p:nvPr/>
            </p:nvSpPr>
            <p:spPr bwMode="auto">
              <a:xfrm>
                <a:off x="7612771" y="4115883"/>
                <a:ext cx="182880" cy="182880"/>
              </a:xfrm>
              <a:prstGeom prst="round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4" name="TextBox 153">
                <a:extLst>
                  <a:ext uri="{FF2B5EF4-FFF2-40B4-BE49-F238E27FC236}">
                    <a16:creationId xmlns:a16="http://schemas.microsoft.com/office/drawing/2014/main" id="{05A11296-2F5A-C14B-9B2C-798AA4F3CCD3}"/>
                  </a:ext>
                </a:extLst>
              </p:cNvPr>
              <p:cNvSpPr txBox="1"/>
              <p:nvPr/>
            </p:nvSpPr>
            <p:spPr>
              <a:xfrm>
                <a:off x="6579390" y="4342516"/>
                <a:ext cx="1597708" cy="20716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Storage</a:t>
                </a:r>
              </a:p>
            </p:txBody>
          </p:sp>
        </p:grpSp>
      </p:grpSp>
      <p:grpSp>
        <p:nvGrpSpPr>
          <p:cNvPr id="155" name="Group 154">
            <a:extLst>
              <a:ext uri="{FF2B5EF4-FFF2-40B4-BE49-F238E27FC236}">
                <a16:creationId xmlns:a16="http://schemas.microsoft.com/office/drawing/2014/main" id="{5D88ED2A-8431-5849-8E02-2CBEEEA560EE}"/>
              </a:ext>
            </a:extLst>
          </p:cNvPr>
          <p:cNvGrpSpPr/>
          <p:nvPr/>
        </p:nvGrpSpPr>
        <p:grpSpPr>
          <a:xfrm>
            <a:off x="5762798" y="1921295"/>
            <a:ext cx="3219834" cy="850082"/>
            <a:chOff x="3386785" y="2065234"/>
            <a:chExt cx="3219834" cy="850082"/>
          </a:xfrm>
        </p:grpSpPr>
        <p:sp>
          <p:nvSpPr>
            <p:cNvPr id="156" name="TextBox 155">
              <a:extLst>
                <a:ext uri="{FF2B5EF4-FFF2-40B4-BE49-F238E27FC236}">
                  <a16:creationId xmlns:a16="http://schemas.microsoft.com/office/drawing/2014/main" id="{48976AC7-8F18-6D48-8811-146163A6C064}"/>
                </a:ext>
              </a:extLst>
            </p:cNvPr>
            <p:cNvSpPr txBox="1"/>
            <p:nvPr/>
          </p:nvSpPr>
          <p:spPr>
            <a:xfrm>
              <a:off x="3386785" y="2065234"/>
              <a:ext cx="3219834" cy="164429"/>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Primary Site</a:t>
              </a:r>
            </a:p>
          </p:txBody>
        </p:sp>
        <p:pic>
          <p:nvPicPr>
            <p:cNvPr id="157" name="Picture 28">
              <a:extLst>
                <a:ext uri="{FF2B5EF4-FFF2-40B4-BE49-F238E27FC236}">
                  <a16:creationId xmlns:a16="http://schemas.microsoft.com/office/drawing/2014/main" id="{0621E641-A1B7-7545-B625-D460AB4D14B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691804" y="2344932"/>
              <a:ext cx="540364" cy="570384"/>
            </a:xfrm>
            <a:prstGeom prst="rect">
              <a:avLst/>
            </a:prstGeom>
          </p:spPr>
        </p:pic>
        <p:pic>
          <p:nvPicPr>
            <p:cNvPr id="158" name="Picture 30">
              <a:extLst>
                <a:ext uri="{FF2B5EF4-FFF2-40B4-BE49-F238E27FC236}">
                  <a16:creationId xmlns:a16="http://schemas.microsoft.com/office/drawing/2014/main" id="{2FFF6AB3-7E15-054E-8D12-8A759F3D108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4919638" y="2266478"/>
              <a:ext cx="381963" cy="381963"/>
            </a:xfrm>
            <a:prstGeom prst="rect">
              <a:avLst/>
            </a:prstGeom>
            <a:effectLst>
              <a:outerShdw blurRad="63500" sx="102000" sy="102000" algn="ctr" rotWithShape="0">
                <a:prstClr val="black">
                  <a:alpha val="40000"/>
                </a:prstClr>
              </a:outerShdw>
            </a:effectLst>
          </p:spPr>
        </p:pic>
      </p:grpSp>
      <p:cxnSp>
        <p:nvCxnSpPr>
          <p:cNvPr id="159" name="Straight Arrow Connector 158">
            <a:extLst>
              <a:ext uri="{FF2B5EF4-FFF2-40B4-BE49-F238E27FC236}">
                <a16:creationId xmlns:a16="http://schemas.microsoft.com/office/drawing/2014/main" id="{27D2E629-7A12-4541-9069-9BB85894F66C}"/>
              </a:ext>
            </a:extLst>
          </p:cNvPr>
          <p:cNvCxnSpPr>
            <a:cxnSpLocks/>
          </p:cNvCxnSpPr>
          <p:nvPr/>
        </p:nvCxnSpPr>
        <p:spPr bwMode="auto">
          <a:xfrm flipV="1">
            <a:off x="5234413" y="2794086"/>
            <a:ext cx="1301480" cy="739477"/>
          </a:xfrm>
          <a:prstGeom prst="straightConnector1">
            <a:avLst/>
          </a:prstGeom>
          <a:ln w="19050" cap="rnd">
            <a:solidFill>
              <a:schemeClr val="tx2"/>
            </a:solidFill>
            <a:round/>
            <a:headEnd type="none" w="med" len="med"/>
            <a:tailEnd type="arrow" w="med" len="sm"/>
          </a:ln>
        </p:spPr>
        <p:style>
          <a:lnRef idx="1">
            <a:schemeClr val="dk1"/>
          </a:lnRef>
          <a:fillRef idx="0">
            <a:schemeClr val="dk1"/>
          </a:fillRef>
          <a:effectRef idx="0">
            <a:schemeClr val="dk1"/>
          </a:effectRef>
          <a:fontRef idx="minor">
            <a:schemeClr val="tx1"/>
          </a:fontRef>
        </p:style>
      </p:cxnSp>
      <p:sp>
        <p:nvSpPr>
          <p:cNvPr id="160" name="Rectangle 159">
            <a:extLst>
              <a:ext uri="{FF2B5EF4-FFF2-40B4-BE49-F238E27FC236}">
                <a16:creationId xmlns:a16="http://schemas.microsoft.com/office/drawing/2014/main" id="{201D5194-4E0E-2A4B-BC94-B3FC57A07C2B}"/>
              </a:ext>
            </a:extLst>
          </p:cNvPr>
          <p:cNvSpPr/>
          <p:nvPr/>
        </p:nvSpPr>
        <p:spPr>
          <a:xfrm>
            <a:off x="5238339" y="2977599"/>
            <a:ext cx="518938"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Meta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Data</a:t>
            </a:r>
          </a:p>
        </p:txBody>
      </p:sp>
      <p:cxnSp>
        <p:nvCxnSpPr>
          <p:cNvPr id="161" name="Straight Arrow Connector 160">
            <a:extLst>
              <a:ext uri="{FF2B5EF4-FFF2-40B4-BE49-F238E27FC236}">
                <a16:creationId xmlns:a16="http://schemas.microsoft.com/office/drawing/2014/main" id="{FC29BB6C-2302-7441-9179-B5AC50B39FAC}"/>
              </a:ext>
            </a:extLst>
          </p:cNvPr>
          <p:cNvCxnSpPr>
            <a:cxnSpLocks/>
          </p:cNvCxnSpPr>
          <p:nvPr/>
        </p:nvCxnSpPr>
        <p:spPr bwMode="auto">
          <a:xfrm flipV="1">
            <a:off x="7370847" y="2910012"/>
            <a:ext cx="3736" cy="365760"/>
          </a:xfrm>
          <a:prstGeom prst="straightConnector1">
            <a:avLst/>
          </a:prstGeom>
          <a:ln w="19050">
            <a:solidFill>
              <a:schemeClr val="tx2"/>
            </a:solidFill>
            <a:headEnd type="arrow" w="med" len="sm"/>
            <a:tailEnd type="arrow" w="med" len="sm"/>
          </a:ln>
        </p:spPr>
        <p:style>
          <a:lnRef idx="1">
            <a:schemeClr val="dk1"/>
          </a:lnRef>
          <a:fillRef idx="0">
            <a:schemeClr val="dk1"/>
          </a:fillRef>
          <a:effectRef idx="0">
            <a:schemeClr val="dk1"/>
          </a:effectRef>
          <a:fontRef idx="minor">
            <a:schemeClr val="tx1"/>
          </a:fontRef>
        </p:style>
      </p:cxnSp>
      <p:sp>
        <p:nvSpPr>
          <p:cNvPr id="162" name="Rectangle 161">
            <a:extLst>
              <a:ext uri="{FF2B5EF4-FFF2-40B4-BE49-F238E27FC236}">
                <a16:creationId xmlns:a16="http://schemas.microsoft.com/office/drawing/2014/main" id="{133FC6D4-1C5A-0D48-8956-15A8D98EA6E7}"/>
              </a:ext>
            </a:extLst>
          </p:cNvPr>
          <p:cNvSpPr/>
          <p:nvPr/>
        </p:nvSpPr>
        <p:spPr>
          <a:xfrm>
            <a:off x="5238339" y="3625299"/>
            <a:ext cx="518938"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Data</a:t>
            </a:r>
          </a:p>
        </p:txBody>
      </p:sp>
      <p:cxnSp>
        <p:nvCxnSpPr>
          <p:cNvPr id="163" name="Straight Arrow Connector 162">
            <a:extLst>
              <a:ext uri="{FF2B5EF4-FFF2-40B4-BE49-F238E27FC236}">
                <a16:creationId xmlns:a16="http://schemas.microsoft.com/office/drawing/2014/main" id="{0600EE25-824C-7346-AAFA-539ACF41D297}"/>
              </a:ext>
            </a:extLst>
          </p:cNvPr>
          <p:cNvCxnSpPr>
            <a:cxnSpLocks/>
          </p:cNvCxnSpPr>
          <p:nvPr/>
        </p:nvCxnSpPr>
        <p:spPr bwMode="auto">
          <a:xfrm>
            <a:off x="5234417" y="3531943"/>
            <a:ext cx="1276268" cy="0"/>
          </a:xfrm>
          <a:prstGeom prst="straightConnector1">
            <a:avLst/>
          </a:prstGeom>
          <a:ln w="19050" cap="rnd">
            <a:solidFill>
              <a:schemeClr val="tx2"/>
            </a:solidFill>
            <a:round/>
            <a:headEnd type="oval" w="lg" len="lg"/>
            <a:tailEnd type="arrow" w="med" len="sm"/>
          </a:ln>
        </p:spPr>
        <p:style>
          <a:lnRef idx="1">
            <a:schemeClr val="dk1"/>
          </a:lnRef>
          <a:fillRef idx="0">
            <a:schemeClr val="dk1"/>
          </a:fillRef>
          <a:effectRef idx="0">
            <a:schemeClr val="dk1"/>
          </a:effectRef>
          <a:fontRef idx="minor">
            <a:schemeClr val="tx1"/>
          </a:fontRef>
        </p:style>
      </p:cxnSp>
      <p:sp>
        <p:nvSpPr>
          <p:cNvPr id="164" name="TextBox 163">
            <a:extLst>
              <a:ext uri="{FF2B5EF4-FFF2-40B4-BE49-F238E27FC236}">
                <a16:creationId xmlns:a16="http://schemas.microsoft.com/office/drawing/2014/main" id="{B508B64E-A5B9-4044-9630-21852BA2C910}"/>
              </a:ext>
            </a:extLst>
          </p:cNvPr>
          <p:cNvSpPr txBox="1"/>
          <p:nvPr/>
        </p:nvSpPr>
        <p:spPr>
          <a:xfrm>
            <a:off x="5911388" y="5396692"/>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Appliances</a:t>
            </a:r>
          </a:p>
        </p:txBody>
      </p:sp>
      <p:sp>
        <p:nvSpPr>
          <p:cNvPr id="165" name="TextBox 164">
            <a:extLst>
              <a:ext uri="{FF2B5EF4-FFF2-40B4-BE49-F238E27FC236}">
                <a16:creationId xmlns:a16="http://schemas.microsoft.com/office/drawing/2014/main" id="{CB32AECF-04D0-564A-BEF6-C7D5982ABB84}"/>
              </a:ext>
            </a:extLst>
          </p:cNvPr>
          <p:cNvSpPr txBox="1"/>
          <p:nvPr/>
        </p:nvSpPr>
        <p:spPr>
          <a:xfrm>
            <a:off x="6610962" y="5396692"/>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3</a:t>
            </a:r>
            <a:r>
              <a:rPr kumimoji="0" lang="en-US" sz="900" b="0" i="0" u="none" strike="noStrike" kern="1200" cap="none" spc="0" normalizeH="0" baseline="3000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rd</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 Party Hardware</a:t>
            </a:r>
          </a:p>
        </p:txBody>
      </p:sp>
      <p:sp>
        <p:nvSpPr>
          <p:cNvPr id="166" name="TextBox 165">
            <a:extLst>
              <a:ext uri="{FF2B5EF4-FFF2-40B4-BE49-F238E27FC236}">
                <a16:creationId xmlns:a16="http://schemas.microsoft.com/office/drawing/2014/main" id="{026D8481-FB80-6544-8024-6690941EDC1B}"/>
              </a:ext>
            </a:extLst>
          </p:cNvPr>
          <p:cNvSpPr txBox="1"/>
          <p:nvPr/>
        </p:nvSpPr>
        <p:spPr>
          <a:xfrm>
            <a:off x="7310536" y="5396692"/>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Cloud</a:t>
            </a:r>
          </a:p>
        </p:txBody>
      </p:sp>
      <p:sp>
        <p:nvSpPr>
          <p:cNvPr id="167" name="TextBox 166">
            <a:extLst>
              <a:ext uri="{FF2B5EF4-FFF2-40B4-BE49-F238E27FC236}">
                <a16:creationId xmlns:a16="http://schemas.microsoft.com/office/drawing/2014/main" id="{4E046887-F33B-3844-878E-BFEF4B8DCD86}"/>
              </a:ext>
            </a:extLst>
          </p:cNvPr>
          <p:cNvSpPr txBox="1"/>
          <p:nvPr/>
        </p:nvSpPr>
        <p:spPr>
          <a:xfrm>
            <a:off x="8010111" y="5396692"/>
            <a:ext cx="822960" cy="36358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Tape</a:t>
            </a:r>
          </a:p>
        </p:txBody>
      </p:sp>
      <p:sp>
        <p:nvSpPr>
          <p:cNvPr id="168" name="Rounded Rectangle 167">
            <a:extLst>
              <a:ext uri="{FF2B5EF4-FFF2-40B4-BE49-F238E27FC236}">
                <a16:creationId xmlns:a16="http://schemas.microsoft.com/office/drawing/2014/main" id="{EF1391AC-02BC-4047-86A1-2FB1C0BB817F}"/>
              </a:ext>
            </a:extLst>
          </p:cNvPr>
          <p:cNvSpPr/>
          <p:nvPr/>
        </p:nvSpPr>
        <p:spPr bwMode="auto">
          <a:xfrm>
            <a:off x="7412027" y="4708878"/>
            <a:ext cx="619981" cy="619981"/>
          </a:xfrm>
          <a:prstGeom prst="roundRect">
            <a:avLst>
              <a:gd name="adj" fmla="val 7761"/>
            </a:avLst>
          </a:prstGeom>
          <a:blipFill>
            <a:blip r:embed="rId21">
              <a:extLst>
                <a:ext uri="{96DAC541-7B7A-43D3-8B79-37D633B846F1}">
                  <asvg:svgBlip xmlns:asvg="http://schemas.microsoft.com/office/drawing/2016/SVG/main" r:embed="rId22"/>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grpSp>
        <p:nvGrpSpPr>
          <p:cNvPr id="169" name="Group 168">
            <a:extLst>
              <a:ext uri="{FF2B5EF4-FFF2-40B4-BE49-F238E27FC236}">
                <a16:creationId xmlns:a16="http://schemas.microsoft.com/office/drawing/2014/main" id="{2474F4FE-BF33-514D-87C9-D4E5C5DDAC86}"/>
              </a:ext>
            </a:extLst>
          </p:cNvPr>
          <p:cNvGrpSpPr/>
          <p:nvPr/>
        </p:nvGrpSpPr>
        <p:grpSpPr>
          <a:xfrm>
            <a:off x="8092923" y="4700743"/>
            <a:ext cx="647700" cy="647700"/>
            <a:chOff x="5716910" y="4844682"/>
            <a:chExt cx="647700" cy="647700"/>
          </a:xfrm>
        </p:grpSpPr>
        <p:sp>
          <p:nvSpPr>
            <p:cNvPr id="170" name="Rounded Rectangle 169">
              <a:extLst>
                <a:ext uri="{FF2B5EF4-FFF2-40B4-BE49-F238E27FC236}">
                  <a16:creationId xmlns:a16="http://schemas.microsoft.com/office/drawing/2014/main" id="{07DA7DDC-1D65-9A49-A138-6E02486785C3}"/>
                </a:ext>
              </a:extLst>
            </p:cNvPr>
            <p:cNvSpPr/>
            <p:nvPr/>
          </p:nvSpPr>
          <p:spPr bwMode="auto">
            <a:xfrm>
              <a:off x="5735588" y="4852816"/>
              <a:ext cx="619981" cy="619981"/>
            </a:xfrm>
            <a:prstGeom prst="roundRect">
              <a:avLst>
                <a:gd name="adj" fmla="val 7761"/>
              </a:avLst>
            </a:prstGeom>
            <a:blipFill>
              <a:blip r:embed="rId23">
                <a:extLst>
                  <a:ext uri="{96DAC541-7B7A-43D3-8B79-37D633B846F1}">
                    <asvg:svgBlip xmlns:asvg="http://schemas.microsoft.com/office/drawing/2016/SVG/main" r:embed="rId24"/>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71" name="Picture 63">
              <a:extLst>
                <a:ext uri="{FF2B5EF4-FFF2-40B4-BE49-F238E27FC236}">
                  <a16:creationId xmlns:a16="http://schemas.microsoft.com/office/drawing/2014/main" id="{DA9B5740-F88E-8C4F-A17E-FD8F073A3A3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716910" y="4844682"/>
              <a:ext cx="647700" cy="647700"/>
            </a:xfrm>
            <a:prstGeom prst="rect">
              <a:avLst/>
            </a:prstGeom>
          </p:spPr>
        </p:pic>
      </p:grpSp>
      <p:grpSp>
        <p:nvGrpSpPr>
          <p:cNvPr id="172" name="Group 171">
            <a:extLst>
              <a:ext uri="{FF2B5EF4-FFF2-40B4-BE49-F238E27FC236}">
                <a16:creationId xmlns:a16="http://schemas.microsoft.com/office/drawing/2014/main" id="{D567207C-CA9E-964E-B0C8-ABAD86AB6FE3}"/>
              </a:ext>
            </a:extLst>
          </p:cNvPr>
          <p:cNvGrpSpPr/>
          <p:nvPr/>
        </p:nvGrpSpPr>
        <p:grpSpPr>
          <a:xfrm>
            <a:off x="6712453" y="4708878"/>
            <a:ext cx="619981" cy="619981"/>
            <a:chOff x="4336439" y="4852816"/>
            <a:chExt cx="619981" cy="619981"/>
          </a:xfrm>
        </p:grpSpPr>
        <p:sp>
          <p:nvSpPr>
            <p:cNvPr id="173" name="Rounded Rectangle 172">
              <a:extLst>
                <a:ext uri="{FF2B5EF4-FFF2-40B4-BE49-F238E27FC236}">
                  <a16:creationId xmlns:a16="http://schemas.microsoft.com/office/drawing/2014/main" id="{74FB198E-BF8E-E645-99A6-78F547F52F21}"/>
                </a:ext>
              </a:extLst>
            </p:cNvPr>
            <p:cNvSpPr/>
            <p:nvPr/>
          </p:nvSpPr>
          <p:spPr bwMode="auto">
            <a:xfrm>
              <a:off x="4336439" y="4852816"/>
              <a:ext cx="619981" cy="619981"/>
            </a:xfrm>
            <a:prstGeom prst="roundRect">
              <a:avLst>
                <a:gd name="adj" fmla="val 7761"/>
              </a:avLst>
            </a:prstGeom>
            <a:blipFill>
              <a:blip r:embed="rId27">
                <a:extLst>
                  <a:ext uri="{96DAC541-7B7A-43D3-8B79-37D633B846F1}">
                    <asvg:svgBlip xmlns:asvg="http://schemas.microsoft.com/office/drawing/2016/SVG/main" r:embed="rId28"/>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74" name="Picture 64">
              <a:extLst>
                <a:ext uri="{FF2B5EF4-FFF2-40B4-BE49-F238E27FC236}">
                  <a16:creationId xmlns:a16="http://schemas.microsoft.com/office/drawing/2014/main" id="{87B42958-C706-9942-87AC-5ED72912CF0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4337102" y="4857715"/>
              <a:ext cx="609600" cy="609600"/>
            </a:xfrm>
            <a:prstGeom prst="rect">
              <a:avLst/>
            </a:prstGeom>
          </p:spPr>
        </p:pic>
      </p:grpSp>
      <p:cxnSp>
        <p:nvCxnSpPr>
          <p:cNvPr id="175" name="Straight Arrow Connector 174">
            <a:extLst>
              <a:ext uri="{FF2B5EF4-FFF2-40B4-BE49-F238E27FC236}">
                <a16:creationId xmlns:a16="http://schemas.microsoft.com/office/drawing/2014/main" id="{0C79EF67-31D2-224F-8AEE-66454F106A60}"/>
              </a:ext>
            </a:extLst>
          </p:cNvPr>
          <p:cNvCxnSpPr>
            <a:cxnSpLocks/>
          </p:cNvCxnSpPr>
          <p:nvPr/>
        </p:nvCxnSpPr>
        <p:spPr bwMode="auto">
          <a:xfrm>
            <a:off x="8095240" y="4069975"/>
            <a:ext cx="257745" cy="421917"/>
          </a:xfrm>
          <a:prstGeom prst="straightConnector1">
            <a:avLst/>
          </a:prstGeom>
          <a:ln w="19050" cap="rnd" cmpd="sng">
            <a:solidFill>
              <a:schemeClr val="tx2"/>
            </a:solidFill>
            <a:prstDash val="solid"/>
            <a:miter lim="800000"/>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926E2BBB-FA79-DD4C-BF40-7A53E261A684}"/>
              </a:ext>
            </a:extLst>
          </p:cNvPr>
          <p:cNvCxnSpPr>
            <a:cxnSpLocks/>
          </p:cNvCxnSpPr>
          <p:nvPr/>
        </p:nvCxnSpPr>
        <p:spPr bwMode="auto">
          <a:xfrm flipH="1">
            <a:off x="6378103" y="4075596"/>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77" name="Straight Arrow Connector 176">
            <a:extLst>
              <a:ext uri="{FF2B5EF4-FFF2-40B4-BE49-F238E27FC236}">
                <a16:creationId xmlns:a16="http://schemas.microsoft.com/office/drawing/2014/main" id="{2FC90D25-EC4C-0449-B3A1-4354454F9193}"/>
              </a:ext>
            </a:extLst>
          </p:cNvPr>
          <p:cNvCxnSpPr>
            <a:cxnSpLocks/>
          </p:cNvCxnSpPr>
          <p:nvPr/>
        </p:nvCxnSpPr>
        <p:spPr bwMode="auto">
          <a:xfrm flipH="1">
            <a:off x="6950482" y="4075596"/>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D7CA70C-0740-9B4E-89C7-905A304A1983}"/>
              </a:ext>
            </a:extLst>
          </p:cNvPr>
          <p:cNvCxnSpPr>
            <a:cxnSpLocks/>
          </p:cNvCxnSpPr>
          <p:nvPr/>
        </p:nvCxnSpPr>
        <p:spPr bwMode="auto">
          <a:xfrm>
            <a:off x="7522861" y="4075596"/>
            <a:ext cx="257745" cy="421917"/>
          </a:xfrm>
          <a:prstGeom prst="straightConnector1">
            <a:avLst/>
          </a:prstGeom>
          <a:ln w="19050" cap="rnd" cmpd="sng">
            <a:solidFill>
              <a:schemeClr val="accent1"/>
            </a:solidFill>
            <a:prstDash val="sysDot"/>
            <a:round/>
            <a:headEnd type="none" w="sm" len="sm"/>
            <a:tailEnd type="arrow" w="med" len="sm"/>
          </a:ln>
        </p:spPr>
        <p:style>
          <a:lnRef idx="1">
            <a:schemeClr val="dk1"/>
          </a:lnRef>
          <a:fillRef idx="0">
            <a:schemeClr val="dk1"/>
          </a:fillRef>
          <a:effectRef idx="0">
            <a:schemeClr val="dk1"/>
          </a:effectRef>
          <a:fontRef idx="minor">
            <a:schemeClr val="tx1"/>
          </a:fontRef>
        </p:style>
      </p:cxnSp>
      <p:grpSp>
        <p:nvGrpSpPr>
          <p:cNvPr id="179" name="Group 178">
            <a:extLst>
              <a:ext uri="{FF2B5EF4-FFF2-40B4-BE49-F238E27FC236}">
                <a16:creationId xmlns:a16="http://schemas.microsoft.com/office/drawing/2014/main" id="{C7BC2F25-0D12-9C4B-B989-9438DDBEEFCB}"/>
              </a:ext>
            </a:extLst>
          </p:cNvPr>
          <p:cNvGrpSpPr/>
          <p:nvPr/>
        </p:nvGrpSpPr>
        <p:grpSpPr>
          <a:xfrm>
            <a:off x="6012878" y="4708876"/>
            <a:ext cx="621418" cy="619982"/>
            <a:chOff x="3636865" y="4852815"/>
            <a:chExt cx="621418" cy="619982"/>
          </a:xfrm>
        </p:grpSpPr>
        <p:sp>
          <p:nvSpPr>
            <p:cNvPr id="180" name="Rounded Rectangle 179">
              <a:extLst>
                <a:ext uri="{FF2B5EF4-FFF2-40B4-BE49-F238E27FC236}">
                  <a16:creationId xmlns:a16="http://schemas.microsoft.com/office/drawing/2014/main" id="{ACFF58A7-AA4F-BE4C-AF95-2E772BA45C17}"/>
                </a:ext>
              </a:extLst>
            </p:cNvPr>
            <p:cNvSpPr/>
            <p:nvPr/>
          </p:nvSpPr>
          <p:spPr bwMode="auto">
            <a:xfrm>
              <a:off x="3636865" y="4852816"/>
              <a:ext cx="619981" cy="619981"/>
            </a:xfrm>
            <a:prstGeom prst="roundRect">
              <a:avLst>
                <a:gd name="adj" fmla="val 7761"/>
              </a:avLst>
            </a:prstGeom>
            <a:blipFill>
              <a:blip r:embed="rId29">
                <a:extLst>
                  <a:ext uri="{96DAC541-7B7A-43D3-8B79-37D633B846F1}">
                    <asvg:svgBlip xmlns:asvg="http://schemas.microsoft.com/office/drawing/2016/SVG/main" r:embed="rId30"/>
                  </a:ext>
                </a:extLst>
              </a:blip>
              <a:stretch>
                <a:fillRect/>
              </a:stretch>
            </a:blip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81" name="Picture 70">
              <a:extLst>
                <a:ext uri="{FF2B5EF4-FFF2-40B4-BE49-F238E27FC236}">
                  <a16:creationId xmlns:a16="http://schemas.microsoft.com/office/drawing/2014/main" id="{D2E75960-79CD-9241-A241-36A4EA894FD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3638301" y="4852815"/>
              <a:ext cx="619982" cy="619982"/>
            </a:xfrm>
            <a:prstGeom prst="rect">
              <a:avLst/>
            </a:prstGeom>
          </p:spPr>
        </p:pic>
      </p:grpSp>
      <p:grpSp>
        <p:nvGrpSpPr>
          <p:cNvPr id="182" name="Group 181">
            <a:extLst>
              <a:ext uri="{FF2B5EF4-FFF2-40B4-BE49-F238E27FC236}">
                <a16:creationId xmlns:a16="http://schemas.microsoft.com/office/drawing/2014/main" id="{193B4A93-E1D4-994E-A0C4-D09D7D3F14F0}"/>
              </a:ext>
            </a:extLst>
          </p:cNvPr>
          <p:cNvGrpSpPr/>
          <p:nvPr/>
        </p:nvGrpSpPr>
        <p:grpSpPr>
          <a:xfrm>
            <a:off x="6124341" y="4562126"/>
            <a:ext cx="2376825" cy="214717"/>
            <a:chOff x="3748327" y="4706064"/>
            <a:chExt cx="2376825" cy="214717"/>
          </a:xfrm>
        </p:grpSpPr>
        <p:pic>
          <p:nvPicPr>
            <p:cNvPr id="183" name="Picture 182">
              <a:extLst>
                <a:ext uri="{FF2B5EF4-FFF2-40B4-BE49-F238E27FC236}">
                  <a16:creationId xmlns:a16="http://schemas.microsoft.com/office/drawing/2014/main" id="{3F38D91C-5C77-0840-9925-180419D0D9A1}"/>
                </a:ext>
              </a:extLst>
            </p:cNvPr>
            <p:cNvPicPr>
              <a:picLocks noChangeAspect="1"/>
            </p:cNvPicPr>
            <p:nvPr/>
          </p:nvPicPr>
          <p:blipFill>
            <a:blip r:embed="rId31"/>
            <a:stretch>
              <a:fillRect/>
            </a:stretch>
          </p:blipFill>
          <p:spPr>
            <a:xfrm>
              <a:off x="3748327" y="4706064"/>
              <a:ext cx="149368" cy="214717"/>
            </a:xfrm>
            <a:prstGeom prst="rect">
              <a:avLst/>
            </a:prstGeom>
          </p:spPr>
        </p:pic>
        <p:pic>
          <p:nvPicPr>
            <p:cNvPr id="184" name="Picture 183">
              <a:extLst>
                <a:ext uri="{FF2B5EF4-FFF2-40B4-BE49-F238E27FC236}">
                  <a16:creationId xmlns:a16="http://schemas.microsoft.com/office/drawing/2014/main" id="{AC7342CC-B271-5046-AFF4-25D39E47EDC3}"/>
                </a:ext>
              </a:extLst>
            </p:cNvPr>
            <p:cNvPicPr>
              <a:picLocks noChangeAspect="1"/>
            </p:cNvPicPr>
            <p:nvPr/>
          </p:nvPicPr>
          <p:blipFill>
            <a:blip r:embed="rId31"/>
            <a:stretch>
              <a:fillRect/>
            </a:stretch>
          </p:blipFill>
          <p:spPr>
            <a:xfrm>
              <a:off x="4446418" y="4706064"/>
              <a:ext cx="149368" cy="214717"/>
            </a:xfrm>
            <a:prstGeom prst="rect">
              <a:avLst/>
            </a:prstGeom>
          </p:spPr>
        </p:pic>
        <p:pic>
          <p:nvPicPr>
            <p:cNvPr id="185" name="Picture 184">
              <a:extLst>
                <a:ext uri="{FF2B5EF4-FFF2-40B4-BE49-F238E27FC236}">
                  <a16:creationId xmlns:a16="http://schemas.microsoft.com/office/drawing/2014/main" id="{1CD8F27F-34FA-D249-B4D6-F24B00E4A930}"/>
                </a:ext>
              </a:extLst>
            </p:cNvPr>
            <p:cNvPicPr>
              <a:picLocks noChangeAspect="1"/>
            </p:cNvPicPr>
            <p:nvPr/>
          </p:nvPicPr>
          <p:blipFill>
            <a:blip r:embed="rId31"/>
            <a:stretch>
              <a:fillRect/>
            </a:stretch>
          </p:blipFill>
          <p:spPr>
            <a:xfrm>
              <a:off x="5144510" y="4706064"/>
              <a:ext cx="149368" cy="214717"/>
            </a:xfrm>
            <a:prstGeom prst="rect">
              <a:avLst/>
            </a:prstGeom>
          </p:spPr>
        </p:pic>
        <p:pic>
          <p:nvPicPr>
            <p:cNvPr id="186" name="Picture 185">
              <a:extLst>
                <a:ext uri="{FF2B5EF4-FFF2-40B4-BE49-F238E27FC236}">
                  <a16:creationId xmlns:a16="http://schemas.microsoft.com/office/drawing/2014/main" id="{E287DA5B-BB8D-EC4C-B3DE-D6957FC7F0C3}"/>
                </a:ext>
              </a:extLst>
            </p:cNvPr>
            <p:cNvPicPr>
              <a:picLocks noChangeAspect="1"/>
            </p:cNvPicPr>
            <p:nvPr/>
          </p:nvPicPr>
          <p:blipFill>
            <a:blip r:embed="rId31"/>
            <a:stretch>
              <a:fillRect/>
            </a:stretch>
          </p:blipFill>
          <p:spPr>
            <a:xfrm>
              <a:off x="5975784" y="4706064"/>
              <a:ext cx="149368" cy="214717"/>
            </a:xfrm>
            <a:prstGeom prst="rect">
              <a:avLst/>
            </a:prstGeom>
          </p:spPr>
        </p:pic>
      </p:grpSp>
      <p:grpSp>
        <p:nvGrpSpPr>
          <p:cNvPr id="187" name="Group 186">
            <a:extLst>
              <a:ext uri="{FF2B5EF4-FFF2-40B4-BE49-F238E27FC236}">
                <a16:creationId xmlns:a16="http://schemas.microsoft.com/office/drawing/2014/main" id="{4C811078-B391-C544-A729-174F79283154}"/>
              </a:ext>
            </a:extLst>
          </p:cNvPr>
          <p:cNvGrpSpPr/>
          <p:nvPr/>
        </p:nvGrpSpPr>
        <p:grpSpPr>
          <a:xfrm>
            <a:off x="2767591" y="1590808"/>
            <a:ext cx="2181268" cy="2186890"/>
            <a:chOff x="-46473" y="2026559"/>
            <a:chExt cx="2123349" cy="2128822"/>
          </a:xfrm>
          <a:effectLst>
            <a:outerShdw blurRad="63500" sx="102000" sy="102000" algn="ctr" rotWithShape="0">
              <a:prstClr val="black">
                <a:alpha val="40000"/>
              </a:prstClr>
            </a:outerShdw>
          </a:effectLst>
        </p:grpSpPr>
        <p:pic>
          <p:nvPicPr>
            <p:cNvPr id="188" name="Picture 187">
              <a:extLst>
                <a:ext uri="{FF2B5EF4-FFF2-40B4-BE49-F238E27FC236}">
                  <a16:creationId xmlns:a16="http://schemas.microsoft.com/office/drawing/2014/main" id="{68B781E7-E3A1-AC40-A509-0EA93198F086}"/>
                </a:ext>
              </a:extLst>
            </p:cNvPr>
            <p:cNvPicPr>
              <a:picLocks noChangeAspect="1"/>
            </p:cNvPicPr>
            <p:nvPr/>
          </p:nvPicPr>
          <p:blipFill>
            <a:blip r:embed="rId32"/>
            <a:stretch>
              <a:fillRect/>
            </a:stretch>
          </p:blipFill>
          <p:spPr>
            <a:xfrm>
              <a:off x="-46473" y="2026559"/>
              <a:ext cx="2123349" cy="2128822"/>
            </a:xfrm>
            <a:prstGeom prst="rect">
              <a:avLst/>
            </a:prstGeom>
          </p:spPr>
        </p:pic>
        <p:sp>
          <p:nvSpPr>
            <p:cNvPr id="189" name="Oval 188">
              <a:extLst>
                <a:ext uri="{FF2B5EF4-FFF2-40B4-BE49-F238E27FC236}">
                  <a16:creationId xmlns:a16="http://schemas.microsoft.com/office/drawing/2014/main" id="{416A8BA0-EF9E-CB4B-9B60-2BC19E0B5B97}"/>
                </a:ext>
              </a:extLst>
            </p:cNvPr>
            <p:cNvSpPr/>
            <p:nvPr/>
          </p:nvSpPr>
          <p:spPr bwMode="auto">
            <a:xfrm>
              <a:off x="-13205" y="2054043"/>
              <a:ext cx="1580480" cy="1580480"/>
            </a:xfrm>
            <a:prstGeom prst="ellipse">
              <a:avLst/>
            </a:prstGeom>
            <a:solidFill>
              <a:schemeClr val="accent5">
                <a:alpha val="1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grpSp>
      <p:grpSp>
        <p:nvGrpSpPr>
          <p:cNvPr id="190" name="Group 189">
            <a:extLst>
              <a:ext uri="{FF2B5EF4-FFF2-40B4-BE49-F238E27FC236}">
                <a16:creationId xmlns:a16="http://schemas.microsoft.com/office/drawing/2014/main" id="{97291C7A-8A2C-714F-B395-014B591C74DC}"/>
              </a:ext>
            </a:extLst>
          </p:cNvPr>
          <p:cNvGrpSpPr/>
          <p:nvPr/>
        </p:nvGrpSpPr>
        <p:grpSpPr>
          <a:xfrm>
            <a:off x="5085411" y="2693668"/>
            <a:ext cx="1058022" cy="1060749"/>
            <a:chOff x="-46473" y="2026559"/>
            <a:chExt cx="2123349" cy="2128822"/>
          </a:xfrm>
          <a:effectLst>
            <a:outerShdw blurRad="63500" sx="102000" sy="102000" algn="ctr" rotWithShape="0">
              <a:prstClr val="black">
                <a:alpha val="40000"/>
              </a:prstClr>
            </a:outerShdw>
          </a:effectLst>
        </p:grpSpPr>
        <p:pic>
          <p:nvPicPr>
            <p:cNvPr id="191" name="Picture 190">
              <a:extLst>
                <a:ext uri="{FF2B5EF4-FFF2-40B4-BE49-F238E27FC236}">
                  <a16:creationId xmlns:a16="http://schemas.microsoft.com/office/drawing/2014/main" id="{FD966096-5BE8-4F47-A5D8-4B133B674CE9}"/>
                </a:ext>
              </a:extLst>
            </p:cNvPr>
            <p:cNvPicPr>
              <a:picLocks noChangeAspect="1"/>
            </p:cNvPicPr>
            <p:nvPr/>
          </p:nvPicPr>
          <p:blipFill>
            <a:blip r:embed="rId32"/>
            <a:stretch>
              <a:fillRect/>
            </a:stretch>
          </p:blipFill>
          <p:spPr>
            <a:xfrm>
              <a:off x="-46473" y="2026559"/>
              <a:ext cx="2123349" cy="2128822"/>
            </a:xfrm>
            <a:prstGeom prst="rect">
              <a:avLst/>
            </a:prstGeom>
          </p:spPr>
        </p:pic>
        <p:sp>
          <p:nvSpPr>
            <p:cNvPr id="192" name="Oval 191">
              <a:extLst>
                <a:ext uri="{FF2B5EF4-FFF2-40B4-BE49-F238E27FC236}">
                  <a16:creationId xmlns:a16="http://schemas.microsoft.com/office/drawing/2014/main" id="{20F77B45-7B18-374F-912A-44E157271E94}"/>
                </a:ext>
              </a:extLst>
            </p:cNvPr>
            <p:cNvSpPr/>
            <p:nvPr/>
          </p:nvSpPr>
          <p:spPr bwMode="auto">
            <a:xfrm>
              <a:off x="-13205" y="2054043"/>
              <a:ext cx="1580480" cy="1580480"/>
            </a:xfrm>
            <a:prstGeom prst="ellipse">
              <a:avLst/>
            </a:prstGeom>
            <a:solidFill>
              <a:schemeClr val="accent5">
                <a:alpha val="1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grpSp>
      <p:grpSp>
        <p:nvGrpSpPr>
          <p:cNvPr id="193" name="Group 192">
            <a:extLst>
              <a:ext uri="{FF2B5EF4-FFF2-40B4-BE49-F238E27FC236}">
                <a16:creationId xmlns:a16="http://schemas.microsoft.com/office/drawing/2014/main" id="{F4B47C21-AE7B-1444-8BAF-CEDBA5A523B3}"/>
              </a:ext>
            </a:extLst>
          </p:cNvPr>
          <p:cNvGrpSpPr/>
          <p:nvPr/>
        </p:nvGrpSpPr>
        <p:grpSpPr>
          <a:xfrm>
            <a:off x="5677651" y="4361499"/>
            <a:ext cx="1719723" cy="1724156"/>
            <a:chOff x="-46473" y="2026559"/>
            <a:chExt cx="2123349" cy="2128822"/>
          </a:xfrm>
          <a:effectLst>
            <a:outerShdw blurRad="63500" sx="102000" sy="102000" algn="ctr" rotWithShape="0">
              <a:prstClr val="black">
                <a:alpha val="40000"/>
              </a:prstClr>
            </a:outerShdw>
          </a:effectLst>
        </p:grpSpPr>
        <p:pic>
          <p:nvPicPr>
            <p:cNvPr id="194" name="Picture 193">
              <a:extLst>
                <a:ext uri="{FF2B5EF4-FFF2-40B4-BE49-F238E27FC236}">
                  <a16:creationId xmlns:a16="http://schemas.microsoft.com/office/drawing/2014/main" id="{E0EFC804-2EE8-7C4A-8B1D-80734697659A}"/>
                </a:ext>
              </a:extLst>
            </p:cNvPr>
            <p:cNvPicPr>
              <a:picLocks noChangeAspect="1"/>
            </p:cNvPicPr>
            <p:nvPr/>
          </p:nvPicPr>
          <p:blipFill>
            <a:blip r:embed="rId32"/>
            <a:stretch>
              <a:fillRect/>
            </a:stretch>
          </p:blipFill>
          <p:spPr>
            <a:xfrm>
              <a:off x="-46473" y="2026559"/>
              <a:ext cx="2123349" cy="2128822"/>
            </a:xfrm>
            <a:prstGeom prst="rect">
              <a:avLst/>
            </a:prstGeom>
          </p:spPr>
        </p:pic>
        <p:sp>
          <p:nvSpPr>
            <p:cNvPr id="195" name="Oval 194">
              <a:extLst>
                <a:ext uri="{FF2B5EF4-FFF2-40B4-BE49-F238E27FC236}">
                  <a16:creationId xmlns:a16="http://schemas.microsoft.com/office/drawing/2014/main" id="{C8EF9C06-B8CD-A740-A22D-5E17B68DA033}"/>
                </a:ext>
              </a:extLst>
            </p:cNvPr>
            <p:cNvSpPr/>
            <p:nvPr/>
          </p:nvSpPr>
          <p:spPr bwMode="auto">
            <a:xfrm>
              <a:off x="-13205" y="2054043"/>
              <a:ext cx="1580480" cy="1580480"/>
            </a:xfrm>
            <a:prstGeom prst="ellipse">
              <a:avLst/>
            </a:prstGeom>
            <a:solidFill>
              <a:schemeClr val="accent5">
                <a:alpha val="10000"/>
              </a:scheme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grpSp>
      <p:grpSp>
        <p:nvGrpSpPr>
          <p:cNvPr id="196" name="Group 195">
            <a:extLst>
              <a:ext uri="{FF2B5EF4-FFF2-40B4-BE49-F238E27FC236}">
                <a16:creationId xmlns:a16="http://schemas.microsoft.com/office/drawing/2014/main" id="{3131AA08-7F81-2F41-B31A-306236F8F2E0}"/>
              </a:ext>
            </a:extLst>
          </p:cNvPr>
          <p:cNvGrpSpPr/>
          <p:nvPr/>
        </p:nvGrpSpPr>
        <p:grpSpPr>
          <a:xfrm>
            <a:off x="2514702" y="1482605"/>
            <a:ext cx="5403085" cy="3290458"/>
            <a:chOff x="1851829" y="1626544"/>
            <a:chExt cx="5403085" cy="3290458"/>
          </a:xfrm>
        </p:grpSpPr>
        <p:pic>
          <p:nvPicPr>
            <p:cNvPr id="197" name="Picture 99">
              <a:extLst>
                <a:ext uri="{FF2B5EF4-FFF2-40B4-BE49-F238E27FC236}">
                  <a16:creationId xmlns:a16="http://schemas.microsoft.com/office/drawing/2014/main" id="{F002A879-6EB3-7440-A162-9B3722FCC9B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7047754" y="4709842"/>
              <a:ext cx="207160" cy="207160"/>
            </a:xfrm>
            <a:prstGeom prst="rect">
              <a:avLst/>
            </a:prstGeom>
          </p:spPr>
        </p:pic>
        <p:pic>
          <p:nvPicPr>
            <p:cNvPr id="198" name="Picture 103">
              <a:extLst>
                <a:ext uri="{FF2B5EF4-FFF2-40B4-BE49-F238E27FC236}">
                  <a16:creationId xmlns:a16="http://schemas.microsoft.com/office/drawing/2014/main" id="{D83759FF-1FE3-CB41-8D35-07D23F47A18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6349662" y="4709842"/>
              <a:ext cx="207160" cy="207160"/>
            </a:xfrm>
            <a:prstGeom prst="rect">
              <a:avLst/>
            </a:prstGeom>
          </p:spPr>
        </p:pic>
        <p:pic>
          <p:nvPicPr>
            <p:cNvPr id="199" name="Picture 104">
              <a:extLst>
                <a:ext uri="{FF2B5EF4-FFF2-40B4-BE49-F238E27FC236}">
                  <a16:creationId xmlns:a16="http://schemas.microsoft.com/office/drawing/2014/main" id="{A19709EA-FF3F-3049-916D-1EB435D62BF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5651571" y="4709842"/>
              <a:ext cx="207160" cy="207160"/>
            </a:xfrm>
            <a:prstGeom prst="rect">
              <a:avLst/>
            </a:prstGeom>
          </p:spPr>
        </p:pic>
        <p:pic>
          <p:nvPicPr>
            <p:cNvPr id="200" name="Picture 105">
              <a:extLst>
                <a:ext uri="{FF2B5EF4-FFF2-40B4-BE49-F238E27FC236}">
                  <a16:creationId xmlns:a16="http://schemas.microsoft.com/office/drawing/2014/main" id="{67F552DE-F769-884B-B4D0-6FA7F18A6C1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6080716" y="2433735"/>
              <a:ext cx="210312" cy="210312"/>
            </a:xfrm>
            <a:prstGeom prst="rect">
              <a:avLst/>
            </a:prstGeom>
          </p:spPr>
        </p:pic>
        <p:pic>
          <p:nvPicPr>
            <p:cNvPr id="201" name="Picture 200">
              <a:extLst>
                <a:ext uri="{FF2B5EF4-FFF2-40B4-BE49-F238E27FC236}">
                  <a16:creationId xmlns:a16="http://schemas.microsoft.com/office/drawing/2014/main" id="{FF5221BC-60F3-1146-86A4-7657090BABB5}"/>
                </a:ext>
              </a:extLst>
            </p:cNvPr>
            <p:cNvPicPr>
              <a:picLocks noChangeAspect="1"/>
            </p:cNvPicPr>
            <p:nvPr/>
          </p:nvPicPr>
          <p:blipFill>
            <a:blip r:embed="rId35"/>
            <a:stretch>
              <a:fillRect/>
            </a:stretch>
          </p:blipFill>
          <p:spPr>
            <a:xfrm>
              <a:off x="1851829" y="1626544"/>
              <a:ext cx="210312" cy="210312"/>
            </a:xfrm>
            <a:prstGeom prst="rect">
              <a:avLst/>
            </a:prstGeom>
          </p:spPr>
        </p:pic>
      </p:grpSp>
      <p:grpSp>
        <p:nvGrpSpPr>
          <p:cNvPr id="202" name="Group 201">
            <a:extLst>
              <a:ext uri="{FF2B5EF4-FFF2-40B4-BE49-F238E27FC236}">
                <a16:creationId xmlns:a16="http://schemas.microsoft.com/office/drawing/2014/main" id="{878CED50-9E20-E14C-A0D4-CCBEA55C8A91}"/>
              </a:ext>
            </a:extLst>
          </p:cNvPr>
          <p:cNvGrpSpPr/>
          <p:nvPr/>
        </p:nvGrpSpPr>
        <p:grpSpPr>
          <a:xfrm>
            <a:off x="5771223" y="3303124"/>
            <a:ext cx="3219834" cy="732684"/>
            <a:chOff x="3386785" y="3439616"/>
            <a:chExt cx="3219834" cy="732684"/>
          </a:xfrm>
        </p:grpSpPr>
        <p:sp>
          <p:nvSpPr>
            <p:cNvPr id="203" name="TextBox 202">
              <a:extLst>
                <a:ext uri="{FF2B5EF4-FFF2-40B4-BE49-F238E27FC236}">
                  <a16:creationId xmlns:a16="http://schemas.microsoft.com/office/drawing/2014/main" id="{5E5AC77E-AE7E-0146-B50F-98C2166FC946}"/>
                </a:ext>
              </a:extLst>
            </p:cNvPr>
            <p:cNvSpPr txBox="1"/>
            <p:nvPr/>
          </p:nvSpPr>
          <p:spPr>
            <a:xfrm>
              <a:off x="3386785" y="3962716"/>
              <a:ext cx="3219834" cy="20958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Services(s)</a:t>
              </a:r>
            </a:p>
          </p:txBody>
        </p:sp>
        <p:pic>
          <p:nvPicPr>
            <p:cNvPr id="204" name="Picture 136">
              <a:extLst>
                <a:ext uri="{FF2B5EF4-FFF2-40B4-BE49-F238E27FC236}">
                  <a16:creationId xmlns:a16="http://schemas.microsoft.com/office/drawing/2014/main" id="{C95DA08F-7576-504C-8824-2D439BD9127D}"/>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4765289" y="3439616"/>
              <a:ext cx="462827" cy="462827"/>
            </a:xfrm>
            <a:prstGeom prst="rect">
              <a:avLst/>
            </a:prstGeom>
          </p:spPr>
        </p:pic>
        <p:pic>
          <p:nvPicPr>
            <p:cNvPr id="205" name="Picture 137">
              <a:extLst>
                <a:ext uri="{FF2B5EF4-FFF2-40B4-BE49-F238E27FC236}">
                  <a16:creationId xmlns:a16="http://schemas.microsoft.com/office/drawing/2014/main" id="{BDB40572-A9EB-394B-984E-2C02C0A9FEF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4241915" y="3439616"/>
              <a:ext cx="462827" cy="462827"/>
            </a:xfrm>
            <a:prstGeom prst="rect">
              <a:avLst/>
            </a:prstGeom>
          </p:spPr>
        </p:pic>
        <p:pic>
          <p:nvPicPr>
            <p:cNvPr id="206" name="Picture 138">
              <a:extLst>
                <a:ext uri="{FF2B5EF4-FFF2-40B4-BE49-F238E27FC236}">
                  <a16:creationId xmlns:a16="http://schemas.microsoft.com/office/drawing/2014/main" id="{C7B15D71-3D7E-1443-A845-FF64FE4EE10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5288662" y="3439616"/>
              <a:ext cx="462827" cy="462827"/>
            </a:xfrm>
            <a:prstGeom prst="rect">
              <a:avLst/>
            </a:prstGeom>
          </p:spPr>
        </p:pic>
      </p:grpSp>
      <p:pic>
        <p:nvPicPr>
          <p:cNvPr id="7" name="Picture 6" descr="A picture containing text, sign, close&#10;&#10;Description automatically generated">
            <a:extLst>
              <a:ext uri="{FF2B5EF4-FFF2-40B4-BE49-F238E27FC236}">
                <a16:creationId xmlns:a16="http://schemas.microsoft.com/office/drawing/2014/main" id="{AB17FB18-D144-314C-976A-5E71030D6ADD}"/>
              </a:ext>
            </a:extLst>
          </p:cNvPr>
          <p:cNvPicPr>
            <a:picLocks noChangeAspect="1"/>
          </p:cNvPicPr>
          <p:nvPr/>
        </p:nvPicPr>
        <p:blipFill>
          <a:blip r:embed="rId38"/>
          <a:stretch>
            <a:fillRect/>
          </a:stretch>
        </p:blipFill>
        <p:spPr>
          <a:xfrm>
            <a:off x="2159271" y="5371147"/>
            <a:ext cx="1376077" cy="218692"/>
          </a:xfrm>
          <a:prstGeom prst="rect">
            <a:avLst/>
          </a:prstGeom>
        </p:spPr>
      </p:pic>
      <p:grpSp>
        <p:nvGrpSpPr>
          <p:cNvPr id="93" name="Group 92">
            <a:extLst>
              <a:ext uri="{FF2B5EF4-FFF2-40B4-BE49-F238E27FC236}">
                <a16:creationId xmlns:a16="http://schemas.microsoft.com/office/drawing/2014/main" id="{52258DDE-CAB5-F14F-8E4C-7663CCE63D1C}"/>
              </a:ext>
            </a:extLst>
          </p:cNvPr>
          <p:cNvGrpSpPr/>
          <p:nvPr/>
        </p:nvGrpSpPr>
        <p:grpSpPr>
          <a:xfrm>
            <a:off x="7548838" y="6298629"/>
            <a:ext cx="903188" cy="241092"/>
            <a:chOff x="4175824" y="6414242"/>
            <a:chExt cx="903188" cy="241092"/>
          </a:xfrm>
        </p:grpSpPr>
        <p:sp>
          <p:nvSpPr>
            <p:cNvPr id="25" name="TextBox 24">
              <a:extLst>
                <a:ext uri="{FF2B5EF4-FFF2-40B4-BE49-F238E27FC236}">
                  <a16:creationId xmlns:a16="http://schemas.microsoft.com/office/drawing/2014/main" id="{2A14583B-BC7E-2042-9219-03B74E874613}"/>
                </a:ext>
              </a:extLst>
            </p:cNvPr>
            <p:cNvSpPr txBox="1"/>
            <p:nvPr/>
          </p:nvSpPr>
          <p:spPr>
            <a:xfrm>
              <a:off x="4315087" y="6414242"/>
              <a:ext cx="763925" cy="241092"/>
            </a:xfrm>
            <a:prstGeom prst="rect">
              <a:avLst/>
            </a:prstGeom>
          </p:spPr>
          <p:txBody>
            <a:bodyPr vert="horz" wrap="non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Dedupe</a:t>
              </a:r>
            </a:p>
          </p:txBody>
        </p:sp>
        <p:cxnSp>
          <p:nvCxnSpPr>
            <p:cNvPr id="27" name="Straight Arrow Connector 26">
              <a:extLst>
                <a:ext uri="{FF2B5EF4-FFF2-40B4-BE49-F238E27FC236}">
                  <a16:creationId xmlns:a16="http://schemas.microsoft.com/office/drawing/2014/main" id="{ED3B8656-A206-6948-B4DF-FCDBD220FB57}"/>
                </a:ext>
              </a:extLst>
            </p:cNvPr>
            <p:cNvCxnSpPr>
              <a:cxnSpLocks/>
            </p:cNvCxnSpPr>
            <p:nvPr/>
          </p:nvCxnSpPr>
          <p:spPr bwMode="auto">
            <a:xfrm>
              <a:off x="4175824" y="6534788"/>
              <a:ext cx="365760" cy="0"/>
            </a:xfrm>
            <a:prstGeom prst="straightConnector1">
              <a:avLst/>
            </a:prstGeom>
            <a:ln w="19050" cap="rnd" cmpd="sng">
              <a:solidFill>
                <a:schemeClr val="accent1"/>
              </a:solidFill>
              <a:prstDash val="sysDot"/>
              <a:miter lim="800000"/>
              <a:headEnd type="none" w="sm" len="sm"/>
              <a:tailEnd type="arrow" w="med" len="sm"/>
            </a:ln>
          </p:spPr>
          <p:style>
            <a:lnRef idx="1">
              <a:schemeClr val="dk1"/>
            </a:lnRef>
            <a:fillRef idx="0">
              <a:schemeClr val="dk1"/>
            </a:fillRef>
            <a:effectRef idx="0">
              <a:schemeClr val="dk1"/>
            </a:effectRef>
            <a:fontRef idx="minor">
              <a:schemeClr val="tx1"/>
            </a:fontRef>
          </p:style>
        </p:cxnSp>
      </p:grpSp>
      <p:grpSp>
        <p:nvGrpSpPr>
          <p:cNvPr id="95" name="Group 94">
            <a:extLst>
              <a:ext uri="{FF2B5EF4-FFF2-40B4-BE49-F238E27FC236}">
                <a16:creationId xmlns:a16="http://schemas.microsoft.com/office/drawing/2014/main" id="{84CB08F0-EF81-F042-A44A-81F2725FAB25}"/>
              </a:ext>
            </a:extLst>
          </p:cNvPr>
          <p:cNvGrpSpPr/>
          <p:nvPr/>
        </p:nvGrpSpPr>
        <p:grpSpPr>
          <a:xfrm>
            <a:off x="3739976" y="6298630"/>
            <a:ext cx="1625975" cy="241093"/>
            <a:chOff x="533220" y="6414242"/>
            <a:chExt cx="1625975" cy="241093"/>
          </a:xfrm>
        </p:grpSpPr>
        <p:sp>
          <p:nvSpPr>
            <p:cNvPr id="30" name="TextBox 29">
              <a:extLst>
                <a:ext uri="{FF2B5EF4-FFF2-40B4-BE49-F238E27FC236}">
                  <a16:creationId xmlns:a16="http://schemas.microsoft.com/office/drawing/2014/main" id="{DDB0E5F5-E359-2A45-AF9C-69449527428E}"/>
                </a:ext>
              </a:extLst>
            </p:cNvPr>
            <p:cNvSpPr txBox="1"/>
            <p:nvPr/>
          </p:nvSpPr>
          <p:spPr>
            <a:xfrm>
              <a:off x="877591" y="6414242"/>
              <a:ext cx="1281604"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Immutable/Encrypted Storage</a:t>
              </a:r>
            </a:p>
          </p:txBody>
        </p:sp>
        <p:pic>
          <p:nvPicPr>
            <p:cNvPr id="80" name="Picture 79">
              <a:extLst>
                <a:ext uri="{FF2B5EF4-FFF2-40B4-BE49-F238E27FC236}">
                  <a16:creationId xmlns:a16="http://schemas.microsoft.com/office/drawing/2014/main" id="{4AB24B51-D0A2-DB44-B360-E7C6351D31F5}"/>
                </a:ext>
              </a:extLst>
            </p:cNvPr>
            <p:cNvPicPr>
              <a:picLocks noChangeAspect="1"/>
            </p:cNvPicPr>
            <p:nvPr/>
          </p:nvPicPr>
          <p:blipFill>
            <a:blip r:embed="rId31"/>
            <a:stretch>
              <a:fillRect/>
            </a:stretch>
          </p:blipFill>
          <p:spPr>
            <a:xfrm>
              <a:off x="533220" y="6415778"/>
              <a:ext cx="146304" cy="210312"/>
            </a:xfrm>
            <a:prstGeom prst="rect">
              <a:avLst/>
            </a:prstGeom>
          </p:spPr>
        </p:pic>
      </p:grpSp>
      <p:grpSp>
        <p:nvGrpSpPr>
          <p:cNvPr id="94" name="Group 93">
            <a:extLst>
              <a:ext uri="{FF2B5EF4-FFF2-40B4-BE49-F238E27FC236}">
                <a16:creationId xmlns:a16="http://schemas.microsoft.com/office/drawing/2014/main" id="{16E92CB4-F286-864E-9FA1-A22C1746B53F}"/>
              </a:ext>
            </a:extLst>
          </p:cNvPr>
          <p:cNvGrpSpPr/>
          <p:nvPr/>
        </p:nvGrpSpPr>
        <p:grpSpPr>
          <a:xfrm>
            <a:off x="5823365" y="6298630"/>
            <a:ext cx="1559628" cy="241093"/>
            <a:chOff x="2256389" y="6414242"/>
            <a:chExt cx="1559628" cy="241093"/>
          </a:xfrm>
        </p:grpSpPr>
        <p:sp>
          <p:nvSpPr>
            <p:cNvPr id="28" name="TextBox 27">
              <a:extLst>
                <a:ext uri="{FF2B5EF4-FFF2-40B4-BE49-F238E27FC236}">
                  <a16:creationId xmlns:a16="http://schemas.microsoft.com/office/drawing/2014/main" id="{E45833DA-2A5B-064B-93E7-891F573088FF}"/>
                </a:ext>
              </a:extLst>
            </p:cNvPr>
            <p:cNvSpPr txBox="1"/>
            <p:nvPr/>
          </p:nvSpPr>
          <p:spPr>
            <a:xfrm>
              <a:off x="2303826" y="6414242"/>
              <a:ext cx="1512191"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pitchFamily="34" charset="0"/>
                  <a:ea typeface="Polaris Medium Italic" panose="02000000000000000000" pitchFamily="2" charset="0"/>
                  <a:cs typeface="Arial" panose="020B0604020202020204" pitchFamily="34" charset="0"/>
                </a:rPr>
                <a:t>= Detection Capabilities</a:t>
              </a:r>
            </a:p>
          </p:txBody>
        </p:sp>
        <p:pic>
          <p:nvPicPr>
            <p:cNvPr id="76" name="Picture 75">
              <a:extLst>
                <a:ext uri="{FF2B5EF4-FFF2-40B4-BE49-F238E27FC236}">
                  <a16:creationId xmlns:a16="http://schemas.microsoft.com/office/drawing/2014/main" id="{6E5FDCD6-A53A-304A-AC7C-9DAA5DBAF60B}"/>
                </a:ext>
              </a:extLst>
            </p:cNvPr>
            <p:cNvPicPr>
              <a:picLocks noChangeAspect="1"/>
            </p:cNvPicPr>
            <p:nvPr/>
          </p:nvPicPr>
          <p:blipFill>
            <a:blip r:embed="rId39"/>
            <a:stretch>
              <a:fillRect/>
            </a:stretch>
          </p:blipFill>
          <p:spPr>
            <a:xfrm>
              <a:off x="2256389" y="6429632"/>
              <a:ext cx="210312" cy="210312"/>
            </a:xfrm>
            <a:prstGeom prst="rect">
              <a:avLst/>
            </a:prstGeom>
          </p:spPr>
        </p:pic>
      </p:grpSp>
      <p:sp>
        <p:nvSpPr>
          <p:cNvPr id="2" name="Slide Number Placeholder 1">
            <a:extLst>
              <a:ext uri="{FF2B5EF4-FFF2-40B4-BE49-F238E27FC236}">
                <a16:creationId xmlns:a16="http://schemas.microsoft.com/office/drawing/2014/main" id="{CF62EA26-42F8-B942-84F3-DAE7C91A7C5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smtClean="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
        <p:nvSpPr>
          <p:cNvPr id="4" name="Footer Placeholder 3">
            <a:extLst>
              <a:ext uri="{FF2B5EF4-FFF2-40B4-BE49-F238E27FC236}">
                <a16:creationId xmlns:a16="http://schemas.microsoft.com/office/drawing/2014/main" id="{1CB495DF-28CB-0E4C-896E-9109A68427E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1641411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0.05796 -0.03241 C -0.05522 -0.03009 -0.05288 -0.02639 -0.04923 -0.02431 C -0.04806 -0.02315 -0.04689 -0.02246 -0.04559 -0.02153 C -0.0448 -0.02083 -0.04402 -0.01991 -0.04311 -0.01921 C -0.0409 -0.01713 -0.0379 -0.01621 -0.03582 -0.01412 C -0.02722 -0.00556 -0.04051 -0.01875 -0.0297 -0.0088 C -0.02214 -0.00278 -0.02774 -0.00509 -0.02097 -0.00301 C -0.01928 -0.00139 -0.01784 0.00092 -0.01602 0.00231 C -0.01485 0.00301 -0.01342 0.00347 -0.01224 0.00463 C -0.01042 0.00625 -0.00899 0.00833 -0.0073 0.00949 L 0.00391 0.02106 C 0.00495 0.02199 0.00599 0.02361 0.00742 0.02454 C 0.00885 0.02569 0.0099 0.02639 0.01107 0.02708 C 0.01758 0.03264 0.0125 0.02893 0.01732 0.03472 C 0.01888 0.03657 0.0211 0.03796 0.02227 0.03958 C 0.02318 0.04097 0.0237 0.04236 0.02487 0.04375 C 0.02631 0.04491 0.02787 0.04606 0.02982 0.04745 C 0.03087 0.04815 0.0323 0.04884 0.03334 0.04977 C 0.03686 0.05324 0.03686 0.05509 0.03959 0.05856 C 0.0405 0.05949 0.04115 0.06018 0.04207 0.06111 C 0.04259 0.06227 0.04259 0.06366 0.04324 0.06481 C 0.04402 0.06574 0.04519 0.06643 0.04597 0.06736 C 0.04715 0.06967 0.04676 0.07292 0.04819 0.07477 C 0.05522 0.08565 0.04676 0.07222 0.05197 0.08217 C 0.05275 0.08379 0.05392 0.08472 0.05431 0.08611 C 0.05548 0.08842 0.05574 0.0912 0.05691 0.09352 C 0.0577 0.09514 0.05861 0.09699 0.05939 0.09861 C 0.05978 0.09977 0.05991 0.10139 0.06056 0.10231 C 0.06121 0.1037 0.06238 0.10463 0.06304 0.10602 C 0.06499 0.11042 0.0659 0.11504 0.06694 0.11991 C 0.06733 0.12268 0.06746 0.12592 0.06812 0.1287 C 0.07137 0.15139 0.06694 0.11967 0.07046 0.14514 C 0.07085 0.15208 0.07202 0.15879 0.07202 0.1662 C 0.07202 0.20509 0.07202 0.18935 0.06929 0.21018 C 0.06877 0.21366 0.06864 0.21759 0.06812 0.22129 C 0.06733 0.22592 0.06668 0.22569 0.06551 0.23009 C 0.06095 0.24722 0.06525 0.23333 0.06056 0.24745 L 0.05822 0.25509 C 0.0577 0.25648 0.0577 0.25787 0.05691 0.25879 C 0.056 0.26018 0.05522 0.26134 0.05431 0.26273 C 0.0534 0.26481 0.05275 0.26759 0.05197 0.27014 C 0.05157 0.27129 0.05157 0.27292 0.05079 0.27384 L 0.04597 0.28171 C 0.04493 0.28264 0.04454 0.28403 0.04324 0.28518 L 0.04089 0.28796 C 0.03959 0.29143 0.03842 0.29653 0.03451 0.29907 L 0.03087 0.30116 C 0.0293 0.30393 0.02839 0.30717 0.02618 0.30903 L 0.01849 0.31412 C 0.01732 0.31481 0.01589 0.31551 0.01498 0.31667 C 0.01393 0.31759 0.01328 0.31805 0.01237 0.31875 C 0.01107 0.31991 0.00977 0.32037 0.00885 0.32129 C 0.0013 0.32778 0.0069 0.32546 0.00013 0.32754 C -0.00586 0.33403 0.00169 0.32639 -0.00599 0.33264 C -0.00703 0.33333 -0.00769 0.33472 -0.00873 0.33542 C -0.01107 0.33704 -0.01355 0.33866 -0.01602 0.34051 C -0.01719 0.3412 -0.01863 0.3419 -0.01967 0.34282 C -0.02566 0.34861 -0.02227 0.34699 -0.02826 0.34884 C -0.03334 0.35393 -0.028 0.3493 -0.03465 0.35278 C -0.03582 0.35347 -0.03699 0.35463 -0.03816 0.35509 C -0.03933 0.35579 -0.0409 0.35579 -0.04194 0.35648 C -0.0547 0.36389 -0.0448 0.35995 -0.05314 0.36273 C -0.05405 0.36366 -0.05444 0.36481 -0.05562 0.36528 C -0.05783 0.36643 -0.06304 0.36782 -0.06304 0.36805 C -0.06577 0.3706 -0.06538 0.36921 -0.06538 0.37199 " pathEditMode="relative" rAng="0" ptsTypes="AAAAAAAAAAAAAAAAAAAAAAAAAAAAAAAAAAAAAAAAAAAAAAAAAAAAAAAAAAAAAAAAA">
                                      <p:cBhvr>
                                        <p:cTn id="9" dur="2000" fill="hold"/>
                                        <p:tgtEl>
                                          <p:spTgt spid="187"/>
                                        </p:tgtEl>
                                        <p:attrNameLst>
                                          <p:attrName>ppt_x</p:attrName>
                                          <p:attrName>ppt_y</p:attrName>
                                        </p:attrNameLst>
                                      </p:cBhvr>
                                      <p:rCtr x="6121" y="20208"/>
                                    </p:animMotion>
                                  </p:childTnLst>
                                  <p:subTnLst>
                                    <p:set>
                                      <p:cBhvr override="childStyle">
                                        <p:cTn dur="1" fill="hold" display="0" masterRel="nextClick" afterEffect="1"/>
                                        <p:tgtEl>
                                          <p:spTgt spid="187"/>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0"/>
                                        </p:tgtEl>
                                        <p:attrNameLst>
                                          <p:attrName>style.visibility</p:attrName>
                                        </p:attrNameLst>
                                      </p:cBhvr>
                                      <p:to>
                                        <p:strVal val="visible"/>
                                      </p:to>
                                    </p:set>
                                    <p:anim calcmode="lin" valueType="num">
                                      <p:cBhvr>
                                        <p:cTn id="14" dur="500" fill="hold"/>
                                        <p:tgtEl>
                                          <p:spTgt spid="190"/>
                                        </p:tgtEl>
                                        <p:attrNameLst>
                                          <p:attrName>ppt_w</p:attrName>
                                        </p:attrNameLst>
                                      </p:cBhvr>
                                      <p:tavLst>
                                        <p:tav tm="0">
                                          <p:val>
                                            <p:fltVal val="0"/>
                                          </p:val>
                                        </p:tav>
                                        <p:tav tm="100000">
                                          <p:val>
                                            <p:strVal val="#ppt_w"/>
                                          </p:val>
                                        </p:tav>
                                      </p:tavLst>
                                    </p:anim>
                                    <p:anim calcmode="lin" valueType="num">
                                      <p:cBhvr>
                                        <p:cTn id="15" dur="500" fill="hold"/>
                                        <p:tgtEl>
                                          <p:spTgt spid="190"/>
                                        </p:tgtEl>
                                        <p:attrNameLst>
                                          <p:attrName>ppt_h</p:attrName>
                                        </p:attrNameLst>
                                      </p:cBhvr>
                                      <p:tavLst>
                                        <p:tav tm="0">
                                          <p:val>
                                            <p:fltVal val="0"/>
                                          </p:val>
                                        </p:tav>
                                        <p:tav tm="100000">
                                          <p:val>
                                            <p:strVal val="#ppt_h"/>
                                          </p:val>
                                        </p:tav>
                                      </p:tavLst>
                                    </p:anim>
                                    <p:animEffect transition="in" filter="fade">
                                      <p:cBhvr>
                                        <p:cTn id="16" dur="500"/>
                                        <p:tgtEl>
                                          <p:spTgt spid="190"/>
                                        </p:tgtEl>
                                      </p:cBhvr>
                                    </p:animEffect>
                                  </p:childTnLst>
                                  <p:subTnLst>
                                    <p:set>
                                      <p:cBhvr override="childStyle">
                                        <p:cTn dur="1" fill="hold" display="0" masterRel="nextClick" afterEffect="1"/>
                                        <p:tgtEl>
                                          <p:spTgt spid="19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3"/>
                                        </p:tgtEl>
                                        <p:attrNameLst>
                                          <p:attrName>style.visibility</p:attrName>
                                        </p:attrNameLst>
                                      </p:cBhvr>
                                      <p:to>
                                        <p:strVal val="visible"/>
                                      </p:to>
                                    </p:set>
                                  </p:childTnLst>
                                </p:cTn>
                              </p:par>
                            </p:childTnLst>
                          </p:cTn>
                        </p:par>
                        <p:par>
                          <p:cTn id="21" fill="hold">
                            <p:stCondLst>
                              <p:cond delay="0"/>
                            </p:stCondLst>
                            <p:childTnLst>
                              <p:par>
                                <p:cTn id="22" presetID="63" presetClass="path" presetSubtype="0" accel="50000" decel="50000" fill="hold" nodeType="afterEffect">
                                  <p:stCondLst>
                                    <p:cond delay="0"/>
                                  </p:stCondLst>
                                  <p:childTnLst>
                                    <p:animMotion origin="layout" path="M 2.65434E-6 1.11111E-6 L 0.17153 1.11111E-6 " pathEditMode="relative" rAng="0" ptsTypes="AA">
                                      <p:cBhvr>
                                        <p:cTn id="23" dur="2000" fill="hold"/>
                                        <p:tgtEl>
                                          <p:spTgt spid="193"/>
                                        </p:tgtEl>
                                        <p:attrNameLst>
                                          <p:attrName>ppt_x</p:attrName>
                                          <p:attrName>ppt_y</p:attrName>
                                        </p:attrNameLst>
                                      </p:cBhvr>
                                      <p:rCtr x="8570" y="0"/>
                                    </p:animMotion>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DEC7E4D1-950E-D047-AF61-8F30500596D3}"/>
              </a:ext>
            </a:extLst>
          </p:cNvPr>
          <p:cNvSpPr/>
          <p:nvPr/>
        </p:nvSpPr>
        <p:spPr bwMode="auto">
          <a:xfrm>
            <a:off x="5920468" y="1683465"/>
            <a:ext cx="5755414" cy="4197028"/>
          </a:xfrm>
          <a:prstGeom prst="roundRect">
            <a:avLst>
              <a:gd name="adj" fmla="val 2778"/>
            </a:avLst>
          </a:prstGeom>
          <a:gradFill>
            <a:gsLst>
              <a:gs pos="0">
                <a:schemeClr val="accent2"/>
              </a:gs>
              <a:gs pos="100000">
                <a:schemeClr val="accent1"/>
              </a:gs>
            </a:gsLst>
            <a:lin ang="2700000" scaled="0"/>
          </a:gradFill>
          <a:ln w="25400" cap="flat" cmpd="sng" algn="ctr">
            <a:solidFill>
              <a:schemeClr val="bg2">
                <a:lumMod val="60000"/>
                <a:lumOff val="4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375AAF5-299F-074D-ADCB-F61E71A9DE43}"/>
              </a:ext>
            </a:extLst>
          </p:cNvPr>
          <p:cNvSpPr>
            <a:spLocks noGrp="1"/>
          </p:cNvSpPr>
          <p:nvPr>
            <p:ph type="title"/>
          </p:nvPr>
        </p:nvSpPr>
        <p:spPr/>
        <p:txBody>
          <a:bodyPr/>
          <a:lstStyle/>
          <a:p>
            <a:r>
              <a:rPr lang="en-US" dirty="0"/>
              <a:t>AI-Powered Anomaly Detection</a:t>
            </a:r>
          </a:p>
        </p:txBody>
      </p:sp>
      <p:sp>
        <p:nvSpPr>
          <p:cNvPr id="6" name="Content Placeholder 2">
            <a:extLst>
              <a:ext uri="{FF2B5EF4-FFF2-40B4-BE49-F238E27FC236}">
                <a16:creationId xmlns:a16="http://schemas.microsoft.com/office/drawing/2014/main" id="{9F3B8D18-6441-794D-B4A5-10E09A17DAF3}"/>
              </a:ext>
            </a:extLst>
          </p:cNvPr>
          <p:cNvSpPr>
            <a:spLocks noGrp="1"/>
          </p:cNvSpPr>
          <p:nvPr>
            <p:ph idx="1"/>
          </p:nvPr>
        </p:nvSpPr>
        <p:spPr>
          <a:xfrm>
            <a:off x="828339" y="1673352"/>
            <a:ext cx="3984807" cy="4294311"/>
          </a:xfrm>
        </p:spPr>
        <p:txBody>
          <a:bodyPr anchor="t">
            <a:noAutofit/>
          </a:bodyPr>
          <a:lstStyle/>
          <a:p>
            <a:pPr marL="0" indent="0">
              <a:spcAft>
                <a:spcPts val="2400"/>
              </a:spcAft>
              <a:buNone/>
            </a:pPr>
            <a:r>
              <a:rPr lang="en-US" b="1"/>
              <a:t>Ensure Data is </a:t>
            </a:r>
            <a:br>
              <a:rPr lang="en-US" b="1"/>
            </a:br>
            <a:r>
              <a:rPr lang="en-US" b="1">
                <a:solidFill>
                  <a:schemeClr val="accent1"/>
                </a:solidFill>
              </a:rPr>
              <a:t>Always</a:t>
            </a:r>
            <a:r>
              <a:rPr lang="en-US" b="1"/>
              <a:t> Recoverable</a:t>
            </a:r>
          </a:p>
          <a:p>
            <a:pPr lvl="0">
              <a:buClr>
                <a:schemeClr val="tx2"/>
              </a:buClr>
            </a:pPr>
            <a:r>
              <a:rPr lang="en-US" sz="1800">
                <a:solidFill>
                  <a:schemeClr val="tx2"/>
                </a:solidFill>
              </a:rPr>
              <a:t>Machine Learning-based approach</a:t>
            </a:r>
          </a:p>
          <a:p>
            <a:pPr lvl="0">
              <a:buClr>
                <a:schemeClr val="tx2"/>
              </a:buClr>
            </a:pPr>
            <a:r>
              <a:rPr lang="en-US" sz="1800">
                <a:solidFill>
                  <a:schemeClr val="tx2"/>
                </a:solidFill>
              </a:rPr>
              <a:t>Leverages trend data for classification and decision trees</a:t>
            </a:r>
          </a:p>
          <a:p>
            <a:pPr lvl="0">
              <a:buClr>
                <a:schemeClr val="tx2"/>
              </a:buClr>
            </a:pPr>
            <a:r>
              <a:rPr lang="en-US" sz="1800">
                <a:solidFill>
                  <a:schemeClr val="tx2"/>
                </a:solidFill>
              </a:rPr>
              <a:t>Immediate detection and alerting on unexpected changes to backup data</a:t>
            </a:r>
          </a:p>
          <a:p>
            <a:pPr lvl="0">
              <a:buClr>
                <a:schemeClr val="tx2"/>
              </a:buClr>
            </a:pPr>
            <a:r>
              <a:rPr lang="en-US" sz="1800">
                <a:solidFill>
                  <a:schemeClr val="tx2"/>
                </a:solidFill>
              </a:rPr>
              <a:t>Undertake preventative measures before an event can occur</a:t>
            </a:r>
          </a:p>
          <a:p>
            <a:pPr lvl="0">
              <a:buClr>
                <a:schemeClr val="tx2"/>
              </a:buClr>
            </a:pPr>
            <a:r>
              <a:rPr lang="en-US" sz="1800">
                <a:solidFill>
                  <a:schemeClr val="tx2"/>
                </a:solidFill>
              </a:rPr>
              <a:t>Included at no additional cost</a:t>
            </a:r>
          </a:p>
        </p:txBody>
      </p:sp>
      <p:sp>
        <p:nvSpPr>
          <p:cNvPr id="7" name="Text Placeholder 6">
            <a:extLst>
              <a:ext uri="{FF2B5EF4-FFF2-40B4-BE49-F238E27FC236}">
                <a16:creationId xmlns:a16="http://schemas.microsoft.com/office/drawing/2014/main" id="{4D2E0179-0F2A-41A1-A020-9722D4FF9196}"/>
              </a:ext>
            </a:extLst>
          </p:cNvPr>
          <p:cNvSpPr>
            <a:spLocks noGrp="1"/>
          </p:cNvSpPr>
          <p:nvPr>
            <p:ph type="body" sz="quarter" idx="12"/>
          </p:nvPr>
        </p:nvSpPr>
        <p:spPr/>
        <p:txBody>
          <a:bodyPr/>
          <a:lstStyle/>
          <a:p>
            <a:r>
              <a:rPr lang="en-US" dirty="0">
                <a:solidFill>
                  <a:schemeClr val="accent6">
                    <a:lumMod val="65000"/>
                    <a:lumOff val="35000"/>
                  </a:schemeClr>
                </a:solidFill>
              </a:rPr>
              <a:t>Real-time detection of unexpected changes to production data</a:t>
            </a:r>
          </a:p>
        </p:txBody>
      </p:sp>
      <p:pic>
        <p:nvPicPr>
          <p:cNvPr id="11" name="Picture 10" descr="Graphical user interface, application&#10;&#10;Description automatically generated">
            <a:extLst>
              <a:ext uri="{FF2B5EF4-FFF2-40B4-BE49-F238E27FC236}">
                <a16:creationId xmlns:a16="http://schemas.microsoft.com/office/drawing/2014/main" id="{08E45180-3346-DD4F-B2A4-22416C57E451}"/>
              </a:ext>
            </a:extLst>
          </p:cNvPr>
          <p:cNvPicPr>
            <a:picLocks noChangeAspect="1"/>
          </p:cNvPicPr>
          <p:nvPr/>
        </p:nvPicPr>
        <p:blipFill rotWithShape="1">
          <a:blip r:embed="rId3"/>
          <a:srcRect t="337"/>
          <a:stretch/>
        </p:blipFill>
        <p:spPr>
          <a:xfrm>
            <a:off x="5596569" y="2058881"/>
            <a:ext cx="5868462" cy="3446197"/>
          </a:xfrm>
          <a:prstGeom prst="roundRect">
            <a:avLst>
              <a:gd name="adj" fmla="val 2601"/>
            </a:avLst>
          </a:prstGeom>
          <a:effectLst>
            <a:outerShdw blurRad="254000" dist="127000" dir="5400000" algn="ctr" rotWithShape="0">
              <a:schemeClr val="tx1">
                <a:alpha val="20000"/>
              </a:schemeClr>
            </a:outerShdw>
          </a:effectLst>
        </p:spPr>
      </p:pic>
      <p:cxnSp>
        <p:nvCxnSpPr>
          <p:cNvPr id="13" name="Straight Connector 12">
            <a:extLst>
              <a:ext uri="{FF2B5EF4-FFF2-40B4-BE49-F238E27FC236}">
                <a16:creationId xmlns:a16="http://schemas.microsoft.com/office/drawing/2014/main" id="{4E4D919D-E5D1-4F46-9A6B-AC7D57BAA30B}"/>
              </a:ext>
            </a:extLst>
          </p:cNvPr>
          <p:cNvCxnSpPr/>
          <p:nvPr/>
        </p:nvCxnSpPr>
        <p:spPr>
          <a:xfrm>
            <a:off x="832104" y="2667296"/>
            <a:ext cx="457200" cy="0"/>
          </a:xfrm>
          <a:prstGeom prst="line">
            <a:avLst/>
          </a:prstGeom>
          <a:ln w="31750">
            <a:gradFill flip="none" rotWithShape="1">
              <a:gsLst>
                <a:gs pos="0">
                  <a:schemeClr val="accent3"/>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descr="Veritas NetBackupw &#10;Dashboard &#10;Activity monitor &#10;Recovery &#10;Protection &#10;Protection plans &#10;e policies &#10;Workloads &#10;Cloud &#10;O Kubemetes &#10;E Microsoft SQL server &#10;X Nutanix ARV &#10;OpenStack &#10;Oracle &#10;SaaS &#10;VMware &#10;Storage &#10;Storage configuration &#10;Storage lifecycle policies &#10;Hello, customer &#10;JOBS &#10;618 &#10;* Active &#10;MALWARE DETECTION &#10;19 &#10;@ Queued &#10;Pending &#10;O &#10;Failed &#10;Last 24 hours &#10;Failed &#10;In progress &#10;26 &#10;e Valid &#10;177552 &#10;Success &#10;ANOMALY DETECTION &#10;13 &#10;Not reviewed &#10;TOKENS &#10;SECURITY EVENTS &#10;33 &#10;Partial success &#10;20 &#10;High severity &#10;Impacted &#10;CERTIFICATES &#10;26 &#10;Not impacted &#10;NetBackup &#10;External &#10;Ø &#10;Revoked &#10;Expired &#10;Medium severity &#10;Ø Not valid &#10;Last 24 hours &#10;C Retries &#10;Last 24 hours &#10;95 &#10;Low severity &#10;e Valid &#10;Access history &#10;Audit events &#10;x &#10;Friday &#10;Feb 4 &#10;VeritasTM Netlnsights Console &#10;user 'customer' authenticated successfully from 1098.176.1 OC &#10;1 cc2:C5 am &#10;user •customer@motogp.rsv.ven.veritas is logged cut &#10;user 'customer' authenticated successfully from 10.98.176.100 &#10;user •customer@motogp.rsv.ven.veritas is logged cut &#10;am &#10;user 'customer authenticated successfully from 10.98.188.135 &#10;07:01 u am &#10;user •customer' authentication failed from &#10;am &#10;user 'customer' authentication failed from ">
            <a:extLst>
              <a:ext uri="{FF2B5EF4-FFF2-40B4-BE49-F238E27FC236}">
                <a16:creationId xmlns:a16="http://schemas.microsoft.com/office/drawing/2014/main" id="{04EEF663-9CB3-BD49-AAC1-F3513073E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232" y="2010409"/>
            <a:ext cx="6511838" cy="3620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AB9D39-390B-9E4D-813F-A50A0EEF6BBA}"/>
              </a:ext>
            </a:extLst>
          </p:cNvPr>
          <p:cNvSpPr txBox="1"/>
          <p:nvPr/>
        </p:nvSpPr>
        <p:spPr>
          <a:xfrm>
            <a:off x="6428232" y="3081528"/>
            <a:ext cx="5360698" cy="596169"/>
          </a:xfrm>
          <a:prstGeom prst="rect">
            <a:avLst/>
          </a:prstGeom>
          <a:noFill/>
          <a:ln w="28575">
            <a:solidFill>
              <a:schemeClr val="accent5">
                <a:lumMod val="60000"/>
                <a:lumOff val="40000"/>
              </a:schemeClr>
            </a:solidFill>
          </a:ln>
        </p:spPr>
        <p:txBody>
          <a:bodyPr wrap="square" lIns="0" tIns="0" rIns="0" bIns="0" rtlCol="0">
            <a:noAutofit/>
          </a:bodyPr>
          <a:lstStyle/>
          <a:p>
            <a:pPr marL="194310" marR="0" lvl="0" indent="-19431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F8358BE6-5052-CA44-B6A7-6155A6E4D5DB}"/>
              </a:ext>
            </a:extLst>
          </p:cNvPr>
          <p:cNvCxnSpPr>
            <a:cxnSpLocks/>
            <a:stCxn id="3" idx="1"/>
          </p:cNvCxnSpPr>
          <p:nvPr/>
        </p:nvCxnSpPr>
        <p:spPr>
          <a:xfrm flipH="1">
            <a:off x="4926194" y="3379613"/>
            <a:ext cx="1502038"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ight Bracket 9">
            <a:extLst>
              <a:ext uri="{FF2B5EF4-FFF2-40B4-BE49-F238E27FC236}">
                <a16:creationId xmlns:a16="http://schemas.microsoft.com/office/drawing/2014/main" id="{812E87DE-4E63-C743-B0B1-7BA0545773EF}"/>
              </a:ext>
            </a:extLst>
          </p:cNvPr>
          <p:cNvSpPr/>
          <p:nvPr/>
        </p:nvSpPr>
        <p:spPr>
          <a:xfrm>
            <a:off x="4441562" y="2751508"/>
            <a:ext cx="484632" cy="2993310"/>
          </a:xfrm>
          <a:prstGeom prst="rightBracket">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7214243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E93B19-F4A3-40BA-A382-55111333347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Arial" panose="020B0604020202020204"/>
                <a:ea typeface="+mn-ea"/>
                <a:cs typeface="+mn-cs"/>
              </a:rPr>
              <a:t>Copyright © 2022 Veritas Technologies LLC  |  CONFIDENTIAL </a:t>
            </a:r>
          </a:p>
        </p:txBody>
      </p:sp>
      <p:sp>
        <p:nvSpPr>
          <p:cNvPr id="3" name="Slide Number Placeholder 2">
            <a:extLst>
              <a:ext uri="{FF2B5EF4-FFF2-40B4-BE49-F238E27FC236}">
                <a16:creationId xmlns:a16="http://schemas.microsoft.com/office/drawing/2014/main" id="{EB47837A-F459-4409-9325-BCA163A3B9C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effectLst/>
              <a:uLnTx/>
              <a:uFillTx/>
              <a:latin typeface="Arial" panose="020B0604020202020204"/>
              <a:ea typeface="+mn-ea"/>
              <a:cs typeface="+mn-cs"/>
            </a:endParaRPr>
          </a:p>
        </p:txBody>
      </p:sp>
      <p:cxnSp>
        <p:nvCxnSpPr>
          <p:cNvPr id="144" name="Straight Connector 143">
            <a:extLst>
              <a:ext uri="{FF2B5EF4-FFF2-40B4-BE49-F238E27FC236}">
                <a16:creationId xmlns:a16="http://schemas.microsoft.com/office/drawing/2014/main" id="{6813E6E4-ECEF-F744-9C91-92D6F40C0AB7}"/>
              </a:ext>
            </a:extLst>
          </p:cNvPr>
          <p:cNvCxnSpPr>
            <a:cxnSpLocks/>
          </p:cNvCxnSpPr>
          <p:nvPr/>
        </p:nvCxnSpPr>
        <p:spPr>
          <a:xfrm flipV="1">
            <a:off x="3348320" y="3508607"/>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48A27E3-D6BA-4AA8-ADF5-C0EDED8F1EB9}"/>
              </a:ext>
            </a:extLst>
          </p:cNvPr>
          <p:cNvCxnSpPr>
            <a:cxnSpLocks/>
          </p:cNvCxnSpPr>
          <p:nvPr/>
        </p:nvCxnSpPr>
        <p:spPr>
          <a:xfrm>
            <a:off x="7304938"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1BFAD07-72F8-4349-8E2D-10F7CC65C6C5}"/>
              </a:ext>
            </a:extLst>
          </p:cNvPr>
          <p:cNvCxnSpPr>
            <a:cxnSpLocks/>
          </p:cNvCxnSpPr>
          <p:nvPr/>
        </p:nvCxnSpPr>
        <p:spPr>
          <a:xfrm flipV="1">
            <a:off x="8192565" y="3526585"/>
            <a:ext cx="651565" cy="1449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9F4F71-36D2-4464-925F-F0FDB9FE95A7}"/>
              </a:ext>
            </a:extLst>
          </p:cNvPr>
          <p:cNvCxnSpPr>
            <a:cxnSpLocks/>
          </p:cNvCxnSpPr>
          <p:nvPr/>
        </p:nvCxnSpPr>
        <p:spPr>
          <a:xfrm flipV="1">
            <a:off x="3810627" y="5065848"/>
            <a:ext cx="988489" cy="6763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07F788-0517-4C78-B80C-9EBAC286D2E1}"/>
              </a:ext>
            </a:extLst>
          </p:cNvPr>
          <p:cNvCxnSpPr>
            <a:cxnSpLocks/>
          </p:cNvCxnSpPr>
          <p:nvPr/>
        </p:nvCxnSpPr>
        <p:spPr>
          <a:xfrm>
            <a:off x="3973939" y="1083317"/>
            <a:ext cx="808876" cy="760267"/>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A5105C9E-82D8-49BC-9FCB-B3F2C860AA1C}"/>
              </a:ext>
            </a:extLst>
          </p:cNvPr>
          <p:cNvSpPr txBox="1">
            <a:spLocks/>
          </p:cNvSpPr>
          <p:nvPr/>
        </p:nvSpPr>
        <p:spPr>
          <a:xfrm>
            <a:off x="4392818" y="497517"/>
            <a:ext cx="3406364" cy="545349"/>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Veritas Data </a:t>
            </a:r>
            <a:b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br>
            <a:r>
              <a:rPr kumimoji="0" lang="en-US" sz="2000" b="0" i="0" u="none" strike="noStrike" kern="1200" cap="none" spc="0" normalizeH="0" baseline="0" noProof="0" dirty="0">
                <a:ln>
                  <a:noFill/>
                </a:ln>
                <a:solidFill>
                  <a:srgbClr val="182C34"/>
                </a:solidFill>
                <a:effectLst/>
                <a:uLnTx/>
                <a:uFillTx/>
                <a:latin typeface="Arial" panose="020B0604020202020204"/>
                <a:ea typeface="+mj-ea"/>
                <a:cs typeface="+mj-cs"/>
              </a:rPr>
              <a:t>Compliance &amp; Governance Portfolio</a:t>
            </a:r>
          </a:p>
        </p:txBody>
      </p:sp>
      <p:sp>
        <p:nvSpPr>
          <p:cNvPr id="10" name="Freeform 5">
            <a:extLst>
              <a:ext uri="{FF2B5EF4-FFF2-40B4-BE49-F238E27FC236}">
                <a16:creationId xmlns:a16="http://schemas.microsoft.com/office/drawing/2014/main" id="{287CE1EA-5214-469B-B5D4-1DE7AA8DEF37}"/>
              </a:ext>
            </a:extLst>
          </p:cNvPr>
          <p:cNvSpPr/>
          <p:nvPr/>
        </p:nvSpPr>
        <p:spPr>
          <a:xfrm>
            <a:off x="3965059" y="1446150"/>
            <a:ext cx="4234889" cy="4234889"/>
          </a:xfrm>
          <a:custGeom>
            <a:avLst/>
            <a:gdLst>
              <a:gd name="connsiteX0" fmla="*/ 4234890 w 4234889"/>
              <a:gd name="connsiteY0" fmla="*/ 2117445 h 4234889"/>
              <a:gd name="connsiteX1" fmla="*/ 2117445 w 4234889"/>
              <a:gd name="connsiteY1" fmla="*/ 4234890 h 4234889"/>
              <a:gd name="connsiteX2" fmla="*/ 0 w 4234889"/>
              <a:gd name="connsiteY2" fmla="*/ 2117445 h 4234889"/>
              <a:gd name="connsiteX3" fmla="*/ 2117445 w 4234889"/>
              <a:gd name="connsiteY3" fmla="*/ 0 h 4234889"/>
              <a:gd name="connsiteX4" fmla="*/ 4234890 w 4234889"/>
              <a:gd name="connsiteY4" fmla="*/ 2117445 h 423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889" h="4234889">
                <a:moveTo>
                  <a:pt x="4234890" y="2117445"/>
                </a:moveTo>
                <a:cubicBezTo>
                  <a:pt x="4234890" y="3286877"/>
                  <a:pt x="3286877" y="4234890"/>
                  <a:pt x="2117445" y="4234890"/>
                </a:cubicBezTo>
                <a:cubicBezTo>
                  <a:pt x="948012" y="4234890"/>
                  <a:pt x="0" y="3286877"/>
                  <a:pt x="0" y="2117445"/>
                </a:cubicBezTo>
                <a:cubicBezTo>
                  <a:pt x="0" y="948012"/>
                  <a:pt x="948012" y="0"/>
                  <a:pt x="2117445" y="0"/>
                </a:cubicBezTo>
                <a:cubicBezTo>
                  <a:pt x="3286877" y="0"/>
                  <a:pt x="4234890" y="948012"/>
                  <a:pt x="4234890" y="2117445"/>
                </a:cubicBezTo>
                <a:close/>
              </a:path>
            </a:pathLst>
          </a:custGeom>
          <a:solidFill>
            <a:srgbClr val="FFFFFF"/>
          </a:solidFill>
          <a:ln w="11002" cap="flat">
            <a:noFill/>
            <a:prstDash val="solid"/>
            <a:miter/>
          </a:ln>
          <a:effectLst>
            <a:outerShdw blurRad="389202" sx="100425" sy="100425"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11" name="Graphic 7">
            <a:extLst>
              <a:ext uri="{FF2B5EF4-FFF2-40B4-BE49-F238E27FC236}">
                <a16:creationId xmlns:a16="http://schemas.microsoft.com/office/drawing/2014/main" id="{1ACAB835-8332-4831-B4EF-67FB0ABE4B5C}"/>
              </a:ext>
            </a:extLst>
          </p:cNvPr>
          <p:cNvGrpSpPr/>
          <p:nvPr/>
        </p:nvGrpSpPr>
        <p:grpSpPr>
          <a:xfrm>
            <a:off x="4234502" y="1520067"/>
            <a:ext cx="3699468" cy="4199635"/>
            <a:chOff x="4612288" y="1746186"/>
            <a:chExt cx="3699468" cy="4199635"/>
          </a:xfrm>
        </p:grpSpPr>
        <p:grpSp>
          <p:nvGrpSpPr>
            <p:cNvPr id="12" name="Graphic 7">
              <a:extLst>
                <a:ext uri="{FF2B5EF4-FFF2-40B4-BE49-F238E27FC236}">
                  <a16:creationId xmlns:a16="http://schemas.microsoft.com/office/drawing/2014/main" id="{993E1F4A-5C61-4818-82AA-562D542A045B}"/>
                </a:ext>
              </a:extLst>
            </p:cNvPr>
            <p:cNvGrpSpPr/>
            <p:nvPr/>
          </p:nvGrpSpPr>
          <p:grpSpPr>
            <a:xfrm>
              <a:off x="4656355" y="2774061"/>
              <a:ext cx="3609130" cy="2142783"/>
              <a:chOff x="4656355" y="2774061"/>
              <a:chExt cx="3609130" cy="2142783"/>
            </a:xfrm>
          </p:grpSpPr>
          <p:grpSp>
            <p:nvGrpSpPr>
              <p:cNvPr id="30" name="Graphic 7">
                <a:extLst>
                  <a:ext uri="{FF2B5EF4-FFF2-40B4-BE49-F238E27FC236}">
                    <a16:creationId xmlns:a16="http://schemas.microsoft.com/office/drawing/2014/main" id="{ABE66976-7951-48CB-900D-F57265ECC51F}"/>
                  </a:ext>
                </a:extLst>
              </p:cNvPr>
              <p:cNvGrpSpPr/>
              <p:nvPr/>
            </p:nvGrpSpPr>
            <p:grpSpPr>
              <a:xfrm>
                <a:off x="4656355" y="2774061"/>
                <a:ext cx="1133637" cy="667623"/>
                <a:chOff x="4656355" y="2774061"/>
                <a:chExt cx="1133637" cy="667623"/>
              </a:xfrm>
            </p:grpSpPr>
            <p:sp>
              <p:nvSpPr>
                <p:cNvPr id="35" name="Freeform 30">
                  <a:extLst>
                    <a:ext uri="{FF2B5EF4-FFF2-40B4-BE49-F238E27FC236}">
                      <a16:creationId xmlns:a16="http://schemas.microsoft.com/office/drawing/2014/main" id="{C14F6976-5582-4A19-888B-D49E1242E7AA}"/>
                    </a:ext>
                  </a:extLst>
                </p:cNvPr>
                <p:cNvSpPr/>
                <p:nvPr/>
              </p:nvSpPr>
              <p:spPr>
                <a:xfrm>
                  <a:off x="4656355" y="2774061"/>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6" name="Freeform 31">
                  <a:extLst>
                    <a:ext uri="{FF2B5EF4-FFF2-40B4-BE49-F238E27FC236}">
                      <a16:creationId xmlns:a16="http://schemas.microsoft.com/office/drawing/2014/main" id="{3F53EDFE-F369-459C-9F87-F8F95982FD14}"/>
                    </a:ext>
                  </a:extLst>
                </p:cNvPr>
                <p:cNvSpPr/>
                <p:nvPr/>
              </p:nvSpPr>
              <p:spPr>
                <a:xfrm>
                  <a:off x="4689406" y="2793891"/>
                  <a:ext cx="1081857" cy="636775"/>
                </a:xfrm>
                <a:custGeom>
                  <a:avLst/>
                  <a:gdLst>
                    <a:gd name="connsiteX0" fmla="*/ 0 w 1081857"/>
                    <a:gd name="connsiteY0" fmla="*/ 0 h 636775"/>
                    <a:gd name="connsiteX1" fmla="*/ 1081858 w 1081857"/>
                    <a:gd name="connsiteY1" fmla="*/ 636776 h 636775"/>
                  </a:gdLst>
                  <a:ahLst/>
                  <a:cxnLst>
                    <a:cxn ang="0">
                      <a:pos x="connsiteX0" y="connsiteY0"/>
                    </a:cxn>
                    <a:cxn ang="0">
                      <a:pos x="connsiteX1" y="connsiteY1"/>
                    </a:cxn>
                  </a:cxnLst>
                  <a:rect l="l" t="t" r="r" b="b"/>
                  <a:pathLst>
                    <a:path w="1081857" h="636775">
                      <a:moveTo>
                        <a:pt x="0" y="0"/>
                      </a:moveTo>
                      <a:lnTo>
                        <a:pt x="1081858" y="636776"/>
                      </a:lnTo>
                    </a:path>
                  </a:pathLst>
                </a:custGeom>
                <a:ln w="16503" cap="rnd">
                  <a:solidFill>
                    <a:srgbClr val="A0AAB1"/>
                  </a:solidFill>
                  <a:custDash>
                    <a:ds d="74633" sp="2239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7" name="Freeform 32">
                  <a:extLst>
                    <a:ext uri="{FF2B5EF4-FFF2-40B4-BE49-F238E27FC236}">
                      <a16:creationId xmlns:a16="http://schemas.microsoft.com/office/drawing/2014/main" id="{4BB91B5E-48F0-42DB-8E17-03F7A6EF77A8}"/>
                    </a:ext>
                  </a:extLst>
                </p:cNvPr>
                <p:cNvSpPr/>
                <p:nvPr/>
              </p:nvSpPr>
              <p:spPr>
                <a:xfrm>
                  <a:off x="5785585" y="343948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31" name="Graphic 7">
                <a:extLst>
                  <a:ext uri="{FF2B5EF4-FFF2-40B4-BE49-F238E27FC236}">
                    <a16:creationId xmlns:a16="http://schemas.microsoft.com/office/drawing/2014/main" id="{5AD44242-149B-43DA-96BD-1CBE6B47576C}"/>
                  </a:ext>
                </a:extLst>
              </p:cNvPr>
              <p:cNvGrpSpPr/>
              <p:nvPr/>
            </p:nvGrpSpPr>
            <p:grpSpPr>
              <a:xfrm>
                <a:off x="7123035" y="4243713"/>
                <a:ext cx="1142450" cy="673131"/>
                <a:chOff x="7123035" y="4243713"/>
                <a:chExt cx="1142450" cy="673131"/>
              </a:xfrm>
            </p:grpSpPr>
            <p:sp>
              <p:nvSpPr>
                <p:cNvPr id="32" name="Freeform 27">
                  <a:extLst>
                    <a:ext uri="{FF2B5EF4-FFF2-40B4-BE49-F238E27FC236}">
                      <a16:creationId xmlns:a16="http://schemas.microsoft.com/office/drawing/2014/main" id="{10012C0B-ADF2-4202-A651-5EA371A77227}"/>
                    </a:ext>
                  </a:extLst>
                </p:cNvPr>
                <p:cNvSpPr/>
                <p:nvPr/>
              </p:nvSpPr>
              <p:spPr>
                <a:xfrm>
                  <a:off x="7123035" y="4243713"/>
                  <a:ext cx="5508" cy="3305"/>
                </a:xfrm>
                <a:custGeom>
                  <a:avLst/>
                  <a:gdLst>
                    <a:gd name="connsiteX0" fmla="*/ 0 w 5508"/>
                    <a:gd name="connsiteY0" fmla="*/ 0 h 3305"/>
                    <a:gd name="connsiteX1" fmla="*/ 5508 w 5508"/>
                    <a:gd name="connsiteY1" fmla="*/ 3305 h 3305"/>
                  </a:gdLst>
                  <a:ahLst/>
                  <a:cxnLst>
                    <a:cxn ang="0">
                      <a:pos x="connsiteX0" y="connsiteY0"/>
                    </a:cxn>
                    <a:cxn ang="0">
                      <a:pos x="connsiteX1" y="connsiteY1"/>
                    </a:cxn>
                  </a:cxnLst>
                  <a:rect l="l" t="t" r="r" b="b"/>
                  <a:pathLst>
                    <a:path w="5508" h="3305">
                      <a:moveTo>
                        <a:pt x="0" y="0"/>
                      </a:moveTo>
                      <a:lnTo>
                        <a:pt x="5508" y="3305"/>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3" name="Freeform 28">
                  <a:extLst>
                    <a:ext uri="{FF2B5EF4-FFF2-40B4-BE49-F238E27FC236}">
                      <a16:creationId xmlns:a16="http://schemas.microsoft.com/office/drawing/2014/main" id="{BB8F27FE-7E76-4528-9A1E-F934062804BA}"/>
                    </a:ext>
                  </a:extLst>
                </p:cNvPr>
                <p:cNvSpPr/>
                <p:nvPr/>
              </p:nvSpPr>
              <p:spPr>
                <a:xfrm>
                  <a:off x="7157187" y="4263544"/>
                  <a:ext cx="1089569" cy="642284"/>
                </a:xfrm>
                <a:custGeom>
                  <a:avLst/>
                  <a:gdLst>
                    <a:gd name="connsiteX0" fmla="*/ 0 w 1089569"/>
                    <a:gd name="connsiteY0" fmla="*/ 0 h 642284"/>
                    <a:gd name="connsiteX1" fmla="*/ 1089570 w 1089569"/>
                    <a:gd name="connsiteY1" fmla="*/ 642284 h 642284"/>
                  </a:gdLst>
                  <a:ahLst/>
                  <a:cxnLst>
                    <a:cxn ang="0">
                      <a:pos x="connsiteX0" y="connsiteY0"/>
                    </a:cxn>
                    <a:cxn ang="0">
                      <a:pos x="connsiteX1" y="connsiteY1"/>
                    </a:cxn>
                  </a:cxnLst>
                  <a:rect l="l" t="t" r="r" b="b"/>
                  <a:pathLst>
                    <a:path w="1089569" h="642284">
                      <a:moveTo>
                        <a:pt x="0" y="0"/>
                      </a:moveTo>
                      <a:lnTo>
                        <a:pt x="1089570" y="642284"/>
                      </a:lnTo>
                    </a:path>
                  </a:pathLst>
                </a:custGeom>
                <a:ln w="16503" cap="rnd">
                  <a:solidFill>
                    <a:srgbClr val="A0AAB1"/>
                  </a:solidFill>
                  <a:custDash>
                    <a:ds d="75233" sp="22570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4" name="Freeform 29">
                  <a:extLst>
                    <a:ext uri="{FF2B5EF4-FFF2-40B4-BE49-F238E27FC236}">
                      <a16:creationId xmlns:a16="http://schemas.microsoft.com/office/drawing/2014/main" id="{CA42DECB-FDFB-430C-BCBF-305623185B27}"/>
                    </a:ext>
                  </a:extLst>
                </p:cNvPr>
                <p:cNvSpPr/>
                <p:nvPr/>
              </p:nvSpPr>
              <p:spPr>
                <a:xfrm>
                  <a:off x="8261079" y="4914641"/>
                  <a:ext cx="4406" cy="2203"/>
                </a:xfrm>
                <a:custGeom>
                  <a:avLst/>
                  <a:gdLst>
                    <a:gd name="connsiteX0" fmla="*/ 0 w 4406"/>
                    <a:gd name="connsiteY0" fmla="*/ 0 h 2203"/>
                    <a:gd name="connsiteX1" fmla="*/ 4407 w 4406"/>
                    <a:gd name="connsiteY1" fmla="*/ 2203 h 2203"/>
                  </a:gdLst>
                  <a:ahLst/>
                  <a:cxnLst>
                    <a:cxn ang="0">
                      <a:pos x="connsiteX0" y="connsiteY0"/>
                    </a:cxn>
                    <a:cxn ang="0">
                      <a:pos x="connsiteX1" y="connsiteY1"/>
                    </a:cxn>
                  </a:cxnLst>
                  <a:rect l="l" t="t" r="r" b="b"/>
                  <a:pathLst>
                    <a:path w="4406" h="2203">
                      <a:moveTo>
                        <a:pt x="0" y="0"/>
                      </a:moveTo>
                      <a:lnTo>
                        <a:pt x="4407"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3" name="Graphic 7">
              <a:extLst>
                <a:ext uri="{FF2B5EF4-FFF2-40B4-BE49-F238E27FC236}">
                  <a16:creationId xmlns:a16="http://schemas.microsoft.com/office/drawing/2014/main" id="{F899A6F1-B45E-416E-A44A-73DDBE9EC0AC}"/>
                </a:ext>
              </a:extLst>
            </p:cNvPr>
            <p:cNvGrpSpPr/>
            <p:nvPr/>
          </p:nvGrpSpPr>
          <p:grpSpPr>
            <a:xfrm>
              <a:off x="4612288" y="1746186"/>
              <a:ext cx="3699468" cy="4199635"/>
              <a:chOff x="4612288" y="1746186"/>
              <a:chExt cx="3699468" cy="4199635"/>
            </a:xfrm>
          </p:grpSpPr>
          <p:grpSp>
            <p:nvGrpSpPr>
              <p:cNvPr id="14" name="Graphic 7">
                <a:extLst>
                  <a:ext uri="{FF2B5EF4-FFF2-40B4-BE49-F238E27FC236}">
                    <a16:creationId xmlns:a16="http://schemas.microsoft.com/office/drawing/2014/main" id="{3B0464F3-7FE2-4512-BAA3-D20B536F266C}"/>
                  </a:ext>
                </a:extLst>
              </p:cNvPr>
              <p:cNvGrpSpPr/>
              <p:nvPr/>
            </p:nvGrpSpPr>
            <p:grpSpPr>
              <a:xfrm>
                <a:off x="4612288" y="4221679"/>
                <a:ext cx="1143552" cy="618047"/>
                <a:chOff x="4612288" y="4221679"/>
                <a:chExt cx="1143552" cy="618047"/>
              </a:xfrm>
            </p:grpSpPr>
            <p:sp>
              <p:nvSpPr>
                <p:cNvPr id="27" name="Freeform 22">
                  <a:extLst>
                    <a:ext uri="{FF2B5EF4-FFF2-40B4-BE49-F238E27FC236}">
                      <a16:creationId xmlns:a16="http://schemas.microsoft.com/office/drawing/2014/main" id="{F8D718F1-6F53-4F24-8AB6-22CBAD67071C}"/>
                    </a:ext>
                  </a:extLst>
                </p:cNvPr>
                <p:cNvSpPr/>
                <p:nvPr/>
              </p:nvSpPr>
              <p:spPr>
                <a:xfrm>
                  <a:off x="5751433" y="4221679"/>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8" name="Freeform 23">
                  <a:extLst>
                    <a:ext uri="{FF2B5EF4-FFF2-40B4-BE49-F238E27FC236}">
                      <a16:creationId xmlns:a16="http://schemas.microsoft.com/office/drawing/2014/main" id="{21D02AC8-348E-4BB5-A7FD-DEFF45B5ABE6}"/>
                    </a:ext>
                  </a:extLst>
                </p:cNvPr>
                <p:cNvSpPr/>
                <p:nvPr/>
              </p:nvSpPr>
              <p:spPr>
                <a:xfrm>
                  <a:off x="4631016" y="4239306"/>
                  <a:ext cx="1091773" cy="590504"/>
                </a:xfrm>
                <a:custGeom>
                  <a:avLst/>
                  <a:gdLst>
                    <a:gd name="connsiteX0" fmla="*/ 1091773 w 1091773"/>
                    <a:gd name="connsiteY0" fmla="*/ 0 h 590504"/>
                    <a:gd name="connsiteX1" fmla="*/ 0 w 1091773"/>
                    <a:gd name="connsiteY1" fmla="*/ 590505 h 590504"/>
                  </a:gdLst>
                  <a:ahLst/>
                  <a:cxnLst>
                    <a:cxn ang="0">
                      <a:pos x="connsiteX0" y="connsiteY0"/>
                    </a:cxn>
                    <a:cxn ang="0">
                      <a:pos x="connsiteX1" y="connsiteY1"/>
                    </a:cxn>
                  </a:cxnLst>
                  <a:rect l="l" t="t" r="r" b="b"/>
                  <a:pathLst>
                    <a:path w="1091773" h="590504">
                      <a:moveTo>
                        <a:pt x="1091773" y="0"/>
                      </a:moveTo>
                      <a:lnTo>
                        <a:pt x="0" y="590505"/>
                      </a:lnTo>
                    </a:path>
                  </a:pathLst>
                </a:custGeom>
                <a:ln w="16503" cap="rnd">
                  <a:solidFill>
                    <a:srgbClr val="A0AAB1"/>
                  </a:solidFill>
                  <a:custDash>
                    <a:ds d="73763" sp="221295"/>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 name="Freeform 24">
                  <a:extLst>
                    <a:ext uri="{FF2B5EF4-FFF2-40B4-BE49-F238E27FC236}">
                      <a16:creationId xmlns:a16="http://schemas.microsoft.com/office/drawing/2014/main" id="{EB185BE4-D911-4DB0-A2D6-D346DC907B70}"/>
                    </a:ext>
                  </a:extLst>
                </p:cNvPr>
                <p:cNvSpPr/>
                <p:nvPr/>
              </p:nvSpPr>
              <p:spPr>
                <a:xfrm>
                  <a:off x="4612288" y="4837523"/>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5" name="Graphic 7">
                <a:extLst>
                  <a:ext uri="{FF2B5EF4-FFF2-40B4-BE49-F238E27FC236}">
                    <a16:creationId xmlns:a16="http://schemas.microsoft.com/office/drawing/2014/main" id="{8478A4C9-3D1F-4B89-9550-69E2E4C7D7DB}"/>
                  </a:ext>
                </a:extLst>
              </p:cNvPr>
              <p:cNvGrpSpPr/>
              <p:nvPr/>
            </p:nvGrpSpPr>
            <p:grpSpPr>
              <a:xfrm>
                <a:off x="7132950" y="2839061"/>
                <a:ext cx="1178806" cy="637877"/>
                <a:chOff x="7132950" y="2839061"/>
                <a:chExt cx="1178806" cy="637877"/>
              </a:xfrm>
            </p:grpSpPr>
            <p:sp>
              <p:nvSpPr>
                <p:cNvPr id="24" name="Freeform 19">
                  <a:extLst>
                    <a:ext uri="{FF2B5EF4-FFF2-40B4-BE49-F238E27FC236}">
                      <a16:creationId xmlns:a16="http://schemas.microsoft.com/office/drawing/2014/main" id="{88F8FB5F-DDCE-4C33-931E-E35C71496F51}"/>
                    </a:ext>
                  </a:extLst>
                </p:cNvPr>
                <p:cNvSpPr/>
                <p:nvPr/>
              </p:nvSpPr>
              <p:spPr>
                <a:xfrm>
                  <a:off x="8307350" y="2839061"/>
                  <a:ext cx="4406" cy="2203"/>
                </a:xfrm>
                <a:custGeom>
                  <a:avLst/>
                  <a:gdLst>
                    <a:gd name="connsiteX0" fmla="*/ 4407 w 4406"/>
                    <a:gd name="connsiteY0" fmla="*/ 0 h 2203"/>
                    <a:gd name="connsiteX1" fmla="*/ 0 w 4406"/>
                    <a:gd name="connsiteY1" fmla="*/ 2203 h 2203"/>
                  </a:gdLst>
                  <a:ahLst/>
                  <a:cxnLst>
                    <a:cxn ang="0">
                      <a:pos x="connsiteX0" y="connsiteY0"/>
                    </a:cxn>
                    <a:cxn ang="0">
                      <a:pos x="connsiteX1" y="connsiteY1"/>
                    </a:cxn>
                  </a:cxnLst>
                  <a:rect l="l" t="t" r="r" b="b"/>
                  <a:pathLst>
                    <a:path w="4406" h="2203">
                      <a:moveTo>
                        <a:pt x="4407"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5" name="Freeform 20">
                  <a:extLst>
                    <a:ext uri="{FF2B5EF4-FFF2-40B4-BE49-F238E27FC236}">
                      <a16:creationId xmlns:a16="http://schemas.microsoft.com/office/drawing/2014/main" id="{B3AC1652-C5AB-46BC-BECB-8C4093C2BF7D}"/>
                    </a:ext>
                  </a:extLst>
                </p:cNvPr>
                <p:cNvSpPr/>
                <p:nvPr/>
              </p:nvSpPr>
              <p:spPr>
                <a:xfrm>
                  <a:off x="7152780" y="2857789"/>
                  <a:ext cx="1124823" cy="609233"/>
                </a:xfrm>
                <a:custGeom>
                  <a:avLst/>
                  <a:gdLst>
                    <a:gd name="connsiteX0" fmla="*/ 1124824 w 1124823"/>
                    <a:gd name="connsiteY0" fmla="*/ 0 h 609233"/>
                    <a:gd name="connsiteX1" fmla="*/ 0 w 1124823"/>
                    <a:gd name="connsiteY1" fmla="*/ 609234 h 609233"/>
                  </a:gdLst>
                  <a:ahLst/>
                  <a:cxnLst>
                    <a:cxn ang="0">
                      <a:pos x="connsiteX0" y="connsiteY0"/>
                    </a:cxn>
                    <a:cxn ang="0">
                      <a:pos x="connsiteX1" y="connsiteY1"/>
                    </a:cxn>
                  </a:cxnLst>
                  <a:rect l="l" t="t" r="r" b="b"/>
                  <a:pathLst>
                    <a:path w="1124823" h="609233">
                      <a:moveTo>
                        <a:pt x="1124824" y="0"/>
                      </a:moveTo>
                      <a:lnTo>
                        <a:pt x="0" y="609234"/>
                      </a:lnTo>
                    </a:path>
                  </a:pathLst>
                </a:custGeom>
                <a:ln w="16503" cap="rnd">
                  <a:solidFill>
                    <a:srgbClr val="A0AAB1"/>
                  </a:solidFill>
                  <a:custDash>
                    <a:ds d="76050" sp="2281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6" name="Freeform 21">
                  <a:extLst>
                    <a:ext uri="{FF2B5EF4-FFF2-40B4-BE49-F238E27FC236}">
                      <a16:creationId xmlns:a16="http://schemas.microsoft.com/office/drawing/2014/main" id="{94EFFBA8-2879-4A9D-8587-F179EDA64C6B}"/>
                    </a:ext>
                  </a:extLst>
                </p:cNvPr>
                <p:cNvSpPr/>
                <p:nvPr/>
              </p:nvSpPr>
              <p:spPr>
                <a:xfrm>
                  <a:off x="7132950" y="3474735"/>
                  <a:ext cx="5508" cy="2203"/>
                </a:xfrm>
                <a:custGeom>
                  <a:avLst/>
                  <a:gdLst>
                    <a:gd name="connsiteX0" fmla="*/ 5508 w 5508"/>
                    <a:gd name="connsiteY0" fmla="*/ 0 h 2203"/>
                    <a:gd name="connsiteX1" fmla="*/ 0 w 5508"/>
                    <a:gd name="connsiteY1" fmla="*/ 2203 h 2203"/>
                  </a:gdLst>
                  <a:ahLst/>
                  <a:cxnLst>
                    <a:cxn ang="0">
                      <a:pos x="connsiteX0" y="connsiteY0"/>
                    </a:cxn>
                    <a:cxn ang="0">
                      <a:pos x="connsiteX1" y="connsiteY1"/>
                    </a:cxn>
                  </a:cxnLst>
                  <a:rect l="l" t="t" r="r" b="b"/>
                  <a:pathLst>
                    <a:path w="5508" h="2203">
                      <a:moveTo>
                        <a:pt x="5508" y="0"/>
                      </a:moveTo>
                      <a:lnTo>
                        <a:pt x="0" y="2203"/>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6" name="Graphic 7">
                <a:extLst>
                  <a:ext uri="{FF2B5EF4-FFF2-40B4-BE49-F238E27FC236}">
                    <a16:creationId xmlns:a16="http://schemas.microsoft.com/office/drawing/2014/main" id="{1A07A9C8-B5A9-48B7-9DBA-91CA0A46DA10}"/>
                  </a:ext>
                </a:extLst>
              </p:cNvPr>
              <p:cNvGrpSpPr/>
              <p:nvPr/>
            </p:nvGrpSpPr>
            <p:grpSpPr>
              <a:xfrm>
                <a:off x="6457615" y="4628202"/>
                <a:ext cx="11016" cy="1317619"/>
                <a:chOff x="6457615" y="4628202"/>
                <a:chExt cx="11016" cy="1317619"/>
              </a:xfrm>
            </p:grpSpPr>
            <p:sp>
              <p:nvSpPr>
                <p:cNvPr id="21" name="Freeform 16">
                  <a:extLst>
                    <a:ext uri="{FF2B5EF4-FFF2-40B4-BE49-F238E27FC236}">
                      <a16:creationId xmlns:a16="http://schemas.microsoft.com/office/drawing/2014/main" id="{84F41DFE-C322-499B-934F-FAD5E14472C5}"/>
                    </a:ext>
                  </a:extLst>
                </p:cNvPr>
                <p:cNvSpPr/>
                <p:nvPr/>
              </p:nvSpPr>
              <p:spPr>
                <a:xfrm>
                  <a:off x="6457615" y="4628202"/>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2" name="Freeform 17">
                  <a:extLst>
                    <a:ext uri="{FF2B5EF4-FFF2-40B4-BE49-F238E27FC236}">
                      <a16:creationId xmlns:a16="http://schemas.microsoft.com/office/drawing/2014/main" id="{2543560A-DA5B-4FA9-BDE4-6A7734824AD5}"/>
                    </a:ext>
                  </a:extLst>
                </p:cNvPr>
                <p:cNvSpPr/>
                <p:nvPr/>
              </p:nvSpPr>
              <p:spPr>
                <a:xfrm>
                  <a:off x="6457615" y="4665660"/>
                  <a:ext cx="11016" cy="1258127"/>
                </a:xfrm>
                <a:custGeom>
                  <a:avLst/>
                  <a:gdLst>
                    <a:gd name="connsiteX0" fmla="*/ 0 w 11016"/>
                    <a:gd name="connsiteY0" fmla="*/ 0 h 1258127"/>
                    <a:gd name="connsiteX1" fmla="*/ 0 w 11016"/>
                    <a:gd name="connsiteY1" fmla="*/ 1258128 h 1258127"/>
                  </a:gdLst>
                  <a:ahLst/>
                  <a:cxnLst>
                    <a:cxn ang="0">
                      <a:pos x="connsiteX0" y="connsiteY0"/>
                    </a:cxn>
                    <a:cxn ang="0">
                      <a:pos x="connsiteX1" y="connsiteY1"/>
                    </a:cxn>
                  </a:cxnLst>
                  <a:rect l="l" t="t" r="r" b="b"/>
                  <a:pathLst>
                    <a:path w="11016" h="1258127">
                      <a:moveTo>
                        <a:pt x="0" y="0"/>
                      </a:moveTo>
                      <a:lnTo>
                        <a:pt x="0" y="1258128"/>
                      </a:lnTo>
                    </a:path>
                  </a:pathLst>
                </a:custGeom>
                <a:ln w="16503" cap="rnd">
                  <a:solidFill>
                    <a:srgbClr val="A0AAB1"/>
                  </a:solidFill>
                  <a:custDash>
                    <a:ds d="74790" sp="224362"/>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3" name="Freeform 18">
                  <a:extLst>
                    <a:ext uri="{FF2B5EF4-FFF2-40B4-BE49-F238E27FC236}">
                      <a16:creationId xmlns:a16="http://schemas.microsoft.com/office/drawing/2014/main" id="{4B8FAD43-F4A5-465C-8304-B772FC994EAB}"/>
                    </a:ext>
                  </a:extLst>
                </p:cNvPr>
                <p:cNvSpPr/>
                <p:nvPr/>
              </p:nvSpPr>
              <p:spPr>
                <a:xfrm>
                  <a:off x="6457615" y="5940313"/>
                  <a:ext cx="11016" cy="5508"/>
                </a:xfrm>
                <a:custGeom>
                  <a:avLst/>
                  <a:gdLst>
                    <a:gd name="connsiteX0" fmla="*/ 0 w 11016"/>
                    <a:gd name="connsiteY0" fmla="*/ 0 h 5508"/>
                    <a:gd name="connsiteX1" fmla="*/ 0 w 11016"/>
                    <a:gd name="connsiteY1" fmla="*/ 5509 h 5508"/>
                  </a:gdLst>
                  <a:ahLst/>
                  <a:cxnLst>
                    <a:cxn ang="0">
                      <a:pos x="connsiteX0" y="connsiteY0"/>
                    </a:cxn>
                    <a:cxn ang="0">
                      <a:pos x="connsiteX1" y="connsiteY1"/>
                    </a:cxn>
                  </a:cxnLst>
                  <a:rect l="l" t="t" r="r" b="b"/>
                  <a:pathLst>
                    <a:path w="11016" h="5508">
                      <a:moveTo>
                        <a:pt x="0" y="0"/>
                      </a:moveTo>
                      <a:lnTo>
                        <a:pt x="0" y="5509"/>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17" name="Graphic 7">
                <a:extLst>
                  <a:ext uri="{FF2B5EF4-FFF2-40B4-BE49-F238E27FC236}">
                    <a16:creationId xmlns:a16="http://schemas.microsoft.com/office/drawing/2014/main" id="{C58C6C3B-4EA2-47E4-B19D-43204E18565D}"/>
                  </a:ext>
                </a:extLst>
              </p:cNvPr>
              <p:cNvGrpSpPr/>
              <p:nvPr/>
            </p:nvGrpSpPr>
            <p:grpSpPr>
              <a:xfrm>
                <a:off x="6455412" y="1746186"/>
                <a:ext cx="1101" cy="1319822"/>
                <a:chOff x="6455412" y="1746186"/>
                <a:chExt cx="1101" cy="1319822"/>
              </a:xfrm>
            </p:grpSpPr>
            <p:sp>
              <p:nvSpPr>
                <p:cNvPr id="18" name="Freeform 13">
                  <a:extLst>
                    <a:ext uri="{FF2B5EF4-FFF2-40B4-BE49-F238E27FC236}">
                      <a16:creationId xmlns:a16="http://schemas.microsoft.com/office/drawing/2014/main" id="{56D66FA0-FAAF-4770-9671-FAFCF0475491}"/>
                    </a:ext>
                  </a:extLst>
                </p:cNvPr>
                <p:cNvSpPr/>
                <p:nvPr/>
              </p:nvSpPr>
              <p:spPr>
                <a:xfrm>
                  <a:off x="6455412" y="1746186"/>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9" name="Freeform 14">
                  <a:extLst>
                    <a:ext uri="{FF2B5EF4-FFF2-40B4-BE49-F238E27FC236}">
                      <a16:creationId xmlns:a16="http://schemas.microsoft.com/office/drawing/2014/main" id="{507069BB-A1EB-49DD-B47A-D2275367FDA6}"/>
                    </a:ext>
                  </a:extLst>
                </p:cNvPr>
                <p:cNvSpPr/>
                <p:nvPr/>
              </p:nvSpPr>
              <p:spPr>
                <a:xfrm>
                  <a:off x="6455412" y="1784745"/>
                  <a:ext cx="1101" cy="1259229"/>
                </a:xfrm>
                <a:custGeom>
                  <a:avLst/>
                  <a:gdLst>
                    <a:gd name="connsiteX0" fmla="*/ 0 w 1101"/>
                    <a:gd name="connsiteY0" fmla="*/ 0 h 1259229"/>
                    <a:gd name="connsiteX1" fmla="*/ 1102 w 1101"/>
                    <a:gd name="connsiteY1" fmla="*/ 1259230 h 1259229"/>
                  </a:gdLst>
                  <a:ahLst/>
                  <a:cxnLst>
                    <a:cxn ang="0">
                      <a:pos x="connsiteX0" y="connsiteY0"/>
                    </a:cxn>
                    <a:cxn ang="0">
                      <a:pos x="connsiteX1" y="connsiteY1"/>
                    </a:cxn>
                  </a:cxnLst>
                  <a:rect l="l" t="t" r="r" b="b"/>
                  <a:pathLst>
                    <a:path w="1101" h="1259229">
                      <a:moveTo>
                        <a:pt x="0" y="0"/>
                      </a:moveTo>
                      <a:lnTo>
                        <a:pt x="1102" y="1259230"/>
                      </a:lnTo>
                    </a:path>
                  </a:pathLst>
                </a:custGeom>
                <a:ln w="16503" cap="rnd">
                  <a:solidFill>
                    <a:srgbClr val="A0AAB1"/>
                  </a:solidFill>
                  <a:custDash>
                    <a:ds d="74850" sp="224558"/>
                  </a:custDash>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0" name="Freeform 15">
                  <a:extLst>
                    <a:ext uri="{FF2B5EF4-FFF2-40B4-BE49-F238E27FC236}">
                      <a16:creationId xmlns:a16="http://schemas.microsoft.com/office/drawing/2014/main" id="{8C5DDB74-71ED-4663-BE4E-40B7E2F7C1D5}"/>
                    </a:ext>
                  </a:extLst>
                </p:cNvPr>
                <p:cNvSpPr/>
                <p:nvPr/>
              </p:nvSpPr>
              <p:spPr>
                <a:xfrm>
                  <a:off x="6456514" y="3060500"/>
                  <a:ext cx="11016" cy="5508"/>
                </a:xfrm>
                <a:custGeom>
                  <a:avLst/>
                  <a:gdLst>
                    <a:gd name="connsiteX0" fmla="*/ 0 w 11016"/>
                    <a:gd name="connsiteY0" fmla="*/ 0 h 5508"/>
                    <a:gd name="connsiteX1" fmla="*/ 0 w 11016"/>
                    <a:gd name="connsiteY1" fmla="*/ 5508 h 5508"/>
                  </a:gdLst>
                  <a:ahLst/>
                  <a:cxnLst>
                    <a:cxn ang="0">
                      <a:pos x="connsiteX0" y="connsiteY0"/>
                    </a:cxn>
                    <a:cxn ang="0">
                      <a:pos x="connsiteX1" y="connsiteY1"/>
                    </a:cxn>
                  </a:cxnLst>
                  <a:rect l="l" t="t" r="r" b="b"/>
                  <a:pathLst>
                    <a:path w="11016" h="5508">
                      <a:moveTo>
                        <a:pt x="0" y="0"/>
                      </a:moveTo>
                      <a:lnTo>
                        <a:pt x="0" y="5508"/>
                      </a:lnTo>
                    </a:path>
                  </a:pathLst>
                </a:custGeom>
                <a:ln w="16503" cap="rnd">
                  <a:solidFill>
                    <a:srgbClr val="A0AAB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sp>
        <p:nvSpPr>
          <p:cNvPr id="38" name="Freeform 33">
            <a:extLst>
              <a:ext uri="{FF2B5EF4-FFF2-40B4-BE49-F238E27FC236}">
                <a16:creationId xmlns:a16="http://schemas.microsoft.com/office/drawing/2014/main" id="{B09F39A8-BC1F-4437-AB98-EE65BA442D69}"/>
              </a:ext>
            </a:extLst>
          </p:cNvPr>
          <p:cNvSpPr/>
          <p:nvPr/>
        </p:nvSpPr>
        <p:spPr>
          <a:xfrm>
            <a:off x="5311953" y="2846500"/>
            <a:ext cx="1544566" cy="1544566"/>
          </a:xfrm>
          <a:custGeom>
            <a:avLst/>
            <a:gdLst>
              <a:gd name="connsiteX0" fmla="*/ 1544567 w 1544566"/>
              <a:gd name="connsiteY0" fmla="*/ 772283 h 1544566"/>
              <a:gd name="connsiteX1" fmla="*/ 772283 w 1544566"/>
              <a:gd name="connsiteY1" fmla="*/ 1544567 h 1544566"/>
              <a:gd name="connsiteX2" fmla="*/ 0 w 1544566"/>
              <a:gd name="connsiteY2" fmla="*/ 772283 h 1544566"/>
              <a:gd name="connsiteX3" fmla="*/ 772283 w 1544566"/>
              <a:gd name="connsiteY3" fmla="*/ 0 h 1544566"/>
              <a:gd name="connsiteX4" fmla="*/ 1544567 w 1544566"/>
              <a:gd name="connsiteY4" fmla="*/ 772283 h 1544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566" h="1544566">
                <a:moveTo>
                  <a:pt x="1544567" y="772283"/>
                </a:moveTo>
                <a:cubicBezTo>
                  <a:pt x="1544567" y="1198804"/>
                  <a:pt x="1198804" y="1544567"/>
                  <a:pt x="772283" y="1544567"/>
                </a:cubicBezTo>
                <a:cubicBezTo>
                  <a:pt x="345763" y="1544567"/>
                  <a:pt x="0" y="1198804"/>
                  <a:pt x="0" y="772283"/>
                </a:cubicBezTo>
                <a:cubicBezTo>
                  <a:pt x="0" y="345763"/>
                  <a:pt x="345763" y="0"/>
                  <a:pt x="772283" y="0"/>
                </a:cubicBezTo>
                <a:cubicBezTo>
                  <a:pt x="1198804" y="0"/>
                  <a:pt x="1544567" y="345763"/>
                  <a:pt x="1544567" y="772283"/>
                </a:cubicBezTo>
                <a:close/>
              </a:path>
            </a:pathLst>
          </a:custGeom>
          <a:solidFill>
            <a:srgbClr val="FFFFFF"/>
          </a:solidFill>
          <a:ln w="11002" cap="flat">
            <a:noFill/>
            <a:prstDash val="solid"/>
            <a:miter/>
          </a:ln>
          <a:effectLst>
            <a:outerShdw blurRad="190500" algn="ctr"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2" name="Graphic 7">
            <a:extLst>
              <a:ext uri="{FF2B5EF4-FFF2-40B4-BE49-F238E27FC236}">
                <a16:creationId xmlns:a16="http://schemas.microsoft.com/office/drawing/2014/main" id="{7DEFDC21-6923-420D-AB70-DE328EA56751}"/>
              </a:ext>
            </a:extLst>
          </p:cNvPr>
          <p:cNvGrpSpPr/>
          <p:nvPr/>
        </p:nvGrpSpPr>
        <p:grpSpPr>
          <a:xfrm>
            <a:off x="7192534" y="3268446"/>
            <a:ext cx="661012" cy="661012"/>
            <a:chOff x="7570320" y="3494565"/>
            <a:chExt cx="661012" cy="661012"/>
          </a:xfrm>
          <a:effectLst>
            <a:outerShdw blurRad="63500" dist="38100" dir="2700000" algn="tl" rotWithShape="0">
              <a:prstClr val="black">
                <a:alpha val="20000"/>
              </a:prstClr>
            </a:outerShdw>
          </a:effectLst>
        </p:grpSpPr>
        <p:sp>
          <p:nvSpPr>
            <p:cNvPr id="43" name="Freeform 38">
              <a:extLst>
                <a:ext uri="{FF2B5EF4-FFF2-40B4-BE49-F238E27FC236}">
                  <a16:creationId xmlns:a16="http://schemas.microsoft.com/office/drawing/2014/main" id="{D0939049-B4DD-4C9E-8F3C-A9B424720007}"/>
                </a:ext>
              </a:extLst>
            </p:cNvPr>
            <p:cNvSpPr/>
            <p:nvPr/>
          </p:nvSpPr>
          <p:spPr>
            <a:xfrm>
              <a:off x="7570320" y="349456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44" name="Graphic 7">
              <a:extLst>
                <a:ext uri="{FF2B5EF4-FFF2-40B4-BE49-F238E27FC236}">
                  <a16:creationId xmlns:a16="http://schemas.microsoft.com/office/drawing/2014/main" id="{FA77CFCB-1322-4B69-8695-6683ED500AF7}"/>
                </a:ext>
              </a:extLst>
            </p:cNvPr>
            <p:cNvGrpSpPr/>
            <p:nvPr/>
          </p:nvGrpSpPr>
          <p:grpSpPr>
            <a:xfrm>
              <a:off x="7632015" y="3544485"/>
              <a:ext cx="550139" cy="548296"/>
              <a:chOff x="7632015" y="3544485"/>
              <a:chExt cx="550139" cy="548296"/>
            </a:xfrm>
            <a:solidFill>
              <a:srgbClr val="FFFFFF"/>
            </a:solidFill>
          </p:grpSpPr>
          <p:sp>
            <p:nvSpPr>
              <p:cNvPr id="45" name="Freeform 40">
                <a:extLst>
                  <a:ext uri="{FF2B5EF4-FFF2-40B4-BE49-F238E27FC236}">
                    <a16:creationId xmlns:a16="http://schemas.microsoft.com/office/drawing/2014/main" id="{F3298B2C-4C14-4266-8CF4-BA6B7061A3BB}"/>
                  </a:ext>
                </a:extLst>
              </p:cNvPr>
              <p:cNvSpPr/>
              <p:nvPr/>
            </p:nvSpPr>
            <p:spPr>
              <a:xfrm>
                <a:off x="7673035" y="3544485"/>
                <a:ext cx="309773" cy="185841"/>
              </a:xfrm>
              <a:custGeom>
                <a:avLst/>
                <a:gdLst>
                  <a:gd name="connsiteX0" fmla="*/ 309317 w 309773"/>
                  <a:gd name="connsiteY0" fmla="*/ 51435 h 185841"/>
                  <a:gd name="connsiteX1" fmla="*/ 308215 w 309773"/>
                  <a:gd name="connsiteY1" fmla="*/ 42622 h 185841"/>
                  <a:gd name="connsiteX2" fmla="*/ 283978 w 309773"/>
                  <a:gd name="connsiteY2" fmla="*/ 5164 h 185841"/>
                  <a:gd name="connsiteX3" fmla="*/ 268555 w 309773"/>
                  <a:gd name="connsiteY3" fmla="*/ 1859 h 185841"/>
                  <a:gd name="connsiteX4" fmla="*/ 265250 w 309773"/>
                  <a:gd name="connsiteY4" fmla="*/ 17283 h 185841"/>
                  <a:gd name="connsiteX5" fmla="*/ 274063 w 309773"/>
                  <a:gd name="connsiteY5" fmla="*/ 31605 h 185841"/>
                  <a:gd name="connsiteX6" fmla="*/ 227792 w 309773"/>
                  <a:gd name="connsiteY6" fmla="*/ 27198 h 185841"/>
                  <a:gd name="connsiteX7" fmla="*/ 844 w 309773"/>
                  <a:gd name="connsiteY7" fmla="*/ 170417 h 185841"/>
                  <a:gd name="connsiteX8" fmla="*/ 6353 w 309773"/>
                  <a:gd name="connsiteY8" fmla="*/ 184739 h 185841"/>
                  <a:gd name="connsiteX9" fmla="*/ 10760 w 309773"/>
                  <a:gd name="connsiteY9" fmla="*/ 185841 h 185841"/>
                  <a:gd name="connsiteX10" fmla="*/ 20675 w 309773"/>
                  <a:gd name="connsiteY10" fmla="*/ 179231 h 185841"/>
                  <a:gd name="connsiteX11" fmla="*/ 227792 w 309773"/>
                  <a:gd name="connsiteY11" fmla="*/ 48130 h 185841"/>
                  <a:gd name="connsiteX12" fmla="*/ 269656 w 309773"/>
                  <a:gd name="connsiteY12" fmla="*/ 52537 h 185841"/>
                  <a:gd name="connsiteX13" fmla="*/ 254233 w 309773"/>
                  <a:gd name="connsiteY13" fmla="*/ 62452 h 185841"/>
                  <a:gd name="connsiteX14" fmla="*/ 250928 w 309773"/>
                  <a:gd name="connsiteY14" fmla="*/ 77876 h 185841"/>
                  <a:gd name="connsiteX15" fmla="*/ 259741 w 309773"/>
                  <a:gd name="connsiteY15" fmla="*/ 83384 h 185841"/>
                  <a:gd name="connsiteX16" fmla="*/ 265250 w 309773"/>
                  <a:gd name="connsiteY16" fmla="*/ 81181 h 185841"/>
                  <a:gd name="connsiteX17" fmla="*/ 302707 w 309773"/>
                  <a:gd name="connsiteY17" fmla="*/ 56943 h 185841"/>
                  <a:gd name="connsiteX18" fmla="*/ 309317 w 309773"/>
                  <a:gd name="connsiteY18" fmla="*/ 51435 h 18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9773" h="185841">
                    <a:moveTo>
                      <a:pt x="309317" y="51435"/>
                    </a:moveTo>
                    <a:cubicBezTo>
                      <a:pt x="310419" y="48130"/>
                      <a:pt x="309317" y="45927"/>
                      <a:pt x="308215" y="42622"/>
                    </a:cubicBezTo>
                    <a:lnTo>
                      <a:pt x="283978" y="5164"/>
                    </a:lnTo>
                    <a:cubicBezTo>
                      <a:pt x="280673" y="-344"/>
                      <a:pt x="274063" y="-1446"/>
                      <a:pt x="268555" y="1859"/>
                    </a:cubicBezTo>
                    <a:cubicBezTo>
                      <a:pt x="263046" y="5164"/>
                      <a:pt x="261945" y="11774"/>
                      <a:pt x="265250" y="17283"/>
                    </a:cubicBezTo>
                    <a:lnTo>
                      <a:pt x="274063" y="31605"/>
                    </a:lnTo>
                    <a:cubicBezTo>
                      <a:pt x="258639" y="28300"/>
                      <a:pt x="243216" y="27198"/>
                      <a:pt x="227792" y="27198"/>
                    </a:cubicBezTo>
                    <a:cubicBezTo>
                      <a:pt x="130843" y="27198"/>
                      <a:pt x="41607" y="83384"/>
                      <a:pt x="844" y="170417"/>
                    </a:cubicBezTo>
                    <a:cubicBezTo>
                      <a:pt x="-1359" y="175926"/>
                      <a:pt x="844" y="182536"/>
                      <a:pt x="6353" y="184739"/>
                    </a:cubicBezTo>
                    <a:cubicBezTo>
                      <a:pt x="7455" y="185841"/>
                      <a:pt x="9658" y="185841"/>
                      <a:pt x="10760" y="185841"/>
                    </a:cubicBezTo>
                    <a:cubicBezTo>
                      <a:pt x="15166" y="185841"/>
                      <a:pt x="18471" y="183638"/>
                      <a:pt x="20675" y="179231"/>
                    </a:cubicBezTo>
                    <a:cubicBezTo>
                      <a:pt x="58132" y="99909"/>
                      <a:pt x="139657" y="48130"/>
                      <a:pt x="227792" y="48130"/>
                    </a:cubicBezTo>
                    <a:cubicBezTo>
                      <a:pt x="242114" y="48130"/>
                      <a:pt x="256436" y="49232"/>
                      <a:pt x="269656" y="52537"/>
                    </a:cubicBezTo>
                    <a:lnTo>
                      <a:pt x="254233" y="62452"/>
                    </a:lnTo>
                    <a:cubicBezTo>
                      <a:pt x="248724" y="65757"/>
                      <a:pt x="247622" y="72367"/>
                      <a:pt x="250928" y="77876"/>
                    </a:cubicBezTo>
                    <a:cubicBezTo>
                      <a:pt x="253131" y="81181"/>
                      <a:pt x="256436" y="83384"/>
                      <a:pt x="259741" y="83384"/>
                    </a:cubicBezTo>
                    <a:cubicBezTo>
                      <a:pt x="261945" y="83384"/>
                      <a:pt x="264148" y="82282"/>
                      <a:pt x="265250" y="81181"/>
                    </a:cubicBezTo>
                    <a:lnTo>
                      <a:pt x="302707" y="56943"/>
                    </a:lnTo>
                    <a:cubicBezTo>
                      <a:pt x="306012" y="56943"/>
                      <a:pt x="308215" y="54740"/>
                      <a:pt x="309317" y="5143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6" name="Freeform 41">
                <a:extLst>
                  <a:ext uri="{FF2B5EF4-FFF2-40B4-BE49-F238E27FC236}">
                    <a16:creationId xmlns:a16="http://schemas.microsoft.com/office/drawing/2014/main" id="{15C5AC51-2CC6-4498-962D-69AEA1CCA76A}"/>
                  </a:ext>
                </a:extLst>
              </p:cNvPr>
              <p:cNvSpPr/>
              <p:nvPr/>
            </p:nvSpPr>
            <p:spPr>
              <a:xfrm>
                <a:off x="7962310" y="3752704"/>
                <a:ext cx="219844" cy="313636"/>
              </a:xfrm>
              <a:custGeom>
                <a:avLst/>
                <a:gdLst>
                  <a:gd name="connsiteX0" fmla="*/ 215040 w 219844"/>
                  <a:gd name="connsiteY0" fmla="*/ 27198 h 313636"/>
                  <a:gd name="connsiteX1" fmla="*/ 178684 w 219844"/>
                  <a:gd name="connsiteY1" fmla="*/ 1859 h 313636"/>
                  <a:gd name="connsiteX2" fmla="*/ 163261 w 219844"/>
                  <a:gd name="connsiteY2" fmla="*/ 5164 h 313636"/>
                  <a:gd name="connsiteX3" fmla="*/ 137922 w 219844"/>
                  <a:gd name="connsiteY3" fmla="*/ 41520 h 313636"/>
                  <a:gd name="connsiteX4" fmla="*/ 141227 w 219844"/>
                  <a:gd name="connsiteY4" fmla="*/ 56944 h 313636"/>
                  <a:gd name="connsiteX5" fmla="*/ 147837 w 219844"/>
                  <a:gd name="connsiteY5" fmla="*/ 59147 h 313636"/>
                  <a:gd name="connsiteX6" fmla="*/ 156651 w 219844"/>
                  <a:gd name="connsiteY6" fmla="*/ 54740 h 313636"/>
                  <a:gd name="connsiteX7" fmla="*/ 166566 w 219844"/>
                  <a:gd name="connsiteY7" fmla="*/ 40418 h 313636"/>
                  <a:gd name="connsiteX8" fmla="*/ 168769 w 219844"/>
                  <a:gd name="connsiteY8" fmla="*/ 72367 h 313636"/>
                  <a:gd name="connsiteX9" fmla="*/ 7923 w 219844"/>
                  <a:gd name="connsiteY9" fmla="*/ 291603 h 313636"/>
                  <a:gd name="connsiteX10" fmla="*/ 211 w 219844"/>
                  <a:gd name="connsiteY10" fmla="*/ 305925 h 313636"/>
                  <a:gd name="connsiteX11" fmla="*/ 11228 w 219844"/>
                  <a:gd name="connsiteY11" fmla="*/ 313637 h 313636"/>
                  <a:gd name="connsiteX12" fmla="*/ 14533 w 219844"/>
                  <a:gd name="connsiteY12" fmla="*/ 313637 h 313636"/>
                  <a:gd name="connsiteX13" fmla="*/ 191905 w 219844"/>
                  <a:gd name="connsiteY13" fmla="*/ 73469 h 313636"/>
                  <a:gd name="connsiteX14" fmla="*/ 189701 w 219844"/>
                  <a:gd name="connsiteY14" fmla="*/ 38215 h 313636"/>
                  <a:gd name="connsiteX15" fmla="*/ 204023 w 219844"/>
                  <a:gd name="connsiteY15" fmla="*/ 48130 h 313636"/>
                  <a:gd name="connsiteX16" fmla="*/ 219447 w 219844"/>
                  <a:gd name="connsiteY16" fmla="*/ 44825 h 313636"/>
                  <a:gd name="connsiteX17" fmla="*/ 215040 w 219844"/>
                  <a:gd name="connsiteY17" fmla="*/ 27198 h 3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844" h="313636">
                    <a:moveTo>
                      <a:pt x="215040" y="27198"/>
                    </a:moveTo>
                    <a:lnTo>
                      <a:pt x="178684" y="1859"/>
                    </a:lnTo>
                    <a:cubicBezTo>
                      <a:pt x="173176" y="-1446"/>
                      <a:pt x="166566" y="-344"/>
                      <a:pt x="163261" y="5164"/>
                    </a:cubicBezTo>
                    <a:lnTo>
                      <a:pt x="137922" y="41520"/>
                    </a:lnTo>
                    <a:cubicBezTo>
                      <a:pt x="134617" y="47028"/>
                      <a:pt x="135719" y="53638"/>
                      <a:pt x="141227" y="56944"/>
                    </a:cubicBezTo>
                    <a:cubicBezTo>
                      <a:pt x="143431" y="58045"/>
                      <a:pt x="145634" y="59147"/>
                      <a:pt x="147837" y="59147"/>
                    </a:cubicBezTo>
                    <a:cubicBezTo>
                      <a:pt x="151142" y="59147"/>
                      <a:pt x="154447" y="56944"/>
                      <a:pt x="156651" y="54740"/>
                    </a:cubicBezTo>
                    <a:lnTo>
                      <a:pt x="166566" y="40418"/>
                    </a:lnTo>
                    <a:cubicBezTo>
                      <a:pt x="167668" y="51435"/>
                      <a:pt x="168769" y="61350"/>
                      <a:pt x="168769" y="72367"/>
                    </a:cubicBezTo>
                    <a:cubicBezTo>
                      <a:pt x="168769" y="173722"/>
                      <a:pt x="103770" y="261857"/>
                      <a:pt x="7923" y="291603"/>
                    </a:cubicBezTo>
                    <a:cubicBezTo>
                      <a:pt x="2414" y="293806"/>
                      <a:pt x="-891" y="299315"/>
                      <a:pt x="211" y="305925"/>
                    </a:cubicBezTo>
                    <a:cubicBezTo>
                      <a:pt x="1313" y="310332"/>
                      <a:pt x="5720" y="313637"/>
                      <a:pt x="11228" y="313637"/>
                    </a:cubicBezTo>
                    <a:cubicBezTo>
                      <a:pt x="12329" y="313637"/>
                      <a:pt x="13431" y="313637"/>
                      <a:pt x="14533" y="313637"/>
                    </a:cubicBezTo>
                    <a:cubicBezTo>
                      <a:pt x="120295" y="280586"/>
                      <a:pt x="191905" y="183638"/>
                      <a:pt x="191905" y="73469"/>
                    </a:cubicBezTo>
                    <a:cubicBezTo>
                      <a:pt x="191905" y="61350"/>
                      <a:pt x="190803" y="49232"/>
                      <a:pt x="189701" y="38215"/>
                    </a:cubicBezTo>
                    <a:lnTo>
                      <a:pt x="204023" y="48130"/>
                    </a:lnTo>
                    <a:cubicBezTo>
                      <a:pt x="209532" y="51435"/>
                      <a:pt x="216142" y="50333"/>
                      <a:pt x="219447" y="44825"/>
                    </a:cubicBezTo>
                    <a:cubicBezTo>
                      <a:pt x="220549" y="38215"/>
                      <a:pt x="219447" y="30503"/>
                      <a:pt x="215040" y="2719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7" name="Freeform 42">
                <a:extLst>
                  <a:ext uri="{FF2B5EF4-FFF2-40B4-BE49-F238E27FC236}">
                    <a16:creationId xmlns:a16="http://schemas.microsoft.com/office/drawing/2014/main" id="{FDD7A63B-B09D-4593-9AFE-059CE6D27BC1}"/>
                  </a:ext>
                </a:extLst>
              </p:cNvPr>
              <p:cNvSpPr/>
              <p:nvPr/>
            </p:nvSpPr>
            <p:spPr>
              <a:xfrm>
                <a:off x="7693709" y="3912105"/>
                <a:ext cx="125592" cy="125592"/>
              </a:xfrm>
              <a:custGeom>
                <a:avLst/>
                <a:gdLst>
                  <a:gd name="connsiteX0" fmla="*/ 62796 w 125592"/>
                  <a:gd name="connsiteY0" fmla="*/ 0 h 125592"/>
                  <a:gd name="connsiteX1" fmla="*/ 0 w 125592"/>
                  <a:gd name="connsiteY1" fmla="*/ 62796 h 125592"/>
                  <a:gd name="connsiteX2" fmla="*/ 62796 w 125592"/>
                  <a:gd name="connsiteY2" fmla="*/ 125592 h 125592"/>
                  <a:gd name="connsiteX3" fmla="*/ 125593 w 125592"/>
                  <a:gd name="connsiteY3" fmla="*/ 62796 h 125592"/>
                  <a:gd name="connsiteX4" fmla="*/ 62796 w 125592"/>
                  <a:gd name="connsiteY4" fmla="*/ 0 h 125592"/>
                  <a:gd name="connsiteX5" fmla="*/ 62796 w 125592"/>
                  <a:gd name="connsiteY5" fmla="*/ 102457 h 125592"/>
                  <a:gd name="connsiteX6" fmla="*/ 22034 w 125592"/>
                  <a:gd name="connsiteY6" fmla="*/ 61694 h 125592"/>
                  <a:gd name="connsiteX7" fmla="*/ 62796 w 125592"/>
                  <a:gd name="connsiteY7" fmla="*/ 20932 h 125592"/>
                  <a:gd name="connsiteX8" fmla="*/ 103559 w 125592"/>
                  <a:gd name="connsiteY8" fmla="*/ 61694 h 125592"/>
                  <a:gd name="connsiteX9" fmla="*/ 62796 w 125592"/>
                  <a:gd name="connsiteY9" fmla="*/ 102457 h 1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592" h="125592">
                    <a:moveTo>
                      <a:pt x="62796" y="0"/>
                    </a:moveTo>
                    <a:cubicBezTo>
                      <a:pt x="28644" y="0"/>
                      <a:pt x="0" y="27542"/>
                      <a:pt x="0" y="62796"/>
                    </a:cubicBezTo>
                    <a:cubicBezTo>
                      <a:pt x="0" y="96948"/>
                      <a:pt x="28644" y="125592"/>
                      <a:pt x="62796" y="125592"/>
                    </a:cubicBezTo>
                    <a:cubicBezTo>
                      <a:pt x="96949" y="125592"/>
                      <a:pt x="125593" y="98050"/>
                      <a:pt x="125593" y="62796"/>
                    </a:cubicBezTo>
                    <a:cubicBezTo>
                      <a:pt x="125593" y="27542"/>
                      <a:pt x="98051" y="0"/>
                      <a:pt x="62796" y="0"/>
                    </a:cubicBezTo>
                    <a:close/>
                    <a:moveTo>
                      <a:pt x="62796" y="102457"/>
                    </a:moveTo>
                    <a:cubicBezTo>
                      <a:pt x="40763" y="102457"/>
                      <a:pt x="22034" y="84830"/>
                      <a:pt x="22034" y="61694"/>
                    </a:cubicBezTo>
                    <a:cubicBezTo>
                      <a:pt x="22034" y="39661"/>
                      <a:pt x="40763" y="20932"/>
                      <a:pt x="62796" y="20932"/>
                    </a:cubicBezTo>
                    <a:cubicBezTo>
                      <a:pt x="84830" y="20932"/>
                      <a:pt x="103559" y="38559"/>
                      <a:pt x="103559" y="61694"/>
                    </a:cubicBezTo>
                    <a:cubicBezTo>
                      <a:pt x="103559" y="84830"/>
                      <a:pt x="85932" y="102457"/>
                      <a:pt x="62796" y="10245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8" name="Freeform 43">
                <a:extLst>
                  <a:ext uri="{FF2B5EF4-FFF2-40B4-BE49-F238E27FC236}">
                    <a16:creationId xmlns:a16="http://schemas.microsoft.com/office/drawing/2014/main" id="{C3F14407-B440-4826-8AAD-4EEAFCBB22D0}"/>
                  </a:ext>
                </a:extLst>
              </p:cNvPr>
              <p:cNvSpPr/>
              <p:nvPr/>
            </p:nvSpPr>
            <p:spPr>
              <a:xfrm>
                <a:off x="7827014" y="3980410"/>
                <a:ext cx="112372" cy="112372"/>
              </a:xfrm>
              <a:custGeom>
                <a:avLst/>
                <a:gdLst>
                  <a:gd name="connsiteX0" fmla="*/ 56186 w 112372"/>
                  <a:gd name="connsiteY0" fmla="*/ 0 h 112372"/>
                  <a:gd name="connsiteX1" fmla="*/ 0 w 112372"/>
                  <a:gd name="connsiteY1" fmla="*/ 56186 h 112372"/>
                  <a:gd name="connsiteX2" fmla="*/ 56186 w 112372"/>
                  <a:gd name="connsiteY2" fmla="*/ 112372 h 112372"/>
                  <a:gd name="connsiteX3" fmla="*/ 112372 w 112372"/>
                  <a:gd name="connsiteY3" fmla="*/ 56186 h 112372"/>
                  <a:gd name="connsiteX4" fmla="*/ 56186 w 112372"/>
                  <a:gd name="connsiteY4" fmla="*/ 0 h 112372"/>
                  <a:gd name="connsiteX5" fmla="*/ 56186 w 112372"/>
                  <a:gd name="connsiteY5" fmla="*/ 90338 h 112372"/>
                  <a:gd name="connsiteX6" fmla="*/ 22034 w 112372"/>
                  <a:gd name="connsiteY6" fmla="*/ 56186 h 112372"/>
                  <a:gd name="connsiteX7" fmla="*/ 56186 w 112372"/>
                  <a:gd name="connsiteY7" fmla="*/ 22034 h 112372"/>
                  <a:gd name="connsiteX8" fmla="*/ 90339 w 112372"/>
                  <a:gd name="connsiteY8" fmla="*/ 56186 h 112372"/>
                  <a:gd name="connsiteX9" fmla="*/ 56186 w 112372"/>
                  <a:gd name="connsiteY9" fmla="*/ 90338 h 11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372" h="112372">
                    <a:moveTo>
                      <a:pt x="56186" y="0"/>
                    </a:moveTo>
                    <a:cubicBezTo>
                      <a:pt x="25339" y="0"/>
                      <a:pt x="0" y="25339"/>
                      <a:pt x="0" y="56186"/>
                    </a:cubicBezTo>
                    <a:cubicBezTo>
                      <a:pt x="0" y="87033"/>
                      <a:pt x="25339" y="112372"/>
                      <a:pt x="56186" y="112372"/>
                    </a:cubicBezTo>
                    <a:cubicBezTo>
                      <a:pt x="87033" y="112372"/>
                      <a:pt x="112372" y="87033"/>
                      <a:pt x="112372" y="56186"/>
                    </a:cubicBezTo>
                    <a:cubicBezTo>
                      <a:pt x="112372" y="25339"/>
                      <a:pt x="87033" y="0"/>
                      <a:pt x="56186" y="0"/>
                    </a:cubicBezTo>
                    <a:close/>
                    <a:moveTo>
                      <a:pt x="56186" y="90338"/>
                    </a:moveTo>
                    <a:cubicBezTo>
                      <a:pt x="37457" y="90338"/>
                      <a:pt x="22034" y="74915"/>
                      <a:pt x="22034" y="56186"/>
                    </a:cubicBezTo>
                    <a:cubicBezTo>
                      <a:pt x="22034" y="37457"/>
                      <a:pt x="37457" y="22034"/>
                      <a:pt x="56186" y="22034"/>
                    </a:cubicBezTo>
                    <a:cubicBezTo>
                      <a:pt x="74915" y="22034"/>
                      <a:pt x="90339" y="37457"/>
                      <a:pt x="90339" y="56186"/>
                    </a:cubicBezTo>
                    <a:cubicBezTo>
                      <a:pt x="90339" y="74915"/>
                      <a:pt x="74915" y="90338"/>
                      <a:pt x="56186" y="9033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9" name="Freeform 44">
                <a:extLst>
                  <a:ext uri="{FF2B5EF4-FFF2-40B4-BE49-F238E27FC236}">
                    <a16:creationId xmlns:a16="http://schemas.microsoft.com/office/drawing/2014/main" id="{3AC922FB-723C-4C6A-BE6E-D9ACF191B38C}"/>
                  </a:ext>
                </a:extLst>
              </p:cNvPr>
              <p:cNvSpPr/>
              <p:nvPr/>
            </p:nvSpPr>
            <p:spPr>
              <a:xfrm>
                <a:off x="7632015" y="3753462"/>
                <a:ext cx="145422" cy="145422"/>
              </a:xfrm>
              <a:custGeom>
                <a:avLst/>
                <a:gdLst>
                  <a:gd name="connsiteX0" fmla="*/ 145423 w 145422"/>
                  <a:gd name="connsiteY0" fmla="*/ 72711 h 145422"/>
                  <a:gd name="connsiteX1" fmla="*/ 72711 w 145422"/>
                  <a:gd name="connsiteY1" fmla="*/ 0 h 145422"/>
                  <a:gd name="connsiteX2" fmla="*/ 0 w 145422"/>
                  <a:gd name="connsiteY2" fmla="*/ 72711 h 145422"/>
                  <a:gd name="connsiteX3" fmla="*/ 72711 w 145422"/>
                  <a:gd name="connsiteY3" fmla="*/ 145423 h 145422"/>
                  <a:gd name="connsiteX4" fmla="*/ 145423 w 145422"/>
                  <a:gd name="connsiteY4" fmla="*/ 72711 h 145422"/>
                  <a:gd name="connsiteX5" fmla="*/ 23135 w 145422"/>
                  <a:gd name="connsiteY5" fmla="*/ 72711 h 145422"/>
                  <a:gd name="connsiteX6" fmla="*/ 73813 w 145422"/>
                  <a:gd name="connsiteY6" fmla="*/ 22034 h 145422"/>
                  <a:gd name="connsiteX7" fmla="*/ 124491 w 145422"/>
                  <a:gd name="connsiteY7" fmla="*/ 72711 h 145422"/>
                  <a:gd name="connsiteX8" fmla="*/ 73813 w 145422"/>
                  <a:gd name="connsiteY8" fmla="*/ 123389 h 145422"/>
                  <a:gd name="connsiteX9" fmla="*/ 23135 w 145422"/>
                  <a:gd name="connsiteY9" fmla="*/ 72711 h 14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22" h="145422">
                    <a:moveTo>
                      <a:pt x="145423" y="72711"/>
                    </a:moveTo>
                    <a:cubicBezTo>
                      <a:pt x="145423" y="33051"/>
                      <a:pt x="113474" y="0"/>
                      <a:pt x="72711" y="0"/>
                    </a:cubicBezTo>
                    <a:cubicBezTo>
                      <a:pt x="33051" y="0"/>
                      <a:pt x="0" y="31949"/>
                      <a:pt x="0" y="72711"/>
                    </a:cubicBezTo>
                    <a:cubicBezTo>
                      <a:pt x="0" y="112372"/>
                      <a:pt x="31949" y="145423"/>
                      <a:pt x="72711" y="145423"/>
                    </a:cubicBezTo>
                    <a:cubicBezTo>
                      <a:pt x="113474" y="145423"/>
                      <a:pt x="145423" y="112372"/>
                      <a:pt x="145423" y="72711"/>
                    </a:cubicBezTo>
                    <a:close/>
                    <a:moveTo>
                      <a:pt x="23135" y="72711"/>
                    </a:moveTo>
                    <a:cubicBezTo>
                      <a:pt x="23135" y="45169"/>
                      <a:pt x="45169" y="22034"/>
                      <a:pt x="73813" y="22034"/>
                    </a:cubicBezTo>
                    <a:cubicBezTo>
                      <a:pt x="102457" y="22034"/>
                      <a:pt x="124491" y="44068"/>
                      <a:pt x="124491" y="72711"/>
                    </a:cubicBezTo>
                    <a:cubicBezTo>
                      <a:pt x="124491" y="101355"/>
                      <a:pt x="102457" y="123389"/>
                      <a:pt x="73813" y="123389"/>
                    </a:cubicBezTo>
                    <a:cubicBezTo>
                      <a:pt x="45169" y="123389"/>
                      <a:pt x="23135" y="100254"/>
                      <a:pt x="23135"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0" name="Freeform 45">
                <a:extLst>
                  <a:ext uri="{FF2B5EF4-FFF2-40B4-BE49-F238E27FC236}">
                    <a16:creationId xmlns:a16="http://schemas.microsoft.com/office/drawing/2014/main" id="{B32AF7C8-D9AB-4D76-B280-7FD0B1403B8B}"/>
                  </a:ext>
                </a:extLst>
              </p:cNvPr>
              <p:cNvSpPr/>
              <p:nvPr/>
            </p:nvSpPr>
            <p:spPr>
              <a:xfrm>
                <a:off x="7947098" y="3606937"/>
                <a:ext cx="176270" cy="176270"/>
              </a:xfrm>
              <a:custGeom>
                <a:avLst/>
                <a:gdLst>
                  <a:gd name="connsiteX0" fmla="*/ 88135 w 176270"/>
                  <a:gd name="connsiteY0" fmla="*/ 176270 h 176270"/>
                  <a:gd name="connsiteX1" fmla="*/ 176270 w 176270"/>
                  <a:gd name="connsiteY1" fmla="*/ 88135 h 176270"/>
                  <a:gd name="connsiteX2" fmla="*/ 88135 w 176270"/>
                  <a:gd name="connsiteY2" fmla="*/ 0 h 176270"/>
                  <a:gd name="connsiteX3" fmla="*/ 0 w 176270"/>
                  <a:gd name="connsiteY3" fmla="*/ 88135 h 176270"/>
                  <a:gd name="connsiteX4" fmla="*/ 88135 w 176270"/>
                  <a:gd name="connsiteY4" fmla="*/ 176270 h 176270"/>
                  <a:gd name="connsiteX5" fmla="*/ 88135 w 176270"/>
                  <a:gd name="connsiteY5" fmla="*/ 22034 h 176270"/>
                  <a:gd name="connsiteX6" fmla="*/ 154236 w 176270"/>
                  <a:gd name="connsiteY6" fmla="*/ 88135 h 176270"/>
                  <a:gd name="connsiteX7" fmla="*/ 88135 w 176270"/>
                  <a:gd name="connsiteY7" fmla="*/ 154236 h 176270"/>
                  <a:gd name="connsiteX8" fmla="*/ 22034 w 176270"/>
                  <a:gd name="connsiteY8" fmla="*/ 88135 h 176270"/>
                  <a:gd name="connsiteX9" fmla="*/ 88135 w 176270"/>
                  <a:gd name="connsiteY9" fmla="*/ 22034 h 17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270" h="176270">
                    <a:moveTo>
                      <a:pt x="88135" y="176270"/>
                    </a:moveTo>
                    <a:cubicBezTo>
                      <a:pt x="136610" y="176270"/>
                      <a:pt x="176270" y="136609"/>
                      <a:pt x="176270" y="88135"/>
                    </a:cubicBezTo>
                    <a:cubicBezTo>
                      <a:pt x="176270" y="39661"/>
                      <a:pt x="136610" y="0"/>
                      <a:pt x="88135" y="0"/>
                    </a:cubicBezTo>
                    <a:cubicBezTo>
                      <a:pt x="39661" y="0"/>
                      <a:pt x="0" y="39661"/>
                      <a:pt x="0" y="88135"/>
                    </a:cubicBezTo>
                    <a:cubicBezTo>
                      <a:pt x="0" y="136609"/>
                      <a:pt x="38559" y="176270"/>
                      <a:pt x="88135" y="176270"/>
                    </a:cubicBezTo>
                    <a:close/>
                    <a:moveTo>
                      <a:pt x="88135" y="22034"/>
                    </a:moveTo>
                    <a:cubicBezTo>
                      <a:pt x="124491" y="22034"/>
                      <a:pt x="154236" y="51779"/>
                      <a:pt x="154236" y="88135"/>
                    </a:cubicBezTo>
                    <a:cubicBezTo>
                      <a:pt x="154236" y="124491"/>
                      <a:pt x="124491" y="154236"/>
                      <a:pt x="88135" y="154236"/>
                    </a:cubicBezTo>
                    <a:cubicBezTo>
                      <a:pt x="51779" y="154236"/>
                      <a:pt x="22034" y="124491"/>
                      <a:pt x="22034" y="88135"/>
                    </a:cubicBezTo>
                    <a:cubicBezTo>
                      <a:pt x="22034" y="51779"/>
                      <a:pt x="50678" y="22034"/>
                      <a:pt x="88135" y="2203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51" name="Graphic 7">
            <a:extLst>
              <a:ext uri="{FF2B5EF4-FFF2-40B4-BE49-F238E27FC236}">
                <a16:creationId xmlns:a16="http://schemas.microsoft.com/office/drawing/2014/main" id="{9F8E8AA9-13B0-4498-952D-E360F0EE7411}"/>
              </a:ext>
            </a:extLst>
          </p:cNvPr>
          <p:cNvGrpSpPr/>
          <p:nvPr/>
        </p:nvGrpSpPr>
        <p:grpSpPr>
          <a:xfrm>
            <a:off x="6410754" y="4486915"/>
            <a:ext cx="661012" cy="661012"/>
            <a:chOff x="6931341" y="4786845"/>
            <a:chExt cx="661012" cy="661012"/>
          </a:xfrm>
          <a:effectLst>
            <a:outerShdw blurRad="63500" dist="38100" dir="2700000" algn="tl" rotWithShape="0">
              <a:prstClr val="black">
                <a:alpha val="20000"/>
              </a:prstClr>
            </a:outerShdw>
          </a:effectLst>
        </p:grpSpPr>
        <p:sp>
          <p:nvSpPr>
            <p:cNvPr id="52" name="Freeform 47">
              <a:extLst>
                <a:ext uri="{FF2B5EF4-FFF2-40B4-BE49-F238E27FC236}">
                  <a16:creationId xmlns:a16="http://schemas.microsoft.com/office/drawing/2014/main" id="{76FF0E60-E342-43A1-BD59-6F54D965DF1E}"/>
                </a:ext>
              </a:extLst>
            </p:cNvPr>
            <p:cNvSpPr/>
            <p:nvPr/>
          </p:nvSpPr>
          <p:spPr>
            <a:xfrm>
              <a:off x="6931341" y="478684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3" name="Freeform 48">
              <a:extLst>
                <a:ext uri="{FF2B5EF4-FFF2-40B4-BE49-F238E27FC236}">
                  <a16:creationId xmlns:a16="http://schemas.microsoft.com/office/drawing/2014/main" id="{35C2B4D7-9AA4-4349-BB76-752EE4BE72A3}"/>
                </a:ext>
              </a:extLst>
            </p:cNvPr>
            <p:cNvSpPr/>
            <p:nvPr/>
          </p:nvSpPr>
          <p:spPr>
            <a:xfrm>
              <a:off x="6976511" y="4863964"/>
              <a:ext cx="536521" cy="512285"/>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58" name="Graphic 7">
            <a:extLst>
              <a:ext uri="{FF2B5EF4-FFF2-40B4-BE49-F238E27FC236}">
                <a16:creationId xmlns:a16="http://schemas.microsoft.com/office/drawing/2014/main" id="{6C8327CE-AE9D-4DCD-A4C9-E8D6107975EF}"/>
              </a:ext>
            </a:extLst>
          </p:cNvPr>
          <p:cNvGrpSpPr/>
          <p:nvPr/>
        </p:nvGrpSpPr>
        <p:grpSpPr>
          <a:xfrm>
            <a:off x="5378598" y="2202361"/>
            <a:ext cx="535420" cy="535420"/>
            <a:chOff x="5570756" y="2476605"/>
            <a:chExt cx="535420" cy="535420"/>
          </a:xfrm>
          <a:effectLst>
            <a:outerShdw blurRad="63500" dist="38100" dir="2700000" algn="tl" rotWithShape="0">
              <a:prstClr val="black">
                <a:alpha val="20000"/>
              </a:prstClr>
            </a:outerShdw>
          </a:effectLst>
        </p:grpSpPr>
        <p:sp>
          <p:nvSpPr>
            <p:cNvPr id="59" name="Freeform 54">
              <a:extLst>
                <a:ext uri="{FF2B5EF4-FFF2-40B4-BE49-F238E27FC236}">
                  <a16:creationId xmlns:a16="http://schemas.microsoft.com/office/drawing/2014/main" id="{3604F1D5-CFD8-4239-9668-400E41230716}"/>
                </a:ext>
              </a:extLst>
            </p:cNvPr>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0" name="Graphic 7">
              <a:extLst>
                <a:ext uri="{FF2B5EF4-FFF2-40B4-BE49-F238E27FC236}">
                  <a16:creationId xmlns:a16="http://schemas.microsoft.com/office/drawing/2014/main" id="{92C81202-F727-4456-BE21-469D256DBBC0}"/>
                </a:ext>
              </a:extLst>
            </p:cNvPr>
            <p:cNvGrpSpPr/>
            <p:nvPr/>
          </p:nvGrpSpPr>
          <p:grpSpPr>
            <a:xfrm>
              <a:off x="5678722" y="2582367"/>
              <a:ext cx="318663" cy="322794"/>
              <a:chOff x="5678722" y="2582367"/>
              <a:chExt cx="318663" cy="322794"/>
            </a:xfrm>
            <a:solidFill>
              <a:srgbClr val="FFFFFF"/>
            </a:solidFill>
          </p:grpSpPr>
          <p:sp>
            <p:nvSpPr>
              <p:cNvPr id="61" name="Freeform 56">
                <a:extLst>
                  <a:ext uri="{FF2B5EF4-FFF2-40B4-BE49-F238E27FC236}">
                    <a16:creationId xmlns:a16="http://schemas.microsoft.com/office/drawing/2014/main" id="{417B8B8B-277F-4C4E-B12E-D995895BF063}"/>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2" name="Freeform 57">
                <a:extLst>
                  <a:ext uri="{FF2B5EF4-FFF2-40B4-BE49-F238E27FC236}">
                    <a16:creationId xmlns:a16="http://schemas.microsoft.com/office/drawing/2014/main" id="{259D68C6-0739-4730-809E-AE5570680E5E}"/>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68" name="Graphic 7">
            <a:extLst>
              <a:ext uri="{FF2B5EF4-FFF2-40B4-BE49-F238E27FC236}">
                <a16:creationId xmlns:a16="http://schemas.microsoft.com/office/drawing/2014/main" id="{434AB35F-3341-4789-9F7E-9E072DE3D1E6}"/>
              </a:ext>
            </a:extLst>
          </p:cNvPr>
          <p:cNvGrpSpPr/>
          <p:nvPr/>
        </p:nvGrpSpPr>
        <p:grpSpPr>
          <a:xfrm>
            <a:off x="4276366" y="3248616"/>
            <a:ext cx="661012" cy="661012"/>
            <a:chOff x="4654152" y="3474735"/>
            <a:chExt cx="661012" cy="661012"/>
          </a:xfrm>
          <a:effectLst>
            <a:outerShdw blurRad="63500" dist="38100" dir="2700000" algn="tl" rotWithShape="0">
              <a:prstClr val="black">
                <a:alpha val="20000"/>
              </a:prstClr>
            </a:outerShdw>
          </a:effectLst>
        </p:grpSpPr>
        <p:sp>
          <p:nvSpPr>
            <p:cNvPr id="69" name="Freeform 64">
              <a:extLst>
                <a:ext uri="{FF2B5EF4-FFF2-40B4-BE49-F238E27FC236}">
                  <a16:creationId xmlns:a16="http://schemas.microsoft.com/office/drawing/2014/main" id="{661A6D85-E37E-4BEB-A89E-D57F6E7F1587}"/>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0" name="Graphic 7">
              <a:extLst>
                <a:ext uri="{FF2B5EF4-FFF2-40B4-BE49-F238E27FC236}">
                  <a16:creationId xmlns:a16="http://schemas.microsoft.com/office/drawing/2014/main" id="{939FD8DC-D296-4D1D-BEB1-4599F4A60A99}"/>
                </a:ext>
              </a:extLst>
            </p:cNvPr>
            <p:cNvGrpSpPr/>
            <p:nvPr/>
          </p:nvGrpSpPr>
          <p:grpSpPr>
            <a:xfrm>
              <a:off x="4764320" y="3577192"/>
              <a:ext cx="439573" cy="447285"/>
              <a:chOff x="4764320" y="3577192"/>
              <a:chExt cx="439573" cy="447285"/>
            </a:xfrm>
            <a:solidFill>
              <a:srgbClr val="FFFFFF"/>
            </a:solidFill>
          </p:grpSpPr>
          <p:sp>
            <p:nvSpPr>
              <p:cNvPr id="71" name="Freeform 66">
                <a:extLst>
                  <a:ext uri="{FF2B5EF4-FFF2-40B4-BE49-F238E27FC236}">
                    <a16:creationId xmlns:a16="http://schemas.microsoft.com/office/drawing/2014/main" id="{569C6207-5AEA-419B-AF76-5DFAB54C2FAD}"/>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67">
                <a:extLst>
                  <a:ext uri="{FF2B5EF4-FFF2-40B4-BE49-F238E27FC236}">
                    <a16:creationId xmlns:a16="http://schemas.microsoft.com/office/drawing/2014/main" id="{3EF29520-E9D1-4885-8311-44BA7E769F67}"/>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73" name="Graphic 7">
            <a:extLst>
              <a:ext uri="{FF2B5EF4-FFF2-40B4-BE49-F238E27FC236}">
                <a16:creationId xmlns:a16="http://schemas.microsoft.com/office/drawing/2014/main" id="{D3A50E94-FC2B-44D8-AB3B-98C0088144CB}"/>
              </a:ext>
            </a:extLst>
          </p:cNvPr>
          <p:cNvGrpSpPr/>
          <p:nvPr/>
        </p:nvGrpSpPr>
        <p:grpSpPr>
          <a:xfrm>
            <a:off x="5073431" y="1925837"/>
            <a:ext cx="535420" cy="535420"/>
            <a:chOff x="5265589" y="2200081"/>
            <a:chExt cx="535420" cy="535420"/>
          </a:xfrm>
          <a:effectLst>
            <a:outerShdw blurRad="63500" dist="38100" dir="2700000" algn="tl" rotWithShape="0">
              <a:prstClr val="black">
                <a:alpha val="20000"/>
              </a:prstClr>
            </a:outerShdw>
          </a:effectLst>
        </p:grpSpPr>
        <p:sp>
          <p:nvSpPr>
            <p:cNvPr id="74" name="Freeform 80">
              <a:extLst>
                <a:ext uri="{FF2B5EF4-FFF2-40B4-BE49-F238E27FC236}">
                  <a16:creationId xmlns:a16="http://schemas.microsoft.com/office/drawing/2014/main" id="{C18BBCDB-5C78-479A-B8AB-2D5FD741383C}"/>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5" name="Freeform 81">
              <a:extLst>
                <a:ext uri="{FF2B5EF4-FFF2-40B4-BE49-F238E27FC236}">
                  <a16:creationId xmlns:a16="http://schemas.microsoft.com/office/drawing/2014/main" id="{D599F557-EA08-432F-8935-B1D5FAEB98E8}"/>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6" name="Freeform 82">
              <a:extLst>
                <a:ext uri="{FF2B5EF4-FFF2-40B4-BE49-F238E27FC236}">
                  <a16:creationId xmlns:a16="http://schemas.microsoft.com/office/drawing/2014/main" id="{CFEA7C8F-C0B8-4D1F-8C8D-3D64BD443192}"/>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77" name="Graphic 7">
              <a:extLst>
                <a:ext uri="{FF2B5EF4-FFF2-40B4-BE49-F238E27FC236}">
                  <a16:creationId xmlns:a16="http://schemas.microsoft.com/office/drawing/2014/main" id="{11130A8C-096A-4019-8E30-8FEC1BDADF21}"/>
                </a:ext>
              </a:extLst>
            </p:cNvPr>
            <p:cNvGrpSpPr/>
            <p:nvPr/>
          </p:nvGrpSpPr>
          <p:grpSpPr>
            <a:xfrm>
              <a:off x="5452876" y="2274132"/>
              <a:ext cx="243473" cy="386217"/>
              <a:chOff x="5452876" y="2274132"/>
              <a:chExt cx="243473" cy="386217"/>
            </a:xfrm>
            <a:solidFill>
              <a:srgbClr val="FFFFFF"/>
            </a:solidFill>
          </p:grpSpPr>
          <p:sp>
            <p:nvSpPr>
              <p:cNvPr id="78" name="Freeform 84">
                <a:extLst>
                  <a:ext uri="{FF2B5EF4-FFF2-40B4-BE49-F238E27FC236}">
                    <a16:creationId xmlns:a16="http://schemas.microsoft.com/office/drawing/2014/main" id="{46B89D3F-1787-4468-8870-53B0299B0AEA}"/>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Freeform 85">
                <a:extLst>
                  <a:ext uri="{FF2B5EF4-FFF2-40B4-BE49-F238E27FC236}">
                    <a16:creationId xmlns:a16="http://schemas.microsoft.com/office/drawing/2014/main" id="{0CE7D8F7-1F56-4D26-9C07-B5CD48A23DA3}"/>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Freeform 86">
                <a:extLst>
                  <a:ext uri="{FF2B5EF4-FFF2-40B4-BE49-F238E27FC236}">
                    <a16:creationId xmlns:a16="http://schemas.microsoft.com/office/drawing/2014/main" id="{BADD5577-74D2-452D-B6B3-37A793AB9BAC}"/>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Freeform 87">
                <a:extLst>
                  <a:ext uri="{FF2B5EF4-FFF2-40B4-BE49-F238E27FC236}">
                    <a16:creationId xmlns:a16="http://schemas.microsoft.com/office/drawing/2014/main" id="{CA436FEC-5278-49B3-8976-46B84F7C91F3}"/>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88">
                <a:extLst>
                  <a:ext uri="{FF2B5EF4-FFF2-40B4-BE49-F238E27FC236}">
                    <a16:creationId xmlns:a16="http://schemas.microsoft.com/office/drawing/2014/main" id="{3D076D95-666D-4BAB-8B60-821A4EF895DC}"/>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3" name="Freeform 89">
                <a:extLst>
                  <a:ext uri="{FF2B5EF4-FFF2-40B4-BE49-F238E27FC236}">
                    <a16:creationId xmlns:a16="http://schemas.microsoft.com/office/drawing/2014/main" id="{366FC095-81E7-4AAB-A902-895546BF8057}"/>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4" name="Freeform 90">
                <a:extLst>
                  <a:ext uri="{FF2B5EF4-FFF2-40B4-BE49-F238E27FC236}">
                    <a16:creationId xmlns:a16="http://schemas.microsoft.com/office/drawing/2014/main" id="{413DDF2C-B575-4E75-A033-EFC1753ABFBD}"/>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5" name="Freeform 91">
                <a:extLst>
                  <a:ext uri="{FF2B5EF4-FFF2-40B4-BE49-F238E27FC236}">
                    <a16:creationId xmlns:a16="http://schemas.microsoft.com/office/drawing/2014/main" id="{8D61E21F-038C-4A56-8DBD-04F6029DD9C0}"/>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6" name="Freeform 92">
                <a:extLst>
                  <a:ext uri="{FF2B5EF4-FFF2-40B4-BE49-F238E27FC236}">
                    <a16:creationId xmlns:a16="http://schemas.microsoft.com/office/drawing/2014/main" id="{B415E680-08A1-46F9-8ED7-C26D50CC68AB}"/>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7" name="Freeform 93">
                <a:extLst>
                  <a:ext uri="{FF2B5EF4-FFF2-40B4-BE49-F238E27FC236}">
                    <a16:creationId xmlns:a16="http://schemas.microsoft.com/office/drawing/2014/main" id="{EDF38807-2801-42B6-BB87-41D88E2C562D}"/>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8" name="Freeform 94">
                <a:extLst>
                  <a:ext uri="{FF2B5EF4-FFF2-40B4-BE49-F238E27FC236}">
                    <a16:creationId xmlns:a16="http://schemas.microsoft.com/office/drawing/2014/main" id="{46BE59D4-3F8D-4DB4-A65D-52A7587E1CE1}"/>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9" name="Freeform 95">
                <a:extLst>
                  <a:ext uri="{FF2B5EF4-FFF2-40B4-BE49-F238E27FC236}">
                    <a16:creationId xmlns:a16="http://schemas.microsoft.com/office/drawing/2014/main" id="{8F8FC088-3CAC-481A-9961-1BABB91A640A}"/>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0" name="Freeform 96">
                <a:extLst>
                  <a:ext uri="{FF2B5EF4-FFF2-40B4-BE49-F238E27FC236}">
                    <a16:creationId xmlns:a16="http://schemas.microsoft.com/office/drawing/2014/main" id="{4900501A-21B1-4867-8F64-7061172CE857}"/>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97">
                <a:extLst>
                  <a:ext uri="{FF2B5EF4-FFF2-40B4-BE49-F238E27FC236}">
                    <a16:creationId xmlns:a16="http://schemas.microsoft.com/office/drawing/2014/main" id="{FC5C7EA0-3A87-4DD5-A6DE-3D0E57923104}"/>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92" name="TextBox 91">
            <a:extLst>
              <a:ext uri="{FF2B5EF4-FFF2-40B4-BE49-F238E27FC236}">
                <a16:creationId xmlns:a16="http://schemas.microsoft.com/office/drawing/2014/main" id="{B053857B-E3AF-4C5A-904E-9245D3F21F9E}"/>
              </a:ext>
            </a:extLst>
          </p:cNvPr>
          <p:cNvSpPr txBox="1"/>
          <p:nvPr/>
        </p:nvSpPr>
        <p:spPr>
          <a:xfrm>
            <a:off x="4706951" y="2533969"/>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Discover</a:t>
            </a:r>
          </a:p>
        </p:txBody>
      </p:sp>
      <p:sp>
        <p:nvSpPr>
          <p:cNvPr id="94" name="TextBox 93">
            <a:extLst>
              <a:ext uri="{FF2B5EF4-FFF2-40B4-BE49-F238E27FC236}">
                <a16:creationId xmlns:a16="http://schemas.microsoft.com/office/drawing/2014/main" id="{B24027D4-62BF-42FB-AF63-BBB3E16673FC}"/>
              </a:ext>
            </a:extLst>
          </p:cNvPr>
          <p:cNvSpPr txBox="1"/>
          <p:nvPr/>
        </p:nvSpPr>
        <p:spPr>
          <a:xfrm>
            <a:off x="7224347" y="4051197"/>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Visualize</a:t>
            </a:r>
          </a:p>
        </p:txBody>
      </p:sp>
      <p:sp>
        <p:nvSpPr>
          <p:cNvPr id="95" name="TextBox 94">
            <a:extLst>
              <a:ext uri="{FF2B5EF4-FFF2-40B4-BE49-F238E27FC236}">
                <a16:creationId xmlns:a16="http://schemas.microsoft.com/office/drawing/2014/main" id="{4447E4A7-CA29-4BE3-95EE-5EC6916B44CB}"/>
              </a:ext>
            </a:extLst>
          </p:cNvPr>
          <p:cNvSpPr txBox="1"/>
          <p:nvPr/>
        </p:nvSpPr>
        <p:spPr>
          <a:xfrm>
            <a:off x="6443251" y="5255641"/>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Classify</a:t>
            </a:r>
          </a:p>
        </p:txBody>
      </p:sp>
      <p:grpSp>
        <p:nvGrpSpPr>
          <p:cNvPr id="131" name="Group 130">
            <a:extLst>
              <a:ext uri="{FF2B5EF4-FFF2-40B4-BE49-F238E27FC236}">
                <a16:creationId xmlns:a16="http://schemas.microsoft.com/office/drawing/2014/main" id="{00E4CA10-FDCB-D24A-8687-AEFA3B5F43C7}"/>
              </a:ext>
            </a:extLst>
          </p:cNvPr>
          <p:cNvGrpSpPr/>
          <p:nvPr/>
        </p:nvGrpSpPr>
        <p:grpSpPr>
          <a:xfrm>
            <a:off x="4717499" y="4346251"/>
            <a:ext cx="1123754" cy="811943"/>
            <a:chOff x="4717499" y="4346251"/>
            <a:chExt cx="1123754" cy="811943"/>
          </a:xfrm>
        </p:grpSpPr>
        <p:grpSp>
          <p:nvGrpSpPr>
            <p:cNvPr id="6" name="Group 5">
              <a:extLst>
                <a:ext uri="{FF2B5EF4-FFF2-40B4-BE49-F238E27FC236}">
                  <a16:creationId xmlns:a16="http://schemas.microsoft.com/office/drawing/2014/main" id="{89A1AF9C-E3F1-9846-92DF-EF1965CCA85D}"/>
                </a:ext>
              </a:extLst>
            </p:cNvPr>
            <p:cNvGrpSpPr/>
            <p:nvPr/>
          </p:nvGrpSpPr>
          <p:grpSpPr>
            <a:xfrm>
              <a:off x="4999564" y="4346251"/>
              <a:ext cx="841689" cy="811943"/>
              <a:chOff x="4999564" y="4346251"/>
              <a:chExt cx="841689" cy="811943"/>
            </a:xfrm>
          </p:grpSpPr>
          <p:grpSp>
            <p:nvGrpSpPr>
              <p:cNvPr id="54" name="Graphic 7">
                <a:extLst>
                  <a:ext uri="{FF2B5EF4-FFF2-40B4-BE49-F238E27FC236}">
                    <a16:creationId xmlns:a16="http://schemas.microsoft.com/office/drawing/2014/main" id="{6DFE47B4-846E-4464-9C45-F213A2043B2F}"/>
                  </a:ext>
                </a:extLst>
              </p:cNvPr>
              <p:cNvGrpSpPr/>
              <p:nvPr/>
            </p:nvGrpSpPr>
            <p:grpSpPr>
              <a:xfrm>
                <a:off x="5305833" y="4622774"/>
                <a:ext cx="535420" cy="535420"/>
                <a:chOff x="5656688" y="4966420"/>
                <a:chExt cx="535420" cy="535420"/>
              </a:xfrm>
              <a:effectLst>
                <a:outerShdw blurRad="63500" dist="38100" dir="2700000" algn="tl" rotWithShape="0">
                  <a:prstClr val="black">
                    <a:alpha val="20000"/>
                  </a:prstClr>
                </a:outerShdw>
              </a:effectLst>
            </p:grpSpPr>
            <p:sp>
              <p:nvSpPr>
                <p:cNvPr id="55" name="Freeform 50">
                  <a:extLst>
                    <a:ext uri="{FF2B5EF4-FFF2-40B4-BE49-F238E27FC236}">
                      <a16:creationId xmlns:a16="http://schemas.microsoft.com/office/drawing/2014/main" id="{9707EA8E-166C-4AE4-8C5E-9061C0F5BB9A}"/>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D95F7178-91B9-468D-9435-C09643731CF0}"/>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7" name="Freeform 52">
                  <a:extLst>
                    <a:ext uri="{FF2B5EF4-FFF2-40B4-BE49-F238E27FC236}">
                      <a16:creationId xmlns:a16="http://schemas.microsoft.com/office/drawing/2014/main" id="{1B1D3B47-F67B-4F29-9CE9-325C49EE4BF7}"/>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nvGrpSpPr>
              <p:cNvPr id="63" name="Graphic 7">
                <a:extLst>
                  <a:ext uri="{FF2B5EF4-FFF2-40B4-BE49-F238E27FC236}">
                    <a16:creationId xmlns:a16="http://schemas.microsoft.com/office/drawing/2014/main" id="{2E05DCFC-5B8C-45FC-8088-B1A3B5A17D9E}"/>
                  </a:ext>
                </a:extLst>
              </p:cNvPr>
              <p:cNvGrpSpPr/>
              <p:nvPr/>
            </p:nvGrpSpPr>
            <p:grpSpPr>
              <a:xfrm>
                <a:off x="4999564" y="4346251"/>
                <a:ext cx="535420" cy="535420"/>
                <a:chOff x="5350419" y="4689897"/>
                <a:chExt cx="535420" cy="535420"/>
              </a:xfrm>
              <a:effectLst>
                <a:outerShdw blurRad="63500" dist="38100" dir="2700000" algn="tl" rotWithShape="0">
                  <a:prstClr val="black">
                    <a:alpha val="20000"/>
                  </a:prstClr>
                </a:outerShdw>
              </a:effectLst>
            </p:grpSpPr>
            <p:sp>
              <p:nvSpPr>
                <p:cNvPr id="64" name="Freeform 59">
                  <a:extLst>
                    <a:ext uri="{FF2B5EF4-FFF2-40B4-BE49-F238E27FC236}">
                      <a16:creationId xmlns:a16="http://schemas.microsoft.com/office/drawing/2014/main" id="{FD15219B-2322-486A-8C40-70F7B4804CFF}"/>
                    </a:ext>
                  </a:extLst>
                </p:cNvPr>
                <p:cNvSpPr/>
                <p:nvPr/>
              </p:nvSpPr>
              <p:spPr>
                <a:xfrm>
                  <a:off x="5350419" y="4689897"/>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7" y="535420"/>
                        <a:pt x="267710" y="535420"/>
                      </a:cubicBezTo>
                      <a:cubicBezTo>
                        <a:pt x="120084" y="535420"/>
                        <a:pt x="0" y="415336"/>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5" name="Graphic 7">
                  <a:extLst>
                    <a:ext uri="{FF2B5EF4-FFF2-40B4-BE49-F238E27FC236}">
                      <a16:creationId xmlns:a16="http://schemas.microsoft.com/office/drawing/2014/main" id="{2E2AD0E1-1971-4B2D-989A-DF6F92E636C7}"/>
                    </a:ext>
                  </a:extLst>
                </p:cNvPr>
                <p:cNvGrpSpPr/>
                <p:nvPr/>
              </p:nvGrpSpPr>
              <p:grpSpPr>
                <a:xfrm>
                  <a:off x="5413215" y="4752693"/>
                  <a:ext cx="410929" cy="418641"/>
                  <a:chOff x="5413215" y="4752693"/>
                  <a:chExt cx="410929" cy="418641"/>
                </a:xfrm>
                <a:solidFill>
                  <a:srgbClr val="FFFFFF"/>
                </a:solidFill>
              </p:grpSpPr>
              <p:sp>
                <p:nvSpPr>
                  <p:cNvPr id="66" name="Freeform 61">
                    <a:extLst>
                      <a:ext uri="{FF2B5EF4-FFF2-40B4-BE49-F238E27FC236}">
                        <a16:creationId xmlns:a16="http://schemas.microsoft.com/office/drawing/2014/main" id="{634C7ED4-B020-4C01-92EA-7455EF30D7D9}"/>
                      </a:ext>
                    </a:extLst>
                  </p:cNvPr>
                  <p:cNvSpPr/>
                  <p:nvPr/>
                </p:nvSpPr>
                <p:spPr>
                  <a:xfrm>
                    <a:off x="5506858" y="4830913"/>
                    <a:ext cx="222041" cy="194998"/>
                  </a:xfrm>
                  <a:custGeom>
                    <a:avLst/>
                    <a:gdLst>
                      <a:gd name="connsiteX0" fmla="*/ 218134 w 222041"/>
                      <a:gd name="connsiteY0" fmla="*/ 178474 h 194998"/>
                      <a:gd name="connsiteX1" fmla="*/ 174067 w 222041"/>
                      <a:gd name="connsiteY1" fmla="*/ 153135 h 194998"/>
                      <a:gd name="connsiteX2" fmla="*/ 176270 w 222041"/>
                      <a:gd name="connsiteY2" fmla="*/ 145423 h 194998"/>
                      <a:gd name="connsiteX3" fmla="*/ 169660 w 222041"/>
                      <a:gd name="connsiteY3" fmla="*/ 93644 h 194998"/>
                      <a:gd name="connsiteX4" fmla="*/ 128898 w 222041"/>
                      <a:gd name="connsiteY4" fmla="*/ 61695 h 194998"/>
                      <a:gd name="connsiteX5" fmla="*/ 120084 w 222041"/>
                      <a:gd name="connsiteY5" fmla="*/ 59491 h 194998"/>
                      <a:gd name="connsiteX6" fmla="*/ 120084 w 222041"/>
                      <a:gd name="connsiteY6" fmla="*/ 8813 h 194998"/>
                      <a:gd name="connsiteX7" fmla="*/ 111270 w 222041"/>
                      <a:gd name="connsiteY7" fmla="*/ 0 h 194998"/>
                      <a:gd name="connsiteX8" fmla="*/ 102457 w 222041"/>
                      <a:gd name="connsiteY8" fmla="*/ 8813 h 194998"/>
                      <a:gd name="connsiteX9" fmla="*/ 102457 w 222041"/>
                      <a:gd name="connsiteY9" fmla="*/ 59491 h 194998"/>
                      <a:gd name="connsiteX10" fmla="*/ 78220 w 222041"/>
                      <a:gd name="connsiteY10" fmla="*/ 68305 h 194998"/>
                      <a:gd name="connsiteX11" fmla="*/ 46271 w 222041"/>
                      <a:gd name="connsiteY11" fmla="*/ 109067 h 194998"/>
                      <a:gd name="connsiteX12" fmla="*/ 48474 w 222041"/>
                      <a:gd name="connsiteY12" fmla="*/ 153135 h 194998"/>
                      <a:gd name="connsiteX13" fmla="*/ 4407 w 222041"/>
                      <a:gd name="connsiteY13" fmla="*/ 178474 h 194998"/>
                      <a:gd name="connsiteX14" fmla="*/ 1102 w 222041"/>
                      <a:gd name="connsiteY14" fmla="*/ 190592 h 194998"/>
                      <a:gd name="connsiteX15" fmla="*/ 8814 w 222041"/>
                      <a:gd name="connsiteY15" fmla="*/ 194999 h 194998"/>
                      <a:gd name="connsiteX16" fmla="*/ 13220 w 222041"/>
                      <a:gd name="connsiteY16" fmla="*/ 193897 h 194998"/>
                      <a:gd name="connsiteX17" fmla="*/ 57288 w 222041"/>
                      <a:gd name="connsiteY17" fmla="*/ 168558 h 194998"/>
                      <a:gd name="connsiteX18" fmla="*/ 92542 w 222041"/>
                      <a:gd name="connsiteY18" fmla="*/ 192795 h 194998"/>
                      <a:gd name="connsiteX19" fmla="*/ 110169 w 222041"/>
                      <a:gd name="connsiteY19" fmla="*/ 194999 h 194998"/>
                      <a:gd name="connsiteX20" fmla="*/ 143220 w 222041"/>
                      <a:gd name="connsiteY20" fmla="*/ 186185 h 194998"/>
                      <a:gd name="connsiteX21" fmla="*/ 163050 w 222041"/>
                      <a:gd name="connsiteY21" fmla="*/ 168558 h 194998"/>
                      <a:gd name="connsiteX22" fmla="*/ 207117 w 222041"/>
                      <a:gd name="connsiteY22" fmla="*/ 193897 h 194998"/>
                      <a:gd name="connsiteX23" fmla="*/ 211524 w 222041"/>
                      <a:gd name="connsiteY23" fmla="*/ 194999 h 194998"/>
                      <a:gd name="connsiteX24" fmla="*/ 219236 w 222041"/>
                      <a:gd name="connsiteY24" fmla="*/ 190592 h 194998"/>
                      <a:gd name="connsiteX25" fmla="*/ 218134 w 222041"/>
                      <a:gd name="connsiteY25" fmla="*/ 178474 h 194998"/>
                      <a:gd name="connsiteX26" fmla="*/ 136609 w 222041"/>
                      <a:gd name="connsiteY26" fmla="*/ 170762 h 194998"/>
                      <a:gd name="connsiteX27" fmla="*/ 99152 w 222041"/>
                      <a:gd name="connsiteY27" fmla="*/ 175168 h 194998"/>
                      <a:gd name="connsiteX28" fmla="*/ 69406 w 222041"/>
                      <a:gd name="connsiteY28" fmla="*/ 152033 h 194998"/>
                      <a:gd name="connsiteX29" fmla="*/ 69406 w 222041"/>
                      <a:gd name="connsiteY29" fmla="*/ 152033 h 194998"/>
                      <a:gd name="connsiteX30" fmla="*/ 69406 w 222041"/>
                      <a:gd name="connsiteY30" fmla="*/ 152033 h 194998"/>
                      <a:gd name="connsiteX31" fmla="*/ 65000 w 222041"/>
                      <a:gd name="connsiteY31" fmla="*/ 114576 h 194998"/>
                      <a:gd name="connsiteX32" fmla="*/ 88135 w 222041"/>
                      <a:gd name="connsiteY32" fmla="*/ 84830 h 194998"/>
                      <a:gd name="connsiteX33" fmla="*/ 112372 w 222041"/>
                      <a:gd name="connsiteY33" fmla="*/ 78220 h 194998"/>
                      <a:gd name="connsiteX34" fmla="*/ 125592 w 222041"/>
                      <a:gd name="connsiteY34" fmla="*/ 80423 h 194998"/>
                      <a:gd name="connsiteX35" fmla="*/ 155338 w 222041"/>
                      <a:gd name="connsiteY35" fmla="*/ 103559 h 194998"/>
                      <a:gd name="connsiteX36" fmla="*/ 159745 w 222041"/>
                      <a:gd name="connsiteY36" fmla="*/ 141016 h 194998"/>
                      <a:gd name="connsiteX37" fmla="*/ 136609 w 222041"/>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2041" h="194998">
                        <a:moveTo>
                          <a:pt x="218134" y="178474"/>
                        </a:moveTo>
                        <a:lnTo>
                          <a:pt x="174067" y="153135"/>
                        </a:lnTo>
                        <a:cubicBezTo>
                          <a:pt x="175168" y="150931"/>
                          <a:pt x="176270" y="147626"/>
                          <a:pt x="176270" y="145423"/>
                        </a:cubicBezTo>
                        <a:cubicBezTo>
                          <a:pt x="180677" y="127796"/>
                          <a:pt x="178474" y="110169"/>
                          <a:pt x="169660" y="93644"/>
                        </a:cubicBezTo>
                        <a:cubicBezTo>
                          <a:pt x="160846" y="78220"/>
                          <a:pt x="146525" y="66101"/>
                          <a:pt x="128898" y="61695"/>
                        </a:cubicBezTo>
                        <a:cubicBezTo>
                          <a:pt x="125592" y="60593"/>
                          <a:pt x="123389" y="60593"/>
                          <a:pt x="120084" y="59491"/>
                        </a:cubicBezTo>
                        <a:lnTo>
                          <a:pt x="120084" y="8813"/>
                        </a:lnTo>
                        <a:cubicBezTo>
                          <a:pt x="120084" y="4407"/>
                          <a:pt x="115677" y="0"/>
                          <a:pt x="111270" y="0"/>
                        </a:cubicBezTo>
                        <a:cubicBezTo>
                          <a:pt x="106864" y="0"/>
                          <a:pt x="102457" y="4407"/>
                          <a:pt x="102457" y="8813"/>
                        </a:cubicBezTo>
                        <a:lnTo>
                          <a:pt x="102457" y="59491"/>
                        </a:lnTo>
                        <a:cubicBezTo>
                          <a:pt x="93644" y="60593"/>
                          <a:pt x="85932" y="63898"/>
                          <a:pt x="78220" y="68305"/>
                        </a:cubicBezTo>
                        <a:cubicBezTo>
                          <a:pt x="62796" y="77118"/>
                          <a:pt x="50678" y="91440"/>
                          <a:pt x="46271" y="109067"/>
                        </a:cubicBezTo>
                        <a:cubicBezTo>
                          <a:pt x="41864" y="123389"/>
                          <a:pt x="42966" y="138813"/>
                          <a:pt x="48474" y="153135"/>
                        </a:cubicBezTo>
                        <a:lnTo>
                          <a:pt x="4407" y="178474"/>
                        </a:lnTo>
                        <a:cubicBezTo>
                          <a:pt x="0" y="180677"/>
                          <a:pt x="-1102" y="186185"/>
                          <a:pt x="1102" y="190592"/>
                        </a:cubicBezTo>
                        <a:cubicBezTo>
                          <a:pt x="2203" y="193897"/>
                          <a:pt x="5509" y="194999"/>
                          <a:pt x="8814"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2" y="175168"/>
                          <a:pt x="163050" y="168558"/>
                        </a:cubicBezTo>
                        <a:lnTo>
                          <a:pt x="207117" y="193897"/>
                        </a:lnTo>
                        <a:cubicBezTo>
                          <a:pt x="208219" y="194999"/>
                          <a:pt x="210422" y="194999"/>
                          <a:pt x="211524" y="194999"/>
                        </a:cubicBezTo>
                        <a:cubicBezTo>
                          <a:pt x="214829" y="194999"/>
                          <a:pt x="218134" y="193897"/>
                          <a:pt x="219236" y="190592"/>
                        </a:cubicBezTo>
                        <a:cubicBezTo>
                          <a:pt x="223643" y="186185"/>
                          <a:pt x="222541" y="180677"/>
                          <a:pt x="218134" y="178474"/>
                        </a:cubicBezTo>
                        <a:close/>
                        <a:moveTo>
                          <a:pt x="136609" y="170762"/>
                        </a:moveTo>
                        <a:cubicBezTo>
                          <a:pt x="124491" y="177372"/>
                          <a:pt x="111270" y="179575"/>
                          <a:pt x="99152" y="175168"/>
                        </a:cubicBezTo>
                        <a:cubicBezTo>
                          <a:pt x="85932" y="171863"/>
                          <a:pt x="76016" y="163050"/>
                          <a:pt x="69406" y="152033"/>
                        </a:cubicBezTo>
                        <a:cubicBezTo>
                          <a:pt x="69406" y="152033"/>
                          <a:pt x="69406" y="152033"/>
                          <a:pt x="69406" y="152033"/>
                        </a:cubicBezTo>
                        <a:cubicBezTo>
                          <a:pt x="69406" y="152033"/>
                          <a:pt x="69406" y="152033"/>
                          <a:pt x="69406" y="152033"/>
                        </a:cubicBezTo>
                        <a:cubicBezTo>
                          <a:pt x="62796" y="139915"/>
                          <a:pt x="60593" y="126694"/>
                          <a:pt x="65000" y="114576"/>
                        </a:cubicBezTo>
                        <a:cubicBezTo>
                          <a:pt x="68305" y="101355"/>
                          <a:pt x="77118" y="91440"/>
                          <a:pt x="88135" y="84830"/>
                        </a:cubicBezTo>
                        <a:cubicBezTo>
                          <a:pt x="95847" y="80423"/>
                          <a:pt x="104660" y="78220"/>
                          <a:pt x="112372" y="78220"/>
                        </a:cubicBezTo>
                        <a:cubicBezTo>
                          <a:pt x="116779" y="78220"/>
                          <a:pt x="121186" y="79322"/>
                          <a:pt x="125592" y="80423"/>
                        </a:cubicBezTo>
                        <a:cubicBezTo>
                          <a:pt x="138813" y="83728"/>
                          <a:pt x="148728" y="92542"/>
                          <a:pt x="155338" y="103559"/>
                        </a:cubicBezTo>
                        <a:cubicBezTo>
                          <a:pt x="161948" y="114576"/>
                          <a:pt x="164152" y="128898"/>
                          <a:pt x="159745" y="141016"/>
                        </a:cubicBezTo>
                        <a:cubicBezTo>
                          <a:pt x="155338" y="153135"/>
                          <a:pt x="147626" y="164151"/>
                          <a:pt x="136609" y="170762"/>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7" name="Freeform 62">
                    <a:extLst>
                      <a:ext uri="{FF2B5EF4-FFF2-40B4-BE49-F238E27FC236}">
                        <a16:creationId xmlns:a16="http://schemas.microsoft.com/office/drawing/2014/main" id="{2374DF7C-8642-48F8-A1ED-F1796F6AF97B}"/>
                      </a:ext>
                    </a:extLst>
                  </p:cNvPr>
                  <p:cNvSpPr/>
                  <p:nvPr/>
                </p:nvSpPr>
                <p:spPr>
                  <a:xfrm>
                    <a:off x="5413215" y="4752693"/>
                    <a:ext cx="410929" cy="418641"/>
                  </a:xfrm>
                  <a:custGeom>
                    <a:avLst/>
                    <a:gdLst>
                      <a:gd name="connsiteX0" fmla="*/ 410930 w 410929"/>
                      <a:gd name="connsiteY0" fmla="*/ 204914 h 418641"/>
                      <a:gd name="connsiteX1" fmla="*/ 206016 w 410929"/>
                      <a:gd name="connsiteY1" fmla="*/ 0 h 418641"/>
                      <a:gd name="connsiteX2" fmla="*/ 25339 w 410929"/>
                      <a:gd name="connsiteY2" fmla="*/ 107966 h 418641"/>
                      <a:gd name="connsiteX3" fmla="*/ 8813 w 410929"/>
                      <a:gd name="connsiteY3" fmla="*/ 107966 h 418641"/>
                      <a:gd name="connsiteX4" fmla="*/ 0 w 410929"/>
                      <a:gd name="connsiteY4" fmla="*/ 116779 h 418641"/>
                      <a:gd name="connsiteX5" fmla="*/ 8813 w 410929"/>
                      <a:gd name="connsiteY5" fmla="*/ 125592 h 418641"/>
                      <a:gd name="connsiteX6" fmla="*/ 16525 w 410929"/>
                      <a:gd name="connsiteY6" fmla="*/ 125592 h 418641"/>
                      <a:gd name="connsiteX7" fmla="*/ 1102 w 410929"/>
                      <a:gd name="connsiteY7" fmla="*/ 204914 h 418641"/>
                      <a:gd name="connsiteX8" fmla="*/ 18729 w 410929"/>
                      <a:gd name="connsiteY8" fmla="*/ 288642 h 418641"/>
                      <a:gd name="connsiteX9" fmla="*/ 9915 w 410929"/>
                      <a:gd name="connsiteY9" fmla="*/ 288642 h 418641"/>
                      <a:gd name="connsiteX10" fmla="*/ 1102 w 410929"/>
                      <a:gd name="connsiteY10" fmla="*/ 297456 h 418641"/>
                      <a:gd name="connsiteX11" fmla="*/ 9915 w 410929"/>
                      <a:gd name="connsiteY11" fmla="*/ 306270 h 418641"/>
                      <a:gd name="connsiteX12" fmla="*/ 28644 w 410929"/>
                      <a:gd name="connsiteY12" fmla="*/ 306270 h 418641"/>
                      <a:gd name="connsiteX13" fmla="*/ 175168 w 410929"/>
                      <a:gd name="connsiteY13" fmla="*/ 407625 h 418641"/>
                      <a:gd name="connsiteX14" fmla="*/ 206016 w 410929"/>
                      <a:gd name="connsiteY14" fmla="*/ 418642 h 418641"/>
                      <a:gd name="connsiteX15" fmla="*/ 322795 w 410929"/>
                      <a:gd name="connsiteY15" fmla="*/ 418642 h 418641"/>
                      <a:gd name="connsiteX16" fmla="*/ 351438 w 410929"/>
                      <a:gd name="connsiteY16" fmla="*/ 406523 h 418641"/>
                      <a:gd name="connsiteX17" fmla="*/ 351438 w 410929"/>
                      <a:gd name="connsiteY17" fmla="*/ 406523 h 418641"/>
                      <a:gd name="connsiteX18" fmla="*/ 362455 w 410929"/>
                      <a:gd name="connsiteY18" fmla="*/ 377879 h 418641"/>
                      <a:gd name="connsiteX19" fmla="*/ 351438 w 410929"/>
                      <a:gd name="connsiteY19" fmla="*/ 350337 h 418641"/>
                      <a:gd name="connsiteX20" fmla="*/ 410930 w 410929"/>
                      <a:gd name="connsiteY20" fmla="*/ 204914 h 418641"/>
                      <a:gd name="connsiteX21" fmla="*/ 47373 w 410929"/>
                      <a:gd name="connsiteY21" fmla="*/ 306270 h 418641"/>
                      <a:gd name="connsiteX22" fmla="*/ 53983 w 410929"/>
                      <a:gd name="connsiteY22" fmla="*/ 306270 h 418641"/>
                      <a:gd name="connsiteX23" fmla="*/ 62796 w 410929"/>
                      <a:gd name="connsiteY23" fmla="*/ 297456 h 418641"/>
                      <a:gd name="connsiteX24" fmla="*/ 53983 w 410929"/>
                      <a:gd name="connsiteY24" fmla="*/ 288642 h 418641"/>
                      <a:gd name="connsiteX25" fmla="*/ 37457 w 410929"/>
                      <a:gd name="connsiteY25" fmla="*/ 288642 h 418641"/>
                      <a:gd name="connsiteX26" fmla="*/ 17627 w 410929"/>
                      <a:gd name="connsiteY26" fmla="*/ 204914 h 418641"/>
                      <a:gd name="connsiteX27" fmla="*/ 35254 w 410929"/>
                      <a:gd name="connsiteY27" fmla="*/ 125592 h 418641"/>
                      <a:gd name="connsiteX28" fmla="*/ 53983 w 410929"/>
                      <a:gd name="connsiteY28" fmla="*/ 125592 h 418641"/>
                      <a:gd name="connsiteX29" fmla="*/ 62796 w 410929"/>
                      <a:gd name="connsiteY29" fmla="*/ 116779 h 418641"/>
                      <a:gd name="connsiteX30" fmla="*/ 53983 w 410929"/>
                      <a:gd name="connsiteY30" fmla="*/ 107966 h 418641"/>
                      <a:gd name="connsiteX31" fmla="*/ 45169 w 410929"/>
                      <a:gd name="connsiteY31" fmla="*/ 107966 h 418641"/>
                      <a:gd name="connsiteX32" fmla="*/ 206016 w 410929"/>
                      <a:gd name="connsiteY32" fmla="*/ 17627 h 418641"/>
                      <a:gd name="connsiteX33" fmla="*/ 393303 w 410929"/>
                      <a:gd name="connsiteY33" fmla="*/ 204914 h 418641"/>
                      <a:gd name="connsiteX34" fmla="*/ 337117 w 410929"/>
                      <a:gd name="connsiteY34" fmla="*/ 339320 h 418641"/>
                      <a:gd name="connsiteX35" fmla="*/ 336015 w 410929"/>
                      <a:gd name="connsiteY35" fmla="*/ 341523 h 418641"/>
                      <a:gd name="connsiteX36" fmla="*/ 334913 w 410929"/>
                      <a:gd name="connsiteY36" fmla="*/ 340422 h 418641"/>
                      <a:gd name="connsiteX37" fmla="*/ 322795 w 410929"/>
                      <a:gd name="connsiteY37" fmla="*/ 313981 h 418641"/>
                      <a:gd name="connsiteX38" fmla="*/ 309574 w 410929"/>
                      <a:gd name="connsiteY38" fmla="*/ 305168 h 418641"/>
                      <a:gd name="connsiteX39" fmla="*/ 293049 w 410929"/>
                      <a:gd name="connsiteY39" fmla="*/ 301863 h 418641"/>
                      <a:gd name="connsiteX40" fmla="*/ 291947 w 410929"/>
                      <a:gd name="connsiteY40" fmla="*/ 301863 h 418641"/>
                      <a:gd name="connsiteX41" fmla="*/ 286439 w 410929"/>
                      <a:gd name="connsiteY41" fmla="*/ 301863 h 418641"/>
                      <a:gd name="connsiteX42" fmla="*/ 230253 w 410929"/>
                      <a:gd name="connsiteY42" fmla="*/ 283134 h 418641"/>
                      <a:gd name="connsiteX43" fmla="*/ 214829 w 410929"/>
                      <a:gd name="connsiteY43" fmla="*/ 288642 h 418641"/>
                      <a:gd name="connsiteX44" fmla="*/ 206016 w 410929"/>
                      <a:gd name="connsiteY44" fmla="*/ 295253 h 418641"/>
                      <a:gd name="connsiteX45" fmla="*/ 189490 w 410929"/>
                      <a:gd name="connsiteY45" fmla="*/ 320591 h 418641"/>
                      <a:gd name="connsiteX46" fmla="*/ 168558 w 410929"/>
                      <a:gd name="connsiteY46" fmla="*/ 334913 h 418641"/>
                      <a:gd name="connsiteX47" fmla="*/ 156440 w 410929"/>
                      <a:gd name="connsiteY47" fmla="*/ 364659 h 418641"/>
                      <a:gd name="connsiteX48" fmla="*/ 156440 w 410929"/>
                      <a:gd name="connsiteY48" fmla="*/ 364659 h 418641"/>
                      <a:gd name="connsiteX49" fmla="*/ 156440 w 410929"/>
                      <a:gd name="connsiteY49" fmla="*/ 366862 h 418641"/>
                      <a:gd name="connsiteX50" fmla="*/ 158643 w 410929"/>
                      <a:gd name="connsiteY50" fmla="*/ 380082 h 418641"/>
                      <a:gd name="connsiteX51" fmla="*/ 159745 w 410929"/>
                      <a:gd name="connsiteY51" fmla="*/ 384489 h 418641"/>
                      <a:gd name="connsiteX52" fmla="*/ 47373 w 410929"/>
                      <a:gd name="connsiteY52" fmla="*/ 306270 h 418641"/>
                      <a:gd name="connsiteX53" fmla="*/ 319490 w 410929"/>
                      <a:gd name="connsiteY53" fmla="*/ 401014 h 418641"/>
                      <a:gd name="connsiteX54" fmla="*/ 202711 w 410929"/>
                      <a:gd name="connsiteY54" fmla="*/ 401014 h 418641"/>
                      <a:gd name="connsiteX55" fmla="*/ 180677 w 410929"/>
                      <a:gd name="connsiteY55" fmla="*/ 391099 h 418641"/>
                      <a:gd name="connsiteX56" fmla="*/ 172965 w 410929"/>
                      <a:gd name="connsiteY56" fmla="*/ 376778 h 418641"/>
                      <a:gd name="connsiteX57" fmla="*/ 171863 w 410929"/>
                      <a:gd name="connsiteY57" fmla="*/ 367964 h 418641"/>
                      <a:gd name="connsiteX58" fmla="*/ 171863 w 410929"/>
                      <a:gd name="connsiteY58" fmla="*/ 366862 h 418641"/>
                      <a:gd name="connsiteX59" fmla="*/ 171863 w 410929"/>
                      <a:gd name="connsiteY59" fmla="*/ 365761 h 418641"/>
                      <a:gd name="connsiteX60" fmla="*/ 179575 w 410929"/>
                      <a:gd name="connsiteY60" fmla="*/ 347032 h 418641"/>
                      <a:gd name="connsiteX61" fmla="*/ 193897 w 410929"/>
                      <a:gd name="connsiteY61" fmla="*/ 337117 h 418641"/>
                      <a:gd name="connsiteX62" fmla="*/ 197202 w 410929"/>
                      <a:gd name="connsiteY62" fmla="*/ 336015 h 418641"/>
                      <a:gd name="connsiteX63" fmla="*/ 202711 w 410929"/>
                      <a:gd name="connsiteY63" fmla="*/ 329405 h 418641"/>
                      <a:gd name="connsiteX64" fmla="*/ 203812 w 410929"/>
                      <a:gd name="connsiteY64" fmla="*/ 326100 h 418641"/>
                      <a:gd name="connsiteX65" fmla="*/ 214829 w 410929"/>
                      <a:gd name="connsiteY65" fmla="*/ 307371 h 418641"/>
                      <a:gd name="connsiteX66" fmla="*/ 221439 w 410929"/>
                      <a:gd name="connsiteY66" fmla="*/ 302964 h 418641"/>
                      <a:gd name="connsiteX67" fmla="*/ 231355 w 410929"/>
                      <a:gd name="connsiteY67" fmla="*/ 298558 h 418641"/>
                      <a:gd name="connsiteX68" fmla="*/ 240168 w 410929"/>
                      <a:gd name="connsiteY68" fmla="*/ 297456 h 418641"/>
                      <a:gd name="connsiteX69" fmla="*/ 269914 w 410929"/>
                      <a:gd name="connsiteY69" fmla="*/ 311778 h 418641"/>
                      <a:gd name="connsiteX70" fmla="*/ 272117 w 410929"/>
                      <a:gd name="connsiteY70" fmla="*/ 315083 h 418641"/>
                      <a:gd name="connsiteX71" fmla="*/ 280931 w 410929"/>
                      <a:gd name="connsiteY71" fmla="*/ 318388 h 418641"/>
                      <a:gd name="connsiteX72" fmla="*/ 285337 w 410929"/>
                      <a:gd name="connsiteY72" fmla="*/ 317286 h 418641"/>
                      <a:gd name="connsiteX73" fmla="*/ 289744 w 410929"/>
                      <a:gd name="connsiteY73" fmla="*/ 317286 h 418641"/>
                      <a:gd name="connsiteX74" fmla="*/ 290846 w 410929"/>
                      <a:gd name="connsiteY74" fmla="*/ 317286 h 418641"/>
                      <a:gd name="connsiteX75" fmla="*/ 300761 w 410929"/>
                      <a:gd name="connsiteY75" fmla="*/ 319490 h 418641"/>
                      <a:gd name="connsiteX76" fmla="*/ 308473 w 410929"/>
                      <a:gd name="connsiteY76" fmla="*/ 324998 h 418641"/>
                      <a:gd name="connsiteX77" fmla="*/ 316184 w 410929"/>
                      <a:gd name="connsiteY77" fmla="*/ 341523 h 418641"/>
                      <a:gd name="connsiteX78" fmla="*/ 316184 w 410929"/>
                      <a:gd name="connsiteY78" fmla="*/ 345930 h 418641"/>
                      <a:gd name="connsiteX79" fmla="*/ 322795 w 410929"/>
                      <a:gd name="connsiteY79" fmla="*/ 353642 h 418641"/>
                      <a:gd name="connsiteX80" fmla="*/ 327201 w 410929"/>
                      <a:gd name="connsiteY80" fmla="*/ 354744 h 418641"/>
                      <a:gd name="connsiteX81" fmla="*/ 336015 w 410929"/>
                      <a:gd name="connsiteY81" fmla="*/ 360252 h 418641"/>
                      <a:gd name="connsiteX82" fmla="*/ 342625 w 410929"/>
                      <a:gd name="connsiteY82" fmla="*/ 375676 h 418641"/>
                      <a:gd name="connsiteX83" fmla="*/ 336015 w 410929"/>
                      <a:gd name="connsiteY83" fmla="*/ 392201 h 418641"/>
                      <a:gd name="connsiteX84" fmla="*/ 319490 w 410929"/>
                      <a:gd name="connsiteY84" fmla="*/ 401014 h 418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0929" h="418641">
                        <a:moveTo>
                          <a:pt x="410930" y="204914"/>
                        </a:moveTo>
                        <a:cubicBezTo>
                          <a:pt x="410930" y="91440"/>
                          <a:pt x="318388" y="0"/>
                          <a:pt x="206016" y="0"/>
                        </a:cubicBezTo>
                        <a:cubicBezTo>
                          <a:pt x="127796" y="0"/>
                          <a:pt x="59491" y="44068"/>
                          <a:pt x="25339" y="107966"/>
                        </a:cubicBezTo>
                        <a:lnTo>
                          <a:pt x="8813" y="107966"/>
                        </a:lnTo>
                        <a:cubicBezTo>
                          <a:pt x="4407" y="107966"/>
                          <a:pt x="0" y="112372"/>
                          <a:pt x="0" y="116779"/>
                        </a:cubicBezTo>
                        <a:cubicBezTo>
                          <a:pt x="0" y="121186"/>
                          <a:pt x="4407" y="125592"/>
                          <a:pt x="8813" y="125592"/>
                        </a:cubicBezTo>
                        <a:lnTo>
                          <a:pt x="16525" y="125592"/>
                        </a:lnTo>
                        <a:cubicBezTo>
                          <a:pt x="6610" y="149830"/>
                          <a:pt x="1102" y="177372"/>
                          <a:pt x="1102" y="204914"/>
                        </a:cubicBezTo>
                        <a:cubicBezTo>
                          <a:pt x="1102" y="234660"/>
                          <a:pt x="7712" y="262202"/>
                          <a:pt x="18729" y="288642"/>
                        </a:cubicBezTo>
                        <a:lnTo>
                          <a:pt x="9915" y="288642"/>
                        </a:lnTo>
                        <a:cubicBezTo>
                          <a:pt x="5508" y="288642"/>
                          <a:pt x="1102" y="293049"/>
                          <a:pt x="1102" y="297456"/>
                        </a:cubicBezTo>
                        <a:cubicBezTo>
                          <a:pt x="1102" y="301863"/>
                          <a:pt x="5508" y="306270"/>
                          <a:pt x="9915" y="306270"/>
                        </a:cubicBezTo>
                        <a:lnTo>
                          <a:pt x="28644" y="306270"/>
                        </a:lnTo>
                        <a:cubicBezTo>
                          <a:pt x="58389" y="359150"/>
                          <a:pt x="111270" y="397710"/>
                          <a:pt x="175168" y="407625"/>
                        </a:cubicBezTo>
                        <a:cubicBezTo>
                          <a:pt x="183982" y="414235"/>
                          <a:pt x="194999" y="418642"/>
                          <a:pt x="206016" y="418642"/>
                        </a:cubicBezTo>
                        <a:lnTo>
                          <a:pt x="322795" y="418642"/>
                        </a:lnTo>
                        <a:cubicBezTo>
                          <a:pt x="333812" y="418642"/>
                          <a:pt x="343727" y="414235"/>
                          <a:pt x="351438" y="406523"/>
                        </a:cubicBezTo>
                        <a:cubicBezTo>
                          <a:pt x="351438" y="406523"/>
                          <a:pt x="351438" y="406523"/>
                          <a:pt x="351438" y="406523"/>
                        </a:cubicBezTo>
                        <a:cubicBezTo>
                          <a:pt x="359150" y="398811"/>
                          <a:pt x="362455" y="388896"/>
                          <a:pt x="362455" y="377879"/>
                        </a:cubicBezTo>
                        <a:cubicBezTo>
                          <a:pt x="362455" y="367964"/>
                          <a:pt x="359150" y="358049"/>
                          <a:pt x="351438" y="350337"/>
                        </a:cubicBezTo>
                        <a:cubicBezTo>
                          <a:pt x="388896" y="312879"/>
                          <a:pt x="410930" y="261100"/>
                          <a:pt x="410930" y="204914"/>
                        </a:cubicBezTo>
                        <a:close/>
                        <a:moveTo>
                          <a:pt x="47373" y="306270"/>
                        </a:moveTo>
                        <a:lnTo>
                          <a:pt x="53983" y="306270"/>
                        </a:lnTo>
                        <a:cubicBezTo>
                          <a:pt x="58389" y="306270"/>
                          <a:pt x="62796" y="301863"/>
                          <a:pt x="62796" y="297456"/>
                        </a:cubicBezTo>
                        <a:cubicBezTo>
                          <a:pt x="62796" y="293049"/>
                          <a:pt x="58389" y="288642"/>
                          <a:pt x="53983" y="288642"/>
                        </a:cubicBezTo>
                        <a:lnTo>
                          <a:pt x="37457" y="288642"/>
                        </a:lnTo>
                        <a:cubicBezTo>
                          <a:pt x="25339" y="263303"/>
                          <a:pt x="17627" y="234660"/>
                          <a:pt x="17627" y="204914"/>
                        </a:cubicBezTo>
                        <a:cubicBezTo>
                          <a:pt x="17627" y="176270"/>
                          <a:pt x="24237" y="149830"/>
                          <a:pt x="35254" y="125592"/>
                        </a:cubicBezTo>
                        <a:lnTo>
                          <a:pt x="53983" y="125592"/>
                        </a:lnTo>
                        <a:cubicBezTo>
                          <a:pt x="58389" y="125592"/>
                          <a:pt x="62796" y="121186"/>
                          <a:pt x="62796" y="116779"/>
                        </a:cubicBezTo>
                        <a:cubicBezTo>
                          <a:pt x="62796" y="112372"/>
                          <a:pt x="58389" y="107966"/>
                          <a:pt x="53983" y="107966"/>
                        </a:cubicBezTo>
                        <a:lnTo>
                          <a:pt x="45169" y="107966"/>
                        </a:lnTo>
                        <a:cubicBezTo>
                          <a:pt x="78220" y="53983"/>
                          <a:pt x="137711" y="17627"/>
                          <a:pt x="206016" y="17627"/>
                        </a:cubicBezTo>
                        <a:cubicBezTo>
                          <a:pt x="309574" y="17627"/>
                          <a:pt x="393303" y="101355"/>
                          <a:pt x="393303" y="204914"/>
                        </a:cubicBezTo>
                        <a:cubicBezTo>
                          <a:pt x="393303" y="255592"/>
                          <a:pt x="373472" y="302964"/>
                          <a:pt x="337117" y="339320"/>
                        </a:cubicBezTo>
                        <a:cubicBezTo>
                          <a:pt x="336015" y="339320"/>
                          <a:pt x="336015" y="340422"/>
                          <a:pt x="336015" y="341523"/>
                        </a:cubicBezTo>
                        <a:cubicBezTo>
                          <a:pt x="336015" y="341523"/>
                          <a:pt x="334913" y="341523"/>
                          <a:pt x="334913" y="340422"/>
                        </a:cubicBezTo>
                        <a:cubicBezTo>
                          <a:pt x="333812" y="330506"/>
                          <a:pt x="329405" y="320591"/>
                          <a:pt x="322795" y="313981"/>
                        </a:cubicBezTo>
                        <a:cubicBezTo>
                          <a:pt x="318388" y="309574"/>
                          <a:pt x="313981" y="307371"/>
                          <a:pt x="309574" y="305168"/>
                        </a:cubicBezTo>
                        <a:cubicBezTo>
                          <a:pt x="304066" y="302964"/>
                          <a:pt x="298557" y="301863"/>
                          <a:pt x="293049" y="301863"/>
                        </a:cubicBezTo>
                        <a:cubicBezTo>
                          <a:pt x="293049" y="301863"/>
                          <a:pt x="291947" y="301863"/>
                          <a:pt x="291947" y="301863"/>
                        </a:cubicBezTo>
                        <a:cubicBezTo>
                          <a:pt x="289744" y="301863"/>
                          <a:pt x="288642" y="301863"/>
                          <a:pt x="286439" y="301863"/>
                        </a:cubicBezTo>
                        <a:cubicBezTo>
                          <a:pt x="273219" y="285337"/>
                          <a:pt x="252287" y="277626"/>
                          <a:pt x="230253" y="283134"/>
                        </a:cubicBezTo>
                        <a:cubicBezTo>
                          <a:pt x="224744" y="284236"/>
                          <a:pt x="220338" y="286439"/>
                          <a:pt x="214829" y="288642"/>
                        </a:cubicBezTo>
                        <a:cubicBezTo>
                          <a:pt x="211524" y="290846"/>
                          <a:pt x="208219" y="293049"/>
                          <a:pt x="206016" y="295253"/>
                        </a:cubicBezTo>
                        <a:cubicBezTo>
                          <a:pt x="198304" y="301863"/>
                          <a:pt x="192795" y="310676"/>
                          <a:pt x="189490" y="320591"/>
                        </a:cubicBezTo>
                        <a:cubicBezTo>
                          <a:pt x="181779" y="323896"/>
                          <a:pt x="174067" y="328303"/>
                          <a:pt x="168558" y="334913"/>
                        </a:cubicBezTo>
                        <a:cubicBezTo>
                          <a:pt x="161948" y="343727"/>
                          <a:pt x="157541" y="353642"/>
                          <a:pt x="156440" y="364659"/>
                        </a:cubicBezTo>
                        <a:lnTo>
                          <a:pt x="156440" y="364659"/>
                        </a:lnTo>
                        <a:cubicBezTo>
                          <a:pt x="156440" y="365761"/>
                          <a:pt x="156440" y="365761"/>
                          <a:pt x="156440" y="366862"/>
                        </a:cubicBezTo>
                        <a:cubicBezTo>
                          <a:pt x="156440" y="371269"/>
                          <a:pt x="157541" y="375676"/>
                          <a:pt x="158643" y="380082"/>
                        </a:cubicBezTo>
                        <a:cubicBezTo>
                          <a:pt x="158643" y="381184"/>
                          <a:pt x="159745" y="383388"/>
                          <a:pt x="159745" y="384489"/>
                        </a:cubicBezTo>
                        <a:cubicBezTo>
                          <a:pt x="111270" y="374574"/>
                          <a:pt x="72711" y="345930"/>
                          <a:pt x="47373" y="306270"/>
                        </a:cubicBezTo>
                        <a:close/>
                        <a:moveTo>
                          <a:pt x="319490" y="401014"/>
                        </a:moveTo>
                        <a:lnTo>
                          <a:pt x="202711" y="401014"/>
                        </a:lnTo>
                        <a:cubicBezTo>
                          <a:pt x="193897" y="401014"/>
                          <a:pt x="186185" y="397710"/>
                          <a:pt x="180677" y="391099"/>
                        </a:cubicBezTo>
                        <a:cubicBezTo>
                          <a:pt x="177372" y="386693"/>
                          <a:pt x="174067" y="382286"/>
                          <a:pt x="172965" y="376778"/>
                        </a:cubicBezTo>
                        <a:cubicBezTo>
                          <a:pt x="171863" y="373472"/>
                          <a:pt x="171863" y="371269"/>
                          <a:pt x="171863" y="367964"/>
                        </a:cubicBezTo>
                        <a:cubicBezTo>
                          <a:pt x="171863" y="367964"/>
                          <a:pt x="171863" y="366862"/>
                          <a:pt x="171863" y="366862"/>
                        </a:cubicBezTo>
                        <a:lnTo>
                          <a:pt x="171863" y="365761"/>
                        </a:lnTo>
                        <a:cubicBezTo>
                          <a:pt x="171863" y="359150"/>
                          <a:pt x="175168" y="351438"/>
                          <a:pt x="179575" y="347032"/>
                        </a:cubicBezTo>
                        <a:cubicBezTo>
                          <a:pt x="182880" y="342625"/>
                          <a:pt x="188389" y="339320"/>
                          <a:pt x="193897" y="337117"/>
                        </a:cubicBezTo>
                        <a:lnTo>
                          <a:pt x="197202" y="336015"/>
                        </a:lnTo>
                        <a:cubicBezTo>
                          <a:pt x="200507" y="334913"/>
                          <a:pt x="202711" y="332710"/>
                          <a:pt x="202711" y="329405"/>
                        </a:cubicBezTo>
                        <a:lnTo>
                          <a:pt x="203812" y="326100"/>
                        </a:lnTo>
                        <a:cubicBezTo>
                          <a:pt x="206016" y="319490"/>
                          <a:pt x="209321" y="312879"/>
                          <a:pt x="214829" y="307371"/>
                        </a:cubicBezTo>
                        <a:cubicBezTo>
                          <a:pt x="217033" y="306270"/>
                          <a:pt x="219236" y="304066"/>
                          <a:pt x="221439" y="302964"/>
                        </a:cubicBezTo>
                        <a:cubicBezTo>
                          <a:pt x="224744" y="300761"/>
                          <a:pt x="228049" y="299659"/>
                          <a:pt x="231355" y="298558"/>
                        </a:cubicBezTo>
                        <a:cubicBezTo>
                          <a:pt x="234660" y="297456"/>
                          <a:pt x="236863" y="297456"/>
                          <a:pt x="240168" y="297456"/>
                        </a:cubicBezTo>
                        <a:cubicBezTo>
                          <a:pt x="252287" y="297456"/>
                          <a:pt x="263303" y="302964"/>
                          <a:pt x="269914" y="311778"/>
                        </a:cubicBezTo>
                        <a:lnTo>
                          <a:pt x="272117" y="315083"/>
                        </a:lnTo>
                        <a:cubicBezTo>
                          <a:pt x="274320" y="317286"/>
                          <a:pt x="277625" y="319490"/>
                          <a:pt x="280931" y="318388"/>
                        </a:cubicBezTo>
                        <a:lnTo>
                          <a:pt x="285337" y="317286"/>
                        </a:lnTo>
                        <a:cubicBezTo>
                          <a:pt x="286439" y="317286"/>
                          <a:pt x="287541" y="317286"/>
                          <a:pt x="289744" y="317286"/>
                        </a:cubicBezTo>
                        <a:lnTo>
                          <a:pt x="290846" y="317286"/>
                        </a:lnTo>
                        <a:cubicBezTo>
                          <a:pt x="294151" y="317286"/>
                          <a:pt x="297456" y="318388"/>
                          <a:pt x="300761" y="319490"/>
                        </a:cubicBezTo>
                        <a:cubicBezTo>
                          <a:pt x="304066" y="320591"/>
                          <a:pt x="306269" y="322795"/>
                          <a:pt x="308473" y="324998"/>
                        </a:cubicBezTo>
                        <a:cubicBezTo>
                          <a:pt x="312879" y="329405"/>
                          <a:pt x="315083" y="334913"/>
                          <a:pt x="316184" y="341523"/>
                        </a:cubicBezTo>
                        <a:lnTo>
                          <a:pt x="316184" y="345930"/>
                        </a:lnTo>
                        <a:cubicBezTo>
                          <a:pt x="316184" y="349235"/>
                          <a:pt x="318388" y="352540"/>
                          <a:pt x="322795" y="353642"/>
                        </a:cubicBezTo>
                        <a:lnTo>
                          <a:pt x="327201" y="354744"/>
                        </a:lnTo>
                        <a:cubicBezTo>
                          <a:pt x="330506" y="355846"/>
                          <a:pt x="333812" y="358049"/>
                          <a:pt x="336015" y="360252"/>
                        </a:cubicBezTo>
                        <a:cubicBezTo>
                          <a:pt x="340422" y="364659"/>
                          <a:pt x="342625" y="370167"/>
                          <a:pt x="342625" y="375676"/>
                        </a:cubicBezTo>
                        <a:cubicBezTo>
                          <a:pt x="342625" y="382286"/>
                          <a:pt x="340422" y="387794"/>
                          <a:pt x="336015" y="392201"/>
                        </a:cubicBezTo>
                        <a:cubicBezTo>
                          <a:pt x="331608" y="398811"/>
                          <a:pt x="326100" y="401014"/>
                          <a:pt x="319490" y="401014"/>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sp>
          <p:nvSpPr>
            <p:cNvPr id="96" name="TextBox 95">
              <a:extLst>
                <a:ext uri="{FF2B5EF4-FFF2-40B4-BE49-F238E27FC236}">
                  <a16:creationId xmlns:a16="http://schemas.microsoft.com/office/drawing/2014/main" id="{AF570206-5000-4919-89D9-33C06D666EFA}"/>
                </a:ext>
              </a:extLst>
            </p:cNvPr>
            <p:cNvSpPr txBox="1"/>
            <p:nvPr/>
          </p:nvSpPr>
          <p:spPr>
            <a:xfrm>
              <a:off x="4717499" y="4982280"/>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5563"/>
                  </a:solidFill>
                  <a:effectLst/>
                  <a:uLnTx/>
                  <a:uFillTx/>
                  <a:latin typeface="Arial" panose="020B0604020202020204"/>
                </a:rPr>
                <a:t>Archive</a:t>
              </a:r>
            </a:p>
          </p:txBody>
        </p:sp>
      </p:grpSp>
      <p:sp>
        <p:nvSpPr>
          <p:cNvPr id="97" name="TextBox 96">
            <a:extLst>
              <a:ext uri="{FF2B5EF4-FFF2-40B4-BE49-F238E27FC236}">
                <a16:creationId xmlns:a16="http://schemas.microsoft.com/office/drawing/2014/main" id="{18072C35-8D70-4598-AF8D-F8B311EC2E04}"/>
              </a:ext>
            </a:extLst>
          </p:cNvPr>
          <p:cNvSpPr txBox="1"/>
          <p:nvPr/>
        </p:nvSpPr>
        <p:spPr>
          <a:xfrm>
            <a:off x="4302120" y="403963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415563"/>
                </a:solidFill>
                <a:effectLst/>
                <a:uLnTx/>
                <a:uFillTx/>
                <a:latin typeface="Arial" panose="020B0604020202020204"/>
              </a:rPr>
              <a:t>Monitor</a:t>
            </a:r>
          </a:p>
        </p:txBody>
      </p:sp>
      <p:sp>
        <p:nvSpPr>
          <p:cNvPr id="98" name="TextBox 97">
            <a:extLst>
              <a:ext uri="{FF2B5EF4-FFF2-40B4-BE49-F238E27FC236}">
                <a16:creationId xmlns:a16="http://schemas.microsoft.com/office/drawing/2014/main" id="{964C9F93-048F-4986-9AF2-CF68C932FFEE}"/>
              </a:ext>
            </a:extLst>
          </p:cNvPr>
          <p:cNvSpPr txBox="1"/>
          <p:nvPr/>
        </p:nvSpPr>
        <p:spPr>
          <a:xfrm>
            <a:off x="2114798" y="4555402"/>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grpSp>
        <p:nvGrpSpPr>
          <p:cNvPr id="99" name="Group 98">
            <a:extLst>
              <a:ext uri="{FF2B5EF4-FFF2-40B4-BE49-F238E27FC236}">
                <a16:creationId xmlns:a16="http://schemas.microsoft.com/office/drawing/2014/main" id="{EF22522D-6A22-431E-8704-49B3D892724B}"/>
              </a:ext>
            </a:extLst>
          </p:cNvPr>
          <p:cNvGrpSpPr/>
          <p:nvPr/>
        </p:nvGrpSpPr>
        <p:grpSpPr>
          <a:xfrm>
            <a:off x="8080986" y="5140554"/>
            <a:ext cx="3200400" cy="914400"/>
            <a:chOff x="-3275008" y="1416589"/>
            <a:chExt cx="2659859" cy="888148"/>
          </a:xfrm>
        </p:grpSpPr>
        <p:sp>
          <p:nvSpPr>
            <p:cNvPr id="100" name="Rounded Rectangle 124">
              <a:extLst>
                <a:ext uri="{FF2B5EF4-FFF2-40B4-BE49-F238E27FC236}">
                  <a16:creationId xmlns:a16="http://schemas.microsoft.com/office/drawing/2014/main" id="{7831C2CA-BF26-4FFA-9250-8ACD09277442}"/>
                </a:ext>
              </a:extLst>
            </p:cNvPr>
            <p:cNvSpPr/>
            <p:nvPr/>
          </p:nvSpPr>
          <p:spPr bwMode="auto">
            <a:xfrm>
              <a:off x="-3275007" y="1416589"/>
              <a:ext cx="2659858"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ENRICH METADATA</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Surface relevant content and eliminate noise. Take proper action based on content analysis.</a:t>
              </a:r>
            </a:p>
          </p:txBody>
        </p:sp>
        <p:sp>
          <p:nvSpPr>
            <p:cNvPr id="101" name="Rectangle 100">
              <a:extLst>
                <a:ext uri="{FF2B5EF4-FFF2-40B4-BE49-F238E27FC236}">
                  <a16:creationId xmlns:a16="http://schemas.microsoft.com/office/drawing/2014/main" id="{518005FA-95C3-4CAF-9963-AF56863A0EB1}"/>
                </a:ext>
              </a:extLst>
            </p:cNvPr>
            <p:cNvSpPr/>
            <p:nvPr/>
          </p:nvSpPr>
          <p:spPr>
            <a:xfrm>
              <a:off x="-3275008" y="1440542"/>
              <a:ext cx="2659859"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Information Classifier</a:t>
              </a:r>
            </a:p>
          </p:txBody>
        </p:sp>
      </p:grpSp>
      <p:grpSp>
        <p:nvGrpSpPr>
          <p:cNvPr id="102" name="Group 101">
            <a:extLst>
              <a:ext uri="{FF2B5EF4-FFF2-40B4-BE49-F238E27FC236}">
                <a16:creationId xmlns:a16="http://schemas.microsoft.com/office/drawing/2014/main" id="{D6FBD24F-8B3D-46B2-A8F6-3A638008A7C3}"/>
              </a:ext>
            </a:extLst>
          </p:cNvPr>
          <p:cNvGrpSpPr/>
          <p:nvPr/>
        </p:nvGrpSpPr>
        <p:grpSpPr>
          <a:xfrm>
            <a:off x="8618148" y="3115301"/>
            <a:ext cx="3200400" cy="914400"/>
            <a:chOff x="-3275007" y="1416589"/>
            <a:chExt cx="2825270" cy="888148"/>
          </a:xfrm>
        </p:grpSpPr>
        <p:sp>
          <p:nvSpPr>
            <p:cNvPr id="103" name="Rounded Rectangle 127">
              <a:extLst>
                <a:ext uri="{FF2B5EF4-FFF2-40B4-BE49-F238E27FC236}">
                  <a16:creationId xmlns:a16="http://schemas.microsoft.com/office/drawing/2014/main" id="{F9E2E7C0-EC74-49C6-B6EC-BD47DAC11637}"/>
                </a:ext>
              </a:extLst>
            </p:cNvPr>
            <p:cNvSpPr/>
            <p:nvPr/>
          </p:nvSpPr>
          <p:spPr bwMode="auto">
            <a:xfrm>
              <a:off x="-3275007" y="1416589"/>
              <a:ext cx="2825270"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a:sym typeface="Helvetica Light"/>
                </a:rPr>
                <a:t>FILE VISIBILITY</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Understand your content in place via monitoring, classification, usage analysis and PII detection</a:t>
              </a:r>
              <a:endPar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a:endParaRPr>
            </a:p>
          </p:txBody>
        </p:sp>
        <p:sp>
          <p:nvSpPr>
            <p:cNvPr id="104" name="Rectangle 103">
              <a:extLst>
                <a:ext uri="{FF2B5EF4-FFF2-40B4-BE49-F238E27FC236}">
                  <a16:creationId xmlns:a16="http://schemas.microsoft.com/office/drawing/2014/main" id="{BF2E80F8-7210-482B-A46E-19EEE0668DD7}"/>
                </a:ext>
              </a:extLst>
            </p:cNvPr>
            <p:cNvSpPr/>
            <p:nvPr/>
          </p:nvSpPr>
          <p:spPr>
            <a:xfrm>
              <a:off x="-3275007" y="1440542"/>
              <a:ext cx="2825270"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Data Insight</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08" name="Group 107">
            <a:extLst>
              <a:ext uri="{FF2B5EF4-FFF2-40B4-BE49-F238E27FC236}">
                <a16:creationId xmlns:a16="http://schemas.microsoft.com/office/drawing/2014/main" id="{C6A8AFC8-56A1-48EA-8FA5-6AE119B90D5B}"/>
              </a:ext>
            </a:extLst>
          </p:cNvPr>
          <p:cNvGrpSpPr/>
          <p:nvPr/>
        </p:nvGrpSpPr>
        <p:grpSpPr>
          <a:xfrm>
            <a:off x="5479827" y="3081520"/>
            <a:ext cx="1220846" cy="1136730"/>
            <a:chOff x="6045028" y="2551091"/>
            <a:chExt cx="1479177" cy="1377262"/>
          </a:xfrm>
        </p:grpSpPr>
        <p:sp>
          <p:nvSpPr>
            <p:cNvPr id="109" name="TextBox 108">
              <a:extLst>
                <a:ext uri="{FF2B5EF4-FFF2-40B4-BE49-F238E27FC236}">
                  <a16:creationId xmlns:a16="http://schemas.microsoft.com/office/drawing/2014/main" id="{D6A10DFD-C02E-4A2E-A27D-EF039DB29B88}"/>
                </a:ext>
              </a:extLst>
            </p:cNvPr>
            <p:cNvSpPr txBox="1"/>
            <p:nvPr/>
          </p:nvSpPr>
          <p:spPr>
            <a:xfrm>
              <a:off x="6045028" y="3518161"/>
              <a:ext cx="1479177" cy="41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CA" sz="800" b="1" i="0" u="none" strike="noStrike" kern="1200" cap="none" spc="0" normalizeH="0" baseline="0" noProof="0" dirty="0">
                  <a:ln>
                    <a:noFill/>
                  </a:ln>
                  <a:solidFill>
                    <a:srgbClr val="415563"/>
                  </a:solidFill>
                  <a:effectLst/>
                  <a:uLnTx/>
                  <a:uFillTx/>
                  <a:latin typeface="Arial" panose="020B0604020202020204"/>
                  <a:ea typeface="+mn-ea"/>
                  <a:cs typeface="+mn-cs"/>
                </a:rPr>
                <a:t>Data Compliance &amp; Governance Portfolio</a:t>
              </a:r>
              <a:endParaRPr kumimoji="0" lang="en-US" sz="800" b="1" i="0" u="none" strike="noStrike" kern="1200" cap="none" spc="0" normalizeH="0" baseline="0" noProof="0" dirty="0">
                <a:ln>
                  <a:noFill/>
                </a:ln>
                <a:solidFill>
                  <a:srgbClr val="415563"/>
                </a:solidFill>
                <a:effectLst/>
                <a:uLnTx/>
                <a:uFillTx/>
                <a:latin typeface="Arial" panose="020B0604020202020204"/>
                <a:ea typeface="+mn-ea"/>
                <a:cs typeface="+mn-cs"/>
              </a:endParaRPr>
            </a:p>
          </p:txBody>
        </p:sp>
        <p:grpSp>
          <p:nvGrpSpPr>
            <p:cNvPr id="110" name="Graphic 7">
              <a:extLst>
                <a:ext uri="{FF2B5EF4-FFF2-40B4-BE49-F238E27FC236}">
                  <a16:creationId xmlns:a16="http://schemas.microsoft.com/office/drawing/2014/main" id="{8AB53679-177F-4FF1-9640-BEBADF6DF02C}"/>
                </a:ext>
              </a:extLst>
            </p:cNvPr>
            <p:cNvGrpSpPr/>
            <p:nvPr/>
          </p:nvGrpSpPr>
          <p:grpSpPr>
            <a:xfrm>
              <a:off x="6363492" y="2551091"/>
              <a:ext cx="794085" cy="923281"/>
              <a:chOff x="6146939" y="3479142"/>
              <a:chExt cx="629157" cy="731519"/>
            </a:xfrm>
          </p:grpSpPr>
          <p:sp>
            <p:nvSpPr>
              <p:cNvPr id="111" name="Freeform 135">
                <a:extLst>
                  <a:ext uri="{FF2B5EF4-FFF2-40B4-BE49-F238E27FC236}">
                    <a16:creationId xmlns:a16="http://schemas.microsoft.com/office/drawing/2014/main" id="{14E29535-9C27-41ED-8C96-A36A73BFD38C}"/>
                  </a:ext>
                </a:extLst>
              </p:cNvPr>
              <p:cNvSpPr/>
              <p:nvPr/>
            </p:nvSpPr>
            <p:spPr>
              <a:xfrm>
                <a:off x="6257108" y="3589310"/>
                <a:ext cx="408895" cy="511183"/>
              </a:xfrm>
              <a:custGeom>
                <a:avLst/>
                <a:gdLst>
                  <a:gd name="connsiteX0" fmla="*/ 398811 w 408895"/>
                  <a:gd name="connsiteY0" fmla="*/ 511183 h 511183"/>
                  <a:gd name="connsiteX1" fmla="*/ 9915 w 408895"/>
                  <a:gd name="connsiteY1" fmla="*/ 511183 h 511183"/>
                  <a:gd name="connsiteX2" fmla="*/ 0 w 408895"/>
                  <a:gd name="connsiteY2" fmla="*/ 501268 h 511183"/>
                  <a:gd name="connsiteX3" fmla="*/ 0 w 408895"/>
                  <a:gd name="connsiteY3" fmla="*/ 9915 h 511183"/>
                  <a:gd name="connsiteX4" fmla="*/ 9915 w 408895"/>
                  <a:gd name="connsiteY4" fmla="*/ 0 h 511183"/>
                  <a:gd name="connsiteX5" fmla="*/ 398811 w 408895"/>
                  <a:gd name="connsiteY5" fmla="*/ 0 h 511183"/>
                  <a:gd name="connsiteX6" fmla="*/ 408726 w 408895"/>
                  <a:gd name="connsiteY6" fmla="*/ 9915 h 511183"/>
                  <a:gd name="connsiteX7" fmla="*/ 408726 w 408895"/>
                  <a:gd name="connsiteY7" fmla="*/ 501268 h 511183"/>
                  <a:gd name="connsiteX8" fmla="*/ 398811 w 408895"/>
                  <a:gd name="connsiteY8" fmla="*/ 511183 h 5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95" h="511183">
                    <a:moveTo>
                      <a:pt x="398811" y="511183"/>
                    </a:moveTo>
                    <a:lnTo>
                      <a:pt x="9915" y="511183"/>
                    </a:lnTo>
                    <a:cubicBezTo>
                      <a:pt x="4407" y="511183"/>
                      <a:pt x="0" y="506777"/>
                      <a:pt x="0" y="501268"/>
                    </a:cubicBezTo>
                    <a:lnTo>
                      <a:pt x="0" y="9915"/>
                    </a:lnTo>
                    <a:cubicBezTo>
                      <a:pt x="0" y="4407"/>
                      <a:pt x="4407" y="0"/>
                      <a:pt x="9915" y="0"/>
                    </a:cubicBezTo>
                    <a:lnTo>
                      <a:pt x="398811" y="0"/>
                    </a:lnTo>
                    <a:cubicBezTo>
                      <a:pt x="404320" y="0"/>
                      <a:pt x="408726" y="4407"/>
                      <a:pt x="408726" y="9915"/>
                    </a:cubicBezTo>
                    <a:lnTo>
                      <a:pt x="408726" y="501268"/>
                    </a:lnTo>
                    <a:cubicBezTo>
                      <a:pt x="409828" y="506777"/>
                      <a:pt x="405421" y="511183"/>
                      <a:pt x="398811" y="511183"/>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2" name="Freeform 136">
                <a:extLst>
                  <a:ext uri="{FF2B5EF4-FFF2-40B4-BE49-F238E27FC236}">
                    <a16:creationId xmlns:a16="http://schemas.microsoft.com/office/drawing/2014/main" id="{AB16C97A-88EB-45DD-89C4-C4FCACD72ED7}"/>
                  </a:ext>
                </a:extLst>
              </p:cNvPr>
              <p:cNvSpPr/>
              <p:nvPr/>
            </p:nvSpPr>
            <p:spPr>
              <a:xfrm>
                <a:off x="6338633" y="3699479"/>
                <a:ext cx="246778" cy="289744"/>
              </a:xfrm>
              <a:custGeom>
                <a:avLst/>
                <a:gdLst>
                  <a:gd name="connsiteX0" fmla="*/ 123389 w 246778"/>
                  <a:gd name="connsiteY0" fmla="*/ 289744 h 289744"/>
                  <a:gd name="connsiteX1" fmla="*/ 246778 w 246778"/>
                  <a:gd name="connsiteY1" fmla="*/ 155338 h 289744"/>
                  <a:gd name="connsiteX2" fmla="*/ 246778 w 246778"/>
                  <a:gd name="connsiteY2" fmla="*/ 37457 h 289744"/>
                  <a:gd name="connsiteX3" fmla="*/ 123389 w 246778"/>
                  <a:gd name="connsiteY3" fmla="*/ 0 h 289744"/>
                  <a:gd name="connsiteX4" fmla="*/ 0 w 246778"/>
                  <a:gd name="connsiteY4" fmla="*/ 37457 h 289744"/>
                  <a:gd name="connsiteX5" fmla="*/ 0 w 246778"/>
                  <a:gd name="connsiteY5" fmla="*/ 156440 h 289744"/>
                  <a:gd name="connsiteX6" fmla="*/ 123389 w 246778"/>
                  <a:gd name="connsiteY6" fmla="*/ 289744 h 28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778" h="289744">
                    <a:moveTo>
                      <a:pt x="123389" y="289744"/>
                    </a:moveTo>
                    <a:cubicBezTo>
                      <a:pt x="123389" y="289744"/>
                      <a:pt x="246778" y="244575"/>
                      <a:pt x="246778" y="155338"/>
                    </a:cubicBezTo>
                    <a:lnTo>
                      <a:pt x="246778" y="37457"/>
                    </a:lnTo>
                    <a:cubicBezTo>
                      <a:pt x="246778" y="37457"/>
                      <a:pt x="191694" y="0"/>
                      <a:pt x="123389" y="0"/>
                    </a:cubicBezTo>
                    <a:cubicBezTo>
                      <a:pt x="55084" y="0"/>
                      <a:pt x="0" y="37457"/>
                      <a:pt x="0" y="37457"/>
                    </a:cubicBezTo>
                    <a:lnTo>
                      <a:pt x="0" y="156440"/>
                    </a:lnTo>
                    <a:cubicBezTo>
                      <a:pt x="0" y="244575"/>
                      <a:pt x="123389" y="289744"/>
                      <a:pt x="123389" y="289744"/>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3" name="Freeform 137">
                <a:extLst>
                  <a:ext uri="{FF2B5EF4-FFF2-40B4-BE49-F238E27FC236}">
                    <a16:creationId xmlns:a16="http://schemas.microsoft.com/office/drawing/2014/main" id="{A94D4B80-AB96-4ECE-8DE5-AFA397609BAB}"/>
                  </a:ext>
                </a:extLst>
              </p:cNvPr>
              <p:cNvSpPr/>
              <p:nvPr/>
            </p:nvSpPr>
            <p:spPr>
              <a:xfrm rot="-1350026">
                <a:off x="6381576" y="3753490"/>
                <a:ext cx="160850" cy="160850"/>
              </a:xfrm>
              <a:custGeom>
                <a:avLst/>
                <a:gdLst>
                  <a:gd name="connsiteX0" fmla="*/ 160851 w 160850"/>
                  <a:gd name="connsiteY0" fmla="*/ 80425 h 160850"/>
                  <a:gd name="connsiteX1" fmla="*/ 80425 w 160850"/>
                  <a:gd name="connsiteY1" fmla="*/ 160851 h 160850"/>
                  <a:gd name="connsiteX2" fmla="*/ 0 w 160850"/>
                  <a:gd name="connsiteY2" fmla="*/ 80425 h 160850"/>
                  <a:gd name="connsiteX3" fmla="*/ 80425 w 160850"/>
                  <a:gd name="connsiteY3" fmla="*/ 0 h 160850"/>
                  <a:gd name="connsiteX4" fmla="*/ 160851 w 160850"/>
                  <a:gd name="connsiteY4" fmla="*/ 80425 h 16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50" h="160850">
                    <a:moveTo>
                      <a:pt x="160851" y="80425"/>
                    </a:moveTo>
                    <a:cubicBezTo>
                      <a:pt x="160851" y="124843"/>
                      <a:pt x="124843" y="160851"/>
                      <a:pt x="80425" y="160851"/>
                    </a:cubicBezTo>
                    <a:cubicBezTo>
                      <a:pt x="36008" y="160851"/>
                      <a:pt x="0" y="124843"/>
                      <a:pt x="0" y="80425"/>
                    </a:cubicBezTo>
                    <a:cubicBezTo>
                      <a:pt x="0" y="36008"/>
                      <a:pt x="36008" y="0"/>
                      <a:pt x="80425" y="0"/>
                    </a:cubicBezTo>
                    <a:cubicBezTo>
                      <a:pt x="124843" y="0"/>
                      <a:pt x="160851" y="36008"/>
                      <a:pt x="160851" y="80425"/>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4" name="Freeform 138">
                <a:extLst>
                  <a:ext uri="{FF2B5EF4-FFF2-40B4-BE49-F238E27FC236}">
                    <a16:creationId xmlns:a16="http://schemas.microsoft.com/office/drawing/2014/main" id="{68B13169-23AC-42DE-B000-DF4118749E65}"/>
                  </a:ext>
                </a:extLst>
              </p:cNvPr>
              <p:cNvSpPr/>
              <p:nvPr/>
            </p:nvSpPr>
            <p:spPr>
              <a:xfrm>
                <a:off x="6386006" y="3807445"/>
                <a:ext cx="152032" cy="11016"/>
              </a:xfrm>
              <a:custGeom>
                <a:avLst/>
                <a:gdLst>
                  <a:gd name="connsiteX0" fmla="*/ 152033 w 152032"/>
                  <a:gd name="connsiteY0" fmla="*/ 0 h 11016"/>
                  <a:gd name="connsiteX1" fmla="*/ 0 w 152032"/>
                  <a:gd name="connsiteY1" fmla="*/ 0 h 11016"/>
                </a:gdLst>
                <a:ahLst/>
                <a:cxnLst>
                  <a:cxn ang="0">
                    <a:pos x="connsiteX0" y="connsiteY0"/>
                  </a:cxn>
                  <a:cxn ang="0">
                    <a:pos x="connsiteX1" y="connsiteY1"/>
                  </a:cxn>
                </a:cxnLst>
                <a:rect l="l" t="t" r="r" b="b"/>
                <a:pathLst>
                  <a:path w="152032" h="11016">
                    <a:moveTo>
                      <a:pt x="152033" y="0"/>
                    </a:moveTo>
                    <a:lnTo>
                      <a:pt x="0"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5" name="Freeform 139">
                <a:extLst>
                  <a:ext uri="{FF2B5EF4-FFF2-40B4-BE49-F238E27FC236}">
                    <a16:creationId xmlns:a16="http://schemas.microsoft.com/office/drawing/2014/main" id="{A2721903-2338-4AFF-8A22-0168411C4C0A}"/>
                  </a:ext>
                </a:extLst>
              </p:cNvPr>
              <p:cNvSpPr/>
              <p:nvPr/>
            </p:nvSpPr>
            <p:spPr>
              <a:xfrm>
                <a:off x="6386006" y="3861427"/>
                <a:ext cx="152032" cy="11016"/>
              </a:xfrm>
              <a:custGeom>
                <a:avLst/>
                <a:gdLst>
                  <a:gd name="connsiteX0" fmla="*/ 0 w 152032"/>
                  <a:gd name="connsiteY0" fmla="*/ 0 h 11016"/>
                  <a:gd name="connsiteX1" fmla="*/ 152033 w 152032"/>
                  <a:gd name="connsiteY1" fmla="*/ 0 h 11016"/>
                </a:gdLst>
                <a:ahLst/>
                <a:cxnLst>
                  <a:cxn ang="0">
                    <a:pos x="connsiteX0" y="connsiteY0"/>
                  </a:cxn>
                  <a:cxn ang="0">
                    <a:pos x="connsiteX1" y="connsiteY1"/>
                  </a:cxn>
                </a:cxnLst>
                <a:rect l="l" t="t" r="r" b="b"/>
                <a:pathLst>
                  <a:path w="152032" h="11016">
                    <a:moveTo>
                      <a:pt x="0" y="0"/>
                    </a:moveTo>
                    <a:lnTo>
                      <a:pt x="152033" y="0"/>
                    </a:lnTo>
                  </a:path>
                </a:pathLst>
              </a:custGeom>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6" name="Freeform 140">
                <a:extLst>
                  <a:ext uri="{FF2B5EF4-FFF2-40B4-BE49-F238E27FC236}">
                    <a16:creationId xmlns:a16="http://schemas.microsoft.com/office/drawing/2014/main" id="{F6DE7E2F-7D9C-49F5-89E5-50D777C64AFC}"/>
                  </a:ext>
                </a:extLst>
              </p:cNvPr>
              <p:cNvSpPr/>
              <p:nvPr/>
            </p:nvSpPr>
            <p:spPr>
              <a:xfrm>
                <a:off x="6409141" y="3787614"/>
                <a:ext cx="37457" cy="37457"/>
              </a:xfrm>
              <a:custGeom>
                <a:avLst/>
                <a:gdLst>
                  <a:gd name="connsiteX0" fmla="*/ 37458 w 37457"/>
                  <a:gd name="connsiteY0" fmla="*/ 18729 h 37457"/>
                  <a:gd name="connsiteX1" fmla="*/ 18729 w 37457"/>
                  <a:gd name="connsiteY1" fmla="*/ 37457 h 37457"/>
                  <a:gd name="connsiteX2" fmla="*/ 0 w 37457"/>
                  <a:gd name="connsiteY2" fmla="*/ 18729 h 37457"/>
                  <a:gd name="connsiteX3" fmla="*/ 18729 w 37457"/>
                  <a:gd name="connsiteY3" fmla="*/ 0 h 37457"/>
                  <a:gd name="connsiteX4" fmla="*/ 37458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8" y="18729"/>
                    </a:moveTo>
                    <a:cubicBezTo>
                      <a:pt x="37458" y="28644"/>
                      <a:pt x="28644" y="37457"/>
                      <a:pt x="18729" y="37457"/>
                    </a:cubicBezTo>
                    <a:cubicBezTo>
                      <a:pt x="8814" y="37457"/>
                      <a:pt x="0" y="28644"/>
                      <a:pt x="0" y="18729"/>
                    </a:cubicBezTo>
                    <a:cubicBezTo>
                      <a:pt x="0" y="8814"/>
                      <a:pt x="8814" y="0"/>
                      <a:pt x="18729" y="0"/>
                    </a:cubicBezTo>
                    <a:cubicBezTo>
                      <a:pt x="28644" y="0"/>
                      <a:pt x="37458" y="7712"/>
                      <a:pt x="37458"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7" name="Freeform 141">
                <a:extLst>
                  <a:ext uri="{FF2B5EF4-FFF2-40B4-BE49-F238E27FC236}">
                    <a16:creationId xmlns:a16="http://schemas.microsoft.com/office/drawing/2014/main" id="{2A2D0B44-C94C-4259-BFBC-55DF0A807A3B}"/>
                  </a:ext>
                </a:extLst>
              </p:cNvPr>
              <p:cNvSpPr/>
              <p:nvPr/>
            </p:nvSpPr>
            <p:spPr>
              <a:xfrm>
                <a:off x="6478547" y="3841597"/>
                <a:ext cx="37457" cy="37457"/>
              </a:xfrm>
              <a:custGeom>
                <a:avLst/>
                <a:gdLst>
                  <a:gd name="connsiteX0" fmla="*/ 37457 w 37457"/>
                  <a:gd name="connsiteY0" fmla="*/ 18729 h 37457"/>
                  <a:gd name="connsiteX1" fmla="*/ 18729 w 37457"/>
                  <a:gd name="connsiteY1" fmla="*/ 37458 h 37457"/>
                  <a:gd name="connsiteX2" fmla="*/ 0 w 37457"/>
                  <a:gd name="connsiteY2" fmla="*/ 18729 h 37457"/>
                  <a:gd name="connsiteX3" fmla="*/ 18729 w 37457"/>
                  <a:gd name="connsiteY3" fmla="*/ 0 h 37457"/>
                  <a:gd name="connsiteX4" fmla="*/ 37457 w 37457"/>
                  <a:gd name="connsiteY4" fmla="*/ 18729 h 3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7" h="37457">
                    <a:moveTo>
                      <a:pt x="37457" y="18729"/>
                    </a:moveTo>
                    <a:cubicBezTo>
                      <a:pt x="37457" y="28644"/>
                      <a:pt x="28644" y="37458"/>
                      <a:pt x="18729" y="37458"/>
                    </a:cubicBezTo>
                    <a:cubicBezTo>
                      <a:pt x="8814" y="37458"/>
                      <a:pt x="0" y="28644"/>
                      <a:pt x="0" y="18729"/>
                    </a:cubicBezTo>
                    <a:cubicBezTo>
                      <a:pt x="0" y="8814"/>
                      <a:pt x="8814" y="0"/>
                      <a:pt x="18729" y="0"/>
                    </a:cubicBezTo>
                    <a:cubicBezTo>
                      <a:pt x="28644" y="0"/>
                      <a:pt x="37457" y="8814"/>
                      <a:pt x="37457" y="18729"/>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8" name="Freeform 142">
                <a:extLst>
                  <a:ext uri="{FF2B5EF4-FFF2-40B4-BE49-F238E27FC236}">
                    <a16:creationId xmlns:a16="http://schemas.microsoft.com/office/drawing/2014/main" id="{4E32F0E1-F8B4-43EC-8264-994C1CFCB6D4}"/>
                  </a:ext>
                </a:extLst>
              </p:cNvPr>
              <p:cNvSpPr/>
              <p:nvPr/>
            </p:nvSpPr>
            <p:spPr>
              <a:xfrm>
                <a:off x="6146939" y="3479142"/>
                <a:ext cx="424149" cy="526606"/>
              </a:xfrm>
              <a:custGeom>
                <a:avLst/>
                <a:gdLst>
                  <a:gd name="connsiteX0" fmla="*/ 62796 w 424149"/>
                  <a:gd name="connsiteY0" fmla="*/ 526607 h 526606"/>
                  <a:gd name="connsiteX1" fmla="*/ 17627 w 424149"/>
                  <a:gd name="connsiteY1" fmla="*/ 526607 h 526606"/>
                  <a:gd name="connsiteX2" fmla="*/ 0 w 424149"/>
                  <a:gd name="connsiteY2" fmla="*/ 508980 h 526606"/>
                  <a:gd name="connsiteX3" fmla="*/ 0 w 424149"/>
                  <a:gd name="connsiteY3" fmla="*/ 17627 h 526606"/>
                  <a:gd name="connsiteX4" fmla="*/ 17627 w 424149"/>
                  <a:gd name="connsiteY4" fmla="*/ 0 h 526606"/>
                  <a:gd name="connsiteX5" fmla="*/ 406523 w 424149"/>
                  <a:gd name="connsiteY5" fmla="*/ 0 h 526606"/>
                  <a:gd name="connsiteX6" fmla="*/ 424150 w 424149"/>
                  <a:gd name="connsiteY6" fmla="*/ 17627 h 526606"/>
                  <a:gd name="connsiteX7" fmla="*/ 424150 w 424149"/>
                  <a:gd name="connsiteY7" fmla="*/ 60593 h 526606"/>
                  <a:gd name="connsiteX8" fmla="*/ 416438 w 424149"/>
                  <a:gd name="connsiteY8" fmla="*/ 68305 h 526606"/>
                  <a:gd name="connsiteX9" fmla="*/ 408726 w 424149"/>
                  <a:gd name="connsiteY9" fmla="*/ 60593 h 526606"/>
                  <a:gd name="connsiteX10" fmla="*/ 408726 w 424149"/>
                  <a:gd name="connsiteY10" fmla="*/ 17627 h 526606"/>
                  <a:gd name="connsiteX11" fmla="*/ 406523 w 424149"/>
                  <a:gd name="connsiteY11" fmla="*/ 15424 h 526606"/>
                  <a:gd name="connsiteX12" fmla="*/ 17627 w 424149"/>
                  <a:gd name="connsiteY12" fmla="*/ 15424 h 526606"/>
                  <a:gd name="connsiteX13" fmla="*/ 15424 w 424149"/>
                  <a:gd name="connsiteY13" fmla="*/ 17627 h 526606"/>
                  <a:gd name="connsiteX14" fmla="*/ 15424 w 424149"/>
                  <a:gd name="connsiteY14" fmla="*/ 508980 h 526606"/>
                  <a:gd name="connsiteX15" fmla="*/ 17627 w 424149"/>
                  <a:gd name="connsiteY15" fmla="*/ 511183 h 526606"/>
                  <a:gd name="connsiteX16" fmla="*/ 62796 w 424149"/>
                  <a:gd name="connsiteY16" fmla="*/ 511183 h 526606"/>
                  <a:gd name="connsiteX17" fmla="*/ 70508 w 424149"/>
                  <a:gd name="connsiteY17" fmla="*/ 518895 h 526606"/>
                  <a:gd name="connsiteX18" fmla="*/ 62796 w 424149"/>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149" h="526606">
                    <a:moveTo>
                      <a:pt x="62796" y="526607"/>
                    </a:moveTo>
                    <a:lnTo>
                      <a:pt x="17627" y="526607"/>
                    </a:lnTo>
                    <a:cubicBezTo>
                      <a:pt x="7712" y="526607"/>
                      <a:pt x="0" y="518895"/>
                      <a:pt x="0" y="508980"/>
                    </a:cubicBezTo>
                    <a:lnTo>
                      <a:pt x="0" y="17627"/>
                    </a:lnTo>
                    <a:cubicBezTo>
                      <a:pt x="0" y="7712"/>
                      <a:pt x="7712" y="0"/>
                      <a:pt x="17627" y="0"/>
                    </a:cubicBezTo>
                    <a:lnTo>
                      <a:pt x="406523" y="0"/>
                    </a:lnTo>
                    <a:cubicBezTo>
                      <a:pt x="416438" y="0"/>
                      <a:pt x="424150" y="7712"/>
                      <a:pt x="424150" y="17627"/>
                    </a:cubicBezTo>
                    <a:lnTo>
                      <a:pt x="424150" y="60593"/>
                    </a:lnTo>
                    <a:cubicBezTo>
                      <a:pt x="424150" y="65000"/>
                      <a:pt x="420845" y="68305"/>
                      <a:pt x="416438" y="68305"/>
                    </a:cubicBezTo>
                    <a:cubicBezTo>
                      <a:pt x="412032" y="68305"/>
                      <a:pt x="408726" y="65000"/>
                      <a:pt x="408726" y="60593"/>
                    </a:cubicBezTo>
                    <a:lnTo>
                      <a:pt x="408726" y="17627"/>
                    </a:lnTo>
                    <a:cubicBezTo>
                      <a:pt x="408726" y="16525"/>
                      <a:pt x="407625" y="15424"/>
                      <a:pt x="406523" y="15424"/>
                    </a:cubicBezTo>
                    <a:lnTo>
                      <a:pt x="17627" y="15424"/>
                    </a:lnTo>
                    <a:cubicBezTo>
                      <a:pt x="16525" y="15424"/>
                      <a:pt x="15424" y="16525"/>
                      <a:pt x="15424" y="17627"/>
                    </a:cubicBezTo>
                    <a:lnTo>
                      <a:pt x="15424" y="508980"/>
                    </a:lnTo>
                    <a:cubicBezTo>
                      <a:pt x="15424" y="510082"/>
                      <a:pt x="16525" y="511183"/>
                      <a:pt x="17627" y="511183"/>
                    </a:cubicBezTo>
                    <a:lnTo>
                      <a:pt x="62796" y="511183"/>
                    </a:lnTo>
                    <a:cubicBezTo>
                      <a:pt x="67203" y="511183"/>
                      <a:pt x="70508" y="514488"/>
                      <a:pt x="70508" y="518895"/>
                    </a:cubicBezTo>
                    <a:cubicBezTo>
                      <a:pt x="70508" y="523302"/>
                      <a:pt x="67203" y="526607"/>
                      <a:pt x="62796"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9" name="Freeform 143">
                <a:extLst>
                  <a:ext uri="{FF2B5EF4-FFF2-40B4-BE49-F238E27FC236}">
                    <a16:creationId xmlns:a16="http://schemas.microsoft.com/office/drawing/2014/main" id="{0BE4507D-6797-4A2E-9FB0-6444BAE11415}"/>
                  </a:ext>
                </a:extLst>
              </p:cNvPr>
              <p:cNvSpPr/>
              <p:nvPr/>
            </p:nvSpPr>
            <p:spPr>
              <a:xfrm>
                <a:off x="6351853" y="3684055"/>
                <a:ext cx="424243" cy="526606"/>
              </a:xfrm>
              <a:custGeom>
                <a:avLst/>
                <a:gdLst>
                  <a:gd name="connsiteX0" fmla="*/ 406523 w 424243"/>
                  <a:gd name="connsiteY0" fmla="*/ 526607 h 526606"/>
                  <a:gd name="connsiteX1" fmla="*/ 17627 w 424243"/>
                  <a:gd name="connsiteY1" fmla="*/ 526607 h 526606"/>
                  <a:gd name="connsiteX2" fmla="*/ 0 w 424243"/>
                  <a:gd name="connsiteY2" fmla="*/ 508980 h 526606"/>
                  <a:gd name="connsiteX3" fmla="*/ 0 w 424243"/>
                  <a:gd name="connsiteY3" fmla="*/ 469319 h 526606"/>
                  <a:gd name="connsiteX4" fmla="*/ 7712 w 424243"/>
                  <a:gd name="connsiteY4" fmla="*/ 461607 h 526606"/>
                  <a:gd name="connsiteX5" fmla="*/ 15424 w 424243"/>
                  <a:gd name="connsiteY5" fmla="*/ 469319 h 526606"/>
                  <a:gd name="connsiteX6" fmla="*/ 15424 w 424243"/>
                  <a:gd name="connsiteY6" fmla="*/ 508980 h 526606"/>
                  <a:gd name="connsiteX7" fmla="*/ 17627 w 424243"/>
                  <a:gd name="connsiteY7" fmla="*/ 511183 h 526606"/>
                  <a:gd name="connsiteX8" fmla="*/ 406523 w 424243"/>
                  <a:gd name="connsiteY8" fmla="*/ 511183 h 526606"/>
                  <a:gd name="connsiteX9" fmla="*/ 408726 w 424243"/>
                  <a:gd name="connsiteY9" fmla="*/ 508980 h 526606"/>
                  <a:gd name="connsiteX10" fmla="*/ 408726 w 424243"/>
                  <a:gd name="connsiteY10" fmla="*/ 17627 h 526606"/>
                  <a:gd name="connsiteX11" fmla="*/ 406523 w 424243"/>
                  <a:gd name="connsiteY11" fmla="*/ 15424 h 526606"/>
                  <a:gd name="connsiteX12" fmla="*/ 370167 w 424243"/>
                  <a:gd name="connsiteY12" fmla="*/ 15424 h 526606"/>
                  <a:gd name="connsiteX13" fmla="*/ 362455 w 424243"/>
                  <a:gd name="connsiteY13" fmla="*/ 7712 h 526606"/>
                  <a:gd name="connsiteX14" fmla="*/ 370167 w 424243"/>
                  <a:gd name="connsiteY14" fmla="*/ 0 h 526606"/>
                  <a:gd name="connsiteX15" fmla="*/ 406523 w 424243"/>
                  <a:gd name="connsiteY15" fmla="*/ 0 h 526606"/>
                  <a:gd name="connsiteX16" fmla="*/ 424150 w 424243"/>
                  <a:gd name="connsiteY16" fmla="*/ 17627 h 526606"/>
                  <a:gd name="connsiteX17" fmla="*/ 424150 w 424243"/>
                  <a:gd name="connsiteY17" fmla="*/ 508980 h 526606"/>
                  <a:gd name="connsiteX18" fmla="*/ 406523 w 424243"/>
                  <a:gd name="connsiteY18" fmla="*/ 526607 h 5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4243" h="526606">
                    <a:moveTo>
                      <a:pt x="406523" y="526607"/>
                    </a:moveTo>
                    <a:lnTo>
                      <a:pt x="17627" y="526607"/>
                    </a:lnTo>
                    <a:cubicBezTo>
                      <a:pt x="7712" y="526607"/>
                      <a:pt x="0" y="518895"/>
                      <a:pt x="0" y="508980"/>
                    </a:cubicBezTo>
                    <a:lnTo>
                      <a:pt x="0" y="469319"/>
                    </a:lnTo>
                    <a:cubicBezTo>
                      <a:pt x="0" y="464913"/>
                      <a:pt x="3305" y="461607"/>
                      <a:pt x="7712" y="461607"/>
                    </a:cubicBezTo>
                    <a:cubicBezTo>
                      <a:pt x="12119" y="461607"/>
                      <a:pt x="15424" y="464913"/>
                      <a:pt x="15424" y="469319"/>
                    </a:cubicBezTo>
                    <a:lnTo>
                      <a:pt x="15424" y="508980"/>
                    </a:lnTo>
                    <a:cubicBezTo>
                      <a:pt x="15424" y="510082"/>
                      <a:pt x="16525" y="511183"/>
                      <a:pt x="17627" y="511183"/>
                    </a:cubicBezTo>
                    <a:lnTo>
                      <a:pt x="406523" y="511183"/>
                    </a:lnTo>
                    <a:cubicBezTo>
                      <a:pt x="407625" y="511183"/>
                      <a:pt x="408726" y="510082"/>
                      <a:pt x="408726" y="508980"/>
                    </a:cubicBezTo>
                    <a:lnTo>
                      <a:pt x="408726" y="17627"/>
                    </a:lnTo>
                    <a:cubicBezTo>
                      <a:pt x="408726" y="16525"/>
                      <a:pt x="407625" y="15424"/>
                      <a:pt x="406523" y="15424"/>
                    </a:cubicBezTo>
                    <a:lnTo>
                      <a:pt x="370167" y="15424"/>
                    </a:lnTo>
                    <a:cubicBezTo>
                      <a:pt x="365760" y="15424"/>
                      <a:pt x="362455" y="12119"/>
                      <a:pt x="362455" y="7712"/>
                    </a:cubicBezTo>
                    <a:cubicBezTo>
                      <a:pt x="362455" y="3305"/>
                      <a:pt x="365760" y="0"/>
                      <a:pt x="370167" y="0"/>
                    </a:cubicBezTo>
                    <a:lnTo>
                      <a:pt x="406523" y="0"/>
                    </a:lnTo>
                    <a:cubicBezTo>
                      <a:pt x="416438" y="0"/>
                      <a:pt x="424150" y="7712"/>
                      <a:pt x="424150" y="17627"/>
                    </a:cubicBezTo>
                    <a:lnTo>
                      <a:pt x="424150" y="508980"/>
                    </a:lnTo>
                    <a:cubicBezTo>
                      <a:pt x="425252" y="518895"/>
                      <a:pt x="416438" y="526607"/>
                      <a:pt x="406523" y="526607"/>
                    </a:cubicBezTo>
                    <a:close/>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20" name="Freeform 144">
                <a:extLst>
                  <a:ext uri="{FF2B5EF4-FFF2-40B4-BE49-F238E27FC236}">
                    <a16:creationId xmlns:a16="http://schemas.microsoft.com/office/drawing/2014/main" id="{826C5681-D260-445D-AB49-F488C06DA096}"/>
                  </a:ext>
                </a:extLst>
              </p:cNvPr>
              <p:cNvSpPr/>
              <p:nvPr/>
            </p:nvSpPr>
            <p:spPr>
              <a:xfrm>
                <a:off x="6424565" y="3753462"/>
                <a:ext cx="74914" cy="160846"/>
              </a:xfrm>
              <a:custGeom>
                <a:avLst/>
                <a:gdLst>
                  <a:gd name="connsiteX0" fmla="*/ 74915 w 74914"/>
                  <a:gd name="connsiteY0" fmla="*/ 80423 h 160846"/>
                  <a:gd name="connsiteX1" fmla="*/ 37457 w 74914"/>
                  <a:gd name="connsiteY1" fmla="*/ 160847 h 160846"/>
                  <a:gd name="connsiteX2" fmla="*/ 0 w 74914"/>
                  <a:gd name="connsiteY2" fmla="*/ 80423 h 160846"/>
                  <a:gd name="connsiteX3" fmla="*/ 37457 w 74914"/>
                  <a:gd name="connsiteY3" fmla="*/ 0 h 160846"/>
                  <a:gd name="connsiteX4" fmla="*/ 74915 w 74914"/>
                  <a:gd name="connsiteY4" fmla="*/ 80423 h 16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14" h="160846">
                    <a:moveTo>
                      <a:pt x="74915" y="80423"/>
                    </a:moveTo>
                    <a:cubicBezTo>
                      <a:pt x="74915" y="124840"/>
                      <a:pt x="58144" y="160847"/>
                      <a:pt x="37457" y="160847"/>
                    </a:cubicBezTo>
                    <a:cubicBezTo>
                      <a:pt x="16770" y="160847"/>
                      <a:pt x="0" y="124840"/>
                      <a:pt x="0" y="80423"/>
                    </a:cubicBezTo>
                    <a:cubicBezTo>
                      <a:pt x="0" y="36007"/>
                      <a:pt x="16770" y="0"/>
                      <a:pt x="37457" y="0"/>
                    </a:cubicBezTo>
                    <a:cubicBezTo>
                      <a:pt x="58144" y="0"/>
                      <a:pt x="74915" y="36007"/>
                      <a:pt x="74915" y="80423"/>
                    </a:cubicBezTo>
                    <a:close/>
                  </a:path>
                </a:pathLst>
              </a:custGeom>
              <a:noFill/>
              <a:ln w="13368"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21" name="Group 120">
            <a:extLst>
              <a:ext uri="{FF2B5EF4-FFF2-40B4-BE49-F238E27FC236}">
                <a16:creationId xmlns:a16="http://schemas.microsoft.com/office/drawing/2014/main" id="{9636659F-F674-4706-BA3A-2DD76188A81E}"/>
              </a:ext>
            </a:extLst>
          </p:cNvPr>
          <p:cNvGrpSpPr/>
          <p:nvPr/>
        </p:nvGrpSpPr>
        <p:grpSpPr>
          <a:xfrm>
            <a:off x="758143" y="776170"/>
            <a:ext cx="3200400" cy="914399"/>
            <a:chOff x="131206" y="1676112"/>
            <a:chExt cx="3016271" cy="1275069"/>
          </a:xfrm>
        </p:grpSpPr>
        <p:sp>
          <p:nvSpPr>
            <p:cNvPr id="122" name="Rounded Rectangle 107">
              <a:extLst>
                <a:ext uri="{FF2B5EF4-FFF2-40B4-BE49-F238E27FC236}">
                  <a16:creationId xmlns:a16="http://schemas.microsoft.com/office/drawing/2014/main" id="{EFCBFAB3-6E77-4D3A-87DE-675360D694A8}"/>
                </a:ext>
              </a:extLst>
            </p:cNvPr>
            <p:cNvSpPr/>
            <p:nvPr/>
          </p:nvSpPr>
          <p:spPr bwMode="auto">
            <a:xfrm>
              <a:off x="131206" y="1690284"/>
              <a:ext cx="3016271" cy="1260897"/>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a:ea typeface="Helvetica Neue Condensed" charset="0"/>
                  <a:cs typeface="Arial" panose="020B0604020202020204" pitchFamily="34" charset="0"/>
                  <a:sym typeface="Helvetica Light"/>
                </a:rPr>
                <a:t>ONE PLATFORM, COMPLETE DISCOVERY</a:t>
              </a:r>
            </a:p>
            <a:p>
              <a:pPr marL="0" marR="0" lvl="0" indent="0" algn="ctr" defTabSz="824262"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Helvetica Neue Condensed Black" charset="0"/>
                  <a:cs typeface="Arial" panose="020B0604020202020204" pitchFamily="34" charset="0"/>
                  <a:sym typeface="Helvetica Light"/>
                </a:rPr>
                <a:t>Accelerate collection, processing and review for eDiscovery and FOIA/Subject access requests</a:t>
              </a:r>
            </a:p>
          </p:txBody>
        </p:sp>
        <p:sp>
          <p:nvSpPr>
            <p:cNvPr id="123" name="Rectangle 122">
              <a:extLst>
                <a:ext uri="{FF2B5EF4-FFF2-40B4-BE49-F238E27FC236}">
                  <a16:creationId xmlns:a16="http://schemas.microsoft.com/office/drawing/2014/main" id="{50996052-0874-4D17-8996-1C1A08284CA3}"/>
                </a:ext>
              </a:extLst>
            </p:cNvPr>
            <p:cNvSpPr/>
            <p:nvPr/>
          </p:nvSpPr>
          <p:spPr>
            <a:xfrm>
              <a:off x="131206" y="1676112"/>
              <a:ext cx="3016271" cy="343339"/>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eDiscovery Platform / Advanced eDiscovery</a:t>
              </a:r>
              <a:endParaRPr kumimoji="0" lang="en-US" sz="1000" b="0" i="0" u="none" strike="noStrike" kern="1200" cap="all" spc="0" normalizeH="0" baseline="0" noProof="0" dirty="0">
                <a:ln>
                  <a:noFill/>
                </a:ln>
                <a:solidFill>
                  <a:srgbClr val="000000"/>
                </a:solidFill>
                <a:effectLst/>
                <a:uLnTx/>
                <a:uFillTx/>
                <a:latin typeface="Arial" panose="020B0604020202020204"/>
                <a:ea typeface="+mn-ea"/>
                <a:cs typeface="+mn-cs"/>
              </a:endParaRPr>
            </a:p>
          </p:txBody>
        </p:sp>
      </p:grpSp>
      <p:grpSp>
        <p:nvGrpSpPr>
          <p:cNvPr id="124" name="Group 123">
            <a:extLst>
              <a:ext uri="{FF2B5EF4-FFF2-40B4-BE49-F238E27FC236}">
                <a16:creationId xmlns:a16="http://schemas.microsoft.com/office/drawing/2014/main" id="{40A3110C-4216-4F81-8F03-C5E54D5FD1B2}"/>
              </a:ext>
            </a:extLst>
          </p:cNvPr>
          <p:cNvGrpSpPr/>
          <p:nvPr/>
        </p:nvGrpSpPr>
        <p:grpSpPr>
          <a:xfrm>
            <a:off x="319168" y="3115301"/>
            <a:ext cx="3200400" cy="914400"/>
            <a:chOff x="1181773" y="1588641"/>
            <a:chExt cx="2811402" cy="888148"/>
          </a:xfrm>
        </p:grpSpPr>
        <p:sp>
          <p:nvSpPr>
            <p:cNvPr id="125" name="Rounded Rectangle 117">
              <a:extLst>
                <a:ext uri="{FF2B5EF4-FFF2-40B4-BE49-F238E27FC236}">
                  <a16:creationId xmlns:a16="http://schemas.microsoft.com/office/drawing/2014/main" id="{F90F8FF0-F920-4DA1-9344-A4BDD640864A}"/>
                </a:ext>
              </a:extLst>
            </p:cNvPr>
            <p:cNvSpPr/>
            <p:nvPr/>
          </p:nvSpPr>
          <p:spPr bwMode="auto">
            <a:xfrm>
              <a:off x="1181773" y="1588641"/>
              <a:ext cx="2811401"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EFFICIENT REVIEW OF ALL CONTENT</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 provides monitoring of communications to ensure regulatory compliance  </a:t>
              </a:r>
            </a:p>
          </p:txBody>
        </p:sp>
        <p:sp>
          <p:nvSpPr>
            <p:cNvPr id="126" name="Rectangle 125">
              <a:extLst>
                <a:ext uri="{FF2B5EF4-FFF2-40B4-BE49-F238E27FC236}">
                  <a16:creationId xmlns:a16="http://schemas.microsoft.com/office/drawing/2014/main" id="{32DC1656-9CE2-4D54-95BF-F4303F06BF84}"/>
                </a:ext>
              </a:extLst>
            </p:cNvPr>
            <p:cNvSpPr/>
            <p:nvPr/>
          </p:nvSpPr>
          <p:spPr>
            <a:xfrm>
              <a:off x="1181773" y="1602021"/>
              <a:ext cx="2811402"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Advanced Supervision</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127" name="Group 126">
            <a:extLst>
              <a:ext uri="{FF2B5EF4-FFF2-40B4-BE49-F238E27FC236}">
                <a16:creationId xmlns:a16="http://schemas.microsoft.com/office/drawing/2014/main" id="{0B332B3A-2908-4B79-B8B3-C4932F6F2403}"/>
              </a:ext>
            </a:extLst>
          </p:cNvPr>
          <p:cNvGrpSpPr/>
          <p:nvPr/>
        </p:nvGrpSpPr>
        <p:grpSpPr>
          <a:xfrm>
            <a:off x="804704" y="5140554"/>
            <a:ext cx="3200401" cy="914400"/>
            <a:chOff x="-3118862" y="1161575"/>
            <a:chExt cx="2927058" cy="1143163"/>
          </a:xfrm>
        </p:grpSpPr>
        <p:sp>
          <p:nvSpPr>
            <p:cNvPr id="128" name="Rounded Rectangle 121">
              <a:extLst>
                <a:ext uri="{FF2B5EF4-FFF2-40B4-BE49-F238E27FC236}">
                  <a16:creationId xmlns:a16="http://schemas.microsoft.com/office/drawing/2014/main" id="{A76B6F26-4CED-4AC9-981A-E9804E44064B}"/>
                </a:ext>
              </a:extLst>
            </p:cNvPr>
            <p:cNvSpPr/>
            <p:nvPr/>
          </p:nvSpPr>
          <p:spPr bwMode="auto">
            <a:xfrm>
              <a:off x="-3118861" y="1161575"/>
              <a:ext cx="2927057" cy="1143163"/>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CAPTURE &amp; INDEXING</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Efficiently store content with flexible deployment (on-prem, hybrid, customer cloud tenant; SaaS).</a:t>
              </a:r>
            </a:p>
          </p:txBody>
        </p:sp>
        <p:sp>
          <p:nvSpPr>
            <p:cNvPr id="129" name="Rectangle 128">
              <a:extLst>
                <a:ext uri="{FF2B5EF4-FFF2-40B4-BE49-F238E27FC236}">
                  <a16:creationId xmlns:a16="http://schemas.microsoft.com/office/drawing/2014/main" id="{A93B2888-5555-4B65-9626-10FDDEDE3113}"/>
                </a:ext>
              </a:extLst>
            </p:cNvPr>
            <p:cNvSpPr/>
            <p:nvPr/>
          </p:nvSpPr>
          <p:spPr>
            <a:xfrm>
              <a:off x="-3118862" y="1182013"/>
              <a:ext cx="2927056" cy="307820"/>
            </a:xfrm>
            <a:prstGeom prst="rect">
              <a:avLst/>
            </a:prstGeom>
          </p:spPr>
          <p:txBody>
            <a:bodyPr wrap="square">
              <a:sp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Helvetica Neue Condensed Black" charset="0"/>
                  <a:cs typeface="Arial"/>
                  <a:sym typeface="Helvetica Light"/>
                </a:rPr>
                <a:t>Enterprise Vault (On-prem/SaaS)</a:t>
              </a:r>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Arial"/>
              </a:endParaRPr>
            </a:p>
          </p:txBody>
        </p:sp>
      </p:grpSp>
      <p:grpSp>
        <p:nvGrpSpPr>
          <p:cNvPr id="132" name="Group 131">
            <a:extLst>
              <a:ext uri="{FF2B5EF4-FFF2-40B4-BE49-F238E27FC236}">
                <a16:creationId xmlns:a16="http://schemas.microsoft.com/office/drawing/2014/main" id="{211BA7E1-ACA8-FE44-A360-D4A91EF9BE7F}"/>
              </a:ext>
            </a:extLst>
          </p:cNvPr>
          <p:cNvGrpSpPr/>
          <p:nvPr/>
        </p:nvGrpSpPr>
        <p:grpSpPr>
          <a:xfrm>
            <a:off x="6553555" y="2025742"/>
            <a:ext cx="722328" cy="886833"/>
            <a:chOff x="6553555" y="2025742"/>
            <a:chExt cx="722328" cy="886833"/>
          </a:xfrm>
        </p:grpSpPr>
        <p:grpSp>
          <p:nvGrpSpPr>
            <p:cNvPr id="39" name="Graphic 7">
              <a:extLst>
                <a:ext uri="{FF2B5EF4-FFF2-40B4-BE49-F238E27FC236}">
                  <a16:creationId xmlns:a16="http://schemas.microsoft.com/office/drawing/2014/main" id="{C2B1B9B7-0CEA-411A-AF1C-AEED04AF8B96}"/>
                </a:ext>
              </a:extLst>
            </p:cNvPr>
            <p:cNvGrpSpPr/>
            <p:nvPr/>
          </p:nvGrpSpPr>
          <p:grpSpPr>
            <a:xfrm>
              <a:off x="6553555" y="2025742"/>
              <a:ext cx="661012" cy="661012"/>
              <a:chOff x="6931341" y="2251861"/>
              <a:chExt cx="661012" cy="661012"/>
            </a:xfrm>
            <a:effectLst>
              <a:outerShdw blurRad="63500" dist="38100" dir="2700000" algn="tl" rotWithShape="0">
                <a:prstClr val="black">
                  <a:alpha val="20000"/>
                </a:prstClr>
              </a:outerShdw>
            </a:effectLst>
          </p:grpSpPr>
          <p:sp>
            <p:nvSpPr>
              <p:cNvPr id="40" name="Freeform 35">
                <a:extLst>
                  <a:ext uri="{FF2B5EF4-FFF2-40B4-BE49-F238E27FC236}">
                    <a16:creationId xmlns:a16="http://schemas.microsoft.com/office/drawing/2014/main" id="{8EA79607-8966-498F-8986-78C3339D54F0}"/>
                  </a:ext>
                </a:extLst>
              </p:cNvPr>
              <p:cNvSpPr/>
              <p:nvPr/>
            </p:nvSpPr>
            <p:spPr>
              <a:xfrm>
                <a:off x="6931341" y="2251861"/>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solidFill>
                <a:srgbClr val="AB2328"/>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41" name="Freeform 36">
                <a:extLst>
                  <a:ext uri="{FF2B5EF4-FFF2-40B4-BE49-F238E27FC236}">
                    <a16:creationId xmlns:a16="http://schemas.microsoft.com/office/drawing/2014/main" id="{F8E48728-67DA-4EC1-BB3E-EEF65D12E257}"/>
                  </a:ext>
                </a:extLst>
              </p:cNvPr>
              <p:cNvSpPr/>
              <p:nvPr/>
            </p:nvSpPr>
            <p:spPr>
              <a:xfrm>
                <a:off x="7009561" y="2355420"/>
                <a:ext cx="480335" cy="480336"/>
              </a:xfrm>
              <a:custGeom>
                <a:avLst/>
                <a:gdLst>
                  <a:gd name="connsiteX0" fmla="*/ 431862 w 480335"/>
                  <a:gd name="connsiteY0" fmla="*/ 280931 h 480336"/>
                  <a:gd name="connsiteX1" fmla="*/ 413133 w 480335"/>
                  <a:gd name="connsiteY1" fmla="*/ 185084 h 480336"/>
                  <a:gd name="connsiteX2" fmla="*/ 454997 w 480335"/>
                  <a:gd name="connsiteY2" fmla="*/ 111270 h 480336"/>
                  <a:gd name="connsiteX3" fmla="*/ 367964 w 480335"/>
                  <a:gd name="connsiteY3" fmla="*/ 24237 h 480336"/>
                  <a:gd name="connsiteX4" fmla="*/ 293049 w 480335"/>
                  <a:gd name="connsiteY4" fmla="*/ 66101 h 480336"/>
                  <a:gd name="connsiteX5" fmla="*/ 200507 w 480335"/>
                  <a:gd name="connsiteY5" fmla="*/ 46271 h 480336"/>
                  <a:gd name="connsiteX6" fmla="*/ 154236 w 480335"/>
                  <a:gd name="connsiteY6" fmla="*/ 0 h 480336"/>
                  <a:gd name="connsiteX7" fmla="*/ 106864 w 480335"/>
                  <a:gd name="connsiteY7" fmla="*/ 47373 h 480336"/>
                  <a:gd name="connsiteX8" fmla="*/ 154236 w 480335"/>
                  <a:gd name="connsiteY8" fmla="*/ 94745 h 480336"/>
                  <a:gd name="connsiteX9" fmla="*/ 196100 w 480335"/>
                  <a:gd name="connsiteY9" fmla="*/ 68305 h 480336"/>
                  <a:gd name="connsiteX10" fmla="*/ 284235 w 480335"/>
                  <a:gd name="connsiteY10" fmla="*/ 87033 h 480336"/>
                  <a:gd name="connsiteX11" fmla="*/ 280931 w 480335"/>
                  <a:gd name="connsiteY11" fmla="*/ 111270 h 480336"/>
                  <a:gd name="connsiteX12" fmla="*/ 280931 w 480335"/>
                  <a:gd name="connsiteY12" fmla="*/ 116779 h 480336"/>
                  <a:gd name="connsiteX13" fmla="*/ 88135 w 480335"/>
                  <a:gd name="connsiteY13" fmla="*/ 172965 h 480336"/>
                  <a:gd name="connsiteX14" fmla="*/ 47372 w 480335"/>
                  <a:gd name="connsiteY14" fmla="*/ 149830 h 480336"/>
                  <a:gd name="connsiteX15" fmla="*/ 0 w 480335"/>
                  <a:gd name="connsiteY15" fmla="*/ 197202 h 480336"/>
                  <a:gd name="connsiteX16" fmla="*/ 47372 w 480335"/>
                  <a:gd name="connsiteY16" fmla="*/ 244575 h 480336"/>
                  <a:gd name="connsiteX17" fmla="*/ 94745 w 480335"/>
                  <a:gd name="connsiteY17" fmla="*/ 197202 h 480336"/>
                  <a:gd name="connsiteX18" fmla="*/ 94745 w 480335"/>
                  <a:gd name="connsiteY18" fmla="*/ 194999 h 480336"/>
                  <a:gd name="connsiteX19" fmla="*/ 285337 w 480335"/>
                  <a:gd name="connsiteY19" fmla="*/ 138813 h 480336"/>
                  <a:gd name="connsiteX20" fmla="*/ 300761 w 480335"/>
                  <a:gd name="connsiteY20" fmla="*/ 166355 h 480336"/>
                  <a:gd name="connsiteX21" fmla="*/ 131101 w 480335"/>
                  <a:gd name="connsiteY21" fmla="*/ 334913 h 480336"/>
                  <a:gd name="connsiteX22" fmla="*/ 106864 w 480335"/>
                  <a:gd name="connsiteY22" fmla="*/ 328303 h 480336"/>
                  <a:gd name="connsiteX23" fmla="*/ 59491 w 480335"/>
                  <a:gd name="connsiteY23" fmla="*/ 375676 h 480336"/>
                  <a:gd name="connsiteX24" fmla="*/ 106864 w 480335"/>
                  <a:gd name="connsiteY24" fmla="*/ 423048 h 480336"/>
                  <a:gd name="connsiteX25" fmla="*/ 154236 w 480335"/>
                  <a:gd name="connsiteY25" fmla="*/ 375676 h 480336"/>
                  <a:gd name="connsiteX26" fmla="*/ 147626 w 480335"/>
                  <a:gd name="connsiteY26" fmla="*/ 351438 h 480336"/>
                  <a:gd name="connsiteX27" fmla="*/ 318388 w 480335"/>
                  <a:gd name="connsiteY27" fmla="*/ 182880 h 480336"/>
                  <a:gd name="connsiteX28" fmla="*/ 344828 w 480335"/>
                  <a:gd name="connsiteY28" fmla="*/ 196100 h 480336"/>
                  <a:gd name="connsiteX29" fmla="*/ 289744 w 480335"/>
                  <a:gd name="connsiteY29" fmla="*/ 385591 h 480336"/>
                  <a:gd name="connsiteX30" fmla="*/ 286439 w 480335"/>
                  <a:gd name="connsiteY30" fmla="*/ 385591 h 480336"/>
                  <a:gd name="connsiteX31" fmla="*/ 239066 w 480335"/>
                  <a:gd name="connsiteY31" fmla="*/ 432963 h 480336"/>
                  <a:gd name="connsiteX32" fmla="*/ 286439 w 480335"/>
                  <a:gd name="connsiteY32" fmla="*/ 480336 h 480336"/>
                  <a:gd name="connsiteX33" fmla="*/ 333811 w 480335"/>
                  <a:gd name="connsiteY33" fmla="*/ 432963 h 480336"/>
                  <a:gd name="connsiteX34" fmla="*/ 310676 w 480335"/>
                  <a:gd name="connsiteY34" fmla="*/ 392201 h 480336"/>
                  <a:gd name="connsiteX35" fmla="*/ 366862 w 480335"/>
                  <a:gd name="connsiteY35" fmla="*/ 199406 h 480336"/>
                  <a:gd name="connsiteX36" fmla="*/ 370167 w 480335"/>
                  <a:gd name="connsiteY36" fmla="*/ 199406 h 480336"/>
                  <a:gd name="connsiteX37" fmla="*/ 395506 w 480335"/>
                  <a:gd name="connsiteY37" fmla="*/ 196100 h 480336"/>
                  <a:gd name="connsiteX38" fmla="*/ 413133 w 480335"/>
                  <a:gd name="connsiteY38" fmla="*/ 286439 h 480336"/>
                  <a:gd name="connsiteX39" fmla="*/ 385591 w 480335"/>
                  <a:gd name="connsiteY39" fmla="*/ 329405 h 480336"/>
                  <a:gd name="connsiteX40" fmla="*/ 432963 w 480335"/>
                  <a:gd name="connsiteY40" fmla="*/ 376777 h 480336"/>
                  <a:gd name="connsiteX41" fmla="*/ 480336 w 480335"/>
                  <a:gd name="connsiteY41" fmla="*/ 329405 h 480336"/>
                  <a:gd name="connsiteX42" fmla="*/ 431862 w 480335"/>
                  <a:gd name="connsiteY42" fmla="*/ 280931 h 480336"/>
                  <a:gd name="connsiteX43" fmla="*/ 367964 w 480335"/>
                  <a:gd name="connsiteY43" fmla="*/ 176270 h 480336"/>
                  <a:gd name="connsiteX44" fmla="*/ 302964 w 480335"/>
                  <a:gd name="connsiteY44" fmla="*/ 111270 h 480336"/>
                  <a:gd name="connsiteX45" fmla="*/ 367964 w 480335"/>
                  <a:gd name="connsiteY45" fmla="*/ 46271 h 480336"/>
                  <a:gd name="connsiteX46" fmla="*/ 432963 w 480335"/>
                  <a:gd name="connsiteY46" fmla="*/ 111270 h 480336"/>
                  <a:gd name="connsiteX47" fmla="*/ 367964 w 480335"/>
                  <a:gd name="connsiteY47" fmla="*/ 176270 h 48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0335" h="480336">
                    <a:moveTo>
                      <a:pt x="431862" y="280931"/>
                    </a:moveTo>
                    <a:lnTo>
                      <a:pt x="413133" y="185084"/>
                    </a:lnTo>
                    <a:cubicBezTo>
                      <a:pt x="438472" y="169660"/>
                      <a:pt x="454997" y="142118"/>
                      <a:pt x="454997" y="111270"/>
                    </a:cubicBezTo>
                    <a:cubicBezTo>
                      <a:pt x="454997" y="62796"/>
                      <a:pt x="415336" y="24237"/>
                      <a:pt x="367964" y="24237"/>
                    </a:cubicBezTo>
                    <a:cubicBezTo>
                      <a:pt x="336015" y="24237"/>
                      <a:pt x="308473" y="40762"/>
                      <a:pt x="293049" y="66101"/>
                    </a:cubicBezTo>
                    <a:lnTo>
                      <a:pt x="200507" y="46271"/>
                    </a:lnTo>
                    <a:cubicBezTo>
                      <a:pt x="200507" y="20932"/>
                      <a:pt x="179575" y="0"/>
                      <a:pt x="154236" y="0"/>
                    </a:cubicBezTo>
                    <a:cubicBezTo>
                      <a:pt x="128897" y="0"/>
                      <a:pt x="106864" y="20932"/>
                      <a:pt x="106864" y="47373"/>
                    </a:cubicBezTo>
                    <a:cubicBezTo>
                      <a:pt x="106864" y="72711"/>
                      <a:pt x="127796" y="94745"/>
                      <a:pt x="154236" y="94745"/>
                    </a:cubicBezTo>
                    <a:cubicBezTo>
                      <a:pt x="172965" y="94745"/>
                      <a:pt x="188388" y="83728"/>
                      <a:pt x="196100" y="68305"/>
                    </a:cubicBezTo>
                    <a:lnTo>
                      <a:pt x="284235" y="87033"/>
                    </a:lnTo>
                    <a:cubicBezTo>
                      <a:pt x="282032" y="94745"/>
                      <a:pt x="280931" y="103559"/>
                      <a:pt x="280931" y="111270"/>
                    </a:cubicBezTo>
                    <a:cubicBezTo>
                      <a:pt x="280931" y="113474"/>
                      <a:pt x="280931" y="114576"/>
                      <a:pt x="280931" y="116779"/>
                    </a:cubicBezTo>
                    <a:lnTo>
                      <a:pt x="88135" y="172965"/>
                    </a:lnTo>
                    <a:cubicBezTo>
                      <a:pt x="80423" y="158643"/>
                      <a:pt x="65000" y="149830"/>
                      <a:pt x="47372" y="149830"/>
                    </a:cubicBezTo>
                    <a:cubicBezTo>
                      <a:pt x="22034" y="149830"/>
                      <a:pt x="0" y="170762"/>
                      <a:pt x="0" y="197202"/>
                    </a:cubicBezTo>
                    <a:cubicBezTo>
                      <a:pt x="0" y="223643"/>
                      <a:pt x="20932" y="244575"/>
                      <a:pt x="47372" y="244575"/>
                    </a:cubicBezTo>
                    <a:cubicBezTo>
                      <a:pt x="72711" y="244575"/>
                      <a:pt x="94745" y="223643"/>
                      <a:pt x="94745" y="197202"/>
                    </a:cubicBezTo>
                    <a:cubicBezTo>
                      <a:pt x="94745" y="196100"/>
                      <a:pt x="94745" y="196100"/>
                      <a:pt x="94745" y="194999"/>
                    </a:cubicBezTo>
                    <a:lnTo>
                      <a:pt x="285337" y="138813"/>
                    </a:lnTo>
                    <a:cubicBezTo>
                      <a:pt x="288642" y="148728"/>
                      <a:pt x="294151" y="158643"/>
                      <a:pt x="300761" y="166355"/>
                    </a:cubicBezTo>
                    <a:lnTo>
                      <a:pt x="131101" y="334913"/>
                    </a:lnTo>
                    <a:cubicBezTo>
                      <a:pt x="123389" y="330506"/>
                      <a:pt x="115677" y="328303"/>
                      <a:pt x="106864" y="328303"/>
                    </a:cubicBezTo>
                    <a:cubicBezTo>
                      <a:pt x="81525" y="328303"/>
                      <a:pt x="59491" y="349235"/>
                      <a:pt x="59491" y="375676"/>
                    </a:cubicBezTo>
                    <a:cubicBezTo>
                      <a:pt x="59491" y="401014"/>
                      <a:pt x="80423" y="423048"/>
                      <a:pt x="106864" y="423048"/>
                    </a:cubicBezTo>
                    <a:cubicBezTo>
                      <a:pt x="133304" y="423048"/>
                      <a:pt x="154236" y="402116"/>
                      <a:pt x="154236" y="375676"/>
                    </a:cubicBezTo>
                    <a:cubicBezTo>
                      <a:pt x="154236" y="366862"/>
                      <a:pt x="152033" y="359150"/>
                      <a:pt x="147626" y="351438"/>
                    </a:cubicBezTo>
                    <a:lnTo>
                      <a:pt x="318388" y="182880"/>
                    </a:lnTo>
                    <a:cubicBezTo>
                      <a:pt x="326099" y="188389"/>
                      <a:pt x="334913" y="193897"/>
                      <a:pt x="344828" y="196100"/>
                    </a:cubicBezTo>
                    <a:lnTo>
                      <a:pt x="289744" y="385591"/>
                    </a:lnTo>
                    <a:cubicBezTo>
                      <a:pt x="288642" y="385591"/>
                      <a:pt x="287540" y="385591"/>
                      <a:pt x="286439" y="385591"/>
                    </a:cubicBezTo>
                    <a:cubicBezTo>
                      <a:pt x="261100" y="385591"/>
                      <a:pt x="239066" y="406523"/>
                      <a:pt x="239066" y="432963"/>
                    </a:cubicBezTo>
                    <a:cubicBezTo>
                      <a:pt x="239066" y="458302"/>
                      <a:pt x="259998" y="480336"/>
                      <a:pt x="286439" y="480336"/>
                    </a:cubicBezTo>
                    <a:cubicBezTo>
                      <a:pt x="311778" y="480336"/>
                      <a:pt x="333811" y="459404"/>
                      <a:pt x="333811" y="432963"/>
                    </a:cubicBezTo>
                    <a:cubicBezTo>
                      <a:pt x="333811" y="415336"/>
                      <a:pt x="324998" y="401014"/>
                      <a:pt x="310676" y="392201"/>
                    </a:cubicBezTo>
                    <a:lnTo>
                      <a:pt x="366862" y="199406"/>
                    </a:lnTo>
                    <a:cubicBezTo>
                      <a:pt x="367964" y="199406"/>
                      <a:pt x="369066" y="199406"/>
                      <a:pt x="370167" y="199406"/>
                    </a:cubicBezTo>
                    <a:cubicBezTo>
                      <a:pt x="378981" y="199406"/>
                      <a:pt x="386692" y="198304"/>
                      <a:pt x="395506" y="196100"/>
                    </a:cubicBezTo>
                    <a:lnTo>
                      <a:pt x="413133" y="286439"/>
                    </a:lnTo>
                    <a:cubicBezTo>
                      <a:pt x="396608" y="294151"/>
                      <a:pt x="385591" y="309574"/>
                      <a:pt x="385591" y="329405"/>
                    </a:cubicBezTo>
                    <a:cubicBezTo>
                      <a:pt x="385591" y="354744"/>
                      <a:pt x="406523" y="376777"/>
                      <a:pt x="432963" y="376777"/>
                    </a:cubicBezTo>
                    <a:cubicBezTo>
                      <a:pt x="458302" y="376777"/>
                      <a:pt x="480336" y="355845"/>
                      <a:pt x="480336" y="329405"/>
                    </a:cubicBezTo>
                    <a:cubicBezTo>
                      <a:pt x="477031" y="302964"/>
                      <a:pt x="457201" y="282032"/>
                      <a:pt x="431862" y="280931"/>
                    </a:cubicBezTo>
                    <a:close/>
                    <a:moveTo>
                      <a:pt x="367964" y="176270"/>
                    </a:moveTo>
                    <a:cubicBezTo>
                      <a:pt x="331608" y="176270"/>
                      <a:pt x="302964" y="146524"/>
                      <a:pt x="302964" y="111270"/>
                    </a:cubicBezTo>
                    <a:cubicBezTo>
                      <a:pt x="302964" y="76016"/>
                      <a:pt x="332710" y="46271"/>
                      <a:pt x="367964" y="46271"/>
                    </a:cubicBezTo>
                    <a:cubicBezTo>
                      <a:pt x="404319" y="46271"/>
                      <a:pt x="432963" y="76016"/>
                      <a:pt x="432963" y="111270"/>
                    </a:cubicBezTo>
                    <a:cubicBezTo>
                      <a:pt x="432963" y="146524"/>
                      <a:pt x="404319" y="176270"/>
                      <a:pt x="367964" y="176270"/>
                    </a:cubicBezTo>
                    <a:close/>
                  </a:path>
                </a:pathLst>
              </a:custGeom>
              <a:solidFill>
                <a:srgbClr val="FFFFFF"/>
              </a:solidFill>
              <a:ln w="11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93" name="TextBox 92">
              <a:extLst>
                <a:ext uri="{FF2B5EF4-FFF2-40B4-BE49-F238E27FC236}">
                  <a16:creationId xmlns:a16="http://schemas.microsoft.com/office/drawing/2014/main" id="{DE32970A-C7D1-4BFB-BF73-C8FD57448037}"/>
                </a:ext>
              </a:extLst>
            </p:cNvPr>
            <p:cNvSpPr txBox="1"/>
            <p:nvPr/>
          </p:nvSpPr>
          <p:spPr>
            <a:xfrm>
              <a:off x="6666379" y="2781476"/>
              <a:ext cx="609504" cy="131099"/>
            </a:xfrm>
            <a:prstGeom prst="rect">
              <a:avLst/>
            </a:prstGeom>
          </p:spPr>
          <p:txBody>
            <a:bodyPr vert="horz" wrap="none" lIns="0" tIns="0" rIns="0" bIns="0" rtlCol="0" anchor="t">
              <a:noAutofit/>
            </a:bodyPr>
            <a:lstStyle>
              <a:defPPr>
                <a:defRPr lang="en-US"/>
              </a:defPPr>
              <a:lvl1pPr marR="0" lvl="0" indent="0" algn="ctr" fontAlgn="auto">
                <a:lnSpc>
                  <a:spcPct val="100000"/>
                </a:lnSpc>
                <a:spcBef>
                  <a:spcPts val="0"/>
                </a:spcBef>
                <a:spcAft>
                  <a:spcPts val="0"/>
                </a:spcAft>
                <a:buClrTx/>
                <a:buSzTx/>
                <a:buFontTx/>
                <a:buNone/>
                <a:tabLst/>
                <a:defRPr sz="1400" b="1">
                  <a:solidFill>
                    <a:schemeClr val="bg1"/>
                  </a:solidFill>
                  <a:latin typeface="Arial" panose="020B0604020202020204"/>
                  <a:ea typeface="Polaris Book Italic" panose="02000000000000000000" pitchFamily="2" charset="0"/>
                  <a:cs typeface="Polaris Book Italic" panose="02000000000000000000" pitchFamily="2" charset="0"/>
                </a:defRPr>
              </a:lvl1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15563"/>
                  </a:solidFill>
                  <a:effectLst/>
                  <a:uLnTx/>
                  <a:uFillTx/>
                  <a:latin typeface="Arial" panose="020B0604020202020204"/>
                </a:rPr>
                <a:t>Capture</a:t>
              </a:r>
            </a:p>
          </p:txBody>
        </p:sp>
      </p:grpSp>
      <p:cxnSp>
        <p:nvCxnSpPr>
          <p:cNvPr id="130" name="Straight Connector 129">
            <a:extLst>
              <a:ext uri="{FF2B5EF4-FFF2-40B4-BE49-F238E27FC236}">
                <a16:creationId xmlns:a16="http://schemas.microsoft.com/office/drawing/2014/main" id="{364FB1E1-C37C-4D82-BD73-0071EC282C2C}"/>
              </a:ext>
            </a:extLst>
          </p:cNvPr>
          <p:cNvCxnSpPr>
            <a:cxnSpLocks/>
          </p:cNvCxnSpPr>
          <p:nvPr/>
        </p:nvCxnSpPr>
        <p:spPr>
          <a:xfrm flipV="1">
            <a:off x="7394721" y="1115847"/>
            <a:ext cx="844591" cy="727738"/>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83D00391-1D3F-4895-8F7E-9F50A1E1B2B1}"/>
              </a:ext>
            </a:extLst>
          </p:cNvPr>
          <p:cNvGrpSpPr/>
          <p:nvPr/>
        </p:nvGrpSpPr>
        <p:grpSpPr>
          <a:xfrm>
            <a:off x="8239312" y="776170"/>
            <a:ext cx="3200400" cy="914400"/>
            <a:chOff x="-3412908" y="1416589"/>
            <a:chExt cx="2915756" cy="888148"/>
          </a:xfrm>
        </p:grpSpPr>
        <p:sp>
          <p:nvSpPr>
            <p:cNvPr id="106" name="Rounded Rectangle 130">
              <a:extLst>
                <a:ext uri="{FF2B5EF4-FFF2-40B4-BE49-F238E27FC236}">
                  <a16:creationId xmlns:a16="http://schemas.microsoft.com/office/drawing/2014/main" id="{EAEE1FE4-76E5-496D-B15A-5097DFE59E0D}"/>
                </a:ext>
              </a:extLst>
            </p:cNvPr>
            <p:cNvSpPr/>
            <p:nvPr/>
          </p:nvSpPr>
          <p:spPr bwMode="auto">
            <a:xfrm>
              <a:off x="-3412908" y="1416589"/>
              <a:ext cx="2915754" cy="888148"/>
            </a:xfrm>
            <a:prstGeom prst="roundRect">
              <a:avLst/>
            </a:prstGeom>
            <a:solidFill>
              <a:schemeClr val="bg1"/>
            </a:solidFill>
            <a:ln w="6350" cap="flat" cmpd="sng" algn="ctr">
              <a:noFill/>
              <a:prstDash val="solid"/>
              <a:miter lim="800000"/>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AB2328"/>
                  </a:solidFill>
                  <a:effectLst/>
                  <a:uLnTx/>
                  <a:uFillTx/>
                  <a:latin typeface="Arial" panose="020B0604020202020204" pitchFamily="34" charset="0"/>
                  <a:ea typeface="Helvetica Neue Condensed" charset="0"/>
                  <a:cs typeface="Arial" panose="020B0604020202020204" pitchFamily="34" charset="0"/>
                  <a:sym typeface="Helvetica Light"/>
                </a:rPr>
                <a:t>CONTENT AGGREGATION</a:t>
              </a:r>
            </a:p>
            <a:p>
              <a:pPr marL="0" marR="0" lvl="0" indent="0" algn="ctr" defTabSz="824509"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Capture ALL relevant communication and file content sources</a:t>
              </a:r>
            </a:p>
          </p:txBody>
        </p:sp>
        <p:sp>
          <p:nvSpPr>
            <p:cNvPr id="107" name="Rectangle 106">
              <a:extLst>
                <a:ext uri="{FF2B5EF4-FFF2-40B4-BE49-F238E27FC236}">
                  <a16:creationId xmlns:a16="http://schemas.microsoft.com/office/drawing/2014/main" id="{D000A43B-1CF8-4938-841B-DA6FC6B9ED7F}"/>
                </a:ext>
              </a:extLst>
            </p:cNvPr>
            <p:cNvSpPr/>
            <p:nvPr/>
          </p:nvSpPr>
          <p:spPr>
            <a:xfrm>
              <a:off x="-3412908" y="1429969"/>
              <a:ext cx="2915756" cy="254785"/>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Helvetica Neue Condensed Black" charset="0"/>
                  <a:cs typeface="Arial" panose="020B0604020202020204" pitchFamily="34" charset="0"/>
                  <a:sym typeface="Helvetica Light"/>
                </a:rPr>
                <a:t>Merge1</a:t>
              </a:r>
            </a:p>
          </p:txBody>
        </p:sp>
      </p:grpSp>
    </p:spTree>
    <p:extLst>
      <p:ext uri="{BB962C8B-B14F-4D97-AF65-F5344CB8AC3E}">
        <p14:creationId xmlns:p14="http://schemas.microsoft.com/office/powerpoint/2010/main" val="4075671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31"/>
                                        </p:tgtEl>
                                      </p:cBhvr>
                                      <p:by x="125000" y="125000"/>
                                    </p:animScale>
                                  </p:childTnLst>
                                </p:cTn>
                              </p:par>
                              <p:par>
                                <p:cTn id="7" presetID="6" presetClass="emph" presetSubtype="0" fill="hold" nodeType="withEffect">
                                  <p:stCondLst>
                                    <p:cond delay="0"/>
                                  </p:stCondLst>
                                  <p:childTnLst>
                                    <p:animScale>
                                      <p:cBhvr>
                                        <p:cTn id="8" dur="2000" fill="hold"/>
                                        <p:tgtEl>
                                          <p:spTgt spid="127"/>
                                        </p:tgtEl>
                                      </p:cBhvr>
                                      <p:by x="125000" y="125000"/>
                                    </p:animScale>
                                  </p:childTnLst>
                                </p:cTn>
                              </p:par>
                              <p:par>
                                <p:cTn id="9" presetID="9" presetClass="emph" presetSubtype="0" nodeType="withEffect">
                                  <p:stCondLst>
                                    <p:cond delay="0"/>
                                  </p:stCondLst>
                                  <p:childTnLst>
                                    <p:set>
                                      <p:cBhvr>
                                        <p:cTn id="10" dur="indefinite"/>
                                        <p:tgtEl>
                                          <p:spTgt spid="121"/>
                                        </p:tgtEl>
                                        <p:attrNameLst>
                                          <p:attrName>style.opacity</p:attrName>
                                        </p:attrNameLst>
                                      </p:cBhvr>
                                      <p:to>
                                        <p:strVal val="0.5"/>
                                      </p:to>
                                    </p:set>
                                    <p:animEffect filter="image" prLst="opacity: 0.5">
                                      <p:cBhvr rctx="IE">
                                        <p:cTn id="11" dur="indefinite"/>
                                        <p:tgtEl>
                                          <p:spTgt spid="121"/>
                                        </p:tgtEl>
                                      </p:cBhvr>
                                    </p:animEffect>
                                  </p:childTnLst>
                                </p:cTn>
                              </p:par>
                              <p:par>
                                <p:cTn id="12" presetID="9" presetClass="emph" presetSubtype="0" nodeType="withEffect">
                                  <p:stCondLst>
                                    <p:cond delay="0"/>
                                  </p:stCondLst>
                                  <p:childTnLst>
                                    <p:set>
                                      <p:cBhvr>
                                        <p:cTn id="13" dur="indefinite"/>
                                        <p:tgtEl>
                                          <p:spTgt spid="73"/>
                                        </p:tgtEl>
                                        <p:attrNameLst>
                                          <p:attrName>style.opacity</p:attrName>
                                        </p:attrNameLst>
                                      </p:cBhvr>
                                      <p:to>
                                        <p:strVal val="0.5"/>
                                      </p:to>
                                    </p:set>
                                    <p:animEffect filter="image" prLst="opacity: 0.5">
                                      <p:cBhvr rctx="IE">
                                        <p:cTn id="14" dur="indefinite"/>
                                        <p:tgtEl>
                                          <p:spTgt spid="73"/>
                                        </p:tgtEl>
                                      </p:cBhvr>
                                    </p:animEffect>
                                  </p:childTnLst>
                                </p:cTn>
                              </p:par>
                              <p:par>
                                <p:cTn id="15" presetID="9" presetClass="emph" presetSubtype="0" nodeType="withEffect">
                                  <p:stCondLst>
                                    <p:cond delay="0"/>
                                  </p:stCondLst>
                                  <p:childTnLst>
                                    <p:set>
                                      <p:cBhvr>
                                        <p:cTn id="16" dur="indefinite"/>
                                        <p:tgtEl>
                                          <p:spTgt spid="58"/>
                                        </p:tgtEl>
                                        <p:attrNameLst>
                                          <p:attrName>style.opacity</p:attrName>
                                        </p:attrNameLst>
                                      </p:cBhvr>
                                      <p:to>
                                        <p:strVal val="0.5"/>
                                      </p:to>
                                    </p:set>
                                    <p:animEffect filter="image" prLst="opacity: 0.5">
                                      <p:cBhvr rctx="IE">
                                        <p:cTn id="17" dur="indefinite"/>
                                        <p:tgtEl>
                                          <p:spTgt spid="58"/>
                                        </p:tgtEl>
                                      </p:cBhvr>
                                    </p:animEffect>
                                  </p:childTnLst>
                                </p:cTn>
                              </p:par>
                              <p:par>
                                <p:cTn id="18" presetID="9" presetClass="emph" presetSubtype="0" nodeType="withEffect">
                                  <p:stCondLst>
                                    <p:cond delay="0"/>
                                  </p:stCondLst>
                                  <p:childTnLst>
                                    <p:set>
                                      <p:cBhvr>
                                        <p:cTn id="19" dur="indefinite"/>
                                        <p:tgtEl>
                                          <p:spTgt spid="132"/>
                                        </p:tgtEl>
                                        <p:attrNameLst>
                                          <p:attrName>style.opacity</p:attrName>
                                        </p:attrNameLst>
                                      </p:cBhvr>
                                      <p:to>
                                        <p:strVal val="0.5"/>
                                      </p:to>
                                    </p:set>
                                    <p:animEffect filter="image" prLst="opacity: 0.5">
                                      <p:cBhvr rctx="IE">
                                        <p:cTn id="20" dur="indefinite"/>
                                        <p:tgtEl>
                                          <p:spTgt spid="132"/>
                                        </p:tgtEl>
                                      </p:cBhvr>
                                    </p:animEffect>
                                  </p:childTnLst>
                                </p:cTn>
                              </p:par>
                              <p:par>
                                <p:cTn id="21" presetID="9" presetClass="emph" presetSubtype="0" nodeType="withEffect">
                                  <p:stCondLst>
                                    <p:cond delay="0"/>
                                  </p:stCondLst>
                                  <p:childTnLst>
                                    <p:set>
                                      <p:cBhvr>
                                        <p:cTn id="22" dur="indefinite"/>
                                        <p:tgtEl>
                                          <p:spTgt spid="105"/>
                                        </p:tgtEl>
                                        <p:attrNameLst>
                                          <p:attrName>style.opacity</p:attrName>
                                        </p:attrNameLst>
                                      </p:cBhvr>
                                      <p:to>
                                        <p:strVal val="0.5"/>
                                      </p:to>
                                    </p:set>
                                    <p:animEffect filter="image" prLst="opacity: 0.5">
                                      <p:cBhvr rctx="IE">
                                        <p:cTn id="23" dur="indefinite"/>
                                        <p:tgtEl>
                                          <p:spTgt spid="105"/>
                                        </p:tgtEl>
                                      </p:cBhvr>
                                    </p:animEffect>
                                  </p:childTnLst>
                                </p:cTn>
                              </p:par>
                              <p:par>
                                <p:cTn id="24" presetID="9" presetClass="emph" presetSubtype="0" nodeType="withEffect">
                                  <p:stCondLst>
                                    <p:cond delay="0"/>
                                  </p:stCondLst>
                                  <p:childTnLst>
                                    <p:set>
                                      <p:cBhvr>
                                        <p:cTn id="25" dur="indefinite"/>
                                        <p:tgtEl>
                                          <p:spTgt spid="102"/>
                                        </p:tgtEl>
                                        <p:attrNameLst>
                                          <p:attrName>style.opacity</p:attrName>
                                        </p:attrNameLst>
                                      </p:cBhvr>
                                      <p:to>
                                        <p:strVal val="0.5"/>
                                      </p:to>
                                    </p:set>
                                    <p:animEffect filter="image" prLst="opacity: 0.5">
                                      <p:cBhvr rctx="IE">
                                        <p:cTn id="26" dur="indefinite"/>
                                        <p:tgtEl>
                                          <p:spTgt spid="102"/>
                                        </p:tgtEl>
                                      </p:cBhvr>
                                    </p:animEffect>
                                  </p:childTnLst>
                                </p:cTn>
                              </p:par>
                              <p:par>
                                <p:cTn id="27" presetID="9" presetClass="emph" presetSubtype="0" nodeType="withEffect">
                                  <p:stCondLst>
                                    <p:cond delay="0"/>
                                  </p:stCondLst>
                                  <p:childTnLst>
                                    <p:set>
                                      <p:cBhvr>
                                        <p:cTn id="28" dur="indefinite"/>
                                        <p:tgtEl>
                                          <p:spTgt spid="42"/>
                                        </p:tgtEl>
                                        <p:attrNameLst>
                                          <p:attrName>style.opacity</p:attrName>
                                        </p:attrNameLst>
                                      </p:cBhvr>
                                      <p:to>
                                        <p:strVal val="0.5"/>
                                      </p:to>
                                    </p:set>
                                    <p:animEffect filter="image" prLst="opacity: 0.5">
                                      <p:cBhvr rctx="IE">
                                        <p:cTn id="29" dur="indefinite"/>
                                        <p:tgtEl>
                                          <p:spTgt spid="42"/>
                                        </p:tgtEl>
                                      </p:cBhvr>
                                    </p:animEffect>
                                  </p:childTnLst>
                                </p:cTn>
                              </p:par>
                              <p:par>
                                <p:cTn id="30" presetID="9" presetClass="emph" presetSubtype="0" nodeType="withEffect">
                                  <p:stCondLst>
                                    <p:cond delay="0"/>
                                  </p:stCondLst>
                                  <p:childTnLst>
                                    <p:set>
                                      <p:cBhvr>
                                        <p:cTn id="31" dur="indefinite"/>
                                        <p:tgtEl>
                                          <p:spTgt spid="51"/>
                                        </p:tgtEl>
                                        <p:attrNameLst>
                                          <p:attrName>style.opacity</p:attrName>
                                        </p:attrNameLst>
                                      </p:cBhvr>
                                      <p:to>
                                        <p:strVal val="0.5"/>
                                      </p:to>
                                    </p:set>
                                    <p:animEffect filter="image" prLst="opacity: 0.5">
                                      <p:cBhvr rctx="IE">
                                        <p:cTn id="32" dur="indefinite"/>
                                        <p:tgtEl>
                                          <p:spTgt spid="51"/>
                                        </p:tgtEl>
                                      </p:cBhvr>
                                    </p:animEffect>
                                  </p:childTnLst>
                                </p:cTn>
                              </p:par>
                              <p:par>
                                <p:cTn id="33" presetID="9" presetClass="emph" presetSubtype="0" nodeType="withEffect">
                                  <p:stCondLst>
                                    <p:cond delay="0"/>
                                  </p:stCondLst>
                                  <p:childTnLst>
                                    <p:set>
                                      <p:cBhvr>
                                        <p:cTn id="34" dur="indefinite"/>
                                        <p:tgtEl>
                                          <p:spTgt spid="99"/>
                                        </p:tgtEl>
                                        <p:attrNameLst>
                                          <p:attrName>style.opacity</p:attrName>
                                        </p:attrNameLst>
                                      </p:cBhvr>
                                      <p:to>
                                        <p:strVal val="0.5"/>
                                      </p:to>
                                    </p:set>
                                    <p:animEffect filter="image" prLst="opacity: 0.5">
                                      <p:cBhvr rctx="IE">
                                        <p:cTn id="35" dur="indefinite"/>
                                        <p:tgtEl>
                                          <p:spTgt spid="99"/>
                                        </p:tgtEl>
                                      </p:cBhvr>
                                    </p:animEffect>
                                  </p:childTnLst>
                                </p:cTn>
                              </p:par>
                              <p:par>
                                <p:cTn id="36" presetID="9" presetClass="emph" presetSubtype="0" nodeType="withEffect">
                                  <p:stCondLst>
                                    <p:cond delay="0"/>
                                  </p:stCondLst>
                                  <p:childTnLst>
                                    <p:set>
                                      <p:cBhvr>
                                        <p:cTn id="37" dur="indefinite"/>
                                        <p:tgtEl>
                                          <p:spTgt spid="124"/>
                                        </p:tgtEl>
                                        <p:attrNameLst>
                                          <p:attrName>style.opacity</p:attrName>
                                        </p:attrNameLst>
                                      </p:cBhvr>
                                      <p:to>
                                        <p:strVal val="0.5"/>
                                      </p:to>
                                    </p:set>
                                    <p:animEffect filter="image" prLst="opacity: 0.5">
                                      <p:cBhvr rctx="IE">
                                        <p:cTn id="38" dur="indefinite"/>
                                        <p:tgtEl>
                                          <p:spTgt spid="124"/>
                                        </p:tgtEl>
                                      </p:cBhvr>
                                    </p:animEffect>
                                  </p:childTnLst>
                                </p:cTn>
                              </p:par>
                              <p:par>
                                <p:cTn id="39" presetID="9" presetClass="emph" presetSubtype="0" nodeType="withEffect">
                                  <p:stCondLst>
                                    <p:cond delay="0"/>
                                  </p:stCondLst>
                                  <p:childTnLst>
                                    <p:set>
                                      <p:cBhvr>
                                        <p:cTn id="40" dur="indefinite"/>
                                        <p:tgtEl>
                                          <p:spTgt spid="68"/>
                                        </p:tgtEl>
                                        <p:attrNameLst>
                                          <p:attrName>style.opacity</p:attrName>
                                        </p:attrNameLst>
                                      </p:cBhvr>
                                      <p:to>
                                        <p:strVal val="0.5"/>
                                      </p:to>
                                    </p:set>
                                    <p:animEffect filter="image" prLst="opacity: 0.5">
                                      <p:cBhvr rctx="IE">
                                        <p:cTn id="41" dur="indefinite"/>
                                        <p:tgtEl>
                                          <p:spTgt spid="68"/>
                                        </p:tgtEl>
                                      </p:cBhvr>
                                    </p:animEffect>
                                  </p:childTnLst>
                                </p:cTn>
                              </p:par>
                              <p:par>
                                <p:cTn id="42" presetID="9" presetClass="emph" presetSubtype="0" nodeType="withEffect">
                                  <p:stCondLst>
                                    <p:cond delay="0"/>
                                  </p:stCondLst>
                                  <p:childTnLst>
                                    <p:set>
                                      <p:cBhvr>
                                        <p:cTn id="43" dur="indefinite"/>
                                        <p:tgtEl>
                                          <p:spTgt spid="108"/>
                                        </p:tgtEl>
                                        <p:attrNameLst>
                                          <p:attrName>style.opacity</p:attrName>
                                        </p:attrNameLst>
                                      </p:cBhvr>
                                      <p:to>
                                        <p:strVal val="0.5"/>
                                      </p:to>
                                    </p:set>
                                    <p:animEffect filter="image" prLst="opacity: 0.5">
                                      <p:cBhvr rctx="IE">
                                        <p:cTn id="44" dur="indefinite"/>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AAF3-AC87-5C45-A84F-A99114E69D36}"/>
              </a:ext>
            </a:extLst>
          </p:cNvPr>
          <p:cNvSpPr>
            <a:spLocks noGrp="1"/>
          </p:cNvSpPr>
          <p:nvPr>
            <p:ph type="title"/>
          </p:nvPr>
        </p:nvSpPr>
        <p:spPr/>
        <p:txBody>
          <a:bodyPr/>
          <a:lstStyle/>
          <a:p>
            <a:r>
              <a:rPr lang="en-US"/>
              <a:t>Understanding Anomaly Detection</a:t>
            </a:r>
          </a:p>
        </p:txBody>
      </p:sp>
      <p:sp>
        <p:nvSpPr>
          <p:cNvPr id="47" name="Rectangle 46">
            <a:extLst>
              <a:ext uri="{FF2B5EF4-FFF2-40B4-BE49-F238E27FC236}">
                <a16:creationId xmlns:a16="http://schemas.microsoft.com/office/drawing/2014/main" id="{4C624DD4-EC2D-5643-B44B-6606EEB8B1E9}"/>
              </a:ext>
            </a:extLst>
          </p:cNvPr>
          <p:cNvSpPr/>
          <p:nvPr/>
        </p:nvSpPr>
        <p:spPr bwMode="auto">
          <a:xfrm>
            <a:off x="8763616" y="1277910"/>
            <a:ext cx="3042269" cy="3853363"/>
          </a:xfrm>
          <a:prstGeom prst="rect">
            <a:avLst/>
          </a:prstGeom>
          <a:no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Black" panose="020B0604020202020204" pitchFamily="34" charset="0"/>
                <a:ea typeface="+mn-ea"/>
                <a:cs typeface="Arial Black" panose="020B0604020202020204" pitchFamily="34" charset="0"/>
              </a:rPr>
              <a:t>AI-Powered Anomaly Detection Engine in NetBackup</a:t>
            </a:r>
          </a:p>
          <a:p>
            <a:pPr marL="285750" marR="0" lvl="0" indent="-2857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Mine enormous amounts of data</a:t>
            </a:r>
          </a:p>
          <a:p>
            <a:pPr marL="285750" marR="0" lvl="0" indent="-2857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Automate monitoring and reporting</a:t>
            </a:r>
          </a:p>
          <a:p>
            <a:pPr marL="285750" marR="0" lvl="0" indent="-2857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Gain actionable insights</a:t>
            </a:r>
          </a:p>
          <a:p>
            <a:pPr marL="285750" marR="0" lvl="0" indent="-2857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Report based on several criteria </a:t>
            </a:r>
          </a:p>
          <a:p>
            <a:pPr marL="285750" marR="0" lvl="0" indent="-2857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Establish early warning of an attack</a:t>
            </a:r>
          </a:p>
        </p:txBody>
      </p:sp>
      <p:grpSp>
        <p:nvGrpSpPr>
          <p:cNvPr id="4" name="Group 3">
            <a:extLst>
              <a:ext uri="{FF2B5EF4-FFF2-40B4-BE49-F238E27FC236}">
                <a16:creationId xmlns:a16="http://schemas.microsoft.com/office/drawing/2014/main" id="{1F70F5A3-00C3-4345-AE1D-ADD6AC124204}"/>
              </a:ext>
            </a:extLst>
          </p:cNvPr>
          <p:cNvGrpSpPr/>
          <p:nvPr/>
        </p:nvGrpSpPr>
        <p:grpSpPr>
          <a:xfrm>
            <a:off x="8763616" y="5351617"/>
            <a:ext cx="3042269" cy="692497"/>
            <a:chOff x="8763616" y="5351617"/>
            <a:chExt cx="3042269" cy="692497"/>
          </a:xfrm>
        </p:grpSpPr>
        <p:sp>
          <p:nvSpPr>
            <p:cNvPr id="3" name="TextBox 2">
              <a:extLst>
                <a:ext uri="{FF2B5EF4-FFF2-40B4-BE49-F238E27FC236}">
                  <a16:creationId xmlns:a16="http://schemas.microsoft.com/office/drawing/2014/main" id="{662FA20C-28B3-E347-BABA-08DA00462E3E}"/>
                </a:ext>
              </a:extLst>
            </p:cNvPr>
            <p:cNvSpPr txBox="1"/>
            <p:nvPr/>
          </p:nvSpPr>
          <p:spPr>
            <a:xfrm>
              <a:off x="8952677" y="5351617"/>
              <a:ext cx="2853208" cy="692497"/>
            </a:xfrm>
            <a:prstGeom prst="rect">
              <a:avLst/>
            </a:prstGeom>
            <a:noFill/>
            <a:ln>
              <a:no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1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Machine learning model takes advantage of data pre-seeding using </a:t>
              </a:r>
              <a:r>
                <a:rPr kumimoji="0" lang="en-US" sz="1100" b="0" i="0" u="none" strike="noStrike" kern="1200" cap="none" spc="0" normalizeH="0" baseline="0" noProof="0" dirty="0" err="1">
                  <a:ln>
                    <a:noFill/>
                  </a:ln>
                  <a:solidFill>
                    <a:srgbClr val="000000">
                      <a:lumMod val="65000"/>
                      <a:lumOff val="35000"/>
                    </a:srgbClr>
                  </a:solidFill>
                  <a:effectLst/>
                  <a:uLnTx/>
                  <a:uFillTx/>
                  <a:latin typeface="Arial" panose="020B0604020202020204"/>
                  <a:ea typeface="+mn-ea"/>
                  <a:cs typeface="+mn-cs"/>
                </a:rPr>
                <a:t>nbdeployutil</a:t>
              </a:r>
              <a:r>
                <a:rPr kumimoji="0" lang="en-US" sz="11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 AI is powered by DBSCAN algorithm.</a:t>
              </a:r>
            </a:p>
          </p:txBody>
        </p:sp>
        <p:sp>
          <p:nvSpPr>
            <p:cNvPr id="30" name="TextBox 29">
              <a:extLst>
                <a:ext uri="{FF2B5EF4-FFF2-40B4-BE49-F238E27FC236}">
                  <a16:creationId xmlns:a16="http://schemas.microsoft.com/office/drawing/2014/main" id="{6BBFDB91-DF28-784B-88B8-B6FDA3EFE94D}"/>
                </a:ext>
              </a:extLst>
            </p:cNvPr>
            <p:cNvSpPr txBox="1"/>
            <p:nvPr/>
          </p:nvSpPr>
          <p:spPr>
            <a:xfrm>
              <a:off x="8763616" y="5351617"/>
              <a:ext cx="331728" cy="36933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lumMod val="65000"/>
                      <a:lumOff val="35000"/>
                    </a:srgbClr>
                  </a:solidFill>
                  <a:effectLst/>
                  <a:uLnTx/>
                  <a:uFillTx/>
                  <a:latin typeface="Arial Black" panose="020B0604020202020204" pitchFamily="34" charset="0"/>
                  <a:ea typeface="+mn-ea"/>
                  <a:cs typeface="Arial Black" panose="020B0604020202020204" pitchFamily="34" charset="0"/>
                </a:rPr>
                <a:t>*</a:t>
              </a: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grpSp>
      <p:sp>
        <p:nvSpPr>
          <p:cNvPr id="6" name="Slide Number Placeholder 5">
            <a:extLst>
              <a:ext uri="{FF2B5EF4-FFF2-40B4-BE49-F238E27FC236}">
                <a16:creationId xmlns:a16="http://schemas.microsoft.com/office/drawing/2014/main" id="{8744368F-253B-7D4F-849C-618645EB2F1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smtClean="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grpSp>
        <p:nvGrpSpPr>
          <p:cNvPr id="32" name="Group 31">
            <a:extLst>
              <a:ext uri="{FF2B5EF4-FFF2-40B4-BE49-F238E27FC236}">
                <a16:creationId xmlns:a16="http://schemas.microsoft.com/office/drawing/2014/main" id="{42C01FD6-04EF-4D40-80AE-BB91D21A4F92}"/>
              </a:ext>
            </a:extLst>
          </p:cNvPr>
          <p:cNvGrpSpPr/>
          <p:nvPr/>
        </p:nvGrpSpPr>
        <p:grpSpPr>
          <a:xfrm>
            <a:off x="513110" y="2543820"/>
            <a:ext cx="7654613" cy="3731127"/>
            <a:chOff x="513110" y="2543820"/>
            <a:chExt cx="7654613" cy="3731127"/>
          </a:xfrm>
        </p:grpSpPr>
        <p:cxnSp>
          <p:nvCxnSpPr>
            <p:cNvPr id="33" name="Straight Connector 32">
              <a:extLst>
                <a:ext uri="{FF2B5EF4-FFF2-40B4-BE49-F238E27FC236}">
                  <a16:creationId xmlns:a16="http://schemas.microsoft.com/office/drawing/2014/main" id="{4219963C-977C-0843-86E4-9A2557C51F2C}"/>
                </a:ext>
              </a:extLst>
            </p:cNvPr>
            <p:cNvCxnSpPr>
              <a:cxnSpLocks/>
            </p:cNvCxnSpPr>
            <p:nvPr/>
          </p:nvCxnSpPr>
          <p:spPr>
            <a:xfrm>
              <a:off x="880024" y="2543820"/>
              <a:ext cx="7287699"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F389FBB-5F2E-5B48-A148-22BDC8D5393F}"/>
                </a:ext>
              </a:extLst>
            </p:cNvPr>
            <p:cNvCxnSpPr>
              <a:cxnSpLocks/>
            </p:cNvCxnSpPr>
            <p:nvPr/>
          </p:nvCxnSpPr>
          <p:spPr>
            <a:xfrm>
              <a:off x="880024" y="4958157"/>
              <a:ext cx="7287699"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52C2D79-4E11-8443-A876-96C9B09A3BBF}"/>
                </a:ext>
              </a:extLst>
            </p:cNvPr>
            <p:cNvSpPr txBox="1"/>
            <p:nvPr/>
          </p:nvSpPr>
          <p:spPr>
            <a:xfrm>
              <a:off x="705622" y="4982285"/>
              <a:ext cx="2633197" cy="1292662"/>
            </a:xfrm>
            <a:prstGeom prst="rect">
              <a:avLst/>
            </a:prstGeom>
            <a:noFill/>
            <a:ln>
              <a:noFill/>
            </a:ln>
          </p:spPr>
          <p:txBody>
            <a:bodyPr wrap="square" lIns="91440" tIns="91440" rIns="91440" bIns="91440" rtlCol="0" anchor="ctr">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AI-powered* detection engine calculates parameters of what constitutes ‘normal’ based on backup job metadata patterns over time and auto-adjusts for custom backup policies.</a:t>
              </a:r>
            </a:p>
          </p:txBody>
        </p:sp>
        <p:cxnSp>
          <p:nvCxnSpPr>
            <p:cNvPr id="44" name="Straight Connector 43">
              <a:extLst>
                <a:ext uri="{FF2B5EF4-FFF2-40B4-BE49-F238E27FC236}">
                  <a16:creationId xmlns:a16="http://schemas.microsoft.com/office/drawing/2014/main" id="{6A4841BA-E988-914C-8897-FD9B77B62E71}"/>
                </a:ext>
              </a:extLst>
            </p:cNvPr>
            <p:cNvCxnSpPr>
              <a:cxnSpLocks/>
            </p:cNvCxnSpPr>
            <p:nvPr/>
          </p:nvCxnSpPr>
          <p:spPr>
            <a:xfrm flipH="1">
              <a:off x="518959" y="2543820"/>
              <a:ext cx="309380" cy="0"/>
            </a:xfrm>
            <a:prstGeom prst="line">
              <a:avLst/>
            </a:prstGeom>
            <a:ln>
              <a:solidFill>
                <a:schemeClr val="accent6"/>
              </a:solidFill>
              <a:headEnd type="arrow" w="lg" len="sm"/>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C2FC9B-F01A-964F-94DE-C973008C6DDA}"/>
                </a:ext>
              </a:extLst>
            </p:cNvPr>
            <p:cNvCxnSpPr>
              <a:cxnSpLocks/>
            </p:cNvCxnSpPr>
            <p:nvPr/>
          </p:nvCxnSpPr>
          <p:spPr>
            <a:xfrm flipH="1">
              <a:off x="513110" y="4958157"/>
              <a:ext cx="309380" cy="0"/>
            </a:xfrm>
            <a:prstGeom prst="line">
              <a:avLst/>
            </a:prstGeom>
            <a:ln>
              <a:solidFill>
                <a:schemeClr val="accent6"/>
              </a:solidFill>
              <a:headEnd type="arrow" w="lg" len="sm"/>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9F632E-26C4-334C-B25C-E191200A5E51}"/>
                </a:ext>
              </a:extLst>
            </p:cNvPr>
            <p:cNvCxnSpPr>
              <a:cxnSpLocks/>
            </p:cNvCxnSpPr>
            <p:nvPr/>
          </p:nvCxnSpPr>
          <p:spPr>
            <a:xfrm flipV="1">
              <a:off x="513110" y="2543820"/>
              <a:ext cx="1" cy="3121809"/>
            </a:xfrm>
            <a:prstGeom prst="line">
              <a:avLst/>
            </a:prstGeom>
            <a:ln>
              <a:solidFill>
                <a:schemeClr val="accent6"/>
              </a:solidFill>
              <a:headEnd type="oval" w="med" len="med"/>
              <a:tailEnd type="non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98CB439E-E86D-8C42-AE4E-B305B02B6461}"/>
              </a:ext>
            </a:extLst>
          </p:cNvPr>
          <p:cNvGrpSpPr/>
          <p:nvPr/>
        </p:nvGrpSpPr>
        <p:grpSpPr>
          <a:xfrm>
            <a:off x="941902" y="2512961"/>
            <a:ext cx="7287698" cy="2400466"/>
            <a:chOff x="941902" y="2512961"/>
            <a:chExt cx="7287698" cy="2400466"/>
          </a:xfrm>
        </p:grpSpPr>
        <p:sp>
          <p:nvSpPr>
            <p:cNvPr id="50" name="Freeform 49">
              <a:extLst>
                <a:ext uri="{FF2B5EF4-FFF2-40B4-BE49-F238E27FC236}">
                  <a16:creationId xmlns:a16="http://schemas.microsoft.com/office/drawing/2014/main" id="{13B39DAE-46C7-6E41-BEDA-E88B657EBA3E}"/>
                </a:ext>
              </a:extLst>
            </p:cNvPr>
            <p:cNvSpPr/>
            <p:nvPr/>
          </p:nvSpPr>
          <p:spPr bwMode="auto">
            <a:xfrm flipV="1">
              <a:off x="941902" y="2688196"/>
              <a:ext cx="2536944" cy="22249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12700" cap="flat" cmpd="sng" algn="ctr">
              <a:solidFill>
                <a:schemeClr val="tx1">
                  <a:lumMod val="50000"/>
                  <a:lumOff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1" name="Freeform 50">
              <a:extLst>
                <a:ext uri="{FF2B5EF4-FFF2-40B4-BE49-F238E27FC236}">
                  <a16:creationId xmlns:a16="http://schemas.microsoft.com/office/drawing/2014/main" id="{AB4D4BA9-CB5E-B04A-BA33-09E9CDA01C91}"/>
                </a:ext>
              </a:extLst>
            </p:cNvPr>
            <p:cNvSpPr/>
            <p:nvPr/>
          </p:nvSpPr>
          <p:spPr bwMode="auto">
            <a:xfrm flipH="1" flipV="1">
              <a:off x="3478846" y="2688458"/>
              <a:ext cx="2536944" cy="22249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12700" cap="flat" cmpd="sng" algn="ctr">
              <a:solidFill>
                <a:schemeClr val="tx1">
                  <a:lumMod val="50000"/>
                  <a:lumOff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6" name="Freeform 55">
              <a:extLst>
                <a:ext uri="{FF2B5EF4-FFF2-40B4-BE49-F238E27FC236}">
                  <a16:creationId xmlns:a16="http://schemas.microsoft.com/office/drawing/2014/main" id="{EC06CDBC-0FC2-6F44-BA59-B9A9D59BC3F1}"/>
                </a:ext>
              </a:extLst>
            </p:cNvPr>
            <p:cNvSpPr/>
            <p:nvPr/>
          </p:nvSpPr>
          <p:spPr bwMode="auto">
            <a:xfrm>
              <a:off x="6015790" y="2512961"/>
              <a:ext cx="2213810" cy="22249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12700" cap="flat" cmpd="sng" algn="ctr">
              <a:solidFill>
                <a:schemeClr val="tx1">
                  <a:lumMod val="50000"/>
                  <a:lumOff val="5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57" name="Freeform 56">
            <a:extLst>
              <a:ext uri="{FF2B5EF4-FFF2-40B4-BE49-F238E27FC236}">
                <a16:creationId xmlns:a16="http://schemas.microsoft.com/office/drawing/2014/main" id="{5A246DE7-404F-3541-92AA-DA66DAE6D651}"/>
              </a:ext>
            </a:extLst>
          </p:cNvPr>
          <p:cNvSpPr/>
          <p:nvPr/>
        </p:nvSpPr>
        <p:spPr bwMode="auto">
          <a:xfrm>
            <a:off x="941901" y="1773905"/>
            <a:ext cx="7287699" cy="3891724"/>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25400" cap="flat" cmpd="sng" algn="ctr">
            <a:solidFill>
              <a:srgbClr val="00B050"/>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58" name="Group 57">
            <a:extLst>
              <a:ext uri="{FF2B5EF4-FFF2-40B4-BE49-F238E27FC236}">
                <a16:creationId xmlns:a16="http://schemas.microsoft.com/office/drawing/2014/main" id="{DDC1F644-924F-284A-AB2D-B317C1267F53}"/>
              </a:ext>
            </a:extLst>
          </p:cNvPr>
          <p:cNvGrpSpPr/>
          <p:nvPr/>
        </p:nvGrpSpPr>
        <p:grpSpPr>
          <a:xfrm>
            <a:off x="705622" y="1567676"/>
            <a:ext cx="3783874" cy="738664"/>
            <a:chOff x="705622" y="1567676"/>
            <a:chExt cx="3783874" cy="738664"/>
          </a:xfrm>
        </p:grpSpPr>
        <p:sp>
          <p:nvSpPr>
            <p:cNvPr id="59" name="Oval 58">
              <a:extLst>
                <a:ext uri="{FF2B5EF4-FFF2-40B4-BE49-F238E27FC236}">
                  <a16:creationId xmlns:a16="http://schemas.microsoft.com/office/drawing/2014/main" id="{DFB38973-1BAF-104E-84BD-50E7081290F5}"/>
                </a:ext>
              </a:extLst>
            </p:cNvPr>
            <p:cNvSpPr/>
            <p:nvPr/>
          </p:nvSpPr>
          <p:spPr bwMode="auto">
            <a:xfrm>
              <a:off x="4180113" y="1633801"/>
              <a:ext cx="309383" cy="310896"/>
            </a:xfrm>
            <a:prstGeom prst="ellipse">
              <a:avLst/>
            </a:prstGeom>
            <a:noFill/>
            <a:ln w="158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9B003A55-7C9D-9E42-BAC5-C95006EA3521}"/>
                </a:ext>
              </a:extLst>
            </p:cNvPr>
            <p:cNvSpPr txBox="1"/>
            <p:nvPr/>
          </p:nvSpPr>
          <p:spPr>
            <a:xfrm>
              <a:off x="705622" y="1567676"/>
              <a:ext cx="3151363" cy="738664"/>
            </a:xfrm>
            <a:prstGeom prst="rect">
              <a:avLst/>
            </a:prstGeom>
            <a:noFill/>
            <a:ln>
              <a:noFill/>
            </a:ln>
          </p:spPr>
          <p:txBody>
            <a:bodyPr wrap="square" lIns="91440" tIns="91440" rIns="91440" bIns="91440" rtlCol="0" anchor="ctr">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dirty="0">
                  <a:ln>
                    <a:noFill/>
                  </a:ln>
                  <a:solidFill>
                    <a:srgbClr val="182C34"/>
                  </a:solidFill>
                  <a:effectLst/>
                  <a:uLnTx/>
                  <a:uFillTx/>
                  <a:latin typeface="Arial" panose="020B0604020202020204"/>
                  <a:ea typeface="+mn-ea"/>
                  <a:cs typeface="+mn-cs"/>
                </a:rPr>
                <a:t>Events that occur outside of the established normal are captured and backup teams are notified in near real time.</a:t>
              </a:r>
            </a:p>
          </p:txBody>
        </p:sp>
        <p:cxnSp>
          <p:nvCxnSpPr>
            <p:cNvPr id="61" name="Straight Connector 60">
              <a:extLst>
                <a:ext uri="{FF2B5EF4-FFF2-40B4-BE49-F238E27FC236}">
                  <a16:creationId xmlns:a16="http://schemas.microsoft.com/office/drawing/2014/main" id="{A7E3ADFC-18D4-9D45-B618-2C04D6BAEAD1}"/>
                </a:ext>
              </a:extLst>
            </p:cNvPr>
            <p:cNvCxnSpPr>
              <a:cxnSpLocks/>
            </p:cNvCxnSpPr>
            <p:nvPr/>
          </p:nvCxnSpPr>
          <p:spPr>
            <a:xfrm flipH="1">
              <a:off x="3813440" y="1756487"/>
              <a:ext cx="279346" cy="0"/>
            </a:xfrm>
            <a:prstGeom prst="line">
              <a:avLst/>
            </a:prstGeom>
            <a:ln>
              <a:solidFill>
                <a:schemeClr val="accent6"/>
              </a:solidFill>
              <a:headEnd type="arrow" w="lg" len="sm"/>
              <a:tailEnd type="none"/>
            </a:ln>
          </p:spPr>
          <p:style>
            <a:lnRef idx="1">
              <a:schemeClr val="accent1"/>
            </a:lnRef>
            <a:fillRef idx="0">
              <a:schemeClr val="accent1"/>
            </a:fillRef>
            <a:effectRef idx="0">
              <a:schemeClr val="accent1"/>
            </a:effectRef>
            <a:fontRef idx="minor">
              <a:schemeClr val="tx1"/>
            </a:fontRef>
          </p:style>
        </p:cxnSp>
      </p:grpSp>
      <p:sp>
        <p:nvSpPr>
          <p:cNvPr id="62" name="Freeform 61">
            <a:extLst>
              <a:ext uri="{FF2B5EF4-FFF2-40B4-BE49-F238E27FC236}">
                <a16:creationId xmlns:a16="http://schemas.microsoft.com/office/drawing/2014/main" id="{55363D99-503E-8742-9B6F-25BBEF02D955}"/>
              </a:ext>
            </a:extLst>
          </p:cNvPr>
          <p:cNvSpPr/>
          <p:nvPr/>
        </p:nvSpPr>
        <p:spPr bwMode="auto">
          <a:xfrm flipV="1">
            <a:off x="941901" y="3428999"/>
            <a:ext cx="7287699" cy="1380371"/>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12700" cap="flat" cmpd="sng" algn="ctr">
            <a:solidFill>
              <a:schemeClr val="accent4"/>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63" name="Group 62">
            <a:extLst>
              <a:ext uri="{FF2B5EF4-FFF2-40B4-BE49-F238E27FC236}">
                <a16:creationId xmlns:a16="http://schemas.microsoft.com/office/drawing/2014/main" id="{14BE2144-391E-0A4E-95E5-32B5C7E1B1C5}"/>
              </a:ext>
            </a:extLst>
          </p:cNvPr>
          <p:cNvGrpSpPr/>
          <p:nvPr/>
        </p:nvGrpSpPr>
        <p:grpSpPr>
          <a:xfrm>
            <a:off x="4580063" y="1781356"/>
            <a:ext cx="2563257" cy="830678"/>
            <a:chOff x="4580063" y="1781356"/>
            <a:chExt cx="2563257" cy="830678"/>
          </a:xfrm>
        </p:grpSpPr>
        <p:sp>
          <p:nvSpPr>
            <p:cNvPr id="66" name="Oval 65">
              <a:extLst>
                <a:ext uri="{FF2B5EF4-FFF2-40B4-BE49-F238E27FC236}">
                  <a16:creationId xmlns:a16="http://schemas.microsoft.com/office/drawing/2014/main" id="{066CF0C0-FB1B-4F48-9F11-43706F3061AC}"/>
                </a:ext>
              </a:extLst>
            </p:cNvPr>
            <p:cNvSpPr/>
            <p:nvPr/>
          </p:nvSpPr>
          <p:spPr bwMode="auto">
            <a:xfrm>
              <a:off x="6956093" y="2423891"/>
              <a:ext cx="187227" cy="188143"/>
            </a:xfrm>
            <a:prstGeom prst="ellipse">
              <a:avLst/>
            </a:prstGeom>
            <a:noFill/>
            <a:ln w="15875"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6046264B-BA84-9147-AA4F-3CB08E566163}"/>
                </a:ext>
              </a:extLst>
            </p:cNvPr>
            <p:cNvSpPr txBox="1"/>
            <p:nvPr/>
          </p:nvSpPr>
          <p:spPr>
            <a:xfrm>
              <a:off x="4580063" y="1781356"/>
              <a:ext cx="2185120" cy="523220"/>
            </a:xfrm>
            <a:prstGeom prst="rect">
              <a:avLst/>
            </a:prstGeom>
            <a:noFill/>
            <a:ln>
              <a:noFill/>
            </a:ln>
          </p:spPr>
          <p:txBody>
            <a:bodyPr wrap="square" lIns="91440" tIns="91440" rIns="91440" bIns="91440" rtlCol="0">
              <a:spAutoFit/>
            </a:bodyPr>
            <a:lstStyle/>
            <a:p>
              <a:pPr marL="0" marR="0" lvl="0" indent="0" algn="r" defTabSz="914400" rtl="0" eaLnBrk="1" fontAlgn="auto" latinLnBrk="0" hangingPunct="1">
                <a:lnSpc>
                  <a:spcPct val="100000"/>
                </a:lnSpc>
                <a:spcBef>
                  <a:spcPts val="0"/>
                </a:spcBef>
                <a:spcAft>
                  <a:spcPts val="1200"/>
                </a:spcAft>
                <a:buClr>
                  <a:srgbClr val="AB2328"/>
                </a:buClr>
                <a:buSzTx/>
                <a:buFontTx/>
                <a:buNone/>
                <a:tabLst/>
                <a:defRPr/>
              </a:pPr>
              <a:r>
                <a:rPr kumimoji="0" lang="en-US" sz="1100" b="0" i="0" u="none" strike="noStrike" kern="1200" cap="none" spc="0" normalizeH="0" baseline="0" noProof="0" dirty="0">
                  <a:ln>
                    <a:noFill/>
                  </a:ln>
                  <a:solidFill>
                    <a:srgbClr val="182C34"/>
                  </a:solidFill>
                  <a:effectLst/>
                  <a:uLnTx/>
                  <a:uFillTx/>
                  <a:latin typeface="Arial" panose="020B0604020202020204"/>
                  <a:ea typeface="+mn-ea"/>
                  <a:cs typeface="+mn-cs"/>
                </a:rPr>
                <a:t>Machine learning helps to reduce false positives.</a:t>
              </a:r>
            </a:p>
          </p:txBody>
        </p:sp>
        <p:cxnSp>
          <p:nvCxnSpPr>
            <p:cNvPr id="68" name="Straight Connector 67">
              <a:extLst>
                <a:ext uri="{FF2B5EF4-FFF2-40B4-BE49-F238E27FC236}">
                  <a16:creationId xmlns:a16="http://schemas.microsoft.com/office/drawing/2014/main" id="{C2A3D6A9-709D-AC48-9106-2A635A458D46}"/>
                </a:ext>
              </a:extLst>
            </p:cNvPr>
            <p:cNvCxnSpPr>
              <a:cxnSpLocks/>
            </p:cNvCxnSpPr>
            <p:nvPr/>
          </p:nvCxnSpPr>
          <p:spPr>
            <a:xfrm flipH="1" flipV="1">
              <a:off x="6756126" y="2286158"/>
              <a:ext cx="164458" cy="123174"/>
            </a:xfrm>
            <a:prstGeom prst="line">
              <a:avLst/>
            </a:prstGeom>
            <a:ln>
              <a:solidFill>
                <a:schemeClr val="accent6"/>
              </a:solidFill>
              <a:headEnd type="arrow" w="lg" len="sm"/>
              <a:tailEnd type="none"/>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D10A079B-91A1-F840-ABBB-765717FCD4A3}"/>
              </a:ext>
            </a:extLst>
          </p:cNvPr>
          <p:cNvGrpSpPr/>
          <p:nvPr/>
        </p:nvGrpSpPr>
        <p:grpSpPr>
          <a:xfrm>
            <a:off x="3589757" y="3719767"/>
            <a:ext cx="2586455" cy="2001182"/>
            <a:chOff x="3589757" y="3719767"/>
            <a:chExt cx="2586455" cy="2001182"/>
          </a:xfrm>
        </p:grpSpPr>
        <p:sp>
          <p:nvSpPr>
            <p:cNvPr id="70" name="TextBox 69">
              <a:extLst>
                <a:ext uri="{FF2B5EF4-FFF2-40B4-BE49-F238E27FC236}">
                  <a16:creationId xmlns:a16="http://schemas.microsoft.com/office/drawing/2014/main" id="{197883EB-8BF3-9B4F-A7BD-37E2B7E61A6A}"/>
                </a:ext>
              </a:extLst>
            </p:cNvPr>
            <p:cNvSpPr txBox="1"/>
            <p:nvPr/>
          </p:nvSpPr>
          <p:spPr>
            <a:xfrm>
              <a:off x="3589757" y="4982285"/>
              <a:ext cx="2363006" cy="738664"/>
            </a:xfrm>
            <a:prstGeom prst="rect">
              <a:avLst/>
            </a:prstGeom>
            <a:noFill/>
            <a:ln>
              <a:noFill/>
            </a:ln>
          </p:spPr>
          <p:txBody>
            <a:bodyPr wrap="square" lIns="91440" tIns="91440" rIns="91440" bIns="91440" rtlCol="0" anchor="ctr">
              <a:spAutoFit/>
            </a:bodyPr>
            <a:lstStyle/>
            <a:p>
              <a:pPr marL="0" marR="0" lvl="0" indent="0" algn="r"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a:ln>
                    <a:noFill/>
                  </a:ln>
                  <a:solidFill>
                    <a:srgbClr val="182C34"/>
                  </a:solidFill>
                  <a:effectLst/>
                  <a:uLnTx/>
                  <a:uFillTx/>
                  <a:latin typeface="Arial" panose="020B0604020202020204"/>
                  <a:ea typeface="+mn-ea"/>
                  <a:cs typeface="+mn-cs"/>
                </a:rPr>
                <a:t>The greater the distance from the cluster, the more severe the reported ‘anomaly score’ will be. </a:t>
              </a:r>
            </a:p>
          </p:txBody>
        </p:sp>
        <p:sp>
          <p:nvSpPr>
            <p:cNvPr id="71" name="Right Brace 70">
              <a:extLst>
                <a:ext uri="{FF2B5EF4-FFF2-40B4-BE49-F238E27FC236}">
                  <a16:creationId xmlns:a16="http://schemas.microsoft.com/office/drawing/2014/main" id="{890EC996-CC11-5740-AFD6-31330EF87270}"/>
                </a:ext>
              </a:extLst>
            </p:cNvPr>
            <p:cNvSpPr/>
            <p:nvPr/>
          </p:nvSpPr>
          <p:spPr>
            <a:xfrm flipH="1">
              <a:off x="5983701" y="3719767"/>
              <a:ext cx="192511" cy="1945862"/>
            </a:xfrm>
            <a:prstGeom prst="rightBrace">
              <a:avLst>
                <a:gd name="adj1" fmla="val 8333"/>
                <a:gd name="adj2" fmla="val 83919"/>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sp>
        <p:nvSpPr>
          <p:cNvPr id="7" name="Footer Placeholder 6">
            <a:extLst>
              <a:ext uri="{FF2B5EF4-FFF2-40B4-BE49-F238E27FC236}">
                <a16:creationId xmlns:a16="http://schemas.microsoft.com/office/drawing/2014/main" id="{99FE5C61-6AB5-E64A-A176-924669DC6D6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11265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a:extLst>
              <a:ext uri="{FF2B5EF4-FFF2-40B4-BE49-F238E27FC236}">
                <a16:creationId xmlns:a16="http://schemas.microsoft.com/office/drawing/2014/main" id="{19A60A9A-0E71-7CA4-1C3F-807581B70966}"/>
              </a:ext>
            </a:extLst>
          </p:cNvPr>
          <p:cNvSpPr/>
          <p:nvPr/>
        </p:nvSpPr>
        <p:spPr>
          <a:xfrm>
            <a:off x="581397" y="1329578"/>
            <a:ext cx="3519974" cy="574387"/>
          </a:xfrm>
          <a:prstGeom prst="round2SameRect">
            <a:avLst>
              <a:gd name="adj1" fmla="val 14074"/>
              <a:gd name="adj2" fmla="val 0"/>
            </a:avLst>
          </a:prstGeom>
          <a:gradFill>
            <a:gsLst>
              <a:gs pos="14000">
                <a:schemeClr val="accent3"/>
              </a:gs>
              <a:gs pos="89000">
                <a:schemeClr val="accent1"/>
              </a:gs>
            </a:gsLst>
            <a:lin ang="27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During Backup</a:t>
            </a:r>
          </a:p>
        </p:txBody>
      </p:sp>
      <p:sp>
        <p:nvSpPr>
          <p:cNvPr id="6" name="Round Same Side Corner Rectangle 5">
            <a:extLst>
              <a:ext uri="{FF2B5EF4-FFF2-40B4-BE49-F238E27FC236}">
                <a16:creationId xmlns:a16="http://schemas.microsoft.com/office/drawing/2014/main" id="{D9B5BB79-D564-5D29-A0A8-89F0302B9373}"/>
              </a:ext>
            </a:extLst>
          </p:cNvPr>
          <p:cNvSpPr/>
          <p:nvPr/>
        </p:nvSpPr>
        <p:spPr>
          <a:xfrm>
            <a:off x="4336014" y="1329578"/>
            <a:ext cx="3519974" cy="574387"/>
          </a:xfrm>
          <a:prstGeom prst="round2SameRect">
            <a:avLst>
              <a:gd name="adj1" fmla="val 14074"/>
              <a:gd name="adj2" fmla="val 0"/>
            </a:avLst>
          </a:prstGeom>
          <a:gradFill>
            <a:gsLst>
              <a:gs pos="14000">
                <a:schemeClr val="accent5"/>
              </a:gs>
              <a:gs pos="89000">
                <a:schemeClr val="accent6"/>
              </a:gs>
            </a:gsLst>
            <a:lin ang="27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Post Backup</a:t>
            </a:r>
          </a:p>
        </p:txBody>
      </p:sp>
      <p:sp>
        <p:nvSpPr>
          <p:cNvPr id="8" name="Round Same Side Corner Rectangle 7">
            <a:extLst>
              <a:ext uri="{FF2B5EF4-FFF2-40B4-BE49-F238E27FC236}">
                <a16:creationId xmlns:a16="http://schemas.microsoft.com/office/drawing/2014/main" id="{9678A943-F587-CC35-04D9-DA2927430F42}"/>
              </a:ext>
            </a:extLst>
          </p:cNvPr>
          <p:cNvSpPr/>
          <p:nvPr/>
        </p:nvSpPr>
        <p:spPr>
          <a:xfrm>
            <a:off x="8090630" y="1329578"/>
            <a:ext cx="3519974" cy="574387"/>
          </a:xfrm>
          <a:prstGeom prst="round2SameRect">
            <a:avLst>
              <a:gd name="adj1" fmla="val 14074"/>
              <a:gd name="adj2" fmla="val 0"/>
            </a:avLst>
          </a:prstGeom>
          <a:gradFill>
            <a:gsLst>
              <a:gs pos="0">
                <a:schemeClr val="tx1"/>
              </a:gs>
              <a:gs pos="86000">
                <a:schemeClr val="tx2"/>
              </a:gs>
            </a:gsLst>
            <a:lin ang="27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Before Restore</a:t>
            </a:r>
          </a:p>
        </p:txBody>
      </p:sp>
      <p:sp>
        <p:nvSpPr>
          <p:cNvPr id="2" name="Title 1">
            <a:extLst>
              <a:ext uri="{FF2B5EF4-FFF2-40B4-BE49-F238E27FC236}">
                <a16:creationId xmlns:a16="http://schemas.microsoft.com/office/drawing/2014/main" id="{664ECF63-3186-0834-57EA-9CA255A516DC}"/>
              </a:ext>
            </a:extLst>
          </p:cNvPr>
          <p:cNvSpPr>
            <a:spLocks noGrp="1"/>
          </p:cNvSpPr>
          <p:nvPr>
            <p:ph type="title"/>
          </p:nvPr>
        </p:nvSpPr>
        <p:spPr>
          <a:xfrm>
            <a:off x="684281" y="450830"/>
            <a:ext cx="8979836" cy="381000"/>
          </a:xfrm>
        </p:spPr>
        <p:txBody>
          <a:bodyPr>
            <a:noAutofit/>
          </a:bodyPr>
          <a:lstStyle/>
          <a:p>
            <a:r>
              <a:rPr lang="en-US" sz="2800" dirty="0"/>
              <a:t>Anomaly Detection and Malware Scanning</a:t>
            </a:r>
          </a:p>
        </p:txBody>
      </p:sp>
      <p:cxnSp>
        <p:nvCxnSpPr>
          <p:cNvPr id="3" name="Straight Connector 2">
            <a:extLst>
              <a:ext uri="{FF2B5EF4-FFF2-40B4-BE49-F238E27FC236}">
                <a16:creationId xmlns:a16="http://schemas.microsoft.com/office/drawing/2014/main" id="{BB038C27-DE10-F201-5048-27DFEA337BE2}"/>
              </a:ext>
            </a:extLst>
          </p:cNvPr>
          <p:cNvCxnSpPr>
            <a:cxnSpLocks/>
          </p:cNvCxnSpPr>
          <p:nvPr/>
        </p:nvCxnSpPr>
        <p:spPr>
          <a:xfrm flipH="1">
            <a:off x="10083577" y="3189121"/>
            <a:ext cx="462714"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C15B07C-2E66-9AF0-F024-AFA5C373C6C0}"/>
              </a:ext>
            </a:extLst>
          </p:cNvPr>
          <p:cNvCxnSpPr>
            <a:cxnSpLocks/>
          </p:cNvCxnSpPr>
          <p:nvPr/>
        </p:nvCxnSpPr>
        <p:spPr>
          <a:xfrm flipH="1">
            <a:off x="8935390" y="3189121"/>
            <a:ext cx="462714"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CE099E04-18C9-DAFE-8294-6CD884FD1612}"/>
              </a:ext>
            </a:extLst>
          </p:cNvPr>
          <p:cNvGrpSpPr/>
          <p:nvPr/>
        </p:nvGrpSpPr>
        <p:grpSpPr>
          <a:xfrm>
            <a:off x="9199841" y="2596773"/>
            <a:ext cx="1148985" cy="1691924"/>
            <a:chOff x="1947307" y="2409823"/>
            <a:chExt cx="1149284" cy="1692365"/>
          </a:xfrm>
        </p:grpSpPr>
        <p:sp>
          <p:nvSpPr>
            <p:cNvPr id="85" name="Oval 84">
              <a:extLst>
                <a:ext uri="{FF2B5EF4-FFF2-40B4-BE49-F238E27FC236}">
                  <a16:creationId xmlns:a16="http://schemas.microsoft.com/office/drawing/2014/main" id="{620CA0C1-801A-BB11-2091-E7276BE85E62}"/>
                </a:ext>
              </a:extLst>
            </p:cNvPr>
            <p:cNvSpPr/>
            <p:nvPr/>
          </p:nvSpPr>
          <p:spPr bwMode="auto">
            <a:xfrm>
              <a:off x="1947307" y="2409823"/>
              <a:ext cx="1149284" cy="1149284"/>
            </a:xfrm>
            <a:prstGeom prst="ellipse">
              <a:avLst/>
            </a:prstGeom>
            <a:solidFill>
              <a:schemeClr val="tx1">
                <a:alpha val="1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cxnSp>
          <p:nvCxnSpPr>
            <p:cNvPr id="86" name="Straight Connector 85">
              <a:extLst>
                <a:ext uri="{FF2B5EF4-FFF2-40B4-BE49-F238E27FC236}">
                  <a16:creationId xmlns:a16="http://schemas.microsoft.com/office/drawing/2014/main" id="{9EF0B94C-C32B-5B55-79A5-03B0DAB6D081}"/>
                </a:ext>
              </a:extLst>
            </p:cNvPr>
            <p:cNvCxnSpPr>
              <a:cxnSpLocks/>
            </p:cNvCxnSpPr>
            <p:nvPr/>
          </p:nvCxnSpPr>
          <p:spPr>
            <a:xfrm>
              <a:off x="2521949" y="3562537"/>
              <a:ext cx="0" cy="440320"/>
            </a:xfrm>
            <a:prstGeom prst="line">
              <a:avLst/>
            </a:prstGeom>
            <a:ln w="38100">
              <a:solidFill>
                <a:srgbClr val="AB212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DF52FDF-7152-4D7A-F3B7-C064B05BF742}"/>
                </a:ext>
              </a:extLst>
            </p:cNvPr>
            <p:cNvCxnSpPr>
              <a:cxnSpLocks/>
            </p:cNvCxnSpPr>
            <p:nvPr/>
          </p:nvCxnSpPr>
          <p:spPr>
            <a:xfrm>
              <a:off x="2521949" y="3782697"/>
              <a:ext cx="0" cy="319491"/>
            </a:xfrm>
            <a:prstGeom prst="line">
              <a:avLst/>
            </a:prstGeom>
            <a:ln w="101600" cap="rnd">
              <a:solidFill>
                <a:srgbClr val="AB2126"/>
              </a:solidFill>
              <a:round/>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DC613DBD-1125-41A2-9F6A-68F9F4FF1DF6}"/>
                </a:ext>
              </a:extLst>
            </p:cNvPr>
            <p:cNvSpPr/>
            <p:nvPr/>
          </p:nvSpPr>
          <p:spPr bwMode="auto">
            <a:xfrm>
              <a:off x="1947307" y="2409823"/>
              <a:ext cx="1149284" cy="1149284"/>
            </a:xfrm>
            <a:prstGeom prst="ellipse">
              <a:avLst/>
            </a:prstGeom>
            <a:noFill/>
            <a:ln w="38100" cap="flat" cmpd="sng" algn="ctr">
              <a:solidFill>
                <a:srgbClr val="AB2126"/>
              </a:solid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pic>
        <p:nvPicPr>
          <p:cNvPr id="89" name="Picture 88" descr="Icon&#10;&#10;Description automatically generated">
            <a:extLst>
              <a:ext uri="{FF2B5EF4-FFF2-40B4-BE49-F238E27FC236}">
                <a16:creationId xmlns:a16="http://schemas.microsoft.com/office/drawing/2014/main" id="{8A5B7832-902C-88FC-8FC6-85EF18FA1BD8}"/>
              </a:ext>
            </a:extLst>
          </p:cNvPr>
          <p:cNvPicPr>
            <a:picLocks noChangeAspect="1"/>
          </p:cNvPicPr>
          <p:nvPr/>
        </p:nvPicPr>
        <p:blipFill>
          <a:blip r:embed="rId3"/>
          <a:stretch>
            <a:fillRect/>
          </a:stretch>
        </p:blipFill>
        <p:spPr>
          <a:xfrm>
            <a:off x="9478308" y="2885315"/>
            <a:ext cx="590642" cy="576466"/>
          </a:xfrm>
          <a:prstGeom prst="rect">
            <a:avLst/>
          </a:prstGeom>
        </p:spPr>
      </p:pic>
      <p:grpSp>
        <p:nvGrpSpPr>
          <p:cNvPr id="94" name="Group 93">
            <a:extLst>
              <a:ext uri="{FF2B5EF4-FFF2-40B4-BE49-F238E27FC236}">
                <a16:creationId xmlns:a16="http://schemas.microsoft.com/office/drawing/2014/main" id="{4AB59381-E4DC-52F2-A921-07387DE3617E}"/>
              </a:ext>
            </a:extLst>
          </p:cNvPr>
          <p:cNvGrpSpPr/>
          <p:nvPr/>
        </p:nvGrpSpPr>
        <p:grpSpPr>
          <a:xfrm>
            <a:off x="1575553" y="2781315"/>
            <a:ext cx="1531097" cy="810741"/>
            <a:chOff x="1885193" y="2760131"/>
            <a:chExt cx="1375109" cy="728143"/>
          </a:xfrm>
        </p:grpSpPr>
        <p:grpSp>
          <p:nvGrpSpPr>
            <p:cNvPr id="95" name="Group 94">
              <a:extLst>
                <a:ext uri="{FF2B5EF4-FFF2-40B4-BE49-F238E27FC236}">
                  <a16:creationId xmlns:a16="http://schemas.microsoft.com/office/drawing/2014/main" id="{5CDFB5BD-F9D1-979A-0FF2-C53848FC10B7}"/>
                </a:ext>
              </a:extLst>
            </p:cNvPr>
            <p:cNvGrpSpPr/>
            <p:nvPr/>
          </p:nvGrpSpPr>
          <p:grpSpPr>
            <a:xfrm>
              <a:off x="1896771" y="2898408"/>
              <a:ext cx="1363531" cy="449128"/>
              <a:chOff x="941902" y="2512961"/>
              <a:chExt cx="7287698" cy="2400466"/>
            </a:xfrm>
            <a:effectLst/>
          </p:grpSpPr>
          <p:sp>
            <p:nvSpPr>
              <p:cNvPr id="100" name="Freeform 34">
                <a:extLst>
                  <a:ext uri="{FF2B5EF4-FFF2-40B4-BE49-F238E27FC236}">
                    <a16:creationId xmlns:a16="http://schemas.microsoft.com/office/drawing/2014/main" id="{0C74D6BB-250D-19DE-9A6F-4672EC8BAF3E}"/>
                  </a:ext>
                </a:extLst>
              </p:cNvPr>
              <p:cNvSpPr/>
              <p:nvPr/>
            </p:nvSpPr>
            <p:spPr bwMode="auto">
              <a:xfrm flipV="1">
                <a:off x="941902" y="2688196"/>
                <a:ext cx="2536944" cy="22249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101" name="Freeform 35">
                <a:extLst>
                  <a:ext uri="{FF2B5EF4-FFF2-40B4-BE49-F238E27FC236}">
                    <a16:creationId xmlns:a16="http://schemas.microsoft.com/office/drawing/2014/main" id="{A84B4DE1-9408-DC21-3F00-F58FADF40530}"/>
                  </a:ext>
                </a:extLst>
              </p:cNvPr>
              <p:cNvSpPr/>
              <p:nvPr/>
            </p:nvSpPr>
            <p:spPr bwMode="auto">
              <a:xfrm flipH="1" flipV="1">
                <a:off x="3478845" y="2688460"/>
                <a:ext cx="2536943" cy="2224967"/>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102" name="Freeform 36">
                <a:extLst>
                  <a:ext uri="{FF2B5EF4-FFF2-40B4-BE49-F238E27FC236}">
                    <a16:creationId xmlns:a16="http://schemas.microsoft.com/office/drawing/2014/main" id="{C0C1699F-AC7F-CA96-2438-390A16C3B001}"/>
                  </a:ext>
                </a:extLst>
              </p:cNvPr>
              <p:cNvSpPr/>
              <p:nvPr/>
            </p:nvSpPr>
            <p:spPr bwMode="auto">
              <a:xfrm>
                <a:off x="6015787" y="2512961"/>
                <a:ext cx="2213813" cy="2224967"/>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6350" cap="flat" cmpd="sng" algn="ctr">
                <a:solidFill>
                  <a:schemeClr val="bg1">
                    <a:lumMod val="85000"/>
                  </a:schemeClr>
                </a:solidFill>
                <a:prstDash val="solid"/>
                <a:miter lim="800000"/>
                <a:headEnd type="none" w="med" len="med"/>
                <a:tailEnd type="none" w="med" len="me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grpSp>
        <p:sp>
          <p:nvSpPr>
            <p:cNvPr id="96" name="Freeform 37">
              <a:extLst>
                <a:ext uri="{FF2B5EF4-FFF2-40B4-BE49-F238E27FC236}">
                  <a16:creationId xmlns:a16="http://schemas.microsoft.com/office/drawing/2014/main" id="{78A918CB-31B4-8094-A249-07288E2B27FB}"/>
                </a:ext>
              </a:extLst>
            </p:cNvPr>
            <p:cNvSpPr/>
            <p:nvPr/>
          </p:nvSpPr>
          <p:spPr bwMode="auto">
            <a:xfrm>
              <a:off x="1896771" y="2760131"/>
              <a:ext cx="1363531" cy="728143"/>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9525" cap="flat" cmpd="sng" algn="ctr">
              <a:solidFill>
                <a:schemeClr val="accent1"/>
              </a:solidFill>
              <a:prstDash val="solid"/>
              <a:miter lim="800000"/>
              <a:headEnd type="none" w="med" len="med"/>
              <a:tailEnd type="none" w="med" len="me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97" name="Freeform 38">
              <a:extLst>
                <a:ext uri="{FF2B5EF4-FFF2-40B4-BE49-F238E27FC236}">
                  <a16:creationId xmlns:a16="http://schemas.microsoft.com/office/drawing/2014/main" id="{209EE8C9-0489-5472-A234-1185018345BE}"/>
                </a:ext>
              </a:extLst>
            </p:cNvPr>
            <p:cNvSpPr/>
            <p:nvPr/>
          </p:nvSpPr>
          <p:spPr bwMode="auto">
            <a:xfrm flipV="1">
              <a:off x="1896771" y="3069798"/>
              <a:ext cx="1363531" cy="258269"/>
            </a:xfrm>
            <a:custGeom>
              <a:avLst/>
              <a:gdLst>
                <a:gd name="connsiteX0" fmla="*/ 0 w 7287699"/>
                <a:gd name="connsiteY0" fmla="*/ 2117451 h 3891724"/>
                <a:gd name="connsiteX1" fmla="*/ 371260 w 7287699"/>
                <a:gd name="connsiteY1" fmla="*/ 1753066 h 3891724"/>
                <a:gd name="connsiteX2" fmla="*/ 605016 w 7287699"/>
                <a:gd name="connsiteY2" fmla="*/ 2564338 h 3891724"/>
                <a:gd name="connsiteX3" fmla="*/ 873149 w 7287699"/>
                <a:gd name="connsiteY3" fmla="*/ 1546811 h 3891724"/>
                <a:gd name="connsiteX4" fmla="*/ 1072529 w 7287699"/>
                <a:gd name="connsiteY4" fmla="*/ 2887472 h 3891724"/>
                <a:gd name="connsiteX5" fmla="*/ 1230658 w 7287699"/>
                <a:gd name="connsiteY5" fmla="*/ 983045 h 3891724"/>
                <a:gd name="connsiteX6" fmla="*/ 1436914 w 7287699"/>
                <a:gd name="connsiteY6" fmla="*/ 1429932 h 3891724"/>
                <a:gd name="connsiteX7" fmla="*/ 1650045 w 7287699"/>
                <a:gd name="connsiteY7" fmla="*/ 2138077 h 3891724"/>
                <a:gd name="connsiteX8" fmla="*/ 1780673 w 7287699"/>
                <a:gd name="connsiteY8" fmla="*/ 3018101 h 3891724"/>
                <a:gd name="connsiteX9" fmla="*/ 1856301 w 7287699"/>
                <a:gd name="connsiteY9" fmla="*/ 2344332 h 3891724"/>
                <a:gd name="connsiteX10" fmla="*/ 1959428 w 7287699"/>
                <a:gd name="connsiteY10" fmla="*/ 1560561 h 3891724"/>
                <a:gd name="connsiteX11" fmla="*/ 2028180 w 7287699"/>
                <a:gd name="connsiteY11" fmla="*/ 2076200 h 3891724"/>
                <a:gd name="connsiteX12" fmla="*/ 2186310 w 7287699"/>
                <a:gd name="connsiteY12" fmla="*/ 2688092 h 3891724"/>
                <a:gd name="connsiteX13" fmla="*/ 2371940 w 7287699"/>
                <a:gd name="connsiteY13" fmla="*/ 1959322 h 3891724"/>
                <a:gd name="connsiteX14" fmla="*/ 2454442 w 7287699"/>
                <a:gd name="connsiteY14" fmla="*/ 1196176 h 3891724"/>
                <a:gd name="connsiteX15" fmla="*/ 2495693 w 7287699"/>
                <a:gd name="connsiteY15" fmla="*/ 2131202 h 3891724"/>
                <a:gd name="connsiteX16" fmla="*/ 2695073 w 7287699"/>
                <a:gd name="connsiteY16" fmla="*/ 3059352 h 3891724"/>
                <a:gd name="connsiteX17" fmla="*/ 2839452 w 7287699"/>
                <a:gd name="connsiteY17" fmla="*/ 2818720 h 3891724"/>
                <a:gd name="connsiteX18" fmla="*/ 3004457 w 7287699"/>
                <a:gd name="connsiteY18" fmla="*/ 2076200 h 3891724"/>
                <a:gd name="connsiteX19" fmla="*/ 3155711 w 7287699"/>
                <a:gd name="connsiteY19" fmla="*/ 1141175 h 3891724"/>
                <a:gd name="connsiteX20" fmla="*/ 3217588 w 7287699"/>
                <a:gd name="connsiteY20" fmla="*/ 1718690 h 3891724"/>
                <a:gd name="connsiteX21" fmla="*/ 3403218 w 7287699"/>
                <a:gd name="connsiteY21" fmla="*/ 13644 h 3891724"/>
                <a:gd name="connsiteX22" fmla="*/ 3533846 w 7287699"/>
                <a:gd name="connsiteY22" fmla="*/ 2811845 h 3891724"/>
                <a:gd name="connsiteX23" fmla="*/ 3760728 w 7287699"/>
                <a:gd name="connsiteY23" fmla="*/ 2461211 h 3891724"/>
                <a:gd name="connsiteX24" fmla="*/ 3884481 w 7287699"/>
                <a:gd name="connsiteY24" fmla="*/ 1753066 h 3891724"/>
                <a:gd name="connsiteX25" fmla="*/ 3953233 w 7287699"/>
                <a:gd name="connsiteY25" fmla="*/ 1883695 h 3891724"/>
                <a:gd name="connsiteX26" fmla="*/ 4008234 w 7287699"/>
                <a:gd name="connsiteY26" fmla="*/ 2303081 h 3891724"/>
                <a:gd name="connsiteX27" fmla="*/ 4166364 w 7287699"/>
                <a:gd name="connsiteY27" fmla="*/ 1478059 h 3891724"/>
                <a:gd name="connsiteX28" fmla="*/ 4365744 w 7287699"/>
                <a:gd name="connsiteY28" fmla="*/ 2571214 h 3891724"/>
                <a:gd name="connsiteX29" fmla="*/ 4496373 w 7287699"/>
                <a:gd name="connsiteY29" fmla="*/ 1319929 h 3891724"/>
                <a:gd name="connsiteX30" fmla="*/ 4654502 w 7287699"/>
                <a:gd name="connsiteY30" fmla="*/ 2268705 h 3891724"/>
                <a:gd name="connsiteX31" fmla="*/ 4757630 w 7287699"/>
                <a:gd name="connsiteY31" fmla="*/ 1553686 h 3891724"/>
                <a:gd name="connsiteX32" fmla="*/ 4936385 w 7287699"/>
                <a:gd name="connsiteY32" fmla="*/ 2117451 h 3891724"/>
                <a:gd name="connsiteX33" fmla="*/ 5060138 w 7287699"/>
                <a:gd name="connsiteY33" fmla="*/ 1780567 h 3891724"/>
                <a:gd name="connsiteX34" fmla="*/ 5300770 w 7287699"/>
                <a:gd name="connsiteY34" fmla="*/ 3884375 h 3891724"/>
                <a:gd name="connsiteX35" fmla="*/ 5431398 w 7287699"/>
                <a:gd name="connsiteY35" fmla="*/ 2454335 h 3891724"/>
                <a:gd name="connsiteX36" fmla="*/ 5795783 w 7287699"/>
                <a:gd name="connsiteY36" fmla="*/ 1869944 h 3891724"/>
                <a:gd name="connsiteX37" fmla="*/ 5947037 w 7287699"/>
                <a:gd name="connsiteY37" fmla="*/ 1209926 h 3891724"/>
                <a:gd name="connsiteX38" fmla="*/ 5995164 w 7287699"/>
                <a:gd name="connsiteY38" fmla="*/ 2344332 h 3891724"/>
                <a:gd name="connsiteX39" fmla="*/ 6235795 w 7287699"/>
                <a:gd name="connsiteY39" fmla="*/ 1560561 h 3891724"/>
                <a:gd name="connsiteX40" fmla="*/ 6325173 w 7287699"/>
                <a:gd name="connsiteY40" fmla="*/ 2901223 h 3891724"/>
                <a:gd name="connsiteX41" fmla="*/ 6469552 w 7287699"/>
                <a:gd name="connsiteY41" fmla="*/ 2041824 h 3891724"/>
                <a:gd name="connsiteX42" fmla="*/ 6607055 w 7287699"/>
                <a:gd name="connsiteY42" fmla="*/ 2523087 h 3891724"/>
                <a:gd name="connsiteX43" fmla="*/ 6696433 w 7287699"/>
                <a:gd name="connsiteY43" fmla="*/ 1093048 h 3891724"/>
                <a:gd name="connsiteX44" fmla="*/ 6813311 w 7287699"/>
                <a:gd name="connsiteY44" fmla="*/ 2076200 h 3891724"/>
                <a:gd name="connsiteX45" fmla="*/ 7287699 w 7287699"/>
                <a:gd name="connsiteY45" fmla="*/ 2275581 h 3891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87699" h="3891724">
                  <a:moveTo>
                    <a:pt x="0" y="2117451"/>
                  </a:moveTo>
                  <a:cubicBezTo>
                    <a:pt x="135212" y="1898018"/>
                    <a:pt x="270424" y="1678585"/>
                    <a:pt x="371260" y="1753066"/>
                  </a:cubicBezTo>
                  <a:cubicBezTo>
                    <a:pt x="472096" y="1827547"/>
                    <a:pt x="521368" y="2598714"/>
                    <a:pt x="605016" y="2564338"/>
                  </a:cubicBezTo>
                  <a:cubicBezTo>
                    <a:pt x="688664" y="2529962"/>
                    <a:pt x="795230" y="1492955"/>
                    <a:pt x="873149" y="1546811"/>
                  </a:cubicBezTo>
                  <a:cubicBezTo>
                    <a:pt x="951068" y="1600667"/>
                    <a:pt x="1012944" y="2981433"/>
                    <a:pt x="1072529" y="2887472"/>
                  </a:cubicBezTo>
                  <a:cubicBezTo>
                    <a:pt x="1132114" y="2793511"/>
                    <a:pt x="1169927" y="1225968"/>
                    <a:pt x="1230658" y="983045"/>
                  </a:cubicBezTo>
                  <a:cubicBezTo>
                    <a:pt x="1291389" y="740122"/>
                    <a:pt x="1367016" y="1237427"/>
                    <a:pt x="1436914" y="1429932"/>
                  </a:cubicBezTo>
                  <a:cubicBezTo>
                    <a:pt x="1506812" y="1622437"/>
                    <a:pt x="1592752" y="1873382"/>
                    <a:pt x="1650045" y="2138077"/>
                  </a:cubicBezTo>
                  <a:cubicBezTo>
                    <a:pt x="1707338" y="2402772"/>
                    <a:pt x="1746297" y="2983725"/>
                    <a:pt x="1780673" y="3018101"/>
                  </a:cubicBezTo>
                  <a:cubicBezTo>
                    <a:pt x="1815049" y="3052477"/>
                    <a:pt x="1826509" y="2587255"/>
                    <a:pt x="1856301" y="2344332"/>
                  </a:cubicBezTo>
                  <a:cubicBezTo>
                    <a:pt x="1886093" y="2101409"/>
                    <a:pt x="1930782" y="1605250"/>
                    <a:pt x="1959428" y="1560561"/>
                  </a:cubicBezTo>
                  <a:cubicBezTo>
                    <a:pt x="1988074" y="1515872"/>
                    <a:pt x="1990366" y="1888278"/>
                    <a:pt x="2028180" y="2076200"/>
                  </a:cubicBezTo>
                  <a:cubicBezTo>
                    <a:pt x="2065994" y="2264122"/>
                    <a:pt x="2129017" y="2707572"/>
                    <a:pt x="2186310" y="2688092"/>
                  </a:cubicBezTo>
                  <a:cubicBezTo>
                    <a:pt x="2243603" y="2668612"/>
                    <a:pt x="2327251" y="2207975"/>
                    <a:pt x="2371940" y="1959322"/>
                  </a:cubicBezTo>
                  <a:cubicBezTo>
                    <a:pt x="2416629" y="1710669"/>
                    <a:pt x="2433817" y="1167529"/>
                    <a:pt x="2454442" y="1196176"/>
                  </a:cubicBezTo>
                  <a:cubicBezTo>
                    <a:pt x="2475067" y="1224823"/>
                    <a:pt x="2455588" y="1820673"/>
                    <a:pt x="2495693" y="2131202"/>
                  </a:cubicBezTo>
                  <a:cubicBezTo>
                    <a:pt x="2535798" y="2441731"/>
                    <a:pt x="2637780" y="2944766"/>
                    <a:pt x="2695073" y="3059352"/>
                  </a:cubicBezTo>
                  <a:cubicBezTo>
                    <a:pt x="2752366" y="3173938"/>
                    <a:pt x="2787888" y="2982579"/>
                    <a:pt x="2839452" y="2818720"/>
                  </a:cubicBezTo>
                  <a:cubicBezTo>
                    <a:pt x="2891016" y="2654861"/>
                    <a:pt x="2951747" y="2355791"/>
                    <a:pt x="3004457" y="2076200"/>
                  </a:cubicBezTo>
                  <a:cubicBezTo>
                    <a:pt x="3057167" y="1796609"/>
                    <a:pt x="3120189" y="1200760"/>
                    <a:pt x="3155711" y="1141175"/>
                  </a:cubicBezTo>
                  <a:cubicBezTo>
                    <a:pt x="3191233" y="1081590"/>
                    <a:pt x="3176337" y="1906612"/>
                    <a:pt x="3217588" y="1718690"/>
                  </a:cubicBezTo>
                  <a:cubicBezTo>
                    <a:pt x="3258839" y="1530768"/>
                    <a:pt x="3350508" y="-168549"/>
                    <a:pt x="3403218" y="13644"/>
                  </a:cubicBezTo>
                  <a:cubicBezTo>
                    <a:pt x="3455928" y="195837"/>
                    <a:pt x="3474261" y="2403917"/>
                    <a:pt x="3533846" y="2811845"/>
                  </a:cubicBezTo>
                  <a:cubicBezTo>
                    <a:pt x="3593431" y="3219773"/>
                    <a:pt x="3702289" y="2637674"/>
                    <a:pt x="3760728" y="2461211"/>
                  </a:cubicBezTo>
                  <a:cubicBezTo>
                    <a:pt x="3819167" y="2284748"/>
                    <a:pt x="3852397" y="1849319"/>
                    <a:pt x="3884481" y="1753066"/>
                  </a:cubicBezTo>
                  <a:cubicBezTo>
                    <a:pt x="3916565" y="1656813"/>
                    <a:pt x="3932608" y="1792026"/>
                    <a:pt x="3953233" y="1883695"/>
                  </a:cubicBezTo>
                  <a:cubicBezTo>
                    <a:pt x="3973859" y="1975364"/>
                    <a:pt x="3972712" y="2370687"/>
                    <a:pt x="4008234" y="2303081"/>
                  </a:cubicBezTo>
                  <a:cubicBezTo>
                    <a:pt x="4043756" y="2235475"/>
                    <a:pt x="4106779" y="1433370"/>
                    <a:pt x="4166364" y="1478059"/>
                  </a:cubicBezTo>
                  <a:cubicBezTo>
                    <a:pt x="4225949" y="1522748"/>
                    <a:pt x="4310743" y="2597569"/>
                    <a:pt x="4365744" y="2571214"/>
                  </a:cubicBezTo>
                  <a:cubicBezTo>
                    <a:pt x="4420745" y="2544859"/>
                    <a:pt x="4448247" y="1370347"/>
                    <a:pt x="4496373" y="1319929"/>
                  </a:cubicBezTo>
                  <a:cubicBezTo>
                    <a:pt x="4544499" y="1269511"/>
                    <a:pt x="4610959" y="2229746"/>
                    <a:pt x="4654502" y="2268705"/>
                  </a:cubicBezTo>
                  <a:cubicBezTo>
                    <a:pt x="4698045" y="2307664"/>
                    <a:pt x="4710650" y="1578895"/>
                    <a:pt x="4757630" y="1553686"/>
                  </a:cubicBezTo>
                  <a:cubicBezTo>
                    <a:pt x="4804610" y="1528477"/>
                    <a:pt x="4885967" y="2079637"/>
                    <a:pt x="4936385" y="2117451"/>
                  </a:cubicBezTo>
                  <a:cubicBezTo>
                    <a:pt x="4986803" y="2155265"/>
                    <a:pt x="4999407" y="1486080"/>
                    <a:pt x="5060138" y="1780567"/>
                  </a:cubicBezTo>
                  <a:cubicBezTo>
                    <a:pt x="5120869" y="2075054"/>
                    <a:pt x="5238893" y="3772080"/>
                    <a:pt x="5300770" y="3884375"/>
                  </a:cubicBezTo>
                  <a:cubicBezTo>
                    <a:pt x="5362647" y="3996670"/>
                    <a:pt x="5348896" y="2790074"/>
                    <a:pt x="5431398" y="2454335"/>
                  </a:cubicBezTo>
                  <a:cubicBezTo>
                    <a:pt x="5513900" y="2118597"/>
                    <a:pt x="5709843" y="2077345"/>
                    <a:pt x="5795783" y="1869944"/>
                  </a:cubicBezTo>
                  <a:cubicBezTo>
                    <a:pt x="5881723" y="1662543"/>
                    <a:pt x="5913807" y="1130862"/>
                    <a:pt x="5947037" y="1209926"/>
                  </a:cubicBezTo>
                  <a:cubicBezTo>
                    <a:pt x="5980267" y="1288990"/>
                    <a:pt x="5947038" y="2285893"/>
                    <a:pt x="5995164" y="2344332"/>
                  </a:cubicBezTo>
                  <a:cubicBezTo>
                    <a:pt x="6043290" y="2402771"/>
                    <a:pt x="6180794" y="1467746"/>
                    <a:pt x="6235795" y="1560561"/>
                  </a:cubicBezTo>
                  <a:cubicBezTo>
                    <a:pt x="6290797" y="1653376"/>
                    <a:pt x="6286214" y="2821013"/>
                    <a:pt x="6325173" y="2901223"/>
                  </a:cubicBezTo>
                  <a:cubicBezTo>
                    <a:pt x="6364133" y="2981434"/>
                    <a:pt x="6422572" y="2104847"/>
                    <a:pt x="6469552" y="2041824"/>
                  </a:cubicBezTo>
                  <a:cubicBezTo>
                    <a:pt x="6516532" y="1978801"/>
                    <a:pt x="6569242" y="2681216"/>
                    <a:pt x="6607055" y="2523087"/>
                  </a:cubicBezTo>
                  <a:cubicBezTo>
                    <a:pt x="6644868" y="2364958"/>
                    <a:pt x="6662057" y="1167529"/>
                    <a:pt x="6696433" y="1093048"/>
                  </a:cubicBezTo>
                  <a:cubicBezTo>
                    <a:pt x="6730809" y="1018567"/>
                    <a:pt x="6714767" y="1879111"/>
                    <a:pt x="6813311" y="2076200"/>
                  </a:cubicBezTo>
                  <a:cubicBezTo>
                    <a:pt x="6911855" y="2273289"/>
                    <a:pt x="7099777" y="2274435"/>
                    <a:pt x="7287699" y="2275581"/>
                  </a:cubicBezTo>
                </a:path>
              </a:pathLst>
            </a:custGeom>
            <a:noFill/>
            <a:ln w="9525" cap="flat" cmpd="sng" algn="ctr">
              <a:solidFill>
                <a:schemeClr val="accent5"/>
              </a:solidFill>
              <a:prstDash val="solid"/>
              <a:miter lim="800000"/>
              <a:headEnd type="none" w="med" len="med"/>
              <a:tailEnd type="none" w="med" len="med"/>
            </a:ln>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cxnSp>
          <p:nvCxnSpPr>
            <p:cNvPr id="98" name="Straight Connector 97">
              <a:extLst>
                <a:ext uri="{FF2B5EF4-FFF2-40B4-BE49-F238E27FC236}">
                  <a16:creationId xmlns:a16="http://schemas.microsoft.com/office/drawing/2014/main" id="{799EBF11-1918-450F-2DA0-28D776E3AFDD}"/>
                </a:ext>
              </a:extLst>
            </p:cNvPr>
            <p:cNvCxnSpPr>
              <a:cxnSpLocks/>
            </p:cNvCxnSpPr>
            <p:nvPr/>
          </p:nvCxnSpPr>
          <p:spPr>
            <a:xfrm>
              <a:off x="1885193" y="2857667"/>
              <a:ext cx="1363531" cy="0"/>
            </a:xfrm>
            <a:prstGeom prst="line">
              <a:avLst/>
            </a:prstGeom>
            <a:ln w="12700">
              <a:solidFill>
                <a:srgbClr val="AB2126"/>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3539C10-C01D-2080-B133-2AB4B4C28D93}"/>
                </a:ext>
              </a:extLst>
            </p:cNvPr>
            <p:cNvCxnSpPr>
              <a:cxnSpLocks/>
            </p:cNvCxnSpPr>
            <p:nvPr/>
          </p:nvCxnSpPr>
          <p:spPr>
            <a:xfrm>
              <a:off x="1885193" y="3402420"/>
              <a:ext cx="1363531" cy="0"/>
            </a:xfrm>
            <a:prstGeom prst="line">
              <a:avLst/>
            </a:prstGeom>
            <a:ln w="12700">
              <a:solidFill>
                <a:srgbClr val="AB2126"/>
              </a:solidFill>
              <a:prstDash val="sysDot"/>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8CA89A67-67D9-5357-E880-BDB5DE7418E8}"/>
              </a:ext>
            </a:extLst>
          </p:cNvPr>
          <p:cNvSpPr txBox="1"/>
          <p:nvPr/>
        </p:nvSpPr>
        <p:spPr>
          <a:xfrm>
            <a:off x="6113730" y="4328712"/>
            <a:ext cx="1532502" cy="307777"/>
          </a:xfrm>
          <a:prstGeom prst="rect">
            <a:avLst/>
          </a:prstGeom>
          <a:noFill/>
          <a:ln>
            <a:noFill/>
          </a:ln>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Backups of internet-facing Windows clients </a:t>
            </a:r>
          </a:p>
        </p:txBody>
      </p:sp>
      <p:sp>
        <p:nvSpPr>
          <p:cNvPr id="104" name="TextBox 103">
            <a:extLst>
              <a:ext uri="{FF2B5EF4-FFF2-40B4-BE49-F238E27FC236}">
                <a16:creationId xmlns:a16="http://schemas.microsoft.com/office/drawing/2014/main" id="{F63B937A-79F4-C78A-4379-9E63BFDC6643}"/>
              </a:ext>
            </a:extLst>
          </p:cNvPr>
          <p:cNvSpPr txBox="1"/>
          <p:nvPr/>
        </p:nvSpPr>
        <p:spPr>
          <a:xfrm>
            <a:off x="8081342" y="3850445"/>
            <a:ext cx="1456127" cy="325297"/>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More cost efficient than storage scanning</a:t>
            </a:r>
          </a:p>
        </p:txBody>
      </p:sp>
      <p:grpSp>
        <p:nvGrpSpPr>
          <p:cNvPr id="123" name="Group 122">
            <a:extLst>
              <a:ext uri="{FF2B5EF4-FFF2-40B4-BE49-F238E27FC236}">
                <a16:creationId xmlns:a16="http://schemas.microsoft.com/office/drawing/2014/main" id="{454BE910-246E-11F0-628D-A68DE07F4FE3}"/>
              </a:ext>
            </a:extLst>
          </p:cNvPr>
          <p:cNvGrpSpPr/>
          <p:nvPr/>
        </p:nvGrpSpPr>
        <p:grpSpPr>
          <a:xfrm>
            <a:off x="586039" y="2758260"/>
            <a:ext cx="861726" cy="1325569"/>
            <a:chOff x="753741" y="2595489"/>
            <a:chExt cx="861950" cy="1325914"/>
          </a:xfrm>
        </p:grpSpPr>
        <p:sp>
          <p:nvSpPr>
            <p:cNvPr id="124" name="TextBox 123">
              <a:extLst>
                <a:ext uri="{FF2B5EF4-FFF2-40B4-BE49-F238E27FC236}">
                  <a16:creationId xmlns:a16="http://schemas.microsoft.com/office/drawing/2014/main" id="{892C66AC-6D2F-7B2B-11AC-A472149CBBF8}"/>
                </a:ext>
              </a:extLst>
            </p:cNvPr>
            <p:cNvSpPr txBox="1"/>
            <p:nvPr/>
          </p:nvSpPr>
          <p:spPr>
            <a:xfrm>
              <a:off x="753741" y="3594299"/>
              <a:ext cx="861950" cy="327104"/>
            </a:xfrm>
            <a:prstGeom prst="rect">
              <a:avLst/>
            </a:prstGeom>
          </p:spPr>
          <p:txBody>
            <a:bodyPr vert="horz" wrap="square" lIns="0" tIns="0" rIns="0" bIns="0" rtlCol="0" anchor="t">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Client Source Data (Objects)</a:t>
              </a:r>
            </a:p>
          </p:txBody>
        </p:sp>
        <p:grpSp>
          <p:nvGrpSpPr>
            <p:cNvPr id="125" name="Group 124">
              <a:extLst>
                <a:ext uri="{FF2B5EF4-FFF2-40B4-BE49-F238E27FC236}">
                  <a16:creationId xmlns:a16="http://schemas.microsoft.com/office/drawing/2014/main" id="{1097439A-4BC2-3AAA-80CF-D851B330F75D}"/>
                </a:ext>
              </a:extLst>
            </p:cNvPr>
            <p:cNvGrpSpPr/>
            <p:nvPr/>
          </p:nvGrpSpPr>
          <p:grpSpPr>
            <a:xfrm>
              <a:off x="753742" y="2595489"/>
              <a:ext cx="861949" cy="861949"/>
              <a:chOff x="602543" y="2498651"/>
              <a:chExt cx="1123428" cy="1123428"/>
            </a:xfrm>
          </p:grpSpPr>
          <p:sp>
            <p:nvSpPr>
              <p:cNvPr id="126" name="Rounded Rectangle 125">
                <a:extLst>
                  <a:ext uri="{FF2B5EF4-FFF2-40B4-BE49-F238E27FC236}">
                    <a16:creationId xmlns:a16="http://schemas.microsoft.com/office/drawing/2014/main" id="{C41FFC18-B08C-4EA5-A899-F0579F1D528D}"/>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27" name="Picture 126" descr="Arrow&#10;&#10;Description automatically generated with low confidence">
                <a:extLst>
                  <a:ext uri="{FF2B5EF4-FFF2-40B4-BE49-F238E27FC236}">
                    <a16:creationId xmlns:a16="http://schemas.microsoft.com/office/drawing/2014/main" id="{37BB5F22-3B78-6309-08C2-3BFB978194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grpSp>
      <p:grpSp>
        <p:nvGrpSpPr>
          <p:cNvPr id="128" name="Group 127">
            <a:extLst>
              <a:ext uri="{FF2B5EF4-FFF2-40B4-BE49-F238E27FC236}">
                <a16:creationId xmlns:a16="http://schemas.microsoft.com/office/drawing/2014/main" id="{49D9F7E7-7840-A1C0-50EE-52991F99C663}"/>
              </a:ext>
            </a:extLst>
          </p:cNvPr>
          <p:cNvGrpSpPr/>
          <p:nvPr/>
        </p:nvGrpSpPr>
        <p:grpSpPr>
          <a:xfrm>
            <a:off x="4882797" y="2704779"/>
            <a:ext cx="980946" cy="1267444"/>
            <a:chOff x="3414881" y="2541994"/>
            <a:chExt cx="981202" cy="1267774"/>
          </a:xfrm>
        </p:grpSpPr>
        <p:sp>
          <p:nvSpPr>
            <p:cNvPr id="129" name="TextBox 128">
              <a:extLst>
                <a:ext uri="{FF2B5EF4-FFF2-40B4-BE49-F238E27FC236}">
                  <a16:creationId xmlns:a16="http://schemas.microsoft.com/office/drawing/2014/main" id="{369BCA97-A881-9CE5-E197-4F0AF0D677D1}"/>
                </a:ext>
              </a:extLst>
            </p:cNvPr>
            <p:cNvSpPr txBox="1"/>
            <p:nvPr/>
          </p:nvSpPr>
          <p:spPr>
            <a:xfrm>
              <a:off x="3414881" y="3624350"/>
              <a:ext cx="981202" cy="185418"/>
            </a:xfrm>
            <a:prstGeom prst="rect">
              <a:avLst/>
            </a:prstGeom>
          </p:spPr>
          <p:txBody>
            <a:bodyPr vert="horz" wrap="square" lIns="0" tIns="0" rIns="0" bIns="0" rtlCol="0" anchor="t">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Backup Storage</a:t>
              </a:r>
            </a:p>
          </p:txBody>
        </p:sp>
        <p:grpSp>
          <p:nvGrpSpPr>
            <p:cNvPr id="130" name="Group 129">
              <a:extLst>
                <a:ext uri="{FF2B5EF4-FFF2-40B4-BE49-F238E27FC236}">
                  <a16:creationId xmlns:a16="http://schemas.microsoft.com/office/drawing/2014/main" id="{9A0CFC5E-060B-90B0-6EBC-D90DF23B02CE}"/>
                </a:ext>
              </a:extLst>
            </p:cNvPr>
            <p:cNvGrpSpPr/>
            <p:nvPr/>
          </p:nvGrpSpPr>
          <p:grpSpPr>
            <a:xfrm>
              <a:off x="3421014" y="2541994"/>
              <a:ext cx="968938" cy="968936"/>
              <a:chOff x="3421014" y="2499996"/>
              <a:chExt cx="968938" cy="968936"/>
            </a:xfrm>
          </p:grpSpPr>
          <p:sp>
            <p:nvSpPr>
              <p:cNvPr id="134" name="Rounded Rectangle 133">
                <a:extLst>
                  <a:ext uri="{FF2B5EF4-FFF2-40B4-BE49-F238E27FC236}">
                    <a16:creationId xmlns:a16="http://schemas.microsoft.com/office/drawing/2014/main" id="{16E9A9C8-7744-8F66-8FEF-896FFF1FBC54}"/>
                  </a:ext>
                </a:extLst>
              </p:cNvPr>
              <p:cNvSpPr/>
              <p:nvPr/>
            </p:nvSpPr>
            <p:spPr bwMode="auto">
              <a:xfrm>
                <a:off x="3474508" y="2553491"/>
                <a:ext cx="861949" cy="861949"/>
              </a:xfrm>
              <a:prstGeom prst="roundRect">
                <a:avLst>
                  <a:gd name="adj" fmla="val 9603"/>
                </a:avLst>
              </a:prstGeom>
              <a:gradFill>
                <a:gsLst>
                  <a:gs pos="81000">
                    <a:schemeClr val="tx2"/>
                  </a:gs>
                  <a:gs pos="0">
                    <a:schemeClr val="tx1"/>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35" name="Picture 134" descr="A picture containing tableware, dishware&#10;&#10;Description automatically generated">
                <a:extLst>
                  <a:ext uri="{FF2B5EF4-FFF2-40B4-BE49-F238E27FC236}">
                    <a16:creationId xmlns:a16="http://schemas.microsoft.com/office/drawing/2014/main" id="{E7E3C925-7981-CE65-C750-D808762DA79C}"/>
                  </a:ext>
                </a:extLst>
              </p:cNvPr>
              <p:cNvPicPr>
                <a:picLocks noChangeAspect="1"/>
              </p:cNvPicPr>
              <p:nvPr/>
            </p:nvPicPr>
            <p:blipFill>
              <a:blip r:embed="rId5"/>
              <a:stretch>
                <a:fillRect/>
              </a:stretch>
            </p:blipFill>
            <p:spPr>
              <a:xfrm>
                <a:off x="3421014" y="2499996"/>
                <a:ext cx="968938" cy="968936"/>
              </a:xfrm>
              <a:prstGeom prst="rect">
                <a:avLst/>
              </a:prstGeom>
            </p:spPr>
          </p:pic>
        </p:grpSp>
      </p:grpSp>
      <p:grpSp>
        <p:nvGrpSpPr>
          <p:cNvPr id="136" name="Group 135">
            <a:extLst>
              <a:ext uri="{FF2B5EF4-FFF2-40B4-BE49-F238E27FC236}">
                <a16:creationId xmlns:a16="http://schemas.microsoft.com/office/drawing/2014/main" id="{691FA81A-B1DC-9239-97EB-A71474735E9E}"/>
              </a:ext>
            </a:extLst>
          </p:cNvPr>
          <p:cNvGrpSpPr/>
          <p:nvPr/>
        </p:nvGrpSpPr>
        <p:grpSpPr>
          <a:xfrm>
            <a:off x="6579431" y="2187122"/>
            <a:ext cx="601017" cy="601015"/>
            <a:chOff x="602543" y="2498651"/>
            <a:chExt cx="1123428" cy="1123428"/>
          </a:xfrm>
        </p:grpSpPr>
        <p:sp>
          <p:nvSpPr>
            <p:cNvPr id="137" name="Rounded Rectangle 136">
              <a:extLst>
                <a:ext uri="{FF2B5EF4-FFF2-40B4-BE49-F238E27FC236}">
                  <a16:creationId xmlns:a16="http://schemas.microsoft.com/office/drawing/2014/main" id="{27DA7E87-DD80-3A1B-EF49-9362577C8648}"/>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38" name="Picture 137" descr="Arrow&#10;&#10;Description automatically generated with low confidence">
              <a:extLst>
                <a:ext uri="{FF2B5EF4-FFF2-40B4-BE49-F238E27FC236}">
                  <a16:creationId xmlns:a16="http://schemas.microsoft.com/office/drawing/2014/main" id="{82146426-11EC-8DB7-3E82-2B4E940EF6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grpSp>
        <p:nvGrpSpPr>
          <p:cNvPr id="139" name="Group 138">
            <a:extLst>
              <a:ext uri="{FF2B5EF4-FFF2-40B4-BE49-F238E27FC236}">
                <a16:creationId xmlns:a16="http://schemas.microsoft.com/office/drawing/2014/main" id="{28B51F94-F393-514F-421E-9C7FFC3F48A5}"/>
              </a:ext>
            </a:extLst>
          </p:cNvPr>
          <p:cNvGrpSpPr/>
          <p:nvPr/>
        </p:nvGrpSpPr>
        <p:grpSpPr>
          <a:xfrm>
            <a:off x="6579431" y="2888614"/>
            <a:ext cx="601017" cy="601015"/>
            <a:chOff x="602543" y="2498651"/>
            <a:chExt cx="1123428" cy="1123428"/>
          </a:xfrm>
        </p:grpSpPr>
        <p:sp>
          <p:nvSpPr>
            <p:cNvPr id="140" name="Rounded Rectangle 139">
              <a:extLst>
                <a:ext uri="{FF2B5EF4-FFF2-40B4-BE49-F238E27FC236}">
                  <a16:creationId xmlns:a16="http://schemas.microsoft.com/office/drawing/2014/main" id="{3A3AF3F0-FA95-BBBD-8DE7-82CC0BEAA593}"/>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41" name="Picture 140" descr="Arrow&#10;&#10;Description automatically generated with low confidence">
              <a:extLst>
                <a:ext uri="{FF2B5EF4-FFF2-40B4-BE49-F238E27FC236}">
                  <a16:creationId xmlns:a16="http://schemas.microsoft.com/office/drawing/2014/main" id="{AA6EB9AF-3946-3DD7-9C22-6FA1C124B9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grpSp>
        <p:nvGrpSpPr>
          <p:cNvPr id="142" name="Group 141">
            <a:extLst>
              <a:ext uri="{FF2B5EF4-FFF2-40B4-BE49-F238E27FC236}">
                <a16:creationId xmlns:a16="http://schemas.microsoft.com/office/drawing/2014/main" id="{AEC1E48B-F7D7-3DAF-5DAE-1D8CA46C1868}"/>
              </a:ext>
            </a:extLst>
          </p:cNvPr>
          <p:cNvGrpSpPr/>
          <p:nvPr/>
        </p:nvGrpSpPr>
        <p:grpSpPr>
          <a:xfrm>
            <a:off x="6579431" y="3590107"/>
            <a:ext cx="601017" cy="601015"/>
            <a:chOff x="602543" y="2498651"/>
            <a:chExt cx="1123428" cy="1123428"/>
          </a:xfrm>
        </p:grpSpPr>
        <p:sp>
          <p:nvSpPr>
            <p:cNvPr id="143" name="Rounded Rectangle 142">
              <a:extLst>
                <a:ext uri="{FF2B5EF4-FFF2-40B4-BE49-F238E27FC236}">
                  <a16:creationId xmlns:a16="http://schemas.microsoft.com/office/drawing/2014/main" id="{7B0CBC47-4333-A673-9A65-A6D52229AA7E}"/>
                </a:ext>
              </a:extLst>
            </p:cNvPr>
            <p:cNvSpPr/>
            <p:nvPr/>
          </p:nvSpPr>
          <p:spPr bwMode="auto">
            <a:xfrm>
              <a:off x="602543" y="2498651"/>
              <a:ext cx="1123428" cy="1123428"/>
            </a:xfrm>
            <a:prstGeom prst="roundRect">
              <a:avLst>
                <a:gd name="adj" fmla="val 9603"/>
              </a:avLst>
            </a:prstGeom>
            <a:gradFill>
              <a:gsLst>
                <a:gs pos="0">
                  <a:schemeClr val="tx1"/>
                </a:gs>
                <a:gs pos="79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44" name="Picture 143" descr="Arrow&#10;&#10;Description automatically generated with low confidence">
              <a:extLst>
                <a:ext uri="{FF2B5EF4-FFF2-40B4-BE49-F238E27FC236}">
                  <a16:creationId xmlns:a16="http://schemas.microsoft.com/office/drawing/2014/main" id="{B83185E8-FC11-2869-BDFD-3FABB2CD58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sp>
        <p:nvSpPr>
          <p:cNvPr id="145" name="L-Shape 144">
            <a:extLst>
              <a:ext uri="{FF2B5EF4-FFF2-40B4-BE49-F238E27FC236}">
                <a16:creationId xmlns:a16="http://schemas.microsoft.com/office/drawing/2014/main" id="{7B1958C9-55C3-7368-8F67-AAF07CBEA064}"/>
              </a:ext>
            </a:extLst>
          </p:cNvPr>
          <p:cNvSpPr/>
          <p:nvPr/>
        </p:nvSpPr>
        <p:spPr bwMode="auto">
          <a:xfrm rot="18697908">
            <a:off x="7286184" y="2421107"/>
            <a:ext cx="201796" cy="92794"/>
          </a:xfrm>
          <a:prstGeom prst="corner">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nvGrpSpPr>
          <p:cNvPr id="146" name="Group 145">
            <a:extLst>
              <a:ext uri="{FF2B5EF4-FFF2-40B4-BE49-F238E27FC236}">
                <a16:creationId xmlns:a16="http://schemas.microsoft.com/office/drawing/2014/main" id="{10442AE9-8CA2-525F-F540-30E76B7D14B0}"/>
              </a:ext>
            </a:extLst>
          </p:cNvPr>
          <p:cNvGrpSpPr/>
          <p:nvPr/>
        </p:nvGrpSpPr>
        <p:grpSpPr>
          <a:xfrm>
            <a:off x="7285922" y="3098644"/>
            <a:ext cx="194695" cy="194695"/>
            <a:chOff x="5663838" y="3073290"/>
            <a:chExt cx="244107" cy="244107"/>
          </a:xfrm>
        </p:grpSpPr>
        <p:sp>
          <p:nvSpPr>
            <p:cNvPr id="147" name="Rectangle 146">
              <a:extLst>
                <a:ext uri="{FF2B5EF4-FFF2-40B4-BE49-F238E27FC236}">
                  <a16:creationId xmlns:a16="http://schemas.microsoft.com/office/drawing/2014/main" id="{C87AC129-6683-E036-33CC-14D8CE63E87A}"/>
                </a:ext>
              </a:extLst>
            </p:cNvPr>
            <p:cNvSpPr/>
            <p:nvPr/>
          </p:nvSpPr>
          <p:spPr bwMode="auto">
            <a:xfrm rot="18900000" flipH="1">
              <a:off x="5757573" y="3073290"/>
              <a:ext cx="56640" cy="244107"/>
            </a:xfrm>
            <a:prstGeom prst="rect">
              <a:avLst/>
            </a:prstGeom>
            <a:solidFill>
              <a:srgbClr val="AB2126"/>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sp>
          <p:nvSpPr>
            <p:cNvPr id="148" name="Rectangle 147">
              <a:extLst>
                <a:ext uri="{FF2B5EF4-FFF2-40B4-BE49-F238E27FC236}">
                  <a16:creationId xmlns:a16="http://schemas.microsoft.com/office/drawing/2014/main" id="{2413CA04-E719-F846-AB00-0DF55CD402EC}"/>
                </a:ext>
              </a:extLst>
            </p:cNvPr>
            <p:cNvSpPr/>
            <p:nvPr/>
          </p:nvSpPr>
          <p:spPr bwMode="auto">
            <a:xfrm rot="13500000" flipH="1">
              <a:off x="5757572" y="3073292"/>
              <a:ext cx="56640" cy="244107"/>
            </a:xfrm>
            <a:prstGeom prst="rect">
              <a:avLst/>
            </a:prstGeom>
            <a:solidFill>
              <a:srgbClr val="AB2126"/>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sp>
        <p:nvSpPr>
          <p:cNvPr id="149" name="L-Shape 148">
            <a:extLst>
              <a:ext uri="{FF2B5EF4-FFF2-40B4-BE49-F238E27FC236}">
                <a16:creationId xmlns:a16="http://schemas.microsoft.com/office/drawing/2014/main" id="{58A7AE05-FBC7-5BA0-6F65-A08D44DD11D0}"/>
              </a:ext>
            </a:extLst>
          </p:cNvPr>
          <p:cNvSpPr/>
          <p:nvPr/>
        </p:nvSpPr>
        <p:spPr bwMode="auto">
          <a:xfrm rot="18697908">
            <a:off x="7286184" y="3821263"/>
            <a:ext cx="201796" cy="92794"/>
          </a:xfrm>
          <a:prstGeom prst="corner">
            <a:avLst/>
          </a:prstGeom>
          <a:solidFill>
            <a:schemeClr val="accent4"/>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cxnSp>
        <p:nvCxnSpPr>
          <p:cNvPr id="150" name="Straight Connector 149">
            <a:extLst>
              <a:ext uri="{FF2B5EF4-FFF2-40B4-BE49-F238E27FC236}">
                <a16:creationId xmlns:a16="http://schemas.microsoft.com/office/drawing/2014/main" id="{774C99A5-3BD3-A281-372B-A321CC9F4E77}"/>
              </a:ext>
            </a:extLst>
          </p:cNvPr>
          <p:cNvCxnSpPr>
            <a:cxnSpLocks/>
          </p:cNvCxnSpPr>
          <p:nvPr/>
        </p:nvCxnSpPr>
        <p:spPr>
          <a:xfrm flipH="1">
            <a:off x="5816049" y="3189121"/>
            <a:ext cx="602536"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8E0D3BA-F6C7-F5F4-B7A6-DF5C1D4D76F4}"/>
              </a:ext>
            </a:extLst>
          </p:cNvPr>
          <p:cNvCxnSpPr>
            <a:cxnSpLocks/>
          </p:cNvCxnSpPr>
          <p:nvPr/>
        </p:nvCxnSpPr>
        <p:spPr>
          <a:xfrm flipH="1">
            <a:off x="5968635" y="2619698"/>
            <a:ext cx="459365" cy="313496"/>
          </a:xfrm>
          <a:prstGeom prst="line">
            <a:avLst/>
          </a:prstGeom>
          <a:ln w="25400">
            <a:gradFill>
              <a:gsLst>
                <a:gs pos="0">
                  <a:schemeClr val="bg1">
                    <a:lumMod val="6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E6F69C1-B174-9965-1818-6591521DFE86}"/>
              </a:ext>
            </a:extLst>
          </p:cNvPr>
          <p:cNvCxnSpPr>
            <a:cxnSpLocks/>
          </p:cNvCxnSpPr>
          <p:nvPr/>
        </p:nvCxnSpPr>
        <p:spPr>
          <a:xfrm flipH="1" flipV="1">
            <a:off x="5935331" y="3458960"/>
            <a:ext cx="492669" cy="307777"/>
          </a:xfrm>
          <a:prstGeom prst="line">
            <a:avLst/>
          </a:prstGeom>
          <a:ln w="25400">
            <a:gradFill>
              <a:gsLst>
                <a:gs pos="0">
                  <a:schemeClr val="bg1">
                    <a:lumMod val="65000"/>
                  </a:schemeClr>
                </a:gs>
                <a:gs pos="91000">
                  <a:schemeClr val="bg1">
                    <a:lumMod val="75000"/>
                    <a:alpha val="0"/>
                  </a:schemeClr>
                </a:gs>
              </a:gsLst>
              <a:lin ang="5400000" scaled="1"/>
            </a:gradFill>
            <a:headEnd type="triangle" w="med" len="med"/>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C10020BB-6021-A4B1-46BA-722B458D972C}"/>
              </a:ext>
            </a:extLst>
          </p:cNvPr>
          <p:cNvGrpSpPr/>
          <p:nvPr/>
        </p:nvGrpSpPr>
        <p:grpSpPr>
          <a:xfrm>
            <a:off x="1769631" y="2573742"/>
            <a:ext cx="1148985" cy="1691924"/>
            <a:chOff x="1947307" y="2409823"/>
            <a:chExt cx="1149284" cy="1692365"/>
          </a:xfrm>
        </p:grpSpPr>
        <p:sp>
          <p:nvSpPr>
            <p:cNvPr id="154" name="Oval 153">
              <a:extLst>
                <a:ext uri="{FF2B5EF4-FFF2-40B4-BE49-F238E27FC236}">
                  <a16:creationId xmlns:a16="http://schemas.microsoft.com/office/drawing/2014/main" id="{8B6C9D71-30D9-4ED7-569A-CEFAA1B2DFD9}"/>
                </a:ext>
              </a:extLst>
            </p:cNvPr>
            <p:cNvSpPr/>
            <p:nvPr/>
          </p:nvSpPr>
          <p:spPr bwMode="auto">
            <a:xfrm>
              <a:off x="1947307" y="2409823"/>
              <a:ext cx="1149284" cy="1149284"/>
            </a:xfrm>
            <a:prstGeom prst="ellipse">
              <a:avLst/>
            </a:prstGeom>
            <a:solidFill>
              <a:schemeClr val="tx1">
                <a:alpha val="10000"/>
              </a:schemeClr>
            </a:solidFill>
            <a:ln w="381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cxnSp>
          <p:nvCxnSpPr>
            <p:cNvPr id="155" name="Straight Connector 154">
              <a:extLst>
                <a:ext uri="{FF2B5EF4-FFF2-40B4-BE49-F238E27FC236}">
                  <a16:creationId xmlns:a16="http://schemas.microsoft.com/office/drawing/2014/main" id="{9FD3B61B-2453-8DDF-CC5D-7473922A2F1E}"/>
                </a:ext>
              </a:extLst>
            </p:cNvPr>
            <p:cNvCxnSpPr>
              <a:cxnSpLocks/>
            </p:cNvCxnSpPr>
            <p:nvPr/>
          </p:nvCxnSpPr>
          <p:spPr>
            <a:xfrm>
              <a:off x="2521949" y="3562537"/>
              <a:ext cx="0" cy="440320"/>
            </a:xfrm>
            <a:prstGeom prst="line">
              <a:avLst/>
            </a:prstGeom>
            <a:ln w="38100">
              <a:solidFill>
                <a:srgbClr val="AB2126"/>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5D07F55-8D0E-51BC-8C27-8405DC1D9294}"/>
                </a:ext>
              </a:extLst>
            </p:cNvPr>
            <p:cNvCxnSpPr>
              <a:cxnSpLocks/>
            </p:cNvCxnSpPr>
            <p:nvPr/>
          </p:nvCxnSpPr>
          <p:spPr>
            <a:xfrm>
              <a:off x="2521949" y="3782697"/>
              <a:ext cx="0" cy="319491"/>
            </a:xfrm>
            <a:prstGeom prst="line">
              <a:avLst/>
            </a:prstGeom>
            <a:ln w="101600" cap="rnd">
              <a:solidFill>
                <a:srgbClr val="AB2126"/>
              </a:solidFill>
              <a:round/>
            </a:ln>
          </p:spPr>
          <p:style>
            <a:lnRef idx="1">
              <a:schemeClr val="accent1"/>
            </a:lnRef>
            <a:fillRef idx="0">
              <a:schemeClr val="accent1"/>
            </a:fillRef>
            <a:effectRef idx="0">
              <a:schemeClr val="accent1"/>
            </a:effectRef>
            <a:fontRef idx="minor">
              <a:schemeClr val="tx1"/>
            </a:fontRef>
          </p:style>
        </p:cxnSp>
        <p:sp>
          <p:nvSpPr>
            <p:cNvPr id="157" name="Oval 156">
              <a:extLst>
                <a:ext uri="{FF2B5EF4-FFF2-40B4-BE49-F238E27FC236}">
                  <a16:creationId xmlns:a16="http://schemas.microsoft.com/office/drawing/2014/main" id="{A7FCD030-94A5-AF8B-2AEA-CBD04243076C}"/>
                </a:ext>
              </a:extLst>
            </p:cNvPr>
            <p:cNvSpPr/>
            <p:nvPr/>
          </p:nvSpPr>
          <p:spPr bwMode="auto">
            <a:xfrm>
              <a:off x="1947307" y="2409823"/>
              <a:ext cx="1149284" cy="1149284"/>
            </a:xfrm>
            <a:prstGeom prst="ellipse">
              <a:avLst/>
            </a:prstGeom>
            <a:noFill/>
            <a:ln w="38100" cap="flat" cmpd="sng" algn="ctr">
              <a:solidFill>
                <a:srgbClr val="AB2126"/>
              </a:solid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grpSp>
      <p:grpSp>
        <p:nvGrpSpPr>
          <p:cNvPr id="160" name="Group 159">
            <a:extLst>
              <a:ext uri="{FF2B5EF4-FFF2-40B4-BE49-F238E27FC236}">
                <a16:creationId xmlns:a16="http://schemas.microsoft.com/office/drawing/2014/main" id="{D08F010E-14A4-A39B-4C56-A1E7FE890B4D}"/>
              </a:ext>
            </a:extLst>
          </p:cNvPr>
          <p:cNvGrpSpPr/>
          <p:nvPr/>
        </p:nvGrpSpPr>
        <p:grpSpPr>
          <a:xfrm>
            <a:off x="8094447" y="2758260"/>
            <a:ext cx="861725" cy="861725"/>
            <a:chOff x="602543" y="2498651"/>
            <a:chExt cx="1123428" cy="1123428"/>
          </a:xfrm>
        </p:grpSpPr>
        <p:sp>
          <p:nvSpPr>
            <p:cNvPr id="161" name="Rounded Rectangle 160">
              <a:extLst>
                <a:ext uri="{FF2B5EF4-FFF2-40B4-BE49-F238E27FC236}">
                  <a16:creationId xmlns:a16="http://schemas.microsoft.com/office/drawing/2014/main" id="{71D61AE1-48C1-FC18-6AC1-EF83A4C763E2}"/>
                </a:ext>
              </a:extLst>
            </p:cNvPr>
            <p:cNvSpPr/>
            <p:nvPr/>
          </p:nvSpPr>
          <p:spPr bwMode="auto">
            <a:xfrm>
              <a:off x="602543" y="2498651"/>
              <a:ext cx="1123428" cy="1123428"/>
            </a:xfrm>
            <a:prstGeom prst="roundRect">
              <a:avLst>
                <a:gd name="adj" fmla="val 9603"/>
              </a:avLst>
            </a:prstGeom>
            <a:gradFill>
              <a:gsLst>
                <a:gs pos="0">
                  <a:schemeClr val="tx1"/>
                </a:gs>
                <a:gs pos="80000">
                  <a:schemeClr val="tx2"/>
                </a:gs>
              </a:gsLst>
              <a:lin ang="2700000" scaled="0"/>
            </a:gra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pitchFamily="34" charset="0"/>
                <a:ea typeface="+mn-ea"/>
                <a:cs typeface="Arial" panose="020B0604020202020204" pitchFamily="34" charset="0"/>
              </a:endParaRPr>
            </a:p>
          </p:txBody>
        </p:sp>
        <p:pic>
          <p:nvPicPr>
            <p:cNvPr id="162" name="Picture 161" descr="Arrow&#10;&#10;Description automatically generated with low confidence">
              <a:extLst>
                <a:ext uri="{FF2B5EF4-FFF2-40B4-BE49-F238E27FC236}">
                  <a16:creationId xmlns:a16="http://schemas.microsoft.com/office/drawing/2014/main" id="{6C821ACB-FE03-5343-D21E-076A00BACF9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710" t="18000" r="15351" b="19027"/>
            <a:stretch/>
          </p:blipFill>
          <p:spPr>
            <a:xfrm>
              <a:off x="850900" y="2695575"/>
              <a:ext cx="765175" cy="688975"/>
            </a:xfrm>
            <a:prstGeom prst="rect">
              <a:avLst/>
            </a:prstGeom>
          </p:spPr>
        </p:pic>
      </p:grpSp>
      <p:sp>
        <p:nvSpPr>
          <p:cNvPr id="174" name="Rounded Rectangle 80">
            <a:extLst>
              <a:ext uri="{FF2B5EF4-FFF2-40B4-BE49-F238E27FC236}">
                <a16:creationId xmlns:a16="http://schemas.microsoft.com/office/drawing/2014/main" id="{C5E5AF5A-469C-DFD5-0D7D-7FFEF0F4A6D4}"/>
              </a:ext>
            </a:extLst>
          </p:cNvPr>
          <p:cNvSpPr/>
          <p:nvPr/>
        </p:nvSpPr>
        <p:spPr bwMode="auto">
          <a:xfrm>
            <a:off x="10971551" y="3245265"/>
            <a:ext cx="635396" cy="626317"/>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175" name="Rounded Rectangle 79">
            <a:extLst>
              <a:ext uri="{FF2B5EF4-FFF2-40B4-BE49-F238E27FC236}">
                <a16:creationId xmlns:a16="http://schemas.microsoft.com/office/drawing/2014/main" id="{95FE74AC-84BC-7CD6-0828-8C1CEA85AA5A}"/>
              </a:ext>
            </a:extLst>
          </p:cNvPr>
          <p:cNvSpPr/>
          <p:nvPr/>
        </p:nvSpPr>
        <p:spPr bwMode="auto">
          <a:xfrm>
            <a:off x="10973388" y="2578245"/>
            <a:ext cx="635396" cy="597452"/>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176" name="Rounded Rectangle 107">
            <a:extLst>
              <a:ext uri="{FF2B5EF4-FFF2-40B4-BE49-F238E27FC236}">
                <a16:creationId xmlns:a16="http://schemas.microsoft.com/office/drawing/2014/main" id="{AF98A6E5-BA36-C2F4-CCB8-E9F2D8AC359C}"/>
              </a:ext>
            </a:extLst>
          </p:cNvPr>
          <p:cNvSpPr/>
          <p:nvPr/>
        </p:nvSpPr>
        <p:spPr bwMode="auto">
          <a:xfrm>
            <a:off x="10628234" y="2841751"/>
            <a:ext cx="656798" cy="728714"/>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Bare Metal</a:t>
            </a:r>
          </a:p>
        </p:txBody>
      </p:sp>
      <p:sp>
        <p:nvSpPr>
          <p:cNvPr id="177" name="Rounded Rectangle 111">
            <a:extLst>
              <a:ext uri="{FF2B5EF4-FFF2-40B4-BE49-F238E27FC236}">
                <a16:creationId xmlns:a16="http://schemas.microsoft.com/office/drawing/2014/main" id="{54141C1A-3F3A-38FF-4335-2EB071041408}"/>
              </a:ext>
            </a:extLst>
          </p:cNvPr>
          <p:cNvSpPr/>
          <p:nvPr/>
        </p:nvSpPr>
        <p:spPr bwMode="auto">
          <a:xfrm>
            <a:off x="10803127" y="3481257"/>
            <a:ext cx="656798" cy="595336"/>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Original Source</a:t>
            </a:r>
          </a:p>
        </p:txBody>
      </p:sp>
      <p:sp>
        <p:nvSpPr>
          <p:cNvPr id="178" name="Rounded Rectangle 112">
            <a:extLst>
              <a:ext uri="{FF2B5EF4-FFF2-40B4-BE49-F238E27FC236}">
                <a16:creationId xmlns:a16="http://schemas.microsoft.com/office/drawing/2014/main" id="{213DD522-9FFE-1B20-70E5-7EC1D81C81FE}"/>
              </a:ext>
            </a:extLst>
          </p:cNvPr>
          <p:cNvSpPr/>
          <p:nvPr/>
        </p:nvSpPr>
        <p:spPr bwMode="auto">
          <a:xfrm>
            <a:off x="10803127" y="2404344"/>
            <a:ext cx="656798" cy="567665"/>
          </a:xfrm>
          <a:prstGeom prst="roundRect">
            <a:avLst>
              <a:gd name="adj" fmla="val 7761"/>
            </a:avLst>
          </a:prstGeom>
          <a:solidFill>
            <a:schemeClr val="bg1"/>
          </a:solidFill>
          <a:ln w="12700" cap="flat" cmpd="sng" algn="ctr">
            <a:solidFill>
              <a:schemeClr val="tx1"/>
            </a:solidFill>
            <a:prstDash val="sysDash"/>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Cloud</a:t>
            </a:r>
          </a:p>
        </p:txBody>
      </p:sp>
      <p:sp>
        <p:nvSpPr>
          <p:cNvPr id="180" name="TextBox 179">
            <a:extLst>
              <a:ext uri="{FF2B5EF4-FFF2-40B4-BE49-F238E27FC236}">
                <a16:creationId xmlns:a16="http://schemas.microsoft.com/office/drawing/2014/main" id="{9EEA4D9E-2336-11DE-6971-B27D099DC231}"/>
              </a:ext>
            </a:extLst>
          </p:cNvPr>
          <p:cNvSpPr txBox="1"/>
          <p:nvPr/>
        </p:nvSpPr>
        <p:spPr>
          <a:xfrm>
            <a:off x="8518024" y="5127957"/>
            <a:ext cx="2570604" cy="49244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6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rPr>
              <a:t>Scanning before restore to ensure clean data</a:t>
            </a:r>
          </a:p>
        </p:txBody>
      </p:sp>
      <p:sp>
        <p:nvSpPr>
          <p:cNvPr id="181" name="TextBox 180">
            <a:extLst>
              <a:ext uri="{FF2B5EF4-FFF2-40B4-BE49-F238E27FC236}">
                <a16:creationId xmlns:a16="http://schemas.microsoft.com/office/drawing/2014/main" id="{88ECA3BC-35B4-94A1-CE62-B92C09CB22A0}"/>
              </a:ext>
            </a:extLst>
          </p:cNvPr>
          <p:cNvSpPr txBox="1"/>
          <p:nvPr/>
        </p:nvSpPr>
        <p:spPr>
          <a:xfrm>
            <a:off x="1213188" y="5128093"/>
            <a:ext cx="2398620" cy="49244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6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rPr>
              <a:t>Anomaly detection in near real-time</a:t>
            </a:r>
          </a:p>
        </p:txBody>
      </p:sp>
      <p:sp>
        <p:nvSpPr>
          <p:cNvPr id="182" name="TextBox 181">
            <a:extLst>
              <a:ext uri="{FF2B5EF4-FFF2-40B4-BE49-F238E27FC236}">
                <a16:creationId xmlns:a16="http://schemas.microsoft.com/office/drawing/2014/main" id="{72386B2D-8F71-6E4F-550D-0F0F19A519FE}"/>
              </a:ext>
            </a:extLst>
          </p:cNvPr>
          <p:cNvSpPr txBox="1"/>
          <p:nvPr/>
        </p:nvSpPr>
        <p:spPr>
          <a:xfrm>
            <a:off x="4859901" y="5127957"/>
            <a:ext cx="2475374" cy="49244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600" b="0" i="0" u="none" strike="noStrike" kern="1200" cap="none" spc="0" normalizeH="0" baseline="0" noProof="0">
                <a:ln>
                  <a:noFill/>
                </a:ln>
                <a:solidFill>
                  <a:srgbClr val="415563"/>
                </a:solidFill>
                <a:effectLst/>
                <a:uLnTx/>
                <a:uFillTx/>
                <a:latin typeface="Arial" panose="020B0604020202020204"/>
                <a:ea typeface="+mn-ea"/>
                <a:cs typeface="Arial" panose="020B0604020202020204" pitchFamily="34" charset="0"/>
              </a:rPr>
              <a:t>Spot-checking of known high-risk areas</a:t>
            </a:r>
          </a:p>
        </p:txBody>
      </p:sp>
      <p:sp>
        <p:nvSpPr>
          <p:cNvPr id="186" name="TextBox 185">
            <a:extLst>
              <a:ext uri="{FF2B5EF4-FFF2-40B4-BE49-F238E27FC236}">
                <a16:creationId xmlns:a16="http://schemas.microsoft.com/office/drawing/2014/main" id="{3E97FBFC-2321-06DA-8099-89EF251D2CA2}"/>
              </a:ext>
            </a:extLst>
          </p:cNvPr>
          <p:cNvSpPr txBox="1"/>
          <p:nvPr/>
        </p:nvSpPr>
        <p:spPr>
          <a:xfrm>
            <a:off x="3153295" y="3788696"/>
            <a:ext cx="980946" cy="185370"/>
          </a:xfrm>
          <a:prstGeom prst="rect">
            <a:avLst/>
          </a:prstGeom>
        </p:spPr>
        <p:txBody>
          <a:bodyPr vert="horz" wrap="square" lIns="0" tIns="0" rIns="0" bIns="0" rtlCol="0" anchor="t">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2" charset="0"/>
                <a:cs typeface="Arial" panose="020B0604020202020204" pitchFamily="34" charset="0"/>
              </a:rPr>
              <a:t>NetBackup</a:t>
            </a:r>
          </a:p>
        </p:txBody>
      </p:sp>
      <p:cxnSp>
        <p:nvCxnSpPr>
          <p:cNvPr id="202" name="Straight Connector 201">
            <a:extLst>
              <a:ext uri="{FF2B5EF4-FFF2-40B4-BE49-F238E27FC236}">
                <a16:creationId xmlns:a16="http://schemas.microsoft.com/office/drawing/2014/main" id="{FCACE63E-9DA1-2481-C85F-DE25BDC29393}"/>
              </a:ext>
            </a:extLst>
          </p:cNvPr>
          <p:cNvCxnSpPr>
            <a:cxnSpLocks/>
          </p:cNvCxnSpPr>
          <p:nvPr/>
        </p:nvCxnSpPr>
        <p:spPr>
          <a:xfrm flipH="1">
            <a:off x="4035622" y="3192547"/>
            <a:ext cx="820539" cy="0"/>
          </a:xfrm>
          <a:prstGeom prst="line">
            <a:avLst/>
          </a:prstGeom>
          <a:ln w="25400">
            <a:gradFill flip="none" rotWithShape="1">
              <a:gsLst>
                <a:gs pos="0">
                  <a:schemeClr val="bg1">
                    <a:lumMod val="65000"/>
                  </a:schemeClr>
                </a:gs>
                <a:gs pos="90000">
                  <a:schemeClr val="bg1">
                    <a:lumMod val="75000"/>
                    <a:alpha val="0"/>
                  </a:schemeClr>
                </a:gs>
              </a:gsLst>
              <a:lin ang="0" scaled="1"/>
              <a:tileRect/>
            </a:gradFill>
            <a:head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EA34CA-B12A-B6A5-1AE9-118DFC1FA8C5}"/>
              </a:ext>
            </a:extLst>
          </p:cNvPr>
          <p:cNvCxnSpPr>
            <a:cxnSpLocks/>
          </p:cNvCxnSpPr>
          <p:nvPr/>
        </p:nvCxnSpPr>
        <p:spPr bwMode="gray">
          <a:xfrm>
            <a:off x="581397" y="4903193"/>
            <a:ext cx="3520440" cy="0"/>
          </a:xfrm>
          <a:prstGeom prst="line">
            <a:avLst/>
          </a:prstGeom>
          <a:ln w="15875">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5316301-CCA2-932B-6F57-7A0B37EB3430}"/>
              </a:ext>
            </a:extLst>
          </p:cNvPr>
          <p:cNvCxnSpPr>
            <a:cxnSpLocks/>
          </p:cNvCxnSpPr>
          <p:nvPr/>
        </p:nvCxnSpPr>
        <p:spPr bwMode="gray">
          <a:xfrm>
            <a:off x="4335781" y="4903193"/>
            <a:ext cx="3520440" cy="0"/>
          </a:xfrm>
          <a:prstGeom prst="line">
            <a:avLst/>
          </a:prstGeom>
          <a:ln w="15875">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F90642-1BDF-AF46-5838-37580214396F}"/>
              </a:ext>
            </a:extLst>
          </p:cNvPr>
          <p:cNvCxnSpPr>
            <a:cxnSpLocks/>
          </p:cNvCxnSpPr>
          <p:nvPr/>
        </p:nvCxnSpPr>
        <p:spPr bwMode="gray">
          <a:xfrm>
            <a:off x="8090164" y="4903193"/>
            <a:ext cx="3520440" cy="0"/>
          </a:xfrm>
          <a:prstGeom prst="line">
            <a:avLst/>
          </a:prstGeom>
          <a:ln w="15875">
            <a:solidFill>
              <a:schemeClr val="bg1">
                <a:lumMod val="85000"/>
              </a:schemeClr>
            </a:solidFill>
            <a:miter lim="800000"/>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7186DF4-26AE-AC22-0924-CBEBEF62EAD9}"/>
              </a:ext>
            </a:extLst>
          </p:cNvPr>
          <p:cNvGrpSpPr/>
          <p:nvPr/>
        </p:nvGrpSpPr>
        <p:grpSpPr>
          <a:xfrm>
            <a:off x="3240481" y="2756239"/>
            <a:ext cx="860890" cy="860890"/>
            <a:chOff x="6599385" y="4289758"/>
            <a:chExt cx="619981" cy="619981"/>
          </a:xfrm>
        </p:grpSpPr>
        <p:sp>
          <p:nvSpPr>
            <p:cNvPr id="16" name="Rounded Rectangle 15">
              <a:extLst>
                <a:ext uri="{FF2B5EF4-FFF2-40B4-BE49-F238E27FC236}">
                  <a16:creationId xmlns:a16="http://schemas.microsoft.com/office/drawing/2014/main" id="{5D2AE131-A712-C16B-2B72-5A4BCB17BE27}"/>
                </a:ext>
              </a:extLst>
            </p:cNvPr>
            <p:cNvSpPr/>
            <p:nvPr/>
          </p:nvSpPr>
          <p:spPr bwMode="auto">
            <a:xfrm>
              <a:off x="6599385" y="4289758"/>
              <a:ext cx="619981" cy="619981"/>
            </a:xfrm>
            <a:prstGeom prst="roundRect">
              <a:avLst>
                <a:gd name="adj" fmla="val 7761"/>
              </a:avLst>
            </a:prstGeom>
            <a:solidFill>
              <a:srgbClr val="AB2126"/>
            </a:solidFill>
            <a:ln w="25400" cap="flat" cmpd="sng" algn="ctr">
              <a:noFill/>
              <a:prstDash val="solid"/>
              <a:miter lim="800000"/>
              <a:headEnd type="none" w="med" len="med"/>
              <a:tailEnd type="none" w="med" len="med"/>
            </a:ln>
            <a:effectLst>
              <a:outerShdw blurRad="112939" dist="38100" dir="5400000" algn="t" rotWithShape="0">
                <a:prstClr val="black">
                  <a:alpha val="25749"/>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3D8872FB-088C-763A-E279-C69775D4C3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6735" y="4341330"/>
              <a:ext cx="525280" cy="525280"/>
            </a:xfrm>
            <a:prstGeom prst="rect">
              <a:avLst/>
            </a:prstGeom>
          </p:spPr>
        </p:pic>
      </p:grpSp>
      <p:pic>
        <p:nvPicPr>
          <p:cNvPr id="30" name="Picture 29">
            <a:extLst>
              <a:ext uri="{FF2B5EF4-FFF2-40B4-BE49-F238E27FC236}">
                <a16:creationId xmlns:a16="http://schemas.microsoft.com/office/drawing/2014/main" id="{BE0B5F5E-A7BC-E5D9-5A87-6E4DD6ECFB6A}"/>
              </a:ext>
            </a:extLst>
          </p:cNvPr>
          <p:cNvPicPr>
            <a:picLocks noChangeAspect="1"/>
          </p:cNvPicPr>
          <p:nvPr/>
        </p:nvPicPr>
        <p:blipFill>
          <a:blip r:embed="rId8"/>
          <a:stretch>
            <a:fillRect/>
          </a:stretch>
        </p:blipFill>
        <p:spPr>
          <a:xfrm>
            <a:off x="5295872" y="4021084"/>
            <a:ext cx="149368" cy="214717"/>
          </a:xfrm>
          <a:prstGeom prst="rect">
            <a:avLst/>
          </a:prstGeom>
        </p:spPr>
      </p:pic>
      <p:grpSp>
        <p:nvGrpSpPr>
          <p:cNvPr id="10" name="Group 9">
            <a:extLst>
              <a:ext uri="{FF2B5EF4-FFF2-40B4-BE49-F238E27FC236}">
                <a16:creationId xmlns:a16="http://schemas.microsoft.com/office/drawing/2014/main" id="{B5A6E323-D88E-A697-4177-CB7D17FF1C97}"/>
              </a:ext>
            </a:extLst>
          </p:cNvPr>
          <p:cNvGrpSpPr/>
          <p:nvPr/>
        </p:nvGrpSpPr>
        <p:grpSpPr>
          <a:xfrm>
            <a:off x="490818" y="5858128"/>
            <a:ext cx="11119553" cy="328958"/>
            <a:chOff x="490818" y="5858128"/>
            <a:chExt cx="11119553" cy="328958"/>
          </a:xfrm>
        </p:grpSpPr>
        <p:sp>
          <p:nvSpPr>
            <p:cNvPr id="7" name="Rounded Rectangle 6">
              <a:extLst>
                <a:ext uri="{FF2B5EF4-FFF2-40B4-BE49-F238E27FC236}">
                  <a16:creationId xmlns:a16="http://schemas.microsoft.com/office/drawing/2014/main" id="{82288EFD-52EF-3FCB-762C-1854A89E30F9}"/>
                </a:ext>
              </a:extLst>
            </p:cNvPr>
            <p:cNvSpPr/>
            <p:nvPr/>
          </p:nvSpPr>
          <p:spPr bwMode="auto">
            <a:xfrm>
              <a:off x="490818" y="5859982"/>
              <a:ext cx="7365170" cy="327104"/>
            </a:xfrm>
            <a:prstGeom prst="round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vert="horz" wrap="square" lIns="0" tIns="0" rIns="0" bIns="18288"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B2328"/>
                  </a:solidFill>
                  <a:effectLst/>
                  <a:uLnTx/>
                  <a:uFillTx/>
                  <a:latin typeface="Arial" panose="020B0604020202020204" pitchFamily="34" charset="0"/>
                  <a:ea typeface="+mn-ea"/>
                  <a:cs typeface="Arial" panose="020B0604020202020204" pitchFamily="34" charset="0"/>
                </a:rPr>
                <a:t>New: Integration with Early Warning Systems</a:t>
              </a:r>
            </a:p>
          </p:txBody>
        </p:sp>
        <p:sp>
          <p:nvSpPr>
            <p:cNvPr id="9" name="Rounded Rectangle 8">
              <a:extLst>
                <a:ext uri="{FF2B5EF4-FFF2-40B4-BE49-F238E27FC236}">
                  <a16:creationId xmlns:a16="http://schemas.microsoft.com/office/drawing/2014/main" id="{B8D0A06E-1AEB-E47B-23D9-098776DAA70D}"/>
                </a:ext>
              </a:extLst>
            </p:cNvPr>
            <p:cNvSpPr/>
            <p:nvPr/>
          </p:nvSpPr>
          <p:spPr bwMode="auto">
            <a:xfrm>
              <a:off x="8090397" y="5858128"/>
              <a:ext cx="3519974" cy="327104"/>
            </a:xfrm>
            <a:prstGeom prst="round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vert="horz" wrap="square" lIns="0" tIns="0" rIns="0" bIns="18288"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B2328"/>
                  </a:solidFill>
                  <a:effectLst/>
                  <a:uLnTx/>
                  <a:uFillTx/>
                  <a:latin typeface="Arial" panose="020B0604020202020204" pitchFamily="34" charset="0"/>
                  <a:ea typeface="+mn-ea"/>
                  <a:cs typeface="Arial" panose="020B0604020202020204" pitchFamily="34" charset="0"/>
                </a:rPr>
                <a:t>New: Automated Clean Recovery at Scale </a:t>
              </a:r>
            </a:p>
          </p:txBody>
        </p:sp>
      </p:grpSp>
    </p:spTree>
    <p:extLst>
      <p:ext uri="{BB962C8B-B14F-4D97-AF65-F5344CB8AC3E}">
        <p14:creationId xmlns:p14="http://schemas.microsoft.com/office/powerpoint/2010/main" val="143978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0C0717-EEFC-4C41-B03C-6449A4073C25}"/>
              </a:ext>
            </a:extLst>
          </p:cNvPr>
          <p:cNvSpPr txBox="1"/>
          <p:nvPr/>
        </p:nvSpPr>
        <p:spPr>
          <a:xfrm>
            <a:off x="905592" y="893"/>
            <a:ext cx="4476704" cy="685621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Polaris Medium" panose="02000000000000000000" pitchFamily="2" charset="0"/>
                <a:ea typeface="Polaris Medium" panose="02000000000000000000" pitchFamily="2" charset="0"/>
                <a:cs typeface="Polaris Medium" panose="02000000000000000000" pitchFamily="2" charset="0"/>
              </a:rPr>
              <a:t>Recover</a:t>
            </a:r>
          </a:p>
        </p:txBody>
      </p:sp>
      <p:sp>
        <p:nvSpPr>
          <p:cNvPr id="5" name="Slide Number Placeholder 8">
            <a:extLst>
              <a:ext uri="{FF2B5EF4-FFF2-40B4-BE49-F238E27FC236}">
                <a16:creationId xmlns:a16="http://schemas.microsoft.com/office/drawing/2014/main" id="{921257DF-8C45-CA4B-92B3-B02611CDA11A}"/>
              </a:ext>
            </a:extLst>
          </p:cNvPr>
          <p:cNvSpPr txBox="1">
            <a:spLocks/>
          </p:cNvSpPr>
          <p:nvPr/>
        </p:nvSpPr>
        <p:spPr>
          <a:xfrm>
            <a:off x="152114" y="6484745"/>
            <a:ext cx="406294" cy="202378"/>
          </a:xfrm>
          <a:prstGeom prst="rect">
            <a:avLst/>
          </a:prstGeom>
        </p:spPr>
        <p:txBody>
          <a:bodyPr anchor="ctr"/>
          <a:lstStyle>
            <a:defPPr>
              <a:defRPr lang="en-US"/>
            </a:defPPr>
            <a:lvl1pPr marL="0" algn="l" defTabSz="914400" rtl="0" eaLnBrk="1" latinLnBrk="0" hangingPunct="1">
              <a:defRPr sz="1000" b="1" i="0" kern="120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
        <p:nvSpPr>
          <p:cNvPr id="2" name="TextBox 1">
            <a:extLst>
              <a:ext uri="{FF2B5EF4-FFF2-40B4-BE49-F238E27FC236}">
                <a16:creationId xmlns:a16="http://schemas.microsoft.com/office/drawing/2014/main" id="{742AD9DD-27B6-2D4D-8D08-52AD0EA978F4}"/>
              </a:ext>
            </a:extLst>
          </p:cNvPr>
          <p:cNvSpPr txBox="1"/>
          <p:nvPr/>
        </p:nvSpPr>
        <p:spPr>
          <a:xfrm>
            <a:off x="7732424" y="1155469"/>
            <a:ext cx="0" cy="0"/>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solidFill>
                <a:srgbClr val="182C34"/>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spTree>
    <p:extLst>
      <p:ext uri="{BB962C8B-B14F-4D97-AF65-F5344CB8AC3E}">
        <p14:creationId xmlns:p14="http://schemas.microsoft.com/office/powerpoint/2010/main" val="4091761813"/>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717BD7B5-7D2E-6249-A4B4-F443EA2F1FB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smtClean="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dirty="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
        <p:nvSpPr>
          <p:cNvPr id="2" name="Title 1">
            <a:extLst>
              <a:ext uri="{FF2B5EF4-FFF2-40B4-BE49-F238E27FC236}">
                <a16:creationId xmlns:a16="http://schemas.microsoft.com/office/drawing/2014/main" id="{7BE3E5D3-2744-3141-81E4-7F46E9A81ABF}"/>
              </a:ext>
            </a:extLst>
          </p:cNvPr>
          <p:cNvSpPr>
            <a:spLocks noGrp="1"/>
          </p:cNvSpPr>
          <p:nvPr>
            <p:ph type="title"/>
          </p:nvPr>
        </p:nvSpPr>
        <p:spPr/>
        <p:txBody>
          <a:bodyPr/>
          <a:lstStyle/>
          <a:p>
            <a:r>
              <a:rPr lang="en-US" dirty="0"/>
              <a:t>Optimizing for Recovery, Not just Backup</a:t>
            </a:r>
          </a:p>
        </p:txBody>
      </p:sp>
      <p:sp>
        <p:nvSpPr>
          <p:cNvPr id="10" name="TextBox 9">
            <a:extLst>
              <a:ext uri="{FF2B5EF4-FFF2-40B4-BE49-F238E27FC236}">
                <a16:creationId xmlns:a16="http://schemas.microsoft.com/office/drawing/2014/main" id="{80079A5A-90BC-494B-BA71-5B97AC5EA8DD}"/>
              </a:ext>
            </a:extLst>
          </p:cNvPr>
          <p:cNvSpPr txBox="1"/>
          <p:nvPr/>
        </p:nvSpPr>
        <p:spPr>
          <a:xfrm>
            <a:off x="7260198" y="1365960"/>
            <a:ext cx="3557384" cy="892552"/>
          </a:xfrm>
          <a:prstGeom prst="rect">
            <a:avLst/>
          </a:prstGeom>
          <a:noFill/>
          <a:ln>
            <a:noFill/>
          </a:ln>
        </p:spPr>
        <p:txBody>
          <a:bodyPr wrap="none" lIns="91440" tIns="91440" rIns="91440" bIns="91440" rtlCol="0">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Copy of important data?</a:t>
            </a:r>
          </a:p>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Optimized recovery experience?</a:t>
            </a:r>
          </a:p>
        </p:txBody>
      </p:sp>
      <p:cxnSp>
        <p:nvCxnSpPr>
          <p:cNvPr id="24" name="Straight Connector 23">
            <a:extLst>
              <a:ext uri="{FF2B5EF4-FFF2-40B4-BE49-F238E27FC236}">
                <a16:creationId xmlns:a16="http://schemas.microsoft.com/office/drawing/2014/main" id="{B18A168E-AE8E-FF44-B215-5146B0DDA2DB}"/>
              </a:ext>
            </a:extLst>
          </p:cNvPr>
          <p:cNvCxnSpPr/>
          <p:nvPr/>
        </p:nvCxnSpPr>
        <p:spPr>
          <a:xfrm>
            <a:off x="6730808" y="1227037"/>
            <a:ext cx="0" cy="508763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60FBBE-8234-4B4E-9F4E-EE652C42A901}"/>
              </a:ext>
            </a:extLst>
          </p:cNvPr>
          <p:cNvCxnSpPr>
            <a:cxnSpLocks/>
          </p:cNvCxnSpPr>
          <p:nvPr/>
        </p:nvCxnSpPr>
        <p:spPr>
          <a:xfrm flipV="1">
            <a:off x="6730808" y="2791916"/>
            <a:ext cx="4805759" cy="1"/>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E871852-9BEA-1442-8931-7B527FB6119D}"/>
              </a:ext>
            </a:extLst>
          </p:cNvPr>
          <p:cNvSpPr txBox="1"/>
          <p:nvPr/>
        </p:nvSpPr>
        <p:spPr>
          <a:xfrm>
            <a:off x="7260198" y="3173532"/>
            <a:ext cx="4516997" cy="1292662"/>
          </a:xfrm>
          <a:prstGeom prst="rect">
            <a:avLst/>
          </a:prstGeom>
          <a:noFill/>
          <a:ln>
            <a:no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Multiple disparate backup solutions by design create a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complicated recovery experience</a:t>
            </a: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—especially when multiple systems are compromised.</a:t>
            </a:r>
          </a:p>
        </p:txBody>
      </p:sp>
      <p:sp>
        <p:nvSpPr>
          <p:cNvPr id="46" name="TextBox 45">
            <a:extLst>
              <a:ext uri="{FF2B5EF4-FFF2-40B4-BE49-F238E27FC236}">
                <a16:creationId xmlns:a16="http://schemas.microsoft.com/office/drawing/2014/main" id="{99C32E42-DAB5-7949-8D99-D2BCC8A9F32C}"/>
              </a:ext>
            </a:extLst>
          </p:cNvPr>
          <p:cNvSpPr txBox="1"/>
          <p:nvPr/>
        </p:nvSpPr>
        <p:spPr>
          <a:xfrm>
            <a:off x="7260197" y="4576882"/>
            <a:ext cx="4516997" cy="1523494"/>
          </a:xfrm>
          <a:prstGeom prst="rect">
            <a:avLst/>
          </a:prstGeom>
          <a:noFill/>
          <a:ln>
            <a:noFill/>
          </a:ln>
        </p:spPr>
        <p:txBody>
          <a:bodyPr wrap="square" lIns="91440" tIns="91440" rIns="91440" bIns="91440" rtlCol="0">
            <a:spAutoFit/>
          </a:bodyPr>
          <a:lstStyle/>
          <a:p>
            <a:pPr marL="0" marR="0" lvl="0" indent="0" algn="l" defTabSz="914400" rtl="0" eaLnBrk="1" fontAlgn="auto" latinLnBrk="0" hangingPunct="1">
              <a:lnSpc>
                <a:spcPct val="100000"/>
              </a:lnSpc>
              <a:spcBef>
                <a:spcPts val="0"/>
              </a:spcBef>
              <a:spcAft>
                <a:spcPts val="600"/>
              </a:spcAft>
              <a:buClr>
                <a:srgbClr val="AB2328"/>
              </a:buClr>
              <a:buSzTx/>
              <a:buFontTx/>
              <a:buNone/>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Additional considerations:</a:t>
            </a:r>
          </a:p>
          <a:p>
            <a:pPr marL="285750" marR="0" lvl="0" indent="-28575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Skills/training gaps</a:t>
            </a:r>
          </a:p>
          <a:p>
            <a:pPr marL="285750" marR="0" lvl="0" indent="-28575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Lost storage dedupe efficiencies</a:t>
            </a:r>
          </a:p>
          <a:p>
            <a:pPr marL="285750" marR="0" lvl="0" indent="-285750" algn="l" defTabSz="914400" rtl="0" eaLnBrk="1" fontAlgn="auto" latinLnBrk="0" hangingPunct="1">
              <a:lnSpc>
                <a:spcPct val="100000"/>
              </a:lnSpc>
              <a:spcBef>
                <a:spcPts val="0"/>
              </a:spcBef>
              <a:spcAft>
                <a:spcPts val="600"/>
              </a:spcAft>
              <a:buClr>
                <a:srgbClr val="AB2328"/>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82C34"/>
                </a:solidFill>
                <a:effectLst/>
                <a:uLnTx/>
                <a:uFillTx/>
                <a:latin typeface="Arial" panose="020B0604020202020204"/>
                <a:ea typeface="+mn-ea"/>
                <a:cs typeface="+mn-cs"/>
              </a:rPr>
              <a:t>No global data visibility/oversight</a:t>
            </a:r>
          </a:p>
        </p:txBody>
      </p:sp>
      <p:grpSp>
        <p:nvGrpSpPr>
          <p:cNvPr id="19" name="Group 18">
            <a:extLst>
              <a:ext uri="{FF2B5EF4-FFF2-40B4-BE49-F238E27FC236}">
                <a16:creationId xmlns:a16="http://schemas.microsoft.com/office/drawing/2014/main" id="{E4A898A7-2650-1143-BF8B-EC17AEADC66F}"/>
              </a:ext>
            </a:extLst>
          </p:cNvPr>
          <p:cNvGrpSpPr/>
          <p:nvPr/>
        </p:nvGrpSpPr>
        <p:grpSpPr>
          <a:xfrm>
            <a:off x="2016494" y="1332828"/>
            <a:ext cx="3221543" cy="4483593"/>
            <a:chOff x="2016494" y="1332828"/>
            <a:chExt cx="3221543" cy="4483593"/>
          </a:xfrm>
        </p:grpSpPr>
        <p:sp>
          <p:nvSpPr>
            <p:cNvPr id="27" name="Rounded Rectangle 26">
              <a:extLst>
                <a:ext uri="{FF2B5EF4-FFF2-40B4-BE49-F238E27FC236}">
                  <a16:creationId xmlns:a16="http://schemas.microsoft.com/office/drawing/2014/main" id="{0CEA9B37-9C88-B447-A120-9A2B4E50D36D}"/>
                </a:ext>
              </a:extLst>
            </p:cNvPr>
            <p:cNvSpPr/>
            <p:nvPr/>
          </p:nvSpPr>
          <p:spPr bwMode="auto">
            <a:xfrm>
              <a:off x="2018203" y="1335861"/>
              <a:ext cx="3219834" cy="4480560"/>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28" name="Round Same Side Corner Rectangle 27">
              <a:extLst>
                <a:ext uri="{FF2B5EF4-FFF2-40B4-BE49-F238E27FC236}">
                  <a16:creationId xmlns:a16="http://schemas.microsoft.com/office/drawing/2014/main" id="{38757BB0-E4FB-E947-8BED-78CD00C9412F}"/>
                </a:ext>
              </a:extLst>
            </p:cNvPr>
            <p:cNvSpPr/>
            <p:nvPr/>
          </p:nvSpPr>
          <p:spPr bwMode="auto">
            <a:xfrm>
              <a:off x="2016494" y="1332828"/>
              <a:ext cx="3221543" cy="457200"/>
            </a:xfrm>
            <a:prstGeom prst="round2SameRect">
              <a:avLst/>
            </a:prstGeom>
            <a:gradFill>
              <a:gsLst>
                <a:gs pos="0">
                  <a:schemeClr val="tx2"/>
                </a:gs>
                <a:gs pos="100000">
                  <a:schemeClr val="tx1"/>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Enterprise Workloads</a:t>
              </a:r>
            </a:p>
          </p:txBody>
        </p:sp>
        <p:pic>
          <p:nvPicPr>
            <p:cNvPr id="35" name="Picture 34">
              <a:extLst>
                <a:ext uri="{FF2B5EF4-FFF2-40B4-BE49-F238E27FC236}">
                  <a16:creationId xmlns:a16="http://schemas.microsoft.com/office/drawing/2014/main" id="{F7B63C65-5B66-3C4D-A285-3C6A395A4236}"/>
                </a:ext>
              </a:extLst>
            </p:cNvPr>
            <p:cNvPicPr>
              <a:picLocks noChangeAspect="1"/>
            </p:cNvPicPr>
            <p:nvPr/>
          </p:nvPicPr>
          <p:blipFill>
            <a:blip r:embed="rId3"/>
            <a:stretch>
              <a:fillRect/>
            </a:stretch>
          </p:blipFill>
          <p:spPr>
            <a:xfrm>
              <a:off x="2249650" y="4201128"/>
              <a:ext cx="611304" cy="365564"/>
            </a:xfrm>
            <a:prstGeom prst="rect">
              <a:avLst/>
            </a:prstGeom>
          </p:spPr>
        </p:pic>
        <p:pic>
          <p:nvPicPr>
            <p:cNvPr id="40" name="Picture 39">
              <a:extLst>
                <a:ext uri="{FF2B5EF4-FFF2-40B4-BE49-F238E27FC236}">
                  <a16:creationId xmlns:a16="http://schemas.microsoft.com/office/drawing/2014/main" id="{0F444293-BD8E-BD4E-95C0-8CB4B441F09C}"/>
                </a:ext>
              </a:extLst>
            </p:cNvPr>
            <p:cNvPicPr>
              <a:picLocks noChangeAspect="1"/>
            </p:cNvPicPr>
            <p:nvPr/>
          </p:nvPicPr>
          <p:blipFill>
            <a:blip r:embed="rId4"/>
            <a:stretch>
              <a:fillRect/>
            </a:stretch>
          </p:blipFill>
          <p:spPr>
            <a:xfrm>
              <a:off x="3812811" y="3399811"/>
              <a:ext cx="1026744" cy="830020"/>
            </a:xfrm>
            <a:prstGeom prst="rect">
              <a:avLst/>
            </a:prstGeom>
          </p:spPr>
        </p:pic>
        <p:pic>
          <p:nvPicPr>
            <p:cNvPr id="41" name="Picture 40">
              <a:extLst>
                <a:ext uri="{FF2B5EF4-FFF2-40B4-BE49-F238E27FC236}">
                  <a16:creationId xmlns:a16="http://schemas.microsoft.com/office/drawing/2014/main" id="{6437C0B5-F72B-BF4F-9710-F3028DB7E0CC}"/>
                </a:ext>
              </a:extLst>
            </p:cNvPr>
            <p:cNvPicPr>
              <a:picLocks noChangeAspect="1"/>
            </p:cNvPicPr>
            <p:nvPr/>
          </p:nvPicPr>
          <p:blipFill>
            <a:blip r:embed="rId5"/>
            <a:stretch>
              <a:fillRect/>
            </a:stretch>
          </p:blipFill>
          <p:spPr>
            <a:xfrm>
              <a:off x="3667505" y="2109747"/>
              <a:ext cx="1317356" cy="168210"/>
            </a:xfrm>
            <a:prstGeom prst="rect">
              <a:avLst/>
            </a:prstGeom>
          </p:spPr>
        </p:pic>
        <p:pic>
          <p:nvPicPr>
            <p:cNvPr id="48" name="Picture 47" descr="A black and white sign&#10;&#10;Description automatically generated with low confidence">
              <a:extLst>
                <a:ext uri="{FF2B5EF4-FFF2-40B4-BE49-F238E27FC236}">
                  <a16:creationId xmlns:a16="http://schemas.microsoft.com/office/drawing/2014/main" id="{011B3D4D-519C-2841-8351-B4A79265B3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9911" y="4491018"/>
              <a:ext cx="1631580" cy="262583"/>
            </a:xfrm>
            <a:prstGeom prst="rect">
              <a:avLst/>
            </a:prstGeom>
          </p:spPr>
        </p:pic>
        <p:pic>
          <p:nvPicPr>
            <p:cNvPr id="49" name="Picture 48">
              <a:extLst>
                <a:ext uri="{FF2B5EF4-FFF2-40B4-BE49-F238E27FC236}">
                  <a16:creationId xmlns:a16="http://schemas.microsoft.com/office/drawing/2014/main" id="{5923871A-5827-1E4F-9394-995A754EB341}"/>
                </a:ext>
              </a:extLst>
            </p:cNvPr>
            <p:cNvPicPr>
              <a:picLocks noChangeAspect="1"/>
            </p:cNvPicPr>
            <p:nvPr/>
          </p:nvPicPr>
          <p:blipFill>
            <a:blip r:embed="rId7"/>
            <a:stretch>
              <a:fillRect/>
            </a:stretch>
          </p:blipFill>
          <p:spPr>
            <a:xfrm>
              <a:off x="2249650" y="3427529"/>
              <a:ext cx="425012" cy="369576"/>
            </a:xfrm>
            <a:prstGeom prst="rect">
              <a:avLst/>
            </a:prstGeom>
          </p:spPr>
        </p:pic>
        <p:pic>
          <p:nvPicPr>
            <p:cNvPr id="50" name="Picture 49">
              <a:extLst>
                <a:ext uri="{FF2B5EF4-FFF2-40B4-BE49-F238E27FC236}">
                  <a16:creationId xmlns:a16="http://schemas.microsoft.com/office/drawing/2014/main" id="{1684D4ED-52F9-FE4A-B39A-85CDCD42AC76}"/>
                </a:ext>
              </a:extLst>
            </p:cNvPr>
            <p:cNvPicPr>
              <a:picLocks noChangeAspect="1"/>
            </p:cNvPicPr>
            <p:nvPr/>
          </p:nvPicPr>
          <p:blipFill>
            <a:blip r:embed="rId8"/>
            <a:stretch>
              <a:fillRect/>
            </a:stretch>
          </p:blipFill>
          <p:spPr>
            <a:xfrm>
              <a:off x="3193647" y="3399811"/>
              <a:ext cx="425012" cy="425012"/>
            </a:xfrm>
            <a:prstGeom prst="rect">
              <a:avLst/>
            </a:prstGeom>
          </p:spPr>
        </p:pic>
        <p:pic>
          <p:nvPicPr>
            <p:cNvPr id="51" name="Picture 50">
              <a:extLst>
                <a:ext uri="{FF2B5EF4-FFF2-40B4-BE49-F238E27FC236}">
                  <a16:creationId xmlns:a16="http://schemas.microsoft.com/office/drawing/2014/main" id="{7F43EA66-4795-304F-8364-D7655802D20C}"/>
                </a:ext>
              </a:extLst>
            </p:cNvPr>
            <p:cNvPicPr>
              <a:picLocks noChangeAspect="1"/>
            </p:cNvPicPr>
            <p:nvPr/>
          </p:nvPicPr>
          <p:blipFill>
            <a:blip r:embed="rId9"/>
            <a:stretch>
              <a:fillRect/>
            </a:stretch>
          </p:blipFill>
          <p:spPr>
            <a:xfrm>
              <a:off x="3667506" y="5306142"/>
              <a:ext cx="1317357" cy="309966"/>
            </a:xfrm>
            <a:prstGeom prst="rect">
              <a:avLst/>
            </a:prstGeom>
          </p:spPr>
        </p:pic>
        <p:pic>
          <p:nvPicPr>
            <p:cNvPr id="52" name="Picture 51">
              <a:extLst>
                <a:ext uri="{FF2B5EF4-FFF2-40B4-BE49-F238E27FC236}">
                  <a16:creationId xmlns:a16="http://schemas.microsoft.com/office/drawing/2014/main" id="{3BBC5E8B-C328-FE42-B933-2AB6CD87EA01}"/>
                </a:ext>
              </a:extLst>
            </p:cNvPr>
            <p:cNvPicPr>
              <a:picLocks noChangeAspect="1"/>
            </p:cNvPicPr>
            <p:nvPr/>
          </p:nvPicPr>
          <p:blipFill>
            <a:blip r:embed="rId10"/>
            <a:stretch>
              <a:fillRect/>
            </a:stretch>
          </p:blipFill>
          <p:spPr>
            <a:xfrm>
              <a:off x="2249651" y="2059490"/>
              <a:ext cx="1039001" cy="287581"/>
            </a:xfrm>
            <a:prstGeom prst="rect">
              <a:avLst/>
            </a:prstGeom>
          </p:spPr>
        </p:pic>
        <p:pic>
          <p:nvPicPr>
            <p:cNvPr id="53" name="Picture 52">
              <a:extLst>
                <a:ext uri="{FF2B5EF4-FFF2-40B4-BE49-F238E27FC236}">
                  <a16:creationId xmlns:a16="http://schemas.microsoft.com/office/drawing/2014/main" id="{287D4CD4-7573-EF45-AC40-39DD56125781}"/>
                </a:ext>
              </a:extLst>
            </p:cNvPr>
            <p:cNvPicPr>
              <a:picLocks noChangeAspect="1"/>
            </p:cNvPicPr>
            <p:nvPr/>
          </p:nvPicPr>
          <p:blipFill>
            <a:blip r:embed="rId11"/>
            <a:stretch>
              <a:fillRect/>
            </a:stretch>
          </p:blipFill>
          <p:spPr>
            <a:xfrm>
              <a:off x="2249650" y="2683296"/>
              <a:ext cx="1244686" cy="347615"/>
            </a:xfrm>
            <a:prstGeom prst="rect">
              <a:avLst/>
            </a:prstGeom>
          </p:spPr>
        </p:pic>
        <p:pic>
          <p:nvPicPr>
            <p:cNvPr id="54" name="Picture 6" descr="Logo de VMware: la historia y el significado de logotipo, la marca y el  simbolo. | png, vector">
              <a:extLst>
                <a:ext uri="{FF2B5EF4-FFF2-40B4-BE49-F238E27FC236}">
                  <a16:creationId xmlns:a16="http://schemas.microsoft.com/office/drawing/2014/main" id="{06702FE4-E3AC-EF48-8792-9659382140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8079" y="2471971"/>
              <a:ext cx="1324243" cy="7505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A picture containing text, sign, close&#10;&#10;Description automatically generated">
              <a:extLst>
                <a:ext uri="{FF2B5EF4-FFF2-40B4-BE49-F238E27FC236}">
                  <a16:creationId xmlns:a16="http://schemas.microsoft.com/office/drawing/2014/main" id="{21AD3A95-E007-4B40-BBB6-0F34E3FF3161}"/>
                </a:ext>
              </a:extLst>
            </p:cNvPr>
            <p:cNvPicPr>
              <a:picLocks noChangeAspect="1"/>
            </p:cNvPicPr>
            <p:nvPr/>
          </p:nvPicPr>
          <p:blipFill>
            <a:blip r:embed="rId13"/>
            <a:stretch>
              <a:fillRect/>
            </a:stretch>
          </p:blipFill>
          <p:spPr>
            <a:xfrm>
              <a:off x="2159271" y="5371147"/>
              <a:ext cx="1376077" cy="218692"/>
            </a:xfrm>
            <a:prstGeom prst="rect">
              <a:avLst/>
            </a:prstGeom>
          </p:spPr>
        </p:pic>
      </p:grpSp>
      <p:grpSp>
        <p:nvGrpSpPr>
          <p:cNvPr id="18" name="Group 17">
            <a:extLst>
              <a:ext uri="{FF2B5EF4-FFF2-40B4-BE49-F238E27FC236}">
                <a16:creationId xmlns:a16="http://schemas.microsoft.com/office/drawing/2014/main" id="{A0FE3AAD-A0F3-6748-BCC4-0196EE84E4CC}"/>
              </a:ext>
            </a:extLst>
          </p:cNvPr>
          <p:cNvGrpSpPr/>
          <p:nvPr/>
        </p:nvGrpSpPr>
        <p:grpSpPr>
          <a:xfrm>
            <a:off x="1256384" y="2004548"/>
            <a:ext cx="4831682" cy="3663713"/>
            <a:chOff x="1256384" y="2004548"/>
            <a:chExt cx="4831682" cy="3663713"/>
          </a:xfrm>
        </p:grpSpPr>
        <p:grpSp>
          <p:nvGrpSpPr>
            <p:cNvPr id="7" name="Group 6">
              <a:extLst>
                <a:ext uri="{FF2B5EF4-FFF2-40B4-BE49-F238E27FC236}">
                  <a16:creationId xmlns:a16="http://schemas.microsoft.com/office/drawing/2014/main" id="{8DA30D89-57EF-034D-B1B0-AF969A32DB62}"/>
                </a:ext>
              </a:extLst>
            </p:cNvPr>
            <p:cNvGrpSpPr/>
            <p:nvPr/>
          </p:nvGrpSpPr>
          <p:grpSpPr>
            <a:xfrm>
              <a:off x="1741626" y="2046850"/>
              <a:ext cx="873588" cy="383561"/>
              <a:chOff x="1741626" y="2046850"/>
              <a:chExt cx="873588" cy="383561"/>
            </a:xfrm>
          </p:grpSpPr>
          <p:sp>
            <p:nvSpPr>
              <p:cNvPr id="4" name="Oval 3">
                <a:extLst>
                  <a:ext uri="{FF2B5EF4-FFF2-40B4-BE49-F238E27FC236}">
                    <a16:creationId xmlns:a16="http://schemas.microsoft.com/office/drawing/2014/main" id="{C4D5D21D-6830-6F44-9E0D-A6A87F83FEBD}"/>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39A33E09-1B19-DF43-85FE-E760AE154D8F}"/>
                  </a:ext>
                </a:extLst>
              </p:cNvPr>
              <p:cNvCxnSpPr>
                <a:cxnSpLocks/>
                <a:stCxn id="4" idx="2"/>
              </p:cNvCxnSpPr>
              <p:nvPr/>
            </p:nvCxnSpPr>
            <p:spPr>
              <a:xfrm flipH="1">
                <a:off x="1741626" y="2238631"/>
                <a:ext cx="490027" cy="0"/>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D03F78FD-AFCC-9D44-A222-C2528EE92C3B}"/>
                </a:ext>
              </a:extLst>
            </p:cNvPr>
            <p:cNvGrpSpPr/>
            <p:nvPr/>
          </p:nvGrpSpPr>
          <p:grpSpPr>
            <a:xfrm>
              <a:off x="1774018" y="2669771"/>
              <a:ext cx="841196" cy="383561"/>
              <a:chOff x="1774018" y="2046850"/>
              <a:chExt cx="841196" cy="383561"/>
            </a:xfrm>
          </p:grpSpPr>
          <p:sp>
            <p:nvSpPr>
              <p:cNvPr id="58" name="Oval 57">
                <a:extLst>
                  <a:ext uri="{FF2B5EF4-FFF2-40B4-BE49-F238E27FC236}">
                    <a16:creationId xmlns:a16="http://schemas.microsoft.com/office/drawing/2014/main" id="{1FEDF927-696A-264B-9001-A0C3B43E83C6}"/>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59" name="Straight Connector 58">
                <a:extLst>
                  <a:ext uri="{FF2B5EF4-FFF2-40B4-BE49-F238E27FC236}">
                    <a16:creationId xmlns:a16="http://schemas.microsoft.com/office/drawing/2014/main" id="{F176CD7D-3405-004E-8251-0B3473031CDE}"/>
                  </a:ext>
                </a:extLst>
              </p:cNvPr>
              <p:cNvCxnSpPr>
                <a:cxnSpLocks/>
                <a:stCxn id="58" idx="2"/>
              </p:cNvCxnSpPr>
              <p:nvPr/>
            </p:nvCxnSpPr>
            <p:spPr>
              <a:xfrm flipH="1">
                <a:off x="1774018" y="2238631"/>
                <a:ext cx="457635" cy="0"/>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25361749-8B7D-0347-BDFE-5152E7BDF9FD}"/>
                </a:ext>
              </a:extLst>
            </p:cNvPr>
            <p:cNvGrpSpPr/>
            <p:nvPr/>
          </p:nvGrpSpPr>
          <p:grpSpPr>
            <a:xfrm>
              <a:off x="1774018" y="4147911"/>
              <a:ext cx="916519" cy="383561"/>
              <a:chOff x="1698695" y="2046850"/>
              <a:chExt cx="916519" cy="383561"/>
            </a:xfrm>
          </p:grpSpPr>
          <p:sp>
            <p:nvSpPr>
              <p:cNvPr id="61" name="Oval 60">
                <a:extLst>
                  <a:ext uri="{FF2B5EF4-FFF2-40B4-BE49-F238E27FC236}">
                    <a16:creationId xmlns:a16="http://schemas.microsoft.com/office/drawing/2014/main" id="{30202703-25D1-DF42-A108-CFD1FFDBF854}"/>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62" name="Straight Connector 61">
                <a:extLst>
                  <a:ext uri="{FF2B5EF4-FFF2-40B4-BE49-F238E27FC236}">
                    <a16:creationId xmlns:a16="http://schemas.microsoft.com/office/drawing/2014/main" id="{B2E06B4C-9AC7-4845-8A59-8F4AEC208948}"/>
                  </a:ext>
                </a:extLst>
              </p:cNvPr>
              <p:cNvCxnSpPr>
                <a:cxnSpLocks/>
                <a:stCxn id="61" idx="2"/>
              </p:cNvCxnSpPr>
              <p:nvPr/>
            </p:nvCxnSpPr>
            <p:spPr>
              <a:xfrm flipH="1" flipV="1">
                <a:off x="1698695" y="2238630"/>
                <a:ext cx="532958" cy="1"/>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D80F142-AD3A-524A-9989-4A75634F7C30}"/>
                </a:ext>
              </a:extLst>
            </p:cNvPr>
            <p:cNvGrpSpPr/>
            <p:nvPr/>
          </p:nvGrpSpPr>
          <p:grpSpPr>
            <a:xfrm>
              <a:off x="1805109" y="5277751"/>
              <a:ext cx="861655" cy="383561"/>
              <a:chOff x="1753559" y="2046850"/>
              <a:chExt cx="861655" cy="383561"/>
            </a:xfrm>
          </p:grpSpPr>
          <p:sp>
            <p:nvSpPr>
              <p:cNvPr id="64" name="Oval 63">
                <a:extLst>
                  <a:ext uri="{FF2B5EF4-FFF2-40B4-BE49-F238E27FC236}">
                    <a16:creationId xmlns:a16="http://schemas.microsoft.com/office/drawing/2014/main" id="{2DC722F9-38D8-BC44-B6EF-817F7EAE7C2C}"/>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00922D57-0A9B-3C43-94E1-4B31431F064D}"/>
                  </a:ext>
                </a:extLst>
              </p:cNvPr>
              <p:cNvCxnSpPr>
                <a:cxnSpLocks/>
                <a:stCxn id="64" idx="2"/>
              </p:cNvCxnSpPr>
              <p:nvPr/>
            </p:nvCxnSpPr>
            <p:spPr>
              <a:xfrm flipH="1" flipV="1">
                <a:off x="1753559" y="2238630"/>
                <a:ext cx="478094" cy="1"/>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7D92D8F2-6994-C342-BF5C-F00AC17EFAE1}"/>
                </a:ext>
              </a:extLst>
            </p:cNvPr>
            <p:cNvGrpSpPr/>
            <p:nvPr/>
          </p:nvGrpSpPr>
          <p:grpSpPr>
            <a:xfrm flipH="1">
              <a:off x="4116090" y="2011499"/>
              <a:ext cx="1435048" cy="383561"/>
              <a:chOff x="1180166" y="2046850"/>
              <a:chExt cx="1435048" cy="383561"/>
            </a:xfrm>
          </p:grpSpPr>
          <p:sp>
            <p:nvSpPr>
              <p:cNvPr id="67" name="Oval 66">
                <a:extLst>
                  <a:ext uri="{FF2B5EF4-FFF2-40B4-BE49-F238E27FC236}">
                    <a16:creationId xmlns:a16="http://schemas.microsoft.com/office/drawing/2014/main" id="{A8486C31-8DE7-E64A-8D55-5CD28E9BE8CC}"/>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68" name="Straight Connector 67">
                <a:extLst>
                  <a:ext uri="{FF2B5EF4-FFF2-40B4-BE49-F238E27FC236}">
                    <a16:creationId xmlns:a16="http://schemas.microsoft.com/office/drawing/2014/main" id="{3B9BCD80-D940-DF4A-86ED-F9EE2C514B55}"/>
                  </a:ext>
                </a:extLst>
              </p:cNvPr>
              <p:cNvCxnSpPr>
                <a:cxnSpLocks/>
                <a:stCxn id="67" idx="2"/>
              </p:cNvCxnSpPr>
              <p:nvPr/>
            </p:nvCxnSpPr>
            <p:spPr>
              <a:xfrm flipH="1">
                <a:off x="1180166" y="2238631"/>
                <a:ext cx="1051487" cy="0"/>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ACDF5C29-A4D0-3F49-88E8-32EBFF2C5B86}"/>
                </a:ext>
              </a:extLst>
            </p:cNvPr>
            <p:cNvGrpSpPr/>
            <p:nvPr/>
          </p:nvGrpSpPr>
          <p:grpSpPr>
            <a:xfrm flipH="1">
              <a:off x="4116090" y="2691209"/>
              <a:ext cx="1435048" cy="383561"/>
              <a:chOff x="1180166" y="2046850"/>
              <a:chExt cx="1435048" cy="383561"/>
            </a:xfrm>
          </p:grpSpPr>
          <p:sp>
            <p:nvSpPr>
              <p:cNvPr id="70" name="Oval 69">
                <a:extLst>
                  <a:ext uri="{FF2B5EF4-FFF2-40B4-BE49-F238E27FC236}">
                    <a16:creationId xmlns:a16="http://schemas.microsoft.com/office/drawing/2014/main" id="{09D2D748-58EA-0344-B45C-110C18E9AA64}"/>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71" name="Straight Connector 70">
                <a:extLst>
                  <a:ext uri="{FF2B5EF4-FFF2-40B4-BE49-F238E27FC236}">
                    <a16:creationId xmlns:a16="http://schemas.microsoft.com/office/drawing/2014/main" id="{96073D54-726E-CB44-81CD-B1AA1C688570}"/>
                  </a:ext>
                </a:extLst>
              </p:cNvPr>
              <p:cNvCxnSpPr>
                <a:cxnSpLocks/>
                <a:stCxn id="70" idx="2"/>
              </p:cNvCxnSpPr>
              <p:nvPr/>
            </p:nvCxnSpPr>
            <p:spPr>
              <a:xfrm flipH="1" flipV="1">
                <a:off x="1180166" y="2238630"/>
                <a:ext cx="1051487" cy="1"/>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F7A9B2B-49B3-AC45-AC9F-6919A8EDFAF9}"/>
                </a:ext>
              </a:extLst>
            </p:cNvPr>
            <p:cNvGrpSpPr/>
            <p:nvPr/>
          </p:nvGrpSpPr>
          <p:grpSpPr>
            <a:xfrm flipH="1">
              <a:off x="4116090" y="4430528"/>
              <a:ext cx="1492230" cy="383561"/>
              <a:chOff x="1122984" y="2046850"/>
              <a:chExt cx="1492230" cy="383561"/>
            </a:xfrm>
          </p:grpSpPr>
          <p:sp>
            <p:nvSpPr>
              <p:cNvPr id="73" name="Oval 72">
                <a:extLst>
                  <a:ext uri="{FF2B5EF4-FFF2-40B4-BE49-F238E27FC236}">
                    <a16:creationId xmlns:a16="http://schemas.microsoft.com/office/drawing/2014/main" id="{47598223-7ADA-1841-A30C-A620B5F70525}"/>
                  </a:ext>
                </a:extLst>
              </p:cNvPr>
              <p:cNvSpPr/>
              <p:nvPr/>
            </p:nvSpPr>
            <p:spPr bwMode="auto">
              <a:xfrm>
                <a:off x="2231653" y="2046850"/>
                <a:ext cx="383561" cy="383561"/>
              </a:xfrm>
              <a:prstGeom prst="ellipse">
                <a:avLst/>
              </a:prstGeom>
              <a:noFill/>
              <a:ln w="25400" cap="flat" cmpd="sng" algn="ctr">
                <a:solidFill>
                  <a:srgbClr val="FF000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74" name="Straight Connector 73">
                <a:extLst>
                  <a:ext uri="{FF2B5EF4-FFF2-40B4-BE49-F238E27FC236}">
                    <a16:creationId xmlns:a16="http://schemas.microsoft.com/office/drawing/2014/main" id="{C7AD7975-E4E0-9746-937F-FDFB6F6259F9}"/>
                  </a:ext>
                </a:extLst>
              </p:cNvPr>
              <p:cNvCxnSpPr>
                <a:cxnSpLocks/>
                <a:stCxn id="73" idx="2"/>
              </p:cNvCxnSpPr>
              <p:nvPr/>
            </p:nvCxnSpPr>
            <p:spPr>
              <a:xfrm flipH="1">
                <a:off x="1122984" y="2238631"/>
                <a:ext cx="1108669" cy="0"/>
              </a:xfrm>
              <a:prstGeom prst="line">
                <a:avLst/>
              </a:prstGeom>
              <a:ln w="25400">
                <a:solidFill>
                  <a:srgbClr val="FF0000"/>
                </a:solidFill>
                <a:tailEnd type="arrow" w="lg" len="sm"/>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085C800-1C4F-4145-9291-43EFCEC57476}"/>
                </a:ext>
              </a:extLst>
            </p:cNvPr>
            <p:cNvGrpSpPr/>
            <p:nvPr/>
          </p:nvGrpSpPr>
          <p:grpSpPr>
            <a:xfrm>
              <a:off x="1256384" y="2039899"/>
              <a:ext cx="398921" cy="397461"/>
              <a:chOff x="487679" y="2011498"/>
              <a:chExt cx="398921" cy="397461"/>
            </a:xfrm>
          </p:grpSpPr>
          <p:sp>
            <p:nvSpPr>
              <p:cNvPr id="16" name="Rounded Rectangle 15">
                <a:extLst>
                  <a:ext uri="{FF2B5EF4-FFF2-40B4-BE49-F238E27FC236}">
                    <a16:creationId xmlns:a16="http://schemas.microsoft.com/office/drawing/2014/main" id="{058DB4C9-0CDB-0746-9370-B0DEB87B4C3C}"/>
                  </a:ext>
                </a:extLst>
              </p:cNvPr>
              <p:cNvSpPr/>
              <p:nvPr/>
            </p:nvSpPr>
            <p:spPr bwMode="auto">
              <a:xfrm>
                <a:off x="487679" y="2011498"/>
                <a:ext cx="340659" cy="340659"/>
              </a:xfrm>
              <a:prstGeom prst="roundRect">
                <a:avLst/>
              </a:prstGeom>
              <a:noFill/>
              <a:ln w="25400" cap="flat" cmpd="sng" algn="ctr">
                <a:solidFill>
                  <a:srgbClr val="00A1E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5" name="Rounded Rectangle 74">
                <a:extLst>
                  <a:ext uri="{FF2B5EF4-FFF2-40B4-BE49-F238E27FC236}">
                    <a16:creationId xmlns:a16="http://schemas.microsoft.com/office/drawing/2014/main" id="{94D08285-4A38-124E-9F79-B99C338B7E92}"/>
                  </a:ext>
                </a:extLst>
              </p:cNvPr>
              <p:cNvSpPr/>
              <p:nvPr/>
            </p:nvSpPr>
            <p:spPr bwMode="auto">
              <a:xfrm>
                <a:off x="545941" y="2068300"/>
                <a:ext cx="340659" cy="340659"/>
              </a:xfrm>
              <a:prstGeom prst="roundRect">
                <a:avLst/>
              </a:prstGeom>
              <a:noFill/>
              <a:ln w="25400" cap="flat" cmpd="sng" algn="ctr">
                <a:solidFill>
                  <a:srgbClr val="00A1E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76" name="Group 75">
              <a:extLst>
                <a:ext uri="{FF2B5EF4-FFF2-40B4-BE49-F238E27FC236}">
                  <a16:creationId xmlns:a16="http://schemas.microsoft.com/office/drawing/2014/main" id="{9EACE4CD-3C18-0A42-8646-125C18E33A60}"/>
                </a:ext>
              </a:extLst>
            </p:cNvPr>
            <p:cNvGrpSpPr/>
            <p:nvPr/>
          </p:nvGrpSpPr>
          <p:grpSpPr>
            <a:xfrm>
              <a:off x="1256384" y="2648517"/>
              <a:ext cx="398921" cy="397461"/>
              <a:chOff x="487679" y="2011498"/>
              <a:chExt cx="398921" cy="397461"/>
            </a:xfrm>
          </p:grpSpPr>
          <p:sp>
            <p:nvSpPr>
              <p:cNvPr id="77" name="Rounded Rectangle 76">
                <a:extLst>
                  <a:ext uri="{FF2B5EF4-FFF2-40B4-BE49-F238E27FC236}">
                    <a16:creationId xmlns:a16="http://schemas.microsoft.com/office/drawing/2014/main" id="{052D052C-0F18-0645-932E-887FEDC707B9}"/>
                  </a:ext>
                </a:extLst>
              </p:cNvPr>
              <p:cNvSpPr/>
              <p:nvPr/>
            </p:nvSpPr>
            <p:spPr bwMode="auto">
              <a:xfrm>
                <a:off x="487679" y="2011498"/>
                <a:ext cx="340659" cy="340659"/>
              </a:xfrm>
              <a:prstGeom prst="roundRect">
                <a:avLst/>
              </a:prstGeom>
              <a:noFill/>
              <a:ln w="25400" cap="flat" cmpd="sng" algn="ctr">
                <a:solidFill>
                  <a:srgbClr val="FF990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78" name="Rounded Rectangle 77">
                <a:extLst>
                  <a:ext uri="{FF2B5EF4-FFF2-40B4-BE49-F238E27FC236}">
                    <a16:creationId xmlns:a16="http://schemas.microsoft.com/office/drawing/2014/main" id="{B01318C7-7596-2941-92FE-86A2C1B2B49D}"/>
                  </a:ext>
                </a:extLst>
              </p:cNvPr>
              <p:cNvSpPr/>
              <p:nvPr/>
            </p:nvSpPr>
            <p:spPr bwMode="auto">
              <a:xfrm>
                <a:off x="545941" y="2068300"/>
                <a:ext cx="340659" cy="340659"/>
              </a:xfrm>
              <a:prstGeom prst="roundRect">
                <a:avLst/>
              </a:prstGeom>
              <a:noFill/>
              <a:ln w="25400" cap="flat" cmpd="sng" algn="ctr">
                <a:solidFill>
                  <a:srgbClr val="FF990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79" name="Group 78">
              <a:extLst>
                <a:ext uri="{FF2B5EF4-FFF2-40B4-BE49-F238E27FC236}">
                  <a16:creationId xmlns:a16="http://schemas.microsoft.com/office/drawing/2014/main" id="{ACDD64F2-A9FB-B24D-B1D5-94EAE2D5B63A}"/>
                </a:ext>
              </a:extLst>
            </p:cNvPr>
            <p:cNvGrpSpPr/>
            <p:nvPr/>
          </p:nvGrpSpPr>
          <p:grpSpPr>
            <a:xfrm>
              <a:off x="1256384" y="4147911"/>
              <a:ext cx="398921" cy="397461"/>
              <a:chOff x="487679" y="2011498"/>
              <a:chExt cx="398921" cy="397461"/>
            </a:xfrm>
          </p:grpSpPr>
          <p:sp>
            <p:nvSpPr>
              <p:cNvPr id="80" name="Rounded Rectangle 79">
                <a:extLst>
                  <a:ext uri="{FF2B5EF4-FFF2-40B4-BE49-F238E27FC236}">
                    <a16:creationId xmlns:a16="http://schemas.microsoft.com/office/drawing/2014/main" id="{9943A721-AB3C-9049-914C-FFCE7CBEACD2}"/>
                  </a:ext>
                </a:extLst>
              </p:cNvPr>
              <p:cNvSpPr/>
              <p:nvPr/>
            </p:nvSpPr>
            <p:spPr bwMode="auto">
              <a:xfrm>
                <a:off x="487679" y="2011498"/>
                <a:ext cx="340659" cy="340659"/>
              </a:xfrm>
              <a:prstGeom prst="roundRect">
                <a:avLst/>
              </a:prstGeom>
              <a:noFill/>
              <a:ln w="25400" cap="flat" cmpd="sng" algn="ctr">
                <a:solidFill>
                  <a:srgbClr val="FF4F18"/>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1" name="Rounded Rectangle 80">
                <a:extLst>
                  <a:ext uri="{FF2B5EF4-FFF2-40B4-BE49-F238E27FC236}">
                    <a16:creationId xmlns:a16="http://schemas.microsoft.com/office/drawing/2014/main" id="{962EF7DA-D9EA-4844-B62D-9A516D46D62B}"/>
                  </a:ext>
                </a:extLst>
              </p:cNvPr>
              <p:cNvSpPr/>
              <p:nvPr/>
            </p:nvSpPr>
            <p:spPr bwMode="auto">
              <a:xfrm>
                <a:off x="545941" y="2068300"/>
                <a:ext cx="340659" cy="340659"/>
              </a:xfrm>
              <a:prstGeom prst="roundRect">
                <a:avLst/>
              </a:prstGeom>
              <a:noFill/>
              <a:ln w="25400" cap="flat" cmpd="sng" algn="ctr">
                <a:solidFill>
                  <a:srgbClr val="FF4F18"/>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82" name="Group 81">
              <a:extLst>
                <a:ext uri="{FF2B5EF4-FFF2-40B4-BE49-F238E27FC236}">
                  <a16:creationId xmlns:a16="http://schemas.microsoft.com/office/drawing/2014/main" id="{2F61BCB6-43F0-4546-BF7D-2234150064FA}"/>
                </a:ext>
              </a:extLst>
            </p:cNvPr>
            <p:cNvGrpSpPr/>
            <p:nvPr/>
          </p:nvGrpSpPr>
          <p:grpSpPr>
            <a:xfrm>
              <a:off x="1256384" y="5270800"/>
              <a:ext cx="398921" cy="397461"/>
              <a:chOff x="487679" y="2011498"/>
              <a:chExt cx="398921" cy="397461"/>
            </a:xfrm>
          </p:grpSpPr>
          <p:sp>
            <p:nvSpPr>
              <p:cNvPr id="83" name="Rounded Rectangle 82">
                <a:extLst>
                  <a:ext uri="{FF2B5EF4-FFF2-40B4-BE49-F238E27FC236}">
                    <a16:creationId xmlns:a16="http://schemas.microsoft.com/office/drawing/2014/main" id="{5D6119F0-D3B7-9D4E-8DD8-3458752A1B58}"/>
                  </a:ext>
                </a:extLst>
              </p:cNvPr>
              <p:cNvSpPr/>
              <p:nvPr/>
            </p:nvSpPr>
            <p:spPr bwMode="auto">
              <a:xfrm>
                <a:off x="487679" y="2011498"/>
                <a:ext cx="340659" cy="340659"/>
              </a:xfrm>
              <a:prstGeom prst="roundRect">
                <a:avLst/>
              </a:prstGeom>
              <a:noFill/>
              <a:ln w="25400" cap="flat" cmpd="sng" algn="ctr">
                <a:solidFill>
                  <a:srgbClr val="00B05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4" name="Rounded Rectangle 83">
                <a:extLst>
                  <a:ext uri="{FF2B5EF4-FFF2-40B4-BE49-F238E27FC236}">
                    <a16:creationId xmlns:a16="http://schemas.microsoft.com/office/drawing/2014/main" id="{E075C023-7E56-E945-8120-3BD865BD2E61}"/>
                  </a:ext>
                </a:extLst>
              </p:cNvPr>
              <p:cNvSpPr/>
              <p:nvPr/>
            </p:nvSpPr>
            <p:spPr bwMode="auto">
              <a:xfrm>
                <a:off x="545941" y="2068300"/>
                <a:ext cx="340659" cy="340659"/>
              </a:xfrm>
              <a:prstGeom prst="roundRect">
                <a:avLst/>
              </a:prstGeom>
              <a:noFill/>
              <a:ln w="25400" cap="flat" cmpd="sng" algn="ctr">
                <a:solidFill>
                  <a:srgbClr val="00B05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85" name="Group 84">
              <a:extLst>
                <a:ext uri="{FF2B5EF4-FFF2-40B4-BE49-F238E27FC236}">
                  <a16:creationId xmlns:a16="http://schemas.microsoft.com/office/drawing/2014/main" id="{87467462-9DD4-FB48-94F0-CA0DCA13FB77}"/>
                </a:ext>
              </a:extLst>
            </p:cNvPr>
            <p:cNvGrpSpPr/>
            <p:nvPr/>
          </p:nvGrpSpPr>
          <p:grpSpPr>
            <a:xfrm>
              <a:off x="5689145" y="4423577"/>
              <a:ext cx="398921" cy="397461"/>
              <a:chOff x="487679" y="2011498"/>
              <a:chExt cx="398921" cy="397461"/>
            </a:xfrm>
          </p:grpSpPr>
          <p:sp>
            <p:nvSpPr>
              <p:cNvPr id="86" name="Rounded Rectangle 85">
                <a:extLst>
                  <a:ext uri="{FF2B5EF4-FFF2-40B4-BE49-F238E27FC236}">
                    <a16:creationId xmlns:a16="http://schemas.microsoft.com/office/drawing/2014/main" id="{A6404007-7BC0-3047-A5D5-3CE00DEDCD84}"/>
                  </a:ext>
                </a:extLst>
              </p:cNvPr>
              <p:cNvSpPr/>
              <p:nvPr/>
            </p:nvSpPr>
            <p:spPr bwMode="auto">
              <a:xfrm>
                <a:off x="487679" y="2011498"/>
                <a:ext cx="340659" cy="340659"/>
              </a:xfrm>
              <a:prstGeom prst="roundRect">
                <a:avLst/>
              </a:prstGeom>
              <a:noFill/>
              <a:ln w="25400" cap="flat" cmpd="sng" algn="ctr">
                <a:solidFill>
                  <a:srgbClr val="696566"/>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87" name="Rounded Rectangle 86">
                <a:extLst>
                  <a:ext uri="{FF2B5EF4-FFF2-40B4-BE49-F238E27FC236}">
                    <a16:creationId xmlns:a16="http://schemas.microsoft.com/office/drawing/2014/main" id="{53078820-34D8-5649-B5D5-D17CDB8DDDE4}"/>
                  </a:ext>
                </a:extLst>
              </p:cNvPr>
              <p:cNvSpPr/>
              <p:nvPr/>
            </p:nvSpPr>
            <p:spPr bwMode="auto">
              <a:xfrm>
                <a:off x="545941" y="2068300"/>
                <a:ext cx="340659" cy="340659"/>
              </a:xfrm>
              <a:prstGeom prst="roundRect">
                <a:avLst/>
              </a:prstGeom>
              <a:noFill/>
              <a:ln w="25400" cap="flat" cmpd="sng" algn="ctr">
                <a:solidFill>
                  <a:srgbClr val="696566"/>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88" name="Group 87">
              <a:extLst>
                <a:ext uri="{FF2B5EF4-FFF2-40B4-BE49-F238E27FC236}">
                  <a16:creationId xmlns:a16="http://schemas.microsoft.com/office/drawing/2014/main" id="{97E587A6-1F03-D449-BF2E-E5851C349C40}"/>
                </a:ext>
              </a:extLst>
            </p:cNvPr>
            <p:cNvGrpSpPr/>
            <p:nvPr/>
          </p:nvGrpSpPr>
          <p:grpSpPr>
            <a:xfrm>
              <a:off x="5689145" y="2720333"/>
              <a:ext cx="398921" cy="397461"/>
              <a:chOff x="487679" y="2011498"/>
              <a:chExt cx="398921" cy="397461"/>
            </a:xfrm>
          </p:grpSpPr>
          <p:sp>
            <p:nvSpPr>
              <p:cNvPr id="89" name="Rounded Rectangle 88">
                <a:extLst>
                  <a:ext uri="{FF2B5EF4-FFF2-40B4-BE49-F238E27FC236}">
                    <a16:creationId xmlns:a16="http://schemas.microsoft.com/office/drawing/2014/main" id="{75AFB0FA-D21C-704B-B4F5-3C04BC0D1F39}"/>
                  </a:ext>
                </a:extLst>
              </p:cNvPr>
              <p:cNvSpPr/>
              <p:nvPr/>
            </p:nvSpPr>
            <p:spPr bwMode="auto">
              <a:xfrm>
                <a:off x="487679" y="2011498"/>
                <a:ext cx="340659" cy="340659"/>
              </a:xfrm>
              <a:prstGeom prst="roundRect">
                <a:avLst/>
              </a:prstGeom>
              <a:noFill/>
              <a:ln w="25400" cap="flat" cmpd="sng" algn="ctr">
                <a:solidFill>
                  <a:schemeClr val="accent1"/>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0" name="Rounded Rectangle 89">
                <a:extLst>
                  <a:ext uri="{FF2B5EF4-FFF2-40B4-BE49-F238E27FC236}">
                    <a16:creationId xmlns:a16="http://schemas.microsoft.com/office/drawing/2014/main" id="{21481F2C-B4FB-8E41-AF38-5FCD2B4F5CAC}"/>
                  </a:ext>
                </a:extLst>
              </p:cNvPr>
              <p:cNvSpPr/>
              <p:nvPr/>
            </p:nvSpPr>
            <p:spPr bwMode="auto">
              <a:xfrm>
                <a:off x="545941" y="2068300"/>
                <a:ext cx="340659" cy="340659"/>
              </a:xfrm>
              <a:prstGeom prst="roundRect">
                <a:avLst/>
              </a:prstGeom>
              <a:noFill/>
              <a:ln w="25400" cap="flat" cmpd="sng" algn="ctr">
                <a:solidFill>
                  <a:schemeClr val="accent1"/>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91" name="Group 90">
              <a:extLst>
                <a:ext uri="{FF2B5EF4-FFF2-40B4-BE49-F238E27FC236}">
                  <a16:creationId xmlns:a16="http://schemas.microsoft.com/office/drawing/2014/main" id="{D1BE2F76-18C7-F845-9DA8-592162DEC19A}"/>
                </a:ext>
              </a:extLst>
            </p:cNvPr>
            <p:cNvGrpSpPr/>
            <p:nvPr/>
          </p:nvGrpSpPr>
          <p:grpSpPr>
            <a:xfrm>
              <a:off x="5689145" y="2004548"/>
              <a:ext cx="398921" cy="397461"/>
              <a:chOff x="487679" y="2011498"/>
              <a:chExt cx="398921" cy="397461"/>
            </a:xfrm>
          </p:grpSpPr>
          <p:sp>
            <p:nvSpPr>
              <p:cNvPr id="92" name="Rounded Rectangle 91">
                <a:extLst>
                  <a:ext uri="{FF2B5EF4-FFF2-40B4-BE49-F238E27FC236}">
                    <a16:creationId xmlns:a16="http://schemas.microsoft.com/office/drawing/2014/main" id="{37084344-59B3-3E41-BF8F-740B9104D5DF}"/>
                  </a:ext>
                </a:extLst>
              </p:cNvPr>
              <p:cNvSpPr/>
              <p:nvPr/>
            </p:nvSpPr>
            <p:spPr bwMode="auto">
              <a:xfrm>
                <a:off x="487679" y="2011498"/>
                <a:ext cx="340659" cy="340659"/>
              </a:xfrm>
              <a:prstGeom prst="roundRect">
                <a:avLst/>
              </a:prstGeom>
              <a:noFill/>
              <a:ln w="25400" cap="flat" cmpd="sng" algn="ctr">
                <a:solidFill>
                  <a:srgbClr val="7030A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93" name="Rounded Rectangle 92">
                <a:extLst>
                  <a:ext uri="{FF2B5EF4-FFF2-40B4-BE49-F238E27FC236}">
                    <a16:creationId xmlns:a16="http://schemas.microsoft.com/office/drawing/2014/main" id="{09B5CF04-0C44-184D-ABF7-9D52635E3664}"/>
                  </a:ext>
                </a:extLst>
              </p:cNvPr>
              <p:cNvSpPr/>
              <p:nvPr/>
            </p:nvSpPr>
            <p:spPr bwMode="auto">
              <a:xfrm>
                <a:off x="545941" y="2068300"/>
                <a:ext cx="340659" cy="340659"/>
              </a:xfrm>
              <a:prstGeom prst="roundRect">
                <a:avLst/>
              </a:prstGeom>
              <a:noFill/>
              <a:ln w="25400" cap="flat" cmpd="sng" algn="ctr">
                <a:solidFill>
                  <a:srgbClr val="7030A0"/>
                </a:solidFill>
                <a:prstDash val="sysDot"/>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sp>
        <p:nvSpPr>
          <p:cNvPr id="21" name="TextBox 20">
            <a:extLst>
              <a:ext uri="{FF2B5EF4-FFF2-40B4-BE49-F238E27FC236}">
                <a16:creationId xmlns:a16="http://schemas.microsoft.com/office/drawing/2014/main" id="{10AFE482-00F3-434A-B248-55FED9EE14F6}"/>
              </a:ext>
            </a:extLst>
          </p:cNvPr>
          <p:cNvSpPr txBox="1"/>
          <p:nvPr/>
        </p:nvSpPr>
        <p:spPr>
          <a:xfrm>
            <a:off x="9753600" y="1127266"/>
            <a:ext cx="569387" cy="800219"/>
          </a:xfrm>
          <a:prstGeom prst="rect">
            <a:avLst/>
          </a:prstGeom>
          <a:noFill/>
          <a:ln>
            <a:noFill/>
          </a:ln>
        </p:spPr>
        <p:txBody>
          <a:bodyPr wrap="none" lIns="91440" tIns="91440" rIns="91440" bIns="91440" rtlCol="0">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4000" b="1" i="0" u="none" strike="noStrike" kern="1200" cap="none" spc="0" normalizeH="0" baseline="0" noProof="0" dirty="0">
                <a:ln>
                  <a:noFill/>
                </a:ln>
                <a:solidFill>
                  <a:srgbClr val="00B050"/>
                </a:solidFill>
                <a:effectLst/>
                <a:uLnTx/>
                <a:uFillTx/>
                <a:latin typeface="Arial Black" panose="020B0604020202020204" pitchFamily="34" charset="0"/>
                <a:ea typeface="+mn-ea"/>
                <a:cs typeface="Arial Black" panose="020B0604020202020204" pitchFamily="34" charset="0"/>
              </a:rPr>
              <a:t>✓</a:t>
            </a:r>
          </a:p>
        </p:txBody>
      </p:sp>
      <p:sp>
        <p:nvSpPr>
          <p:cNvPr id="97" name="TextBox 96">
            <a:extLst>
              <a:ext uri="{FF2B5EF4-FFF2-40B4-BE49-F238E27FC236}">
                <a16:creationId xmlns:a16="http://schemas.microsoft.com/office/drawing/2014/main" id="{CB990DE5-0739-5C45-B48C-A1849940ED01}"/>
              </a:ext>
            </a:extLst>
          </p:cNvPr>
          <p:cNvSpPr txBox="1"/>
          <p:nvPr/>
        </p:nvSpPr>
        <p:spPr>
          <a:xfrm>
            <a:off x="10592660" y="1560340"/>
            <a:ext cx="604653" cy="800219"/>
          </a:xfrm>
          <a:prstGeom prst="rect">
            <a:avLst/>
          </a:prstGeom>
          <a:noFill/>
          <a:ln>
            <a:noFill/>
          </a:ln>
        </p:spPr>
        <p:txBody>
          <a:bodyPr wrap="none" lIns="91440" tIns="91440" rIns="91440" bIns="91440" rtlCol="0">
            <a:sp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4000" b="1" i="0" u="none" strike="noStrike" kern="1200" cap="none" spc="0" normalizeH="0" baseline="0" noProof="0" dirty="0">
                <a:ln>
                  <a:noFill/>
                </a:ln>
                <a:solidFill>
                  <a:srgbClr val="FF0000"/>
                </a:solidFill>
                <a:effectLst/>
                <a:uLnTx/>
                <a:uFillTx/>
                <a:latin typeface="Arial Black" panose="020B0604020202020204" pitchFamily="34" charset="0"/>
                <a:ea typeface="+mn-ea"/>
                <a:cs typeface="Arial Black" panose="020B0604020202020204" pitchFamily="34" charset="0"/>
              </a:rPr>
              <a:t>✗</a:t>
            </a:r>
          </a:p>
        </p:txBody>
      </p:sp>
      <p:sp>
        <p:nvSpPr>
          <p:cNvPr id="22" name="Footer Placeholder 21">
            <a:extLst>
              <a:ext uri="{FF2B5EF4-FFF2-40B4-BE49-F238E27FC236}">
                <a16:creationId xmlns:a16="http://schemas.microsoft.com/office/drawing/2014/main" id="{4DDA0756-2822-1F4C-B257-BC164C606F4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Tree>
    <p:extLst>
      <p:ext uri="{BB962C8B-B14F-4D97-AF65-F5344CB8AC3E}">
        <p14:creationId xmlns:p14="http://schemas.microsoft.com/office/powerpoint/2010/main" val="179853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fade">
                                      <p:cBhvr>
                                        <p:cTn id="29" dur="25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par>
                                <p:cTn id="35" presetID="22" presetClass="entr" presetSubtype="8" fill="hold" nodeType="withEffect">
                                  <p:stCondLst>
                                    <p:cond delay="20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700"/>
                            </p:stCondLst>
                            <p:childTnLst>
                              <p:par>
                                <p:cTn id="39" presetID="10"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par>
                          <p:cTn id="42" fill="hold">
                            <p:stCondLst>
                              <p:cond delay="120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5" grpId="0"/>
      <p:bldP spid="46" grpId="0"/>
      <p:bldP spid="21" grpId="0"/>
      <p:bldP spid="9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roup 311">
            <a:extLst>
              <a:ext uri="{FF2B5EF4-FFF2-40B4-BE49-F238E27FC236}">
                <a16:creationId xmlns:a16="http://schemas.microsoft.com/office/drawing/2014/main" id="{D125F8E1-FC77-BCE2-958E-E221FC345C05}"/>
              </a:ext>
            </a:extLst>
          </p:cNvPr>
          <p:cNvGrpSpPr/>
          <p:nvPr/>
        </p:nvGrpSpPr>
        <p:grpSpPr>
          <a:xfrm>
            <a:off x="9492155" y="1388646"/>
            <a:ext cx="1873496" cy="4482425"/>
            <a:chOff x="9492155" y="1388646"/>
            <a:chExt cx="1873496" cy="4482425"/>
          </a:xfrm>
        </p:grpSpPr>
        <p:sp>
          <p:nvSpPr>
            <p:cNvPr id="288" name="Rounded Rectangle 6">
              <a:extLst>
                <a:ext uri="{FF2B5EF4-FFF2-40B4-BE49-F238E27FC236}">
                  <a16:creationId xmlns:a16="http://schemas.microsoft.com/office/drawing/2014/main" id="{9BF5056F-A380-9836-67DF-928D46025F4B}"/>
                </a:ext>
              </a:extLst>
            </p:cNvPr>
            <p:cNvSpPr/>
            <p:nvPr/>
          </p:nvSpPr>
          <p:spPr bwMode="auto">
            <a:xfrm>
              <a:off x="9494296" y="1391678"/>
              <a:ext cx="1871355" cy="4479393"/>
            </a:xfrm>
            <a:prstGeom prst="roundRect">
              <a:avLst>
                <a:gd name="adj" fmla="val 4016"/>
              </a:avLst>
            </a:prstGeom>
            <a:solidFill>
              <a:sysClr val="window" lastClr="FFFFFF"/>
            </a:solidFill>
            <a:ln w="25400" cap="flat" cmpd="sng" algn="ctr">
              <a:noFill/>
              <a:prstDash val="solid"/>
              <a:miter lim="800000"/>
              <a:headEnd type="none" w="med" len="med"/>
              <a:tailEnd type="none" w="med" len="med"/>
            </a:ln>
            <a:effectLst>
              <a:outerShdw blurRad="254000" dir="5400000" algn="t" rotWithShape="0">
                <a:srgbClr val="000000">
                  <a:alpha val="30000"/>
                </a:srgb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pic>
          <p:nvPicPr>
            <p:cNvPr id="289" name="Picture 288">
              <a:extLst>
                <a:ext uri="{FF2B5EF4-FFF2-40B4-BE49-F238E27FC236}">
                  <a16:creationId xmlns:a16="http://schemas.microsoft.com/office/drawing/2014/main" id="{80FDA4E6-33FC-394A-E3C6-F33742A5D2A5}"/>
                </a:ext>
              </a:extLst>
            </p:cNvPr>
            <p:cNvPicPr>
              <a:picLocks noChangeAspect="1"/>
            </p:cNvPicPr>
            <p:nvPr/>
          </p:nvPicPr>
          <p:blipFill>
            <a:blip r:embed="rId2">
              <a:biLevel thresh="75000"/>
            </a:blip>
            <a:stretch>
              <a:fillRect/>
            </a:stretch>
          </p:blipFill>
          <p:spPr>
            <a:xfrm>
              <a:off x="10209351" y="2148111"/>
              <a:ext cx="441245" cy="263868"/>
            </a:xfrm>
            <a:prstGeom prst="rect">
              <a:avLst/>
            </a:prstGeom>
          </p:spPr>
        </p:pic>
        <p:pic>
          <p:nvPicPr>
            <p:cNvPr id="290" name="Picture 289">
              <a:extLst>
                <a:ext uri="{FF2B5EF4-FFF2-40B4-BE49-F238E27FC236}">
                  <a16:creationId xmlns:a16="http://schemas.microsoft.com/office/drawing/2014/main" id="{DDD46671-DB1F-EF38-45B0-A72AE130E583}"/>
                </a:ext>
              </a:extLst>
            </p:cNvPr>
            <p:cNvPicPr>
              <a:picLocks noChangeAspect="1"/>
            </p:cNvPicPr>
            <p:nvPr/>
          </p:nvPicPr>
          <p:blipFill>
            <a:blip r:embed="rId3"/>
            <a:stretch>
              <a:fillRect/>
            </a:stretch>
          </p:blipFill>
          <p:spPr>
            <a:xfrm>
              <a:off x="9922762" y="2629662"/>
              <a:ext cx="1014422" cy="280777"/>
            </a:xfrm>
            <a:prstGeom prst="rect">
              <a:avLst/>
            </a:prstGeom>
          </p:spPr>
        </p:pic>
        <p:pic>
          <p:nvPicPr>
            <p:cNvPr id="291" name="Picture 290">
              <a:extLst>
                <a:ext uri="{FF2B5EF4-FFF2-40B4-BE49-F238E27FC236}">
                  <a16:creationId xmlns:a16="http://schemas.microsoft.com/office/drawing/2014/main" id="{D39FDED8-52C1-AB07-7265-080019B14AEF}"/>
                </a:ext>
              </a:extLst>
            </p:cNvPr>
            <p:cNvPicPr>
              <a:picLocks noChangeAspect="1"/>
            </p:cNvPicPr>
            <p:nvPr/>
          </p:nvPicPr>
          <p:blipFill>
            <a:blip r:embed="rId4">
              <a:duotone>
                <a:prstClr val="black"/>
                <a:srgbClr val="000000">
                  <a:tint val="45000"/>
                  <a:satMod val="400000"/>
                </a:srgbClr>
              </a:duotone>
            </a:blip>
            <a:stretch>
              <a:fillRect/>
            </a:stretch>
          </p:blipFill>
          <p:spPr>
            <a:xfrm>
              <a:off x="10009855" y="4382319"/>
              <a:ext cx="840236" cy="679247"/>
            </a:xfrm>
            <a:prstGeom prst="rect">
              <a:avLst/>
            </a:prstGeom>
          </p:spPr>
        </p:pic>
        <p:pic>
          <p:nvPicPr>
            <p:cNvPr id="292" name="Picture 291">
              <a:extLst>
                <a:ext uri="{FF2B5EF4-FFF2-40B4-BE49-F238E27FC236}">
                  <a16:creationId xmlns:a16="http://schemas.microsoft.com/office/drawing/2014/main" id="{30B1F89E-1A08-7D41-BF0B-D1D97102676F}"/>
                </a:ext>
              </a:extLst>
            </p:cNvPr>
            <p:cNvPicPr>
              <a:picLocks noChangeAspect="1"/>
            </p:cNvPicPr>
            <p:nvPr/>
          </p:nvPicPr>
          <p:blipFill>
            <a:blip r:embed="rId5"/>
            <a:stretch>
              <a:fillRect/>
            </a:stretch>
          </p:blipFill>
          <p:spPr>
            <a:xfrm>
              <a:off x="9880587" y="3463002"/>
              <a:ext cx="1098772" cy="306864"/>
            </a:xfrm>
            <a:prstGeom prst="rect">
              <a:avLst/>
            </a:prstGeom>
          </p:spPr>
        </p:pic>
        <p:pic>
          <p:nvPicPr>
            <p:cNvPr id="293" name="Picture 292">
              <a:extLst>
                <a:ext uri="{FF2B5EF4-FFF2-40B4-BE49-F238E27FC236}">
                  <a16:creationId xmlns:a16="http://schemas.microsoft.com/office/drawing/2014/main" id="{EA098D4A-B6A6-73DB-188C-6C3C6DFE7F05}"/>
                </a:ext>
              </a:extLst>
            </p:cNvPr>
            <p:cNvPicPr>
              <a:picLocks noChangeAspect="1"/>
            </p:cNvPicPr>
            <p:nvPr/>
          </p:nvPicPr>
          <p:blipFill>
            <a:blip r:embed="rId6"/>
            <a:stretch>
              <a:fillRect/>
            </a:stretch>
          </p:blipFill>
          <p:spPr>
            <a:xfrm>
              <a:off x="9971053" y="3128122"/>
              <a:ext cx="917840" cy="117197"/>
            </a:xfrm>
            <a:prstGeom prst="rect">
              <a:avLst/>
            </a:prstGeom>
          </p:spPr>
        </p:pic>
        <p:sp>
          <p:nvSpPr>
            <p:cNvPr id="296" name="TextBox 295">
              <a:extLst>
                <a:ext uri="{FF2B5EF4-FFF2-40B4-BE49-F238E27FC236}">
                  <a16:creationId xmlns:a16="http://schemas.microsoft.com/office/drawing/2014/main" id="{EECB4616-6136-E094-8E46-FF5FDD613B35}"/>
                </a:ext>
              </a:extLst>
            </p:cNvPr>
            <p:cNvSpPr txBox="1"/>
            <p:nvPr/>
          </p:nvSpPr>
          <p:spPr>
            <a:xfrm>
              <a:off x="10180940" y="5247243"/>
              <a:ext cx="752619" cy="248948"/>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Snapshots</a:t>
              </a:r>
            </a:p>
          </p:txBody>
        </p:sp>
        <p:pic>
          <p:nvPicPr>
            <p:cNvPr id="297" name="Picture 296">
              <a:extLst>
                <a:ext uri="{FF2B5EF4-FFF2-40B4-BE49-F238E27FC236}">
                  <a16:creationId xmlns:a16="http://schemas.microsoft.com/office/drawing/2014/main" id="{F22E8EDD-818F-0AED-F544-D96A7EA31FDA}"/>
                </a:ext>
              </a:extLst>
            </p:cNvPr>
            <p:cNvPicPr>
              <a:picLocks noChangeAspect="1"/>
            </p:cNvPicPr>
            <p:nvPr/>
          </p:nvPicPr>
          <p:blipFill>
            <a:blip r:embed="rId7"/>
            <a:stretch>
              <a:fillRect/>
            </a:stretch>
          </p:blipFill>
          <p:spPr>
            <a:xfrm>
              <a:off x="10053664" y="3987549"/>
              <a:ext cx="752619" cy="177087"/>
            </a:xfrm>
            <a:prstGeom prst="rect">
              <a:avLst/>
            </a:prstGeom>
          </p:spPr>
        </p:pic>
        <p:sp>
          <p:nvSpPr>
            <p:cNvPr id="164" name="Round Same Side Corner Rectangle 7">
              <a:extLst>
                <a:ext uri="{FF2B5EF4-FFF2-40B4-BE49-F238E27FC236}">
                  <a16:creationId xmlns:a16="http://schemas.microsoft.com/office/drawing/2014/main" id="{A5ADC2D0-2FD6-5522-166B-F417AB6DFB03}"/>
                </a:ext>
              </a:extLst>
            </p:cNvPr>
            <p:cNvSpPr/>
            <p:nvPr/>
          </p:nvSpPr>
          <p:spPr bwMode="auto">
            <a:xfrm>
              <a:off x="9492155" y="1388646"/>
              <a:ext cx="1871354" cy="506895"/>
            </a:xfrm>
            <a:prstGeom prst="round2SameRect">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Recover to Anywhere</a:t>
              </a:r>
            </a:p>
          </p:txBody>
        </p:sp>
        <p:pic>
          <p:nvPicPr>
            <p:cNvPr id="302" name="Picture 301" descr="Icon&#10;&#10;Description automatically generated">
              <a:extLst>
                <a:ext uri="{FF2B5EF4-FFF2-40B4-BE49-F238E27FC236}">
                  <a16:creationId xmlns:a16="http://schemas.microsoft.com/office/drawing/2014/main" id="{22E36CAB-2748-82CA-3120-404D378E89CE}"/>
                </a:ext>
              </a:extLst>
            </p:cNvPr>
            <p:cNvPicPr>
              <a:picLocks noChangeAspect="1"/>
            </p:cNvPicPr>
            <p:nvPr/>
          </p:nvPicPr>
          <p:blipFill rotWithShape="1">
            <a:blip r:embed="rId8"/>
            <a:srcRect l="29516" t="30506" r="28262" b="27269"/>
            <a:stretch/>
          </p:blipFill>
          <p:spPr>
            <a:xfrm>
              <a:off x="9924896" y="5188951"/>
              <a:ext cx="365513" cy="365532"/>
            </a:xfrm>
            <a:prstGeom prst="rect">
              <a:avLst/>
            </a:prstGeom>
          </p:spPr>
        </p:pic>
      </p:grpSp>
      <p:grpSp>
        <p:nvGrpSpPr>
          <p:cNvPr id="306" name="Group 305">
            <a:extLst>
              <a:ext uri="{FF2B5EF4-FFF2-40B4-BE49-F238E27FC236}">
                <a16:creationId xmlns:a16="http://schemas.microsoft.com/office/drawing/2014/main" id="{8FDE47A4-8530-7334-12CE-EE0C24208F7E}"/>
              </a:ext>
            </a:extLst>
          </p:cNvPr>
          <p:cNvGrpSpPr/>
          <p:nvPr/>
        </p:nvGrpSpPr>
        <p:grpSpPr>
          <a:xfrm>
            <a:off x="828490" y="1389980"/>
            <a:ext cx="1871355" cy="4482425"/>
            <a:chOff x="828490" y="1389980"/>
            <a:chExt cx="1871355" cy="4482425"/>
          </a:xfrm>
        </p:grpSpPr>
        <p:sp>
          <p:nvSpPr>
            <p:cNvPr id="141" name="Rounded Rectangle 6">
              <a:extLst>
                <a:ext uri="{FF2B5EF4-FFF2-40B4-BE49-F238E27FC236}">
                  <a16:creationId xmlns:a16="http://schemas.microsoft.com/office/drawing/2014/main" id="{6E177D81-131E-266C-E101-60E4B64612A0}"/>
                </a:ext>
              </a:extLst>
            </p:cNvPr>
            <p:cNvSpPr/>
            <p:nvPr/>
          </p:nvSpPr>
          <p:spPr bwMode="auto">
            <a:xfrm>
              <a:off x="828490" y="1393012"/>
              <a:ext cx="1871355" cy="4479393"/>
            </a:xfrm>
            <a:prstGeom prst="roundRect">
              <a:avLst>
                <a:gd name="adj" fmla="val 4016"/>
              </a:avLst>
            </a:prstGeom>
            <a:solidFill>
              <a:sysClr val="window" lastClr="FFFFFF"/>
            </a:solidFill>
            <a:ln w="25400" cap="flat" cmpd="sng" algn="ctr">
              <a:noFill/>
              <a:prstDash val="solid"/>
              <a:miter lim="800000"/>
              <a:headEnd type="none" w="med" len="med"/>
              <a:tailEnd type="none" w="med" len="med"/>
            </a:ln>
            <a:effectLst>
              <a:outerShdw blurRad="254000" dir="5400000" algn="t" rotWithShape="0">
                <a:srgbClr val="000000">
                  <a:alpha val="30000"/>
                </a:srgb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42" name="Round Same Side Corner Rectangle 7">
              <a:extLst>
                <a:ext uri="{FF2B5EF4-FFF2-40B4-BE49-F238E27FC236}">
                  <a16:creationId xmlns:a16="http://schemas.microsoft.com/office/drawing/2014/main" id="{12FF3F1C-6BE3-107C-F06C-24F9FDEC9D57}"/>
                </a:ext>
              </a:extLst>
            </p:cNvPr>
            <p:cNvSpPr/>
            <p:nvPr/>
          </p:nvSpPr>
          <p:spPr bwMode="auto">
            <a:xfrm>
              <a:off x="834669" y="1389980"/>
              <a:ext cx="1864734" cy="506895"/>
            </a:xfrm>
            <a:prstGeom prst="round2SameRect">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Protect All Data Sources</a:t>
              </a:r>
            </a:p>
          </p:txBody>
        </p:sp>
        <p:pic>
          <p:nvPicPr>
            <p:cNvPr id="144" name="Picture 143">
              <a:extLst>
                <a:ext uri="{FF2B5EF4-FFF2-40B4-BE49-F238E27FC236}">
                  <a16:creationId xmlns:a16="http://schemas.microsoft.com/office/drawing/2014/main" id="{412AAE94-3E98-386A-200A-31A1F96DAAB4}"/>
                </a:ext>
              </a:extLst>
            </p:cNvPr>
            <p:cNvPicPr>
              <a:picLocks noChangeAspect="1"/>
            </p:cNvPicPr>
            <p:nvPr/>
          </p:nvPicPr>
          <p:blipFill>
            <a:blip r:embed="rId2">
              <a:biLevel thresh="75000"/>
            </a:blip>
            <a:stretch>
              <a:fillRect/>
            </a:stretch>
          </p:blipFill>
          <p:spPr>
            <a:xfrm>
              <a:off x="1543545" y="2149445"/>
              <a:ext cx="441245" cy="263868"/>
            </a:xfrm>
            <a:prstGeom prst="rect">
              <a:avLst/>
            </a:prstGeom>
          </p:spPr>
        </p:pic>
        <p:pic>
          <p:nvPicPr>
            <p:cNvPr id="145" name="Picture 144">
              <a:extLst>
                <a:ext uri="{FF2B5EF4-FFF2-40B4-BE49-F238E27FC236}">
                  <a16:creationId xmlns:a16="http://schemas.microsoft.com/office/drawing/2014/main" id="{3A625937-6164-5E24-AB47-D00A7AFA8604}"/>
                </a:ext>
              </a:extLst>
            </p:cNvPr>
            <p:cNvPicPr>
              <a:picLocks noChangeAspect="1"/>
            </p:cNvPicPr>
            <p:nvPr/>
          </p:nvPicPr>
          <p:blipFill>
            <a:blip r:embed="rId3"/>
            <a:stretch>
              <a:fillRect/>
            </a:stretch>
          </p:blipFill>
          <p:spPr>
            <a:xfrm>
              <a:off x="1256956" y="2630996"/>
              <a:ext cx="1014422" cy="280777"/>
            </a:xfrm>
            <a:prstGeom prst="rect">
              <a:avLst/>
            </a:prstGeom>
          </p:spPr>
        </p:pic>
        <p:pic>
          <p:nvPicPr>
            <p:cNvPr id="146" name="Picture 145">
              <a:extLst>
                <a:ext uri="{FF2B5EF4-FFF2-40B4-BE49-F238E27FC236}">
                  <a16:creationId xmlns:a16="http://schemas.microsoft.com/office/drawing/2014/main" id="{ABDF8F7C-58E6-7D16-D884-914040D5760F}"/>
                </a:ext>
              </a:extLst>
            </p:cNvPr>
            <p:cNvPicPr>
              <a:picLocks noChangeAspect="1"/>
            </p:cNvPicPr>
            <p:nvPr/>
          </p:nvPicPr>
          <p:blipFill>
            <a:blip r:embed="rId4">
              <a:duotone>
                <a:prstClr val="black"/>
                <a:srgbClr val="000000">
                  <a:tint val="45000"/>
                  <a:satMod val="400000"/>
                </a:srgbClr>
              </a:duotone>
            </a:blip>
            <a:stretch>
              <a:fillRect/>
            </a:stretch>
          </p:blipFill>
          <p:spPr>
            <a:xfrm>
              <a:off x="1344049" y="4383653"/>
              <a:ext cx="840236" cy="679247"/>
            </a:xfrm>
            <a:prstGeom prst="rect">
              <a:avLst/>
            </a:prstGeom>
          </p:spPr>
        </p:pic>
        <p:pic>
          <p:nvPicPr>
            <p:cNvPr id="147" name="Picture 146">
              <a:extLst>
                <a:ext uri="{FF2B5EF4-FFF2-40B4-BE49-F238E27FC236}">
                  <a16:creationId xmlns:a16="http://schemas.microsoft.com/office/drawing/2014/main" id="{12BCE454-A6C5-8E4D-17D8-D9447FA9A30E}"/>
                </a:ext>
              </a:extLst>
            </p:cNvPr>
            <p:cNvPicPr>
              <a:picLocks noChangeAspect="1"/>
            </p:cNvPicPr>
            <p:nvPr/>
          </p:nvPicPr>
          <p:blipFill>
            <a:blip r:embed="rId5"/>
            <a:stretch>
              <a:fillRect/>
            </a:stretch>
          </p:blipFill>
          <p:spPr>
            <a:xfrm>
              <a:off x="1214781" y="3464336"/>
              <a:ext cx="1098772" cy="306864"/>
            </a:xfrm>
            <a:prstGeom prst="rect">
              <a:avLst/>
            </a:prstGeom>
          </p:spPr>
        </p:pic>
        <p:pic>
          <p:nvPicPr>
            <p:cNvPr id="148" name="Picture 147">
              <a:extLst>
                <a:ext uri="{FF2B5EF4-FFF2-40B4-BE49-F238E27FC236}">
                  <a16:creationId xmlns:a16="http://schemas.microsoft.com/office/drawing/2014/main" id="{A8376A47-2006-F115-824F-C1ACACE9AB21}"/>
                </a:ext>
              </a:extLst>
            </p:cNvPr>
            <p:cNvPicPr>
              <a:picLocks noChangeAspect="1"/>
            </p:cNvPicPr>
            <p:nvPr/>
          </p:nvPicPr>
          <p:blipFill>
            <a:blip r:embed="rId6"/>
            <a:stretch>
              <a:fillRect/>
            </a:stretch>
          </p:blipFill>
          <p:spPr>
            <a:xfrm>
              <a:off x="1305247" y="3129456"/>
              <a:ext cx="917840" cy="117197"/>
            </a:xfrm>
            <a:prstGeom prst="rect">
              <a:avLst/>
            </a:prstGeom>
          </p:spPr>
        </p:pic>
        <p:sp>
          <p:nvSpPr>
            <p:cNvPr id="150" name="TextBox 149">
              <a:extLst>
                <a:ext uri="{FF2B5EF4-FFF2-40B4-BE49-F238E27FC236}">
                  <a16:creationId xmlns:a16="http://schemas.microsoft.com/office/drawing/2014/main" id="{DF3CAC22-FC99-763A-0EDC-907BCECE951E}"/>
                </a:ext>
              </a:extLst>
            </p:cNvPr>
            <p:cNvSpPr txBox="1"/>
            <p:nvPr/>
          </p:nvSpPr>
          <p:spPr>
            <a:xfrm>
              <a:off x="1515134" y="5248577"/>
              <a:ext cx="752619" cy="248948"/>
            </a:xfrm>
            <a:prstGeom prst="rect">
              <a:avLst/>
            </a:prstGeom>
          </p:spPr>
          <p:txBody>
            <a:bodyPr vert="horz"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Snapshots</a:t>
              </a:r>
            </a:p>
          </p:txBody>
        </p:sp>
        <p:pic>
          <p:nvPicPr>
            <p:cNvPr id="151" name="Picture 150">
              <a:extLst>
                <a:ext uri="{FF2B5EF4-FFF2-40B4-BE49-F238E27FC236}">
                  <a16:creationId xmlns:a16="http://schemas.microsoft.com/office/drawing/2014/main" id="{CF4C6019-343C-684E-C48A-D7F96F4915AF}"/>
                </a:ext>
              </a:extLst>
            </p:cNvPr>
            <p:cNvPicPr>
              <a:picLocks noChangeAspect="1"/>
            </p:cNvPicPr>
            <p:nvPr/>
          </p:nvPicPr>
          <p:blipFill>
            <a:blip r:embed="rId7"/>
            <a:stretch>
              <a:fillRect/>
            </a:stretch>
          </p:blipFill>
          <p:spPr>
            <a:xfrm>
              <a:off x="1387858" y="3988883"/>
              <a:ext cx="752619" cy="177087"/>
            </a:xfrm>
            <a:prstGeom prst="rect">
              <a:avLst/>
            </a:prstGeom>
          </p:spPr>
        </p:pic>
        <p:pic>
          <p:nvPicPr>
            <p:cNvPr id="305" name="Picture 304" descr="Icon&#10;&#10;Description automatically generated">
              <a:extLst>
                <a:ext uri="{FF2B5EF4-FFF2-40B4-BE49-F238E27FC236}">
                  <a16:creationId xmlns:a16="http://schemas.microsoft.com/office/drawing/2014/main" id="{B873BAD4-1CA0-657E-4604-96C2A93210C9}"/>
                </a:ext>
              </a:extLst>
            </p:cNvPr>
            <p:cNvPicPr>
              <a:picLocks noChangeAspect="1"/>
            </p:cNvPicPr>
            <p:nvPr/>
          </p:nvPicPr>
          <p:blipFill rotWithShape="1">
            <a:blip r:embed="rId8"/>
            <a:srcRect l="29516" t="30506" r="28262" b="27269"/>
            <a:stretch/>
          </p:blipFill>
          <p:spPr>
            <a:xfrm>
              <a:off x="1262971" y="5195662"/>
              <a:ext cx="365513" cy="365532"/>
            </a:xfrm>
            <a:prstGeom prst="rect">
              <a:avLst/>
            </a:prstGeom>
          </p:spPr>
        </p:pic>
      </p:grpSp>
      <p:grpSp>
        <p:nvGrpSpPr>
          <p:cNvPr id="310" name="Group 309">
            <a:extLst>
              <a:ext uri="{FF2B5EF4-FFF2-40B4-BE49-F238E27FC236}">
                <a16:creationId xmlns:a16="http://schemas.microsoft.com/office/drawing/2014/main" id="{A6A20AAF-4C31-A977-B45A-EA344F24D82C}"/>
              </a:ext>
            </a:extLst>
          </p:cNvPr>
          <p:cNvGrpSpPr/>
          <p:nvPr/>
        </p:nvGrpSpPr>
        <p:grpSpPr>
          <a:xfrm>
            <a:off x="3042286" y="1389981"/>
            <a:ext cx="3074443" cy="4481090"/>
            <a:chOff x="3042286" y="1389981"/>
            <a:chExt cx="3074443" cy="4481090"/>
          </a:xfrm>
        </p:grpSpPr>
        <p:sp>
          <p:nvSpPr>
            <p:cNvPr id="106" name="TextBox 105">
              <a:extLst>
                <a:ext uri="{FF2B5EF4-FFF2-40B4-BE49-F238E27FC236}">
                  <a16:creationId xmlns:a16="http://schemas.microsoft.com/office/drawing/2014/main" id="{716224C5-4A01-2A0F-C69A-8579AAFC328D}"/>
                </a:ext>
              </a:extLst>
            </p:cNvPr>
            <p:cNvSpPr txBox="1"/>
            <p:nvPr/>
          </p:nvSpPr>
          <p:spPr>
            <a:xfrm>
              <a:off x="4598907" y="2494557"/>
              <a:ext cx="1517822" cy="236713"/>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AB2328"/>
                  </a:solidFill>
                  <a:effectLst/>
                  <a:uLnTx/>
                  <a:uFillTx/>
                  <a:latin typeface="Arial" panose="020B0604020202020204"/>
                  <a:ea typeface="Polaris Book Italic" panose="02000000000000000000" pitchFamily="2" charset="0"/>
                  <a:cs typeface="Arial" panose="020B0604020202020204" pitchFamily="34" charset="0"/>
                </a:rPr>
                <a:t>Recovery</a:t>
              </a:r>
            </a:p>
          </p:txBody>
        </p:sp>
        <p:sp>
          <p:nvSpPr>
            <p:cNvPr id="107" name="Rounded Rectangle 45">
              <a:extLst>
                <a:ext uri="{FF2B5EF4-FFF2-40B4-BE49-F238E27FC236}">
                  <a16:creationId xmlns:a16="http://schemas.microsoft.com/office/drawing/2014/main" id="{C40A8743-B97D-16BC-029A-6A65EB461AAB}"/>
                </a:ext>
              </a:extLst>
            </p:cNvPr>
            <p:cNvSpPr/>
            <p:nvPr/>
          </p:nvSpPr>
          <p:spPr bwMode="auto">
            <a:xfrm>
              <a:off x="3048623" y="1391678"/>
              <a:ext cx="2993259" cy="4479393"/>
            </a:xfrm>
            <a:prstGeom prst="roundRect">
              <a:avLst>
                <a:gd name="adj" fmla="val 1885"/>
              </a:avLst>
            </a:prstGeom>
            <a:solidFill>
              <a:sysClr val="window" lastClr="FFFFFF"/>
            </a:solidFill>
            <a:ln w="25400" cap="flat" cmpd="sng" algn="ctr">
              <a:noFill/>
              <a:prstDash val="solid"/>
              <a:miter lim="800000"/>
              <a:headEnd type="none" w="med" len="med"/>
              <a:tailEnd type="none" w="med" len="med"/>
            </a:ln>
            <a:effectLst>
              <a:outerShdw blurRad="254000" dir="5400000" algn="t" rotWithShape="0">
                <a:srgbClr val="000000">
                  <a:alpha val="30000"/>
                </a:srgb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08" name="Round Same Side Corner Rectangle 46">
              <a:extLst>
                <a:ext uri="{FF2B5EF4-FFF2-40B4-BE49-F238E27FC236}">
                  <a16:creationId xmlns:a16="http://schemas.microsoft.com/office/drawing/2014/main" id="{5B7E8B42-6D53-88B7-78C2-5B91AE9EECED}"/>
                </a:ext>
              </a:extLst>
            </p:cNvPr>
            <p:cNvSpPr/>
            <p:nvPr/>
          </p:nvSpPr>
          <p:spPr bwMode="auto">
            <a:xfrm>
              <a:off x="3042286" y="1389981"/>
              <a:ext cx="2999596" cy="457081"/>
            </a:xfrm>
            <a:prstGeom prst="round2SameRect">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To All Storage Targets</a:t>
              </a:r>
            </a:p>
          </p:txBody>
        </p:sp>
        <p:pic>
          <p:nvPicPr>
            <p:cNvPr id="249" name="Picture 248" descr="A picture containing icon&#10;&#10;Description automatically generated">
              <a:extLst>
                <a:ext uri="{FF2B5EF4-FFF2-40B4-BE49-F238E27FC236}">
                  <a16:creationId xmlns:a16="http://schemas.microsoft.com/office/drawing/2014/main" id="{1464A3EC-38FC-900F-71BC-E06DFFE5C28D}"/>
                </a:ext>
              </a:extLst>
            </p:cNvPr>
            <p:cNvPicPr>
              <a:picLocks noChangeAspect="1"/>
            </p:cNvPicPr>
            <p:nvPr/>
          </p:nvPicPr>
          <p:blipFill>
            <a:blip r:embed="rId9"/>
            <a:stretch>
              <a:fillRect/>
            </a:stretch>
          </p:blipFill>
          <p:spPr>
            <a:xfrm>
              <a:off x="4144220" y="1831694"/>
              <a:ext cx="845500" cy="845500"/>
            </a:xfrm>
            <a:prstGeom prst="rect">
              <a:avLst/>
            </a:prstGeom>
          </p:spPr>
        </p:pic>
        <p:sp>
          <p:nvSpPr>
            <p:cNvPr id="250" name="Rounded Rectangle 249">
              <a:extLst>
                <a:ext uri="{FF2B5EF4-FFF2-40B4-BE49-F238E27FC236}">
                  <a16:creationId xmlns:a16="http://schemas.microsoft.com/office/drawing/2014/main" id="{1E46467E-FB17-5D7F-4168-29E90EB9AAAA}"/>
                </a:ext>
              </a:extLst>
            </p:cNvPr>
            <p:cNvSpPr/>
            <p:nvPr/>
          </p:nvSpPr>
          <p:spPr bwMode="auto">
            <a:xfrm>
              <a:off x="4181874" y="3957921"/>
              <a:ext cx="182880" cy="182880"/>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1" name="Rounded Rectangle 250">
              <a:extLst>
                <a:ext uri="{FF2B5EF4-FFF2-40B4-BE49-F238E27FC236}">
                  <a16:creationId xmlns:a16="http://schemas.microsoft.com/office/drawing/2014/main" id="{DB4F39B3-6A9D-BCE1-7D61-3A794BD96F76}"/>
                </a:ext>
              </a:extLst>
            </p:cNvPr>
            <p:cNvSpPr/>
            <p:nvPr/>
          </p:nvSpPr>
          <p:spPr bwMode="auto">
            <a:xfrm>
              <a:off x="4399185" y="3957921"/>
              <a:ext cx="182880" cy="182880"/>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2" name="Rounded Rectangle 251">
              <a:extLst>
                <a:ext uri="{FF2B5EF4-FFF2-40B4-BE49-F238E27FC236}">
                  <a16:creationId xmlns:a16="http://schemas.microsoft.com/office/drawing/2014/main" id="{892C764F-D4C1-44E2-F528-AC99400AA573}"/>
                </a:ext>
              </a:extLst>
            </p:cNvPr>
            <p:cNvSpPr/>
            <p:nvPr/>
          </p:nvSpPr>
          <p:spPr bwMode="auto">
            <a:xfrm>
              <a:off x="4616496" y="3957921"/>
              <a:ext cx="182880" cy="182880"/>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3" name="Rounded Rectangle 252">
              <a:extLst>
                <a:ext uri="{FF2B5EF4-FFF2-40B4-BE49-F238E27FC236}">
                  <a16:creationId xmlns:a16="http://schemas.microsoft.com/office/drawing/2014/main" id="{1E708221-0606-95ED-1BE5-19A1739A70D9}"/>
                </a:ext>
              </a:extLst>
            </p:cNvPr>
            <p:cNvSpPr/>
            <p:nvPr/>
          </p:nvSpPr>
          <p:spPr bwMode="auto">
            <a:xfrm>
              <a:off x="4833808" y="3957921"/>
              <a:ext cx="182880" cy="182880"/>
            </a:xfrm>
            <a:prstGeom prst="roundRect">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54" name="TextBox 253">
              <a:extLst>
                <a:ext uri="{FF2B5EF4-FFF2-40B4-BE49-F238E27FC236}">
                  <a16:creationId xmlns:a16="http://schemas.microsoft.com/office/drawing/2014/main" id="{88A12DDD-795D-83DF-2E14-E033AF7A5A1E}"/>
                </a:ext>
              </a:extLst>
            </p:cNvPr>
            <p:cNvSpPr txBox="1"/>
            <p:nvPr/>
          </p:nvSpPr>
          <p:spPr>
            <a:xfrm>
              <a:off x="3800427" y="4184554"/>
              <a:ext cx="1597708" cy="207161"/>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Storage</a:t>
              </a:r>
            </a:p>
          </p:txBody>
        </p:sp>
        <p:sp>
          <p:nvSpPr>
            <p:cNvPr id="255" name="TextBox 254">
              <a:extLst>
                <a:ext uri="{FF2B5EF4-FFF2-40B4-BE49-F238E27FC236}">
                  <a16:creationId xmlns:a16="http://schemas.microsoft.com/office/drawing/2014/main" id="{79BDDA25-2272-D9A6-BD57-A11A659A5E24}"/>
                </a:ext>
              </a:extLst>
            </p:cNvPr>
            <p:cNvSpPr txBox="1"/>
            <p:nvPr/>
          </p:nvSpPr>
          <p:spPr>
            <a:xfrm>
              <a:off x="3063670" y="2593001"/>
              <a:ext cx="2964699" cy="164429"/>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Primary Site</a:t>
              </a:r>
            </a:p>
          </p:txBody>
        </p:sp>
        <p:cxnSp>
          <p:nvCxnSpPr>
            <p:cNvPr id="256" name="Straight Arrow Connector 255">
              <a:extLst>
                <a:ext uri="{FF2B5EF4-FFF2-40B4-BE49-F238E27FC236}">
                  <a16:creationId xmlns:a16="http://schemas.microsoft.com/office/drawing/2014/main" id="{1D1EFE2D-5547-7939-0D49-524D5B13D8E2}"/>
                </a:ext>
                <a:ext uri="{C183D7F6-B498-43B3-948B-1728B52AA6E4}">
                  <adec:decorative xmlns:adec="http://schemas.microsoft.com/office/drawing/2017/decorative" val="1"/>
                </a:ext>
              </a:extLst>
            </p:cNvPr>
            <p:cNvCxnSpPr>
              <a:cxnSpLocks/>
            </p:cNvCxnSpPr>
            <p:nvPr/>
          </p:nvCxnSpPr>
          <p:spPr bwMode="auto">
            <a:xfrm flipV="1">
              <a:off x="4588293" y="2772130"/>
              <a:ext cx="3736" cy="365760"/>
            </a:xfrm>
            <a:prstGeom prst="straightConnector1">
              <a:avLst/>
            </a:prstGeom>
            <a:ln w="19050">
              <a:solidFill>
                <a:schemeClr val="tx2"/>
              </a:solidFill>
              <a:headEnd type="arrow" w="med" len="sm"/>
              <a:tailEnd type="arrow" w="med" len="sm"/>
            </a:ln>
          </p:spPr>
          <p:style>
            <a:lnRef idx="1">
              <a:schemeClr val="dk1"/>
            </a:lnRef>
            <a:fillRef idx="0">
              <a:schemeClr val="dk1"/>
            </a:fillRef>
            <a:effectRef idx="0">
              <a:schemeClr val="dk1"/>
            </a:effectRef>
            <a:fontRef idx="minor">
              <a:schemeClr val="tx1"/>
            </a:fontRef>
          </p:style>
        </p:cxnSp>
        <p:sp>
          <p:nvSpPr>
            <p:cNvPr id="257" name="TextBox 256">
              <a:extLst>
                <a:ext uri="{FF2B5EF4-FFF2-40B4-BE49-F238E27FC236}">
                  <a16:creationId xmlns:a16="http://schemas.microsoft.com/office/drawing/2014/main" id="{C4878DF2-DA1A-4A20-F732-E427D6B8E046}"/>
                </a:ext>
              </a:extLst>
            </p:cNvPr>
            <p:cNvSpPr txBox="1"/>
            <p:nvPr/>
          </p:nvSpPr>
          <p:spPr>
            <a:xfrm>
              <a:off x="3086135" y="3707355"/>
              <a:ext cx="2861847" cy="209584"/>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Polaris Book Italic" panose="02000000000000000000" pitchFamily="2" charset="0"/>
                  <a:cs typeface="Arial" panose="020B0604020202020204" pitchFamily="34" charset="0"/>
                </a:rPr>
                <a:t>NetBackup Services(s)</a:t>
              </a:r>
            </a:p>
          </p:txBody>
        </p:sp>
        <p:pic>
          <p:nvPicPr>
            <p:cNvPr id="258" name="Picture 257" descr="Icon&#10;&#10;Description automatically generated with medium confidence">
              <a:extLst>
                <a:ext uri="{FF2B5EF4-FFF2-40B4-BE49-F238E27FC236}">
                  <a16:creationId xmlns:a16="http://schemas.microsoft.com/office/drawing/2014/main" id="{48574B0F-C748-24ED-B5EA-6000506C7404}"/>
                </a:ext>
              </a:extLst>
            </p:cNvPr>
            <p:cNvPicPr>
              <a:picLocks noChangeAspect="1"/>
            </p:cNvPicPr>
            <p:nvPr/>
          </p:nvPicPr>
          <p:blipFill>
            <a:blip r:embed="rId10"/>
            <a:stretch>
              <a:fillRect/>
            </a:stretch>
          </p:blipFill>
          <p:spPr>
            <a:xfrm>
              <a:off x="3911550" y="4616738"/>
              <a:ext cx="606090" cy="606090"/>
            </a:xfrm>
            <a:prstGeom prst="rect">
              <a:avLst/>
            </a:prstGeom>
          </p:spPr>
        </p:pic>
        <p:pic>
          <p:nvPicPr>
            <p:cNvPr id="259" name="Picture 258">
              <a:extLst>
                <a:ext uri="{FF2B5EF4-FFF2-40B4-BE49-F238E27FC236}">
                  <a16:creationId xmlns:a16="http://schemas.microsoft.com/office/drawing/2014/main" id="{47432F9E-3A76-F5AC-B2C4-8B8F4EBAA744}"/>
                </a:ext>
              </a:extLst>
            </p:cNvPr>
            <p:cNvPicPr>
              <a:picLocks noChangeAspect="1"/>
            </p:cNvPicPr>
            <p:nvPr/>
          </p:nvPicPr>
          <p:blipFill>
            <a:blip r:embed="rId11"/>
            <a:srcRect/>
            <a:stretch/>
          </p:blipFill>
          <p:spPr>
            <a:xfrm>
              <a:off x="4591173" y="4611166"/>
              <a:ext cx="606090" cy="606090"/>
            </a:xfrm>
            <a:prstGeom prst="rect">
              <a:avLst/>
            </a:prstGeom>
          </p:spPr>
        </p:pic>
        <p:pic>
          <p:nvPicPr>
            <p:cNvPr id="260" name="Picture 259">
              <a:extLst>
                <a:ext uri="{FF2B5EF4-FFF2-40B4-BE49-F238E27FC236}">
                  <a16:creationId xmlns:a16="http://schemas.microsoft.com/office/drawing/2014/main" id="{14B85C55-5E77-A215-46AB-9C81667CECDC}"/>
                </a:ext>
              </a:extLst>
            </p:cNvPr>
            <p:cNvPicPr>
              <a:picLocks noChangeAspect="1"/>
            </p:cNvPicPr>
            <p:nvPr/>
          </p:nvPicPr>
          <p:blipFill>
            <a:blip r:embed="rId11"/>
            <a:srcRect/>
            <a:stretch/>
          </p:blipFill>
          <p:spPr>
            <a:xfrm>
              <a:off x="5285386" y="4611166"/>
              <a:ext cx="606090" cy="606090"/>
            </a:xfrm>
            <a:prstGeom prst="rect">
              <a:avLst/>
            </a:prstGeom>
          </p:spPr>
        </p:pic>
        <p:pic>
          <p:nvPicPr>
            <p:cNvPr id="261" name="Picture 260" descr="Icon&#10;&#10;Description automatically generated">
              <a:extLst>
                <a:ext uri="{FF2B5EF4-FFF2-40B4-BE49-F238E27FC236}">
                  <a16:creationId xmlns:a16="http://schemas.microsoft.com/office/drawing/2014/main" id="{CD8677D3-561A-2E4C-88E4-2BFD621CD9A0}"/>
                </a:ext>
              </a:extLst>
            </p:cNvPr>
            <p:cNvPicPr>
              <a:picLocks noChangeAspect="1"/>
            </p:cNvPicPr>
            <p:nvPr/>
          </p:nvPicPr>
          <p:blipFill>
            <a:blip r:embed="rId12"/>
            <a:stretch>
              <a:fillRect/>
            </a:stretch>
          </p:blipFill>
          <p:spPr>
            <a:xfrm>
              <a:off x="3256224" y="4647797"/>
              <a:ext cx="552778" cy="552778"/>
            </a:xfrm>
            <a:prstGeom prst="rect">
              <a:avLst/>
            </a:prstGeom>
          </p:spPr>
        </p:pic>
        <p:pic>
          <p:nvPicPr>
            <p:cNvPr id="262" name="Picture 261" descr="A picture containing graphical user interface&#10;&#10;Description automatically generated">
              <a:extLst>
                <a:ext uri="{FF2B5EF4-FFF2-40B4-BE49-F238E27FC236}">
                  <a16:creationId xmlns:a16="http://schemas.microsoft.com/office/drawing/2014/main" id="{F8CFA4D7-72CB-13B5-5783-927989491977}"/>
                </a:ext>
              </a:extLst>
            </p:cNvPr>
            <p:cNvPicPr>
              <a:picLocks noChangeAspect="1"/>
            </p:cNvPicPr>
            <p:nvPr/>
          </p:nvPicPr>
          <p:blipFill>
            <a:blip r:embed="rId13"/>
            <a:stretch>
              <a:fillRect/>
            </a:stretch>
          </p:blipFill>
          <p:spPr>
            <a:xfrm>
              <a:off x="3796581" y="3184401"/>
              <a:ext cx="503107" cy="442387"/>
            </a:xfrm>
            <a:prstGeom prst="rect">
              <a:avLst/>
            </a:prstGeom>
          </p:spPr>
        </p:pic>
        <p:pic>
          <p:nvPicPr>
            <p:cNvPr id="263" name="Picture 262" descr="A picture containing graphical user interface&#10;&#10;Description automatically generated">
              <a:extLst>
                <a:ext uri="{FF2B5EF4-FFF2-40B4-BE49-F238E27FC236}">
                  <a16:creationId xmlns:a16="http://schemas.microsoft.com/office/drawing/2014/main" id="{6E334FCA-E459-CA2C-63C4-1DAF87F05E8C}"/>
                </a:ext>
              </a:extLst>
            </p:cNvPr>
            <p:cNvPicPr>
              <a:picLocks noChangeAspect="1"/>
            </p:cNvPicPr>
            <p:nvPr/>
          </p:nvPicPr>
          <p:blipFill>
            <a:blip r:embed="rId13"/>
            <a:stretch>
              <a:fillRect/>
            </a:stretch>
          </p:blipFill>
          <p:spPr>
            <a:xfrm>
              <a:off x="4342020" y="3184401"/>
              <a:ext cx="503107" cy="442387"/>
            </a:xfrm>
            <a:prstGeom prst="rect">
              <a:avLst/>
            </a:prstGeom>
          </p:spPr>
        </p:pic>
        <p:pic>
          <p:nvPicPr>
            <p:cNvPr id="264" name="Picture 263" descr="A picture containing graphical user interface&#10;&#10;Description automatically generated">
              <a:extLst>
                <a:ext uri="{FF2B5EF4-FFF2-40B4-BE49-F238E27FC236}">
                  <a16:creationId xmlns:a16="http://schemas.microsoft.com/office/drawing/2014/main" id="{119ED474-274E-12C4-05B5-3C1EEDB7DD80}"/>
                </a:ext>
              </a:extLst>
            </p:cNvPr>
            <p:cNvPicPr>
              <a:picLocks noChangeAspect="1"/>
            </p:cNvPicPr>
            <p:nvPr/>
          </p:nvPicPr>
          <p:blipFill>
            <a:blip r:embed="rId13"/>
            <a:stretch>
              <a:fillRect/>
            </a:stretch>
          </p:blipFill>
          <p:spPr>
            <a:xfrm>
              <a:off x="4887458" y="3184401"/>
              <a:ext cx="503107" cy="442387"/>
            </a:xfrm>
            <a:prstGeom prst="rect">
              <a:avLst/>
            </a:prstGeom>
          </p:spPr>
        </p:pic>
        <p:grpSp>
          <p:nvGrpSpPr>
            <p:cNvPr id="277" name="Group 276">
              <a:extLst>
                <a:ext uri="{FF2B5EF4-FFF2-40B4-BE49-F238E27FC236}">
                  <a16:creationId xmlns:a16="http://schemas.microsoft.com/office/drawing/2014/main" id="{16693E40-E885-F49E-CAD6-31DC3D645920}"/>
                </a:ext>
              </a:extLst>
            </p:cNvPr>
            <p:cNvGrpSpPr/>
            <p:nvPr/>
          </p:nvGrpSpPr>
          <p:grpSpPr>
            <a:xfrm>
              <a:off x="3329136" y="5400262"/>
              <a:ext cx="2364154" cy="214717"/>
              <a:chOff x="3329136" y="5467168"/>
              <a:chExt cx="2364154" cy="214717"/>
            </a:xfrm>
          </p:grpSpPr>
          <p:pic>
            <p:nvPicPr>
              <p:cNvPr id="266" name="Picture 265">
                <a:extLst>
                  <a:ext uri="{FF2B5EF4-FFF2-40B4-BE49-F238E27FC236}">
                    <a16:creationId xmlns:a16="http://schemas.microsoft.com/office/drawing/2014/main" id="{DF72A45F-5A57-0FB1-5EA6-20DAF79AB944}"/>
                  </a:ext>
                </a:extLst>
              </p:cNvPr>
              <p:cNvPicPr>
                <a:picLocks noChangeAspect="1"/>
              </p:cNvPicPr>
              <p:nvPr/>
            </p:nvPicPr>
            <p:blipFill>
              <a:blip r:embed="rId14"/>
              <a:stretch>
                <a:fillRect/>
              </a:stretch>
            </p:blipFill>
            <p:spPr>
              <a:xfrm>
                <a:off x="3329136" y="5467168"/>
                <a:ext cx="149368" cy="214717"/>
              </a:xfrm>
              <a:prstGeom prst="rect">
                <a:avLst/>
              </a:prstGeom>
            </p:spPr>
          </p:pic>
          <p:pic>
            <p:nvPicPr>
              <p:cNvPr id="267" name="Picture 266">
                <a:extLst>
                  <a:ext uri="{FF2B5EF4-FFF2-40B4-BE49-F238E27FC236}">
                    <a16:creationId xmlns:a16="http://schemas.microsoft.com/office/drawing/2014/main" id="{09E88C36-265D-F383-27BF-BEEA7B8F9AC1}"/>
                  </a:ext>
                </a:extLst>
              </p:cNvPr>
              <p:cNvPicPr>
                <a:picLocks noChangeAspect="1"/>
              </p:cNvPicPr>
              <p:nvPr/>
            </p:nvPicPr>
            <p:blipFill>
              <a:blip r:embed="rId14"/>
              <a:stretch>
                <a:fillRect/>
              </a:stretch>
            </p:blipFill>
            <p:spPr>
              <a:xfrm>
                <a:off x="4048769" y="5467168"/>
                <a:ext cx="149368" cy="214717"/>
              </a:xfrm>
              <a:prstGeom prst="rect">
                <a:avLst/>
              </a:prstGeom>
            </p:spPr>
          </p:pic>
          <p:pic>
            <p:nvPicPr>
              <p:cNvPr id="268" name="Picture 267">
                <a:extLst>
                  <a:ext uri="{FF2B5EF4-FFF2-40B4-BE49-F238E27FC236}">
                    <a16:creationId xmlns:a16="http://schemas.microsoft.com/office/drawing/2014/main" id="{A2761C26-1065-F217-8536-B772CAE5221F}"/>
                  </a:ext>
                </a:extLst>
              </p:cNvPr>
              <p:cNvPicPr>
                <a:picLocks noChangeAspect="1"/>
              </p:cNvPicPr>
              <p:nvPr/>
            </p:nvPicPr>
            <p:blipFill>
              <a:blip r:embed="rId14"/>
              <a:stretch>
                <a:fillRect/>
              </a:stretch>
            </p:blipFill>
            <p:spPr>
              <a:xfrm>
                <a:off x="4744581" y="5467168"/>
                <a:ext cx="149368" cy="214717"/>
              </a:xfrm>
              <a:prstGeom prst="rect">
                <a:avLst/>
              </a:prstGeom>
            </p:spPr>
          </p:pic>
          <p:pic>
            <p:nvPicPr>
              <p:cNvPr id="269" name="Picture 268">
                <a:extLst>
                  <a:ext uri="{FF2B5EF4-FFF2-40B4-BE49-F238E27FC236}">
                    <a16:creationId xmlns:a16="http://schemas.microsoft.com/office/drawing/2014/main" id="{F21201BC-2474-1071-F98A-AA0F2635032E}"/>
                  </a:ext>
                </a:extLst>
              </p:cNvPr>
              <p:cNvPicPr>
                <a:picLocks noChangeAspect="1"/>
              </p:cNvPicPr>
              <p:nvPr/>
            </p:nvPicPr>
            <p:blipFill>
              <a:blip r:embed="rId14"/>
              <a:stretch>
                <a:fillRect/>
              </a:stretch>
            </p:blipFill>
            <p:spPr>
              <a:xfrm>
                <a:off x="5543922" y="5467168"/>
                <a:ext cx="149368" cy="214717"/>
              </a:xfrm>
              <a:prstGeom prst="rect">
                <a:avLst/>
              </a:prstGeom>
            </p:spPr>
          </p:pic>
          <p:pic>
            <p:nvPicPr>
              <p:cNvPr id="270" name="Picture 99">
                <a:extLst>
                  <a:ext uri="{FF2B5EF4-FFF2-40B4-BE49-F238E27FC236}">
                    <a16:creationId xmlns:a16="http://schemas.microsoft.com/office/drawing/2014/main" id="{B2C38BB3-9B1A-4BB2-DC9B-9E77A2268E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34684" y="5470944"/>
                <a:ext cx="207160" cy="207160"/>
              </a:xfrm>
              <a:prstGeom prst="rect">
                <a:avLst/>
              </a:prstGeom>
            </p:spPr>
          </p:pic>
          <p:pic>
            <p:nvPicPr>
              <p:cNvPr id="271" name="Picture 103">
                <a:extLst>
                  <a:ext uri="{FF2B5EF4-FFF2-40B4-BE49-F238E27FC236}">
                    <a16:creationId xmlns:a16="http://schemas.microsoft.com/office/drawing/2014/main" id="{CE7C3C60-888C-952E-5046-ED436AD335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238872" y="5470944"/>
                <a:ext cx="207160" cy="207160"/>
              </a:xfrm>
              <a:prstGeom prst="rect">
                <a:avLst/>
              </a:prstGeom>
            </p:spPr>
          </p:pic>
          <p:pic>
            <p:nvPicPr>
              <p:cNvPr id="272" name="Picture 104">
                <a:extLst>
                  <a:ext uri="{FF2B5EF4-FFF2-40B4-BE49-F238E27FC236}">
                    <a16:creationId xmlns:a16="http://schemas.microsoft.com/office/drawing/2014/main" id="{5D5B8465-05BB-25E0-4C09-608C6022CB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519239" y="5470944"/>
                <a:ext cx="207160" cy="207160"/>
              </a:xfrm>
              <a:prstGeom prst="rect">
                <a:avLst/>
              </a:prstGeom>
            </p:spPr>
          </p:pic>
        </p:grpSp>
        <p:sp>
          <p:nvSpPr>
            <p:cNvPr id="273" name="Rounded Rectangle 272">
              <a:extLst>
                <a:ext uri="{FF2B5EF4-FFF2-40B4-BE49-F238E27FC236}">
                  <a16:creationId xmlns:a16="http://schemas.microsoft.com/office/drawing/2014/main" id="{F737E75F-BC8B-24A5-FEFD-2692FC714B93}"/>
                </a:ext>
              </a:extLst>
            </p:cNvPr>
            <p:cNvSpPr/>
            <p:nvPr/>
          </p:nvSpPr>
          <p:spPr bwMode="auto">
            <a:xfrm>
              <a:off x="3212670" y="4596052"/>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74" name="Rounded Rectangle 273">
              <a:extLst>
                <a:ext uri="{FF2B5EF4-FFF2-40B4-BE49-F238E27FC236}">
                  <a16:creationId xmlns:a16="http://schemas.microsoft.com/office/drawing/2014/main" id="{342799EA-A830-8326-3E37-D48E8386F857}"/>
                </a:ext>
              </a:extLst>
            </p:cNvPr>
            <p:cNvSpPr/>
            <p:nvPr/>
          </p:nvSpPr>
          <p:spPr bwMode="auto">
            <a:xfrm>
              <a:off x="3899858" y="4596052"/>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75" name="Rounded Rectangle 274">
              <a:extLst>
                <a:ext uri="{FF2B5EF4-FFF2-40B4-BE49-F238E27FC236}">
                  <a16:creationId xmlns:a16="http://schemas.microsoft.com/office/drawing/2014/main" id="{A51C23E4-3D30-7108-0D2A-9707B0797A41}"/>
                </a:ext>
              </a:extLst>
            </p:cNvPr>
            <p:cNvSpPr/>
            <p:nvPr/>
          </p:nvSpPr>
          <p:spPr bwMode="auto">
            <a:xfrm>
              <a:off x="4587046" y="4596052"/>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76" name="Rounded Rectangle 275">
              <a:extLst>
                <a:ext uri="{FF2B5EF4-FFF2-40B4-BE49-F238E27FC236}">
                  <a16:creationId xmlns:a16="http://schemas.microsoft.com/office/drawing/2014/main" id="{8EFDDC12-B482-C462-28FC-80902F1AC767}"/>
                </a:ext>
              </a:extLst>
            </p:cNvPr>
            <p:cNvSpPr/>
            <p:nvPr/>
          </p:nvSpPr>
          <p:spPr bwMode="auto">
            <a:xfrm>
              <a:off x="5274235" y="4596052"/>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pic>
          <p:nvPicPr>
            <p:cNvPr id="278" name="Picture 277" descr="Icon&#10;&#10;Description automatically generated with medium confidence">
              <a:extLst>
                <a:ext uri="{FF2B5EF4-FFF2-40B4-BE49-F238E27FC236}">
                  <a16:creationId xmlns:a16="http://schemas.microsoft.com/office/drawing/2014/main" id="{D0A5DEB8-1461-8891-4980-8295DE91C494}"/>
                </a:ext>
              </a:extLst>
            </p:cNvPr>
            <p:cNvPicPr>
              <a:picLocks noChangeAspect="1"/>
            </p:cNvPicPr>
            <p:nvPr/>
          </p:nvPicPr>
          <p:blipFill>
            <a:blip r:embed="rId10"/>
            <a:stretch>
              <a:fillRect/>
            </a:stretch>
          </p:blipFill>
          <p:spPr>
            <a:xfrm>
              <a:off x="3902442" y="4589572"/>
              <a:ext cx="606090" cy="606090"/>
            </a:xfrm>
            <a:prstGeom prst="rect">
              <a:avLst/>
            </a:prstGeom>
          </p:spPr>
        </p:pic>
        <p:pic>
          <p:nvPicPr>
            <p:cNvPr id="279" name="Picture 278">
              <a:extLst>
                <a:ext uri="{FF2B5EF4-FFF2-40B4-BE49-F238E27FC236}">
                  <a16:creationId xmlns:a16="http://schemas.microsoft.com/office/drawing/2014/main" id="{CBA5AB33-FFF8-F073-B21E-C0230B1D80E0}"/>
                </a:ext>
              </a:extLst>
            </p:cNvPr>
            <p:cNvPicPr>
              <a:picLocks noChangeAspect="1"/>
            </p:cNvPicPr>
            <p:nvPr/>
          </p:nvPicPr>
          <p:blipFill>
            <a:blip r:embed="rId11"/>
            <a:srcRect/>
            <a:stretch/>
          </p:blipFill>
          <p:spPr>
            <a:xfrm>
              <a:off x="4582065" y="4584000"/>
              <a:ext cx="606090" cy="606090"/>
            </a:xfrm>
            <a:prstGeom prst="rect">
              <a:avLst/>
            </a:prstGeom>
          </p:spPr>
        </p:pic>
        <p:pic>
          <p:nvPicPr>
            <p:cNvPr id="280" name="Picture 279" descr="Icon&#10;&#10;Description automatically generated">
              <a:extLst>
                <a:ext uri="{FF2B5EF4-FFF2-40B4-BE49-F238E27FC236}">
                  <a16:creationId xmlns:a16="http://schemas.microsoft.com/office/drawing/2014/main" id="{20F6054C-2A81-AE09-749C-E5A14DC39855}"/>
                </a:ext>
              </a:extLst>
            </p:cNvPr>
            <p:cNvPicPr>
              <a:picLocks noChangeAspect="1"/>
            </p:cNvPicPr>
            <p:nvPr/>
          </p:nvPicPr>
          <p:blipFill>
            <a:blip r:embed="rId12"/>
            <a:stretch>
              <a:fillRect/>
            </a:stretch>
          </p:blipFill>
          <p:spPr>
            <a:xfrm>
              <a:off x="3247116" y="4620631"/>
              <a:ext cx="552778" cy="552778"/>
            </a:xfrm>
            <a:prstGeom prst="rect">
              <a:avLst/>
            </a:prstGeom>
          </p:spPr>
        </p:pic>
        <p:pic>
          <p:nvPicPr>
            <p:cNvPr id="281" name="Picture 280" descr="A picture containing tableware, dishware&#10;&#10;Description automatically generated">
              <a:extLst>
                <a:ext uri="{FF2B5EF4-FFF2-40B4-BE49-F238E27FC236}">
                  <a16:creationId xmlns:a16="http://schemas.microsoft.com/office/drawing/2014/main" id="{03DCFA9C-37C7-E2BA-1BCF-2FCD94CA5ED9}"/>
                </a:ext>
              </a:extLst>
            </p:cNvPr>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5256678" y="4576713"/>
              <a:ext cx="647531" cy="647531"/>
            </a:xfrm>
            <a:prstGeom prst="rect">
              <a:avLst/>
            </a:prstGeom>
          </p:spPr>
        </p:pic>
      </p:grpSp>
      <p:grpSp>
        <p:nvGrpSpPr>
          <p:cNvPr id="311" name="Group 310">
            <a:extLst>
              <a:ext uri="{FF2B5EF4-FFF2-40B4-BE49-F238E27FC236}">
                <a16:creationId xmlns:a16="http://schemas.microsoft.com/office/drawing/2014/main" id="{90B76B53-1E07-B5C8-B946-728C99D92419}"/>
              </a:ext>
            </a:extLst>
          </p:cNvPr>
          <p:cNvGrpSpPr/>
          <p:nvPr/>
        </p:nvGrpSpPr>
        <p:grpSpPr>
          <a:xfrm>
            <a:off x="6405706" y="1389980"/>
            <a:ext cx="2758954" cy="4482426"/>
            <a:chOff x="6405706" y="1389980"/>
            <a:chExt cx="2758954" cy="4482426"/>
          </a:xfrm>
        </p:grpSpPr>
        <p:sp>
          <p:nvSpPr>
            <p:cNvPr id="92" name="Rounded Rectangle 4">
              <a:extLst>
                <a:ext uri="{FF2B5EF4-FFF2-40B4-BE49-F238E27FC236}">
                  <a16:creationId xmlns:a16="http://schemas.microsoft.com/office/drawing/2014/main" id="{19BBBE2C-2449-8473-674D-13B0AE608D88}"/>
                </a:ext>
              </a:extLst>
            </p:cNvPr>
            <p:cNvSpPr/>
            <p:nvPr/>
          </p:nvSpPr>
          <p:spPr bwMode="auto">
            <a:xfrm>
              <a:off x="6405707" y="1393012"/>
              <a:ext cx="2758953" cy="4479394"/>
            </a:xfrm>
            <a:prstGeom prst="roundRect">
              <a:avLst>
                <a:gd name="adj" fmla="val 1772"/>
              </a:avLst>
            </a:prstGeom>
            <a:solidFill>
              <a:sysClr val="window" lastClr="FFFFFF"/>
            </a:solidFill>
            <a:ln w="25400" cap="flat" cmpd="sng" algn="ctr">
              <a:noFill/>
              <a:prstDash val="solid"/>
              <a:miter lim="800000"/>
              <a:headEnd type="none" w="med" len="med"/>
              <a:tailEnd type="none" w="med" len="med"/>
            </a:ln>
            <a:effectLst>
              <a:outerShdw blurRad="254000" dir="5400000" algn="t" rotWithShape="0">
                <a:srgbClr val="000000">
                  <a:alpha val="30000"/>
                </a:srgb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93" name="Triangle 5">
              <a:extLst>
                <a:ext uri="{FF2B5EF4-FFF2-40B4-BE49-F238E27FC236}">
                  <a16:creationId xmlns:a16="http://schemas.microsoft.com/office/drawing/2014/main" id="{C1E37CBF-2314-245E-D7CD-B7FFABA4577F}"/>
                </a:ext>
              </a:extLst>
            </p:cNvPr>
            <p:cNvSpPr/>
            <p:nvPr/>
          </p:nvSpPr>
          <p:spPr bwMode="auto">
            <a:xfrm rot="10800000" flipV="1">
              <a:off x="6670551" y="2163108"/>
              <a:ext cx="2244086" cy="630975"/>
            </a:xfrm>
            <a:prstGeom prst="triangle">
              <a:avLst>
                <a:gd name="adj" fmla="val 49366"/>
              </a:avLst>
            </a:prstGeom>
            <a:gradFill>
              <a:gsLst>
                <a:gs pos="0">
                  <a:schemeClr val="bg1">
                    <a:lumMod val="85000"/>
                  </a:schemeClr>
                </a:gs>
                <a:gs pos="100000">
                  <a:sysClr val="window" lastClr="FFFFFF"/>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94" name="Triangle 16">
              <a:extLst>
                <a:ext uri="{FF2B5EF4-FFF2-40B4-BE49-F238E27FC236}">
                  <a16:creationId xmlns:a16="http://schemas.microsoft.com/office/drawing/2014/main" id="{D7E394B3-9E56-8C18-9553-8DE142C75572}"/>
                </a:ext>
              </a:extLst>
            </p:cNvPr>
            <p:cNvSpPr/>
            <p:nvPr/>
          </p:nvSpPr>
          <p:spPr bwMode="auto">
            <a:xfrm rot="10800000">
              <a:off x="6626788" y="3952217"/>
              <a:ext cx="2331612" cy="630975"/>
            </a:xfrm>
            <a:prstGeom prst="triangle">
              <a:avLst>
                <a:gd name="adj" fmla="val 49366"/>
              </a:avLst>
            </a:prstGeom>
            <a:gradFill>
              <a:gsLst>
                <a:gs pos="0">
                  <a:schemeClr val="bg1">
                    <a:lumMod val="85000"/>
                  </a:schemeClr>
                </a:gs>
                <a:gs pos="100000">
                  <a:sysClr val="window" lastClr="FFFFFF"/>
                </a:gs>
              </a:gsLst>
              <a:lin ang="5400000" scaled="1"/>
            </a:gradFill>
            <a:ln w="25400"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95" name="Round Same Side Corner Rectangle 17">
              <a:extLst>
                <a:ext uri="{FF2B5EF4-FFF2-40B4-BE49-F238E27FC236}">
                  <a16:creationId xmlns:a16="http://schemas.microsoft.com/office/drawing/2014/main" id="{E4F3B996-AEE0-4AC8-5409-A2ECB10343BD}"/>
                </a:ext>
              </a:extLst>
            </p:cNvPr>
            <p:cNvSpPr/>
            <p:nvPr/>
          </p:nvSpPr>
          <p:spPr bwMode="auto">
            <a:xfrm>
              <a:off x="6405706" y="1389980"/>
              <a:ext cx="2758101" cy="457081"/>
            </a:xfrm>
            <a:prstGeom prst="round2SameRect">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Identify Last Known Good + </a:t>
              </a:r>
              <a:br>
                <a:rPr kumimoji="0" lang="en-US" sz="12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br>
              <a:r>
                <a:rPr kumimoji="0" lang="en-US" sz="12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Recovery Orchestration at Scale</a:t>
              </a:r>
            </a:p>
          </p:txBody>
        </p:sp>
        <p:sp>
          <p:nvSpPr>
            <p:cNvPr id="97" name="TextBox 96">
              <a:extLst>
                <a:ext uri="{FF2B5EF4-FFF2-40B4-BE49-F238E27FC236}">
                  <a16:creationId xmlns:a16="http://schemas.microsoft.com/office/drawing/2014/main" id="{4CAA5864-FCB0-182B-3921-3E5A80AC34C2}"/>
                </a:ext>
              </a:extLst>
            </p:cNvPr>
            <p:cNvSpPr txBox="1"/>
            <p:nvPr/>
          </p:nvSpPr>
          <p:spPr>
            <a:xfrm>
              <a:off x="7034733" y="2850052"/>
              <a:ext cx="1500900" cy="206587"/>
            </a:xfrm>
            <a:prstGeom prst="rect">
              <a:avLst/>
            </a:prstGeom>
          </p:spPr>
          <p:txBody>
            <a:bodyPr vert="horz"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Arial" panose="020B0604020202020204" pitchFamily="34" charset="0"/>
                </a:rPr>
                <a:t>Isolated Recovery Area</a:t>
              </a:r>
              <a:endParaRPr kumimoji="0" lang="en-US" sz="1000" b="0"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2" charset="0"/>
                <a:cs typeface="Arial" panose="020B0604020202020204" pitchFamily="34" charset="0"/>
              </a:endParaRPr>
            </a:p>
          </p:txBody>
        </p:sp>
        <p:sp>
          <p:nvSpPr>
            <p:cNvPr id="98" name="TextBox 97">
              <a:extLst>
                <a:ext uri="{FF2B5EF4-FFF2-40B4-BE49-F238E27FC236}">
                  <a16:creationId xmlns:a16="http://schemas.microsoft.com/office/drawing/2014/main" id="{A5437168-D68B-1EC4-8FBC-1001B646A566}"/>
                </a:ext>
              </a:extLst>
            </p:cNvPr>
            <p:cNvSpPr txBox="1"/>
            <p:nvPr/>
          </p:nvSpPr>
          <p:spPr>
            <a:xfrm>
              <a:off x="6953653" y="4663157"/>
              <a:ext cx="2133683" cy="1020504"/>
            </a:xfrm>
            <a:prstGeom prst="rect">
              <a:avLst/>
            </a:prstGeom>
          </p:spPr>
          <p:txBody>
            <a:bodyPr vert="horz"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AB2328"/>
                  </a:solidFill>
                  <a:effectLst/>
                  <a:uLnTx/>
                  <a:uFillTx/>
                  <a:latin typeface="Arial" panose="020B0604020202020204"/>
                  <a:ea typeface="Polaris Book Italic" panose="02000000000000000000" pitchFamily="2" charset="0"/>
                  <a:cs typeface="Arial" panose="020B0604020202020204" pitchFamily="34" charset="0"/>
                </a:rPr>
                <a:t>Recovery Options</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Granular File Recovery</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Bare Metal Recovery</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Bulk/Instant Recovery</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Instant Rollback</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Cloud Recovery</a:t>
              </a:r>
            </a:p>
          </p:txBody>
        </p:sp>
        <p:sp>
          <p:nvSpPr>
            <p:cNvPr id="283" name="Rounded Rectangle 282">
              <a:extLst>
                <a:ext uri="{FF2B5EF4-FFF2-40B4-BE49-F238E27FC236}">
                  <a16:creationId xmlns:a16="http://schemas.microsoft.com/office/drawing/2014/main" id="{5D88ED19-3176-7A53-87E5-7AE6AC3F73E9}"/>
                </a:ext>
              </a:extLst>
            </p:cNvPr>
            <p:cNvSpPr/>
            <p:nvPr/>
          </p:nvSpPr>
          <p:spPr bwMode="auto">
            <a:xfrm>
              <a:off x="6953653" y="3299891"/>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Instant Access</a:t>
              </a:r>
            </a:p>
          </p:txBody>
        </p:sp>
        <p:sp>
          <p:nvSpPr>
            <p:cNvPr id="284" name="Rounded Rectangle 283">
              <a:extLst>
                <a:ext uri="{FF2B5EF4-FFF2-40B4-BE49-F238E27FC236}">
                  <a16:creationId xmlns:a16="http://schemas.microsoft.com/office/drawing/2014/main" id="{A6E98CA6-C99F-7B49-565F-0FE6AC2A463D}"/>
                </a:ext>
              </a:extLst>
            </p:cNvPr>
            <p:cNvSpPr/>
            <p:nvPr/>
          </p:nvSpPr>
          <p:spPr bwMode="auto">
            <a:xfrm>
              <a:off x="8087325" y="3298198"/>
              <a:ext cx="621792" cy="621792"/>
            </a:xfrm>
            <a:prstGeom prst="roundRect">
              <a:avLst>
                <a:gd name="adj" fmla="val 9603"/>
              </a:avLst>
            </a:prstGeom>
            <a:gradFill>
              <a:gsLst>
                <a:gs pos="100000">
                  <a:schemeClr val="accent1"/>
                </a:gs>
                <a:gs pos="0">
                  <a:schemeClr val="accent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a:ea typeface="+mn-ea"/>
                  <a:cs typeface="Arial" panose="020B0604020202020204" pitchFamily="34" charset="0"/>
                </a:rPr>
                <a:t>Malware scan</a:t>
              </a:r>
            </a:p>
          </p:txBody>
        </p:sp>
        <p:cxnSp>
          <p:nvCxnSpPr>
            <p:cNvPr id="285" name="Straight Arrow Connector 284">
              <a:extLst>
                <a:ext uri="{FF2B5EF4-FFF2-40B4-BE49-F238E27FC236}">
                  <a16:creationId xmlns:a16="http://schemas.microsoft.com/office/drawing/2014/main" id="{A6E69B34-517C-927C-4ECE-02376A7696D5}"/>
                </a:ext>
              </a:extLst>
            </p:cNvPr>
            <p:cNvCxnSpPr>
              <a:cxnSpLocks/>
            </p:cNvCxnSpPr>
            <p:nvPr/>
          </p:nvCxnSpPr>
          <p:spPr bwMode="auto">
            <a:xfrm>
              <a:off x="7686100" y="3605722"/>
              <a:ext cx="294832" cy="0"/>
            </a:xfrm>
            <a:prstGeom prst="straightConnector1">
              <a:avLst/>
            </a:prstGeom>
            <a:noFill/>
            <a:ln w="25400" cap="rnd" cmpd="sng" algn="ctr">
              <a:solidFill>
                <a:schemeClr val="tx2"/>
              </a:solidFill>
              <a:prstDash val="solid"/>
              <a:round/>
              <a:headEnd type="none" w="lg" len="lg"/>
              <a:tailEnd type="triangle" w="med" len="sm"/>
            </a:ln>
            <a:effectLst/>
          </p:spPr>
        </p:cxnSp>
      </p:grpSp>
      <p:sp>
        <p:nvSpPr>
          <p:cNvPr id="2" name="Title 1">
            <a:extLst>
              <a:ext uri="{FF2B5EF4-FFF2-40B4-BE49-F238E27FC236}">
                <a16:creationId xmlns:a16="http://schemas.microsoft.com/office/drawing/2014/main" id="{29472986-6281-F0D0-DA0F-9FC16DC380A6}"/>
              </a:ext>
            </a:extLst>
          </p:cNvPr>
          <p:cNvSpPr>
            <a:spLocks noGrp="1"/>
          </p:cNvSpPr>
          <p:nvPr>
            <p:ph type="title"/>
          </p:nvPr>
        </p:nvSpPr>
        <p:spPr>
          <a:xfrm>
            <a:off x="849067" y="340677"/>
            <a:ext cx="10535322" cy="699397"/>
          </a:xfrm>
        </p:spPr>
        <p:txBody>
          <a:bodyPr/>
          <a:lstStyle/>
          <a:p>
            <a:r>
              <a:rPr lang="en-US"/>
              <a:t>Automated Recovery to Anywhere</a:t>
            </a:r>
          </a:p>
        </p:txBody>
      </p:sp>
      <p:sp>
        <p:nvSpPr>
          <p:cNvPr id="4" name="Footer Placeholder 3">
            <a:extLst>
              <a:ext uri="{FF2B5EF4-FFF2-40B4-BE49-F238E27FC236}">
                <a16:creationId xmlns:a16="http://schemas.microsoft.com/office/drawing/2014/main" id="{F7E9CA06-3E5B-6D27-073B-030F633361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a:t>
            </a:r>
          </a:p>
        </p:txBody>
      </p:sp>
      <p:sp>
        <p:nvSpPr>
          <p:cNvPr id="5" name="Slide Number Placeholder 4">
            <a:extLst>
              <a:ext uri="{FF2B5EF4-FFF2-40B4-BE49-F238E27FC236}">
                <a16:creationId xmlns:a16="http://schemas.microsoft.com/office/drawing/2014/main" id="{2FAD713F-61AB-BB8D-2E5F-134F44C5AF4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313" name="Group 312">
            <a:extLst>
              <a:ext uri="{FF2B5EF4-FFF2-40B4-BE49-F238E27FC236}">
                <a16:creationId xmlns:a16="http://schemas.microsoft.com/office/drawing/2014/main" id="{3E37E952-3929-F485-B547-46AE1181D492}"/>
              </a:ext>
            </a:extLst>
          </p:cNvPr>
          <p:cNvGrpSpPr/>
          <p:nvPr/>
        </p:nvGrpSpPr>
        <p:grpSpPr>
          <a:xfrm>
            <a:off x="3739001" y="6016254"/>
            <a:ext cx="4710825" cy="241030"/>
            <a:chOff x="3739001" y="6016254"/>
            <a:chExt cx="4710825" cy="241030"/>
          </a:xfrm>
        </p:grpSpPr>
        <p:grpSp>
          <p:nvGrpSpPr>
            <p:cNvPr id="153" name="Group 152">
              <a:extLst>
                <a:ext uri="{FF2B5EF4-FFF2-40B4-BE49-F238E27FC236}">
                  <a16:creationId xmlns:a16="http://schemas.microsoft.com/office/drawing/2014/main" id="{9D123236-3464-CE32-7815-5185279DB508}"/>
                </a:ext>
              </a:extLst>
            </p:cNvPr>
            <p:cNvGrpSpPr/>
            <p:nvPr/>
          </p:nvGrpSpPr>
          <p:grpSpPr>
            <a:xfrm>
              <a:off x="7546873" y="6016255"/>
              <a:ext cx="902953" cy="241029"/>
              <a:chOff x="4175824" y="6414242"/>
              <a:chExt cx="903188" cy="241092"/>
            </a:xfrm>
          </p:grpSpPr>
          <p:sp>
            <p:nvSpPr>
              <p:cNvPr id="154" name="TextBox 153">
                <a:extLst>
                  <a:ext uri="{FF2B5EF4-FFF2-40B4-BE49-F238E27FC236}">
                    <a16:creationId xmlns:a16="http://schemas.microsoft.com/office/drawing/2014/main" id="{526251D8-05F0-97A7-794E-1C203E0E8E14}"/>
                  </a:ext>
                </a:extLst>
              </p:cNvPr>
              <p:cNvSpPr txBox="1"/>
              <p:nvPr/>
            </p:nvSpPr>
            <p:spPr>
              <a:xfrm>
                <a:off x="4315087" y="6414242"/>
                <a:ext cx="763925" cy="241092"/>
              </a:xfrm>
              <a:prstGeom prst="rect">
                <a:avLst/>
              </a:prstGeom>
            </p:spPr>
            <p:txBody>
              <a:bodyPr vert="horz" wrap="none" lIns="0" tIns="0" rIns="0" bIns="0" rtlCol="0" anchor="ctr">
                <a:noAutofit/>
              </a:body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182C34"/>
                    </a:solidFill>
                    <a:effectLst/>
                    <a:uLnTx/>
                    <a:uFillTx/>
                    <a:latin typeface="Arial" panose="020B0604020202020204"/>
                    <a:ea typeface="Polaris Medium Italic" panose="02000000000000000000" pitchFamily="2" charset="0"/>
                    <a:cs typeface="Arial" panose="020B0604020202020204" pitchFamily="34" charset="0"/>
                  </a:rPr>
                  <a:t>= Dedupe</a:t>
                </a:r>
              </a:p>
            </p:txBody>
          </p:sp>
          <p:cxnSp>
            <p:nvCxnSpPr>
              <p:cNvPr id="155" name="Straight Arrow Connector 154">
                <a:extLst>
                  <a:ext uri="{FF2B5EF4-FFF2-40B4-BE49-F238E27FC236}">
                    <a16:creationId xmlns:a16="http://schemas.microsoft.com/office/drawing/2014/main" id="{AF36BE4B-DF9D-B767-D816-CC22ECBCC4FC}"/>
                  </a:ext>
                </a:extLst>
              </p:cNvPr>
              <p:cNvCxnSpPr>
                <a:cxnSpLocks/>
              </p:cNvCxnSpPr>
              <p:nvPr/>
            </p:nvCxnSpPr>
            <p:spPr bwMode="auto">
              <a:xfrm>
                <a:off x="4175824" y="6534788"/>
                <a:ext cx="365760" cy="0"/>
              </a:xfrm>
              <a:prstGeom prst="straightConnector1">
                <a:avLst/>
              </a:prstGeom>
              <a:noFill/>
              <a:ln w="19050" cap="rnd" cmpd="sng" algn="ctr">
                <a:solidFill>
                  <a:srgbClr val="990000"/>
                </a:solidFill>
                <a:prstDash val="sysDot"/>
                <a:miter lim="800000"/>
                <a:headEnd type="none" w="sm" len="sm"/>
                <a:tailEnd type="arrow" w="med" len="sm"/>
              </a:ln>
              <a:effectLst/>
            </p:spPr>
          </p:cxnSp>
        </p:grpSp>
        <p:grpSp>
          <p:nvGrpSpPr>
            <p:cNvPr id="156" name="Group 155">
              <a:extLst>
                <a:ext uri="{FF2B5EF4-FFF2-40B4-BE49-F238E27FC236}">
                  <a16:creationId xmlns:a16="http://schemas.microsoft.com/office/drawing/2014/main" id="{46CB55E7-DABD-EBB5-F30C-0C3AFDEA4AB8}"/>
                </a:ext>
              </a:extLst>
            </p:cNvPr>
            <p:cNvGrpSpPr/>
            <p:nvPr/>
          </p:nvGrpSpPr>
          <p:grpSpPr>
            <a:xfrm>
              <a:off x="3739001" y="6016254"/>
              <a:ext cx="1625552" cy="241030"/>
              <a:chOff x="533220" y="6414242"/>
              <a:chExt cx="1625975" cy="241093"/>
            </a:xfrm>
          </p:grpSpPr>
          <p:sp>
            <p:nvSpPr>
              <p:cNvPr id="157" name="TextBox 156">
                <a:extLst>
                  <a:ext uri="{FF2B5EF4-FFF2-40B4-BE49-F238E27FC236}">
                    <a16:creationId xmlns:a16="http://schemas.microsoft.com/office/drawing/2014/main" id="{45BE0ED3-C3D9-0D52-68DC-9D396CE21B40}"/>
                  </a:ext>
                </a:extLst>
              </p:cNvPr>
              <p:cNvSpPr txBox="1"/>
              <p:nvPr/>
            </p:nvSpPr>
            <p:spPr>
              <a:xfrm>
                <a:off x="877591" y="6414242"/>
                <a:ext cx="1281604"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a:ea typeface="Polaris Medium Italic" panose="02000000000000000000" pitchFamily="2" charset="0"/>
                    <a:cs typeface="Arial" panose="020B0604020202020204" pitchFamily="34" charset="0"/>
                  </a:rPr>
                  <a:t>= Immutable/Encrypted Storage</a:t>
                </a:r>
              </a:p>
            </p:txBody>
          </p:sp>
          <p:pic>
            <p:nvPicPr>
              <p:cNvPr id="158" name="Picture 157">
                <a:extLst>
                  <a:ext uri="{FF2B5EF4-FFF2-40B4-BE49-F238E27FC236}">
                    <a16:creationId xmlns:a16="http://schemas.microsoft.com/office/drawing/2014/main" id="{32D7D8CB-4037-A089-07EF-B20804D7B7A7}"/>
                  </a:ext>
                </a:extLst>
              </p:cNvPr>
              <p:cNvPicPr>
                <a:picLocks noChangeAspect="1"/>
              </p:cNvPicPr>
              <p:nvPr/>
            </p:nvPicPr>
            <p:blipFill>
              <a:blip r:embed="rId14"/>
              <a:stretch>
                <a:fillRect/>
              </a:stretch>
            </p:blipFill>
            <p:spPr>
              <a:xfrm>
                <a:off x="533220" y="6415778"/>
                <a:ext cx="146304" cy="210312"/>
              </a:xfrm>
              <a:prstGeom prst="rect">
                <a:avLst/>
              </a:prstGeom>
            </p:spPr>
          </p:pic>
        </p:grpSp>
        <p:grpSp>
          <p:nvGrpSpPr>
            <p:cNvPr id="159" name="Group 158">
              <a:extLst>
                <a:ext uri="{FF2B5EF4-FFF2-40B4-BE49-F238E27FC236}">
                  <a16:creationId xmlns:a16="http://schemas.microsoft.com/office/drawing/2014/main" id="{060D815E-7F5A-E3D2-3A03-45D8B7214943}"/>
                </a:ext>
              </a:extLst>
            </p:cNvPr>
            <p:cNvGrpSpPr/>
            <p:nvPr/>
          </p:nvGrpSpPr>
          <p:grpSpPr>
            <a:xfrm>
              <a:off x="5821848" y="6016254"/>
              <a:ext cx="1559222" cy="241030"/>
              <a:chOff x="2256389" y="6414242"/>
              <a:chExt cx="1559628" cy="241093"/>
            </a:xfrm>
          </p:grpSpPr>
          <p:sp>
            <p:nvSpPr>
              <p:cNvPr id="160" name="TextBox 159">
                <a:extLst>
                  <a:ext uri="{FF2B5EF4-FFF2-40B4-BE49-F238E27FC236}">
                    <a16:creationId xmlns:a16="http://schemas.microsoft.com/office/drawing/2014/main" id="{DEDC7C37-E75D-7D0B-E6BC-F83A4561C6C2}"/>
                  </a:ext>
                </a:extLst>
              </p:cNvPr>
              <p:cNvSpPr txBox="1"/>
              <p:nvPr/>
            </p:nvSpPr>
            <p:spPr>
              <a:xfrm>
                <a:off x="2303826" y="6414242"/>
                <a:ext cx="1512191" cy="241093"/>
              </a:xfrm>
              <a:prstGeom prst="rect">
                <a:avLst/>
              </a:prstGeom>
            </p:spPr>
            <p:txBody>
              <a:bodyPr vert="horz"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2C34"/>
                    </a:solidFill>
                    <a:effectLst/>
                    <a:uLnTx/>
                    <a:uFillTx/>
                    <a:latin typeface="Arial" panose="020B0604020202020204"/>
                    <a:ea typeface="Polaris Medium Italic" panose="02000000000000000000" pitchFamily="2" charset="0"/>
                    <a:cs typeface="Arial" panose="020B0604020202020204" pitchFamily="34" charset="0"/>
                  </a:rPr>
                  <a:t>= Detection Capabilities</a:t>
                </a:r>
              </a:p>
            </p:txBody>
          </p:sp>
          <p:pic>
            <p:nvPicPr>
              <p:cNvPr id="161" name="Picture 160">
                <a:extLst>
                  <a:ext uri="{FF2B5EF4-FFF2-40B4-BE49-F238E27FC236}">
                    <a16:creationId xmlns:a16="http://schemas.microsoft.com/office/drawing/2014/main" id="{E3BE1D64-2693-642D-1EA3-EED6BA2D16F0}"/>
                  </a:ext>
                </a:extLst>
              </p:cNvPr>
              <p:cNvPicPr>
                <a:picLocks noChangeAspect="1"/>
              </p:cNvPicPr>
              <p:nvPr/>
            </p:nvPicPr>
            <p:blipFill>
              <a:blip r:embed="rId18"/>
              <a:stretch>
                <a:fillRect/>
              </a:stretch>
            </p:blipFill>
            <p:spPr>
              <a:xfrm>
                <a:off x="2256389" y="6429632"/>
                <a:ext cx="210312" cy="210312"/>
              </a:xfrm>
              <a:prstGeom prst="rect">
                <a:avLst/>
              </a:prstGeom>
            </p:spPr>
          </p:pic>
        </p:grpSp>
      </p:grpSp>
      <p:sp>
        <p:nvSpPr>
          <p:cNvPr id="137" name="Rectangle 136">
            <a:extLst>
              <a:ext uri="{FF2B5EF4-FFF2-40B4-BE49-F238E27FC236}">
                <a16:creationId xmlns:a16="http://schemas.microsoft.com/office/drawing/2014/main" id="{F93D9534-667E-B60F-37B9-E9699BEF241D}"/>
              </a:ext>
            </a:extLst>
          </p:cNvPr>
          <p:cNvSpPr/>
          <p:nvPr/>
        </p:nvSpPr>
        <p:spPr>
          <a:xfrm>
            <a:off x="2613981" y="3667058"/>
            <a:ext cx="518803" cy="27692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Image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Data</a:t>
            </a:r>
          </a:p>
        </p:txBody>
      </p:sp>
      <p:cxnSp>
        <p:nvCxnSpPr>
          <p:cNvPr id="138" name="Straight Arrow Connector 137">
            <a:extLst>
              <a:ext uri="{FF2B5EF4-FFF2-40B4-BE49-F238E27FC236}">
                <a16:creationId xmlns:a16="http://schemas.microsoft.com/office/drawing/2014/main" id="{35926F41-5346-BCE4-803F-F5A35211454F}"/>
              </a:ext>
            </a:extLst>
          </p:cNvPr>
          <p:cNvCxnSpPr>
            <a:cxnSpLocks/>
          </p:cNvCxnSpPr>
          <p:nvPr/>
        </p:nvCxnSpPr>
        <p:spPr bwMode="auto">
          <a:xfrm>
            <a:off x="2352625" y="3605722"/>
            <a:ext cx="946199" cy="0"/>
          </a:xfrm>
          <a:prstGeom prst="straightConnector1">
            <a:avLst/>
          </a:prstGeom>
          <a:noFill/>
          <a:ln w="25400" cap="rnd" cmpd="sng" algn="ctr">
            <a:gradFill>
              <a:gsLst>
                <a:gs pos="0">
                  <a:schemeClr val="tx2">
                    <a:alpha val="0"/>
                  </a:schemeClr>
                </a:gs>
                <a:gs pos="100000">
                  <a:schemeClr val="tx2"/>
                </a:gs>
              </a:gsLst>
              <a:lin ang="0" scaled="0"/>
            </a:gradFill>
            <a:prstDash val="solid"/>
            <a:round/>
            <a:headEnd type="none" w="lg" len="lg"/>
            <a:tailEnd type="triangle" w="med" len="sm"/>
          </a:ln>
          <a:effectLst/>
        </p:spPr>
      </p:cxnSp>
      <p:sp>
        <p:nvSpPr>
          <p:cNvPr id="246" name="Rectangle 245">
            <a:extLst>
              <a:ext uri="{FF2B5EF4-FFF2-40B4-BE49-F238E27FC236}">
                <a16:creationId xmlns:a16="http://schemas.microsoft.com/office/drawing/2014/main" id="{59DD976B-9772-689F-02F5-95214A1AE971}"/>
              </a:ext>
            </a:extLst>
          </p:cNvPr>
          <p:cNvSpPr/>
          <p:nvPr/>
        </p:nvSpPr>
        <p:spPr>
          <a:xfrm>
            <a:off x="5977125" y="3758945"/>
            <a:ext cx="518803" cy="13846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ea typeface="Polaris Book Italic" panose="02000000000000000000" pitchFamily="2" charset="0"/>
                <a:cs typeface="Arial" panose="020B0604020202020204" pitchFamily="34" charset="0"/>
              </a:rPr>
              <a:t>Recovery</a:t>
            </a:r>
          </a:p>
        </p:txBody>
      </p:sp>
      <p:cxnSp>
        <p:nvCxnSpPr>
          <p:cNvPr id="247" name="Straight Arrow Connector 246">
            <a:extLst>
              <a:ext uri="{FF2B5EF4-FFF2-40B4-BE49-F238E27FC236}">
                <a16:creationId xmlns:a16="http://schemas.microsoft.com/office/drawing/2014/main" id="{84CC532B-28D8-E337-EB46-9C8E370BF6A1}"/>
              </a:ext>
            </a:extLst>
          </p:cNvPr>
          <p:cNvCxnSpPr>
            <a:cxnSpLocks/>
          </p:cNvCxnSpPr>
          <p:nvPr/>
        </p:nvCxnSpPr>
        <p:spPr bwMode="auto">
          <a:xfrm>
            <a:off x="5643629" y="3605722"/>
            <a:ext cx="946199" cy="0"/>
          </a:xfrm>
          <a:prstGeom prst="straightConnector1">
            <a:avLst/>
          </a:prstGeom>
          <a:noFill/>
          <a:ln w="25400" cap="rnd" cmpd="sng" algn="ctr">
            <a:gradFill>
              <a:gsLst>
                <a:gs pos="0">
                  <a:schemeClr val="tx2">
                    <a:alpha val="0"/>
                  </a:schemeClr>
                </a:gs>
                <a:gs pos="100000">
                  <a:schemeClr val="tx2"/>
                </a:gs>
              </a:gsLst>
              <a:lin ang="0" scaled="0"/>
            </a:gradFill>
            <a:prstDash val="solid"/>
            <a:round/>
            <a:headEnd type="none" w="lg" len="lg"/>
            <a:tailEnd type="triangle" w="med" len="sm"/>
          </a:ln>
          <a:effectLst/>
        </p:spPr>
      </p:cxnSp>
      <p:cxnSp>
        <p:nvCxnSpPr>
          <p:cNvPr id="248" name="Straight Arrow Connector 247">
            <a:extLst>
              <a:ext uri="{FF2B5EF4-FFF2-40B4-BE49-F238E27FC236}">
                <a16:creationId xmlns:a16="http://schemas.microsoft.com/office/drawing/2014/main" id="{3FE12E9F-45C7-3145-6C9E-18212C1D5C9A}"/>
              </a:ext>
            </a:extLst>
          </p:cNvPr>
          <p:cNvCxnSpPr>
            <a:cxnSpLocks/>
          </p:cNvCxnSpPr>
          <p:nvPr/>
        </p:nvCxnSpPr>
        <p:spPr bwMode="auto">
          <a:xfrm>
            <a:off x="8993591" y="3605722"/>
            <a:ext cx="643315" cy="0"/>
          </a:xfrm>
          <a:prstGeom prst="straightConnector1">
            <a:avLst/>
          </a:prstGeom>
          <a:noFill/>
          <a:ln w="25400" cap="rnd" cmpd="sng" algn="ctr">
            <a:gradFill>
              <a:gsLst>
                <a:gs pos="0">
                  <a:schemeClr val="tx2">
                    <a:alpha val="0"/>
                  </a:schemeClr>
                </a:gs>
                <a:gs pos="100000">
                  <a:schemeClr val="tx2"/>
                </a:gs>
              </a:gsLst>
              <a:lin ang="0" scaled="0"/>
            </a:gradFill>
            <a:prstDash val="solid"/>
            <a:round/>
            <a:headEnd type="none" w="lg" len="lg"/>
            <a:tailEnd type="triangle" w="med" len="sm"/>
          </a:ln>
          <a:effectLst/>
        </p:spPr>
      </p:cxnSp>
    </p:spTree>
    <p:extLst>
      <p:ext uri="{BB962C8B-B14F-4D97-AF65-F5344CB8AC3E}">
        <p14:creationId xmlns:p14="http://schemas.microsoft.com/office/powerpoint/2010/main" val="188537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wipe(left)">
                                      <p:cBhvr>
                                        <p:cTn id="11" dur="500"/>
                                        <p:tgtEl>
                                          <p:spTgt spid="1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0"/>
                                        </p:tgtEl>
                                        <p:attrNameLst>
                                          <p:attrName>style.visibility</p:attrName>
                                        </p:attrNameLst>
                                      </p:cBhvr>
                                      <p:to>
                                        <p:strVal val="visible"/>
                                      </p:to>
                                    </p:set>
                                    <p:animEffect transition="in" filter="fade">
                                      <p:cBhvr>
                                        <p:cTn id="19" dur="500"/>
                                        <p:tgtEl>
                                          <p:spTgt spid="3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7"/>
                                        </p:tgtEl>
                                        <p:attrNameLst>
                                          <p:attrName>style.visibility</p:attrName>
                                        </p:attrNameLst>
                                      </p:cBhvr>
                                      <p:to>
                                        <p:strVal val="visible"/>
                                      </p:to>
                                    </p:set>
                                    <p:animEffect transition="in" filter="wipe(left)">
                                      <p:cBhvr>
                                        <p:cTn id="23" dur="500"/>
                                        <p:tgtEl>
                                          <p:spTgt spid="2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46"/>
                                        </p:tgtEl>
                                        <p:attrNameLst>
                                          <p:attrName>style.visibility</p:attrName>
                                        </p:attrNameLst>
                                      </p:cBhvr>
                                      <p:to>
                                        <p:strVal val="visible"/>
                                      </p:to>
                                    </p:set>
                                    <p:animEffect transition="in" filter="fade">
                                      <p:cBhvr>
                                        <p:cTn id="27" dur="500"/>
                                        <p:tgtEl>
                                          <p:spTgt spid="24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1"/>
                                        </p:tgtEl>
                                        <p:attrNameLst>
                                          <p:attrName>style.visibility</p:attrName>
                                        </p:attrNameLst>
                                      </p:cBhvr>
                                      <p:to>
                                        <p:strVal val="visible"/>
                                      </p:to>
                                    </p:set>
                                    <p:animEffect transition="in" filter="fade">
                                      <p:cBhvr>
                                        <p:cTn id="31" dur="500"/>
                                        <p:tgtEl>
                                          <p:spTgt spid="31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
                                        </p:tgtEl>
                                        <p:attrNameLst>
                                          <p:attrName>style.visibility</p:attrName>
                                        </p:attrNameLst>
                                      </p:cBhvr>
                                      <p:to>
                                        <p:strVal val="visible"/>
                                      </p:to>
                                    </p:set>
                                    <p:animEffect transition="in" filter="wipe(left)">
                                      <p:cBhvr>
                                        <p:cTn id="35" dur="500"/>
                                        <p:tgtEl>
                                          <p:spTgt spid="24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2"/>
                                        </p:tgtEl>
                                        <p:attrNameLst>
                                          <p:attrName>style.visibility</p:attrName>
                                        </p:attrNameLst>
                                      </p:cBhvr>
                                      <p:to>
                                        <p:strVal val="visible"/>
                                      </p:to>
                                    </p:set>
                                    <p:animEffect transition="in" filter="fade">
                                      <p:cBhvr>
                                        <p:cTn id="39" dur="500"/>
                                        <p:tgtEl>
                                          <p:spTgt spid="31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3"/>
                                        </p:tgtEl>
                                        <p:attrNameLst>
                                          <p:attrName>style.visibility</p:attrName>
                                        </p:attrNameLst>
                                      </p:cBhvr>
                                      <p:to>
                                        <p:strVal val="visible"/>
                                      </p:to>
                                    </p:set>
                                    <p:animEffect transition="in" filter="fade">
                                      <p:cBhvr>
                                        <p:cTn id="43"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2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DEC7E4D1-950E-D047-AF61-8F30500596D3}"/>
              </a:ext>
            </a:extLst>
          </p:cNvPr>
          <p:cNvSpPr/>
          <p:nvPr/>
        </p:nvSpPr>
        <p:spPr bwMode="auto">
          <a:xfrm>
            <a:off x="5920468" y="1683465"/>
            <a:ext cx="5755414" cy="4197028"/>
          </a:xfrm>
          <a:prstGeom prst="roundRect">
            <a:avLst>
              <a:gd name="adj" fmla="val 2778"/>
            </a:avLst>
          </a:prstGeom>
          <a:gradFill>
            <a:gsLst>
              <a:gs pos="0">
                <a:schemeClr val="accent2"/>
              </a:gs>
              <a:gs pos="100000">
                <a:schemeClr val="accent1"/>
              </a:gs>
            </a:gsLst>
            <a:lin ang="2700000" scaled="0"/>
          </a:gradFill>
          <a:ln w="25400" cap="flat" cmpd="sng" algn="ctr">
            <a:solidFill>
              <a:schemeClr val="bg2">
                <a:lumMod val="60000"/>
                <a:lumOff val="40000"/>
              </a:schemeClr>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375AAF5-299F-074D-ADCB-F61E71A9DE43}"/>
              </a:ext>
            </a:extLst>
          </p:cNvPr>
          <p:cNvSpPr>
            <a:spLocks noGrp="1"/>
          </p:cNvSpPr>
          <p:nvPr>
            <p:ph type="title"/>
          </p:nvPr>
        </p:nvSpPr>
        <p:spPr>
          <a:xfrm>
            <a:off x="708835" y="397043"/>
            <a:ext cx="10535322" cy="462616"/>
          </a:xfrm>
        </p:spPr>
        <p:txBody>
          <a:bodyPr>
            <a:normAutofit fontScale="90000"/>
          </a:bodyPr>
          <a:lstStyle/>
          <a:p>
            <a:r>
              <a:rPr lang="en-US" dirty="0"/>
              <a:t>NetBackup IT Analytics: Risk Mitigation Analysis at Your Fingertips</a:t>
            </a:r>
          </a:p>
        </p:txBody>
      </p:sp>
      <p:sp>
        <p:nvSpPr>
          <p:cNvPr id="6" name="Content Placeholder 2">
            <a:extLst>
              <a:ext uri="{FF2B5EF4-FFF2-40B4-BE49-F238E27FC236}">
                <a16:creationId xmlns:a16="http://schemas.microsoft.com/office/drawing/2014/main" id="{9F3B8D18-6441-794D-B4A5-10E09A17DAF3}"/>
              </a:ext>
            </a:extLst>
          </p:cNvPr>
          <p:cNvSpPr>
            <a:spLocks noGrp="1"/>
          </p:cNvSpPr>
          <p:nvPr>
            <p:ph idx="1"/>
          </p:nvPr>
        </p:nvSpPr>
        <p:spPr>
          <a:xfrm>
            <a:off x="828339" y="1794412"/>
            <a:ext cx="3998304" cy="4284198"/>
          </a:xfrm>
        </p:spPr>
        <p:txBody>
          <a:bodyPr anchor="t">
            <a:noAutofit/>
          </a:bodyPr>
          <a:lstStyle/>
          <a:p>
            <a:pPr marL="0" indent="0">
              <a:spcAft>
                <a:spcPts val="2400"/>
              </a:spcAft>
              <a:buNone/>
            </a:pPr>
            <a:r>
              <a:rPr lang="en-US" b="1"/>
              <a:t>Out-of-the-Box Reports </a:t>
            </a:r>
            <a:r>
              <a:rPr lang="en-US" b="1">
                <a:solidFill>
                  <a:schemeClr val="accent1"/>
                </a:solidFill>
              </a:rPr>
              <a:t>Rapidly</a:t>
            </a:r>
            <a:r>
              <a:rPr lang="en-US" b="1"/>
              <a:t> Identify Risks</a:t>
            </a:r>
          </a:p>
          <a:p>
            <a:pPr lvl="0">
              <a:buClr>
                <a:schemeClr val="tx2"/>
              </a:buClr>
            </a:pPr>
            <a:r>
              <a:rPr lang="en-US" sz="1800">
                <a:solidFill>
                  <a:schemeClr val="tx2"/>
                </a:solidFill>
              </a:rPr>
              <a:t>Baseline of known successful backups</a:t>
            </a:r>
            <a:endParaRPr lang="en-US" sz="1800">
              <a:solidFill>
                <a:schemeClr val="tx2"/>
              </a:solidFill>
              <a:cs typeface="Arial"/>
            </a:endParaRPr>
          </a:p>
          <a:p>
            <a:pPr lvl="0">
              <a:buClr>
                <a:schemeClr val="tx2"/>
              </a:buClr>
            </a:pPr>
            <a:r>
              <a:rPr lang="en-US" sz="1800">
                <a:solidFill>
                  <a:schemeClr val="tx2"/>
                </a:solidFill>
              </a:rPr>
              <a:t>Analytics software automatically spots false positives</a:t>
            </a:r>
            <a:endParaRPr lang="en-US" sz="1800">
              <a:solidFill>
                <a:schemeClr val="tx2"/>
              </a:solidFill>
              <a:cs typeface="Arial"/>
            </a:endParaRPr>
          </a:p>
          <a:p>
            <a:pPr lvl="0">
              <a:buClr>
                <a:schemeClr val="tx2"/>
              </a:buClr>
            </a:pPr>
            <a:r>
              <a:rPr lang="en-US" sz="1800">
                <a:solidFill>
                  <a:schemeClr val="tx2"/>
                </a:solidFill>
              </a:rPr>
              <a:t>Displays anomalies in high-level summary graphics to help you assess risks</a:t>
            </a:r>
            <a:endParaRPr lang="en-US" sz="1800">
              <a:solidFill>
                <a:schemeClr val="tx2"/>
              </a:solidFill>
              <a:cs typeface="Arial"/>
            </a:endParaRPr>
          </a:p>
        </p:txBody>
      </p:sp>
      <p:sp>
        <p:nvSpPr>
          <p:cNvPr id="3" name="Text Placeholder 2">
            <a:extLst>
              <a:ext uri="{FF2B5EF4-FFF2-40B4-BE49-F238E27FC236}">
                <a16:creationId xmlns:a16="http://schemas.microsoft.com/office/drawing/2014/main" id="{00136DCB-1DBB-7540-B3DD-B9F1AFB4E6F3}"/>
              </a:ext>
            </a:extLst>
          </p:cNvPr>
          <p:cNvSpPr>
            <a:spLocks noGrp="1"/>
          </p:cNvSpPr>
          <p:nvPr>
            <p:ph type="body" sz="quarter" idx="12"/>
          </p:nvPr>
        </p:nvSpPr>
        <p:spPr>
          <a:xfrm>
            <a:off x="717461" y="845968"/>
            <a:ext cx="10535322" cy="306204"/>
          </a:xfrm>
        </p:spPr>
        <p:txBody>
          <a:bodyPr>
            <a:normAutofit/>
          </a:bodyPr>
          <a:lstStyle/>
          <a:p>
            <a:r>
              <a:rPr lang="en-US" dirty="0">
                <a:solidFill>
                  <a:schemeClr val="accent6">
                    <a:lumMod val="65000"/>
                    <a:lumOff val="35000"/>
                  </a:schemeClr>
                </a:solidFill>
              </a:rPr>
              <a:t>Rapid detection of ransomware anomalies with simplified visibility and actionable insights</a:t>
            </a:r>
          </a:p>
        </p:txBody>
      </p:sp>
      <p:cxnSp>
        <p:nvCxnSpPr>
          <p:cNvPr id="13" name="Straight Connector 12">
            <a:extLst>
              <a:ext uri="{FF2B5EF4-FFF2-40B4-BE49-F238E27FC236}">
                <a16:creationId xmlns:a16="http://schemas.microsoft.com/office/drawing/2014/main" id="{C3FFACB0-E592-D94A-9506-2799E2A247C9}"/>
              </a:ext>
            </a:extLst>
          </p:cNvPr>
          <p:cNvCxnSpPr/>
          <p:nvPr/>
        </p:nvCxnSpPr>
        <p:spPr>
          <a:xfrm>
            <a:off x="832104" y="2778243"/>
            <a:ext cx="457200" cy="0"/>
          </a:xfrm>
          <a:prstGeom prst="line">
            <a:avLst/>
          </a:prstGeom>
          <a:ln w="31750">
            <a:gradFill flip="none" rotWithShape="1">
              <a:gsLst>
                <a:gs pos="0">
                  <a:schemeClr val="accent3"/>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830D2EE-EEA4-9248-8A4F-517E3114C51E}"/>
              </a:ext>
            </a:extLst>
          </p:cNvPr>
          <p:cNvPicPr>
            <a:picLocks noChangeAspect="1"/>
          </p:cNvPicPr>
          <p:nvPr/>
        </p:nvPicPr>
        <p:blipFill rotWithShape="1">
          <a:blip r:embed="rId3"/>
          <a:srcRect t="8093"/>
          <a:stretch/>
        </p:blipFill>
        <p:spPr>
          <a:xfrm>
            <a:off x="4887839" y="2090339"/>
            <a:ext cx="6544340" cy="3383280"/>
          </a:xfrm>
          <a:prstGeom prst="roundRect">
            <a:avLst>
              <a:gd name="adj" fmla="val 3314"/>
            </a:avLst>
          </a:prstGeom>
          <a:effectLst>
            <a:outerShdw blurRad="254000" dist="127000" dir="5400000" algn="ctr" rotWithShape="0">
              <a:schemeClr val="tx1">
                <a:alpha val="20000"/>
              </a:schemeClr>
            </a:outerShdw>
          </a:effectLst>
        </p:spPr>
      </p:pic>
    </p:spTree>
    <p:extLst>
      <p:ext uri="{BB962C8B-B14F-4D97-AF65-F5344CB8AC3E}">
        <p14:creationId xmlns:p14="http://schemas.microsoft.com/office/powerpoint/2010/main" val="375754412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700A90BD-D62C-4F94-8FF0-F1FCDF6605C9}"/>
              </a:ext>
            </a:extLst>
          </p:cNvPr>
          <p:cNvGrpSpPr/>
          <p:nvPr/>
        </p:nvGrpSpPr>
        <p:grpSpPr>
          <a:xfrm>
            <a:off x="659377" y="2319275"/>
            <a:ext cx="3291848" cy="2363258"/>
            <a:chOff x="910826" y="1504020"/>
            <a:chExt cx="3291848" cy="4389120"/>
          </a:xfrm>
        </p:grpSpPr>
        <p:sp>
          <p:nvSpPr>
            <p:cNvPr id="62" name="Rounded Rectangle 27">
              <a:extLst>
                <a:ext uri="{FF2B5EF4-FFF2-40B4-BE49-F238E27FC236}">
                  <a16:creationId xmlns:a16="http://schemas.microsoft.com/office/drawing/2014/main" id="{055821D6-81AB-4AFD-8AC5-3547AEDE36EA}"/>
                </a:ext>
              </a:extLst>
            </p:cNvPr>
            <p:cNvSpPr/>
            <p:nvPr/>
          </p:nvSpPr>
          <p:spPr bwMode="auto">
            <a:xfrm>
              <a:off x="910833" y="1504020"/>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63" name="Round Same Side Corner Rectangle 28">
              <a:extLst>
                <a:ext uri="{FF2B5EF4-FFF2-40B4-BE49-F238E27FC236}">
                  <a16:creationId xmlns:a16="http://schemas.microsoft.com/office/drawing/2014/main" id="{359117B3-05FF-4D0E-BBEF-A56FD0371D5D}"/>
                </a:ext>
              </a:extLst>
            </p:cNvPr>
            <p:cNvSpPr/>
            <p:nvPr/>
          </p:nvSpPr>
          <p:spPr bwMode="auto">
            <a:xfrm>
              <a:off x="910834" y="1504020"/>
              <a:ext cx="3291840" cy="1133161"/>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64" name="Text Placeholder 15">
              <a:extLst>
                <a:ext uri="{FF2B5EF4-FFF2-40B4-BE49-F238E27FC236}">
                  <a16:creationId xmlns:a16="http://schemas.microsoft.com/office/drawing/2014/main" id="{F7F2D10F-8E35-47A7-8BC7-1BD4E590DAA3}"/>
                </a:ext>
              </a:extLst>
            </p:cNvPr>
            <p:cNvSpPr txBox="1">
              <a:spLocks/>
            </p:cNvSpPr>
            <p:nvPr/>
          </p:nvSpPr>
          <p:spPr>
            <a:xfrm>
              <a:off x="910826" y="1772277"/>
              <a:ext cx="3291840" cy="457201"/>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Cloud Optimized</a:t>
              </a:r>
            </a:p>
          </p:txBody>
        </p:sp>
      </p:grpSp>
      <p:sp>
        <p:nvSpPr>
          <p:cNvPr id="43" name="TextBox 42">
            <a:extLst>
              <a:ext uri="{FF2B5EF4-FFF2-40B4-BE49-F238E27FC236}">
                <a16:creationId xmlns:a16="http://schemas.microsoft.com/office/drawing/2014/main" id="{7CA11856-CF75-41D7-A932-A70347FBA010}"/>
              </a:ext>
            </a:extLst>
          </p:cNvPr>
          <p:cNvSpPr txBox="1"/>
          <p:nvPr/>
        </p:nvSpPr>
        <p:spPr>
          <a:xfrm>
            <a:off x="900022" y="3099118"/>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cloud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workload</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deployment model</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Multi-cloud visibility</a:t>
            </a:r>
          </a:p>
        </p:txBody>
      </p:sp>
      <p:sp>
        <p:nvSpPr>
          <p:cNvPr id="42" name="Rectangle 41">
            <a:extLst>
              <a:ext uri="{FF2B5EF4-FFF2-40B4-BE49-F238E27FC236}">
                <a16:creationId xmlns:a16="http://schemas.microsoft.com/office/drawing/2014/main" id="{95476C8F-A5C9-492D-8A83-11799EDE2D03}"/>
              </a:ext>
            </a:extLst>
          </p:cNvPr>
          <p:cNvSpPr/>
          <p:nvPr/>
        </p:nvSpPr>
        <p:spPr bwMode="auto">
          <a:xfrm>
            <a:off x="723901" y="5249515"/>
            <a:ext cx="10820400" cy="536028"/>
          </a:xfrm>
          <a:prstGeom prst="rect">
            <a:avLst/>
          </a:prstGeom>
          <a:solidFill>
            <a:srgbClr val="C00000"/>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Get control of your data.</a:t>
            </a: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23" name="Title 1">
            <a:extLst>
              <a:ext uri="{FF2B5EF4-FFF2-40B4-BE49-F238E27FC236}">
                <a16:creationId xmlns:a16="http://schemas.microsoft.com/office/drawing/2014/main" id="{21DA8002-C0B9-4995-B0A9-801885E86B7F}"/>
              </a:ext>
            </a:extLst>
          </p:cNvPr>
          <p:cNvSpPr>
            <a:spLocks noGrp="1"/>
          </p:cNvSpPr>
          <p:nvPr>
            <p:ph type="title"/>
          </p:nvPr>
        </p:nvSpPr>
        <p:spPr>
          <a:xfrm>
            <a:off x="828339" y="306204"/>
            <a:ext cx="10535322" cy="971706"/>
          </a:xfrm>
        </p:spPr>
        <p:txBody>
          <a:bodyPr>
            <a:normAutofit/>
          </a:bodyPr>
          <a:lstStyle/>
          <a:p>
            <a:pPr>
              <a:lnSpc>
                <a:spcPct val="110000"/>
              </a:lnSpc>
              <a:spcBef>
                <a:spcPts val="1200"/>
              </a:spcBef>
            </a:pPr>
            <a:r>
              <a:rPr lang="en-US" dirty="0"/>
              <a:t>NetBackup</a:t>
            </a:r>
            <a:br>
              <a:rPr lang="en-US" dirty="0"/>
            </a:br>
            <a:r>
              <a:rPr lang="en-US" sz="1800" i="1" dirty="0">
                <a:solidFill>
                  <a:schemeClr val="accent6">
                    <a:lumMod val="65000"/>
                    <a:lumOff val="35000"/>
                  </a:schemeClr>
                </a:solidFill>
              </a:rPr>
              <a:t>Powered by Cloud Scale Technology</a:t>
            </a:r>
          </a:p>
        </p:txBody>
      </p:sp>
      <p:grpSp>
        <p:nvGrpSpPr>
          <p:cNvPr id="15" name="Group 14">
            <a:extLst>
              <a:ext uri="{FF2B5EF4-FFF2-40B4-BE49-F238E27FC236}">
                <a16:creationId xmlns:a16="http://schemas.microsoft.com/office/drawing/2014/main" id="{0B9561D5-3F60-55F9-2601-7126D98656E5}"/>
              </a:ext>
            </a:extLst>
          </p:cNvPr>
          <p:cNvGrpSpPr/>
          <p:nvPr/>
        </p:nvGrpSpPr>
        <p:grpSpPr>
          <a:xfrm>
            <a:off x="4405090" y="2319275"/>
            <a:ext cx="3319754" cy="2363258"/>
            <a:chOff x="8130340" y="1504020"/>
            <a:chExt cx="3319754" cy="4389120"/>
          </a:xfrm>
        </p:grpSpPr>
        <p:sp>
          <p:nvSpPr>
            <p:cNvPr id="16" name="Rounded Rectangle 98">
              <a:extLst>
                <a:ext uri="{FF2B5EF4-FFF2-40B4-BE49-F238E27FC236}">
                  <a16:creationId xmlns:a16="http://schemas.microsoft.com/office/drawing/2014/main" id="{65487B42-43E2-B815-52E0-4657371624F9}"/>
                </a:ext>
              </a:extLst>
            </p:cNvPr>
            <p:cNvSpPr/>
            <p:nvPr/>
          </p:nvSpPr>
          <p:spPr bwMode="auto">
            <a:xfrm>
              <a:off x="8130340" y="1504020"/>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8" name="Round Same Side Corner Rectangle 99">
              <a:extLst>
                <a:ext uri="{FF2B5EF4-FFF2-40B4-BE49-F238E27FC236}">
                  <a16:creationId xmlns:a16="http://schemas.microsoft.com/office/drawing/2014/main" id="{9A4F9148-3969-9CFC-4D27-D9BC17FA0E89}"/>
                </a:ext>
              </a:extLst>
            </p:cNvPr>
            <p:cNvSpPr/>
            <p:nvPr/>
          </p:nvSpPr>
          <p:spPr bwMode="auto">
            <a:xfrm>
              <a:off x="8130341" y="1504022"/>
              <a:ext cx="3291840" cy="1095495"/>
            </a:xfrm>
            <a:prstGeom prst="round2SameRect">
              <a:avLst>
                <a:gd name="adj1" fmla="val 12500"/>
                <a:gd name="adj2" fmla="val 0"/>
              </a:avLst>
            </a:prstGeom>
            <a:solidFill>
              <a:srgbClr val="000000">
                <a:alpha val="25098"/>
              </a:srgbClr>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9" name="Text Placeholder 15">
              <a:extLst>
                <a:ext uri="{FF2B5EF4-FFF2-40B4-BE49-F238E27FC236}">
                  <a16:creationId xmlns:a16="http://schemas.microsoft.com/office/drawing/2014/main" id="{06FAF674-1AC5-1DFA-8ED1-29AA394C1148}"/>
                </a:ext>
              </a:extLst>
            </p:cNvPr>
            <p:cNvSpPr txBox="1">
              <a:spLocks/>
            </p:cNvSpPr>
            <p:nvPr/>
          </p:nvSpPr>
          <p:spPr>
            <a:xfrm>
              <a:off x="8158254" y="1754860"/>
              <a:ext cx="3291840" cy="457200"/>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Cyber Resilience</a:t>
              </a:r>
            </a:p>
          </p:txBody>
        </p:sp>
      </p:grpSp>
      <p:sp>
        <p:nvSpPr>
          <p:cNvPr id="20" name="TextBox 19">
            <a:extLst>
              <a:ext uri="{FF2B5EF4-FFF2-40B4-BE49-F238E27FC236}">
                <a16:creationId xmlns:a16="http://schemas.microsoft.com/office/drawing/2014/main" id="{E6EBA8E8-08F3-22B4-2B8F-5DD1B8FD998A}"/>
              </a:ext>
            </a:extLst>
          </p:cNvPr>
          <p:cNvSpPr txBox="1"/>
          <p:nvPr/>
        </p:nvSpPr>
        <p:spPr>
          <a:xfrm>
            <a:off x="4611122" y="3079862"/>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Comprehensive protection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Active cyber defenses</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Zero-ransom recovery</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lumMod val="75000"/>
                  </a:srgbClr>
                </a:solidFill>
                <a:effectLst/>
                <a:uLnTx/>
                <a:uFillTx/>
                <a:latin typeface="Arial" panose="020B0604020202020204"/>
                <a:ea typeface="Polaris Book Italic" panose="02000000000000000000" pitchFamily="2" charset="0"/>
                <a:cs typeface="Arial" panose="020B0604020202020204" pitchFamily="34" charset="0"/>
              </a:rPr>
              <a:t>Any RPO or RTO</a:t>
            </a:r>
          </a:p>
        </p:txBody>
      </p:sp>
      <p:grpSp>
        <p:nvGrpSpPr>
          <p:cNvPr id="21" name="Group 20">
            <a:extLst>
              <a:ext uri="{FF2B5EF4-FFF2-40B4-BE49-F238E27FC236}">
                <a16:creationId xmlns:a16="http://schemas.microsoft.com/office/drawing/2014/main" id="{42576DFC-B413-887A-53B2-3A9108AD3A2B}"/>
              </a:ext>
            </a:extLst>
          </p:cNvPr>
          <p:cNvGrpSpPr/>
          <p:nvPr/>
        </p:nvGrpSpPr>
        <p:grpSpPr>
          <a:xfrm>
            <a:off x="8148516" y="2317894"/>
            <a:ext cx="3297848" cy="2363257"/>
            <a:chOff x="4557801" y="1504021"/>
            <a:chExt cx="3297848" cy="4389120"/>
          </a:xfrm>
        </p:grpSpPr>
        <p:sp>
          <p:nvSpPr>
            <p:cNvPr id="22" name="Rounded Rectangle 51">
              <a:extLst>
                <a:ext uri="{FF2B5EF4-FFF2-40B4-BE49-F238E27FC236}">
                  <a16:creationId xmlns:a16="http://schemas.microsoft.com/office/drawing/2014/main" id="{98CE6306-68A6-49CB-42BE-5B6936CFC15A}"/>
                </a:ext>
              </a:extLst>
            </p:cNvPr>
            <p:cNvSpPr/>
            <p:nvPr/>
          </p:nvSpPr>
          <p:spPr bwMode="auto">
            <a:xfrm>
              <a:off x="4557801" y="1504021"/>
              <a:ext cx="3291840" cy="438912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25" name="Text Placeholder 15">
              <a:extLst>
                <a:ext uri="{FF2B5EF4-FFF2-40B4-BE49-F238E27FC236}">
                  <a16:creationId xmlns:a16="http://schemas.microsoft.com/office/drawing/2014/main" id="{E2AD97B8-A1A0-CF38-031C-AB4950B69FC2}"/>
                </a:ext>
              </a:extLst>
            </p:cNvPr>
            <p:cNvSpPr txBox="1">
              <a:spLocks/>
            </p:cNvSpPr>
            <p:nvPr/>
          </p:nvSpPr>
          <p:spPr>
            <a:xfrm>
              <a:off x="4563809" y="1724616"/>
              <a:ext cx="3291840" cy="457200"/>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Polaris Medium Italic" panose="02000000000000000000" pitchFamily="2" charset="0"/>
                  <a:cs typeface="Arial" panose="020B0604020202020204" pitchFamily="34" charset="0"/>
                </a:rPr>
                <a:t>Automated Operation</a:t>
              </a:r>
            </a:p>
          </p:txBody>
        </p:sp>
      </p:grpSp>
      <p:sp>
        <p:nvSpPr>
          <p:cNvPr id="26" name="TextBox 25">
            <a:extLst>
              <a:ext uri="{FF2B5EF4-FFF2-40B4-BE49-F238E27FC236}">
                <a16:creationId xmlns:a16="http://schemas.microsoft.com/office/drawing/2014/main" id="{7D2860F4-6327-F8FB-B6F2-231C5A0A8ECE}"/>
              </a:ext>
            </a:extLst>
          </p:cNvPr>
          <p:cNvSpPr txBox="1"/>
          <p:nvPr/>
        </p:nvSpPr>
        <p:spPr>
          <a:xfrm>
            <a:off x="8240438" y="3079863"/>
            <a:ext cx="2935605" cy="1400383"/>
          </a:xfrm>
          <a:prstGeom prst="rect">
            <a:avLst/>
          </a:prstGeom>
        </p:spPr>
        <p:txBody>
          <a:bodyPr vert="horz" wrap="square" lIns="91440" tIns="91440" rIns="91440" bIns="91440" rtlCol="0" anchor="t">
            <a:spAutoFit/>
          </a:bodyPr>
          <a:lstStyle/>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Event-driven automation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Elastic resource utilization</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Reduced cost</a:t>
            </a:r>
          </a:p>
          <a:p>
            <a:pPr marL="168275" marR="0" lvl="0" indent="-1682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82C34"/>
                </a:solidFill>
                <a:effectLst/>
                <a:uLnTx/>
                <a:uFillTx/>
                <a:latin typeface="Arial" panose="020B0604020202020204"/>
                <a:ea typeface="Polaris Book Italic" panose="02000000000000000000" pitchFamily="2" charset="0"/>
                <a:cs typeface="Arial" panose="020B0604020202020204" pitchFamily="34" charset="0"/>
              </a:rPr>
              <a:t>Reduced carbon footprint</a:t>
            </a:r>
          </a:p>
        </p:txBody>
      </p:sp>
      <p:sp>
        <p:nvSpPr>
          <p:cNvPr id="27" name="Round Same Side Corner Rectangle 99">
            <a:extLst>
              <a:ext uri="{FF2B5EF4-FFF2-40B4-BE49-F238E27FC236}">
                <a16:creationId xmlns:a16="http://schemas.microsoft.com/office/drawing/2014/main" id="{2C7557B5-3E2B-D550-3AEE-40A2E89152F1}"/>
              </a:ext>
            </a:extLst>
          </p:cNvPr>
          <p:cNvSpPr/>
          <p:nvPr/>
        </p:nvSpPr>
        <p:spPr bwMode="auto">
          <a:xfrm>
            <a:off x="8148516" y="2316915"/>
            <a:ext cx="3291840" cy="608067"/>
          </a:xfrm>
          <a:prstGeom prst="round2SameRect">
            <a:avLst>
              <a:gd name="adj1" fmla="val 12500"/>
              <a:gd name="adj2" fmla="val 0"/>
            </a:avLst>
          </a:prstGeom>
          <a:gradFill>
            <a:gsLst>
              <a:gs pos="99000">
                <a:schemeClr val="tx1"/>
              </a:gs>
              <a:gs pos="0">
                <a:schemeClr val="tx2"/>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Arial" panose="020B0604020202020204" pitchFamily="34" charset="0"/>
            </a:endParaRPr>
          </a:p>
        </p:txBody>
      </p:sp>
      <p:sp>
        <p:nvSpPr>
          <p:cNvPr id="28" name="Text Placeholder 15">
            <a:extLst>
              <a:ext uri="{FF2B5EF4-FFF2-40B4-BE49-F238E27FC236}">
                <a16:creationId xmlns:a16="http://schemas.microsoft.com/office/drawing/2014/main" id="{36D9BF29-637E-BC54-7001-DA65700065B6}"/>
              </a:ext>
            </a:extLst>
          </p:cNvPr>
          <p:cNvSpPr txBox="1">
            <a:spLocks/>
          </p:cNvSpPr>
          <p:nvPr/>
        </p:nvSpPr>
        <p:spPr>
          <a:xfrm>
            <a:off x="8167423" y="2355547"/>
            <a:ext cx="3291840" cy="433786"/>
          </a:xfrm>
          <a:prstGeom prst="rect">
            <a:avLst/>
          </a:prstGeom>
          <a:noFill/>
        </p:spPr>
        <p:txBody>
          <a:bodyPr lIns="0" tIns="91440" rIns="0" bIns="0" anchor="ct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
                <a:srgbClr val="B3B3B4"/>
              </a:buClr>
              <a:buSzTx/>
              <a:buFont typeface="Arial" panose="020B0604020202020204" pitchFamily="34" charset="0"/>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Polaris Medium Italic" panose="02000000000000000000" pitchFamily="2" charset="0"/>
                <a:cs typeface="Arial" panose="020B0604020202020204" pitchFamily="34" charset="0"/>
              </a:rPr>
              <a:t>Automated Operation</a:t>
            </a:r>
          </a:p>
        </p:txBody>
      </p:sp>
    </p:spTree>
    <p:extLst>
      <p:ext uri="{BB962C8B-B14F-4D97-AF65-F5344CB8AC3E}">
        <p14:creationId xmlns:p14="http://schemas.microsoft.com/office/powerpoint/2010/main" val="413087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D0B7E4-AAE9-FA47-AFE2-806539EFFD08}"/>
              </a:ext>
            </a:extLst>
          </p:cNvPr>
          <p:cNvSpPr/>
          <p:nvPr/>
        </p:nvSpPr>
        <p:spPr>
          <a:xfrm>
            <a:off x="795770" y="4447370"/>
            <a:ext cx="3179644" cy="163121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One single place to go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Protecting everything</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Monitor backups across SaaS, public cloud, and on-premises targets</a:t>
            </a:r>
          </a:p>
        </p:txBody>
      </p:sp>
      <p:pic>
        <p:nvPicPr>
          <p:cNvPr id="15" name="Picture 14" descr="A screen shot of a computer&#10;&#10;Description automatically generated">
            <a:extLst>
              <a:ext uri="{FF2B5EF4-FFF2-40B4-BE49-F238E27FC236}">
                <a16:creationId xmlns:a16="http://schemas.microsoft.com/office/drawing/2014/main" id="{5AB5840D-A291-6B4B-BD0D-BF6C5BAF94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633" t="4889" b="2667"/>
          <a:stretch/>
        </p:blipFill>
        <p:spPr>
          <a:xfrm>
            <a:off x="729060" y="1478860"/>
            <a:ext cx="3179643" cy="2032967"/>
          </a:xfrm>
          <a:prstGeom prst="rect">
            <a:avLst/>
          </a:prstGeom>
        </p:spPr>
      </p:pic>
      <p:pic>
        <p:nvPicPr>
          <p:cNvPr id="16" name="Picture 6">
            <a:extLst>
              <a:ext uri="{FF2B5EF4-FFF2-40B4-BE49-F238E27FC236}">
                <a16:creationId xmlns:a16="http://schemas.microsoft.com/office/drawing/2014/main" id="{0BAAE1EF-90D9-9E4C-B5E6-C20D8BE8DA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3109" y="1613755"/>
            <a:ext cx="3237628" cy="18715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5F0D758-5925-A346-BB7A-34E6A4B128FF}"/>
              </a:ext>
            </a:extLst>
          </p:cNvPr>
          <p:cNvSpPr txBox="1"/>
          <p:nvPr/>
        </p:nvSpPr>
        <p:spPr>
          <a:xfrm flipH="1">
            <a:off x="9532306" y="4285425"/>
            <a:ext cx="45719" cy="45719"/>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err="1">
              <a:ln>
                <a:noFill/>
              </a:ln>
              <a:solidFill>
                <a:srgbClr val="182C34"/>
              </a:solidFill>
              <a:effectLst/>
              <a:uLnTx/>
              <a:uFillTx/>
              <a:latin typeface="Polaris Book Italic" panose="02000000000000000000" pitchFamily="2" charset="0"/>
              <a:ea typeface="Polaris Book Italic" panose="02000000000000000000" pitchFamily="2" charset="0"/>
              <a:cs typeface="Polaris Book Italic" panose="02000000000000000000" pitchFamily="2" charset="0"/>
            </a:endParaRPr>
          </a:p>
        </p:txBody>
      </p:sp>
      <p:pic>
        <p:nvPicPr>
          <p:cNvPr id="18" name="Picture 17" descr="A screenshot of a cell phone&#10;&#10;Description automatically generated">
            <a:extLst>
              <a:ext uri="{FF2B5EF4-FFF2-40B4-BE49-F238E27FC236}">
                <a16:creationId xmlns:a16="http://schemas.microsoft.com/office/drawing/2014/main" id="{9219803E-9B05-4C40-912B-6A8F8A397E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38285" y="1731460"/>
            <a:ext cx="2303057" cy="1439987"/>
          </a:xfrm>
          <a:prstGeom prst="rect">
            <a:avLst/>
          </a:prstGeom>
        </p:spPr>
      </p:pic>
      <p:pic>
        <p:nvPicPr>
          <p:cNvPr id="20" name="Picture 19">
            <a:extLst>
              <a:ext uri="{FF2B5EF4-FFF2-40B4-BE49-F238E27FC236}">
                <a16:creationId xmlns:a16="http://schemas.microsoft.com/office/drawing/2014/main" id="{1952CD34-BC05-5144-B35A-B39654A2EB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179"/>
          <a:stretch/>
        </p:blipFill>
        <p:spPr>
          <a:xfrm>
            <a:off x="8894955" y="1571787"/>
            <a:ext cx="2716163" cy="1523282"/>
          </a:xfrm>
          <a:prstGeom prst="rect">
            <a:avLst/>
          </a:prstGeom>
        </p:spPr>
      </p:pic>
      <p:grpSp>
        <p:nvGrpSpPr>
          <p:cNvPr id="21" name="Group 20">
            <a:extLst>
              <a:ext uri="{FF2B5EF4-FFF2-40B4-BE49-F238E27FC236}">
                <a16:creationId xmlns:a16="http://schemas.microsoft.com/office/drawing/2014/main" id="{B6F7C504-9241-8744-80BC-44FCB38D83D5}"/>
              </a:ext>
            </a:extLst>
          </p:cNvPr>
          <p:cNvGrpSpPr/>
          <p:nvPr/>
        </p:nvGrpSpPr>
        <p:grpSpPr>
          <a:xfrm>
            <a:off x="8772766" y="1456383"/>
            <a:ext cx="2894464" cy="2202536"/>
            <a:chOff x="4727501" y="2330437"/>
            <a:chExt cx="4621955" cy="3517054"/>
          </a:xfrm>
        </p:grpSpPr>
        <p:pic>
          <p:nvPicPr>
            <p:cNvPr id="22" name="Picture 21">
              <a:extLst>
                <a:ext uri="{FF2B5EF4-FFF2-40B4-BE49-F238E27FC236}">
                  <a16:creationId xmlns:a16="http://schemas.microsoft.com/office/drawing/2014/main" id="{320421AB-72FC-1347-828D-DC9EA967945D}"/>
                </a:ext>
              </a:extLst>
            </p:cNvPr>
            <p:cNvPicPr>
              <a:picLocks/>
            </p:cNvPicPr>
            <p:nvPr/>
          </p:nvPicPr>
          <p:blipFill>
            <a:blip r:embed="rId7" cstate="print">
              <a:alphaModFix amt="49000"/>
              <a:extLst>
                <a:ext uri="{28A0092B-C50C-407E-A947-70E740481C1C}">
                  <a14:useLocalDpi xmlns:a14="http://schemas.microsoft.com/office/drawing/2010/main"/>
                </a:ext>
              </a:extLst>
            </a:blip>
            <a:stretch>
              <a:fillRect/>
            </a:stretch>
          </p:blipFill>
          <p:spPr>
            <a:xfrm>
              <a:off x="5809861" y="5599821"/>
              <a:ext cx="2560333" cy="247670"/>
            </a:xfrm>
            <a:prstGeom prst="rect">
              <a:avLst/>
            </a:prstGeom>
            <a:noFill/>
            <a:ln>
              <a:noFill/>
            </a:ln>
          </p:spPr>
        </p:pic>
        <p:pic>
          <p:nvPicPr>
            <p:cNvPr id="23" name="Thunderbolt_Desktop-Monitor_Cutout.png">
              <a:extLst>
                <a:ext uri="{FF2B5EF4-FFF2-40B4-BE49-F238E27FC236}">
                  <a16:creationId xmlns:a16="http://schemas.microsoft.com/office/drawing/2014/main" id="{720C5C66-90B9-8F4F-8505-4C486838341C}"/>
                </a:ext>
              </a:extLst>
            </p:cNvPr>
            <p:cNvPicPr/>
            <p:nvPr/>
          </p:nvPicPr>
          <p:blipFill>
            <a:blip r:embed="rId8" cstate="print">
              <a:extLst>
                <a:ext uri="{28A0092B-C50C-407E-A947-70E740481C1C}">
                  <a14:useLocalDpi xmlns:a14="http://schemas.microsoft.com/office/drawing/2010/main"/>
                </a:ext>
              </a:extLst>
            </a:blip>
            <a:stretch>
              <a:fillRect/>
            </a:stretch>
          </p:blipFill>
          <p:spPr>
            <a:xfrm>
              <a:off x="4727501" y="2330437"/>
              <a:ext cx="4621955" cy="3297592"/>
            </a:xfrm>
            <a:prstGeom prst="rect">
              <a:avLst/>
            </a:prstGeom>
            <a:ln w="12700" cap="flat">
              <a:noFill/>
              <a:miter lim="400000"/>
            </a:ln>
            <a:effectLst/>
          </p:spPr>
        </p:pic>
      </p:grpSp>
      <p:sp>
        <p:nvSpPr>
          <p:cNvPr id="25" name="Content Placeholder 2">
            <a:extLst>
              <a:ext uri="{FF2B5EF4-FFF2-40B4-BE49-F238E27FC236}">
                <a16:creationId xmlns:a16="http://schemas.microsoft.com/office/drawing/2014/main" id="{81884402-D44E-874A-81D0-453E659B4425}"/>
              </a:ext>
            </a:extLst>
          </p:cNvPr>
          <p:cNvSpPr txBox="1">
            <a:spLocks/>
          </p:cNvSpPr>
          <p:nvPr/>
        </p:nvSpPr>
        <p:spPr>
          <a:xfrm>
            <a:off x="848435" y="3617977"/>
            <a:ext cx="2711669" cy="723243"/>
          </a:xfrm>
          <a:prstGeom prst="rect">
            <a:avLst/>
          </a:prstGeom>
        </p:spPr>
        <p:txBody>
          <a:bodyPr vert="horz" wrap="square" lIns="121888" tIns="60944" rIns="121888" bIns="60944" rtlCol="0" anchor="t">
            <a:sp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1pPr>
            <a:lvl2pPr marL="365760" indent="-137160" algn="l" defTabSz="914400" rtl="0" eaLnBrk="1" latinLnBrk="0" hangingPunct="1">
              <a:lnSpc>
                <a:spcPct val="90000"/>
              </a:lnSpc>
              <a:spcBef>
                <a:spcPts val="0"/>
              </a:spcBef>
              <a:spcAft>
                <a:spcPts val="600"/>
              </a:spcAft>
              <a:buFont typeface="STIXGeneral-Regular" pitchFamily="2" charset="2"/>
              <a:buChar char="⎯"/>
              <a:defRPr sz="16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2pPr>
            <a:lvl3pPr marL="731520" indent="-182880" algn="l" defTabSz="914400" rtl="0" eaLnBrk="1" latinLnBrk="0" hangingPunct="1">
              <a:lnSpc>
                <a:spcPct val="90000"/>
              </a:lnSpc>
              <a:spcBef>
                <a:spcPts val="0"/>
              </a:spcBef>
              <a:spcAft>
                <a:spcPts val="600"/>
              </a:spcAft>
              <a:buFont typeface="Arial" panose="020B0604020202020204" pitchFamily="34" charset="0"/>
              <a:buChar char="•"/>
              <a:defRPr sz="14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3pPr>
            <a:lvl4pPr marL="1085850" indent="-137160" algn="l" defTabSz="914400" rtl="0" eaLnBrk="1" latinLnBrk="0" hangingPunct="1">
              <a:lnSpc>
                <a:spcPct val="90000"/>
              </a:lnSpc>
              <a:spcBef>
                <a:spcPts val="0"/>
              </a:spcBef>
              <a:spcAft>
                <a:spcPts val="600"/>
              </a:spcAft>
              <a:buFont typeface="STIXGeneral-Regular" pitchFamily="2" charset="2"/>
              <a:buChar char="⎯"/>
              <a:defRPr sz="12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4pPr>
            <a:lvl5pPr marL="1371600" indent="-182880" algn="l" defTabSz="914400" rtl="0" eaLnBrk="1" latinLnBrk="0" hangingPunct="1">
              <a:lnSpc>
                <a:spcPct val="90000"/>
              </a:lnSpc>
              <a:spcBef>
                <a:spcPts val="0"/>
              </a:spcBef>
              <a:spcAft>
                <a:spcPts val="600"/>
              </a:spcAft>
              <a:buFont typeface="Arial" panose="020B0604020202020204" pitchFamily="34" charset="0"/>
              <a:buChar char="•"/>
              <a:defRPr sz="105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8804"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950" b="1" i="0" u="none" strike="noStrike" kern="1200" cap="none" spc="0" normalizeH="0" baseline="0" noProof="0">
                <a:ln>
                  <a:noFill/>
                </a:ln>
                <a:solidFill>
                  <a:srgbClr val="AB2328"/>
                </a:solidFill>
                <a:effectLst/>
                <a:uLnTx/>
                <a:uFillTx/>
                <a:latin typeface="Arial" panose="020B0604020202020204"/>
                <a:ea typeface="Polaris Book" panose="02000000000000000000" pitchFamily="2" charset="0"/>
                <a:cs typeface="Arial"/>
              </a:rPr>
              <a:t>Single </a:t>
            </a:r>
            <a:br>
              <a:rPr kumimoji="0" lang="en-US" sz="1950" b="1" i="0" u="none" strike="noStrike" kern="1200" cap="none" spc="0" normalizeH="0" baseline="0" noProof="0">
                <a:ln>
                  <a:noFill/>
                </a:ln>
                <a:solidFill>
                  <a:srgbClr val="AB2328"/>
                </a:solidFill>
                <a:effectLst/>
                <a:uLnTx/>
                <a:uFillTx/>
                <a:latin typeface="Arial" panose="020B0604020202020204"/>
                <a:ea typeface="Polaris Book" panose="02000000000000000000" pitchFamily="2" charset="0"/>
                <a:cs typeface="Arial"/>
              </a:rPr>
            </a:br>
            <a:r>
              <a:rPr kumimoji="0" lang="en-US" sz="1950" b="1" i="0" u="none" strike="noStrike" kern="1200" cap="none" spc="0" normalizeH="0" baseline="0" noProof="0">
                <a:ln>
                  <a:noFill/>
                </a:ln>
                <a:solidFill>
                  <a:srgbClr val="AB2328"/>
                </a:solidFill>
                <a:effectLst/>
                <a:uLnTx/>
                <a:uFillTx/>
                <a:latin typeface="Arial" panose="020B0604020202020204"/>
                <a:ea typeface="Polaris Book" panose="02000000000000000000" pitchFamily="2" charset="0"/>
                <a:cs typeface="Arial"/>
              </a:rPr>
              <a:t>source of truth</a:t>
            </a:r>
          </a:p>
        </p:txBody>
      </p:sp>
      <p:sp>
        <p:nvSpPr>
          <p:cNvPr id="26" name="Rectangle 25">
            <a:extLst>
              <a:ext uri="{FF2B5EF4-FFF2-40B4-BE49-F238E27FC236}">
                <a16:creationId xmlns:a16="http://schemas.microsoft.com/office/drawing/2014/main" id="{5B28B065-A1BB-6A49-ABBC-9724372061C8}"/>
              </a:ext>
            </a:extLst>
          </p:cNvPr>
          <p:cNvSpPr/>
          <p:nvPr/>
        </p:nvSpPr>
        <p:spPr>
          <a:xfrm>
            <a:off x="4573109" y="4422492"/>
            <a:ext cx="3380266"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RBAC - Grant the right people access to the right things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Optimize resources</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Utilize intelligent policies to automate backups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endParaRPr>
          </a:p>
        </p:txBody>
      </p:sp>
      <p:sp>
        <p:nvSpPr>
          <p:cNvPr id="27" name="Content Placeholder 2">
            <a:extLst>
              <a:ext uri="{FF2B5EF4-FFF2-40B4-BE49-F238E27FC236}">
                <a16:creationId xmlns:a16="http://schemas.microsoft.com/office/drawing/2014/main" id="{2738B464-55A6-5E4C-953C-3D7021DBABB1}"/>
              </a:ext>
            </a:extLst>
          </p:cNvPr>
          <p:cNvSpPr txBox="1">
            <a:spLocks/>
          </p:cNvSpPr>
          <p:nvPr/>
        </p:nvSpPr>
        <p:spPr>
          <a:xfrm>
            <a:off x="4822558" y="3641424"/>
            <a:ext cx="2711669" cy="723243"/>
          </a:xfrm>
          <a:prstGeom prst="rect">
            <a:avLst/>
          </a:prstGeom>
        </p:spPr>
        <p:txBody>
          <a:bodyPr vert="horz" wrap="square" lIns="121888" tIns="60944" rIns="121888" bIns="60944" rtlCol="0" anchor="t">
            <a:sp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1pPr>
            <a:lvl2pPr marL="365760" indent="-137160" algn="l" defTabSz="914400" rtl="0" eaLnBrk="1" latinLnBrk="0" hangingPunct="1">
              <a:lnSpc>
                <a:spcPct val="90000"/>
              </a:lnSpc>
              <a:spcBef>
                <a:spcPts val="0"/>
              </a:spcBef>
              <a:spcAft>
                <a:spcPts val="600"/>
              </a:spcAft>
              <a:buFont typeface="STIXGeneral-Regular" pitchFamily="2" charset="2"/>
              <a:buChar char="⎯"/>
              <a:defRPr sz="16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2pPr>
            <a:lvl3pPr marL="731520" indent="-182880" algn="l" defTabSz="914400" rtl="0" eaLnBrk="1" latinLnBrk="0" hangingPunct="1">
              <a:lnSpc>
                <a:spcPct val="90000"/>
              </a:lnSpc>
              <a:spcBef>
                <a:spcPts val="0"/>
              </a:spcBef>
              <a:spcAft>
                <a:spcPts val="600"/>
              </a:spcAft>
              <a:buFont typeface="Arial" panose="020B0604020202020204" pitchFamily="34" charset="0"/>
              <a:buChar char="•"/>
              <a:defRPr sz="14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3pPr>
            <a:lvl4pPr marL="1085850" indent="-137160" algn="l" defTabSz="914400" rtl="0" eaLnBrk="1" latinLnBrk="0" hangingPunct="1">
              <a:lnSpc>
                <a:spcPct val="90000"/>
              </a:lnSpc>
              <a:spcBef>
                <a:spcPts val="0"/>
              </a:spcBef>
              <a:spcAft>
                <a:spcPts val="600"/>
              </a:spcAft>
              <a:buFont typeface="STIXGeneral-Regular" pitchFamily="2" charset="2"/>
              <a:buChar char="⎯"/>
              <a:defRPr sz="12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4pPr>
            <a:lvl5pPr marL="1371600" indent="-182880" algn="l" defTabSz="914400" rtl="0" eaLnBrk="1" latinLnBrk="0" hangingPunct="1">
              <a:lnSpc>
                <a:spcPct val="90000"/>
              </a:lnSpc>
              <a:spcBef>
                <a:spcPts val="0"/>
              </a:spcBef>
              <a:spcAft>
                <a:spcPts val="600"/>
              </a:spcAft>
              <a:buFont typeface="Arial" panose="020B0604020202020204" pitchFamily="34" charset="0"/>
              <a:buChar char="•"/>
              <a:defRPr sz="105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8804"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950" b="1" i="0" u="none" strike="noStrike" kern="1200" cap="none" spc="0" normalizeH="0" baseline="0" noProof="0" dirty="0">
                <a:ln>
                  <a:noFill/>
                </a:ln>
                <a:solidFill>
                  <a:srgbClr val="AB2328"/>
                </a:solidFill>
                <a:effectLst/>
                <a:uLnTx/>
                <a:uFillTx/>
                <a:latin typeface="Arial" panose="020B0604020202020204"/>
                <a:ea typeface="Polaris Book" panose="02000000000000000000" pitchFamily="2" charset="0"/>
                <a:cs typeface="Arial"/>
              </a:rPr>
              <a:t>Policy-driven automation</a:t>
            </a:r>
          </a:p>
        </p:txBody>
      </p:sp>
      <p:sp>
        <p:nvSpPr>
          <p:cNvPr id="28" name="Rectangle 27">
            <a:extLst>
              <a:ext uri="{FF2B5EF4-FFF2-40B4-BE49-F238E27FC236}">
                <a16:creationId xmlns:a16="http://schemas.microsoft.com/office/drawing/2014/main" id="{21A0D7EF-FF59-BA4A-B330-17A3E5ABAE06}"/>
              </a:ext>
            </a:extLst>
          </p:cNvPr>
          <p:cNvSpPr/>
          <p:nvPr/>
        </p:nvSpPr>
        <p:spPr>
          <a:xfrm>
            <a:off x="8571013" y="4410904"/>
            <a:ext cx="3096218" cy="183127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Automate all the things that you need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rPr>
              <a:t>Focus on more high value work-engineering vs.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a:ea typeface="Calibri" panose="020F0502020204030204" pitchFamily="34" charset="0"/>
              <a:cs typeface="Calibri" panose="020F0502020204030204" pitchFamily="34" charset="0"/>
            </a:endParaRPr>
          </a:p>
        </p:txBody>
      </p:sp>
      <p:sp>
        <p:nvSpPr>
          <p:cNvPr id="29" name="Content Placeholder 2">
            <a:extLst>
              <a:ext uri="{FF2B5EF4-FFF2-40B4-BE49-F238E27FC236}">
                <a16:creationId xmlns:a16="http://schemas.microsoft.com/office/drawing/2014/main" id="{31D4B7E8-A5C1-9C4E-ACBE-25EC1982529D}"/>
              </a:ext>
            </a:extLst>
          </p:cNvPr>
          <p:cNvSpPr txBox="1">
            <a:spLocks/>
          </p:cNvSpPr>
          <p:nvPr/>
        </p:nvSpPr>
        <p:spPr>
          <a:xfrm>
            <a:off x="8894955" y="3793459"/>
            <a:ext cx="2711669" cy="423160"/>
          </a:xfrm>
          <a:prstGeom prst="rect">
            <a:avLst/>
          </a:prstGeom>
        </p:spPr>
        <p:txBody>
          <a:bodyPr vert="horz" wrap="square" lIns="121888" tIns="60944" rIns="121888" bIns="60944" rtlCol="0" anchor="t">
            <a:sp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8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1pPr>
            <a:lvl2pPr marL="365760" indent="-137160" algn="l" defTabSz="914400" rtl="0" eaLnBrk="1" latinLnBrk="0" hangingPunct="1">
              <a:lnSpc>
                <a:spcPct val="90000"/>
              </a:lnSpc>
              <a:spcBef>
                <a:spcPts val="0"/>
              </a:spcBef>
              <a:spcAft>
                <a:spcPts val="600"/>
              </a:spcAft>
              <a:buFont typeface="STIXGeneral-Regular" pitchFamily="2" charset="2"/>
              <a:buChar char="⎯"/>
              <a:defRPr sz="16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2pPr>
            <a:lvl3pPr marL="731520" indent="-182880" algn="l" defTabSz="914400" rtl="0" eaLnBrk="1" latinLnBrk="0" hangingPunct="1">
              <a:lnSpc>
                <a:spcPct val="90000"/>
              </a:lnSpc>
              <a:spcBef>
                <a:spcPts val="0"/>
              </a:spcBef>
              <a:spcAft>
                <a:spcPts val="600"/>
              </a:spcAft>
              <a:buFont typeface="Arial" panose="020B0604020202020204" pitchFamily="34" charset="0"/>
              <a:buChar char="•"/>
              <a:defRPr sz="14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3pPr>
            <a:lvl4pPr marL="1085850" indent="-137160" algn="l" defTabSz="914400" rtl="0" eaLnBrk="1" latinLnBrk="0" hangingPunct="1">
              <a:lnSpc>
                <a:spcPct val="90000"/>
              </a:lnSpc>
              <a:spcBef>
                <a:spcPts val="0"/>
              </a:spcBef>
              <a:spcAft>
                <a:spcPts val="600"/>
              </a:spcAft>
              <a:buFont typeface="STIXGeneral-Regular" pitchFamily="2" charset="2"/>
              <a:buChar char="⎯"/>
              <a:defRPr sz="120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4pPr>
            <a:lvl5pPr marL="1371600" indent="-182880" algn="l" defTabSz="914400" rtl="0" eaLnBrk="1" latinLnBrk="0" hangingPunct="1">
              <a:lnSpc>
                <a:spcPct val="90000"/>
              </a:lnSpc>
              <a:spcBef>
                <a:spcPts val="0"/>
              </a:spcBef>
              <a:spcAft>
                <a:spcPts val="600"/>
              </a:spcAft>
              <a:buFont typeface="Arial" panose="020B0604020202020204" pitchFamily="34" charset="0"/>
              <a:buChar char="•"/>
              <a:defRPr sz="1050" b="1" i="0" kern="1200">
                <a:solidFill>
                  <a:schemeClr val="tx1"/>
                </a:solidFill>
                <a:latin typeface="Polaris Book" panose="02000000000000000000" pitchFamily="2" charset="0"/>
                <a:ea typeface="Polaris Book" panose="02000000000000000000" pitchFamily="2" charset="0"/>
                <a:cs typeface="Polaris Book"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8804" rtl="0" eaLnBrk="1" fontAlgn="auto" latinLnBrk="0" hangingPunct="1">
              <a:lnSpc>
                <a:spcPct val="100000"/>
              </a:lnSpc>
              <a:spcBef>
                <a:spcPts val="0"/>
              </a:spcBef>
              <a:spcAft>
                <a:spcPts val="1000"/>
              </a:spcAft>
              <a:buClrTx/>
              <a:buSzTx/>
              <a:buFont typeface="Arial" panose="020B0604020202020204" pitchFamily="34" charset="0"/>
              <a:buNone/>
              <a:tabLst/>
              <a:defRPr/>
            </a:pPr>
            <a:r>
              <a:rPr kumimoji="0" lang="en-US" sz="1950" b="1" i="0" u="none" strike="noStrike" kern="1200" cap="none" spc="0" normalizeH="0" baseline="0" noProof="0" dirty="0">
                <a:ln>
                  <a:noFill/>
                </a:ln>
                <a:solidFill>
                  <a:srgbClr val="AB2328"/>
                </a:solidFill>
                <a:effectLst/>
                <a:uLnTx/>
                <a:uFillTx/>
                <a:latin typeface="Arial" panose="020B0604020202020204"/>
                <a:ea typeface="Polaris Book" panose="02000000000000000000" pitchFamily="2" charset="0"/>
                <a:cs typeface="Arial"/>
              </a:rPr>
              <a:t>API support</a:t>
            </a:r>
          </a:p>
        </p:txBody>
      </p:sp>
      <p:sp>
        <p:nvSpPr>
          <p:cNvPr id="30" name="Title 1">
            <a:extLst>
              <a:ext uri="{FF2B5EF4-FFF2-40B4-BE49-F238E27FC236}">
                <a16:creationId xmlns:a16="http://schemas.microsoft.com/office/drawing/2014/main" id="{A9C814E5-40B6-4D15-BDCE-A8E196318F67}"/>
              </a:ext>
            </a:extLst>
          </p:cNvPr>
          <p:cNvSpPr>
            <a:spLocks noGrp="1"/>
          </p:cNvSpPr>
          <p:nvPr>
            <p:ph type="title"/>
          </p:nvPr>
        </p:nvSpPr>
        <p:spPr>
          <a:xfrm>
            <a:off x="910731" y="470686"/>
            <a:ext cx="10535322" cy="462616"/>
          </a:xfrm>
        </p:spPr>
        <p:txBody>
          <a:bodyPr/>
          <a:lstStyle/>
          <a:p>
            <a:r>
              <a:rPr lang="en-US" dirty="0"/>
              <a:t>Automated and Simplified Management</a:t>
            </a:r>
          </a:p>
        </p:txBody>
      </p:sp>
    </p:spTree>
    <p:extLst>
      <p:ext uri="{BB962C8B-B14F-4D97-AF65-F5344CB8AC3E}">
        <p14:creationId xmlns:p14="http://schemas.microsoft.com/office/powerpoint/2010/main" val="389773506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C835-D7FD-D04B-CB56-35372B511E7E}"/>
              </a:ext>
            </a:extLst>
          </p:cNvPr>
          <p:cNvSpPr>
            <a:spLocks noGrp="1"/>
          </p:cNvSpPr>
          <p:nvPr>
            <p:ph type="ctrTitle"/>
          </p:nvPr>
        </p:nvSpPr>
        <p:spPr>
          <a:xfrm>
            <a:off x="6096000" y="2332624"/>
            <a:ext cx="5936343" cy="2192751"/>
          </a:xfrm>
        </p:spPr>
        <p:txBody>
          <a:bodyPr/>
          <a:lstStyle/>
          <a:p>
            <a:r>
              <a:rPr lang="en-US"/>
              <a:t>Veritas NetBackup Flex Appliance</a:t>
            </a:r>
            <a:br>
              <a:rPr lang="en-US"/>
            </a:br>
            <a:br>
              <a:rPr lang="en-US"/>
            </a:br>
            <a:r>
              <a:rPr lang="en-US" sz="2800"/>
              <a:t>Secure. Simple. Cost-effective.</a:t>
            </a:r>
            <a:endParaRPr lang="en-US"/>
          </a:p>
        </p:txBody>
      </p:sp>
    </p:spTree>
    <p:extLst>
      <p:ext uri="{BB962C8B-B14F-4D97-AF65-F5344CB8AC3E}">
        <p14:creationId xmlns:p14="http://schemas.microsoft.com/office/powerpoint/2010/main" val="417909030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1850EBA-4978-F4EA-78A7-7850B765A801}"/>
              </a:ext>
            </a:extLst>
          </p:cNvPr>
          <p:cNvGrpSpPr/>
          <p:nvPr/>
        </p:nvGrpSpPr>
        <p:grpSpPr>
          <a:xfrm>
            <a:off x="4528076" y="1619975"/>
            <a:ext cx="3422509" cy="4190999"/>
            <a:chOff x="4528076" y="1619975"/>
            <a:chExt cx="3422509" cy="4190999"/>
          </a:xfrm>
        </p:grpSpPr>
        <p:sp>
          <p:nvSpPr>
            <p:cNvPr id="53" name="Rounded Rectangle 52">
              <a:extLst>
                <a:ext uri="{FF2B5EF4-FFF2-40B4-BE49-F238E27FC236}">
                  <a16:creationId xmlns:a16="http://schemas.microsoft.com/office/drawing/2014/main" id="{B0F3DD81-E66E-02B4-EE7F-459580F5BE36}"/>
                </a:ext>
              </a:extLst>
            </p:cNvPr>
            <p:cNvSpPr/>
            <p:nvPr/>
          </p:nvSpPr>
          <p:spPr bwMode="auto">
            <a:xfrm>
              <a:off x="4528076" y="1619975"/>
              <a:ext cx="3422509" cy="4190999"/>
            </a:xfrm>
            <a:prstGeom prst="roundRect">
              <a:avLst>
                <a:gd name="adj" fmla="val 2833"/>
              </a:avLst>
            </a:prstGeom>
            <a:solidFill>
              <a:schemeClr val="bg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4" name="Round Same Side Corner Rectangle 53">
              <a:extLst>
                <a:ext uri="{FF2B5EF4-FFF2-40B4-BE49-F238E27FC236}">
                  <a16:creationId xmlns:a16="http://schemas.microsoft.com/office/drawing/2014/main" id="{26AEC0E7-DD77-6BD5-18AD-D2EDB823C84E}"/>
                </a:ext>
              </a:extLst>
            </p:cNvPr>
            <p:cNvSpPr/>
            <p:nvPr/>
          </p:nvSpPr>
          <p:spPr bwMode="auto">
            <a:xfrm>
              <a:off x="4528076" y="1619975"/>
              <a:ext cx="3422509" cy="805437"/>
            </a:xfrm>
            <a:prstGeom prst="round2SameRect">
              <a:avLst>
                <a:gd name="adj1" fmla="val 12077"/>
                <a:gd name="adj2" fmla="val 0"/>
              </a:avLst>
            </a:prstGeom>
            <a:gradFill>
              <a:gsLst>
                <a:gs pos="99000">
                  <a:schemeClr val="accent5"/>
                </a:gs>
                <a:gs pos="0">
                  <a:schemeClr val="accent4"/>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Polaris Medium Italic" panose="02000000000000000000" pitchFamily="2" charset="0"/>
                </a:rPr>
                <a:t>45%</a:t>
              </a:r>
            </a:p>
          </p:txBody>
        </p:sp>
        <p:sp>
          <p:nvSpPr>
            <p:cNvPr id="55" name="Content Placeholder 1">
              <a:extLst>
                <a:ext uri="{FF2B5EF4-FFF2-40B4-BE49-F238E27FC236}">
                  <a16:creationId xmlns:a16="http://schemas.microsoft.com/office/drawing/2014/main" id="{7908D23B-A7D6-D08F-FC7C-A41AC025B9D3}"/>
                </a:ext>
              </a:extLst>
            </p:cNvPr>
            <p:cNvSpPr txBox="1">
              <a:spLocks/>
            </p:cNvSpPr>
            <p:nvPr/>
          </p:nvSpPr>
          <p:spPr>
            <a:xfrm>
              <a:off x="4823000" y="2590800"/>
              <a:ext cx="2832662"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B3B3B4"/>
                </a:buClr>
                <a:buSzTx/>
                <a:buFont typeface="Arial" panose="020B0604020202020204" pitchFamily="34" charset="0"/>
                <a:buNone/>
                <a:tabLst/>
                <a:defRPr/>
              </a:pPr>
              <a: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t>US east coast </a:t>
              </a:r>
              <a:b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br>
              <a: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t>supply affected</a:t>
              </a:r>
            </a:p>
          </p:txBody>
        </p:sp>
        <p:pic>
          <p:nvPicPr>
            <p:cNvPr id="56" name="Picture 2">
              <a:extLst>
                <a:ext uri="{FF2B5EF4-FFF2-40B4-BE49-F238E27FC236}">
                  <a16:creationId xmlns:a16="http://schemas.microsoft.com/office/drawing/2014/main" id="{F0D56F2B-2F66-D574-DB61-4C5ED708CFA4}"/>
                </a:ext>
              </a:extLst>
            </p:cNvPr>
            <p:cNvPicPr>
              <a:picLocks noChangeArrowheads="1"/>
            </p:cNvPicPr>
            <p:nvPr/>
          </p:nvPicPr>
          <p:blipFill rotWithShape="1">
            <a:blip r:embed="rId3"/>
            <a:srcRect l="795" t="24438" r="607" b="16950"/>
            <a:stretch/>
          </p:blipFill>
          <p:spPr bwMode="auto">
            <a:xfrm>
              <a:off x="5203630" y="3359390"/>
              <a:ext cx="2071400" cy="2071400"/>
            </a:xfrm>
            <a:prstGeom prst="ellipse">
              <a:avLst/>
            </a:prstGeom>
            <a:effectLst>
              <a:outerShdw blurRad="317500" dist="63500" dir="5400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5CF0E4C1-29E1-D79D-2BDD-0B94C043749D}"/>
              </a:ext>
            </a:extLst>
          </p:cNvPr>
          <p:cNvGrpSpPr/>
          <p:nvPr/>
        </p:nvGrpSpPr>
        <p:grpSpPr>
          <a:xfrm>
            <a:off x="8228270" y="1619975"/>
            <a:ext cx="3422509" cy="4190999"/>
            <a:chOff x="8228270" y="1619975"/>
            <a:chExt cx="3422509" cy="4190999"/>
          </a:xfrm>
        </p:grpSpPr>
        <p:sp>
          <p:nvSpPr>
            <p:cNvPr id="58" name="Rounded Rectangle 57">
              <a:extLst>
                <a:ext uri="{FF2B5EF4-FFF2-40B4-BE49-F238E27FC236}">
                  <a16:creationId xmlns:a16="http://schemas.microsoft.com/office/drawing/2014/main" id="{82ACEBB2-5318-6063-8F2B-C2EE1E135375}"/>
                </a:ext>
              </a:extLst>
            </p:cNvPr>
            <p:cNvSpPr/>
            <p:nvPr/>
          </p:nvSpPr>
          <p:spPr bwMode="auto">
            <a:xfrm>
              <a:off x="8228270" y="1619975"/>
              <a:ext cx="3422509" cy="4190999"/>
            </a:xfrm>
            <a:prstGeom prst="roundRect">
              <a:avLst>
                <a:gd name="adj" fmla="val 2687"/>
              </a:avLst>
            </a:prstGeom>
            <a:solidFill>
              <a:schemeClr val="bg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59" name="Round Same Side Corner Rectangle 58">
              <a:extLst>
                <a:ext uri="{FF2B5EF4-FFF2-40B4-BE49-F238E27FC236}">
                  <a16:creationId xmlns:a16="http://schemas.microsoft.com/office/drawing/2014/main" id="{F0501757-4D60-9A81-C827-7D9159F7EAFB}"/>
                </a:ext>
              </a:extLst>
            </p:cNvPr>
            <p:cNvSpPr/>
            <p:nvPr/>
          </p:nvSpPr>
          <p:spPr bwMode="auto">
            <a:xfrm>
              <a:off x="8228270" y="1619975"/>
              <a:ext cx="3422509" cy="805437"/>
            </a:xfrm>
            <a:prstGeom prst="round2SameRect">
              <a:avLst>
                <a:gd name="adj1" fmla="val 12077"/>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Polaris Medium Italic" panose="02000000000000000000" pitchFamily="2" charset="0"/>
                </a:rPr>
                <a:t>$4M</a:t>
              </a:r>
            </a:p>
          </p:txBody>
        </p:sp>
        <p:sp>
          <p:nvSpPr>
            <p:cNvPr id="60" name="Content Placeholder 1">
              <a:extLst>
                <a:ext uri="{FF2B5EF4-FFF2-40B4-BE49-F238E27FC236}">
                  <a16:creationId xmlns:a16="http://schemas.microsoft.com/office/drawing/2014/main" id="{E5DBC3C2-09F7-34AA-DF74-0960997D3179}"/>
                </a:ext>
              </a:extLst>
            </p:cNvPr>
            <p:cNvSpPr txBox="1">
              <a:spLocks/>
            </p:cNvSpPr>
            <p:nvPr/>
          </p:nvSpPr>
          <p:spPr>
            <a:xfrm>
              <a:off x="8523193" y="2590800"/>
              <a:ext cx="2832662"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B3B3B4"/>
                </a:buClr>
                <a:buSzTx/>
                <a:buFont typeface="Arial" panose="020B0604020202020204" pitchFamily="34" charset="0"/>
                <a:buNone/>
                <a:tabLst/>
                <a:defRPr/>
              </a:pPr>
              <a: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t>Ransom paid </a:t>
              </a:r>
              <a:b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br>
              <a:r>
                <a:rPr kumimoji="0" lang="en-US" sz="1800" b="1" i="0" u="none" strike="noStrike" kern="1200" cap="none" spc="0" normalizeH="0" baseline="0" noProof="0">
                  <a:ln>
                    <a:noFill/>
                  </a:ln>
                  <a:solidFill>
                    <a:srgbClr val="415563"/>
                  </a:solidFill>
                  <a:effectLst/>
                  <a:uLnTx/>
                  <a:uFillTx/>
                  <a:latin typeface="Arial" panose="020B0604020202020204"/>
                  <a:ea typeface="Polaris Book Italic" panose="02000000000000000000" pitchFamily="50" charset="0"/>
                  <a:cs typeface="Polaris Book Italic" panose="02000000000000000000" pitchFamily="50" charset="0"/>
                </a:rPr>
                <a:t>to hackers</a:t>
              </a:r>
            </a:p>
          </p:txBody>
        </p:sp>
        <p:pic>
          <p:nvPicPr>
            <p:cNvPr id="61" name="Picture 60">
              <a:extLst>
                <a:ext uri="{FF2B5EF4-FFF2-40B4-BE49-F238E27FC236}">
                  <a16:creationId xmlns:a16="http://schemas.microsoft.com/office/drawing/2014/main" id="{87AF917F-528B-45B3-EBCA-5E5B3D3706FB}"/>
                </a:ext>
              </a:extLst>
            </p:cNvPr>
            <p:cNvPicPr>
              <a:picLocks noChangeAspect="1"/>
            </p:cNvPicPr>
            <p:nvPr/>
          </p:nvPicPr>
          <p:blipFill rotWithShape="1">
            <a:blip r:embed="rId4"/>
            <a:srcRect t="35136" r="4475" b="8255"/>
            <a:stretch/>
          </p:blipFill>
          <p:spPr>
            <a:xfrm>
              <a:off x="8906248" y="3359551"/>
              <a:ext cx="2066552" cy="2066550"/>
            </a:xfrm>
            <a:prstGeom prst="ellipse">
              <a:avLst/>
            </a:prstGeom>
            <a:effectLst>
              <a:outerShdw blurRad="317500" dist="63500" dir="5400000" algn="ctr" rotWithShape="0">
                <a:prstClr val="black">
                  <a:alpha val="20000"/>
                </a:prstClr>
              </a:outerShdw>
            </a:effectLst>
          </p:spPr>
        </p:pic>
      </p:grpSp>
      <p:grpSp>
        <p:nvGrpSpPr>
          <p:cNvPr id="9" name="Group 8">
            <a:extLst>
              <a:ext uri="{FF2B5EF4-FFF2-40B4-BE49-F238E27FC236}">
                <a16:creationId xmlns:a16="http://schemas.microsoft.com/office/drawing/2014/main" id="{99EEBE8B-F1E9-3F67-F56C-2B671102033E}"/>
              </a:ext>
            </a:extLst>
          </p:cNvPr>
          <p:cNvGrpSpPr/>
          <p:nvPr/>
        </p:nvGrpSpPr>
        <p:grpSpPr>
          <a:xfrm>
            <a:off x="833094" y="1651605"/>
            <a:ext cx="3422509" cy="4190999"/>
            <a:chOff x="833094" y="1651605"/>
            <a:chExt cx="3422509" cy="4190999"/>
          </a:xfrm>
        </p:grpSpPr>
        <p:sp>
          <p:nvSpPr>
            <p:cNvPr id="66" name="Rounded Rectangle 65">
              <a:extLst>
                <a:ext uri="{FF2B5EF4-FFF2-40B4-BE49-F238E27FC236}">
                  <a16:creationId xmlns:a16="http://schemas.microsoft.com/office/drawing/2014/main" id="{6286D95C-F8B7-0575-72DD-A00987501091}"/>
                </a:ext>
              </a:extLst>
            </p:cNvPr>
            <p:cNvSpPr/>
            <p:nvPr/>
          </p:nvSpPr>
          <p:spPr bwMode="auto">
            <a:xfrm>
              <a:off x="833094" y="1651605"/>
              <a:ext cx="3422509" cy="4190999"/>
            </a:xfrm>
            <a:prstGeom prst="roundRect">
              <a:avLst>
                <a:gd name="adj" fmla="val 2833"/>
              </a:avLst>
            </a:prstGeom>
            <a:solidFill>
              <a:schemeClr val="bg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67" name="Round Same Side Corner Rectangle 66">
              <a:extLst>
                <a:ext uri="{FF2B5EF4-FFF2-40B4-BE49-F238E27FC236}">
                  <a16:creationId xmlns:a16="http://schemas.microsoft.com/office/drawing/2014/main" id="{CA99EF12-4F8E-7F77-906F-5AA24EBE3686}"/>
                </a:ext>
              </a:extLst>
            </p:cNvPr>
            <p:cNvSpPr/>
            <p:nvPr/>
          </p:nvSpPr>
          <p:spPr bwMode="auto">
            <a:xfrm>
              <a:off x="833094" y="1651605"/>
              <a:ext cx="3422509" cy="805437"/>
            </a:xfrm>
            <a:prstGeom prst="round2SameRect">
              <a:avLst>
                <a:gd name="adj1" fmla="val 12077"/>
                <a:gd name="adj2" fmla="val 0"/>
              </a:avLst>
            </a:prstGeom>
            <a:gradFill>
              <a:gsLst>
                <a:gs pos="99000">
                  <a:schemeClr val="accent1"/>
                </a:gs>
                <a:gs pos="50000">
                  <a:schemeClr val="accent2"/>
                </a:gs>
                <a:gs pos="0">
                  <a:schemeClr val="accent3"/>
                </a:gs>
              </a:gsLst>
              <a:lin ang="2700000" scaled="0"/>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Polaris Medium Italic" panose="02000000000000000000" pitchFamily="2" charset="0"/>
                </a:rPr>
                <a:t>6 Days</a:t>
              </a:r>
            </a:p>
          </p:txBody>
        </p:sp>
        <p:sp>
          <p:nvSpPr>
            <p:cNvPr id="68" name="Content Placeholder 1">
              <a:extLst>
                <a:ext uri="{FF2B5EF4-FFF2-40B4-BE49-F238E27FC236}">
                  <a16:creationId xmlns:a16="http://schemas.microsoft.com/office/drawing/2014/main" id="{51C1FB65-DE12-9988-4036-FDA664C44497}"/>
                </a:ext>
              </a:extLst>
            </p:cNvPr>
            <p:cNvSpPr txBox="1">
              <a:spLocks/>
            </p:cNvSpPr>
            <p:nvPr/>
          </p:nvSpPr>
          <p:spPr>
            <a:xfrm>
              <a:off x="1128018" y="2590800"/>
              <a:ext cx="2832662"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800"/>
                </a:spcBef>
                <a:buClr>
                  <a:srgbClr val="B3B3B4"/>
                </a:buClr>
                <a:buFont typeface="Arial" panose="020B0604020202020204" pitchFamily="34" charset="0"/>
                <a:buChar char="•"/>
                <a:defRPr sz="2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1pPr>
              <a:lvl2pPr marL="502920" indent="-182880" algn="l" defTabSz="914400" rtl="0" eaLnBrk="1" latinLnBrk="0" hangingPunct="1">
                <a:lnSpc>
                  <a:spcPct val="90000"/>
                </a:lnSpc>
                <a:spcBef>
                  <a:spcPts val="800"/>
                </a:spcBef>
                <a:buClr>
                  <a:srgbClr val="B3B3B4"/>
                </a:buClr>
                <a:buFont typeface="Arial" panose="020B0604020202020204" pitchFamily="34" charset="0"/>
                <a:buChar char="–"/>
                <a:defRPr sz="20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2pPr>
              <a:lvl3pPr marL="731520" indent="-182880" algn="l" defTabSz="914400" rtl="0" eaLnBrk="1" latinLnBrk="0" hangingPunct="1">
                <a:lnSpc>
                  <a:spcPct val="90000"/>
                </a:lnSpc>
                <a:spcBef>
                  <a:spcPts val="600"/>
                </a:spcBef>
                <a:buClr>
                  <a:srgbClr val="B3B3B4"/>
                </a:buClr>
                <a:buFont typeface="Arial" panose="020B0604020202020204" pitchFamily="34" charset="0"/>
                <a:buChar char="•"/>
                <a:defRPr sz="18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3pPr>
              <a:lvl4pPr marL="960120" indent="-182880" algn="l" defTabSz="914400" rtl="0" eaLnBrk="1" latinLnBrk="0" hangingPunct="1">
                <a:lnSpc>
                  <a:spcPct val="90000"/>
                </a:lnSpc>
                <a:spcBef>
                  <a:spcPts val="600"/>
                </a:spcBef>
                <a:buClr>
                  <a:srgbClr val="B3B3B4"/>
                </a:buClr>
                <a:buFont typeface="Arial" panose="020B0604020202020204" pitchFamily="34" charset="0"/>
                <a:buChar char="–"/>
                <a:defRPr sz="16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4pPr>
              <a:lvl5pPr marL="1188720" indent="-182880" algn="l" defTabSz="914400" rtl="0" eaLnBrk="1" latinLnBrk="0" hangingPunct="1">
                <a:lnSpc>
                  <a:spcPct val="90000"/>
                </a:lnSpc>
                <a:spcBef>
                  <a:spcPts val="600"/>
                </a:spcBef>
                <a:buClr>
                  <a:srgbClr val="B3B3B4"/>
                </a:buClr>
                <a:buFont typeface="Arial" panose="020B0604020202020204" pitchFamily="34" charset="0"/>
                <a:buChar char="•"/>
                <a:defRPr sz="1400" b="0" i="0" kern="1200">
                  <a:solidFill>
                    <a:schemeClr val="tx1"/>
                  </a:solidFill>
                  <a:latin typeface="Arial" panose="020B0604020202020204" pitchFamily="34" charset="0"/>
                  <a:ea typeface="Polaris Book Italic" panose="02000000000000000000" pitchFamily="2" charset="0"/>
                  <a:cs typeface="Arial" panose="020B0604020202020204" pitchFamily="34" charset="0"/>
                </a:defRPr>
              </a:lvl5pPr>
              <a:lvl6pPr marL="14173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rgbClr val="B3B3B4"/>
                </a:buClr>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rgbClr val="B3B3B4"/>
                </a:buClr>
                <a:buFont typeface="Arial" panose="020B0604020202020204" pitchFamily="34" charset="0"/>
                <a:buChar char="•"/>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B3B3B4"/>
                </a:buClr>
                <a:buSzTx/>
                <a:buFont typeface="Arial" panose="020B0604020202020204" pitchFamily="34" charset="0"/>
                <a:buNone/>
                <a:tabLst/>
                <a:defRPr/>
              </a:pPr>
              <a:r>
                <a:rPr kumimoji="0" lang="en-US" sz="1800" b="1"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50" charset="0"/>
                  <a:cs typeface="Polaris Book Italic" panose="02000000000000000000" pitchFamily="50" charset="0"/>
                </a:rPr>
                <a:t>Operations</a:t>
              </a:r>
            </a:p>
            <a:p>
              <a:pPr marL="0" marR="0" lvl="0" indent="0" algn="ctr" defTabSz="914400" rtl="0" eaLnBrk="1" fontAlgn="auto" latinLnBrk="0" hangingPunct="1">
                <a:lnSpc>
                  <a:spcPct val="90000"/>
                </a:lnSpc>
                <a:spcBef>
                  <a:spcPts val="0"/>
                </a:spcBef>
                <a:spcAft>
                  <a:spcPts val="0"/>
                </a:spcAft>
                <a:buClr>
                  <a:srgbClr val="B3B3B4"/>
                </a:buClr>
                <a:buSzTx/>
                <a:buFont typeface="Arial" panose="020B0604020202020204" pitchFamily="34" charset="0"/>
                <a:buNone/>
                <a:tabLst/>
                <a:defRPr/>
              </a:pPr>
              <a:r>
                <a:rPr kumimoji="0" lang="en-US" sz="1800" b="1" i="0" u="none" strike="noStrike" kern="1200" cap="none" spc="0" normalizeH="0" baseline="0" noProof="0">
                  <a:ln>
                    <a:noFill/>
                  </a:ln>
                  <a:solidFill>
                    <a:srgbClr val="415563"/>
                  </a:solidFill>
                  <a:effectLst/>
                  <a:uLnTx/>
                  <a:uFillTx/>
                  <a:latin typeface="Arial" panose="020B0604020202020204" pitchFamily="34" charset="0"/>
                  <a:ea typeface="Polaris Book Italic" panose="02000000000000000000" pitchFamily="50" charset="0"/>
                  <a:cs typeface="Polaris Book Italic" panose="02000000000000000000" pitchFamily="50" charset="0"/>
                </a:rPr>
                <a:t>shutdown</a:t>
              </a:r>
            </a:p>
          </p:txBody>
        </p:sp>
        <p:pic>
          <p:nvPicPr>
            <p:cNvPr id="69" name="Picture 2">
              <a:extLst>
                <a:ext uri="{FF2B5EF4-FFF2-40B4-BE49-F238E27FC236}">
                  <a16:creationId xmlns:a16="http://schemas.microsoft.com/office/drawing/2014/main" id="{F9FFD96D-928A-1632-2B15-68DA330E5027}"/>
                </a:ext>
              </a:extLst>
            </p:cNvPr>
            <p:cNvPicPr>
              <a:picLocks noChangeArrowheads="1"/>
            </p:cNvPicPr>
            <p:nvPr/>
          </p:nvPicPr>
          <p:blipFill>
            <a:blip r:embed="rId5"/>
            <a:srcRect l="21875" r="21875"/>
            <a:stretch/>
          </p:blipFill>
          <p:spPr bwMode="auto">
            <a:xfrm>
              <a:off x="1508648" y="3359390"/>
              <a:ext cx="2071400" cy="2071400"/>
            </a:xfrm>
            <a:prstGeom prst="ellipse">
              <a:avLst/>
            </a:prstGeom>
            <a:effectLst>
              <a:outerShdw blurRad="317500" dist="63500" dir="5400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E0A9DA4B-DF1F-411B-B4D3-8A342C857011}"/>
              </a:ext>
            </a:extLst>
          </p:cNvPr>
          <p:cNvSpPr>
            <a:spLocks noGrp="1"/>
          </p:cNvSpPr>
          <p:nvPr>
            <p:ph type="title"/>
          </p:nvPr>
        </p:nvSpPr>
        <p:spPr/>
        <p:txBody>
          <a:bodyPr/>
          <a:lstStyle/>
          <a:p>
            <a:r>
              <a:rPr lang="en-US" dirty="0"/>
              <a:t>Colonial Pipeline: May 7, 2021</a:t>
            </a:r>
          </a:p>
        </p:txBody>
      </p:sp>
      <p:sp>
        <p:nvSpPr>
          <p:cNvPr id="4" name="Footer Placeholder 3">
            <a:extLst>
              <a:ext uri="{FF2B5EF4-FFF2-40B4-BE49-F238E27FC236}">
                <a16:creationId xmlns:a16="http://schemas.microsoft.com/office/drawing/2014/main" id="{5BD0E1C1-4DE9-4B6C-99CD-FC2A6D9D2CF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EDD4EABF-BF00-4FA9-9986-D1C4B61E94D4}"/>
              </a:ext>
            </a:extLst>
          </p:cNvPr>
          <p:cNvSpPr>
            <a:spLocks noGrp="1"/>
          </p:cNvSpPr>
          <p:nvPr>
            <p:ph type="sldNum" sz="quarter" idx="4"/>
          </p:nvPr>
        </p:nvSpPr>
        <p:spPr>
          <a:xfrm>
            <a:off x="-2045596" y="5287503"/>
            <a:ext cx="207926"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2DCF634-8612-C448-4568-967BADDCE6DD}"/>
              </a:ext>
            </a:extLst>
          </p:cNvPr>
          <p:cNvSpPr txBox="1"/>
          <p:nvPr/>
        </p:nvSpPr>
        <p:spPr>
          <a:xfrm>
            <a:off x="792663" y="5933915"/>
            <a:ext cx="7157922" cy="369332"/>
          </a:xfrm>
          <a:prstGeom prst="rect">
            <a:avLst/>
          </a:prstGeom>
          <a:noFill/>
          <a:ln>
            <a:noFill/>
          </a:ln>
        </p:spPr>
        <p:txBody>
          <a:bodyPr wrap="square">
            <a:spAutoFit/>
          </a:bodyPr>
          <a:lstStyle/>
          <a:p>
            <a:r>
              <a:rPr lang="en-RO" dirty="0">
                <a:hlinkClick r:id="rId6"/>
              </a:rPr>
              <a:t>https://en.wikipedia.org/wiki/Colonial_Pipeline_ransomware_attack</a:t>
            </a:r>
            <a:r>
              <a:rPr lang="en-RO" dirty="0"/>
              <a:t> </a:t>
            </a:r>
          </a:p>
        </p:txBody>
      </p:sp>
    </p:spTree>
    <p:extLst>
      <p:ext uri="{BB962C8B-B14F-4D97-AF65-F5344CB8AC3E}">
        <p14:creationId xmlns:p14="http://schemas.microsoft.com/office/powerpoint/2010/main" val="3483274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9"/>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10"/>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1"/>
                                        </p:tgtEl>
                                        <p:attrNameLst>
                                          <p:attrName>ppt_x</p:attrName>
                                          <p:attrName>ppt_y</p:attrName>
                                        </p:attrNameLst>
                                      </p:cBhvr>
                                      <p:rCtr x="-1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a:t>Why Archive? – Today’s Challenges</a:t>
            </a:r>
            <a:endParaRPr lang="en-US" altLang="en-US"/>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6</a:t>
            </a:fld>
            <a:endParaRPr lang="en-US"/>
          </a:p>
        </p:txBody>
      </p:sp>
      <p:grpSp>
        <p:nvGrpSpPr>
          <p:cNvPr id="33" name="Group 32">
            <a:extLst>
              <a:ext uri="{FF2B5EF4-FFF2-40B4-BE49-F238E27FC236}">
                <a16:creationId xmlns:a16="http://schemas.microsoft.com/office/drawing/2014/main" id="{E9041516-3717-D746-B455-2AD7A9B47D56}"/>
              </a:ext>
            </a:extLst>
          </p:cNvPr>
          <p:cNvGrpSpPr/>
          <p:nvPr/>
        </p:nvGrpSpPr>
        <p:grpSpPr>
          <a:xfrm>
            <a:off x="828339" y="1570272"/>
            <a:ext cx="10535322" cy="3054475"/>
            <a:chOff x="828339" y="1570272"/>
            <a:chExt cx="10535322" cy="3054475"/>
          </a:xfrm>
        </p:grpSpPr>
        <p:grpSp>
          <p:nvGrpSpPr>
            <p:cNvPr id="13" name="Group 12">
              <a:extLst>
                <a:ext uri="{FF2B5EF4-FFF2-40B4-BE49-F238E27FC236}">
                  <a16:creationId xmlns:a16="http://schemas.microsoft.com/office/drawing/2014/main" id="{DBAD87DF-39A6-3047-8627-F3593B054974}"/>
                </a:ext>
              </a:extLst>
            </p:cNvPr>
            <p:cNvGrpSpPr/>
            <p:nvPr/>
          </p:nvGrpSpPr>
          <p:grpSpPr>
            <a:xfrm>
              <a:off x="828339" y="1570272"/>
              <a:ext cx="10535322" cy="3054475"/>
              <a:chOff x="2531187" y="1449164"/>
              <a:chExt cx="6105862" cy="3219537"/>
            </a:xfrm>
          </p:grpSpPr>
          <p:sp>
            <p:nvSpPr>
              <p:cNvPr id="59" name="Rounded Rectangle 58">
                <a:extLst>
                  <a:ext uri="{FF2B5EF4-FFF2-40B4-BE49-F238E27FC236}">
                    <a16:creationId xmlns:a16="http://schemas.microsoft.com/office/drawing/2014/main" id="{DE9A3DD3-3590-D043-A773-2A27516D5E60}"/>
                  </a:ext>
                </a:extLst>
              </p:cNvPr>
              <p:cNvSpPr/>
              <p:nvPr/>
            </p:nvSpPr>
            <p:spPr bwMode="auto">
              <a:xfrm>
                <a:off x="2531188" y="1449165"/>
                <a:ext cx="6105861" cy="3219536"/>
              </a:xfrm>
              <a:prstGeom prst="roundRect">
                <a:avLst>
                  <a:gd name="adj" fmla="val 4539"/>
                </a:avLst>
              </a:prstGeom>
              <a:solidFill>
                <a:schemeClr val="bg2"/>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800" b="0">
                  <a:solidFill>
                    <a:schemeClr val="tx1"/>
                  </a:solidFill>
                  <a:latin typeface="Arial" panose="020B0604020202020204" pitchFamily="34" charset="0"/>
                  <a:cs typeface="Arial" panose="020B0604020202020204" pitchFamily="34" charset="0"/>
                </a:endParaRPr>
              </a:p>
            </p:txBody>
          </p:sp>
          <p:sp>
            <p:nvSpPr>
              <p:cNvPr id="60" name="Round Same Side Corner Rectangle 59">
                <a:extLst>
                  <a:ext uri="{FF2B5EF4-FFF2-40B4-BE49-F238E27FC236}">
                    <a16:creationId xmlns:a16="http://schemas.microsoft.com/office/drawing/2014/main" id="{8E4857B5-5499-F843-8C52-D03C07088B37}"/>
                  </a:ext>
                </a:extLst>
              </p:cNvPr>
              <p:cNvSpPr/>
              <p:nvPr/>
            </p:nvSpPr>
            <p:spPr bwMode="auto">
              <a:xfrm>
                <a:off x="2531187" y="1449164"/>
                <a:ext cx="6105861" cy="698810"/>
              </a:xfrm>
              <a:prstGeom prst="round2SameRect">
                <a:avLst>
                  <a:gd name="adj1" fmla="val 29098"/>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b="1" dirty="0">
                    <a:solidFill>
                      <a:srgbClr val="FFFFFF"/>
                    </a:solidFill>
                    <a:ea typeface="Polaris Medium Italic" panose="02000000000000000000" pitchFamily="2" charset="0"/>
                    <a:cs typeface="Polaris Medium Italic" panose="02000000000000000000" pitchFamily="2" charset="0"/>
                  </a:rPr>
                  <a:t>ARCHIVE</a:t>
                </a:r>
                <a:endParaRPr lang="en-US" sz="1500" dirty="0">
                  <a:solidFill>
                    <a:schemeClr val="bg1"/>
                  </a:solidFill>
                  <a:ea typeface="Polaris Medium Italic" panose="02000000000000000000" pitchFamily="2" charset="0"/>
                  <a:cs typeface="Polaris Medium Italic" panose="02000000000000000000" pitchFamily="2" charset="0"/>
                </a:endParaRPr>
              </a:p>
            </p:txBody>
          </p:sp>
        </p:grpSp>
        <p:grpSp>
          <p:nvGrpSpPr>
            <p:cNvPr id="31" name="Group 30">
              <a:extLst>
                <a:ext uri="{FF2B5EF4-FFF2-40B4-BE49-F238E27FC236}">
                  <a16:creationId xmlns:a16="http://schemas.microsoft.com/office/drawing/2014/main" id="{9B7DF66B-6E87-AE46-B87F-B81F311A4012}"/>
                </a:ext>
              </a:extLst>
            </p:cNvPr>
            <p:cNvGrpSpPr/>
            <p:nvPr/>
          </p:nvGrpSpPr>
          <p:grpSpPr>
            <a:xfrm>
              <a:off x="1256513" y="2754635"/>
              <a:ext cx="9678974" cy="1348730"/>
              <a:chOff x="1256513" y="2754635"/>
              <a:chExt cx="9678974" cy="1348730"/>
            </a:xfrm>
          </p:grpSpPr>
          <p:grpSp>
            <p:nvGrpSpPr>
              <p:cNvPr id="17" name="Group 16">
                <a:extLst>
                  <a:ext uri="{FF2B5EF4-FFF2-40B4-BE49-F238E27FC236}">
                    <a16:creationId xmlns:a16="http://schemas.microsoft.com/office/drawing/2014/main" id="{3F72D612-1189-DC46-B0C7-1EECB544BC32}"/>
                  </a:ext>
                </a:extLst>
              </p:cNvPr>
              <p:cNvGrpSpPr/>
              <p:nvPr/>
            </p:nvGrpSpPr>
            <p:grpSpPr>
              <a:xfrm>
                <a:off x="1256513" y="2754635"/>
                <a:ext cx="1334287" cy="1348730"/>
                <a:chOff x="1256513" y="3044740"/>
                <a:chExt cx="1334287" cy="1348730"/>
              </a:xfrm>
            </p:grpSpPr>
            <p:sp>
              <p:nvSpPr>
                <p:cNvPr id="65" name="Rounded Rectangle 64">
                  <a:extLst>
                    <a:ext uri="{FF2B5EF4-FFF2-40B4-BE49-F238E27FC236}">
                      <a16:creationId xmlns:a16="http://schemas.microsoft.com/office/drawing/2014/main" id="{9DB462A0-F903-414D-929C-D807A1474C4B}"/>
                    </a:ext>
                  </a:extLst>
                </p:cNvPr>
                <p:cNvSpPr/>
                <p:nvPr/>
              </p:nvSpPr>
              <p:spPr bwMode="auto">
                <a:xfrm>
                  <a:off x="1256513"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Data Growth and Cost of Maintenance </a:t>
                  </a:r>
                </a:p>
              </p:txBody>
            </p:sp>
            <p:pic>
              <p:nvPicPr>
                <p:cNvPr id="103" name="Graphic 102" descr="Hockey Stick Curve Graph outline">
                  <a:extLst>
                    <a:ext uri="{FF2B5EF4-FFF2-40B4-BE49-F238E27FC236}">
                      <a16:creationId xmlns:a16="http://schemas.microsoft.com/office/drawing/2014/main" id="{F1929A94-B591-604F-91F7-160B551874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6456" y="3168590"/>
                  <a:ext cx="554400" cy="554400"/>
                </a:xfrm>
                <a:prstGeom prst="rect">
                  <a:avLst/>
                </a:prstGeom>
              </p:spPr>
            </p:pic>
          </p:grpSp>
          <p:grpSp>
            <p:nvGrpSpPr>
              <p:cNvPr id="19" name="Group 18">
                <a:extLst>
                  <a:ext uri="{FF2B5EF4-FFF2-40B4-BE49-F238E27FC236}">
                    <a16:creationId xmlns:a16="http://schemas.microsoft.com/office/drawing/2014/main" id="{E0E36832-D6DE-A04C-AEEB-ED76FAAE4D5B}"/>
                  </a:ext>
                </a:extLst>
              </p:cNvPr>
              <p:cNvGrpSpPr/>
              <p:nvPr/>
            </p:nvGrpSpPr>
            <p:grpSpPr>
              <a:xfrm>
                <a:off x="4594387" y="2754635"/>
                <a:ext cx="1334287" cy="1348730"/>
                <a:chOff x="4594387" y="3044740"/>
                <a:chExt cx="1334287" cy="1348730"/>
              </a:xfrm>
            </p:grpSpPr>
            <p:sp>
              <p:nvSpPr>
                <p:cNvPr id="99" name="Rounded Rectangle 98">
                  <a:extLst>
                    <a:ext uri="{FF2B5EF4-FFF2-40B4-BE49-F238E27FC236}">
                      <a16:creationId xmlns:a16="http://schemas.microsoft.com/office/drawing/2014/main" id="{A4B7D9F6-7743-F146-89D2-4CD031AF8CF7}"/>
                    </a:ext>
                  </a:extLst>
                </p:cNvPr>
                <p:cNvSpPr/>
                <p:nvPr/>
              </p:nvSpPr>
              <p:spPr bwMode="auto">
                <a:xfrm>
                  <a:off x="4594387"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Prepare for eDiscovery</a:t>
                  </a:r>
                </a:p>
              </p:txBody>
            </p:sp>
            <p:pic>
              <p:nvPicPr>
                <p:cNvPr id="27" name="Graphic 26" descr="Magnifying glass outline">
                  <a:extLst>
                    <a:ext uri="{FF2B5EF4-FFF2-40B4-BE49-F238E27FC236}">
                      <a16:creationId xmlns:a16="http://schemas.microsoft.com/office/drawing/2014/main" id="{0195383C-33A6-B34B-AA85-5EC5EB1F6D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4330" y="3168590"/>
                  <a:ext cx="554400" cy="554400"/>
                </a:xfrm>
                <a:prstGeom prst="rect">
                  <a:avLst/>
                </a:prstGeom>
              </p:spPr>
            </p:pic>
          </p:grpSp>
          <p:grpSp>
            <p:nvGrpSpPr>
              <p:cNvPr id="22" name="Group 21">
                <a:extLst>
                  <a:ext uri="{FF2B5EF4-FFF2-40B4-BE49-F238E27FC236}">
                    <a16:creationId xmlns:a16="http://schemas.microsoft.com/office/drawing/2014/main" id="{0A706E4A-3833-C446-A5ED-E0136582287B}"/>
                  </a:ext>
                </a:extLst>
              </p:cNvPr>
              <p:cNvGrpSpPr/>
              <p:nvPr/>
            </p:nvGrpSpPr>
            <p:grpSpPr>
              <a:xfrm>
                <a:off x="7932261" y="2754635"/>
                <a:ext cx="1334287" cy="1348730"/>
                <a:chOff x="7932261" y="3044740"/>
                <a:chExt cx="1334287" cy="1348730"/>
              </a:xfrm>
            </p:grpSpPr>
            <p:sp>
              <p:nvSpPr>
                <p:cNvPr id="101" name="Rounded Rectangle 100">
                  <a:extLst>
                    <a:ext uri="{FF2B5EF4-FFF2-40B4-BE49-F238E27FC236}">
                      <a16:creationId xmlns:a16="http://schemas.microsoft.com/office/drawing/2014/main" id="{C4F703C6-67FC-3D43-BB0F-463917DC628C}"/>
                    </a:ext>
                  </a:extLst>
                </p:cNvPr>
                <p:cNvSpPr/>
                <p:nvPr/>
              </p:nvSpPr>
              <p:spPr bwMode="auto">
                <a:xfrm>
                  <a:off x="7932261"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Ensure Supervisory Compliance</a:t>
                  </a:r>
                </a:p>
              </p:txBody>
            </p:sp>
            <p:pic>
              <p:nvPicPr>
                <p:cNvPr id="32" name="Graphic 31" descr="Security camera outline">
                  <a:extLst>
                    <a:ext uri="{FF2B5EF4-FFF2-40B4-BE49-F238E27FC236}">
                      <a16:creationId xmlns:a16="http://schemas.microsoft.com/office/drawing/2014/main" id="{810C194B-2927-F149-ADD4-B56B3EFF24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2204" y="3168590"/>
                  <a:ext cx="554400" cy="554400"/>
                </a:xfrm>
                <a:prstGeom prst="rect">
                  <a:avLst/>
                </a:prstGeom>
              </p:spPr>
            </p:pic>
          </p:grpSp>
          <p:grpSp>
            <p:nvGrpSpPr>
              <p:cNvPr id="20" name="Group 19">
                <a:extLst>
                  <a:ext uri="{FF2B5EF4-FFF2-40B4-BE49-F238E27FC236}">
                    <a16:creationId xmlns:a16="http://schemas.microsoft.com/office/drawing/2014/main" id="{DEADF394-F505-0B45-8FB7-C7C82EC03E09}"/>
                  </a:ext>
                </a:extLst>
              </p:cNvPr>
              <p:cNvGrpSpPr/>
              <p:nvPr/>
            </p:nvGrpSpPr>
            <p:grpSpPr>
              <a:xfrm>
                <a:off x="6263324" y="2754635"/>
                <a:ext cx="1334287" cy="1348730"/>
                <a:chOff x="6263324" y="3044740"/>
                <a:chExt cx="1334287" cy="1348730"/>
              </a:xfrm>
            </p:grpSpPr>
            <p:sp>
              <p:nvSpPr>
                <p:cNvPr id="100" name="Rounded Rectangle 99">
                  <a:extLst>
                    <a:ext uri="{FF2B5EF4-FFF2-40B4-BE49-F238E27FC236}">
                      <a16:creationId xmlns:a16="http://schemas.microsoft.com/office/drawing/2014/main" id="{8F9972E6-853F-2B4B-A9BD-845A0462AE0D}"/>
                    </a:ext>
                  </a:extLst>
                </p:cNvPr>
                <p:cNvSpPr/>
                <p:nvPr/>
              </p:nvSpPr>
              <p:spPr bwMode="auto">
                <a:xfrm>
                  <a:off x="6263324"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Impose Retention Control</a:t>
                  </a:r>
                </a:p>
              </p:txBody>
            </p:sp>
            <p:pic>
              <p:nvPicPr>
                <p:cNvPr id="42" name="Graphic 41" descr="Safe outline">
                  <a:extLst>
                    <a:ext uri="{FF2B5EF4-FFF2-40B4-BE49-F238E27FC236}">
                      <a16:creationId xmlns:a16="http://schemas.microsoft.com/office/drawing/2014/main" id="{1CD099C6-B88D-A84A-A0F8-11C2B2B2E6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3267" y="3168590"/>
                  <a:ext cx="554400" cy="554400"/>
                </a:xfrm>
                <a:prstGeom prst="rect">
                  <a:avLst/>
                </a:prstGeom>
              </p:spPr>
            </p:pic>
          </p:grpSp>
          <p:grpSp>
            <p:nvGrpSpPr>
              <p:cNvPr id="28" name="Group 27">
                <a:extLst>
                  <a:ext uri="{FF2B5EF4-FFF2-40B4-BE49-F238E27FC236}">
                    <a16:creationId xmlns:a16="http://schemas.microsoft.com/office/drawing/2014/main" id="{7E1FF1E3-BB43-4F45-977D-D2DE45A615D0}"/>
                  </a:ext>
                </a:extLst>
              </p:cNvPr>
              <p:cNvGrpSpPr/>
              <p:nvPr/>
            </p:nvGrpSpPr>
            <p:grpSpPr>
              <a:xfrm>
                <a:off x="9601200" y="2754635"/>
                <a:ext cx="1334287" cy="1348730"/>
                <a:chOff x="9601200" y="3044740"/>
                <a:chExt cx="1334287" cy="1348730"/>
              </a:xfrm>
            </p:grpSpPr>
            <p:sp>
              <p:nvSpPr>
                <p:cNvPr id="102" name="Rounded Rectangle 101">
                  <a:extLst>
                    <a:ext uri="{FF2B5EF4-FFF2-40B4-BE49-F238E27FC236}">
                      <a16:creationId xmlns:a16="http://schemas.microsoft.com/office/drawing/2014/main" id="{5D24D4B8-0DAE-DF42-BDF5-6936D30C6B97}"/>
                    </a:ext>
                  </a:extLst>
                </p:cNvPr>
                <p:cNvSpPr/>
                <p:nvPr/>
              </p:nvSpPr>
              <p:spPr bwMode="auto">
                <a:xfrm>
                  <a:off x="9601200"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Provide Easy Access to Information</a:t>
                  </a:r>
                </a:p>
              </p:txBody>
            </p:sp>
            <p:grpSp>
              <p:nvGrpSpPr>
                <p:cNvPr id="26" name="Group 25">
                  <a:extLst>
                    <a:ext uri="{FF2B5EF4-FFF2-40B4-BE49-F238E27FC236}">
                      <a16:creationId xmlns:a16="http://schemas.microsoft.com/office/drawing/2014/main" id="{7B5D5CDC-460B-8340-A55B-2312F875D4C0}"/>
                    </a:ext>
                  </a:extLst>
                </p:cNvPr>
                <p:cNvGrpSpPr/>
                <p:nvPr/>
              </p:nvGrpSpPr>
              <p:grpSpPr>
                <a:xfrm>
                  <a:off x="9716429" y="3168590"/>
                  <a:ext cx="1103828" cy="554400"/>
                  <a:chOff x="9771032" y="3168590"/>
                  <a:chExt cx="1103828" cy="554400"/>
                </a:xfrm>
              </p:grpSpPr>
              <p:pic>
                <p:nvPicPr>
                  <p:cNvPr id="63" name="Graphic 62" descr="Laptop outline">
                    <a:extLst>
                      <a:ext uri="{FF2B5EF4-FFF2-40B4-BE49-F238E27FC236}">
                        <a16:creationId xmlns:a16="http://schemas.microsoft.com/office/drawing/2014/main" id="{6CB5F751-3270-7042-8EA0-39CB50FAFE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1032" y="3168590"/>
                    <a:ext cx="554400" cy="554400"/>
                  </a:xfrm>
                  <a:prstGeom prst="rect">
                    <a:avLst/>
                  </a:prstGeom>
                </p:spPr>
              </p:pic>
              <p:pic>
                <p:nvPicPr>
                  <p:cNvPr id="64" name="Graphic 63" descr="Smart Phone outline">
                    <a:extLst>
                      <a:ext uri="{FF2B5EF4-FFF2-40B4-BE49-F238E27FC236}">
                        <a16:creationId xmlns:a16="http://schemas.microsoft.com/office/drawing/2014/main" id="{C9EF7263-6681-BC40-9842-CF7D6F0A4C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20460" y="3168590"/>
                    <a:ext cx="554400" cy="554400"/>
                  </a:xfrm>
                  <a:prstGeom prst="rect">
                    <a:avLst/>
                  </a:prstGeom>
                </p:spPr>
              </p:pic>
            </p:grpSp>
          </p:grpSp>
          <p:grpSp>
            <p:nvGrpSpPr>
              <p:cNvPr id="18" name="Group 17">
                <a:extLst>
                  <a:ext uri="{FF2B5EF4-FFF2-40B4-BE49-F238E27FC236}">
                    <a16:creationId xmlns:a16="http://schemas.microsoft.com/office/drawing/2014/main" id="{9335A870-E969-2C4D-BE72-FFD7FC40E60D}"/>
                  </a:ext>
                </a:extLst>
              </p:cNvPr>
              <p:cNvGrpSpPr/>
              <p:nvPr/>
            </p:nvGrpSpPr>
            <p:grpSpPr>
              <a:xfrm>
                <a:off x="2925450" y="2754635"/>
                <a:ext cx="1334287" cy="1348730"/>
                <a:chOff x="2925450" y="3044740"/>
                <a:chExt cx="1334287" cy="1348730"/>
              </a:xfrm>
            </p:grpSpPr>
            <p:sp>
              <p:nvSpPr>
                <p:cNvPr id="98" name="Rounded Rectangle 97">
                  <a:extLst>
                    <a:ext uri="{FF2B5EF4-FFF2-40B4-BE49-F238E27FC236}">
                      <a16:creationId xmlns:a16="http://schemas.microsoft.com/office/drawing/2014/main" id="{ECB3BEFD-ACF7-E546-B9E3-6B13E66B8CF4}"/>
                    </a:ext>
                  </a:extLst>
                </p:cNvPr>
                <p:cNvSpPr/>
                <p:nvPr/>
              </p:nvSpPr>
              <p:spPr bwMode="auto">
                <a:xfrm>
                  <a:off x="2925450" y="3044740"/>
                  <a:ext cx="1334287" cy="1348730"/>
                </a:xfrm>
                <a:prstGeom prst="roundRect">
                  <a:avLst>
                    <a:gd name="adj" fmla="val 8048"/>
                  </a:avLst>
                </a:prstGeom>
                <a:solidFill>
                  <a:schemeClr val="bg1"/>
                </a:solidFill>
                <a:ln w="12700" cap="flat" cmpd="sng" algn="ctr">
                  <a:solidFill>
                    <a:schemeClr val="bg2">
                      <a:lumMod val="90000"/>
                    </a:schemeClr>
                  </a:solidFill>
                  <a:prstDash val="solid"/>
                  <a:miter lim="800000"/>
                  <a:headEnd type="none" w="med" len="med"/>
                  <a:tailEnd type="none" w="med" len="me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ctr">
                    <a:lnSpc>
                      <a:spcPct val="90000"/>
                    </a:lnSpc>
                  </a:pPr>
                  <a:r>
                    <a:rPr lang="en-US" sz="1200" b="1">
                      <a:solidFill>
                        <a:srgbClr val="415563"/>
                      </a:solidFill>
                      <a:latin typeface="Arial" panose="020B0604020202020204" pitchFamily="34" charset="0"/>
                      <a:cs typeface="Arial" panose="020B0604020202020204" pitchFamily="34" charset="0"/>
                    </a:rPr>
                    <a:t>Audit and Security</a:t>
                  </a:r>
                </a:p>
              </p:txBody>
            </p:sp>
            <p:pic>
              <p:nvPicPr>
                <p:cNvPr id="104" name="Graphic 103" descr="Shield Tick outline">
                  <a:extLst>
                    <a:ext uri="{FF2B5EF4-FFF2-40B4-BE49-F238E27FC236}">
                      <a16:creationId xmlns:a16="http://schemas.microsoft.com/office/drawing/2014/main" id="{AC7774A7-3973-9644-B6C5-4FA3CAA42A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15393" y="3168590"/>
                  <a:ext cx="554400" cy="554400"/>
                </a:xfrm>
                <a:prstGeom prst="rect">
                  <a:avLst/>
                </a:prstGeom>
              </p:spPr>
            </p:pic>
          </p:grpSp>
        </p:grpSp>
      </p:grpSp>
    </p:spTree>
    <p:extLst>
      <p:ext uri="{BB962C8B-B14F-4D97-AF65-F5344CB8AC3E}">
        <p14:creationId xmlns:p14="http://schemas.microsoft.com/office/powerpoint/2010/main" val="11802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50"/>
                                        <p:tgtEl>
                                          <p:spTgt spid="33"/>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33"/>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0A6C101-293A-6A56-B9DC-B783A5F57691}"/>
              </a:ext>
            </a:extLst>
          </p:cNvPr>
          <p:cNvPicPr>
            <a:picLocks noChangeAspect="1"/>
          </p:cNvPicPr>
          <p:nvPr/>
        </p:nvPicPr>
        <p:blipFill>
          <a:blip r:embed="rId3">
            <a:extLst>
              <a:ext uri="{96DAC541-7B7A-43D3-8B79-37D633B846F1}">
                <asvg:svgBlip xmlns:asvg="http://schemas.microsoft.com/office/drawing/2016/SVG/main" r:embed="rId4"/>
              </a:ext>
            </a:extLst>
          </a:blip>
          <a:srcRect l="49355"/>
          <a:stretch>
            <a:fillRect/>
          </a:stretch>
        </p:blipFill>
        <p:spPr>
          <a:xfrm flipH="1">
            <a:off x="6353926" y="1277910"/>
            <a:ext cx="5838073" cy="5040335"/>
          </a:xfrm>
          <a:custGeom>
            <a:avLst/>
            <a:gdLst>
              <a:gd name="connsiteX0" fmla="*/ 6248400 w 6248400"/>
              <a:gd name="connsiteY0" fmla="*/ 0 h 5394593"/>
              <a:gd name="connsiteX1" fmla="*/ 0 w 6248400"/>
              <a:gd name="connsiteY1" fmla="*/ 0 h 5394593"/>
              <a:gd name="connsiteX2" fmla="*/ 0 w 6248400"/>
              <a:gd name="connsiteY2" fmla="*/ 5394593 h 5394593"/>
              <a:gd name="connsiteX3" fmla="*/ 6248400 w 6248400"/>
              <a:gd name="connsiteY3" fmla="*/ 5394593 h 5394593"/>
            </a:gdLst>
            <a:ahLst/>
            <a:cxnLst>
              <a:cxn ang="0">
                <a:pos x="connsiteX0" y="connsiteY0"/>
              </a:cxn>
              <a:cxn ang="0">
                <a:pos x="connsiteX1" y="connsiteY1"/>
              </a:cxn>
              <a:cxn ang="0">
                <a:pos x="connsiteX2" y="connsiteY2"/>
              </a:cxn>
              <a:cxn ang="0">
                <a:pos x="connsiteX3" y="connsiteY3"/>
              </a:cxn>
            </a:cxnLst>
            <a:rect l="l" t="t" r="r" b="b"/>
            <a:pathLst>
              <a:path w="6248400" h="5394593">
                <a:moveTo>
                  <a:pt x="6248400" y="0"/>
                </a:moveTo>
                <a:lnTo>
                  <a:pt x="0" y="0"/>
                </a:lnTo>
                <a:lnTo>
                  <a:pt x="0" y="5394593"/>
                </a:lnTo>
                <a:lnTo>
                  <a:pt x="6248400" y="5394593"/>
                </a:lnTo>
                <a:close/>
              </a:path>
            </a:pathLst>
          </a:custGeom>
          <a:effectLst>
            <a:outerShdw blurRad="317500" dist="63500" dir="5400000" algn="ctr" rotWithShape="0">
              <a:schemeClr val="tx1">
                <a:alpha val="20000"/>
              </a:schemeClr>
            </a:outerShdw>
          </a:effectLst>
        </p:spPr>
      </p:pic>
      <p:sp>
        <p:nvSpPr>
          <p:cNvPr id="2" name="Title 1">
            <a:extLst>
              <a:ext uri="{FF2B5EF4-FFF2-40B4-BE49-F238E27FC236}">
                <a16:creationId xmlns:a16="http://schemas.microsoft.com/office/drawing/2014/main" id="{332DB1CA-A66F-42EF-93B3-DA756E90FA93}"/>
              </a:ext>
            </a:extLst>
          </p:cNvPr>
          <p:cNvSpPr>
            <a:spLocks noGrp="1"/>
          </p:cNvSpPr>
          <p:nvPr>
            <p:ph type="title"/>
          </p:nvPr>
        </p:nvSpPr>
        <p:spPr/>
        <p:txBody>
          <a:bodyPr>
            <a:normAutofit/>
          </a:bodyPr>
          <a:lstStyle/>
          <a:p>
            <a:r>
              <a:rPr lang="en-US" sz="2800"/>
              <a:t>In 2022, a business falls victim to a cyber attack every 11 seconds</a:t>
            </a:r>
          </a:p>
        </p:txBody>
      </p:sp>
      <p:sp>
        <p:nvSpPr>
          <p:cNvPr id="4" name="Footer Placeholder 3">
            <a:extLst>
              <a:ext uri="{FF2B5EF4-FFF2-40B4-BE49-F238E27FC236}">
                <a16:creationId xmlns:a16="http://schemas.microsoft.com/office/drawing/2014/main" id="{E85BCD0A-8838-459C-9B9D-D2DC9FFAFE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B4D5A492-686C-42F5-BB0E-10D87D88E13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pic>
        <p:nvPicPr>
          <p:cNvPr id="7" name="Content Placeholder 3">
            <a:extLst>
              <a:ext uri="{FF2B5EF4-FFF2-40B4-BE49-F238E27FC236}">
                <a16:creationId xmlns:a16="http://schemas.microsoft.com/office/drawing/2014/main" id="{AEAB5A3D-D897-4F3F-87C8-7CC8C7B84E2B}"/>
              </a:ext>
            </a:extLst>
          </p:cNvPr>
          <p:cNvPicPr>
            <a:picLocks noChangeAspect="1"/>
          </p:cNvPicPr>
          <p:nvPr/>
        </p:nvPicPr>
        <p:blipFill rotWithShape="1">
          <a:blip r:embed="rId5"/>
          <a:srcRect l="13891" t="1704" b="2632"/>
          <a:stretch/>
        </p:blipFill>
        <p:spPr>
          <a:xfrm>
            <a:off x="5526880" y="1744379"/>
            <a:ext cx="6353801" cy="3970621"/>
          </a:xfrm>
          <a:prstGeom prst="roundRect">
            <a:avLst>
              <a:gd name="adj" fmla="val 5650"/>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19" name="TextBox 18">
            <a:extLst>
              <a:ext uri="{FF2B5EF4-FFF2-40B4-BE49-F238E27FC236}">
                <a16:creationId xmlns:a16="http://schemas.microsoft.com/office/drawing/2014/main" id="{6A43E091-0E79-99E0-B466-05DE3BE0A91A}"/>
              </a:ext>
            </a:extLst>
          </p:cNvPr>
          <p:cNvSpPr txBox="1"/>
          <p:nvPr/>
        </p:nvSpPr>
        <p:spPr>
          <a:xfrm>
            <a:off x="13176738" y="867508"/>
            <a:ext cx="0" cy="0"/>
          </a:xfrm>
          <a:prstGeom prst="rect">
            <a:avLst/>
          </a:prstGeom>
          <a:noFill/>
          <a:ln>
            <a:noFill/>
          </a:ln>
        </p:spPr>
        <p:txBody>
          <a:bodyPr wrap="none" lIns="0" tIns="0" rIns="0" bIns="0" rtlCol="0">
            <a:noAutofit/>
          </a:bodyPr>
          <a:lstStyle/>
          <a:p>
            <a:pPr marL="194310" marR="0" lvl="0" indent="-194310" algn="l" defTabSz="914400" rtl="0" eaLnBrk="1" fontAlgn="auto" latinLnBrk="0" hangingPunct="1">
              <a:lnSpc>
                <a:spcPct val="100000"/>
              </a:lnSpc>
              <a:spcBef>
                <a:spcPts val="0"/>
              </a:spcBef>
              <a:spcAft>
                <a:spcPts val="1200"/>
              </a:spcAft>
              <a:buClr>
                <a:srgbClr val="AB2328"/>
              </a:buClr>
              <a:buSzTx/>
              <a:buFont typeface="Arial" panose="020B0604020202020204" pitchFamily="34" charset="0"/>
              <a:buChar char="•"/>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nvGrpSpPr>
          <p:cNvPr id="34" name="Group 33">
            <a:extLst>
              <a:ext uri="{FF2B5EF4-FFF2-40B4-BE49-F238E27FC236}">
                <a16:creationId xmlns:a16="http://schemas.microsoft.com/office/drawing/2014/main" id="{BC00BD75-4D3D-E273-E5B1-4EC91A731429}"/>
              </a:ext>
            </a:extLst>
          </p:cNvPr>
          <p:cNvGrpSpPr/>
          <p:nvPr/>
        </p:nvGrpSpPr>
        <p:grpSpPr>
          <a:xfrm>
            <a:off x="749901" y="1744379"/>
            <a:ext cx="4107107" cy="3970621"/>
            <a:chOff x="749901" y="1744379"/>
            <a:chExt cx="4107107" cy="3970621"/>
          </a:xfrm>
        </p:grpSpPr>
        <p:grpSp>
          <p:nvGrpSpPr>
            <p:cNvPr id="20" name="Group 19">
              <a:extLst>
                <a:ext uri="{FF2B5EF4-FFF2-40B4-BE49-F238E27FC236}">
                  <a16:creationId xmlns:a16="http://schemas.microsoft.com/office/drawing/2014/main" id="{98DB9844-9E17-1BED-ECCA-25D61E18C305}"/>
                </a:ext>
              </a:extLst>
            </p:cNvPr>
            <p:cNvGrpSpPr/>
            <p:nvPr/>
          </p:nvGrpSpPr>
          <p:grpSpPr>
            <a:xfrm>
              <a:off x="749901" y="1744379"/>
              <a:ext cx="3958031" cy="3970621"/>
              <a:chOff x="749901" y="1744379"/>
              <a:chExt cx="3958031" cy="3970621"/>
            </a:xfrm>
          </p:grpSpPr>
          <p:sp>
            <p:nvSpPr>
              <p:cNvPr id="14" name="Rounded Rectangle 13">
                <a:extLst>
                  <a:ext uri="{FF2B5EF4-FFF2-40B4-BE49-F238E27FC236}">
                    <a16:creationId xmlns:a16="http://schemas.microsoft.com/office/drawing/2014/main" id="{3D7A4B04-D84D-8863-C94C-BFC7B2C80B57}"/>
                  </a:ext>
                </a:extLst>
              </p:cNvPr>
              <p:cNvSpPr/>
              <p:nvPr/>
            </p:nvSpPr>
            <p:spPr bwMode="auto">
              <a:xfrm>
                <a:off x="749902" y="1744379"/>
                <a:ext cx="3958030" cy="3970621"/>
              </a:xfrm>
              <a:prstGeom prst="roundRect">
                <a:avLst>
                  <a:gd name="adj" fmla="val 4136"/>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182880" tIns="137160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90000"/>
                  </a:lnSpc>
                  <a:spcBef>
                    <a:spcPts val="0"/>
                  </a:spcBef>
                  <a:spcAft>
                    <a:spcPts val="1800"/>
                  </a:spcAft>
                  <a:buClr>
                    <a:srgbClr val="AB2328"/>
                  </a:buClr>
                  <a:buSzTx/>
                  <a:buFont typeface="Arial" panose="020B0604020202020204" pitchFamily="34" charset="0"/>
                  <a:buChar char="•"/>
                  <a:tabLst/>
                  <a:defRPr/>
                </a:pPr>
                <a:endParaRPr kumimoji="0" lang="en-US" sz="1800" b="0" i="0" u="none" strike="noStrike" kern="1200" cap="none" spc="0" normalizeH="0" baseline="0" noProof="0">
                  <a:ln>
                    <a:noFill/>
                  </a:ln>
                  <a:solidFill>
                    <a:srgbClr val="415563"/>
                  </a:solidFill>
                  <a:effectLst/>
                  <a:uLnTx/>
                  <a:uFillTx/>
                  <a:latin typeface="Arial" panose="020B0604020202020204"/>
                  <a:ea typeface="+mn-ea"/>
                  <a:cs typeface="+mn-cs"/>
                </a:endParaRPr>
              </a:p>
            </p:txBody>
          </p:sp>
          <p:sp>
            <p:nvSpPr>
              <p:cNvPr id="15" name="Round Same Side Corner Rectangle 14">
                <a:extLst>
                  <a:ext uri="{FF2B5EF4-FFF2-40B4-BE49-F238E27FC236}">
                    <a16:creationId xmlns:a16="http://schemas.microsoft.com/office/drawing/2014/main" id="{5531258E-E20F-EB92-9654-3F36156DAC91}"/>
                  </a:ext>
                </a:extLst>
              </p:cNvPr>
              <p:cNvSpPr/>
              <p:nvPr/>
            </p:nvSpPr>
            <p:spPr bwMode="auto">
              <a:xfrm>
                <a:off x="749901" y="1755655"/>
                <a:ext cx="3958030" cy="643161"/>
              </a:xfrm>
              <a:prstGeom prst="round2SameRect">
                <a:avLst>
                  <a:gd name="adj1" fmla="val 18541"/>
                  <a:gd name="adj2" fmla="val 0"/>
                </a:avLst>
              </a:prstGeom>
              <a:gradFill flip="none" rotWithShape="1">
                <a:gsLst>
                  <a:gs pos="50000">
                    <a:schemeClr val="accent2"/>
                  </a:gs>
                  <a:gs pos="0">
                    <a:schemeClr val="accent3"/>
                  </a:gs>
                  <a:gs pos="100000">
                    <a:schemeClr val="accent1"/>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1113" marR="0" lvl="0" indent="0" algn="ctr" defTabSz="914126"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Polaris Medium Italic" panose="02000000000000000000" pitchFamily="2" charset="0"/>
                    <a:cs typeface="Polaris Medium Italic" panose="02000000000000000000" pitchFamily="2" charset="0"/>
                  </a:rPr>
                  <a:t>Past 3 Years</a:t>
                </a:r>
              </a:p>
            </p:txBody>
          </p:sp>
        </p:grpSp>
        <p:grpSp>
          <p:nvGrpSpPr>
            <p:cNvPr id="30" name="Group 29">
              <a:extLst>
                <a:ext uri="{FF2B5EF4-FFF2-40B4-BE49-F238E27FC236}">
                  <a16:creationId xmlns:a16="http://schemas.microsoft.com/office/drawing/2014/main" id="{2AA39DE8-DCC8-5196-FBDD-AAACAC66E748}"/>
                </a:ext>
              </a:extLst>
            </p:cNvPr>
            <p:cNvGrpSpPr/>
            <p:nvPr/>
          </p:nvGrpSpPr>
          <p:grpSpPr>
            <a:xfrm>
              <a:off x="977504" y="2891044"/>
              <a:ext cx="3879504" cy="2218440"/>
              <a:chOff x="977504" y="2891044"/>
              <a:chExt cx="3879504" cy="2218440"/>
            </a:xfrm>
          </p:grpSpPr>
          <p:sp>
            <p:nvSpPr>
              <p:cNvPr id="21" name="Rounded Rectangle 74">
                <a:extLst>
                  <a:ext uri="{FF2B5EF4-FFF2-40B4-BE49-F238E27FC236}">
                    <a16:creationId xmlns:a16="http://schemas.microsoft.com/office/drawing/2014/main" id="{2A20FB30-701E-C8DD-96D8-D05CD546441A}"/>
                  </a:ext>
                </a:extLst>
              </p:cNvPr>
              <p:cNvSpPr>
                <a:spLocks noChangeAspect="1"/>
              </p:cNvSpPr>
              <p:nvPr/>
            </p:nvSpPr>
            <p:spPr bwMode="auto">
              <a:xfrm>
                <a:off x="977504" y="2943726"/>
                <a:ext cx="756293" cy="457081"/>
              </a:xfrm>
              <a:prstGeom prst="roundRect">
                <a:avLst/>
              </a:prstGeom>
              <a:gradFill>
                <a:gsLst>
                  <a:gs pos="98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4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Arial" panose="020B0604020202020204"/>
                    <a:ea typeface="Polaris Bold" panose="02000000000000000000" pitchFamily="2" charset="0"/>
                    <a:cs typeface="Arial" panose="020B0604020202020204" pitchFamily="34" charset="0"/>
                  </a:rPr>
                  <a:t>84%</a:t>
                </a:r>
              </a:p>
            </p:txBody>
          </p:sp>
          <p:sp>
            <p:nvSpPr>
              <p:cNvPr id="23" name="TextBox 22">
                <a:extLst>
                  <a:ext uri="{FF2B5EF4-FFF2-40B4-BE49-F238E27FC236}">
                    <a16:creationId xmlns:a16="http://schemas.microsoft.com/office/drawing/2014/main" id="{D8C5F86D-13C8-99C1-FF1F-710E98326109}"/>
                  </a:ext>
                </a:extLst>
              </p:cNvPr>
              <p:cNvSpPr txBox="1"/>
              <p:nvPr/>
            </p:nvSpPr>
            <p:spPr>
              <a:xfrm>
                <a:off x="1754580" y="2891044"/>
                <a:ext cx="3102428" cy="579646"/>
              </a:xfrm>
              <a:prstGeom prst="rect">
                <a:avLst/>
              </a:prstGeom>
              <a:noFill/>
              <a:ln>
                <a:noFill/>
              </a:ln>
            </p:spPr>
            <p:txBody>
              <a:bodyPr wrap="square">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0" i="0" u="none" strike="noStrike" kern="1200" cap="none" spc="0" normalizeH="0" baseline="0" noProof="0">
                    <a:ln>
                      <a:noFill/>
                    </a:ln>
                    <a:solidFill>
                      <a:srgbClr val="415563"/>
                    </a:solidFill>
                    <a:effectLst/>
                    <a:uLnTx/>
                    <a:uFillTx/>
                    <a:latin typeface="Arial" panose="020B0604020202020204"/>
                    <a:ea typeface="+mn-ea"/>
                    <a:cs typeface="+mn-cs"/>
                  </a:rPr>
                  <a:t>Organizations have experienced an attack</a:t>
                </a: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4" name="Rounded Rectangle 74">
                <a:extLst>
                  <a:ext uri="{FF2B5EF4-FFF2-40B4-BE49-F238E27FC236}">
                    <a16:creationId xmlns:a16="http://schemas.microsoft.com/office/drawing/2014/main" id="{32D165BA-8D6F-F7A4-4E7C-254B31DD8AE5}"/>
                  </a:ext>
                </a:extLst>
              </p:cNvPr>
              <p:cNvSpPr>
                <a:spLocks noChangeAspect="1"/>
              </p:cNvSpPr>
              <p:nvPr/>
            </p:nvSpPr>
            <p:spPr bwMode="auto">
              <a:xfrm>
                <a:off x="977504" y="3767081"/>
                <a:ext cx="756293" cy="457081"/>
              </a:xfrm>
              <a:prstGeom prst="roundRect">
                <a:avLst/>
              </a:prstGeom>
              <a:gradFill>
                <a:gsLst>
                  <a:gs pos="98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4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Arial" panose="020B0604020202020204"/>
                    <a:ea typeface="Polaris Bold" panose="02000000000000000000" pitchFamily="2" charset="0"/>
                    <a:cs typeface="Arial" panose="020B0604020202020204" pitchFamily="34" charset="0"/>
                  </a:rPr>
                  <a:t>89%</a:t>
                </a:r>
              </a:p>
            </p:txBody>
          </p:sp>
          <p:sp>
            <p:nvSpPr>
              <p:cNvPr id="25" name="Rounded Rectangle 74">
                <a:extLst>
                  <a:ext uri="{FF2B5EF4-FFF2-40B4-BE49-F238E27FC236}">
                    <a16:creationId xmlns:a16="http://schemas.microsoft.com/office/drawing/2014/main" id="{17EA84E1-9C22-3C29-330B-BD68C627C01D}"/>
                  </a:ext>
                </a:extLst>
              </p:cNvPr>
              <p:cNvSpPr>
                <a:spLocks noChangeAspect="1"/>
              </p:cNvSpPr>
              <p:nvPr/>
            </p:nvSpPr>
            <p:spPr bwMode="auto">
              <a:xfrm>
                <a:off x="977504" y="4590437"/>
                <a:ext cx="756293" cy="457081"/>
              </a:xfrm>
              <a:prstGeom prst="roundRect">
                <a:avLst/>
              </a:prstGeom>
              <a:gradFill>
                <a:gsLst>
                  <a:gs pos="98000">
                    <a:schemeClr val="tx1"/>
                  </a:gs>
                  <a:gs pos="0">
                    <a:schemeClr val="tx2"/>
                  </a:gs>
                </a:gsLst>
                <a:lin ang="2700000" scaled="1"/>
              </a:gradFill>
              <a:ln w="25400" cap="flat" cmpd="sng" algn="ctr">
                <a:noFill/>
                <a:prstDash val="solid"/>
                <a:miter lim="800000"/>
                <a:headEnd type="none" w="med" len="med"/>
                <a:tailEnd type="none" w="med" len="med"/>
              </a:ln>
              <a:effectLst>
                <a:outerShdw blurRad="127000" dir="5400000" algn="t" rotWithShape="0">
                  <a:schemeClr val="tx2">
                    <a:alpha val="4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r>
                  <a:rPr kumimoji="0" lang="en-US" sz="1799" b="0" i="0" u="none" strike="noStrike" kern="1200" cap="none" spc="0" normalizeH="0" baseline="0" noProof="0">
                    <a:ln>
                      <a:noFill/>
                    </a:ln>
                    <a:solidFill>
                      <a:srgbClr val="FFFFFF"/>
                    </a:solidFill>
                    <a:effectLst/>
                    <a:uLnTx/>
                    <a:uFillTx/>
                    <a:latin typeface="Arial" panose="020B0604020202020204"/>
                    <a:ea typeface="Polaris Bold" panose="02000000000000000000" pitchFamily="2" charset="0"/>
                    <a:cs typeface="Arial" panose="020B0604020202020204" pitchFamily="34" charset="0"/>
                  </a:rPr>
                  <a:t>56%</a:t>
                </a:r>
              </a:p>
            </p:txBody>
          </p:sp>
          <p:sp>
            <p:nvSpPr>
              <p:cNvPr id="27" name="TextBox 26">
                <a:extLst>
                  <a:ext uri="{FF2B5EF4-FFF2-40B4-BE49-F238E27FC236}">
                    <a16:creationId xmlns:a16="http://schemas.microsoft.com/office/drawing/2014/main" id="{82BAE73B-213D-E731-8189-9377F9645DB9}"/>
                  </a:ext>
                </a:extLst>
              </p:cNvPr>
              <p:cNvSpPr txBox="1"/>
              <p:nvPr/>
            </p:nvSpPr>
            <p:spPr>
              <a:xfrm>
                <a:off x="1754580" y="4529838"/>
                <a:ext cx="2864922" cy="579646"/>
              </a:xfrm>
              <a:prstGeom prst="rect">
                <a:avLst/>
              </a:prstGeom>
              <a:noFill/>
              <a:ln>
                <a:noFill/>
              </a:ln>
            </p:spPr>
            <p:txBody>
              <a:bodyPr wrap="square">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0" i="0" u="none" strike="noStrike" kern="1200" cap="none" spc="0" normalizeH="0" baseline="0" noProof="0">
                    <a:ln>
                      <a:noFill/>
                    </a:ln>
                    <a:solidFill>
                      <a:srgbClr val="415563"/>
                    </a:solidFill>
                    <a:effectLst/>
                    <a:uLnTx/>
                    <a:uFillTx/>
                    <a:latin typeface="Arial" panose="020B0604020202020204"/>
                    <a:ea typeface="+mn-ea"/>
                    <a:cs typeface="+mn-cs"/>
                  </a:rPr>
                  <a:t>Reported an unrecoverable data event</a:t>
                </a: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EAC0A97F-564B-BE9D-41FA-388D2E2A8EB6}"/>
                  </a:ext>
                </a:extLst>
              </p:cNvPr>
              <p:cNvSpPr txBox="1"/>
              <p:nvPr/>
            </p:nvSpPr>
            <p:spPr>
              <a:xfrm>
                <a:off x="1754580" y="3710441"/>
                <a:ext cx="2318657" cy="579646"/>
              </a:xfrm>
              <a:prstGeom prst="rect">
                <a:avLst/>
              </a:prstGeom>
              <a:noFill/>
              <a:ln>
                <a:noFill/>
              </a:ln>
            </p:spPr>
            <p:txBody>
              <a:bodyPr wrap="square">
                <a:spAutoFit/>
              </a:bodyPr>
              <a:lstStyle/>
              <a:p>
                <a:pPr marL="0" marR="0" lvl="0" indent="0" algn="l" defTabSz="914400" rtl="0" eaLnBrk="1" fontAlgn="auto" latinLnBrk="0" hangingPunct="1">
                  <a:lnSpc>
                    <a:spcPts val="1860"/>
                  </a:lnSpc>
                  <a:spcBef>
                    <a:spcPts val="0"/>
                  </a:spcBef>
                  <a:spcAft>
                    <a:spcPts val="0"/>
                  </a:spcAft>
                  <a:buClrTx/>
                  <a:buSzTx/>
                  <a:buFontTx/>
                  <a:buNone/>
                  <a:tabLst/>
                  <a:defRPr/>
                </a:pPr>
                <a:r>
                  <a:rPr kumimoji="0" lang="en-US" sz="1800" b="0" i="0" u="none" strike="noStrike" kern="1200" cap="none" spc="0" normalizeH="0" baseline="0" noProof="0">
                    <a:ln>
                      <a:noFill/>
                    </a:ln>
                    <a:solidFill>
                      <a:srgbClr val="415563"/>
                    </a:solidFill>
                    <a:effectLst/>
                    <a:uLnTx/>
                    <a:uFillTx/>
                    <a:latin typeface="Arial" panose="020B0604020202020204"/>
                    <a:ea typeface="+mn-ea"/>
                    <a:cs typeface="+mn-cs"/>
                  </a:rPr>
                  <a:t>Suffered a successful attack</a:t>
                </a: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sp>
        <p:nvSpPr>
          <p:cNvPr id="37" name="TextBox 36">
            <a:extLst>
              <a:ext uri="{FF2B5EF4-FFF2-40B4-BE49-F238E27FC236}">
                <a16:creationId xmlns:a16="http://schemas.microsoft.com/office/drawing/2014/main" id="{98EA96B5-6E0C-59C8-081C-25A01B0BAC58}"/>
              </a:ext>
            </a:extLst>
          </p:cNvPr>
          <p:cNvSpPr txBox="1"/>
          <p:nvPr/>
        </p:nvSpPr>
        <p:spPr>
          <a:xfrm>
            <a:off x="911432" y="5824248"/>
            <a:ext cx="3791197" cy="244043"/>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Source: IDC data</a:t>
            </a:r>
          </a:p>
        </p:txBody>
      </p:sp>
    </p:spTree>
    <p:extLst>
      <p:ext uri="{BB962C8B-B14F-4D97-AF65-F5344CB8AC3E}">
        <p14:creationId xmlns:p14="http://schemas.microsoft.com/office/powerpoint/2010/main" val="1713549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par>
                                <p:cTn id="8" presetID="42" presetClass="path" presetSubtype="0" decel="100000" fill="hold" nodeType="withEffect">
                                  <p:stCondLst>
                                    <p:cond delay="0"/>
                                  </p:stCondLst>
                                  <p:childTnLst>
                                    <p:animMotion origin="layout" path="M -4.375E-6 -1.85185E-6 L -0.06237 -1.85185E-6 " pathEditMode="relative" rAng="0" ptsTypes="AA">
                                      <p:cBhvr>
                                        <p:cTn id="9" dur="750" spd="-100000" fill="hold"/>
                                        <p:tgtEl>
                                          <p:spTgt spid="34"/>
                                        </p:tgtEl>
                                        <p:attrNameLst>
                                          <p:attrName>ppt_x</p:attrName>
                                          <p:attrName>ppt_y</p:attrName>
                                        </p:attrNameLst>
                                      </p:cBhvr>
                                      <p:rCtr x="-3125" y="0"/>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par>
                                <p:cTn id="16" presetID="42" presetClass="path" presetSubtype="0" decel="100000" fill="hold" nodeType="withEffect">
                                  <p:stCondLst>
                                    <p:cond delay="250"/>
                                  </p:stCondLst>
                                  <p:childTnLst>
                                    <p:animMotion origin="layout" path="M -2.08333E-6 3.7037E-7 L -0.06237 3.7037E-7 " pathEditMode="relative" rAng="0" ptsTypes="AA">
                                      <p:cBhvr>
                                        <p:cTn id="17" dur="750" spd="-100000" fill="hold"/>
                                        <p:tgtEl>
                                          <p:spTgt spid="7"/>
                                        </p:tgtEl>
                                        <p:attrNameLst>
                                          <p:attrName>ppt_x</p:attrName>
                                          <p:attrName>ppt_y</p:attrName>
                                        </p:attrNameLst>
                                      </p:cBhvr>
                                      <p:rCtr x="-3125" y="0"/>
                                    </p:animMotion>
                                  </p:childTnLst>
                                </p:cTn>
                              </p:par>
                              <p:par>
                                <p:cTn id="18" presetID="10" presetClass="entr" presetSubtype="0"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750"/>
                                        <p:tgtEl>
                                          <p:spTgt spid="12"/>
                                        </p:tgtEl>
                                      </p:cBhvr>
                                    </p:animEffect>
                                  </p:childTnLst>
                                </p:cTn>
                              </p:par>
                              <p:par>
                                <p:cTn id="21" presetID="42" presetClass="path" presetSubtype="0" decel="100000" fill="hold" nodeType="withEffect">
                                  <p:stCondLst>
                                    <p:cond delay="500"/>
                                  </p:stCondLst>
                                  <p:childTnLst>
                                    <p:animMotion origin="layout" path="M 2.08333E-7 -3.7037E-6 L 0.05013 0.00186 " pathEditMode="relative" rAng="0" ptsTypes="AA">
                                      <p:cBhvr>
                                        <p:cTn id="22" dur="750" spd="-100000" fill="hold"/>
                                        <p:tgtEl>
                                          <p:spTgt spid="12"/>
                                        </p:tgtEl>
                                        <p:attrNameLst>
                                          <p:attrName>ppt_x</p:attrName>
                                          <p:attrName>ppt_y</p:attrName>
                                        </p:attrNameLst>
                                      </p:cBhvr>
                                      <p:rCtr x="250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92F893-7F83-5CC6-E611-5AC5A6D7433A}"/>
              </a:ext>
            </a:extLst>
          </p:cNvPr>
          <p:cNvSpPr/>
          <p:nvPr/>
        </p:nvSpPr>
        <p:spPr bwMode="auto">
          <a:xfrm>
            <a:off x="0" y="218209"/>
            <a:ext cx="1007918" cy="872836"/>
          </a:xfrm>
          <a:prstGeom prst="rect">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7" name="Freeform 26">
            <a:extLst>
              <a:ext uri="{FF2B5EF4-FFF2-40B4-BE49-F238E27FC236}">
                <a16:creationId xmlns:a16="http://schemas.microsoft.com/office/drawing/2014/main" id="{D44C293E-242C-38FA-008B-E6403A63B179}"/>
              </a:ext>
            </a:extLst>
          </p:cNvPr>
          <p:cNvSpPr/>
          <p:nvPr/>
        </p:nvSpPr>
        <p:spPr>
          <a:xfrm flipV="1">
            <a:off x="0" y="645874"/>
            <a:ext cx="6754091" cy="5560739"/>
          </a:xfrm>
          <a:custGeom>
            <a:avLst/>
            <a:gdLst>
              <a:gd name="connsiteX0" fmla="*/ 0 w 5138224"/>
              <a:gd name="connsiteY0" fmla="*/ 4230373 h 4230373"/>
              <a:gd name="connsiteX1" fmla="*/ 3577012 w 5138224"/>
              <a:gd name="connsiteY1" fmla="*/ 4230373 h 4230373"/>
              <a:gd name="connsiteX2" fmla="*/ 3922966 w 5138224"/>
              <a:gd name="connsiteY2" fmla="*/ 3977726 h 4230373"/>
              <a:gd name="connsiteX3" fmla="*/ 5125014 w 5138224"/>
              <a:gd name="connsiteY3" fmla="*/ 252647 h 4230373"/>
              <a:gd name="connsiteX4" fmla="*/ 4943242 w 5138224"/>
              <a:gd name="connsiteY4" fmla="*/ 0 h 4230373"/>
              <a:gd name="connsiteX5" fmla="*/ 0 w 5138224"/>
              <a:gd name="connsiteY5" fmla="*/ 0 h 423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8224" h="4230373">
                <a:moveTo>
                  <a:pt x="0" y="4230373"/>
                </a:moveTo>
                <a:lnTo>
                  <a:pt x="3577012" y="4230373"/>
                </a:lnTo>
                <a:cubicBezTo>
                  <a:pt x="3723603" y="4230373"/>
                  <a:pt x="3878989" y="4115801"/>
                  <a:pt x="3922966" y="3977726"/>
                </a:cubicBezTo>
                <a:lnTo>
                  <a:pt x="5125014" y="252647"/>
                </a:lnTo>
                <a:cubicBezTo>
                  <a:pt x="5171924" y="114573"/>
                  <a:pt x="5089833" y="0"/>
                  <a:pt x="4943242" y="0"/>
                </a:cubicBezTo>
                <a:lnTo>
                  <a:pt x="0" y="0"/>
                </a:lnTo>
                <a:close/>
              </a:path>
            </a:pathLst>
          </a:custGeom>
          <a:blipFill dpi="0" rotWithShape="1">
            <a:blip r:embed="rId3">
              <a:extLst>
                <a:ext uri="{28A0092B-C50C-407E-A947-70E740481C1C}">
                  <a14:useLocalDpi xmlns:a14="http://schemas.microsoft.com/office/drawing/2010/main" val="0"/>
                </a:ext>
              </a:extLst>
            </a:blip>
            <a:srcRect/>
            <a:stretch>
              <a:fillRect/>
            </a:stretch>
          </a:blipFill>
          <a:ln w="25400" cap="flat">
            <a:noFill/>
            <a:prstDash val="solid"/>
            <a:miter/>
          </a:ln>
          <a:effectLst>
            <a:outerShdw blurRad="317500" dist="63500" dir="5400000" algn="ctr" rotWithShape="0">
              <a:schemeClr val="tx1">
                <a:alpha val="2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 name="Footer Placeholder 3">
            <a:extLst>
              <a:ext uri="{FF2B5EF4-FFF2-40B4-BE49-F238E27FC236}">
                <a16:creationId xmlns:a16="http://schemas.microsoft.com/office/drawing/2014/main" id="{0797682C-2FDF-9A14-61D3-109872FE37F3}"/>
              </a:ext>
            </a:extLst>
          </p:cNvPr>
          <p:cNvSpPr>
            <a:spLocks noGrp="1"/>
          </p:cNvSpPr>
          <p:nvPr>
            <p:ph type="ftr" sz="quarter" idx="11"/>
          </p:nvPr>
        </p:nvSpPr>
        <p:spPr>
          <a:xfrm>
            <a:off x="543998" y="6426189"/>
            <a:ext cx="5692253"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7" name="Slide Number Placeholder 4">
            <a:extLst>
              <a:ext uri="{FF2B5EF4-FFF2-40B4-BE49-F238E27FC236}">
                <a16:creationId xmlns:a16="http://schemas.microsoft.com/office/drawing/2014/main" id="{D7AAC2CB-D005-EBE8-DB56-145B572E4141}"/>
              </a:ext>
            </a:extLst>
          </p:cNvPr>
          <p:cNvSpPr>
            <a:spLocks noGrp="1"/>
          </p:cNvSpPr>
          <p:nvPr>
            <p:ph type="sldNum" sz="quarter" idx="4"/>
          </p:nvPr>
        </p:nvSpPr>
        <p:spPr>
          <a:xfrm>
            <a:off x="300789" y="6426189"/>
            <a:ext cx="207926" cy="2887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9138F783-10B4-19A5-43C0-024BA8135163}"/>
              </a:ext>
            </a:extLst>
          </p:cNvPr>
          <p:cNvSpPr txBox="1">
            <a:spLocks/>
          </p:cNvSpPr>
          <p:nvPr/>
        </p:nvSpPr>
        <p:spPr>
          <a:xfrm>
            <a:off x="7390621" y="1823947"/>
            <a:ext cx="4323891" cy="830997"/>
          </a:xfrm>
          <a:prstGeom prst="rect">
            <a:avLst/>
          </a:prstGeom>
        </p:spPr>
        <p:txBody>
          <a:bodyPr vert="horz" lIns="0" tIns="0" rIns="0" bIns="0" rtlCol="0" anchor="b">
            <a:spAutoFit/>
          </a:bodyPr>
          <a:lstStyle>
            <a:lvl1pPr algn="l" defTabSz="685800" rtl="0" eaLnBrk="1" latinLnBrk="0" hangingPunct="1">
              <a:lnSpc>
                <a:spcPct val="90000"/>
              </a:lnSpc>
              <a:spcBef>
                <a:spcPct val="0"/>
              </a:spcBef>
              <a:buNone/>
              <a:defRPr sz="2800" b="1" i="0" kern="1200">
                <a:solidFill>
                  <a:schemeClr val="tx1"/>
                </a:solidFill>
                <a:latin typeface="+mn-lt" charset="0"/>
                <a:ea typeface="+mn-ea" charset="0"/>
                <a:cs typeface="+mn-c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415563"/>
                </a:solidFill>
                <a:effectLst/>
                <a:uLnTx/>
                <a:uFillTx/>
                <a:latin typeface="Arial" panose="020B0604020202020204"/>
                <a:ea typeface="+mn-ea" charset="0"/>
                <a:cs typeface="+mn-cs" charset="0"/>
              </a:rPr>
              <a:t>How do I not become another statistic?</a:t>
            </a:r>
          </a:p>
        </p:txBody>
      </p:sp>
      <p:grpSp>
        <p:nvGrpSpPr>
          <p:cNvPr id="6" name="Group 5">
            <a:extLst>
              <a:ext uri="{FF2B5EF4-FFF2-40B4-BE49-F238E27FC236}">
                <a16:creationId xmlns:a16="http://schemas.microsoft.com/office/drawing/2014/main" id="{967837CF-4505-9482-83CE-0EAB60E54933}"/>
              </a:ext>
            </a:extLst>
          </p:cNvPr>
          <p:cNvGrpSpPr/>
          <p:nvPr/>
        </p:nvGrpSpPr>
        <p:grpSpPr>
          <a:xfrm>
            <a:off x="7086600" y="2889247"/>
            <a:ext cx="4267201" cy="1221492"/>
            <a:chOff x="7086600" y="2889247"/>
            <a:chExt cx="4267201" cy="1221492"/>
          </a:xfrm>
        </p:grpSpPr>
        <p:sp>
          <p:nvSpPr>
            <p:cNvPr id="9" name="Text Placeholder 4">
              <a:extLst>
                <a:ext uri="{FF2B5EF4-FFF2-40B4-BE49-F238E27FC236}">
                  <a16:creationId xmlns:a16="http://schemas.microsoft.com/office/drawing/2014/main" id="{4CCF53CF-7437-B497-25DD-964F0B493B0C}"/>
                </a:ext>
              </a:extLst>
            </p:cNvPr>
            <p:cNvSpPr txBox="1">
              <a:spLocks/>
            </p:cNvSpPr>
            <p:nvPr/>
          </p:nvSpPr>
          <p:spPr>
            <a:xfrm>
              <a:off x="8294499" y="3154511"/>
              <a:ext cx="3059302" cy="830997"/>
            </a:xfrm>
            <a:prstGeom prst="rect">
              <a:avLst/>
            </a:prstGeom>
          </p:spPr>
          <p:txBody>
            <a:bodyPr vert="horz" wrap="square" lIns="0" tIns="0" rIns="0" bIns="0" rtlCol="0" anchor="ctr">
              <a:spAutoFit/>
            </a:bodyPr>
            <a:lstStyle>
              <a:lvl1pPr marL="0" indent="0" algn="l" defTabSz="1097280" rtl="0" eaLnBrk="1" latinLnBrk="0" hangingPunct="1">
                <a:lnSpc>
                  <a:spcPct val="90000"/>
                </a:lnSpc>
                <a:spcBef>
                  <a:spcPts val="0"/>
                </a:spcBef>
                <a:buClr>
                  <a:schemeClr val="tx1">
                    <a:lumMod val="60000"/>
                    <a:lumOff val="40000"/>
                  </a:schemeClr>
                </a:buClr>
                <a:buSzPct val="80000"/>
                <a:buFontTx/>
                <a:buNone/>
                <a:defRPr sz="1800" kern="1200" cap="all" baseline="0">
                  <a:solidFill>
                    <a:schemeClr val="tx1"/>
                  </a:solidFill>
                  <a:latin typeface="+mn-lt"/>
                  <a:ea typeface="+mn-ea"/>
                  <a:cs typeface="+mn-cs"/>
                </a:defRPr>
              </a:lvl1pPr>
              <a:lvl2pPr marL="548640" indent="0" algn="l" defTabSz="1097280" rtl="0" eaLnBrk="1" latinLnBrk="0" hangingPunct="1">
                <a:lnSpc>
                  <a:spcPct val="90000"/>
                </a:lnSpc>
                <a:spcBef>
                  <a:spcPts val="1200"/>
                </a:spcBef>
                <a:buClr>
                  <a:schemeClr val="tx1">
                    <a:lumMod val="60000"/>
                    <a:lumOff val="40000"/>
                  </a:schemeClr>
                </a:buClr>
                <a:buSzPct val="80000"/>
                <a:buFontTx/>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Clr>
                  <a:schemeClr val="tx1">
                    <a:lumMod val="60000"/>
                    <a:lumOff val="40000"/>
                  </a:schemeClr>
                </a:buClr>
                <a:buSzPct val="80000"/>
                <a:buFontTx/>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15563"/>
                  </a:solidFill>
                  <a:effectLst/>
                  <a:uLnTx/>
                  <a:uFillTx/>
                  <a:latin typeface="Arial" panose="020B0604020202020204"/>
                  <a:ea typeface="+mn-ea"/>
                  <a:cs typeface="+mn-cs"/>
                </a:rPr>
                <a:t>Guard against cyber attacks and maintain business continuity</a:t>
              </a:r>
            </a:p>
          </p:txBody>
        </p:sp>
        <p:pic>
          <p:nvPicPr>
            <p:cNvPr id="10" name="Picture 9" descr="Icon&#10;&#10;Description automatically generated">
              <a:extLst>
                <a:ext uri="{FF2B5EF4-FFF2-40B4-BE49-F238E27FC236}">
                  <a16:creationId xmlns:a16="http://schemas.microsoft.com/office/drawing/2014/main" id="{4835DEDF-404A-4A19-F6AA-5DC962A5A2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2889247"/>
              <a:ext cx="1221492" cy="1221492"/>
            </a:xfrm>
            <a:prstGeom prst="rect">
              <a:avLst/>
            </a:prstGeom>
          </p:spPr>
        </p:pic>
      </p:grpSp>
      <p:grpSp>
        <p:nvGrpSpPr>
          <p:cNvPr id="11" name="Group 10">
            <a:extLst>
              <a:ext uri="{FF2B5EF4-FFF2-40B4-BE49-F238E27FC236}">
                <a16:creationId xmlns:a16="http://schemas.microsoft.com/office/drawing/2014/main" id="{50005E19-A410-44F9-49EF-4C39376FCF92}"/>
              </a:ext>
            </a:extLst>
          </p:cNvPr>
          <p:cNvGrpSpPr/>
          <p:nvPr/>
        </p:nvGrpSpPr>
        <p:grpSpPr>
          <a:xfrm>
            <a:off x="7089710" y="4113849"/>
            <a:ext cx="4264091" cy="1221492"/>
            <a:chOff x="7089710" y="4113849"/>
            <a:chExt cx="4264091" cy="1221492"/>
          </a:xfrm>
        </p:grpSpPr>
        <p:sp>
          <p:nvSpPr>
            <p:cNvPr id="16" name="Text Placeholder 4">
              <a:extLst>
                <a:ext uri="{FF2B5EF4-FFF2-40B4-BE49-F238E27FC236}">
                  <a16:creationId xmlns:a16="http://schemas.microsoft.com/office/drawing/2014/main" id="{F34C9397-E452-4B15-D739-EF9A25397CD9}"/>
                </a:ext>
              </a:extLst>
            </p:cNvPr>
            <p:cNvSpPr txBox="1">
              <a:spLocks/>
            </p:cNvSpPr>
            <p:nvPr/>
          </p:nvSpPr>
          <p:spPr>
            <a:xfrm>
              <a:off x="8294499" y="4360100"/>
              <a:ext cx="3059302" cy="830997"/>
            </a:xfrm>
            <a:prstGeom prst="rect">
              <a:avLst/>
            </a:prstGeom>
          </p:spPr>
          <p:txBody>
            <a:bodyPr vert="horz" wrap="square" lIns="0" tIns="0" rIns="0" bIns="0" rtlCol="0" anchor="ctr">
              <a:spAutoFit/>
            </a:bodyPr>
            <a:lstStyle>
              <a:lvl1pPr marL="0" indent="0" algn="l" defTabSz="1097280" rtl="0" eaLnBrk="1" latinLnBrk="0" hangingPunct="1">
                <a:lnSpc>
                  <a:spcPct val="90000"/>
                </a:lnSpc>
                <a:spcBef>
                  <a:spcPts val="0"/>
                </a:spcBef>
                <a:buClr>
                  <a:schemeClr val="tx1">
                    <a:lumMod val="60000"/>
                    <a:lumOff val="40000"/>
                  </a:schemeClr>
                </a:buClr>
                <a:buSzPct val="80000"/>
                <a:buFontTx/>
                <a:buNone/>
                <a:defRPr sz="1800" kern="1200" cap="all" baseline="0">
                  <a:solidFill>
                    <a:schemeClr val="tx1"/>
                  </a:solidFill>
                  <a:latin typeface="+mn-lt"/>
                  <a:ea typeface="+mn-ea"/>
                  <a:cs typeface="+mn-cs"/>
                </a:defRPr>
              </a:lvl1pPr>
              <a:lvl2pPr marL="548640" indent="0" algn="l" defTabSz="1097280" rtl="0" eaLnBrk="1" latinLnBrk="0" hangingPunct="1">
                <a:lnSpc>
                  <a:spcPct val="90000"/>
                </a:lnSpc>
                <a:spcBef>
                  <a:spcPts val="1200"/>
                </a:spcBef>
                <a:buClr>
                  <a:schemeClr val="tx1">
                    <a:lumMod val="60000"/>
                    <a:lumOff val="40000"/>
                  </a:schemeClr>
                </a:buClr>
                <a:buSzPct val="80000"/>
                <a:buFontTx/>
                <a:buNone/>
                <a:defRPr sz="1680" kern="1200">
                  <a:solidFill>
                    <a:schemeClr val="tx1"/>
                  </a:solidFill>
                  <a:latin typeface="+mn-lt"/>
                  <a:ea typeface="+mn-ea"/>
                  <a:cs typeface="+mn-cs"/>
                </a:defRPr>
              </a:lvl2pPr>
              <a:lvl3pPr marL="1097280" indent="0" algn="l" defTabSz="1097280" rtl="0" eaLnBrk="1" latinLnBrk="0" hangingPunct="1">
                <a:lnSpc>
                  <a:spcPct val="90000"/>
                </a:lnSpc>
                <a:spcBef>
                  <a:spcPts val="600"/>
                </a:spcBef>
                <a:buClr>
                  <a:schemeClr val="tx1">
                    <a:lumMod val="60000"/>
                    <a:lumOff val="40000"/>
                  </a:schemeClr>
                </a:buClr>
                <a:buSzPct val="80000"/>
                <a:buFontTx/>
                <a:buNone/>
                <a:defRPr sz="1440" kern="1200">
                  <a:solidFill>
                    <a:schemeClr val="tx1"/>
                  </a:solidFill>
                  <a:latin typeface="+mn-lt"/>
                  <a:ea typeface="+mn-ea"/>
                  <a:cs typeface="+mn-cs"/>
                </a:defRPr>
              </a:lvl3pPr>
              <a:lvl4pPr marL="164592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4pPr>
              <a:lvl5pPr marL="219456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5pPr>
              <a:lvl6pPr marL="274320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6pPr>
              <a:lvl7pPr marL="329184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7pPr>
              <a:lvl8pPr marL="384048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8pPr>
              <a:lvl9pPr marL="4389120" indent="0" algn="l" defTabSz="1097280" rtl="0" eaLnBrk="1" latinLnBrk="0" hangingPunct="1">
                <a:lnSpc>
                  <a:spcPct val="90000"/>
                </a:lnSpc>
                <a:spcBef>
                  <a:spcPts val="600"/>
                </a:spcBef>
                <a:buClr>
                  <a:schemeClr val="tx1">
                    <a:lumMod val="60000"/>
                    <a:lumOff val="40000"/>
                  </a:schemeClr>
                </a:buClr>
                <a:buSzPct val="80000"/>
                <a:buFontTx/>
                <a:buNone/>
                <a:defRPr sz="1200" kern="1200">
                  <a:solidFill>
                    <a:schemeClr val="tx1"/>
                  </a:solidFill>
                  <a:latin typeface="+mn-lt"/>
                  <a:ea typeface="+mn-ea"/>
                  <a:cs typeface="+mn-cs"/>
                </a:defRPr>
              </a:lvl9p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15563"/>
                  </a:solidFill>
                  <a:effectLst/>
                  <a:uLnTx/>
                  <a:uFillTx/>
                  <a:latin typeface="Arial" panose="020B0604020202020204"/>
                  <a:ea typeface="+mn-ea"/>
                  <a:cs typeface="+mn-cs"/>
                </a:rPr>
                <a:t>Recover with confidence and get business back online without delays </a:t>
              </a:r>
            </a:p>
          </p:txBody>
        </p:sp>
        <p:pic>
          <p:nvPicPr>
            <p:cNvPr id="17" name="Picture 16" descr="Shape&#10;&#10;Description automatically generated with medium confidence">
              <a:extLst>
                <a:ext uri="{FF2B5EF4-FFF2-40B4-BE49-F238E27FC236}">
                  <a16:creationId xmlns:a16="http://schemas.microsoft.com/office/drawing/2014/main" id="{31748625-68EE-0831-F03D-D26C4D2A5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89710" y="4113849"/>
              <a:ext cx="1221492" cy="1221492"/>
            </a:xfrm>
            <a:prstGeom prst="rect">
              <a:avLst/>
            </a:prstGeom>
          </p:spPr>
        </p:pic>
      </p:grpSp>
    </p:spTree>
    <p:extLst>
      <p:ext uri="{BB962C8B-B14F-4D97-AF65-F5344CB8AC3E}">
        <p14:creationId xmlns:p14="http://schemas.microsoft.com/office/powerpoint/2010/main" val="3230994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path" presetSubtype="0" decel="100000" fill="hold" grpId="1" nodeType="withEffect">
                                  <p:stCondLst>
                                    <p:cond delay="0"/>
                                  </p:stCondLst>
                                  <p:childTnLst>
                                    <p:animMotion origin="layout" path="M -4.47512E-6 -3.33333E-6 L -0.06238 -3.33333E-6 " pathEditMode="relative" rAng="0" ptsTypes="AA">
                                      <p:cBhvr>
                                        <p:cTn id="9" dur="750" spd="-100000" fill="hold"/>
                                        <p:tgtEl>
                                          <p:spTgt spid="4"/>
                                        </p:tgtEl>
                                        <p:attrNameLst>
                                          <p:attrName>ppt_x</p:attrName>
                                          <p:attrName>ppt_y</p:attrName>
                                        </p:attrNameLst>
                                      </p:cBhvr>
                                      <p:rCtr x="-3126" y="0"/>
                                    </p:animMotion>
                                  </p:childTnLst>
                                </p:cTn>
                              </p:par>
                              <p:par>
                                <p:cTn id="10" presetID="10" presetClass="entr" presetSubtype="0" fill="hold"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par>
                                <p:cTn id="13" presetID="42" presetClass="path" presetSubtype="0" decel="100000" fill="hold" nodeType="withEffect">
                                  <p:stCondLst>
                                    <p:cond delay="250"/>
                                  </p:stCondLst>
                                  <p:childTnLst>
                                    <p:animMotion origin="layout" path="M 1.3962E-6 2.22222E-6 L -0.06239 2.22222E-6 " pathEditMode="relative" rAng="0" ptsTypes="AA">
                                      <p:cBhvr>
                                        <p:cTn id="14" dur="750" spd="-100000" fill="hold"/>
                                        <p:tgtEl>
                                          <p:spTgt spid="6"/>
                                        </p:tgtEl>
                                        <p:attrNameLst>
                                          <p:attrName>ppt_x</p:attrName>
                                          <p:attrName>ppt_y</p:attrName>
                                        </p:attrNameLst>
                                      </p:cBhvr>
                                      <p:rCtr x="-3126" y="0"/>
                                    </p:animMotion>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childTnLst>
                                </p:cTn>
                              </p:par>
                              <p:par>
                                <p:cTn id="18" presetID="42" presetClass="path" presetSubtype="0" decel="100000" fill="hold" nodeType="withEffect">
                                  <p:stCondLst>
                                    <p:cond delay="500"/>
                                  </p:stCondLst>
                                  <p:childTnLst>
                                    <p:animMotion origin="layout" path="M 4.11826E-6 -2.96296E-6 L -0.06239 -2.96296E-6 " pathEditMode="relative" rAng="0" ptsTypes="AA">
                                      <p:cBhvr>
                                        <p:cTn id="19" dur="750" spd="-100000" fill="hold"/>
                                        <p:tgtEl>
                                          <p:spTgt spid="11"/>
                                        </p:tgtEl>
                                        <p:attrNameLst>
                                          <p:attrName>ppt_x</p:attrName>
                                          <p:attrName>ppt_y</p:attrName>
                                        </p:attrNameLst>
                                      </p:cBhvr>
                                      <p:rCtr x="-312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860547-232B-5D70-5684-EAA02C6DB9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97" r="1055"/>
          <a:stretch/>
        </p:blipFill>
        <p:spPr>
          <a:xfrm>
            <a:off x="507077" y="1518348"/>
            <a:ext cx="8699676" cy="4649473"/>
          </a:xfrm>
          <a:prstGeom prst="roundRect">
            <a:avLst>
              <a:gd name="adj" fmla="val 7412"/>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pic>
      <p:sp>
        <p:nvSpPr>
          <p:cNvPr id="11" name="Title 1">
            <a:extLst>
              <a:ext uri="{FF2B5EF4-FFF2-40B4-BE49-F238E27FC236}">
                <a16:creationId xmlns:a16="http://schemas.microsoft.com/office/drawing/2014/main" id="{44196DC6-7863-7BA4-CE0D-80CFEF7D1D85}"/>
              </a:ext>
            </a:extLst>
          </p:cNvPr>
          <p:cNvSpPr>
            <a:spLocks noGrp="1"/>
          </p:cNvSpPr>
          <p:nvPr>
            <p:ph type="title"/>
          </p:nvPr>
        </p:nvSpPr>
        <p:spPr/>
        <p:txBody>
          <a:bodyPr/>
          <a:lstStyle/>
          <a:p>
            <a:r>
              <a:rPr lang="en-US"/>
              <a:t>Multi-layered security to significantly reduce risk </a:t>
            </a:r>
            <a:br>
              <a:rPr lang="en-US"/>
            </a:br>
            <a:r>
              <a:rPr lang="en-US"/>
              <a:t>of a successful cyberattack</a:t>
            </a:r>
          </a:p>
        </p:txBody>
      </p:sp>
      <p:sp>
        <p:nvSpPr>
          <p:cNvPr id="4" name="Footer Placeholder 3">
            <a:extLst>
              <a:ext uri="{FF2B5EF4-FFF2-40B4-BE49-F238E27FC236}">
                <a16:creationId xmlns:a16="http://schemas.microsoft.com/office/drawing/2014/main" id="{133CC2A7-F714-6494-C7A6-7A5B8653910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99B37FEF-72D4-5C31-919F-14801EFF90D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799236E1-064E-9F20-7328-A4778FF3FC61}"/>
              </a:ext>
            </a:extLst>
          </p:cNvPr>
          <p:cNvGrpSpPr/>
          <p:nvPr/>
        </p:nvGrpSpPr>
        <p:grpSpPr>
          <a:xfrm>
            <a:off x="9662872" y="1460991"/>
            <a:ext cx="2051080" cy="2233186"/>
            <a:chOff x="9662872" y="1280944"/>
            <a:chExt cx="2051080" cy="2233186"/>
          </a:xfrm>
        </p:grpSpPr>
        <p:pic>
          <p:nvPicPr>
            <p:cNvPr id="18" name="Picture 17" descr="Logo, company name&#10;&#10;Description automatically generated">
              <a:extLst>
                <a:ext uri="{FF2B5EF4-FFF2-40B4-BE49-F238E27FC236}">
                  <a16:creationId xmlns:a16="http://schemas.microsoft.com/office/drawing/2014/main" id="{05EED309-C0EE-864E-DDF6-2F749206A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0952" y="1280944"/>
              <a:ext cx="1514920" cy="1514919"/>
            </a:xfrm>
            <a:prstGeom prst="rect">
              <a:avLst/>
            </a:prstGeom>
          </p:spPr>
        </p:pic>
        <p:sp>
          <p:nvSpPr>
            <p:cNvPr id="59" name="TextBox 58">
              <a:extLst>
                <a:ext uri="{FF2B5EF4-FFF2-40B4-BE49-F238E27FC236}">
                  <a16:creationId xmlns:a16="http://schemas.microsoft.com/office/drawing/2014/main" id="{F3FEB8FA-08F3-077B-6307-24A06E750D1E}"/>
                </a:ext>
              </a:extLst>
            </p:cNvPr>
            <p:cNvSpPr txBox="1"/>
            <p:nvPr/>
          </p:nvSpPr>
          <p:spPr>
            <a:xfrm>
              <a:off x="9662872" y="2590800"/>
              <a:ext cx="2051080" cy="923330"/>
            </a:xfrm>
            <a:prstGeom prst="rect">
              <a:avLst/>
            </a:prstGeom>
            <a:noFill/>
          </p:spPr>
          <p:txBody>
            <a:bodyPr wrap="square" lIns="91440" tIns="91440" rIns="91440" bIns="9144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5563"/>
                  </a:solidFill>
                  <a:effectLst/>
                  <a:uLnTx/>
                  <a:uFillTx/>
                  <a:latin typeface="Arial" panose="020B0604020202020204"/>
                  <a:ea typeface="+mn-ea"/>
                  <a:cs typeface="+mn-cs"/>
                </a:rPr>
                <a:t>Platform hardening with zero trust principles</a:t>
              </a:r>
            </a:p>
          </p:txBody>
        </p:sp>
      </p:grpSp>
      <p:grpSp>
        <p:nvGrpSpPr>
          <p:cNvPr id="12" name="Group 11">
            <a:extLst>
              <a:ext uri="{FF2B5EF4-FFF2-40B4-BE49-F238E27FC236}">
                <a16:creationId xmlns:a16="http://schemas.microsoft.com/office/drawing/2014/main" id="{53F3E2D7-7C10-C544-153C-2FF7B9AA4205}"/>
              </a:ext>
            </a:extLst>
          </p:cNvPr>
          <p:cNvGrpSpPr/>
          <p:nvPr/>
        </p:nvGrpSpPr>
        <p:grpSpPr>
          <a:xfrm>
            <a:off x="9662871" y="3739830"/>
            <a:ext cx="2051082" cy="1976782"/>
            <a:chOff x="9662871" y="3649174"/>
            <a:chExt cx="2051082" cy="1976782"/>
          </a:xfrm>
        </p:grpSpPr>
        <p:pic>
          <p:nvPicPr>
            <p:cNvPr id="19" name="Picture 18" descr="Icon&#10;&#10;Description automatically generated">
              <a:extLst>
                <a:ext uri="{FF2B5EF4-FFF2-40B4-BE49-F238E27FC236}">
                  <a16:creationId xmlns:a16="http://schemas.microsoft.com/office/drawing/2014/main" id="{D0E03B42-58B6-547A-BA9A-FAE97B1049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0952" y="3649174"/>
              <a:ext cx="1514921" cy="1514919"/>
            </a:xfrm>
            <a:prstGeom prst="rect">
              <a:avLst/>
            </a:prstGeom>
          </p:spPr>
        </p:pic>
        <p:sp>
          <p:nvSpPr>
            <p:cNvPr id="60" name="TextBox 59">
              <a:extLst>
                <a:ext uri="{FF2B5EF4-FFF2-40B4-BE49-F238E27FC236}">
                  <a16:creationId xmlns:a16="http://schemas.microsoft.com/office/drawing/2014/main" id="{FE028636-3052-4D4E-1D8E-7C43E87DBCB7}"/>
                </a:ext>
              </a:extLst>
            </p:cNvPr>
            <p:cNvSpPr txBox="1"/>
            <p:nvPr/>
          </p:nvSpPr>
          <p:spPr>
            <a:xfrm>
              <a:off x="9662871" y="4948848"/>
              <a:ext cx="2051082" cy="677108"/>
            </a:xfrm>
            <a:prstGeom prst="rect">
              <a:avLst/>
            </a:prstGeom>
            <a:noFill/>
          </p:spPr>
          <p:txBody>
            <a:bodyPr wrap="square" lIns="91440" tIns="91440" rIns="91440" bIns="9144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15563"/>
                  </a:solidFill>
                  <a:effectLst/>
                  <a:uLnTx/>
                  <a:uFillTx/>
                  <a:latin typeface="Arial" panose="020B0604020202020204"/>
                  <a:ea typeface="+mn-ea"/>
                  <a:cs typeface="+mn-cs"/>
                </a:rPr>
                <a:t>Immutable and</a:t>
              </a:r>
              <a:br>
                <a:rPr kumimoji="0" lang="en-US" sz="16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415563"/>
                  </a:solidFill>
                  <a:effectLst/>
                  <a:uLnTx/>
                  <a:uFillTx/>
                  <a:latin typeface="Arial" panose="020B0604020202020204"/>
                  <a:ea typeface="+mn-ea"/>
                  <a:cs typeface="+mn-cs"/>
                </a:rPr>
                <a:t>indelible storage</a:t>
              </a:r>
            </a:p>
          </p:txBody>
        </p:sp>
      </p:grpSp>
    </p:spTree>
    <p:extLst>
      <p:ext uri="{BB962C8B-B14F-4D97-AF65-F5344CB8AC3E}">
        <p14:creationId xmlns:p14="http://schemas.microsoft.com/office/powerpoint/2010/main" val="172023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42" presetClass="path" presetSubtype="0" decel="100000" fill="hold" nodeType="withEffect">
                                  <p:stCondLst>
                                    <p:cond delay="0"/>
                                  </p:stCondLst>
                                  <p:childTnLst>
                                    <p:animMotion origin="layout" path="M -4.47512E-6 -3.33333E-6 L -0.06238 -3.33333E-6 " pathEditMode="relative" rAng="0" ptsTypes="AA">
                                      <p:cBhvr>
                                        <p:cTn id="9" dur="750" spd="-100000" fill="hold"/>
                                        <p:tgtEl>
                                          <p:spTgt spid="10"/>
                                        </p:tgtEl>
                                        <p:attrNameLst>
                                          <p:attrName>ppt_x</p:attrName>
                                          <p:attrName>ppt_y</p:attrName>
                                        </p:attrNameLst>
                                      </p:cBhvr>
                                      <p:rCtr x="-3126" y="0"/>
                                    </p:animMotion>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par>
                                <p:cTn id="14" presetID="42" presetClass="path" presetSubtype="0" decel="100000" fill="hold" nodeType="withEffect">
                                  <p:stCondLst>
                                    <p:cond delay="0"/>
                                  </p:stCondLst>
                                  <p:childTnLst>
                                    <p:animMotion origin="layout" path="M 2.80802E-6 3.7037E-7 L -0.00039 0.15718 " pathEditMode="relative" rAng="0" ptsTypes="AA">
                                      <p:cBhvr>
                                        <p:cTn id="15" dur="750" spd="-100000" fill="hold"/>
                                        <p:tgtEl>
                                          <p:spTgt spid="13"/>
                                        </p:tgtEl>
                                        <p:attrNameLst>
                                          <p:attrName>ppt_x</p:attrName>
                                          <p:attrName>ppt_y</p:attrName>
                                        </p:attrNameLst>
                                      </p:cBhvr>
                                      <p:rCtr x="-26" y="7847"/>
                                    </p:animMotion>
                                  </p:childTnLst>
                                </p:cTn>
                              </p:par>
                              <p:par>
                                <p:cTn id="16" presetID="10" presetClass="entr" presetSubtype="0"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par>
                                <p:cTn id="19" presetID="42" presetClass="path" presetSubtype="0" decel="100000" fill="hold" nodeType="withEffect">
                                  <p:stCondLst>
                                    <p:cond delay="250"/>
                                  </p:stCondLst>
                                  <p:childTnLst>
                                    <p:animMotion origin="layout" path="M -4.11566E-7 3.7037E-7 L 0.00026 0.15903 " pathEditMode="relative" rAng="0" ptsTypes="AA">
                                      <p:cBhvr>
                                        <p:cTn id="20" dur="750" spd="-100000" fill="hold"/>
                                        <p:tgtEl>
                                          <p:spTgt spid="12"/>
                                        </p:tgtEl>
                                        <p:attrNameLst>
                                          <p:attrName>ppt_x</p:attrName>
                                          <p:attrName>ppt_y</p:attrName>
                                        </p:attrNameLst>
                                      </p:cBhvr>
                                      <p:rCtr x="13"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0EC04B-A2B4-5CF0-1EE5-DFE913CBB3BD}"/>
              </a:ext>
            </a:extLst>
          </p:cNvPr>
          <p:cNvSpPr>
            <a:spLocks noGrp="1"/>
          </p:cNvSpPr>
          <p:nvPr>
            <p:ph type="title"/>
          </p:nvPr>
        </p:nvSpPr>
        <p:spPr/>
        <p:txBody>
          <a:bodyPr/>
          <a:lstStyle/>
          <a:p>
            <a:r>
              <a:rPr lang="en-US"/>
              <a:t>Recover confidently from a successful cyber attack</a:t>
            </a:r>
          </a:p>
        </p:txBody>
      </p:sp>
      <p:sp>
        <p:nvSpPr>
          <p:cNvPr id="4" name="Footer Placeholder 3">
            <a:extLst>
              <a:ext uri="{FF2B5EF4-FFF2-40B4-BE49-F238E27FC236}">
                <a16:creationId xmlns:a16="http://schemas.microsoft.com/office/drawing/2014/main" id="{950B6482-D5CE-D013-0E5C-60E141CE9E1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61B0AA66-ACD6-5DF3-5B02-B9FDAC2ADDE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105" name="Group 104">
            <a:extLst>
              <a:ext uri="{FF2B5EF4-FFF2-40B4-BE49-F238E27FC236}">
                <a16:creationId xmlns:a16="http://schemas.microsoft.com/office/drawing/2014/main" id="{041C8FA3-381D-F43B-683A-625322A8D573}"/>
              </a:ext>
            </a:extLst>
          </p:cNvPr>
          <p:cNvGrpSpPr/>
          <p:nvPr/>
        </p:nvGrpSpPr>
        <p:grpSpPr>
          <a:xfrm>
            <a:off x="4406447" y="1447801"/>
            <a:ext cx="3367923" cy="3297859"/>
            <a:chOff x="4406447" y="1447801"/>
            <a:chExt cx="3367923" cy="3297859"/>
          </a:xfrm>
        </p:grpSpPr>
        <p:sp>
          <p:nvSpPr>
            <p:cNvPr id="29" name="Rounded Rectangle 28">
              <a:extLst>
                <a:ext uri="{FF2B5EF4-FFF2-40B4-BE49-F238E27FC236}">
                  <a16:creationId xmlns:a16="http://schemas.microsoft.com/office/drawing/2014/main" id="{65B2D181-A450-5438-76EC-1E0908064C6D}"/>
                </a:ext>
              </a:extLst>
            </p:cNvPr>
            <p:cNvSpPr/>
            <p:nvPr/>
          </p:nvSpPr>
          <p:spPr bwMode="auto">
            <a:xfrm>
              <a:off x="4417630" y="1447801"/>
              <a:ext cx="3356740" cy="325165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t"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30" name="Freeform 58">
              <a:extLst>
                <a:ext uri="{FF2B5EF4-FFF2-40B4-BE49-F238E27FC236}">
                  <a16:creationId xmlns:a16="http://schemas.microsoft.com/office/drawing/2014/main" id="{4E947CD9-CF73-E6CD-E867-E40C51BEACD9}"/>
                </a:ext>
              </a:extLst>
            </p:cNvPr>
            <p:cNvSpPr/>
            <p:nvPr/>
          </p:nvSpPr>
          <p:spPr>
            <a:xfrm>
              <a:off x="5315223" y="1676400"/>
              <a:ext cx="1561554" cy="1562116"/>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gradFill flip="none" rotWithShape="1">
              <a:gsLst>
                <a:gs pos="0">
                  <a:schemeClr val="accent2"/>
                </a:gs>
                <a:gs pos="100000">
                  <a:schemeClr val="accent1"/>
                </a:gs>
              </a:gsLst>
              <a:lin ang="18900000" scaled="1"/>
              <a:tileRect/>
            </a:gradFill>
            <a:ln w="25400" cap="flat">
              <a:noFill/>
              <a:prstDash val="solid"/>
              <a:miter/>
            </a:ln>
            <a:effectLst>
              <a:outerShdw blurRad="317500" dist="63500" dir="5400000" algn="ctr" rotWithShape="0">
                <a:schemeClr val="tx1">
                  <a:alpha val="2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31" name="Title 1">
              <a:extLst>
                <a:ext uri="{FF2B5EF4-FFF2-40B4-BE49-F238E27FC236}">
                  <a16:creationId xmlns:a16="http://schemas.microsoft.com/office/drawing/2014/main" id="{18AFB257-4315-F235-3830-5D2409B04849}"/>
                </a:ext>
              </a:extLst>
            </p:cNvPr>
            <p:cNvSpPr txBox="1">
              <a:spLocks/>
            </p:cNvSpPr>
            <p:nvPr/>
          </p:nvSpPr>
          <p:spPr>
            <a:xfrm>
              <a:off x="4406447" y="3393186"/>
              <a:ext cx="3356740" cy="135247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126" rtl="0" eaLnBrk="1" fontAlgn="auto" latinLnBrk="0" hangingPunct="1">
                <a:lnSpc>
                  <a:spcPts val="2820"/>
                </a:lnSpc>
                <a:spcBef>
                  <a:spcPct val="0"/>
                </a:spcBef>
                <a:spcAft>
                  <a:spcPts val="0"/>
                </a:spcAft>
                <a:buClrTx/>
                <a:buSzTx/>
                <a:buFontTx/>
                <a:buNone/>
                <a:tabLst/>
                <a:defRPr/>
              </a:pPr>
              <a:r>
                <a:rPr kumimoji="0" lang="en-US" sz="1600" b="1" i="0" u="none" strike="noStrike" kern="1200" cap="none" spc="0" normalizeH="0" baseline="0" noProof="0">
                  <a:ln>
                    <a:noFill/>
                  </a:ln>
                  <a:solidFill>
                    <a:srgbClr val="182C34"/>
                  </a:solidFill>
                  <a:effectLst/>
                  <a:uLnTx/>
                  <a:uFillTx/>
                  <a:latin typeface="Arial" panose="020B0604020202020204"/>
                  <a:ea typeface="+mj-ea"/>
                  <a:cs typeface="+mj-cs"/>
                </a:rPr>
                <a:t>IDENTIFY CLEAN DATA WITH MALWARE SCANNING</a:t>
              </a:r>
            </a:p>
          </p:txBody>
        </p:sp>
        <p:grpSp>
          <p:nvGrpSpPr>
            <p:cNvPr id="66" name="Group 65">
              <a:extLst>
                <a:ext uri="{FF2B5EF4-FFF2-40B4-BE49-F238E27FC236}">
                  <a16:creationId xmlns:a16="http://schemas.microsoft.com/office/drawing/2014/main" id="{BA741206-C085-6D3A-2754-D5D396B344C9}"/>
                </a:ext>
              </a:extLst>
            </p:cNvPr>
            <p:cNvGrpSpPr/>
            <p:nvPr/>
          </p:nvGrpSpPr>
          <p:grpSpPr>
            <a:xfrm>
              <a:off x="5557659" y="1922782"/>
              <a:ext cx="1069336" cy="1069352"/>
              <a:chOff x="5669584" y="716139"/>
              <a:chExt cx="805917" cy="805929"/>
            </a:xfrm>
          </p:grpSpPr>
          <p:sp>
            <p:nvSpPr>
              <p:cNvPr id="67" name="Freeform 66">
                <a:extLst>
                  <a:ext uri="{FF2B5EF4-FFF2-40B4-BE49-F238E27FC236}">
                    <a16:creationId xmlns:a16="http://schemas.microsoft.com/office/drawing/2014/main" id="{53DB03EA-30F7-CD61-1103-41B77FC520AE}"/>
                  </a:ext>
                </a:extLst>
              </p:cNvPr>
              <p:cNvSpPr/>
              <p:nvPr/>
            </p:nvSpPr>
            <p:spPr>
              <a:xfrm rot="2700000" flipV="1">
                <a:off x="5982298" y="941581"/>
                <a:ext cx="74263" cy="9465"/>
              </a:xfrm>
              <a:custGeom>
                <a:avLst/>
                <a:gdLst>
                  <a:gd name="connsiteX0" fmla="*/ 44 w 74263"/>
                  <a:gd name="connsiteY0" fmla="*/ 37 h 9465"/>
                  <a:gd name="connsiteX1" fmla="*/ 74307 w 74263"/>
                  <a:gd name="connsiteY1" fmla="*/ 37 h 9465"/>
                </a:gdLst>
                <a:ahLst/>
                <a:cxnLst>
                  <a:cxn ang="0">
                    <a:pos x="connsiteX0" y="connsiteY0"/>
                  </a:cxn>
                  <a:cxn ang="0">
                    <a:pos x="connsiteX1" y="connsiteY1"/>
                  </a:cxn>
                </a:cxnLst>
                <a:rect l="l" t="t" r="r" b="b"/>
                <a:pathLst>
                  <a:path w="74263" h="9465">
                    <a:moveTo>
                      <a:pt x="44" y="37"/>
                    </a:moveTo>
                    <a:lnTo>
                      <a:pt x="74307" y="37"/>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8" name="Freeform 67">
                <a:extLst>
                  <a:ext uri="{FF2B5EF4-FFF2-40B4-BE49-F238E27FC236}">
                    <a16:creationId xmlns:a16="http://schemas.microsoft.com/office/drawing/2014/main" id="{79445625-1396-6844-12FE-D8A47EF2FE87}"/>
                  </a:ext>
                </a:extLst>
              </p:cNvPr>
              <p:cNvSpPr/>
              <p:nvPr/>
            </p:nvSpPr>
            <p:spPr>
              <a:xfrm rot="8100000" flipV="1">
                <a:off x="6088528" y="941580"/>
                <a:ext cx="74263" cy="9465"/>
              </a:xfrm>
              <a:custGeom>
                <a:avLst/>
                <a:gdLst>
                  <a:gd name="connsiteX0" fmla="*/ 61 w 74263"/>
                  <a:gd name="connsiteY0" fmla="*/ 37 h 9465"/>
                  <a:gd name="connsiteX1" fmla="*/ 74324 w 74263"/>
                  <a:gd name="connsiteY1" fmla="*/ 37 h 9465"/>
                </a:gdLst>
                <a:ahLst/>
                <a:cxnLst>
                  <a:cxn ang="0">
                    <a:pos x="connsiteX0" y="connsiteY0"/>
                  </a:cxn>
                  <a:cxn ang="0">
                    <a:pos x="connsiteX1" y="connsiteY1"/>
                  </a:cxn>
                </a:cxnLst>
                <a:rect l="l" t="t" r="r" b="b"/>
                <a:pathLst>
                  <a:path w="74263" h="9465">
                    <a:moveTo>
                      <a:pt x="61" y="37"/>
                    </a:moveTo>
                    <a:lnTo>
                      <a:pt x="74324" y="37"/>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69" name="Freeform 68">
                <a:extLst>
                  <a:ext uri="{FF2B5EF4-FFF2-40B4-BE49-F238E27FC236}">
                    <a16:creationId xmlns:a16="http://schemas.microsoft.com/office/drawing/2014/main" id="{09EE78D3-5D44-621C-2BEC-06B9C9675692}"/>
                  </a:ext>
                </a:extLst>
              </p:cNvPr>
              <p:cNvSpPr/>
              <p:nvPr/>
            </p:nvSpPr>
            <p:spPr>
              <a:xfrm>
                <a:off x="5914430" y="716139"/>
                <a:ext cx="561071" cy="709210"/>
              </a:xfrm>
              <a:custGeom>
                <a:avLst/>
                <a:gdLst>
                  <a:gd name="connsiteX0" fmla="*/ 419923 w 561071"/>
                  <a:gd name="connsiteY0" fmla="*/ 709220 h 709210"/>
                  <a:gd name="connsiteX1" fmla="*/ 561152 w 561071"/>
                  <a:gd name="connsiteY1" fmla="*/ 402977 h 709210"/>
                  <a:gd name="connsiteX2" fmla="*/ 158195 w 561071"/>
                  <a:gd name="connsiteY2" fmla="*/ 10 h 709210"/>
                  <a:gd name="connsiteX3" fmla="*/ 80 w 561071"/>
                  <a:gd name="connsiteY3" fmla="*/ 32258 h 709210"/>
                </a:gdLst>
                <a:ahLst/>
                <a:cxnLst>
                  <a:cxn ang="0">
                    <a:pos x="connsiteX0" y="connsiteY0"/>
                  </a:cxn>
                  <a:cxn ang="0">
                    <a:pos x="connsiteX1" y="connsiteY1"/>
                  </a:cxn>
                  <a:cxn ang="0">
                    <a:pos x="connsiteX2" y="connsiteY2"/>
                  </a:cxn>
                  <a:cxn ang="0">
                    <a:pos x="connsiteX3" y="connsiteY3"/>
                  </a:cxn>
                </a:cxnLst>
                <a:rect l="l" t="t" r="r" b="b"/>
                <a:pathLst>
                  <a:path w="561071" h="709210">
                    <a:moveTo>
                      <a:pt x="419923" y="709220"/>
                    </a:moveTo>
                    <a:cubicBezTo>
                      <a:pt x="506321" y="635307"/>
                      <a:pt x="561152" y="525578"/>
                      <a:pt x="561152" y="402977"/>
                    </a:cubicBezTo>
                    <a:cubicBezTo>
                      <a:pt x="561152" y="180424"/>
                      <a:pt x="380738" y="10"/>
                      <a:pt x="158195" y="10"/>
                    </a:cubicBezTo>
                    <a:cubicBezTo>
                      <a:pt x="102067" y="10"/>
                      <a:pt x="48627" y="11520"/>
                      <a:pt x="80" y="32258"/>
                    </a:cubicBez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0" name="Freeform 69">
                <a:extLst>
                  <a:ext uri="{FF2B5EF4-FFF2-40B4-BE49-F238E27FC236}">
                    <a16:creationId xmlns:a16="http://schemas.microsoft.com/office/drawing/2014/main" id="{231DBF0D-36F9-60A7-4FDC-4B36AF231604}"/>
                  </a:ext>
                </a:extLst>
              </p:cNvPr>
              <p:cNvSpPr/>
              <p:nvPr/>
            </p:nvSpPr>
            <p:spPr>
              <a:xfrm>
                <a:off x="5669584" y="812858"/>
                <a:ext cx="561062" cy="709210"/>
              </a:xfrm>
              <a:custGeom>
                <a:avLst/>
                <a:gdLst>
                  <a:gd name="connsiteX0" fmla="*/ 141254 w 561062"/>
                  <a:gd name="connsiteY0" fmla="*/ 95 h 709210"/>
                  <a:gd name="connsiteX1" fmla="*/ 25 w 561062"/>
                  <a:gd name="connsiteY1" fmla="*/ 306338 h 709210"/>
                  <a:gd name="connsiteX2" fmla="*/ 402982 w 561062"/>
                  <a:gd name="connsiteY2" fmla="*/ 709305 h 709210"/>
                  <a:gd name="connsiteX3" fmla="*/ 561087 w 561062"/>
                  <a:gd name="connsiteY3" fmla="*/ 677058 h 709210"/>
                </a:gdLst>
                <a:ahLst/>
                <a:cxnLst>
                  <a:cxn ang="0">
                    <a:pos x="connsiteX0" y="connsiteY0"/>
                  </a:cxn>
                  <a:cxn ang="0">
                    <a:pos x="connsiteX1" y="connsiteY1"/>
                  </a:cxn>
                  <a:cxn ang="0">
                    <a:pos x="connsiteX2" y="connsiteY2"/>
                  </a:cxn>
                  <a:cxn ang="0">
                    <a:pos x="connsiteX3" y="connsiteY3"/>
                  </a:cxn>
                </a:cxnLst>
                <a:rect l="l" t="t" r="r" b="b"/>
                <a:pathLst>
                  <a:path w="561062" h="709210">
                    <a:moveTo>
                      <a:pt x="141254" y="95"/>
                    </a:moveTo>
                    <a:cubicBezTo>
                      <a:pt x="54856" y="74008"/>
                      <a:pt x="25" y="183737"/>
                      <a:pt x="25" y="306338"/>
                    </a:cubicBezTo>
                    <a:cubicBezTo>
                      <a:pt x="25" y="528891"/>
                      <a:pt x="180439" y="709305"/>
                      <a:pt x="402982" y="709305"/>
                    </a:cubicBezTo>
                    <a:cubicBezTo>
                      <a:pt x="459110" y="709305"/>
                      <a:pt x="512550" y="697796"/>
                      <a:pt x="561087" y="677058"/>
                    </a:cubicBez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1" name="Freeform 70">
                <a:extLst>
                  <a:ext uri="{FF2B5EF4-FFF2-40B4-BE49-F238E27FC236}">
                    <a16:creationId xmlns:a16="http://schemas.microsoft.com/office/drawing/2014/main" id="{986721B9-EE18-A125-6D0E-2B5400BDEEE6}"/>
                  </a:ext>
                </a:extLst>
              </p:cNvPr>
              <p:cNvSpPr/>
              <p:nvPr/>
            </p:nvSpPr>
            <p:spPr>
              <a:xfrm flipV="1">
                <a:off x="6002807" y="952099"/>
                <a:ext cx="138900" cy="86395"/>
              </a:xfrm>
              <a:custGeom>
                <a:avLst/>
                <a:gdLst>
                  <a:gd name="connsiteX0" fmla="*/ 52 w 138900"/>
                  <a:gd name="connsiteY0" fmla="*/ 10040 h 86395"/>
                  <a:gd name="connsiteX1" fmla="*/ 608 w 138900"/>
                  <a:gd name="connsiteY1" fmla="*/ 178 h 86395"/>
                  <a:gd name="connsiteX2" fmla="*/ 138397 w 138900"/>
                  <a:gd name="connsiteY2" fmla="*/ 40 h 86395"/>
                  <a:gd name="connsiteX3" fmla="*/ 138952 w 138900"/>
                  <a:gd name="connsiteY3" fmla="*/ 10040 h 86395"/>
                  <a:gd name="connsiteX4" fmla="*/ 69502 w 138900"/>
                  <a:gd name="connsiteY4" fmla="*/ 86436 h 86395"/>
                  <a:gd name="connsiteX5" fmla="*/ 52 w 138900"/>
                  <a:gd name="connsiteY5" fmla="*/ 10040 h 8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00" h="86395">
                    <a:moveTo>
                      <a:pt x="52" y="10040"/>
                    </a:moveTo>
                    <a:cubicBezTo>
                      <a:pt x="52" y="6707"/>
                      <a:pt x="191" y="3373"/>
                      <a:pt x="608" y="178"/>
                    </a:cubicBezTo>
                    <a:lnTo>
                      <a:pt x="138397" y="40"/>
                    </a:lnTo>
                    <a:cubicBezTo>
                      <a:pt x="138813" y="3373"/>
                      <a:pt x="138952" y="6707"/>
                      <a:pt x="138952" y="10040"/>
                    </a:cubicBezTo>
                    <a:cubicBezTo>
                      <a:pt x="138952" y="52127"/>
                      <a:pt x="107839" y="86436"/>
                      <a:pt x="69502" y="86436"/>
                    </a:cubicBezTo>
                    <a:cubicBezTo>
                      <a:pt x="31166" y="86436"/>
                      <a:pt x="52" y="52127"/>
                      <a:pt x="52" y="10040"/>
                    </a:cubicBezTo>
                    <a:close/>
                  </a:path>
                </a:pathLst>
              </a:custGeom>
              <a:solidFill>
                <a:schemeClr val="bg1"/>
              </a:solidFill>
              <a:ln w="1384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2" name="Freeform 71">
                <a:extLst>
                  <a:ext uri="{FF2B5EF4-FFF2-40B4-BE49-F238E27FC236}">
                    <a16:creationId xmlns:a16="http://schemas.microsoft.com/office/drawing/2014/main" id="{F4501308-A162-CC7A-1619-633951CFE5ED}"/>
                  </a:ext>
                </a:extLst>
              </p:cNvPr>
              <p:cNvSpPr/>
              <p:nvPr/>
            </p:nvSpPr>
            <p:spPr>
              <a:xfrm>
                <a:off x="5866788" y="1009039"/>
                <a:ext cx="110514" cy="60444"/>
              </a:xfrm>
              <a:custGeom>
                <a:avLst/>
                <a:gdLst>
                  <a:gd name="connsiteX0" fmla="*/ 110557 w 110514"/>
                  <a:gd name="connsiteY0" fmla="*/ 60485 h 60444"/>
                  <a:gd name="connsiteX1" fmla="*/ 50113 w 110514"/>
                  <a:gd name="connsiteY1" fmla="*/ 41 h 60444"/>
                  <a:gd name="connsiteX2" fmla="*/ 43 w 110514"/>
                  <a:gd name="connsiteY2" fmla="*/ 50102 h 60444"/>
                </a:gdLst>
                <a:ahLst/>
                <a:cxnLst>
                  <a:cxn ang="0">
                    <a:pos x="connsiteX0" y="connsiteY0"/>
                  </a:cxn>
                  <a:cxn ang="0">
                    <a:pos x="connsiteX1" y="connsiteY1"/>
                  </a:cxn>
                  <a:cxn ang="0">
                    <a:pos x="connsiteX2" y="connsiteY2"/>
                  </a:cxn>
                </a:cxnLst>
                <a:rect l="l" t="t" r="r" b="b"/>
                <a:pathLst>
                  <a:path w="110514" h="60444">
                    <a:moveTo>
                      <a:pt x="110557" y="60485"/>
                    </a:moveTo>
                    <a:lnTo>
                      <a:pt x="50113" y="41"/>
                    </a:lnTo>
                    <a:lnTo>
                      <a:pt x="43" y="50102"/>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3" name="Freeform 72">
                <a:extLst>
                  <a:ext uri="{FF2B5EF4-FFF2-40B4-BE49-F238E27FC236}">
                    <a16:creationId xmlns:a16="http://schemas.microsoft.com/office/drawing/2014/main" id="{4E3960B6-25F1-5B71-0FF1-746D304485EB}"/>
                  </a:ext>
                </a:extLst>
              </p:cNvPr>
              <p:cNvSpPr/>
              <p:nvPr/>
            </p:nvSpPr>
            <p:spPr>
              <a:xfrm>
                <a:off x="5868925" y="1113447"/>
                <a:ext cx="79677" cy="45479"/>
              </a:xfrm>
              <a:custGeom>
                <a:avLst/>
                <a:gdLst>
                  <a:gd name="connsiteX0" fmla="*/ 79717 w 79677"/>
                  <a:gd name="connsiteY0" fmla="*/ 34241 h 45479"/>
                  <a:gd name="connsiteX1" fmla="*/ 45529 w 79677"/>
                  <a:gd name="connsiteY1" fmla="*/ 53 h 45479"/>
                  <a:gd name="connsiteX2" fmla="*/ 40 w 79677"/>
                  <a:gd name="connsiteY2" fmla="*/ 45533 h 45479"/>
                </a:gdLst>
                <a:ahLst/>
                <a:cxnLst>
                  <a:cxn ang="0">
                    <a:pos x="connsiteX0" y="connsiteY0"/>
                  </a:cxn>
                  <a:cxn ang="0">
                    <a:pos x="connsiteX1" y="connsiteY1"/>
                  </a:cxn>
                  <a:cxn ang="0">
                    <a:pos x="connsiteX2" y="connsiteY2"/>
                  </a:cxn>
                </a:cxnLst>
                <a:rect l="l" t="t" r="r" b="b"/>
                <a:pathLst>
                  <a:path w="79677" h="45479">
                    <a:moveTo>
                      <a:pt x="79717" y="34241"/>
                    </a:moveTo>
                    <a:lnTo>
                      <a:pt x="45529" y="53"/>
                    </a:lnTo>
                    <a:lnTo>
                      <a:pt x="40" y="45533"/>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4" name="Freeform 73">
                <a:extLst>
                  <a:ext uri="{FF2B5EF4-FFF2-40B4-BE49-F238E27FC236}">
                    <a16:creationId xmlns:a16="http://schemas.microsoft.com/office/drawing/2014/main" id="{1FE5DA12-C345-A247-C45B-874DEE544455}"/>
                  </a:ext>
                </a:extLst>
              </p:cNvPr>
              <p:cNvSpPr/>
              <p:nvPr/>
            </p:nvSpPr>
            <p:spPr>
              <a:xfrm>
                <a:off x="5871065" y="1212961"/>
                <a:ext cx="119667" cy="70817"/>
              </a:xfrm>
              <a:custGeom>
                <a:avLst/>
                <a:gdLst>
                  <a:gd name="connsiteX0" fmla="*/ 119711 w 119667"/>
                  <a:gd name="connsiteY0" fmla="*/ 70880 h 70817"/>
                  <a:gd name="connsiteX1" fmla="*/ 48893 w 119667"/>
                  <a:gd name="connsiteY1" fmla="*/ 63 h 70817"/>
                  <a:gd name="connsiteX2" fmla="*/ 44 w 119667"/>
                  <a:gd name="connsiteY2" fmla="*/ 48912 h 70817"/>
                </a:gdLst>
                <a:ahLst/>
                <a:cxnLst>
                  <a:cxn ang="0">
                    <a:pos x="connsiteX0" y="connsiteY0"/>
                  </a:cxn>
                  <a:cxn ang="0">
                    <a:pos x="connsiteX1" y="connsiteY1"/>
                  </a:cxn>
                  <a:cxn ang="0">
                    <a:pos x="connsiteX2" y="connsiteY2"/>
                  </a:cxn>
                </a:cxnLst>
                <a:rect l="l" t="t" r="r" b="b"/>
                <a:pathLst>
                  <a:path w="119667" h="70817">
                    <a:moveTo>
                      <a:pt x="119711" y="70880"/>
                    </a:moveTo>
                    <a:lnTo>
                      <a:pt x="48893" y="63"/>
                    </a:lnTo>
                    <a:lnTo>
                      <a:pt x="44" y="48912"/>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5" name="Freeform 74">
                <a:extLst>
                  <a:ext uri="{FF2B5EF4-FFF2-40B4-BE49-F238E27FC236}">
                    <a16:creationId xmlns:a16="http://schemas.microsoft.com/office/drawing/2014/main" id="{0BAD5164-1786-B01A-4E85-BA89D2C86FC0}"/>
                  </a:ext>
                </a:extLst>
              </p:cNvPr>
              <p:cNvSpPr/>
              <p:nvPr/>
            </p:nvSpPr>
            <p:spPr>
              <a:xfrm>
                <a:off x="6167787" y="1009039"/>
                <a:ext cx="110514" cy="60444"/>
              </a:xfrm>
              <a:custGeom>
                <a:avLst/>
                <a:gdLst>
                  <a:gd name="connsiteX0" fmla="*/ 63 w 110514"/>
                  <a:gd name="connsiteY0" fmla="*/ 60485 h 60444"/>
                  <a:gd name="connsiteX1" fmla="*/ 60507 w 110514"/>
                  <a:gd name="connsiteY1" fmla="*/ 41 h 60444"/>
                  <a:gd name="connsiteX2" fmla="*/ 110577 w 110514"/>
                  <a:gd name="connsiteY2" fmla="*/ 50102 h 60444"/>
                </a:gdLst>
                <a:ahLst/>
                <a:cxnLst>
                  <a:cxn ang="0">
                    <a:pos x="connsiteX0" y="connsiteY0"/>
                  </a:cxn>
                  <a:cxn ang="0">
                    <a:pos x="connsiteX1" y="connsiteY1"/>
                  </a:cxn>
                  <a:cxn ang="0">
                    <a:pos x="connsiteX2" y="connsiteY2"/>
                  </a:cxn>
                </a:cxnLst>
                <a:rect l="l" t="t" r="r" b="b"/>
                <a:pathLst>
                  <a:path w="110514" h="60444">
                    <a:moveTo>
                      <a:pt x="63" y="60485"/>
                    </a:moveTo>
                    <a:lnTo>
                      <a:pt x="60507" y="41"/>
                    </a:lnTo>
                    <a:lnTo>
                      <a:pt x="110577" y="50102"/>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6" name="Freeform 75">
                <a:extLst>
                  <a:ext uri="{FF2B5EF4-FFF2-40B4-BE49-F238E27FC236}">
                    <a16:creationId xmlns:a16="http://schemas.microsoft.com/office/drawing/2014/main" id="{13577B19-28B9-DBD8-02E6-B86E58069D55}"/>
                  </a:ext>
                </a:extLst>
              </p:cNvPr>
              <p:cNvSpPr/>
              <p:nvPr/>
            </p:nvSpPr>
            <p:spPr>
              <a:xfrm>
                <a:off x="6196487" y="1113447"/>
                <a:ext cx="79677" cy="45479"/>
              </a:xfrm>
              <a:custGeom>
                <a:avLst/>
                <a:gdLst>
                  <a:gd name="connsiteX0" fmla="*/ 66 w 79677"/>
                  <a:gd name="connsiteY0" fmla="*/ 34241 h 45479"/>
                  <a:gd name="connsiteX1" fmla="*/ 34254 w 79677"/>
                  <a:gd name="connsiteY1" fmla="*/ 53 h 45479"/>
                  <a:gd name="connsiteX2" fmla="*/ 79743 w 79677"/>
                  <a:gd name="connsiteY2" fmla="*/ 45533 h 45479"/>
                </a:gdLst>
                <a:ahLst/>
                <a:cxnLst>
                  <a:cxn ang="0">
                    <a:pos x="connsiteX0" y="connsiteY0"/>
                  </a:cxn>
                  <a:cxn ang="0">
                    <a:pos x="connsiteX1" y="connsiteY1"/>
                  </a:cxn>
                  <a:cxn ang="0">
                    <a:pos x="connsiteX2" y="connsiteY2"/>
                  </a:cxn>
                </a:cxnLst>
                <a:rect l="l" t="t" r="r" b="b"/>
                <a:pathLst>
                  <a:path w="79677" h="45479">
                    <a:moveTo>
                      <a:pt x="66" y="34241"/>
                    </a:moveTo>
                    <a:lnTo>
                      <a:pt x="34254" y="53"/>
                    </a:lnTo>
                    <a:lnTo>
                      <a:pt x="79743" y="45533"/>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7" name="Freeform 76">
                <a:extLst>
                  <a:ext uri="{FF2B5EF4-FFF2-40B4-BE49-F238E27FC236}">
                    <a16:creationId xmlns:a16="http://schemas.microsoft.com/office/drawing/2014/main" id="{5FCDFBB5-0047-0E22-0A61-FE198269AD82}"/>
                  </a:ext>
                </a:extLst>
              </p:cNvPr>
              <p:cNvSpPr/>
              <p:nvPr/>
            </p:nvSpPr>
            <p:spPr>
              <a:xfrm>
                <a:off x="6154357" y="1212961"/>
                <a:ext cx="119667" cy="70817"/>
              </a:xfrm>
              <a:custGeom>
                <a:avLst/>
                <a:gdLst>
                  <a:gd name="connsiteX0" fmla="*/ 61 w 119667"/>
                  <a:gd name="connsiteY0" fmla="*/ 70880 h 70817"/>
                  <a:gd name="connsiteX1" fmla="*/ 70879 w 119667"/>
                  <a:gd name="connsiteY1" fmla="*/ 63 h 70817"/>
                  <a:gd name="connsiteX2" fmla="*/ 119728 w 119667"/>
                  <a:gd name="connsiteY2" fmla="*/ 48912 h 70817"/>
                </a:gdLst>
                <a:ahLst/>
                <a:cxnLst>
                  <a:cxn ang="0">
                    <a:pos x="connsiteX0" y="connsiteY0"/>
                  </a:cxn>
                  <a:cxn ang="0">
                    <a:pos x="connsiteX1" y="connsiteY1"/>
                  </a:cxn>
                  <a:cxn ang="0">
                    <a:pos x="connsiteX2" y="connsiteY2"/>
                  </a:cxn>
                </a:cxnLst>
                <a:rect l="l" t="t" r="r" b="b"/>
                <a:pathLst>
                  <a:path w="119667" h="70817">
                    <a:moveTo>
                      <a:pt x="61" y="70880"/>
                    </a:moveTo>
                    <a:lnTo>
                      <a:pt x="70879" y="63"/>
                    </a:lnTo>
                    <a:lnTo>
                      <a:pt x="119728" y="48912"/>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8" name="Freeform 77">
                <a:extLst>
                  <a:ext uri="{FF2B5EF4-FFF2-40B4-BE49-F238E27FC236}">
                    <a16:creationId xmlns:a16="http://schemas.microsoft.com/office/drawing/2014/main" id="{AA8E904A-0BCD-5AD1-3C45-7BA8C81830D3}"/>
                  </a:ext>
                </a:extLst>
              </p:cNvPr>
              <p:cNvSpPr/>
              <p:nvPr/>
            </p:nvSpPr>
            <p:spPr>
              <a:xfrm rot="5400000" flipV="1">
                <a:off x="5918273" y="1038754"/>
                <a:ext cx="307977" cy="271106"/>
              </a:xfrm>
              <a:custGeom>
                <a:avLst/>
                <a:gdLst>
                  <a:gd name="connsiteX0" fmla="*/ 151330 w 307977"/>
                  <a:gd name="connsiteY0" fmla="*/ 58 h 271106"/>
                  <a:gd name="connsiteX1" fmla="*/ 308029 w 307977"/>
                  <a:gd name="connsiteY1" fmla="*/ 135612 h 271106"/>
                  <a:gd name="connsiteX2" fmla="*/ 151330 w 307977"/>
                  <a:gd name="connsiteY2" fmla="*/ 271165 h 271106"/>
                  <a:gd name="connsiteX3" fmla="*/ 52 w 307977"/>
                  <a:gd name="connsiteY3" fmla="*/ 135612 h 271106"/>
                  <a:gd name="connsiteX4" fmla="*/ 151330 w 307977"/>
                  <a:gd name="connsiteY4" fmla="*/ 58 h 271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77" h="271106">
                    <a:moveTo>
                      <a:pt x="151330" y="58"/>
                    </a:moveTo>
                    <a:cubicBezTo>
                      <a:pt x="235102" y="58"/>
                      <a:pt x="308029" y="60786"/>
                      <a:pt x="308029" y="135612"/>
                    </a:cubicBezTo>
                    <a:cubicBezTo>
                      <a:pt x="308029" y="210437"/>
                      <a:pt x="235102" y="271165"/>
                      <a:pt x="151330" y="271165"/>
                    </a:cubicBezTo>
                    <a:cubicBezTo>
                      <a:pt x="67829" y="271165"/>
                      <a:pt x="52" y="210437"/>
                      <a:pt x="52" y="135612"/>
                    </a:cubicBezTo>
                    <a:cubicBezTo>
                      <a:pt x="52" y="60786"/>
                      <a:pt x="67829" y="58"/>
                      <a:pt x="151330" y="58"/>
                    </a:cubicBezTo>
                    <a:close/>
                  </a:path>
                </a:pathLst>
              </a:custGeom>
              <a:solidFill>
                <a:schemeClr val="bg1"/>
              </a:solidFill>
              <a:ln w="27024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79" name="Freeform 78">
                <a:extLst>
                  <a:ext uri="{FF2B5EF4-FFF2-40B4-BE49-F238E27FC236}">
                    <a16:creationId xmlns:a16="http://schemas.microsoft.com/office/drawing/2014/main" id="{8348D955-FDF0-B136-696F-E68681BAFDC5}"/>
                  </a:ext>
                </a:extLst>
              </p:cNvPr>
              <p:cNvSpPr/>
              <p:nvPr/>
            </p:nvSpPr>
            <p:spPr>
              <a:xfrm>
                <a:off x="6001506" y="1089761"/>
                <a:ext cx="139771" cy="170826"/>
              </a:xfrm>
              <a:custGeom>
                <a:avLst/>
                <a:gdLst>
                  <a:gd name="connsiteX0" fmla="*/ 139831 w 139771"/>
                  <a:gd name="connsiteY0" fmla="*/ 69941 h 170826"/>
                  <a:gd name="connsiteX1" fmla="*/ 69950 w 139771"/>
                  <a:gd name="connsiteY1" fmla="*/ 60 h 170826"/>
                  <a:gd name="connsiteX2" fmla="*/ 60 w 139771"/>
                  <a:gd name="connsiteY2" fmla="*/ 69941 h 170826"/>
                  <a:gd name="connsiteX3" fmla="*/ 27887 w 139771"/>
                  <a:gd name="connsiteY3" fmla="*/ 125425 h 170826"/>
                  <a:gd name="connsiteX4" fmla="*/ 27887 w 139771"/>
                  <a:gd name="connsiteY4" fmla="*/ 169892 h 170826"/>
                  <a:gd name="connsiteX5" fmla="*/ 28881 w 139771"/>
                  <a:gd name="connsiteY5" fmla="*/ 170886 h 170826"/>
                  <a:gd name="connsiteX6" fmla="*/ 111871 w 139771"/>
                  <a:gd name="connsiteY6" fmla="*/ 170886 h 170826"/>
                  <a:gd name="connsiteX7" fmla="*/ 112865 w 139771"/>
                  <a:gd name="connsiteY7" fmla="*/ 169892 h 170826"/>
                  <a:gd name="connsiteX8" fmla="*/ 112865 w 139771"/>
                  <a:gd name="connsiteY8" fmla="*/ 124715 h 170826"/>
                  <a:gd name="connsiteX9" fmla="*/ 139831 w 139771"/>
                  <a:gd name="connsiteY9" fmla="*/ 69941 h 17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71" h="170826">
                    <a:moveTo>
                      <a:pt x="139831" y="69941"/>
                    </a:moveTo>
                    <a:cubicBezTo>
                      <a:pt x="139831" y="31352"/>
                      <a:pt x="108539" y="60"/>
                      <a:pt x="69950" y="60"/>
                    </a:cubicBezTo>
                    <a:cubicBezTo>
                      <a:pt x="31351" y="60"/>
                      <a:pt x="60" y="31352"/>
                      <a:pt x="60" y="69941"/>
                    </a:cubicBezTo>
                    <a:cubicBezTo>
                      <a:pt x="60" y="92667"/>
                      <a:pt x="11087" y="112666"/>
                      <a:pt x="27887" y="125425"/>
                    </a:cubicBezTo>
                    <a:lnTo>
                      <a:pt x="27887" y="169892"/>
                    </a:lnTo>
                    <a:cubicBezTo>
                      <a:pt x="27887" y="170432"/>
                      <a:pt x="28342" y="170886"/>
                      <a:pt x="28881" y="170886"/>
                    </a:cubicBezTo>
                    <a:lnTo>
                      <a:pt x="111871" y="170886"/>
                    </a:lnTo>
                    <a:cubicBezTo>
                      <a:pt x="112420" y="170886"/>
                      <a:pt x="112865" y="170432"/>
                      <a:pt x="112865" y="169892"/>
                    </a:cubicBezTo>
                    <a:lnTo>
                      <a:pt x="112865" y="124715"/>
                    </a:lnTo>
                    <a:cubicBezTo>
                      <a:pt x="129164" y="111928"/>
                      <a:pt x="139831" y="92269"/>
                      <a:pt x="139831" y="69941"/>
                    </a:cubicBezTo>
                    <a:close/>
                  </a:path>
                </a:pathLst>
              </a:custGeom>
              <a:noFill/>
              <a:ln w="16040" cap="rnd">
                <a:solidFill>
                  <a:schemeClr val="accen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0" name="Freeform 79">
                <a:extLst>
                  <a:ext uri="{FF2B5EF4-FFF2-40B4-BE49-F238E27FC236}">
                    <a16:creationId xmlns:a16="http://schemas.microsoft.com/office/drawing/2014/main" id="{CFEC9B0A-6D38-324E-16EB-4BC0730CB132}"/>
                  </a:ext>
                </a:extLst>
              </p:cNvPr>
              <p:cNvSpPr/>
              <p:nvPr/>
            </p:nvSpPr>
            <p:spPr>
              <a:xfrm rot="5400000" flipV="1">
                <a:off x="6055443" y="1242472"/>
                <a:ext cx="33638" cy="9465"/>
              </a:xfrm>
              <a:custGeom>
                <a:avLst/>
                <a:gdLst>
                  <a:gd name="connsiteX0" fmla="*/ 53 w 33638"/>
                  <a:gd name="connsiteY0" fmla="*/ 67 h 9465"/>
                  <a:gd name="connsiteX1" fmla="*/ 33692 w 33638"/>
                  <a:gd name="connsiteY1" fmla="*/ 67 h 9465"/>
                </a:gdLst>
                <a:ahLst/>
                <a:cxnLst>
                  <a:cxn ang="0">
                    <a:pos x="connsiteX0" y="connsiteY0"/>
                  </a:cxn>
                  <a:cxn ang="0">
                    <a:pos x="connsiteX1" y="connsiteY1"/>
                  </a:cxn>
                </a:cxnLst>
                <a:rect l="l" t="t" r="r" b="b"/>
                <a:pathLst>
                  <a:path w="33638" h="9465">
                    <a:moveTo>
                      <a:pt x="53" y="67"/>
                    </a:moveTo>
                    <a:lnTo>
                      <a:pt x="33692" y="67"/>
                    </a:lnTo>
                  </a:path>
                </a:pathLst>
              </a:custGeom>
              <a:noFill/>
              <a:ln w="16040"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1" name="Freeform 80">
                <a:extLst>
                  <a:ext uri="{FF2B5EF4-FFF2-40B4-BE49-F238E27FC236}">
                    <a16:creationId xmlns:a16="http://schemas.microsoft.com/office/drawing/2014/main" id="{BC988F2B-DAFD-9CBD-2FF0-934E20C7CB54}"/>
                  </a:ext>
                </a:extLst>
              </p:cNvPr>
              <p:cNvSpPr/>
              <p:nvPr/>
            </p:nvSpPr>
            <p:spPr>
              <a:xfrm rot="10800000" flipV="1">
                <a:off x="6031712" y="1147137"/>
                <a:ext cx="25877" cy="27609"/>
              </a:xfrm>
              <a:custGeom>
                <a:avLst/>
                <a:gdLst>
                  <a:gd name="connsiteX0" fmla="*/ -22 w 25877"/>
                  <a:gd name="connsiteY0" fmla="*/ -14 h 27609"/>
                  <a:gd name="connsiteX1" fmla="*/ 25855 w 25877"/>
                  <a:gd name="connsiteY1" fmla="*/ -14 h 27609"/>
                  <a:gd name="connsiteX2" fmla="*/ 25855 w 25877"/>
                  <a:gd name="connsiteY2" fmla="*/ 27596 h 27609"/>
                  <a:gd name="connsiteX3" fmla="*/ -22 w 25877"/>
                  <a:gd name="connsiteY3" fmla="*/ 27596 h 27609"/>
                </a:gdLst>
                <a:ahLst/>
                <a:cxnLst>
                  <a:cxn ang="0">
                    <a:pos x="connsiteX0" y="connsiteY0"/>
                  </a:cxn>
                  <a:cxn ang="0">
                    <a:pos x="connsiteX1" y="connsiteY1"/>
                  </a:cxn>
                  <a:cxn ang="0">
                    <a:pos x="connsiteX2" y="connsiteY2"/>
                  </a:cxn>
                  <a:cxn ang="0">
                    <a:pos x="connsiteX3" y="connsiteY3"/>
                  </a:cxn>
                </a:cxnLst>
                <a:rect l="l" t="t" r="r" b="b"/>
                <a:pathLst>
                  <a:path w="25877" h="27609">
                    <a:moveTo>
                      <a:pt x="-22" y="-14"/>
                    </a:moveTo>
                    <a:lnTo>
                      <a:pt x="25855" y="-14"/>
                    </a:lnTo>
                    <a:lnTo>
                      <a:pt x="25855" y="27596"/>
                    </a:lnTo>
                    <a:lnTo>
                      <a:pt x="-22" y="27596"/>
                    </a:lnTo>
                    <a:close/>
                  </a:path>
                </a:pathLst>
              </a:custGeom>
              <a:solidFill>
                <a:srgbClr val="FFFFFF"/>
              </a:solidFill>
              <a:ln w="943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2" name="Freeform 81">
                <a:extLst>
                  <a:ext uri="{FF2B5EF4-FFF2-40B4-BE49-F238E27FC236}">
                    <a16:creationId xmlns:a16="http://schemas.microsoft.com/office/drawing/2014/main" id="{76C85C84-6844-6A75-007E-E8E523FDAAC0}"/>
                  </a:ext>
                </a:extLst>
              </p:cNvPr>
              <p:cNvSpPr/>
              <p:nvPr/>
            </p:nvSpPr>
            <p:spPr>
              <a:xfrm rot="10800000" flipV="1">
                <a:off x="6086496" y="1147137"/>
                <a:ext cx="25877" cy="27609"/>
              </a:xfrm>
              <a:custGeom>
                <a:avLst/>
                <a:gdLst>
                  <a:gd name="connsiteX0" fmla="*/ -22 w 25877"/>
                  <a:gd name="connsiteY0" fmla="*/ -14 h 27609"/>
                  <a:gd name="connsiteX1" fmla="*/ 25855 w 25877"/>
                  <a:gd name="connsiteY1" fmla="*/ -14 h 27609"/>
                  <a:gd name="connsiteX2" fmla="*/ 25855 w 25877"/>
                  <a:gd name="connsiteY2" fmla="*/ 27596 h 27609"/>
                  <a:gd name="connsiteX3" fmla="*/ -22 w 25877"/>
                  <a:gd name="connsiteY3" fmla="*/ 27596 h 27609"/>
                </a:gdLst>
                <a:ahLst/>
                <a:cxnLst>
                  <a:cxn ang="0">
                    <a:pos x="connsiteX0" y="connsiteY0"/>
                  </a:cxn>
                  <a:cxn ang="0">
                    <a:pos x="connsiteX1" y="connsiteY1"/>
                  </a:cxn>
                  <a:cxn ang="0">
                    <a:pos x="connsiteX2" y="connsiteY2"/>
                  </a:cxn>
                  <a:cxn ang="0">
                    <a:pos x="connsiteX3" y="connsiteY3"/>
                  </a:cxn>
                </a:cxnLst>
                <a:rect l="l" t="t" r="r" b="b"/>
                <a:pathLst>
                  <a:path w="25877" h="27609">
                    <a:moveTo>
                      <a:pt x="-22" y="-14"/>
                    </a:moveTo>
                    <a:lnTo>
                      <a:pt x="25855" y="-14"/>
                    </a:lnTo>
                    <a:lnTo>
                      <a:pt x="25855" y="27596"/>
                    </a:lnTo>
                    <a:lnTo>
                      <a:pt x="-22" y="27596"/>
                    </a:lnTo>
                    <a:close/>
                  </a:path>
                </a:pathLst>
              </a:custGeom>
              <a:solidFill>
                <a:srgbClr val="FFFFFF"/>
              </a:solidFill>
              <a:ln w="943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3" name="Freeform 82">
                <a:extLst>
                  <a:ext uri="{FF2B5EF4-FFF2-40B4-BE49-F238E27FC236}">
                    <a16:creationId xmlns:a16="http://schemas.microsoft.com/office/drawing/2014/main" id="{B2EC44FF-CCBE-2BCC-F6BE-9010921D773D}"/>
                  </a:ext>
                </a:extLst>
              </p:cNvPr>
              <p:cNvSpPr/>
              <p:nvPr/>
            </p:nvSpPr>
            <p:spPr>
              <a:xfrm>
                <a:off x="5685705" y="812853"/>
                <a:ext cx="128942" cy="128942"/>
              </a:xfrm>
              <a:custGeom>
                <a:avLst/>
                <a:gdLst>
                  <a:gd name="connsiteX0" fmla="*/ 12 w 128942"/>
                  <a:gd name="connsiteY0" fmla="*/ 34 h 128942"/>
                  <a:gd name="connsiteX1" fmla="*/ 128955 w 128942"/>
                  <a:gd name="connsiteY1" fmla="*/ 34 h 128942"/>
                  <a:gd name="connsiteX2" fmla="*/ 128955 w 128942"/>
                  <a:gd name="connsiteY2" fmla="*/ 128977 h 128942"/>
                </a:gdLst>
                <a:ahLst/>
                <a:cxnLst>
                  <a:cxn ang="0">
                    <a:pos x="connsiteX0" y="connsiteY0"/>
                  </a:cxn>
                  <a:cxn ang="0">
                    <a:pos x="connsiteX1" y="connsiteY1"/>
                  </a:cxn>
                  <a:cxn ang="0">
                    <a:pos x="connsiteX2" y="connsiteY2"/>
                  </a:cxn>
                </a:cxnLst>
                <a:rect l="l" t="t" r="r" b="b"/>
                <a:pathLst>
                  <a:path w="128942" h="128942">
                    <a:moveTo>
                      <a:pt x="12" y="34"/>
                    </a:moveTo>
                    <a:lnTo>
                      <a:pt x="128955" y="34"/>
                    </a:lnTo>
                    <a:lnTo>
                      <a:pt x="128955" y="128977"/>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84" name="Freeform 83">
                <a:extLst>
                  <a:ext uri="{FF2B5EF4-FFF2-40B4-BE49-F238E27FC236}">
                    <a16:creationId xmlns:a16="http://schemas.microsoft.com/office/drawing/2014/main" id="{D42B934E-41EA-051A-40CE-3605A8E9B904}"/>
                  </a:ext>
                </a:extLst>
              </p:cNvPr>
              <p:cNvSpPr/>
              <p:nvPr/>
            </p:nvSpPr>
            <p:spPr>
              <a:xfrm>
                <a:off x="6330440" y="1296401"/>
                <a:ext cx="128942" cy="128942"/>
              </a:xfrm>
              <a:custGeom>
                <a:avLst/>
                <a:gdLst>
                  <a:gd name="connsiteX0" fmla="*/ 80 w 128942"/>
                  <a:gd name="connsiteY0" fmla="*/ 85 h 128942"/>
                  <a:gd name="connsiteX1" fmla="*/ 80 w 128942"/>
                  <a:gd name="connsiteY1" fmla="*/ 129028 h 128942"/>
                  <a:gd name="connsiteX2" fmla="*/ 129023 w 128942"/>
                  <a:gd name="connsiteY2" fmla="*/ 129028 h 128942"/>
                </a:gdLst>
                <a:ahLst/>
                <a:cxnLst>
                  <a:cxn ang="0">
                    <a:pos x="connsiteX0" y="connsiteY0"/>
                  </a:cxn>
                  <a:cxn ang="0">
                    <a:pos x="connsiteX1" y="connsiteY1"/>
                  </a:cxn>
                  <a:cxn ang="0">
                    <a:pos x="connsiteX2" y="connsiteY2"/>
                  </a:cxn>
                </a:cxnLst>
                <a:rect l="l" t="t" r="r" b="b"/>
                <a:pathLst>
                  <a:path w="128942" h="128942">
                    <a:moveTo>
                      <a:pt x="80" y="85"/>
                    </a:moveTo>
                    <a:lnTo>
                      <a:pt x="80" y="129028"/>
                    </a:lnTo>
                    <a:lnTo>
                      <a:pt x="129023" y="129028"/>
                    </a:lnTo>
                  </a:path>
                </a:pathLst>
              </a:custGeom>
              <a:noFill/>
              <a:ln w="18870"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04" name="Group 103">
            <a:extLst>
              <a:ext uri="{FF2B5EF4-FFF2-40B4-BE49-F238E27FC236}">
                <a16:creationId xmlns:a16="http://schemas.microsoft.com/office/drawing/2014/main" id="{C730DAED-F45B-1B94-9885-15C17FEB79AE}"/>
              </a:ext>
            </a:extLst>
          </p:cNvPr>
          <p:cNvGrpSpPr/>
          <p:nvPr/>
        </p:nvGrpSpPr>
        <p:grpSpPr>
          <a:xfrm>
            <a:off x="826502" y="1447801"/>
            <a:ext cx="3358577" cy="3298280"/>
            <a:chOff x="826502" y="1447801"/>
            <a:chExt cx="3358577" cy="3298280"/>
          </a:xfrm>
        </p:grpSpPr>
        <p:sp>
          <p:nvSpPr>
            <p:cNvPr id="10" name="Rounded Rectangle 9">
              <a:extLst>
                <a:ext uri="{FF2B5EF4-FFF2-40B4-BE49-F238E27FC236}">
                  <a16:creationId xmlns:a16="http://schemas.microsoft.com/office/drawing/2014/main" id="{A1C38D2E-B3E1-40B7-08C6-8B23BCA2754E}"/>
                </a:ext>
              </a:extLst>
            </p:cNvPr>
            <p:cNvSpPr/>
            <p:nvPr/>
          </p:nvSpPr>
          <p:spPr bwMode="auto">
            <a:xfrm>
              <a:off x="828339" y="1447801"/>
              <a:ext cx="3356740" cy="325165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t"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11" name="Freeform 58">
              <a:extLst>
                <a:ext uri="{FF2B5EF4-FFF2-40B4-BE49-F238E27FC236}">
                  <a16:creationId xmlns:a16="http://schemas.microsoft.com/office/drawing/2014/main" id="{47EEAB6F-9D3F-94AC-4770-CA7BBD70C19F}"/>
                </a:ext>
              </a:extLst>
            </p:cNvPr>
            <p:cNvSpPr/>
            <p:nvPr/>
          </p:nvSpPr>
          <p:spPr>
            <a:xfrm>
              <a:off x="1725932" y="1676400"/>
              <a:ext cx="1561554" cy="1562116"/>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gradFill flip="none" rotWithShape="1">
              <a:gsLst>
                <a:gs pos="0">
                  <a:schemeClr val="accent2"/>
                </a:gs>
                <a:gs pos="100000">
                  <a:schemeClr val="accent1"/>
                </a:gs>
              </a:gsLst>
              <a:lin ang="18900000" scaled="1"/>
              <a:tileRect/>
            </a:gradFill>
            <a:ln w="25400" cap="flat">
              <a:noFill/>
              <a:prstDash val="solid"/>
              <a:miter/>
            </a:ln>
            <a:effectLst>
              <a:outerShdw blurRad="317500" dist="63500" dir="5400000" algn="ctr" rotWithShape="0">
                <a:schemeClr val="tx1">
                  <a:alpha val="2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2" name="Title 1">
              <a:extLst>
                <a:ext uri="{FF2B5EF4-FFF2-40B4-BE49-F238E27FC236}">
                  <a16:creationId xmlns:a16="http://schemas.microsoft.com/office/drawing/2014/main" id="{B7FF5FC3-1B03-CED3-55B3-CC5A2E4193CD}"/>
                </a:ext>
              </a:extLst>
            </p:cNvPr>
            <p:cNvSpPr txBox="1">
              <a:spLocks/>
            </p:cNvSpPr>
            <p:nvPr/>
          </p:nvSpPr>
          <p:spPr>
            <a:xfrm>
              <a:off x="826502" y="3393607"/>
              <a:ext cx="3356740" cy="135247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126" rtl="0" eaLnBrk="1" fontAlgn="auto" latinLnBrk="0" hangingPunct="1">
                <a:lnSpc>
                  <a:spcPts val="2820"/>
                </a:lnSpc>
                <a:spcBef>
                  <a:spcPct val="0"/>
                </a:spcBef>
                <a:spcAft>
                  <a:spcPts val="0"/>
                </a:spcAft>
                <a:buClrTx/>
                <a:buSzTx/>
                <a:buFontTx/>
                <a:buNone/>
                <a:tabLst/>
                <a:defRPr/>
              </a:pPr>
              <a:r>
                <a:rPr kumimoji="0" lang="en-US" sz="1600" b="1" i="0" u="none" strike="noStrike" kern="1200" cap="none" spc="0" normalizeH="0" baseline="0" noProof="0">
                  <a:ln>
                    <a:noFill/>
                  </a:ln>
                  <a:solidFill>
                    <a:srgbClr val="182C34"/>
                  </a:solidFill>
                  <a:effectLst/>
                  <a:uLnTx/>
                  <a:uFillTx/>
                  <a:latin typeface="Arial" panose="020B0604020202020204"/>
                  <a:ea typeface="+mj-ea"/>
                  <a:cs typeface="+mj-cs"/>
                </a:rPr>
                <a:t>TOTAL ISOLATION WITH AN </a:t>
              </a:r>
              <a:br>
                <a:rPr kumimoji="0" lang="en-US" sz="1600" b="1" i="0" u="none" strike="noStrike" kern="1200" cap="none" spc="0" normalizeH="0" baseline="0" noProof="0">
                  <a:ln>
                    <a:noFill/>
                  </a:ln>
                  <a:solidFill>
                    <a:srgbClr val="182C34"/>
                  </a:solidFill>
                  <a:effectLst/>
                  <a:uLnTx/>
                  <a:uFillTx/>
                  <a:latin typeface="Arial" panose="020B0604020202020204"/>
                  <a:ea typeface="+mj-ea"/>
                  <a:cs typeface="+mj-cs"/>
                </a:rPr>
              </a:br>
              <a:r>
                <a:rPr kumimoji="0" lang="en-US" sz="1600" b="1" i="0" u="none" strike="noStrike" kern="1200" cap="none" spc="0" normalizeH="0" baseline="0" noProof="0">
                  <a:ln>
                    <a:noFill/>
                  </a:ln>
                  <a:solidFill>
                    <a:srgbClr val="182C34"/>
                  </a:solidFill>
                  <a:effectLst/>
                  <a:uLnTx/>
                  <a:uFillTx/>
                  <a:latin typeface="Arial" panose="020B0604020202020204"/>
                  <a:ea typeface="+mj-ea"/>
                  <a:cs typeface="+mj-cs"/>
                </a:rPr>
                <a:t>AIR GAPPED SOLUTION</a:t>
              </a:r>
            </a:p>
          </p:txBody>
        </p:sp>
        <p:grpSp>
          <p:nvGrpSpPr>
            <p:cNvPr id="94" name="Graphic 85">
              <a:extLst>
                <a:ext uri="{FF2B5EF4-FFF2-40B4-BE49-F238E27FC236}">
                  <a16:creationId xmlns:a16="http://schemas.microsoft.com/office/drawing/2014/main" id="{E1410836-4459-D8B1-C471-C57B961F38BB}"/>
                </a:ext>
              </a:extLst>
            </p:cNvPr>
            <p:cNvGrpSpPr/>
            <p:nvPr/>
          </p:nvGrpSpPr>
          <p:grpSpPr>
            <a:xfrm>
              <a:off x="2002176" y="2148092"/>
              <a:ext cx="1005392" cy="892822"/>
              <a:chOff x="4327241" y="5012657"/>
              <a:chExt cx="819937" cy="728133"/>
            </a:xfrm>
          </p:grpSpPr>
          <p:sp>
            <p:nvSpPr>
              <p:cNvPr id="95" name="Freeform 94">
                <a:extLst>
                  <a:ext uri="{FF2B5EF4-FFF2-40B4-BE49-F238E27FC236}">
                    <a16:creationId xmlns:a16="http://schemas.microsoft.com/office/drawing/2014/main" id="{89A77C94-9B6A-7D17-891E-F22BB160FA73}"/>
                  </a:ext>
                </a:extLst>
              </p:cNvPr>
              <p:cNvSpPr/>
              <p:nvPr/>
            </p:nvSpPr>
            <p:spPr>
              <a:xfrm rot="-5400000" flipV="1">
                <a:off x="4448707" y="5103268"/>
                <a:ext cx="182215" cy="9443"/>
              </a:xfrm>
              <a:custGeom>
                <a:avLst/>
                <a:gdLst>
                  <a:gd name="connsiteX0" fmla="*/ 32 w 182215"/>
                  <a:gd name="connsiteY0" fmla="*/ 10 h 9443"/>
                  <a:gd name="connsiteX1" fmla="*/ 182248 w 182215"/>
                  <a:gd name="connsiteY1" fmla="*/ 10 h 9443"/>
                </a:gdLst>
                <a:ahLst/>
                <a:cxnLst>
                  <a:cxn ang="0">
                    <a:pos x="connsiteX0" y="connsiteY0"/>
                  </a:cxn>
                  <a:cxn ang="0">
                    <a:pos x="connsiteX1" y="connsiteY1"/>
                  </a:cxn>
                </a:cxnLst>
                <a:rect l="l" t="t" r="r" b="b"/>
                <a:pathLst>
                  <a:path w="182215" h="9443">
                    <a:moveTo>
                      <a:pt x="32" y="10"/>
                    </a:moveTo>
                    <a:lnTo>
                      <a:pt x="182248" y="10"/>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6" name="Freeform 95">
                <a:extLst>
                  <a:ext uri="{FF2B5EF4-FFF2-40B4-BE49-F238E27FC236}">
                    <a16:creationId xmlns:a16="http://schemas.microsoft.com/office/drawing/2014/main" id="{FC31219C-4F42-D748-8915-18367EC2FB27}"/>
                  </a:ext>
                </a:extLst>
              </p:cNvPr>
              <p:cNvSpPr/>
              <p:nvPr/>
            </p:nvSpPr>
            <p:spPr>
              <a:xfrm rot="-5400000" flipV="1">
                <a:off x="4843490" y="5103268"/>
                <a:ext cx="182215" cy="9443"/>
              </a:xfrm>
              <a:custGeom>
                <a:avLst/>
                <a:gdLst>
                  <a:gd name="connsiteX0" fmla="*/ 74 w 182215"/>
                  <a:gd name="connsiteY0" fmla="*/ 10 h 9443"/>
                  <a:gd name="connsiteX1" fmla="*/ 182289 w 182215"/>
                  <a:gd name="connsiteY1" fmla="*/ 10 h 9443"/>
                </a:gdLst>
                <a:ahLst/>
                <a:cxnLst>
                  <a:cxn ang="0">
                    <a:pos x="connsiteX0" y="connsiteY0"/>
                  </a:cxn>
                  <a:cxn ang="0">
                    <a:pos x="connsiteX1" y="connsiteY1"/>
                  </a:cxn>
                </a:cxnLst>
                <a:rect l="l" t="t" r="r" b="b"/>
                <a:pathLst>
                  <a:path w="182215" h="9443">
                    <a:moveTo>
                      <a:pt x="74" y="10"/>
                    </a:moveTo>
                    <a:lnTo>
                      <a:pt x="182289" y="10"/>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7" name="Freeform 96">
                <a:extLst>
                  <a:ext uri="{FF2B5EF4-FFF2-40B4-BE49-F238E27FC236}">
                    <a16:creationId xmlns:a16="http://schemas.microsoft.com/office/drawing/2014/main" id="{CC52626B-0D93-4A24-65AF-9B7417D946A8}"/>
                  </a:ext>
                </a:extLst>
              </p:cNvPr>
              <p:cNvSpPr/>
              <p:nvPr/>
            </p:nvSpPr>
            <p:spPr>
              <a:xfrm rot="2700000" flipV="1">
                <a:off x="4510627" y="5196368"/>
                <a:ext cx="453265" cy="451104"/>
              </a:xfrm>
              <a:custGeom>
                <a:avLst/>
                <a:gdLst>
                  <a:gd name="connsiteX0" fmla="*/ 86924 w 453265"/>
                  <a:gd name="connsiteY0" fmla="*/ 173571 h 451104"/>
                  <a:gd name="connsiteX1" fmla="*/ 3487 w 453265"/>
                  <a:gd name="connsiteY1" fmla="*/ 176728 h 451104"/>
                  <a:gd name="connsiteX2" fmla="*/ 64704 w 453265"/>
                  <a:gd name="connsiteY2" fmla="*/ 66687 h 451104"/>
                  <a:gd name="connsiteX3" fmla="*/ 386660 w 453265"/>
                  <a:gd name="connsiteY3" fmla="*/ 66687 h 451104"/>
                  <a:gd name="connsiteX4" fmla="*/ 386660 w 453265"/>
                  <a:gd name="connsiteY4" fmla="*/ 386888 h 451104"/>
                  <a:gd name="connsiteX5" fmla="*/ 275563 w 453265"/>
                  <a:gd name="connsiteY5" fmla="*/ 447321 h 451104"/>
                  <a:gd name="connsiteX6" fmla="*/ 278737 w 453265"/>
                  <a:gd name="connsiteY6" fmla="*/ 364790 h 451104"/>
                  <a:gd name="connsiteX7" fmla="*/ 313 w 453265"/>
                  <a:gd name="connsiteY7" fmla="*/ 450929 h 451104"/>
                  <a:gd name="connsiteX8" fmla="*/ 86924 w 453265"/>
                  <a:gd name="connsiteY8" fmla="*/ 173571 h 45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65" h="451104">
                    <a:moveTo>
                      <a:pt x="86924" y="173571"/>
                    </a:moveTo>
                    <a:cubicBezTo>
                      <a:pt x="59263" y="169512"/>
                      <a:pt x="23893" y="172218"/>
                      <a:pt x="3487" y="176728"/>
                    </a:cubicBezTo>
                    <a:cubicBezTo>
                      <a:pt x="12556" y="136139"/>
                      <a:pt x="32962" y="97805"/>
                      <a:pt x="64704" y="66687"/>
                    </a:cubicBezTo>
                    <a:cubicBezTo>
                      <a:pt x="153582" y="-22158"/>
                      <a:pt x="297782" y="-22158"/>
                      <a:pt x="386660" y="66687"/>
                    </a:cubicBezTo>
                    <a:cubicBezTo>
                      <a:pt x="475538" y="155081"/>
                      <a:pt x="475538" y="298495"/>
                      <a:pt x="386660" y="386888"/>
                    </a:cubicBezTo>
                    <a:cubicBezTo>
                      <a:pt x="354918" y="418458"/>
                      <a:pt x="316374" y="438301"/>
                      <a:pt x="275563" y="447321"/>
                    </a:cubicBezTo>
                    <a:cubicBezTo>
                      <a:pt x="281911" y="420262"/>
                      <a:pt x="282818" y="392300"/>
                      <a:pt x="278737" y="364790"/>
                    </a:cubicBezTo>
                    <a:cubicBezTo>
                      <a:pt x="171267" y="459949"/>
                      <a:pt x="313" y="450929"/>
                      <a:pt x="313" y="450929"/>
                    </a:cubicBezTo>
                    <a:cubicBezTo>
                      <a:pt x="313" y="450929"/>
                      <a:pt x="-9210" y="280906"/>
                      <a:pt x="86924" y="173571"/>
                    </a:cubicBezTo>
                    <a:close/>
                  </a:path>
                </a:pathLst>
              </a:custGeom>
              <a:solidFill>
                <a:schemeClr val="bg1"/>
              </a:solidFill>
              <a:ln w="4506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8" name="Freeform 97">
                <a:extLst>
                  <a:ext uri="{FF2B5EF4-FFF2-40B4-BE49-F238E27FC236}">
                    <a16:creationId xmlns:a16="http://schemas.microsoft.com/office/drawing/2014/main" id="{1B07041B-58B4-4F33-9980-643382F7FB70}"/>
                  </a:ext>
                </a:extLst>
              </p:cNvPr>
              <p:cNvSpPr/>
              <p:nvPr/>
            </p:nvSpPr>
            <p:spPr>
              <a:xfrm>
                <a:off x="4982027" y="5375087"/>
                <a:ext cx="165152" cy="9443"/>
              </a:xfrm>
              <a:custGeom>
                <a:avLst/>
                <a:gdLst>
                  <a:gd name="connsiteX0" fmla="*/ 79 w 165152"/>
                  <a:gd name="connsiteY0" fmla="*/ 48 h 9443"/>
                  <a:gd name="connsiteX1" fmla="*/ 165231 w 165152"/>
                  <a:gd name="connsiteY1" fmla="*/ 48 h 9443"/>
                </a:gdLst>
                <a:ahLst/>
                <a:cxnLst>
                  <a:cxn ang="0">
                    <a:pos x="connsiteX0" y="connsiteY0"/>
                  </a:cxn>
                  <a:cxn ang="0">
                    <a:pos x="connsiteX1" y="connsiteY1"/>
                  </a:cxn>
                </a:cxnLst>
                <a:rect l="l" t="t" r="r" b="b"/>
                <a:pathLst>
                  <a:path w="165152" h="9443">
                    <a:moveTo>
                      <a:pt x="79" y="48"/>
                    </a:moveTo>
                    <a:lnTo>
                      <a:pt x="165231" y="48"/>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9" name="Freeform 98">
                <a:extLst>
                  <a:ext uri="{FF2B5EF4-FFF2-40B4-BE49-F238E27FC236}">
                    <a16:creationId xmlns:a16="http://schemas.microsoft.com/office/drawing/2014/main" id="{64AC40B3-2324-7BB5-D8DE-FCBFEE17AD57}"/>
                  </a:ext>
                </a:extLst>
              </p:cNvPr>
              <p:cNvSpPr/>
              <p:nvPr/>
            </p:nvSpPr>
            <p:spPr>
              <a:xfrm rot="10800000" flipV="1">
                <a:off x="4838546" y="5193874"/>
                <a:ext cx="308626" cy="9443"/>
              </a:xfrm>
              <a:custGeom>
                <a:avLst/>
                <a:gdLst>
                  <a:gd name="connsiteX0" fmla="*/ 96 w 308626"/>
                  <a:gd name="connsiteY0" fmla="*/ 29 h 9443"/>
                  <a:gd name="connsiteX1" fmla="*/ 308723 w 308626"/>
                  <a:gd name="connsiteY1" fmla="*/ 29 h 9443"/>
                </a:gdLst>
                <a:ahLst/>
                <a:cxnLst>
                  <a:cxn ang="0">
                    <a:pos x="connsiteX0" y="connsiteY0"/>
                  </a:cxn>
                  <a:cxn ang="0">
                    <a:pos x="connsiteX1" y="connsiteY1"/>
                  </a:cxn>
                </a:cxnLst>
                <a:rect l="l" t="t" r="r" b="b"/>
                <a:pathLst>
                  <a:path w="308626" h="9443">
                    <a:moveTo>
                      <a:pt x="96" y="29"/>
                    </a:moveTo>
                    <a:lnTo>
                      <a:pt x="308723" y="29"/>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0" name="Freeform 99">
                <a:extLst>
                  <a:ext uri="{FF2B5EF4-FFF2-40B4-BE49-F238E27FC236}">
                    <a16:creationId xmlns:a16="http://schemas.microsoft.com/office/drawing/2014/main" id="{7D9E65E8-9987-1175-6CE1-855087B4F1AA}"/>
                  </a:ext>
                </a:extLst>
              </p:cNvPr>
              <p:cNvSpPr/>
              <p:nvPr/>
            </p:nvSpPr>
            <p:spPr>
              <a:xfrm rot="10800000" flipV="1">
                <a:off x="4327245" y="5193874"/>
                <a:ext cx="310592" cy="9443"/>
              </a:xfrm>
              <a:custGeom>
                <a:avLst/>
                <a:gdLst>
                  <a:gd name="connsiteX0" fmla="*/ 43 w 310592"/>
                  <a:gd name="connsiteY0" fmla="*/ 29 h 9443"/>
                  <a:gd name="connsiteX1" fmla="*/ 310635 w 310592"/>
                  <a:gd name="connsiteY1" fmla="*/ 29 h 9443"/>
                </a:gdLst>
                <a:ahLst/>
                <a:cxnLst>
                  <a:cxn ang="0">
                    <a:pos x="connsiteX0" y="connsiteY0"/>
                  </a:cxn>
                  <a:cxn ang="0">
                    <a:pos x="connsiteX1" y="connsiteY1"/>
                  </a:cxn>
                </a:cxnLst>
                <a:rect l="l" t="t" r="r" b="b"/>
                <a:pathLst>
                  <a:path w="310592" h="9443">
                    <a:moveTo>
                      <a:pt x="43" y="29"/>
                    </a:moveTo>
                    <a:lnTo>
                      <a:pt x="310635" y="29"/>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1" name="Freeform 100">
                <a:extLst>
                  <a:ext uri="{FF2B5EF4-FFF2-40B4-BE49-F238E27FC236}">
                    <a16:creationId xmlns:a16="http://schemas.microsoft.com/office/drawing/2014/main" id="{B07D4837-EAA4-2DCF-FF33-86FD70FC1BC4}"/>
                  </a:ext>
                </a:extLst>
              </p:cNvPr>
              <p:cNvSpPr/>
              <p:nvPr/>
            </p:nvSpPr>
            <p:spPr>
              <a:xfrm>
                <a:off x="4327245" y="5375087"/>
                <a:ext cx="163984" cy="9443"/>
              </a:xfrm>
              <a:custGeom>
                <a:avLst/>
                <a:gdLst>
                  <a:gd name="connsiteX0" fmla="*/ 10 w 163984"/>
                  <a:gd name="connsiteY0" fmla="*/ 48 h 9443"/>
                  <a:gd name="connsiteX1" fmla="*/ 163994 w 163984"/>
                  <a:gd name="connsiteY1" fmla="*/ 48 h 9443"/>
                </a:gdLst>
                <a:ahLst/>
                <a:cxnLst>
                  <a:cxn ang="0">
                    <a:pos x="connsiteX0" y="connsiteY0"/>
                  </a:cxn>
                  <a:cxn ang="0">
                    <a:pos x="connsiteX1" y="connsiteY1"/>
                  </a:cxn>
                </a:cxnLst>
                <a:rect l="l" t="t" r="r" b="b"/>
                <a:pathLst>
                  <a:path w="163984" h="9443">
                    <a:moveTo>
                      <a:pt x="10" y="48"/>
                    </a:moveTo>
                    <a:lnTo>
                      <a:pt x="163994" y="48"/>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2" name="Freeform 101">
                <a:extLst>
                  <a:ext uri="{FF2B5EF4-FFF2-40B4-BE49-F238E27FC236}">
                    <a16:creationId xmlns:a16="http://schemas.microsoft.com/office/drawing/2014/main" id="{B05CEA3D-BF2C-96E8-93BA-A9368EF8FBC2}"/>
                  </a:ext>
                </a:extLst>
              </p:cNvPr>
              <p:cNvSpPr/>
              <p:nvPr/>
            </p:nvSpPr>
            <p:spPr>
              <a:xfrm>
                <a:off x="4327241" y="5012660"/>
                <a:ext cx="819931" cy="543639"/>
              </a:xfrm>
              <a:custGeom>
                <a:avLst/>
                <a:gdLst>
                  <a:gd name="connsiteX0" fmla="*/ 614869 w 819931"/>
                  <a:gd name="connsiteY0" fmla="*/ 543649 h 543639"/>
                  <a:gd name="connsiteX1" fmla="*/ 774457 w 819931"/>
                  <a:gd name="connsiteY1" fmla="*/ 543649 h 543639"/>
                  <a:gd name="connsiteX2" fmla="*/ 820006 w 819931"/>
                  <a:gd name="connsiteY2" fmla="*/ 498348 h 543639"/>
                  <a:gd name="connsiteX3" fmla="*/ 820006 w 819931"/>
                  <a:gd name="connsiteY3" fmla="*/ 45311 h 543639"/>
                  <a:gd name="connsiteX4" fmla="*/ 774457 w 819931"/>
                  <a:gd name="connsiteY4" fmla="*/ 10 h 543639"/>
                  <a:gd name="connsiteX5" fmla="*/ 45633 w 819931"/>
                  <a:gd name="connsiteY5" fmla="*/ 10 h 543639"/>
                  <a:gd name="connsiteX6" fmla="*/ 75 w 819931"/>
                  <a:gd name="connsiteY6" fmla="*/ 45311 h 543639"/>
                  <a:gd name="connsiteX7" fmla="*/ 75 w 819931"/>
                  <a:gd name="connsiteY7" fmla="*/ 498348 h 543639"/>
                  <a:gd name="connsiteX8" fmla="*/ 45633 w 819931"/>
                  <a:gd name="connsiteY8" fmla="*/ 543649 h 543639"/>
                  <a:gd name="connsiteX9" fmla="*/ 203256 w 819931"/>
                  <a:gd name="connsiteY9" fmla="*/ 543649 h 54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931" h="543639">
                    <a:moveTo>
                      <a:pt x="614869" y="543649"/>
                    </a:moveTo>
                    <a:lnTo>
                      <a:pt x="774457" y="543649"/>
                    </a:lnTo>
                    <a:cubicBezTo>
                      <a:pt x="799610" y="543649"/>
                      <a:pt x="820006" y="523364"/>
                      <a:pt x="820006" y="498348"/>
                    </a:cubicBezTo>
                    <a:lnTo>
                      <a:pt x="820006" y="45311"/>
                    </a:lnTo>
                    <a:cubicBezTo>
                      <a:pt x="820006" y="20295"/>
                      <a:pt x="799610" y="10"/>
                      <a:pt x="774457" y="10"/>
                    </a:cubicBezTo>
                    <a:lnTo>
                      <a:pt x="45633" y="10"/>
                    </a:lnTo>
                    <a:cubicBezTo>
                      <a:pt x="20471" y="10"/>
                      <a:pt x="75" y="20295"/>
                      <a:pt x="75" y="45311"/>
                    </a:cubicBezTo>
                    <a:lnTo>
                      <a:pt x="75" y="498348"/>
                    </a:lnTo>
                    <a:cubicBezTo>
                      <a:pt x="75" y="523364"/>
                      <a:pt x="20471" y="543649"/>
                      <a:pt x="45633" y="543649"/>
                    </a:cubicBezTo>
                    <a:lnTo>
                      <a:pt x="203256" y="543649"/>
                    </a:lnTo>
                  </a:path>
                </a:pathLst>
              </a:custGeom>
              <a:noFill/>
              <a:ln w="18872"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03" name="Freeform 102">
                <a:extLst>
                  <a:ext uri="{FF2B5EF4-FFF2-40B4-BE49-F238E27FC236}">
                    <a16:creationId xmlns:a16="http://schemas.microsoft.com/office/drawing/2014/main" id="{F61039E2-59FF-A7E1-4291-428BC1C9FBD3}"/>
                  </a:ext>
                </a:extLst>
              </p:cNvPr>
              <p:cNvSpPr/>
              <p:nvPr/>
            </p:nvSpPr>
            <p:spPr>
              <a:xfrm rot="-5400000" flipV="1">
                <a:off x="4623328" y="5443042"/>
                <a:ext cx="227764" cy="151012"/>
              </a:xfrm>
              <a:custGeom>
                <a:avLst/>
                <a:gdLst>
                  <a:gd name="connsiteX0" fmla="*/ 91169 w 227764"/>
                  <a:gd name="connsiteY0" fmla="*/ 61 h 151012"/>
                  <a:gd name="connsiteX1" fmla="*/ 61 w 227764"/>
                  <a:gd name="connsiteY1" fmla="*/ 75572 h 151012"/>
                  <a:gd name="connsiteX2" fmla="*/ 91169 w 227764"/>
                  <a:gd name="connsiteY2" fmla="*/ 151074 h 151012"/>
                  <a:gd name="connsiteX3" fmla="*/ 227826 w 227764"/>
                  <a:gd name="connsiteY3" fmla="*/ 75572 h 151012"/>
                  <a:gd name="connsiteX4" fmla="*/ 91169 w 227764"/>
                  <a:gd name="connsiteY4" fmla="*/ 61 h 15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764" h="151012">
                    <a:moveTo>
                      <a:pt x="91169" y="61"/>
                    </a:moveTo>
                    <a:cubicBezTo>
                      <a:pt x="32469" y="61"/>
                      <a:pt x="61" y="40820"/>
                      <a:pt x="61" y="75572"/>
                    </a:cubicBezTo>
                    <a:cubicBezTo>
                      <a:pt x="61" y="110315"/>
                      <a:pt x="32469" y="151074"/>
                      <a:pt x="91169" y="151074"/>
                    </a:cubicBezTo>
                    <a:cubicBezTo>
                      <a:pt x="149869" y="151074"/>
                      <a:pt x="227826" y="75572"/>
                      <a:pt x="227826" y="75572"/>
                    </a:cubicBezTo>
                    <a:cubicBezTo>
                      <a:pt x="227826" y="75572"/>
                      <a:pt x="149869" y="61"/>
                      <a:pt x="91169" y="61"/>
                    </a:cubicBezTo>
                  </a:path>
                </a:pathLst>
              </a:custGeom>
              <a:solidFill>
                <a:schemeClr val="accent2"/>
              </a:solidFill>
              <a:ln w="94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06" name="Group 105">
            <a:extLst>
              <a:ext uri="{FF2B5EF4-FFF2-40B4-BE49-F238E27FC236}">
                <a16:creationId xmlns:a16="http://schemas.microsoft.com/office/drawing/2014/main" id="{B44EBDE9-2F68-8F32-07DB-C780BD199488}"/>
              </a:ext>
            </a:extLst>
          </p:cNvPr>
          <p:cNvGrpSpPr/>
          <p:nvPr/>
        </p:nvGrpSpPr>
        <p:grpSpPr>
          <a:xfrm>
            <a:off x="8006921" y="1447801"/>
            <a:ext cx="3356740" cy="3300099"/>
            <a:chOff x="8006921" y="1447801"/>
            <a:chExt cx="3356740" cy="3300099"/>
          </a:xfrm>
        </p:grpSpPr>
        <p:sp>
          <p:nvSpPr>
            <p:cNvPr id="53" name="Rounded Rectangle 52">
              <a:extLst>
                <a:ext uri="{FF2B5EF4-FFF2-40B4-BE49-F238E27FC236}">
                  <a16:creationId xmlns:a16="http://schemas.microsoft.com/office/drawing/2014/main" id="{AE4EA2BC-CDBB-1A18-F69F-CA9BDCC8C447}"/>
                </a:ext>
              </a:extLst>
            </p:cNvPr>
            <p:cNvSpPr/>
            <p:nvPr/>
          </p:nvSpPr>
          <p:spPr bwMode="auto">
            <a:xfrm>
              <a:off x="8006921" y="1447801"/>
              <a:ext cx="3356740" cy="3251650"/>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317500" dist="63500" dir="5400000" algn="t"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pitchFamily="34" charset="0"/>
                <a:ea typeface="+mn-ea"/>
                <a:cs typeface="Arial" panose="020B0604020202020204" pitchFamily="34" charset="0"/>
              </a:endParaRPr>
            </a:p>
          </p:txBody>
        </p:sp>
        <p:sp>
          <p:nvSpPr>
            <p:cNvPr id="54" name="Freeform 58">
              <a:extLst>
                <a:ext uri="{FF2B5EF4-FFF2-40B4-BE49-F238E27FC236}">
                  <a16:creationId xmlns:a16="http://schemas.microsoft.com/office/drawing/2014/main" id="{BD36A01F-C24D-ED3D-4096-2236AFDF94A1}"/>
                </a:ext>
              </a:extLst>
            </p:cNvPr>
            <p:cNvSpPr/>
            <p:nvPr/>
          </p:nvSpPr>
          <p:spPr>
            <a:xfrm>
              <a:off x="8904514" y="1676400"/>
              <a:ext cx="1561554" cy="1562116"/>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8728"/>
                    <a:pt x="661013" y="330506"/>
                  </a:cubicBezTo>
                </a:path>
              </a:pathLst>
            </a:custGeom>
            <a:gradFill flip="none" rotWithShape="1">
              <a:gsLst>
                <a:gs pos="0">
                  <a:schemeClr val="accent2"/>
                </a:gs>
                <a:gs pos="100000">
                  <a:schemeClr val="accent1"/>
                </a:gs>
              </a:gsLst>
              <a:lin ang="18900000" scaled="1"/>
              <a:tileRect/>
            </a:gradFill>
            <a:ln w="25400" cap="flat">
              <a:noFill/>
              <a:prstDash val="solid"/>
              <a:miter/>
            </a:ln>
            <a:effectLst>
              <a:outerShdw blurRad="317500" dist="63500" dir="5400000" algn="ctr" rotWithShape="0">
                <a:schemeClr val="tx1">
                  <a:alpha val="20000"/>
                </a:scheme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5" name="Title 1">
              <a:extLst>
                <a:ext uri="{FF2B5EF4-FFF2-40B4-BE49-F238E27FC236}">
                  <a16:creationId xmlns:a16="http://schemas.microsoft.com/office/drawing/2014/main" id="{0BF7A1ED-2581-DA9E-5F1E-9161714542DD}"/>
                </a:ext>
              </a:extLst>
            </p:cNvPr>
            <p:cNvSpPr txBox="1">
              <a:spLocks/>
            </p:cNvSpPr>
            <p:nvPr/>
          </p:nvSpPr>
          <p:spPr>
            <a:xfrm>
              <a:off x="8027450" y="3395426"/>
              <a:ext cx="3336211" cy="135247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ctr" defTabSz="914126" rtl="0" eaLnBrk="1" fontAlgn="auto" latinLnBrk="0" hangingPunct="1">
                <a:lnSpc>
                  <a:spcPts val="2820"/>
                </a:lnSpc>
                <a:spcBef>
                  <a:spcPct val="0"/>
                </a:spcBef>
                <a:spcAft>
                  <a:spcPts val="0"/>
                </a:spcAft>
                <a:buClrTx/>
                <a:buSzTx/>
                <a:buFontTx/>
                <a:buNone/>
                <a:tabLst/>
                <a:defRPr/>
              </a:pPr>
              <a:r>
                <a:rPr kumimoji="0" lang="en-US" sz="1600" b="1" i="0" u="none" strike="noStrike" kern="1200" cap="none" spc="0" normalizeH="0" baseline="0" noProof="0">
                  <a:ln>
                    <a:noFill/>
                  </a:ln>
                  <a:solidFill>
                    <a:srgbClr val="182C34"/>
                  </a:solidFill>
                  <a:effectLst/>
                  <a:uLnTx/>
                  <a:uFillTx/>
                  <a:latin typeface="Arial" panose="020B0604020202020204"/>
                  <a:ea typeface="+mj-ea"/>
                  <a:cs typeface="+mj-cs"/>
                </a:rPr>
                <a:t>RECOVER INSTANTLY ANYWHERE</a:t>
              </a:r>
            </a:p>
          </p:txBody>
        </p:sp>
        <p:grpSp>
          <p:nvGrpSpPr>
            <p:cNvPr id="89" name="Graphic 87">
              <a:extLst>
                <a:ext uri="{FF2B5EF4-FFF2-40B4-BE49-F238E27FC236}">
                  <a16:creationId xmlns:a16="http://schemas.microsoft.com/office/drawing/2014/main" id="{39809275-C6BE-61D8-F0F2-F9299EDCAC98}"/>
                </a:ext>
              </a:extLst>
            </p:cNvPr>
            <p:cNvGrpSpPr/>
            <p:nvPr/>
          </p:nvGrpSpPr>
          <p:grpSpPr>
            <a:xfrm>
              <a:off x="9258281" y="1922782"/>
              <a:ext cx="874548" cy="1238140"/>
              <a:chOff x="9363919" y="5072104"/>
              <a:chExt cx="748693" cy="1059961"/>
            </a:xfrm>
          </p:grpSpPr>
          <p:sp>
            <p:nvSpPr>
              <p:cNvPr id="90" name="Freeform 89">
                <a:extLst>
                  <a:ext uri="{FF2B5EF4-FFF2-40B4-BE49-F238E27FC236}">
                    <a16:creationId xmlns:a16="http://schemas.microsoft.com/office/drawing/2014/main" id="{9D2972BD-7200-413C-F3A4-AEE822D4FF33}"/>
                  </a:ext>
                </a:extLst>
              </p:cNvPr>
              <p:cNvSpPr/>
              <p:nvPr/>
            </p:nvSpPr>
            <p:spPr>
              <a:xfrm rot="2700000" flipV="1">
                <a:off x="9435859" y="5528119"/>
                <a:ext cx="604813" cy="455961"/>
              </a:xfrm>
              <a:custGeom>
                <a:avLst/>
                <a:gdLst>
                  <a:gd name="connsiteX0" fmla="*/ 16270 w 604813"/>
                  <a:gd name="connsiteY0" fmla="*/ 360644 h 455961"/>
                  <a:gd name="connsiteX1" fmla="*/ 203217 w 604813"/>
                  <a:gd name="connsiteY1" fmla="*/ 172281 h 455961"/>
                  <a:gd name="connsiteX2" fmla="*/ 206242 w 604813"/>
                  <a:gd name="connsiteY2" fmla="*/ 166205 h 455961"/>
                  <a:gd name="connsiteX3" fmla="*/ 200192 w 604813"/>
                  <a:gd name="connsiteY3" fmla="*/ 164382 h 455961"/>
                  <a:gd name="connsiteX4" fmla="*/ 175992 w 604813"/>
                  <a:gd name="connsiteY4" fmla="*/ 171066 h 455961"/>
                  <a:gd name="connsiteX5" fmla="*/ 137271 w 604813"/>
                  <a:gd name="connsiteY5" fmla="*/ 180787 h 455961"/>
                  <a:gd name="connsiteX6" fmla="*/ 68301 w 604813"/>
                  <a:gd name="connsiteY6" fmla="*/ 115164 h 455961"/>
                  <a:gd name="connsiteX7" fmla="*/ 96736 w 604813"/>
                  <a:gd name="connsiteY7" fmla="*/ 80530 h 455961"/>
                  <a:gd name="connsiteX8" fmla="*/ 364149 w 604813"/>
                  <a:gd name="connsiteY8" fmla="*/ 931 h 455961"/>
                  <a:gd name="connsiteX9" fmla="*/ 430094 w 604813"/>
                  <a:gd name="connsiteY9" fmla="*/ 26451 h 455961"/>
                  <a:gd name="connsiteX10" fmla="*/ 577111 w 604813"/>
                  <a:gd name="connsiteY10" fmla="*/ 174711 h 455961"/>
                  <a:gd name="connsiteX11" fmla="*/ 587396 w 604813"/>
                  <a:gd name="connsiteY11" fmla="*/ 256133 h 455961"/>
                  <a:gd name="connsiteX12" fmla="*/ 442195 w 604813"/>
                  <a:gd name="connsiteY12" fmla="*/ 429913 h 455961"/>
                  <a:gd name="connsiteX13" fmla="*/ 368384 w 604813"/>
                  <a:gd name="connsiteY13" fmla="*/ 431736 h 455961"/>
                  <a:gd name="connsiteX14" fmla="*/ 349629 w 604813"/>
                  <a:gd name="connsiteY14" fmla="*/ 411076 h 455961"/>
                  <a:gd name="connsiteX15" fmla="*/ 272793 w 604813"/>
                  <a:gd name="connsiteY15" fmla="*/ 381303 h 455961"/>
                  <a:gd name="connsiteX16" fmla="*/ 188092 w 604813"/>
                  <a:gd name="connsiteY16" fmla="*/ 351529 h 455961"/>
                  <a:gd name="connsiteX17" fmla="*/ 181437 w 604813"/>
                  <a:gd name="connsiteY17" fmla="*/ 358213 h 455961"/>
                  <a:gd name="connsiteX18" fmla="*/ 99156 w 604813"/>
                  <a:gd name="connsiteY18" fmla="*/ 440242 h 455961"/>
                  <a:gd name="connsiteX19" fmla="*/ 22320 w 604813"/>
                  <a:gd name="connsiteY19" fmla="*/ 439027 h 455961"/>
                  <a:gd name="connsiteX20" fmla="*/ 18690 w 604813"/>
                  <a:gd name="connsiteY20" fmla="*/ 435381 h 455961"/>
                  <a:gd name="connsiteX21" fmla="*/ 16270 w 604813"/>
                  <a:gd name="connsiteY21" fmla="*/ 360644 h 45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4813" h="455961">
                    <a:moveTo>
                      <a:pt x="16270" y="360644"/>
                    </a:moveTo>
                    <a:lnTo>
                      <a:pt x="203217" y="172281"/>
                    </a:lnTo>
                    <a:cubicBezTo>
                      <a:pt x="206847" y="169243"/>
                      <a:pt x="207452" y="168635"/>
                      <a:pt x="206242" y="166205"/>
                    </a:cubicBezTo>
                    <a:cubicBezTo>
                      <a:pt x="205032" y="164382"/>
                      <a:pt x="202007" y="163774"/>
                      <a:pt x="200192" y="164382"/>
                    </a:cubicBezTo>
                    <a:cubicBezTo>
                      <a:pt x="191722" y="166205"/>
                      <a:pt x="184462" y="169243"/>
                      <a:pt x="175992" y="171066"/>
                    </a:cubicBezTo>
                    <a:cubicBezTo>
                      <a:pt x="163287" y="174104"/>
                      <a:pt x="150581" y="178965"/>
                      <a:pt x="137271" y="180787"/>
                    </a:cubicBezTo>
                    <a:cubicBezTo>
                      <a:pt x="100971" y="185041"/>
                      <a:pt x="66486" y="151622"/>
                      <a:pt x="68301" y="115164"/>
                    </a:cubicBezTo>
                    <a:cubicBezTo>
                      <a:pt x="69511" y="98758"/>
                      <a:pt x="81006" y="84783"/>
                      <a:pt x="96736" y="80530"/>
                    </a:cubicBezTo>
                    <a:cubicBezTo>
                      <a:pt x="189302" y="53187"/>
                      <a:pt x="287313" y="25844"/>
                      <a:pt x="364149" y="931"/>
                    </a:cubicBezTo>
                    <a:cubicBezTo>
                      <a:pt x="399239" y="-3930"/>
                      <a:pt x="416179" y="13084"/>
                      <a:pt x="430094" y="26451"/>
                    </a:cubicBezTo>
                    <a:lnTo>
                      <a:pt x="577111" y="174711"/>
                    </a:lnTo>
                    <a:cubicBezTo>
                      <a:pt x="603126" y="200231"/>
                      <a:pt x="618856" y="211776"/>
                      <a:pt x="587396" y="256133"/>
                    </a:cubicBezTo>
                    <a:cubicBezTo>
                      <a:pt x="570456" y="280438"/>
                      <a:pt x="473050" y="398316"/>
                      <a:pt x="442195" y="429913"/>
                    </a:cubicBezTo>
                    <a:cubicBezTo>
                      <a:pt x="421624" y="450572"/>
                      <a:pt x="391374" y="451180"/>
                      <a:pt x="368384" y="431736"/>
                    </a:cubicBezTo>
                    <a:cubicBezTo>
                      <a:pt x="361729" y="425659"/>
                      <a:pt x="356284" y="417760"/>
                      <a:pt x="349629" y="411076"/>
                    </a:cubicBezTo>
                    <a:cubicBezTo>
                      <a:pt x="316353" y="422621"/>
                      <a:pt x="292153" y="409861"/>
                      <a:pt x="272793" y="381303"/>
                    </a:cubicBezTo>
                    <a:cubicBezTo>
                      <a:pt x="244962" y="396494"/>
                      <a:pt x="208662" y="386164"/>
                      <a:pt x="188092" y="351529"/>
                    </a:cubicBezTo>
                    <a:lnTo>
                      <a:pt x="181437" y="358213"/>
                    </a:lnTo>
                    <a:cubicBezTo>
                      <a:pt x="154211" y="385556"/>
                      <a:pt x="126986" y="412899"/>
                      <a:pt x="99156" y="440242"/>
                    </a:cubicBezTo>
                    <a:cubicBezTo>
                      <a:pt x="77981" y="461509"/>
                      <a:pt x="47125" y="461509"/>
                      <a:pt x="22320" y="439027"/>
                    </a:cubicBezTo>
                    <a:cubicBezTo>
                      <a:pt x="21110" y="437812"/>
                      <a:pt x="19900" y="436597"/>
                      <a:pt x="18690" y="435381"/>
                    </a:cubicBezTo>
                    <a:cubicBezTo>
                      <a:pt x="-1880" y="414722"/>
                      <a:pt x="-9140" y="386164"/>
                      <a:pt x="16270" y="360644"/>
                    </a:cubicBezTo>
                    <a:close/>
                  </a:path>
                </a:pathLst>
              </a:custGeom>
              <a:solidFill>
                <a:schemeClr val="bg1"/>
              </a:solidFill>
              <a:ln w="60273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1" name="Freeform 90">
                <a:extLst>
                  <a:ext uri="{FF2B5EF4-FFF2-40B4-BE49-F238E27FC236}">
                    <a16:creationId xmlns:a16="http://schemas.microsoft.com/office/drawing/2014/main" id="{5120CEDE-0767-8F29-B54B-3F7AB67F144B}"/>
                  </a:ext>
                </a:extLst>
              </p:cNvPr>
              <p:cNvSpPr/>
              <p:nvPr/>
            </p:nvSpPr>
            <p:spPr>
              <a:xfrm>
                <a:off x="9541496" y="5249288"/>
                <a:ext cx="301308" cy="258287"/>
              </a:xfrm>
              <a:custGeom>
                <a:avLst/>
                <a:gdLst>
                  <a:gd name="connsiteX0" fmla="*/ 44160 w 301308"/>
                  <a:gd name="connsiteY0" fmla="*/ 258314 h 258287"/>
                  <a:gd name="connsiteX1" fmla="*/ 44160 w 301308"/>
                  <a:gd name="connsiteY1" fmla="*/ 44337 h 258287"/>
                  <a:gd name="connsiteX2" fmla="*/ 257216 w 301308"/>
                  <a:gd name="connsiteY2" fmla="*/ 44337 h 258287"/>
                  <a:gd name="connsiteX3" fmla="*/ 257216 w 301308"/>
                  <a:gd name="connsiteY3" fmla="*/ 258314 h 258287"/>
                </a:gdLst>
                <a:ahLst/>
                <a:cxnLst>
                  <a:cxn ang="0">
                    <a:pos x="connsiteX0" y="connsiteY0"/>
                  </a:cxn>
                  <a:cxn ang="0">
                    <a:pos x="connsiteX1" y="connsiteY1"/>
                  </a:cxn>
                  <a:cxn ang="0">
                    <a:pos x="connsiteX2" y="connsiteY2"/>
                  </a:cxn>
                  <a:cxn ang="0">
                    <a:pos x="connsiteX3" y="connsiteY3"/>
                  </a:cxn>
                </a:cxnLst>
                <a:rect l="l" t="t" r="r" b="b"/>
                <a:pathLst>
                  <a:path w="301308" h="258287">
                    <a:moveTo>
                      <a:pt x="44160" y="258314"/>
                    </a:moveTo>
                    <a:cubicBezTo>
                      <a:pt x="-14675" y="199225"/>
                      <a:pt x="-14675" y="103427"/>
                      <a:pt x="44160" y="44337"/>
                    </a:cubicBezTo>
                    <a:cubicBezTo>
                      <a:pt x="102995" y="-14743"/>
                      <a:pt x="198381" y="-14743"/>
                      <a:pt x="257216" y="44337"/>
                    </a:cubicBezTo>
                    <a:cubicBezTo>
                      <a:pt x="316051" y="103427"/>
                      <a:pt x="316051" y="199225"/>
                      <a:pt x="257216" y="258314"/>
                    </a:cubicBezTo>
                  </a:path>
                </a:pathLst>
              </a:custGeom>
              <a:noFill/>
              <a:ln w="1883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2" name="Freeform 91">
                <a:extLst>
                  <a:ext uri="{FF2B5EF4-FFF2-40B4-BE49-F238E27FC236}">
                    <a16:creationId xmlns:a16="http://schemas.microsoft.com/office/drawing/2014/main" id="{132C8109-1E31-BDA5-349A-D8936FC5E824}"/>
                  </a:ext>
                </a:extLst>
              </p:cNvPr>
              <p:cNvSpPr/>
              <p:nvPr/>
            </p:nvSpPr>
            <p:spPr>
              <a:xfrm>
                <a:off x="9452299" y="5159699"/>
                <a:ext cx="479704" cy="411223"/>
              </a:xfrm>
              <a:custGeom>
                <a:avLst/>
                <a:gdLst>
                  <a:gd name="connsiteX0" fmla="*/ 70276 w 479704"/>
                  <a:gd name="connsiteY0" fmla="*/ 411240 h 411223"/>
                  <a:gd name="connsiteX1" fmla="*/ 70276 w 479704"/>
                  <a:gd name="connsiteY1" fmla="*/ 70577 h 411223"/>
                  <a:gd name="connsiteX2" fmla="*/ 409482 w 479704"/>
                  <a:gd name="connsiteY2" fmla="*/ 70577 h 411223"/>
                  <a:gd name="connsiteX3" fmla="*/ 409482 w 479704"/>
                  <a:gd name="connsiteY3" fmla="*/ 411240 h 411223"/>
                </a:gdLst>
                <a:ahLst/>
                <a:cxnLst>
                  <a:cxn ang="0">
                    <a:pos x="connsiteX0" y="connsiteY0"/>
                  </a:cxn>
                  <a:cxn ang="0">
                    <a:pos x="connsiteX1" y="connsiteY1"/>
                  </a:cxn>
                  <a:cxn ang="0">
                    <a:pos x="connsiteX2" y="connsiteY2"/>
                  </a:cxn>
                  <a:cxn ang="0">
                    <a:pos x="connsiteX3" y="connsiteY3"/>
                  </a:cxn>
                </a:cxnLst>
                <a:rect l="l" t="t" r="r" b="b"/>
                <a:pathLst>
                  <a:path w="479704" h="411223">
                    <a:moveTo>
                      <a:pt x="70276" y="411240"/>
                    </a:moveTo>
                    <a:cubicBezTo>
                      <a:pt x="-23390" y="317170"/>
                      <a:pt x="-23390" y="164647"/>
                      <a:pt x="70276" y="70577"/>
                    </a:cubicBezTo>
                    <a:cubicBezTo>
                      <a:pt x="163941" y="-23503"/>
                      <a:pt x="315817" y="-23503"/>
                      <a:pt x="409482" y="70577"/>
                    </a:cubicBezTo>
                    <a:cubicBezTo>
                      <a:pt x="503147" y="164647"/>
                      <a:pt x="503147" y="317170"/>
                      <a:pt x="409482" y="411240"/>
                    </a:cubicBezTo>
                  </a:path>
                </a:pathLst>
              </a:custGeom>
              <a:noFill/>
              <a:ln w="1883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93" name="Freeform 92">
                <a:extLst>
                  <a:ext uri="{FF2B5EF4-FFF2-40B4-BE49-F238E27FC236}">
                    <a16:creationId xmlns:a16="http://schemas.microsoft.com/office/drawing/2014/main" id="{D4789B76-2A6C-4737-5765-723B3DC49DD1}"/>
                  </a:ext>
                </a:extLst>
              </p:cNvPr>
              <p:cNvSpPr/>
              <p:nvPr/>
            </p:nvSpPr>
            <p:spPr>
              <a:xfrm>
                <a:off x="9365080" y="5072104"/>
                <a:ext cx="654143" cy="560760"/>
              </a:xfrm>
              <a:custGeom>
                <a:avLst/>
                <a:gdLst>
                  <a:gd name="connsiteX0" fmla="*/ 95817 w 654143"/>
                  <a:gd name="connsiteY0" fmla="*/ 560767 h 560760"/>
                  <a:gd name="connsiteX1" fmla="*/ 95817 w 654143"/>
                  <a:gd name="connsiteY1" fmla="*/ 96218 h 560760"/>
                  <a:gd name="connsiteX2" fmla="*/ 558367 w 654143"/>
                  <a:gd name="connsiteY2" fmla="*/ 96218 h 560760"/>
                  <a:gd name="connsiteX3" fmla="*/ 558367 w 654143"/>
                  <a:gd name="connsiteY3" fmla="*/ 560767 h 560760"/>
                </a:gdLst>
                <a:ahLst/>
                <a:cxnLst>
                  <a:cxn ang="0">
                    <a:pos x="connsiteX0" y="connsiteY0"/>
                  </a:cxn>
                  <a:cxn ang="0">
                    <a:pos x="connsiteX1" y="connsiteY1"/>
                  </a:cxn>
                  <a:cxn ang="0">
                    <a:pos x="connsiteX2" y="connsiteY2"/>
                  </a:cxn>
                  <a:cxn ang="0">
                    <a:pos x="connsiteX3" y="connsiteY3"/>
                  </a:cxn>
                </a:cxnLst>
                <a:rect l="l" t="t" r="r" b="b"/>
                <a:pathLst>
                  <a:path w="654143" h="560760">
                    <a:moveTo>
                      <a:pt x="95817" y="560767"/>
                    </a:moveTo>
                    <a:cubicBezTo>
                      <a:pt x="-31912" y="432486"/>
                      <a:pt x="-31912" y="224490"/>
                      <a:pt x="95817" y="96218"/>
                    </a:cubicBezTo>
                    <a:cubicBezTo>
                      <a:pt x="223547" y="-32064"/>
                      <a:pt x="430637" y="-32064"/>
                      <a:pt x="558367" y="96218"/>
                    </a:cubicBezTo>
                    <a:cubicBezTo>
                      <a:pt x="686096" y="224490"/>
                      <a:pt x="686096" y="432486"/>
                      <a:pt x="558367" y="560767"/>
                    </a:cubicBezTo>
                  </a:path>
                </a:pathLst>
              </a:custGeom>
              <a:noFill/>
              <a:ln w="1883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grpSp>
      </p:grpSp>
      <p:grpSp>
        <p:nvGrpSpPr>
          <p:cNvPr id="114" name="Group 113">
            <a:extLst>
              <a:ext uri="{FF2B5EF4-FFF2-40B4-BE49-F238E27FC236}">
                <a16:creationId xmlns:a16="http://schemas.microsoft.com/office/drawing/2014/main" id="{AE923BCE-0793-AAF1-6F60-D9359BA46FD8}"/>
              </a:ext>
            </a:extLst>
          </p:cNvPr>
          <p:cNvGrpSpPr/>
          <p:nvPr/>
        </p:nvGrpSpPr>
        <p:grpSpPr>
          <a:xfrm>
            <a:off x="826500" y="4966402"/>
            <a:ext cx="11646326" cy="999828"/>
            <a:chOff x="826500" y="4966402"/>
            <a:chExt cx="11646326" cy="999828"/>
          </a:xfrm>
        </p:grpSpPr>
        <p:sp>
          <p:nvSpPr>
            <p:cNvPr id="113" name="Graphic 107">
              <a:extLst>
                <a:ext uri="{FF2B5EF4-FFF2-40B4-BE49-F238E27FC236}">
                  <a16:creationId xmlns:a16="http://schemas.microsoft.com/office/drawing/2014/main" id="{CDDF5352-720A-2150-3866-D3F3D8E29804}"/>
                </a:ext>
              </a:extLst>
            </p:cNvPr>
            <p:cNvSpPr/>
            <p:nvPr/>
          </p:nvSpPr>
          <p:spPr>
            <a:xfrm rot="10800000">
              <a:off x="826500" y="4966402"/>
              <a:ext cx="11387331" cy="983364"/>
            </a:xfrm>
            <a:custGeom>
              <a:avLst/>
              <a:gdLst>
                <a:gd name="connsiteX0" fmla="*/ 532759 w 537820"/>
                <a:gd name="connsiteY0" fmla="*/ 881265 h 973090"/>
                <a:gd name="connsiteX1" fmla="*/ 283463 w 537820"/>
                <a:gd name="connsiteY1" fmla="*/ 93100 h 973090"/>
                <a:gd name="connsiteX2" fmla="*/ 159448 w 537820"/>
                <a:gd name="connsiteY2" fmla="*/ 0 h 973090"/>
                <a:gd name="connsiteX3" fmla="*/ 0 w 537820"/>
                <a:gd name="connsiteY3" fmla="*/ 0 h 973090"/>
                <a:gd name="connsiteX4" fmla="*/ 0 w 537820"/>
                <a:gd name="connsiteY4" fmla="*/ 973090 h 973090"/>
                <a:gd name="connsiteX5" fmla="*/ 466955 w 537820"/>
                <a:gd name="connsiteY5" fmla="*/ 973090 h 973090"/>
                <a:gd name="connsiteX6" fmla="*/ 537821 w 537820"/>
                <a:gd name="connsiteY6" fmla="*/ 908047 h 973090"/>
                <a:gd name="connsiteX7" fmla="*/ 537821 w 537820"/>
                <a:gd name="connsiteY7" fmla="*/ 906772 h 973090"/>
                <a:gd name="connsiteX8" fmla="*/ 532759 w 537820"/>
                <a:gd name="connsiteY8" fmla="*/ 881265 h 973090"/>
                <a:gd name="connsiteX0" fmla="*/ 11382269 w 11387331"/>
                <a:gd name="connsiteY0" fmla="*/ 881265 h 983364"/>
                <a:gd name="connsiteX1" fmla="*/ 11132973 w 11387331"/>
                <a:gd name="connsiteY1" fmla="*/ 93100 h 983364"/>
                <a:gd name="connsiteX2" fmla="*/ 11008958 w 11387331"/>
                <a:gd name="connsiteY2" fmla="*/ 0 h 983364"/>
                <a:gd name="connsiteX3" fmla="*/ 10849510 w 11387331"/>
                <a:gd name="connsiteY3" fmla="*/ 0 h 983364"/>
                <a:gd name="connsiteX4" fmla="*/ 0 w 11387331"/>
                <a:gd name="connsiteY4" fmla="*/ 983364 h 983364"/>
                <a:gd name="connsiteX5" fmla="*/ 11316465 w 11387331"/>
                <a:gd name="connsiteY5" fmla="*/ 973090 h 983364"/>
                <a:gd name="connsiteX6" fmla="*/ 11387331 w 11387331"/>
                <a:gd name="connsiteY6" fmla="*/ 908047 h 983364"/>
                <a:gd name="connsiteX7" fmla="*/ 11387331 w 11387331"/>
                <a:gd name="connsiteY7" fmla="*/ 906772 h 983364"/>
                <a:gd name="connsiteX8" fmla="*/ 11382269 w 11387331"/>
                <a:gd name="connsiteY8" fmla="*/ 881265 h 983364"/>
                <a:gd name="connsiteX0" fmla="*/ 11382269 w 11387331"/>
                <a:gd name="connsiteY0" fmla="*/ 881265 h 983364"/>
                <a:gd name="connsiteX1" fmla="*/ 11132973 w 11387331"/>
                <a:gd name="connsiteY1" fmla="*/ 93100 h 983364"/>
                <a:gd name="connsiteX2" fmla="*/ 11008958 w 11387331"/>
                <a:gd name="connsiteY2" fmla="*/ 0 h 983364"/>
                <a:gd name="connsiteX3" fmla="*/ 20548 w 11387331"/>
                <a:gd name="connsiteY3" fmla="*/ 10274 h 983364"/>
                <a:gd name="connsiteX4" fmla="*/ 0 w 11387331"/>
                <a:gd name="connsiteY4" fmla="*/ 983364 h 983364"/>
                <a:gd name="connsiteX5" fmla="*/ 11316465 w 11387331"/>
                <a:gd name="connsiteY5" fmla="*/ 973090 h 983364"/>
                <a:gd name="connsiteX6" fmla="*/ 11387331 w 11387331"/>
                <a:gd name="connsiteY6" fmla="*/ 908047 h 983364"/>
                <a:gd name="connsiteX7" fmla="*/ 11387331 w 11387331"/>
                <a:gd name="connsiteY7" fmla="*/ 906772 h 983364"/>
                <a:gd name="connsiteX8" fmla="*/ 11382269 w 11387331"/>
                <a:gd name="connsiteY8" fmla="*/ 881265 h 9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7331" h="983364">
                  <a:moveTo>
                    <a:pt x="11382269" y="881265"/>
                  </a:moveTo>
                  <a:lnTo>
                    <a:pt x="11132973" y="93100"/>
                  </a:lnTo>
                  <a:cubicBezTo>
                    <a:pt x="11116522" y="42086"/>
                    <a:pt x="11060842" y="0"/>
                    <a:pt x="11008958" y="0"/>
                  </a:cubicBezTo>
                  <a:lnTo>
                    <a:pt x="20548" y="10274"/>
                  </a:lnTo>
                  <a:lnTo>
                    <a:pt x="0" y="983364"/>
                  </a:lnTo>
                  <a:lnTo>
                    <a:pt x="11316465" y="973090"/>
                  </a:lnTo>
                  <a:cubicBezTo>
                    <a:pt x="11359491" y="973090"/>
                    <a:pt x="11386065" y="946308"/>
                    <a:pt x="11387331" y="908047"/>
                  </a:cubicBezTo>
                  <a:lnTo>
                    <a:pt x="11387331" y="906772"/>
                  </a:lnTo>
                  <a:cubicBezTo>
                    <a:pt x="11387331" y="899120"/>
                    <a:pt x="11386065" y="890193"/>
                    <a:pt x="11382269" y="881265"/>
                  </a:cubicBezTo>
                  <a:close/>
                </a:path>
              </a:pathLst>
            </a:custGeom>
            <a:gradFill>
              <a:gsLst>
                <a:gs pos="0">
                  <a:srgbClr val="D41D24"/>
                </a:gs>
                <a:gs pos="50000">
                  <a:srgbClr val="BF2026"/>
                </a:gs>
                <a:gs pos="100000">
                  <a:srgbClr val="AB2328"/>
                </a:gs>
              </a:gsLst>
              <a:lin ang="4271436" scaled="1"/>
            </a:gradFill>
            <a:ln w="126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111" name="Title 1">
              <a:extLst>
                <a:ext uri="{FF2B5EF4-FFF2-40B4-BE49-F238E27FC236}">
                  <a16:creationId xmlns:a16="http://schemas.microsoft.com/office/drawing/2014/main" id="{E36C9428-C770-392E-A9C9-CD5F58425B0D}"/>
                </a:ext>
              </a:extLst>
            </p:cNvPr>
            <p:cNvSpPr txBox="1">
              <a:spLocks/>
            </p:cNvSpPr>
            <p:nvPr/>
          </p:nvSpPr>
          <p:spPr>
            <a:xfrm>
              <a:off x="1284269" y="4994524"/>
              <a:ext cx="11188557" cy="97170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a:ea typeface="+mj-ea"/>
                  <a:cs typeface="+mj-cs"/>
                </a:rPr>
                <a:t>Neutralize threat of a cyber attack with NetBackup Isolated Recovery Environment</a:t>
              </a:r>
            </a:p>
          </p:txBody>
        </p:sp>
      </p:grpSp>
    </p:spTree>
    <p:extLst>
      <p:ext uri="{BB962C8B-B14F-4D97-AF65-F5344CB8AC3E}">
        <p14:creationId xmlns:p14="http://schemas.microsoft.com/office/powerpoint/2010/main" val="427885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750"/>
                                        <p:tgtEl>
                                          <p:spTgt spid="104"/>
                                        </p:tgtEl>
                                      </p:cBhvr>
                                    </p:animEffect>
                                  </p:childTnLst>
                                </p:cTn>
                              </p:par>
                              <p:par>
                                <p:cTn id="8" presetID="42" presetClass="path" presetSubtype="0" decel="100000" fill="hold" nodeType="withEffect">
                                  <p:stCondLst>
                                    <p:cond delay="0"/>
                                  </p:stCondLst>
                                  <p:childTnLst>
                                    <p:animMotion origin="layout" path="M 1.25E-6 3.7037E-7 L -0.00039 0.15718 " pathEditMode="relative" rAng="0" ptsTypes="AA">
                                      <p:cBhvr>
                                        <p:cTn id="9" dur="750" spd="-100000" fill="hold"/>
                                        <p:tgtEl>
                                          <p:spTgt spid="104"/>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105"/>
                                        </p:tgtEl>
                                        <p:attrNameLst>
                                          <p:attrName>style.visibility</p:attrName>
                                        </p:attrNameLst>
                                      </p:cBhvr>
                                      <p:to>
                                        <p:strVal val="visible"/>
                                      </p:to>
                                    </p:set>
                                    <p:animEffect transition="in" filter="fade">
                                      <p:cBhvr>
                                        <p:cTn id="12" dur="750"/>
                                        <p:tgtEl>
                                          <p:spTgt spid="105"/>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105"/>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06"/>
                                        </p:tgtEl>
                                        <p:attrNameLst>
                                          <p:attrName>style.visibility</p:attrName>
                                        </p:attrNameLst>
                                      </p:cBhvr>
                                      <p:to>
                                        <p:strVal val="visible"/>
                                      </p:to>
                                    </p:set>
                                    <p:animEffect transition="in" filter="fade">
                                      <p:cBhvr>
                                        <p:cTn id="17" dur="750"/>
                                        <p:tgtEl>
                                          <p:spTgt spid="106"/>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06"/>
                                        </p:tgtEl>
                                        <p:attrNameLst>
                                          <p:attrName>ppt_x</p:attrName>
                                          <p:attrName>ppt_y</p:attrName>
                                        </p:attrNameLst>
                                      </p:cBhvr>
                                      <p:rCtr x="-13" y="7870"/>
                                    </p:animMotion>
                                  </p:childTnLst>
                                </p:cTn>
                              </p:par>
                              <p:par>
                                <p:cTn id="20" presetID="10" presetClass="entr" presetSubtype="0" fill="hold" nodeType="withEffect">
                                  <p:stCondLst>
                                    <p:cond delay="100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750"/>
                                        <p:tgtEl>
                                          <p:spTgt spid="114"/>
                                        </p:tgtEl>
                                      </p:cBhvr>
                                    </p:animEffect>
                                  </p:childTnLst>
                                </p:cTn>
                              </p:par>
                              <p:par>
                                <p:cTn id="23" presetID="42" presetClass="path" presetSubtype="0" decel="100000" fill="hold" nodeType="withEffect">
                                  <p:stCondLst>
                                    <p:cond delay="1000"/>
                                  </p:stCondLst>
                                  <p:childTnLst>
                                    <p:animMotion origin="layout" path="M -2.70833E-6 -7.40741E-7 L 0.05339 -7.40741E-7 " pathEditMode="relative" rAng="0" ptsTypes="AA">
                                      <p:cBhvr>
                                        <p:cTn id="24" dur="750" spd="-100000" fill="hold"/>
                                        <p:tgtEl>
                                          <p:spTgt spid="114"/>
                                        </p:tgtEl>
                                        <p:attrNameLst>
                                          <p:attrName>ppt_x</p:attrName>
                                          <p:attrName>ppt_y</p:attrName>
                                        </p:attrNameLst>
                                      </p:cBhvr>
                                      <p:rCtr x="26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979801-3338-9376-AB51-9C2EB3B5B0C3}"/>
              </a:ext>
            </a:extLst>
          </p:cNvPr>
          <p:cNvSpPr>
            <a:spLocks noGrp="1"/>
          </p:cNvSpPr>
          <p:nvPr>
            <p:ph type="title"/>
          </p:nvPr>
        </p:nvSpPr>
        <p:spPr/>
        <p:txBody>
          <a:bodyPr/>
          <a:lstStyle/>
          <a:p>
            <a:r>
              <a:rPr lang="en-US"/>
              <a:t>Investing for future: </a:t>
            </a:r>
          </a:p>
        </p:txBody>
      </p:sp>
      <p:sp>
        <p:nvSpPr>
          <p:cNvPr id="4" name="Footer Placeholder 3">
            <a:extLst>
              <a:ext uri="{FF2B5EF4-FFF2-40B4-BE49-F238E27FC236}">
                <a16:creationId xmlns:a16="http://schemas.microsoft.com/office/drawing/2014/main" id="{907E3A23-AB13-A95E-BB90-90A72A3E0B7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5" name="Slide Number Placeholder 4">
            <a:extLst>
              <a:ext uri="{FF2B5EF4-FFF2-40B4-BE49-F238E27FC236}">
                <a16:creationId xmlns:a16="http://schemas.microsoft.com/office/drawing/2014/main" id="{EE430B0E-24C1-CE10-60E4-2B131A7BA91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777FBD65-922F-2111-1E19-BDC4A06AAFA2}"/>
              </a:ext>
            </a:extLst>
          </p:cNvPr>
          <p:cNvSpPr>
            <a:spLocks noGrp="1"/>
          </p:cNvSpPr>
          <p:nvPr>
            <p:ph type="body" sz="quarter" idx="12"/>
          </p:nvPr>
        </p:nvSpPr>
        <p:spPr/>
        <p:txBody>
          <a:bodyPr anchor="t">
            <a:noAutofit/>
          </a:bodyPr>
          <a:lstStyle/>
          <a:p>
            <a:r>
              <a:rPr lang="en-US"/>
              <a:t>NetBackup Flex is based on container architecture, establishing an excellent foundation </a:t>
            </a:r>
            <a:br>
              <a:rPr lang="en-US"/>
            </a:br>
            <a:r>
              <a:rPr lang="en-US"/>
              <a:t>for modernizing data protection in your data center</a:t>
            </a:r>
          </a:p>
        </p:txBody>
      </p:sp>
      <p:grpSp>
        <p:nvGrpSpPr>
          <p:cNvPr id="27" name="Group 26">
            <a:extLst>
              <a:ext uri="{FF2B5EF4-FFF2-40B4-BE49-F238E27FC236}">
                <a16:creationId xmlns:a16="http://schemas.microsoft.com/office/drawing/2014/main" id="{A5AA5A8A-002B-F7C9-8A45-B6AA2E17800D}"/>
              </a:ext>
            </a:extLst>
          </p:cNvPr>
          <p:cNvGrpSpPr/>
          <p:nvPr/>
        </p:nvGrpSpPr>
        <p:grpSpPr>
          <a:xfrm>
            <a:off x="5509018" y="1818002"/>
            <a:ext cx="1173966" cy="2352462"/>
            <a:chOff x="7084948" y="6194185"/>
            <a:chExt cx="1057408" cy="2118896"/>
          </a:xfrm>
        </p:grpSpPr>
        <p:sp>
          <p:nvSpPr>
            <p:cNvPr id="110" name="TextBox 109">
              <a:extLst>
                <a:ext uri="{FF2B5EF4-FFF2-40B4-BE49-F238E27FC236}">
                  <a16:creationId xmlns:a16="http://schemas.microsoft.com/office/drawing/2014/main" id="{102EAA9B-E0B2-81E6-1F7F-13532FBCA843}"/>
                </a:ext>
              </a:extLst>
            </p:cNvPr>
            <p:cNvSpPr txBox="1"/>
            <p:nvPr/>
          </p:nvSpPr>
          <p:spPr>
            <a:xfrm rot="16200000">
              <a:off x="6554205" y="6851451"/>
              <a:ext cx="2118896" cy="804364"/>
            </a:xfrm>
            <a:prstGeom prst="rect">
              <a:avLst/>
            </a:prstGeom>
            <a:no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1600" b="1" i="0" u="none" strike="noStrike" kern="1200" cap="none" spc="0" normalizeH="0" baseline="0" noProof="0">
                  <a:ln>
                    <a:noFill/>
                  </a:ln>
                  <a:solidFill>
                    <a:srgbClr val="415563"/>
                  </a:solidFill>
                  <a:effectLst/>
                  <a:uLnTx/>
                  <a:uFillTx/>
                  <a:latin typeface="Arial" panose="020B0604020202020204"/>
                  <a:ea typeface="+mn-ea"/>
                  <a:cs typeface="+mn-cs"/>
                </a:rPr>
                <a:t>Data &amp; Network </a:t>
              </a:r>
              <a:br>
                <a:rPr kumimoji="0" lang="en-US" sz="1600" b="1"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600" b="1" i="0" u="none" strike="noStrike" kern="1200" cap="none" spc="0" normalizeH="0" baseline="0" noProof="0">
                  <a:ln>
                    <a:noFill/>
                  </a:ln>
                  <a:solidFill>
                    <a:srgbClr val="415563"/>
                  </a:solidFill>
                  <a:effectLst/>
                  <a:uLnTx/>
                  <a:uFillTx/>
                  <a:latin typeface="Arial" panose="020B0604020202020204"/>
                  <a:ea typeface="+mn-ea"/>
                  <a:cs typeface="+mn-cs"/>
                </a:rPr>
                <a:t>Segregation</a:t>
              </a:r>
            </a:p>
          </p:txBody>
        </p:sp>
        <p:sp>
          <p:nvSpPr>
            <p:cNvPr id="111" name="Rectangle 110">
              <a:extLst>
                <a:ext uri="{FF2B5EF4-FFF2-40B4-BE49-F238E27FC236}">
                  <a16:creationId xmlns:a16="http://schemas.microsoft.com/office/drawing/2014/main" id="{D8D763F4-4686-1D04-5218-167A579C20B2}"/>
                </a:ext>
              </a:extLst>
            </p:cNvPr>
            <p:cNvSpPr/>
            <p:nvPr/>
          </p:nvSpPr>
          <p:spPr bwMode="auto">
            <a:xfrm>
              <a:off x="7084948" y="6248400"/>
              <a:ext cx="126523" cy="1998232"/>
            </a:xfrm>
            <a:prstGeom prst="rect">
              <a:avLst/>
            </a:prstGeom>
            <a:pattFill prst="wdDnDiag">
              <a:fgClr>
                <a:schemeClr val="tx2">
                  <a:lumMod val="60000"/>
                  <a:lumOff val="40000"/>
                </a:schemeClr>
              </a:fgClr>
              <a:bgClr>
                <a:schemeClr val="bg1"/>
              </a:bgClr>
            </a:patt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112" name="Rectangle 111">
              <a:extLst>
                <a:ext uri="{FF2B5EF4-FFF2-40B4-BE49-F238E27FC236}">
                  <a16:creationId xmlns:a16="http://schemas.microsoft.com/office/drawing/2014/main" id="{53973B1A-C9FC-1B4D-68CE-2C8D2356A63C}"/>
                </a:ext>
              </a:extLst>
            </p:cNvPr>
            <p:cNvSpPr/>
            <p:nvPr/>
          </p:nvSpPr>
          <p:spPr bwMode="auto">
            <a:xfrm>
              <a:off x="8015833" y="6248400"/>
              <a:ext cx="126523" cy="1998232"/>
            </a:xfrm>
            <a:prstGeom prst="rect">
              <a:avLst/>
            </a:prstGeom>
            <a:pattFill prst="wdDnDiag">
              <a:fgClr>
                <a:schemeClr val="tx2">
                  <a:lumMod val="60000"/>
                  <a:lumOff val="40000"/>
                </a:schemeClr>
              </a:fgClr>
              <a:bgClr>
                <a:schemeClr val="bg1"/>
              </a:bgClr>
            </a:patt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grpSp>
        <p:nvGrpSpPr>
          <p:cNvPr id="34" name="Group 33">
            <a:extLst>
              <a:ext uri="{FF2B5EF4-FFF2-40B4-BE49-F238E27FC236}">
                <a16:creationId xmlns:a16="http://schemas.microsoft.com/office/drawing/2014/main" id="{CC165F7B-DD14-D227-7D7D-F6E9C3D88CA0}"/>
              </a:ext>
            </a:extLst>
          </p:cNvPr>
          <p:cNvGrpSpPr/>
          <p:nvPr/>
        </p:nvGrpSpPr>
        <p:grpSpPr>
          <a:xfrm>
            <a:off x="828340" y="1630808"/>
            <a:ext cx="4411494" cy="4255377"/>
            <a:chOff x="828340" y="1630808"/>
            <a:chExt cx="4411494" cy="4255377"/>
          </a:xfrm>
        </p:grpSpPr>
        <p:sp>
          <p:nvSpPr>
            <p:cNvPr id="24" name="Rounded Rectangle 23">
              <a:extLst>
                <a:ext uri="{FF2B5EF4-FFF2-40B4-BE49-F238E27FC236}">
                  <a16:creationId xmlns:a16="http://schemas.microsoft.com/office/drawing/2014/main" id="{9950B143-1C96-CBDC-DB63-81B79F7981EB}"/>
                </a:ext>
              </a:extLst>
            </p:cNvPr>
            <p:cNvSpPr/>
            <p:nvPr/>
          </p:nvSpPr>
          <p:spPr bwMode="auto">
            <a:xfrm>
              <a:off x="828341" y="1636589"/>
              <a:ext cx="4411493" cy="4249596"/>
            </a:xfrm>
            <a:prstGeom prst="roundRect">
              <a:avLst>
                <a:gd name="adj" fmla="val 5503"/>
              </a:avLst>
            </a:prstGeom>
            <a:solidFill>
              <a:srgbClr val="E9EDF3"/>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2" name="Round Same Side Corner Rectangle 1">
              <a:extLst>
                <a:ext uri="{FF2B5EF4-FFF2-40B4-BE49-F238E27FC236}">
                  <a16:creationId xmlns:a16="http://schemas.microsoft.com/office/drawing/2014/main" id="{DA7FEE51-10D8-1353-5399-6C08A39A0768}"/>
                </a:ext>
              </a:extLst>
            </p:cNvPr>
            <p:cNvSpPr/>
            <p:nvPr/>
          </p:nvSpPr>
          <p:spPr bwMode="auto">
            <a:xfrm>
              <a:off x="828340" y="1630808"/>
              <a:ext cx="4411494" cy="706688"/>
            </a:xfrm>
            <a:prstGeom prst="round2SameRect">
              <a:avLst>
                <a:gd name="adj1" fmla="val 26992"/>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NetBackup Domain 1</a:t>
              </a:r>
              <a:b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Container instances</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3" name="Group 52">
              <a:extLst>
                <a:ext uri="{FF2B5EF4-FFF2-40B4-BE49-F238E27FC236}">
                  <a16:creationId xmlns:a16="http://schemas.microsoft.com/office/drawing/2014/main" id="{CB19ABF3-754E-9654-7DD4-8D1D72DDF3D7}"/>
                </a:ext>
              </a:extLst>
            </p:cNvPr>
            <p:cNvGrpSpPr/>
            <p:nvPr/>
          </p:nvGrpSpPr>
          <p:grpSpPr>
            <a:xfrm>
              <a:off x="2305985" y="2539042"/>
              <a:ext cx="1320720" cy="320695"/>
              <a:chOff x="1185919" y="2856021"/>
              <a:chExt cx="1656945" cy="402336"/>
            </a:xfrm>
          </p:grpSpPr>
          <p:pic>
            <p:nvPicPr>
              <p:cNvPr id="48" name="Graphic 47">
                <a:extLst>
                  <a:ext uri="{FF2B5EF4-FFF2-40B4-BE49-F238E27FC236}">
                    <a16:creationId xmlns:a16="http://schemas.microsoft.com/office/drawing/2014/main" id="{6769B70A-77D5-2E6D-369C-01BC28F87E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919" y="2856021"/>
                <a:ext cx="402336" cy="402336"/>
              </a:xfrm>
              <a:prstGeom prst="rect">
                <a:avLst/>
              </a:prstGeom>
            </p:spPr>
          </p:pic>
          <p:pic>
            <p:nvPicPr>
              <p:cNvPr id="50" name="Graphic 49">
                <a:extLst>
                  <a:ext uri="{FF2B5EF4-FFF2-40B4-BE49-F238E27FC236}">
                    <a16:creationId xmlns:a16="http://schemas.microsoft.com/office/drawing/2014/main" id="{B1C7CC07-68F1-1C9A-6B75-771DA2835F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0528" y="2856021"/>
                <a:ext cx="402336" cy="402336"/>
              </a:xfrm>
              <a:prstGeom prst="rect">
                <a:avLst/>
              </a:prstGeom>
            </p:spPr>
          </p:pic>
          <p:pic>
            <p:nvPicPr>
              <p:cNvPr id="51" name="Graphic 50">
                <a:extLst>
                  <a:ext uri="{FF2B5EF4-FFF2-40B4-BE49-F238E27FC236}">
                    <a16:creationId xmlns:a16="http://schemas.microsoft.com/office/drawing/2014/main" id="{918472F2-3EAA-73BF-F5F7-54D07C2751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5813" y="2856021"/>
                <a:ext cx="402336" cy="402336"/>
              </a:xfrm>
              <a:prstGeom prst="rect">
                <a:avLst/>
              </a:prstGeom>
            </p:spPr>
          </p:pic>
          <p:pic>
            <p:nvPicPr>
              <p:cNvPr id="52" name="Graphic 51">
                <a:extLst>
                  <a:ext uri="{FF2B5EF4-FFF2-40B4-BE49-F238E27FC236}">
                    <a16:creationId xmlns:a16="http://schemas.microsoft.com/office/drawing/2014/main" id="{EA89594F-DF8B-9AE5-8D8B-F14A626EE4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2325" y="2856021"/>
                <a:ext cx="402336" cy="402336"/>
              </a:xfrm>
              <a:prstGeom prst="rect">
                <a:avLst/>
              </a:prstGeom>
            </p:spPr>
          </p:pic>
        </p:grpSp>
        <p:grpSp>
          <p:nvGrpSpPr>
            <p:cNvPr id="132" name="Group 131">
              <a:extLst>
                <a:ext uri="{FF2B5EF4-FFF2-40B4-BE49-F238E27FC236}">
                  <a16:creationId xmlns:a16="http://schemas.microsoft.com/office/drawing/2014/main" id="{DF92E14A-B38E-F879-20D4-24B8A30C939F}"/>
                </a:ext>
              </a:extLst>
            </p:cNvPr>
            <p:cNvGrpSpPr/>
            <p:nvPr/>
          </p:nvGrpSpPr>
          <p:grpSpPr>
            <a:xfrm>
              <a:off x="982623" y="3171434"/>
              <a:ext cx="4209904" cy="736736"/>
              <a:chOff x="1814145" y="3104410"/>
              <a:chExt cx="4209904" cy="736736"/>
            </a:xfrm>
          </p:grpSpPr>
          <p:grpSp>
            <p:nvGrpSpPr>
              <p:cNvPr id="90" name="Group 89">
                <a:extLst>
                  <a:ext uri="{FF2B5EF4-FFF2-40B4-BE49-F238E27FC236}">
                    <a16:creationId xmlns:a16="http://schemas.microsoft.com/office/drawing/2014/main" id="{0A141EB1-2090-C71D-6C49-937430C2D687}"/>
                  </a:ext>
                </a:extLst>
              </p:cNvPr>
              <p:cNvGrpSpPr/>
              <p:nvPr/>
            </p:nvGrpSpPr>
            <p:grpSpPr>
              <a:xfrm>
                <a:off x="1814145" y="3104410"/>
                <a:ext cx="2105378" cy="276999"/>
                <a:chOff x="1814145" y="3104410"/>
                <a:chExt cx="2105378" cy="276999"/>
              </a:xfrm>
            </p:grpSpPr>
            <p:pic>
              <p:nvPicPr>
                <p:cNvPr id="39" name="Picture 38">
                  <a:extLst>
                    <a:ext uri="{FF2B5EF4-FFF2-40B4-BE49-F238E27FC236}">
                      <a16:creationId xmlns:a16="http://schemas.microsoft.com/office/drawing/2014/main" id="{0735D21C-FF49-84F0-45E6-8433A14C8048}"/>
                    </a:ext>
                  </a:extLst>
                </p:cNvPr>
                <p:cNvPicPr>
                  <a:picLocks noChangeAspect="1"/>
                </p:cNvPicPr>
                <p:nvPr/>
              </p:nvPicPr>
              <p:blipFill rotWithShape="1">
                <a:blip r:embed="rId9"/>
                <a:srcRect l="5899" t="5899" r="5899" b="5899"/>
                <a:stretch/>
              </p:blipFill>
              <p:spPr>
                <a:xfrm>
                  <a:off x="1814145" y="3104410"/>
                  <a:ext cx="276999" cy="276999"/>
                </a:xfrm>
                <a:prstGeom prst="ellipse">
                  <a:avLst/>
                </a:prstGeom>
              </p:spPr>
            </p:pic>
            <p:sp>
              <p:nvSpPr>
                <p:cNvPr id="41" name="TextBox 40">
                  <a:extLst>
                    <a:ext uri="{FF2B5EF4-FFF2-40B4-BE49-F238E27FC236}">
                      <a16:creationId xmlns:a16="http://schemas.microsoft.com/office/drawing/2014/main" id="{B077955C-77CF-F3F6-4AF7-7DA887A6D803}"/>
                    </a:ext>
                  </a:extLst>
                </p:cNvPr>
                <p:cNvSpPr txBox="1"/>
                <p:nvPr/>
              </p:nvSpPr>
              <p:spPr>
                <a:xfrm>
                  <a:off x="2149077" y="3104410"/>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Master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Administration</a:t>
                  </a:r>
                </a:p>
              </p:txBody>
            </p:sp>
          </p:grpSp>
          <p:grpSp>
            <p:nvGrpSpPr>
              <p:cNvPr id="116" name="Group 115">
                <a:extLst>
                  <a:ext uri="{FF2B5EF4-FFF2-40B4-BE49-F238E27FC236}">
                    <a16:creationId xmlns:a16="http://schemas.microsoft.com/office/drawing/2014/main" id="{521850E0-BFC5-4172-A448-F446C266DB81}"/>
                  </a:ext>
                </a:extLst>
              </p:cNvPr>
              <p:cNvGrpSpPr/>
              <p:nvPr/>
            </p:nvGrpSpPr>
            <p:grpSpPr>
              <a:xfrm>
                <a:off x="3919097" y="3104410"/>
                <a:ext cx="2104952" cy="276999"/>
                <a:chOff x="1814145" y="3467889"/>
                <a:chExt cx="2104952" cy="276999"/>
              </a:xfrm>
            </p:grpSpPr>
            <p:sp>
              <p:nvSpPr>
                <p:cNvPr id="42" name="TextBox 41">
                  <a:extLst>
                    <a:ext uri="{FF2B5EF4-FFF2-40B4-BE49-F238E27FC236}">
                      <a16:creationId xmlns:a16="http://schemas.microsoft.com/office/drawing/2014/main" id="{8965749C-B042-BCF0-143C-C9FB9A767E50}"/>
                    </a:ext>
                  </a:extLst>
                </p:cNvPr>
                <p:cNvSpPr txBox="1"/>
                <p:nvPr/>
              </p:nvSpPr>
              <p:spPr>
                <a:xfrm>
                  <a:off x="2148651" y="3467889"/>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Media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MSDP Cloud</a:t>
                  </a:r>
                </a:p>
              </p:txBody>
            </p:sp>
            <p:pic>
              <p:nvPicPr>
                <p:cNvPr id="47" name="Picture 46">
                  <a:extLst>
                    <a:ext uri="{FF2B5EF4-FFF2-40B4-BE49-F238E27FC236}">
                      <a16:creationId xmlns:a16="http://schemas.microsoft.com/office/drawing/2014/main" id="{7DF986E3-DE11-E3A8-2380-0FA0816B7FA2}"/>
                    </a:ext>
                  </a:extLst>
                </p:cNvPr>
                <p:cNvPicPr>
                  <a:picLocks noChangeAspect="1"/>
                </p:cNvPicPr>
                <p:nvPr/>
              </p:nvPicPr>
              <p:blipFill rotWithShape="1">
                <a:blip r:embed="rId9"/>
                <a:srcRect l="5899" t="5899" r="5899" b="5899"/>
                <a:stretch/>
              </p:blipFill>
              <p:spPr>
                <a:xfrm>
                  <a:off x="1814145" y="3467889"/>
                  <a:ext cx="276999" cy="276999"/>
                </a:xfrm>
                <a:prstGeom prst="ellipse">
                  <a:avLst/>
                </a:prstGeom>
              </p:spPr>
            </p:pic>
          </p:grpSp>
          <p:grpSp>
            <p:nvGrpSpPr>
              <p:cNvPr id="130" name="Group 129">
                <a:extLst>
                  <a:ext uri="{FF2B5EF4-FFF2-40B4-BE49-F238E27FC236}">
                    <a16:creationId xmlns:a16="http://schemas.microsoft.com/office/drawing/2014/main" id="{500F090E-9162-F961-AA2F-B8A11B36B01D}"/>
                  </a:ext>
                </a:extLst>
              </p:cNvPr>
              <p:cNvGrpSpPr/>
              <p:nvPr/>
            </p:nvGrpSpPr>
            <p:grpSpPr>
              <a:xfrm>
                <a:off x="1814145" y="3564147"/>
                <a:ext cx="2104952" cy="276999"/>
                <a:chOff x="1814145" y="3831368"/>
                <a:chExt cx="2104952" cy="276999"/>
              </a:xfrm>
            </p:grpSpPr>
            <p:sp>
              <p:nvSpPr>
                <p:cNvPr id="43" name="TextBox 42">
                  <a:extLst>
                    <a:ext uri="{FF2B5EF4-FFF2-40B4-BE49-F238E27FC236}">
                      <a16:creationId xmlns:a16="http://schemas.microsoft.com/office/drawing/2014/main" id="{C75E8EFE-8144-102F-843F-3B6F2BCA602F}"/>
                    </a:ext>
                  </a:extLst>
                </p:cNvPr>
                <p:cNvSpPr txBox="1"/>
                <p:nvPr/>
              </p:nvSpPr>
              <p:spPr>
                <a:xfrm>
                  <a:off x="2148651" y="3831368"/>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Media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Deduplication</a:t>
                  </a:r>
                </a:p>
              </p:txBody>
            </p:sp>
            <p:pic>
              <p:nvPicPr>
                <p:cNvPr id="49" name="Picture 48">
                  <a:extLst>
                    <a:ext uri="{FF2B5EF4-FFF2-40B4-BE49-F238E27FC236}">
                      <a16:creationId xmlns:a16="http://schemas.microsoft.com/office/drawing/2014/main" id="{3CE72A0C-F8AB-52ED-D0DB-2427489A758E}"/>
                    </a:ext>
                  </a:extLst>
                </p:cNvPr>
                <p:cNvPicPr>
                  <a:picLocks noChangeAspect="1"/>
                </p:cNvPicPr>
                <p:nvPr/>
              </p:nvPicPr>
              <p:blipFill rotWithShape="1">
                <a:blip r:embed="rId9"/>
                <a:srcRect l="5899" t="5899" r="5899" b="5899"/>
                <a:stretch/>
              </p:blipFill>
              <p:spPr>
                <a:xfrm>
                  <a:off x="1814145" y="3831368"/>
                  <a:ext cx="276999" cy="276999"/>
                </a:xfrm>
                <a:prstGeom prst="ellipse">
                  <a:avLst/>
                </a:prstGeom>
              </p:spPr>
            </p:pic>
          </p:grpSp>
          <p:grpSp>
            <p:nvGrpSpPr>
              <p:cNvPr id="131" name="Group 130">
                <a:extLst>
                  <a:ext uri="{FF2B5EF4-FFF2-40B4-BE49-F238E27FC236}">
                    <a16:creationId xmlns:a16="http://schemas.microsoft.com/office/drawing/2014/main" id="{78096E35-9224-0962-4D3C-4F8733275EBC}"/>
                  </a:ext>
                </a:extLst>
              </p:cNvPr>
              <p:cNvGrpSpPr/>
              <p:nvPr/>
            </p:nvGrpSpPr>
            <p:grpSpPr>
              <a:xfrm>
                <a:off x="3917588" y="3564147"/>
                <a:ext cx="2104952" cy="276999"/>
                <a:chOff x="1814145" y="4194846"/>
                <a:chExt cx="2104952" cy="276999"/>
              </a:xfrm>
            </p:grpSpPr>
            <p:sp>
              <p:nvSpPr>
                <p:cNvPr id="44" name="TextBox 43">
                  <a:extLst>
                    <a:ext uri="{FF2B5EF4-FFF2-40B4-BE49-F238E27FC236}">
                      <a16:creationId xmlns:a16="http://schemas.microsoft.com/office/drawing/2014/main" id="{C91B56DA-5377-7AC7-1820-C6BCC824FB1E}"/>
                    </a:ext>
                  </a:extLst>
                </p:cNvPr>
                <p:cNvSpPr txBox="1"/>
                <p:nvPr/>
              </p:nvSpPr>
              <p:spPr>
                <a:xfrm>
                  <a:off x="2148651" y="4194846"/>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Storage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MSDP WORM</a:t>
                  </a:r>
                </a:p>
              </p:txBody>
            </p:sp>
            <p:pic>
              <p:nvPicPr>
                <p:cNvPr id="57" name="Picture 56">
                  <a:extLst>
                    <a:ext uri="{FF2B5EF4-FFF2-40B4-BE49-F238E27FC236}">
                      <a16:creationId xmlns:a16="http://schemas.microsoft.com/office/drawing/2014/main" id="{F15DF680-87CD-369B-83E5-382961CBA544}"/>
                    </a:ext>
                  </a:extLst>
                </p:cNvPr>
                <p:cNvPicPr>
                  <a:picLocks noChangeAspect="1"/>
                </p:cNvPicPr>
                <p:nvPr/>
              </p:nvPicPr>
              <p:blipFill rotWithShape="1">
                <a:blip r:embed="rId9"/>
                <a:srcRect l="5899" t="5899" r="5899" b="5899"/>
                <a:stretch/>
              </p:blipFill>
              <p:spPr>
                <a:xfrm>
                  <a:off x="1814145" y="4194846"/>
                  <a:ext cx="276999" cy="276999"/>
                </a:xfrm>
                <a:prstGeom prst="ellipse">
                  <a:avLst/>
                </a:prstGeom>
              </p:spPr>
            </p:pic>
          </p:grpSp>
        </p:grpSp>
      </p:grpSp>
      <p:grpSp>
        <p:nvGrpSpPr>
          <p:cNvPr id="35" name="Group 34">
            <a:extLst>
              <a:ext uri="{FF2B5EF4-FFF2-40B4-BE49-F238E27FC236}">
                <a16:creationId xmlns:a16="http://schemas.microsoft.com/office/drawing/2014/main" id="{2F3D7E51-4212-E162-6DDF-71118DE303CD}"/>
              </a:ext>
            </a:extLst>
          </p:cNvPr>
          <p:cNvGrpSpPr/>
          <p:nvPr/>
        </p:nvGrpSpPr>
        <p:grpSpPr>
          <a:xfrm>
            <a:off x="6952167" y="1630808"/>
            <a:ext cx="4411494" cy="4255377"/>
            <a:chOff x="6952167" y="1630808"/>
            <a:chExt cx="4411494" cy="4255377"/>
          </a:xfrm>
        </p:grpSpPr>
        <p:sp>
          <p:nvSpPr>
            <p:cNvPr id="150" name="Rounded Rectangle 149">
              <a:extLst>
                <a:ext uri="{FF2B5EF4-FFF2-40B4-BE49-F238E27FC236}">
                  <a16:creationId xmlns:a16="http://schemas.microsoft.com/office/drawing/2014/main" id="{D3C047CC-26B8-5391-1DF7-A9852462733C}"/>
                </a:ext>
              </a:extLst>
            </p:cNvPr>
            <p:cNvSpPr/>
            <p:nvPr/>
          </p:nvSpPr>
          <p:spPr bwMode="auto">
            <a:xfrm>
              <a:off x="6952168" y="1636589"/>
              <a:ext cx="4411493" cy="4249596"/>
            </a:xfrm>
            <a:prstGeom prst="roundRect">
              <a:avLst>
                <a:gd name="adj" fmla="val 5503"/>
              </a:avLst>
            </a:prstGeom>
            <a:solidFill>
              <a:srgbClr val="E9EDF3"/>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sp>
          <p:nvSpPr>
            <p:cNvPr id="31" name="Round Same Side Corner Rectangle 30">
              <a:extLst>
                <a:ext uri="{FF2B5EF4-FFF2-40B4-BE49-F238E27FC236}">
                  <a16:creationId xmlns:a16="http://schemas.microsoft.com/office/drawing/2014/main" id="{4F1450FA-C3C6-4C71-4E18-3F88AEB7CD2E}"/>
                </a:ext>
              </a:extLst>
            </p:cNvPr>
            <p:cNvSpPr/>
            <p:nvPr/>
          </p:nvSpPr>
          <p:spPr bwMode="auto">
            <a:xfrm>
              <a:off x="6952167" y="1630808"/>
              <a:ext cx="4411494" cy="706688"/>
            </a:xfrm>
            <a:prstGeom prst="round2SameRect">
              <a:avLst>
                <a:gd name="adj1" fmla="val 3616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NetBackup Domain 2</a:t>
              </a:r>
            </a:p>
            <a:p>
              <a:pPr marL="0" marR="0" lvl="0" indent="0" algn="ctr" defTabSz="914400" rtl="0" eaLnBrk="1" fontAlgn="auto" latinLnBrk="0" hangingPunct="1">
                <a:lnSpc>
                  <a:spcPct val="100000"/>
                </a:lnSpc>
                <a:spcBef>
                  <a:spcPts val="0"/>
                </a:spcBef>
                <a:spcAft>
                  <a:spcPts val="0"/>
                </a:spcAft>
                <a:buClr>
                  <a:srgbClr val="AB2328"/>
                </a:buClr>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Container instances</a:t>
              </a:r>
            </a:p>
          </p:txBody>
        </p:sp>
        <p:grpSp>
          <p:nvGrpSpPr>
            <p:cNvPr id="6" name="Group 5">
              <a:extLst>
                <a:ext uri="{FF2B5EF4-FFF2-40B4-BE49-F238E27FC236}">
                  <a16:creationId xmlns:a16="http://schemas.microsoft.com/office/drawing/2014/main" id="{80042F10-351E-3EB7-DF58-51D4EF318227}"/>
                </a:ext>
              </a:extLst>
            </p:cNvPr>
            <p:cNvGrpSpPr/>
            <p:nvPr/>
          </p:nvGrpSpPr>
          <p:grpSpPr>
            <a:xfrm>
              <a:off x="8464894" y="2539042"/>
              <a:ext cx="1320720" cy="320695"/>
              <a:chOff x="1185919" y="2856021"/>
              <a:chExt cx="1656945" cy="402336"/>
            </a:xfrm>
          </p:grpSpPr>
          <p:pic>
            <p:nvPicPr>
              <p:cNvPr id="8" name="Graphic 7">
                <a:extLst>
                  <a:ext uri="{FF2B5EF4-FFF2-40B4-BE49-F238E27FC236}">
                    <a16:creationId xmlns:a16="http://schemas.microsoft.com/office/drawing/2014/main" id="{006A374F-53BE-18B2-E78F-3B0C65374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5919" y="2856021"/>
                <a:ext cx="402336" cy="402336"/>
              </a:xfrm>
              <a:prstGeom prst="rect">
                <a:avLst/>
              </a:prstGeom>
            </p:spPr>
          </p:pic>
          <p:pic>
            <p:nvPicPr>
              <p:cNvPr id="10" name="Graphic 9">
                <a:extLst>
                  <a:ext uri="{FF2B5EF4-FFF2-40B4-BE49-F238E27FC236}">
                    <a16:creationId xmlns:a16="http://schemas.microsoft.com/office/drawing/2014/main" id="{9F06352B-C294-87DF-6840-36946B93D3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0528" y="2856021"/>
                <a:ext cx="402336" cy="402336"/>
              </a:xfrm>
              <a:prstGeom prst="rect">
                <a:avLst/>
              </a:prstGeom>
            </p:spPr>
          </p:pic>
          <p:pic>
            <p:nvPicPr>
              <p:cNvPr id="11" name="Graphic 10">
                <a:extLst>
                  <a:ext uri="{FF2B5EF4-FFF2-40B4-BE49-F238E27FC236}">
                    <a16:creationId xmlns:a16="http://schemas.microsoft.com/office/drawing/2014/main" id="{56322778-19A3-6E57-D4DD-E2E616ED10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5813" y="2856021"/>
                <a:ext cx="402336" cy="402336"/>
              </a:xfrm>
              <a:prstGeom prst="rect">
                <a:avLst/>
              </a:prstGeom>
            </p:spPr>
          </p:pic>
          <p:pic>
            <p:nvPicPr>
              <p:cNvPr id="13" name="Graphic 12">
                <a:extLst>
                  <a:ext uri="{FF2B5EF4-FFF2-40B4-BE49-F238E27FC236}">
                    <a16:creationId xmlns:a16="http://schemas.microsoft.com/office/drawing/2014/main" id="{E4BD50BE-CC94-77C3-F860-72946A39F5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2325" y="2856021"/>
                <a:ext cx="402336" cy="402336"/>
              </a:xfrm>
              <a:prstGeom prst="rect">
                <a:avLst/>
              </a:prstGeom>
            </p:spPr>
          </p:pic>
        </p:grpSp>
        <p:grpSp>
          <p:nvGrpSpPr>
            <p:cNvPr id="134" name="Group 133">
              <a:extLst>
                <a:ext uri="{FF2B5EF4-FFF2-40B4-BE49-F238E27FC236}">
                  <a16:creationId xmlns:a16="http://schemas.microsoft.com/office/drawing/2014/main" id="{D77AAC53-F727-AD81-E5BA-4A49F281AC29}"/>
                </a:ext>
              </a:extLst>
            </p:cNvPr>
            <p:cNvGrpSpPr/>
            <p:nvPr/>
          </p:nvGrpSpPr>
          <p:grpSpPr>
            <a:xfrm>
              <a:off x="7092295" y="3171434"/>
              <a:ext cx="2105378" cy="276999"/>
              <a:chOff x="1814145" y="3104410"/>
              <a:chExt cx="2105378" cy="276999"/>
            </a:xfrm>
          </p:grpSpPr>
          <p:pic>
            <p:nvPicPr>
              <p:cNvPr id="144" name="Picture 143">
                <a:extLst>
                  <a:ext uri="{FF2B5EF4-FFF2-40B4-BE49-F238E27FC236}">
                    <a16:creationId xmlns:a16="http://schemas.microsoft.com/office/drawing/2014/main" id="{A3C04710-38A1-30E2-F368-2F5B0D891EA3}"/>
                  </a:ext>
                </a:extLst>
              </p:cNvPr>
              <p:cNvPicPr>
                <a:picLocks noChangeAspect="1"/>
              </p:cNvPicPr>
              <p:nvPr/>
            </p:nvPicPr>
            <p:blipFill rotWithShape="1">
              <a:blip r:embed="rId9"/>
              <a:srcRect l="5899" t="5899" r="5899" b="5899"/>
              <a:stretch/>
            </p:blipFill>
            <p:spPr>
              <a:xfrm>
                <a:off x="1814145" y="3104410"/>
                <a:ext cx="276999" cy="276999"/>
              </a:xfrm>
              <a:prstGeom prst="ellipse">
                <a:avLst/>
              </a:prstGeom>
            </p:spPr>
          </p:pic>
          <p:sp>
            <p:nvSpPr>
              <p:cNvPr id="145" name="TextBox 144">
                <a:extLst>
                  <a:ext uri="{FF2B5EF4-FFF2-40B4-BE49-F238E27FC236}">
                    <a16:creationId xmlns:a16="http://schemas.microsoft.com/office/drawing/2014/main" id="{AB7B8540-0DC3-C996-0B47-356E0A3A8801}"/>
                  </a:ext>
                </a:extLst>
              </p:cNvPr>
              <p:cNvSpPr txBox="1"/>
              <p:nvPr/>
            </p:nvSpPr>
            <p:spPr>
              <a:xfrm>
                <a:off x="2149077" y="3104410"/>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Master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Administration</a:t>
                </a:r>
              </a:p>
            </p:txBody>
          </p:sp>
        </p:grpSp>
        <p:grpSp>
          <p:nvGrpSpPr>
            <p:cNvPr id="135" name="Group 134">
              <a:extLst>
                <a:ext uri="{FF2B5EF4-FFF2-40B4-BE49-F238E27FC236}">
                  <a16:creationId xmlns:a16="http://schemas.microsoft.com/office/drawing/2014/main" id="{C920E8B1-54CA-D076-55AF-6B9CB11F3B25}"/>
                </a:ext>
              </a:extLst>
            </p:cNvPr>
            <p:cNvGrpSpPr/>
            <p:nvPr/>
          </p:nvGrpSpPr>
          <p:grpSpPr>
            <a:xfrm>
              <a:off x="9197247" y="3171434"/>
              <a:ext cx="2104952" cy="276999"/>
              <a:chOff x="1814145" y="3467889"/>
              <a:chExt cx="2104952" cy="276999"/>
            </a:xfrm>
          </p:grpSpPr>
          <p:sp>
            <p:nvSpPr>
              <p:cNvPr id="142" name="TextBox 141">
                <a:extLst>
                  <a:ext uri="{FF2B5EF4-FFF2-40B4-BE49-F238E27FC236}">
                    <a16:creationId xmlns:a16="http://schemas.microsoft.com/office/drawing/2014/main" id="{6007FA6A-259B-0DBF-E882-14F13355BD62}"/>
                  </a:ext>
                </a:extLst>
              </p:cNvPr>
              <p:cNvSpPr txBox="1"/>
              <p:nvPr/>
            </p:nvSpPr>
            <p:spPr>
              <a:xfrm>
                <a:off x="2148651" y="3467889"/>
                <a:ext cx="1770446" cy="276999"/>
              </a:xfrm>
              <a:prstGeom prst="rect">
                <a:avLst/>
              </a:prstGeom>
              <a:noFill/>
              <a:ln>
                <a:noFill/>
              </a:ln>
            </p:spPr>
            <p:txBody>
              <a:bodyPr wrap="square" lIns="0" tIns="0" rIns="0" bIns="0" rtlCol="0" anchor="ctr">
                <a:spAutoFit/>
              </a:bodyPr>
              <a:lstStyle/>
              <a:p>
                <a:pPr marL="0" marR="0" lvl="0" indent="0" algn="l" defTabSz="914400" rtl="0" eaLnBrk="1" fontAlgn="auto" latinLnBrk="0" hangingPunct="1">
                  <a:lnSpc>
                    <a:spcPct val="90000"/>
                  </a:lnSpc>
                  <a:spcBef>
                    <a:spcPts val="0"/>
                  </a:spcBef>
                  <a:spcAft>
                    <a:spcPts val="0"/>
                  </a:spcAft>
                  <a:buClr>
                    <a:srgbClr val="AB2328"/>
                  </a:buClr>
                  <a:buSzTx/>
                  <a:buFontTx/>
                  <a:buNone/>
                  <a:tabLst/>
                  <a:defRPr/>
                </a:pPr>
                <a:r>
                  <a:rPr kumimoji="0" lang="en-US" sz="1000" b="1" i="0" u="none" strike="noStrike" kern="1200" cap="none" spc="0" normalizeH="0" baseline="0" noProof="0">
                    <a:ln>
                      <a:noFill/>
                    </a:ln>
                    <a:solidFill>
                      <a:srgbClr val="415563"/>
                    </a:solidFill>
                    <a:effectLst/>
                    <a:uLnTx/>
                    <a:uFillTx/>
                    <a:latin typeface="Arial" panose="020B0604020202020204"/>
                    <a:ea typeface="+mn-ea"/>
                    <a:cs typeface="+mn-cs"/>
                  </a:rPr>
                  <a:t>NetBackup Media Server</a:t>
                </a:r>
                <a:b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br>
                <a:r>
                  <a:rPr kumimoji="0" lang="en-US" sz="1000" b="0" i="0" u="none" strike="noStrike" kern="1200" cap="none" spc="0" normalizeH="0" baseline="0" noProof="0">
                    <a:ln>
                      <a:noFill/>
                    </a:ln>
                    <a:solidFill>
                      <a:srgbClr val="415563"/>
                    </a:solidFill>
                    <a:effectLst/>
                    <a:uLnTx/>
                    <a:uFillTx/>
                    <a:latin typeface="Arial" panose="020B0604020202020204"/>
                    <a:ea typeface="+mn-ea"/>
                    <a:cs typeface="+mn-cs"/>
                  </a:rPr>
                  <a:t>Deduplication (MSDP)</a:t>
                </a:r>
              </a:p>
            </p:txBody>
          </p:sp>
          <p:pic>
            <p:nvPicPr>
              <p:cNvPr id="143" name="Picture 142">
                <a:extLst>
                  <a:ext uri="{FF2B5EF4-FFF2-40B4-BE49-F238E27FC236}">
                    <a16:creationId xmlns:a16="http://schemas.microsoft.com/office/drawing/2014/main" id="{28FFAD49-541B-219E-9C16-81C14F1B1211}"/>
                  </a:ext>
                </a:extLst>
              </p:cNvPr>
              <p:cNvPicPr>
                <a:picLocks noChangeAspect="1"/>
              </p:cNvPicPr>
              <p:nvPr/>
            </p:nvPicPr>
            <p:blipFill rotWithShape="1">
              <a:blip r:embed="rId9"/>
              <a:srcRect l="5899" t="5899" r="5899" b="5899"/>
              <a:stretch/>
            </p:blipFill>
            <p:spPr>
              <a:xfrm>
                <a:off x="1814145" y="3467889"/>
                <a:ext cx="276999" cy="276999"/>
              </a:xfrm>
              <a:prstGeom prst="ellipse">
                <a:avLst/>
              </a:prstGeom>
            </p:spPr>
          </p:pic>
        </p:grpSp>
      </p:grpSp>
      <p:grpSp>
        <p:nvGrpSpPr>
          <p:cNvPr id="26" name="Group 25">
            <a:extLst>
              <a:ext uri="{FF2B5EF4-FFF2-40B4-BE49-F238E27FC236}">
                <a16:creationId xmlns:a16="http://schemas.microsoft.com/office/drawing/2014/main" id="{FFF368F8-03BF-BB11-9AD2-F972268F59A5}"/>
              </a:ext>
            </a:extLst>
          </p:cNvPr>
          <p:cNvGrpSpPr/>
          <p:nvPr/>
        </p:nvGrpSpPr>
        <p:grpSpPr>
          <a:xfrm>
            <a:off x="533400" y="4883686"/>
            <a:ext cx="11125200" cy="755114"/>
            <a:chOff x="533400" y="4883686"/>
            <a:chExt cx="11125200" cy="755114"/>
          </a:xfrm>
        </p:grpSpPr>
        <p:sp>
          <p:nvSpPr>
            <p:cNvPr id="18" name="Rectangle 15">
              <a:extLst>
                <a:ext uri="{FF2B5EF4-FFF2-40B4-BE49-F238E27FC236}">
                  <a16:creationId xmlns:a16="http://schemas.microsoft.com/office/drawing/2014/main" id="{F71DFB4A-EBC9-2FE1-B997-4A97BB0C32C4}"/>
                </a:ext>
              </a:extLst>
            </p:cNvPr>
            <p:cNvSpPr/>
            <p:nvPr/>
          </p:nvSpPr>
          <p:spPr bwMode="auto">
            <a:xfrm>
              <a:off x="626783" y="4883686"/>
              <a:ext cx="201556" cy="199085"/>
            </a:xfrm>
            <a:custGeom>
              <a:avLst/>
              <a:gdLst>
                <a:gd name="connsiteX0" fmla="*/ 0 w 185681"/>
                <a:gd name="connsiteY0" fmla="*/ 0 h 185681"/>
                <a:gd name="connsiteX1" fmla="*/ 185681 w 185681"/>
                <a:gd name="connsiteY1" fmla="*/ 0 h 185681"/>
                <a:gd name="connsiteX2" fmla="*/ 185681 w 185681"/>
                <a:gd name="connsiteY2" fmla="*/ 185681 h 185681"/>
                <a:gd name="connsiteX3" fmla="*/ 0 w 185681"/>
                <a:gd name="connsiteY3" fmla="*/ 185681 h 185681"/>
                <a:gd name="connsiteX4" fmla="*/ 0 w 185681"/>
                <a:gd name="connsiteY4" fmla="*/ 0 h 185681"/>
                <a:gd name="connsiteX0" fmla="*/ 0 w 185681"/>
                <a:gd name="connsiteY0" fmla="*/ 185681 h 185681"/>
                <a:gd name="connsiteX1" fmla="*/ 185681 w 185681"/>
                <a:gd name="connsiteY1" fmla="*/ 0 h 185681"/>
                <a:gd name="connsiteX2" fmla="*/ 185681 w 185681"/>
                <a:gd name="connsiteY2" fmla="*/ 185681 h 185681"/>
                <a:gd name="connsiteX3" fmla="*/ 0 w 185681"/>
                <a:gd name="connsiteY3" fmla="*/ 185681 h 185681"/>
              </a:gdLst>
              <a:ahLst/>
              <a:cxnLst>
                <a:cxn ang="0">
                  <a:pos x="connsiteX0" y="connsiteY0"/>
                </a:cxn>
                <a:cxn ang="0">
                  <a:pos x="connsiteX1" y="connsiteY1"/>
                </a:cxn>
                <a:cxn ang="0">
                  <a:pos x="connsiteX2" y="connsiteY2"/>
                </a:cxn>
                <a:cxn ang="0">
                  <a:pos x="connsiteX3" y="connsiteY3"/>
                </a:cxn>
              </a:cxnLst>
              <a:rect l="l" t="t" r="r" b="b"/>
              <a:pathLst>
                <a:path w="185681" h="185681">
                  <a:moveTo>
                    <a:pt x="0" y="185681"/>
                  </a:moveTo>
                  <a:lnTo>
                    <a:pt x="185681" y="0"/>
                  </a:lnTo>
                  <a:lnTo>
                    <a:pt x="185681" y="185681"/>
                  </a:lnTo>
                  <a:lnTo>
                    <a:pt x="0" y="185681"/>
                  </a:lnTo>
                  <a:close/>
                </a:path>
              </a:pathLst>
            </a:custGeom>
            <a:gradFill flip="none" rotWithShape="1">
              <a:gsLst>
                <a:gs pos="0">
                  <a:schemeClr val="bg2">
                    <a:lumMod val="75000"/>
                  </a:schemeClr>
                </a:gs>
                <a:gs pos="100000">
                  <a:schemeClr val="bg2"/>
                </a:gs>
              </a:gsLst>
              <a:lin ang="18900000" scaled="1"/>
              <a:tileRect/>
            </a:gradFill>
            <a:ln w="3175"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1260475"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endParaRPr>
            </a:p>
          </p:txBody>
        </p:sp>
        <p:sp>
          <p:nvSpPr>
            <p:cNvPr id="20" name="Rectangle 15">
              <a:extLst>
                <a:ext uri="{FF2B5EF4-FFF2-40B4-BE49-F238E27FC236}">
                  <a16:creationId xmlns:a16="http://schemas.microsoft.com/office/drawing/2014/main" id="{A7ED3DDE-2733-68BA-BAEC-2EF82EFA9619}"/>
                </a:ext>
              </a:extLst>
            </p:cNvPr>
            <p:cNvSpPr/>
            <p:nvPr/>
          </p:nvSpPr>
          <p:spPr bwMode="auto">
            <a:xfrm flipH="1">
              <a:off x="11363659" y="4883686"/>
              <a:ext cx="201556" cy="199085"/>
            </a:xfrm>
            <a:custGeom>
              <a:avLst/>
              <a:gdLst>
                <a:gd name="connsiteX0" fmla="*/ 0 w 185681"/>
                <a:gd name="connsiteY0" fmla="*/ 0 h 185681"/>
                <a:gd name="connsiteX1" fmla="*/ 185681 w 185681"/>
                <a:gd name="connsiteY1" fmla="*/ 0 h 185681"/>
                <a:gd name="connsiteX2" fmla="*/ 185681 w 185681"/>
                <a:gd name="connsiteY2" fmla="*/ 185681 h 185681"/>
                <a:gd name="connsiteX3" fmla="*/ 0 w 185681"/>
                <a:gd name="connsiteY3" fmla="*/ 185681 h 185681"/>
                <a:gd name="connsiteX4" fmla="*/ 0 w 185681"/>
                <a:gd name="connsiteY4" fmla="*/ 0 h 185681"/>
                <a:gd name="connsiteX0" fmla="*/ 0 w 185681"/>
                <a:gd name="connsiteY0" fmla="*/ 185681 h 185681"/>
                <a:gd name="connsiteX1" fmla="*/ 185681 w 185681"/>
                <a:gd name="connsiteY1" fmla="*/ 0 h 185681"/>
                <a:gd name="connsiteX2" fmla="*/ 185681 w 185681"/>
                <a:gd name="connsiteY2" fmla="*/ 185681 h 185681"/>
                <a:gd name="connsiteX3" fmla="*/ 0 w 185681"/>
                <a:gd name="connsiteY3" fmla="*/ 185681 h 185681"/>
              </a:gdLst>
              <a:ahLst/>
              <a:cxnLst>
                <a:cxn ang="0">
                  <a:pos x="connsiteX0" y="connsiteY0"/>
                </a:cxn>
                <a:cxn ang="0">
                  <a:pos x="connsiteX1" y="connsiteY1"/>
                </a:cxn>
                <a:cxn ang="0">
                  <a:pos x="connsiteX2" y="connsiteY2"/>
                </a:cxn>
                <a:cxn ang="0">
                  <a:pos x="connsiteX3" y="connsiteY3"/>
                </a:cxn>
              </a:cxnLst>
              <a:rect l="l" t="t" r="r" b="b"/>
              <a:pathLst>
                <a:path w="185681" h="185681">
                  <a:moveTo>
                    <a:pt x="0" y="185681"/>
                  </a:moveTo>
                  <a:lnTo>
                    <a:pt x="185681" y="0"/>
                  </a:lnTo>
                  <a:lnTo>
                    <a:pt x="185681" y="185681"/>
                  </a:lnTo>
                  <a:lnTo>
                    <a:pt x="0" y="185681"/>
                  </a:lnTo>
                  <a:close/>
                </a:path>
              </a:pathLst>
            </a:custGeom>
            <a:gradFill flip="none" rotWithShape="1">
              <a:gsLst>
                <a:gs pos="0">
                  <a:schemeClr val="bg2">
                    <a:lumMod val="75000"/>
                  </a:schemeClr>
                </a:gs>
                <a:gs pos="100000">
                  <a:schemeClr val="bg2"/>
                </a:gs>
              </a:gsLst>
              <a:lin ang="18900000" scaled="1"/>
              <a:tileRect/>
            </a:gradFill>
            <a:ln w="3175"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1260475"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endParaRPr>
            </a:p>
          </p:txBody>
        </p:sp>
        <p:grpSp>
          <p:nvGrpSpPr>
            <p:cNvPr id="19" name="Group 18">
              <a:extLst>
                <a:ext uri="{FF2B5EF4-FFF2-40B4-BE49-F238E27FC236}">
                  <a16:creationId xmlns:a16="http://schemas.microsoft.com/office/drawing/2014/main" id="{563A8589-3671-C2AB-56F3-E7D931CDD51A}"/>
                </a:ext>
              </a:extLst>
            </p:cNvPr>
            <p:cNvGrpSpPr/>
            <p:nvPr/>
          </p:nvGrpSpPr>
          <p:grpSpPr>
            <a:xfrm>
              <a:off x="533400" y="5059218"/>
              <a:ext cx="11125200" cy="579582"/>
              <a:chOff x="533400" y="5059218"/>
              <a:chExt cx="11125200" cy="579582"/>
            </a:xfrm>
          </p:grpSpPr>
          <p:sp>
            <p:nvSpPr>
              <p:cNvPr id="25" name="Rounded Rectangle 24">
                <a:extLst>
                  <a:ext uri="{FF2B5EF4-FFF2-40B4-BE49-F238E27FC236}">
                    <a16:creationId xmlns:a16="http://schemas.microsoft.com/office/drawing/2014/main" id="{DCAD206F-ADA9-3EB5-4B6C-C3F0AB3CDEE4}"/>
                  </a:ext>
                </a:extLst>
              </p:cNvPr>
              <p:cNvSpPr/>
              <p:nvPr/>
            </p:nvSpPr>
            <p:spPr bwMode="auto">
              <a:xfrm>
                <a:off x="533400" y="5059218"/>
                <a:ext cx="11125200" cy="579582"/>
              </a:xfrm>
              <a:prstGeom prst="roundRect">
                <a:avLst>
                  <a:gd name="adj" fmla="val 24272"/>
                </a:avLst>
              </a:prstGeom>
              <a:solidFill>
                <a:schemeClr val="bg1"/>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2179638" marR="0" lvl="0" indent="0" algn="l" defTabSz="914400" rtl="0" eaLnBrk="1" fontAlgn="auto" latinLnBrk="0" hangingPunct="1">
                  <a:lnSpc>
                    <a:spcPct val="90000"/>
                  </a:lnSpc>
                  <a:spcBef>
                    <a:spcPts val="0"/>
                  </a:spcBef>
                  <a:spcAft>
                    <a:spcPts val="0"/>
                  </a:spcAft>
                  <a:buClrTx/>
                  <a:buSzTx/>
                  <a:buFontTx/>
                  <a:buNone/>
                  <a:tabLst/>
                  <a:defRPr/>
                </a:pPr>
                <a:r>
                  <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rPr>
                  <a:t>NetBackup Flex </a:t>
                </a:r>
                <a:r>
                  <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rPr>
                  <a:t>Hardware Platform</a:t>
                </a:r>
              </a:p>
            </p:txBody>
          </p:sp>
          <p:grpSp>
            <p:nvGrpSpPr>
              <p:cNvPr id="3" name="Group 2">
                <a:extLst>
                  <a:ext uri="{FF2B5EF4-FFF2-40B4-BE49-F238E27FC236}">
                    <a16:creationId xmlns:a16="http://schemas.microsoft.com/office/drawing/2014/main" id="{1A4886B6-B388-B00C-9053-DB06C58F5A81}"/>
                  </a:ext>
                </a:extLst>
              </p:cNvPr>
              <p:cNvGrpSpPr/>
              <p:nvPr/>
            </p:nvGrpSpPr>
            <p:grpSpPr>
              <a:xfrm>
                <a:off x="6873307" y="5115594"/>
                <a:ext cx="2543373" cy="472748"/>
                <a:chOff x="6873307" y="5081261"/>
                <a:chExt cx="2543373" cy="472748"/>
              </a:xfrm>
            </p:grpSpPr>
            <p:pic>
              <p:nvPicPr>
                <p:cNvPr id="32" name="Graphic 31">
                  <a:extLst>
                    <a:ext uri="{FF2B5EF4-FFF2-40B4-BE49-F238E27FC236}">
                      <a16:creationId xmlns:a16="http://schemas.microsoft.com/office/drawing/2014/main" id="{BD77DFE2-838D-F4E6-E9A5-7C3556B98D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3307" y="5117991"/>
                  <a:ext cx="399288" cy="399288"/>
                </a:xfrm>
                <a:prstGeom prst="rect">
                  <a:avLst/>
                </a:prstGeom>
              </p:spPr>
            </p:pic>
            <p:pic>
              <p:nvPicPr>
                <p:cNvPr id="36" name="Graphic 35">
                  <a:extLst>
                    <a:ext uri="{FF2B5EF4-FFF2-40B4-BE49-F238E27FC236}">
                      <a16:creationId xmlns:a16="http://schemas.microsoft.com/office/drawing/2014/main" id="{1A89A856-5917-7F34-57D7-10310D581B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4344" y="5116467"/>
                  <a:ext cx="402336" cy="402336"/>
                </a:xfrm>
                <a:prstGeom prst="rect">
                  <a:avLst/>
                </a:prstGeom>
              </p:spPr>
            </p:pic>
            <p:pic>
              <p:nvPicPr>
                <p:cNvPr id="38" name="Graphic 37">
                  <a:extLst>
                    <a:ext uri="{FF2B5EF4-FFF2-40B4-BE49-F238E27FC236}">
                      <a16:creationId xmlns:a16="http://schemas.microsoft.com/office/drawing/2014/main" id="{988DF453-0A25-9647-5716-3EEF0BB0E7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5144" y="5116467"/>
                  <a:ext cx="402336" cy="402336"/>
                </a:xfrm>
                <a:prstGeom prst="rect">
                  <a:avLst/>
                </a:prstGeom>
              </p:spPr>
            </p:pic>
            <p:pic>
              <p:nvPicPr>
                <p:cNvPr id="40" name="Graphic 39">
                  <a:extLst>
                    <a:ext uri="{FF2B5EF4-FFF2-40B4-BE49-F238E27FC236}">
                      <a16:creationId xmlns:a16="http://schemas.microsoft.com/office/drawing/2014/main" id="{BAD87260-371E-7750-6269-0086529E7B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52655" y="5081261"/>
                  <a:ext cx="472748" cy="472748"/>
                </a:xfrm>
                <a:prstGeom prst="rect">
                  <a:avLst/>
                </a:prstGeom>
              </p:spPr>
            </p:pic>
            <p:pic>
              <p:nvPicPr>
                <p:cNvPr id="46" name="Graphic 45">
                  <a:extLst>
                    <a:ext uri="{FF2B5EF4-FFF2-40B4-BE49-F238E27FC236}">
                      <a16:creationId xmlns:a16="http://schemas.microsoft.com/office/drawing/2014/main" id="{A0C303BB-06CF-23A4-FB1A-DCA184B1CFB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12706" y="5096915"/>
                  <a:ext cx="428258" cy="428258"/>
                </a:xfrm>
                <a:prstGeom prst="rect">
                  <a:avLst/>
                </a:prstGeom>
              </p:spPr>
            </p:pic>
          </p:grpSp>
        </p:grpSp>
      </p:grpSp>
      <p:grpSp>
        <p:nvGrpSpPr>
          <p:cNvPr id="22" name="Group 21">
            <a:extLst>
              <a:ext uri="{FF2B5EF4-FFF2-40B4-BE49-F238E27FC236}">
                <a16:creationId xmlns:a16="http://schemas.microsoft.com/office/drawing/2014/main" id="{927DA003-27E6-04E1-A17E-0F32C028B97F}"/>
              </a:ext>
            </a:extLst>
          </p:cNvPr>
          <p:cNvGrpSpPr/>
          <p:nvPr/>
        </p:nvGrpSpPr>
        <p:grpSpPr>
          <a:xfrm>
            <a:off x="533400" y="4096690"/>
            <a:ext cx="11125200" cy="777938"/>
            <a:chOff x="533400" y="4096690"/>
            <a:chExt cx="11125200" cy="777938"/>
          </a:xfrm>
        </p:grpSpPr>
        <p:sp>
          <p:nvSpPr>
            <p:cNvPr id="16" name="Rectangle 15">
              <a:extLst>
                <a:ext uri="{FF2B5EF4-FFF2-40B4-BE49-F238E27FC236}">
                  <a16:creationId xmlns:a16="http://schemas.microsoft.com/office/drawing/2014/main" id="{D1B87A8C-AC1C-E1F7-087F-6D1A8172D453}"/>
                </a:ext>
              </a:extLst>
            </p:cNvPr>
            <p:cNvSpPr/>
            <p:nvPr/>
          </p:nvSpPr>
          <p:spPr bwMode="auto">
            <a:xfrm>
              <a:off x="626783" y="4096690"/>
              <a:ext cx="201556" cy="199085"/>
            </a:xfrm>
            <a:custGeom>
              <a:avLst/>
              <a:gdLst>
                <a:gd name="connsiteX0" fmla="*/ 0 w 185681"/>
                <a:gd name="connsiteY0" fmla="*/ 0 h 185681"/>
                <a:gd name="connsiteX1" fmla="*/ 185681 w 185681"/>
                <a:gd name="connsiteY1" fmla="*/ 0 h 185681"/>
                <a:gd name="connsiteX2" fmla="*/ 185681 w 185681"/>
                <a:gd name="connsiteY2" fmla="*/ 185681 h 185681"/>
                <a:gd name="connsiteX3" fmla="*/ 0 w 185681"/>
                <a:gd name="connsiteY3" fmla="*/ 185681 h 185681"/>
                <a:gd name="connsiteX4" fmla="*/ 0 w 185681"/>
                <a:gd name="connsiteY4" fmla="*/ 0 h 185681"/>
                <a:gd name="connsiteX0" fmla="*/ 0 w 185681"/>
                <a:gd name="connsiteY0" fmla="*/ 185681 h 185681"/>
                <a:gd name="connsiteX1" fmla="*/ 185681 w 185681"/>
                <a:gd name="connsiteY1" fmla="*/ 0 h 185681"/>
                <a:gd name="connsiteX2" fmla="*/ 185681 w 185681"/>
                <a:gd name="connsiteY2" fmla="*/ 185681 h 185681"/>
                <a:gd name="connsiteX3" fmla="*/ 0 w 185681"/>
                <a:gd name="connsiteY3" fmla="*/ 185681 h 185681"/>
              </a:gdLst>
              <a:ahLst/>
              <a:cxnLst>
                <a:cxn ang="0">
                  <a:pos x="connsiteX0" y="connsiteY0"/>
                </a:cxn>
                <a:cxn ang="0">
                  <a:pos x="connsiteX1" y="connsiteY1"/>
                </a:cxn>
                <a:cxn ang="0">
                  <a:pos x="connsiteX2" y="connsiteY2"/>
                </a:cxn>
                <a:cxn ang="0">
                  <a:pos x="connsiteX3" y="connsiteY3"/>
                </a:cxn>
              </a:cxnLst>
              <a:rect l="l" t="t" r="r" b="b"/>
              <a:pathLst>
                <a:path w="185681" h="185681">
                  <a:moveTo>
                    <a:pt x="0" y="185681"/>
                  </a:moveTo>
                  <a:lnTo>
                    <a:pt x="185681" y="0"/>
                  </a:lnTo>
                  <a:lnTo>
                    <a:pt x="185681" y="185681"/>
                  </a:lnTo>
                  <a:lnTo>
                    <a:pt x="0" y="185681"/>
                  </a:lnTo>
                  <a:close/>
                </a:path>
              </a:pathLst>
            </a:custGeom>
            <a:gradFill flip="none" rotWithShape="1">
              <a:gsLst>
                <a:gs pos="0">
                  <a:schemeClr val="bg2">
                    <a:lumMod val="75000"/>
                  </a:schemeClr>
                </a:gs>
                <a:gs pos="100000">
                  <a:schemeClr val="bg2"/>
                </a:gs>
              </a:gsLst>
              <a:lin ang="18900000" scaled="1"/>
              <a:tileRect/>
            </a:gradFill>
            <a:ln w="3175"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1260475"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endParaRPr>
            </a:p>
          </p:txBody>
        </p:sp>
        <p:sp>
          <p:nvSpPr>
            <p:cNvPr id="21" name="Rectangle 15">
              <a:extLst>
                <a:ext uri="{FF2B5EF4-FFF2-40B4-BE49-F238E27FC236}">
                  <a16:creationId xmlns:a16="http://schemas.microsoft.com/office/drawing/2014/main" id="{9E8610B0-59AE-0BDE-0D16-6EF337F657C6}"/>
                </a:ext>
              </a:extLst>
            </p:cNvPr>
            <p:cNvSpPr/>
            <p:nvPr/>
          </p:nvSpPr>
          <p:spPr bwMode="auto">
            <a:xfrm flipH="1">
              <a:off x="11363659" y="4096690"/>
              <a:ext cx="201556" cy="199085"/>
            </a:xfrm>
            <a:custGeom>
              <a:avLst/>
              <a:gdLst>
                <a:gd name="connsiteX0" fmla="*/ 0 w 185681"/>
                <a:gd name="connsiteY0" fmla="*/ 0 h 185681"/>
                <a:gd name="connsiteX1" fmla="*/ 185681 w 185681"/>
                <a:gd name="connsiteY1" fmla="*/ 0 h 185681"/>
                <a:gd name="connsiteX2" fmla="*/ 185681 w 185681"/>
                <a:gd name="connsiteY2" fmla="*/ 185681 h 185681"/>
                <a:gd name="connsiteX3" fmla="*/ 0 w 185681"/>
                <a:gd name="connsiteY3" fmla="*/ 185681 h 185681"/>
                <a:gd name="connsiteX4" fmla="*/ 0 w 185681"/>
                <a:gd name="connsiteY4" fmla="*/ 0 h 185681"/>
                <a:gd name="connsiteX0" fmla="*/ 0 w 185681"/>
                <a:gd name="connsiteY0" fmla="*/ 185681 h 185681"/>
                <a:gd name="connsiteX1" fmla="*/ 185681 w 185681"/>
                <a:gd name="connsiteY1" fmla="*/ 0 h 185681"/>
                <a:gd name="connsiteX2" fmla="*/ 185681 w 185681"/>
                <a:gd name="connsiteY2" fmla="*/ 185681 h 185681"/>
                <a:gd name="connsiteX3" fmla="*/ 0 w 185681"/>
                <a:gd name="connsiteY3" fmla="*/ 185681 h 185681"/>
              </a:gdLst>
              <a:ahLst/>
              <a:cxnLst>
                <a:cxn ang="0">
                  <a:pos x="connsiteX0" y="connsiteY0"/>
                </a:cxn>
                <a:cxn ang="0">
                  <a:pos x="connsiteX1" y="connsiteY1"/>
                </a:cxn>
                <a:cxn ang="0">
                  <a:pos x="connsiteX2" y="connsiteY2"/>
                </a:cxn>
                <a:cxn ang="0">
                  <a:pos x="connsiteX3" y="connsiteY3"/>
                </a:cxn>
              </a:cxnLst>
              <a:rect l="l" t="t" r="r" b="b"/>
              <a:pathLst>
                <a:path w="185681" h="185681">
                  <a:moveTo>
                    <a:pt x="0" y="185681"/>
                  </a:moveTo>
                  <a:lnTo>
                    <a:pt x="185681" y="0"/>
                  </a:lnTo>
                  <a:lnTo>
                    <a:pt x="185681" y="185681"/>
                  </a:lnTo>
                  <a:lnTo>
                    <a:pt x="0" y="185681"/>
                  </a:lnTo>
                  <a:close/>
                </a:path>
              </a:pathLst>
            </a:custGeom>
            <a:gradFill flip="none" rotWithShape="1">
              <a:gsLst>
                <a:gs pos="0">
                  <a:schemeClr val="bg2">
                    <a:lumMod val="75000"/>
                  </a:schemeClr>
                </a:gs>
                <a:gs pos="100000">
                  <a:schemeClr val="bg2"/>
                </a:gs>
              </a:gsLst>
              <a:lin ang="18900000" scaled="1"/>
              <a:tileRect/>
            </a:gradFill>
            <a:ln w="3175" cap="flat" cmpd="sng" algn="ctr">
              <a:noFill/>
              <a:prstDash val="solid"/>
              <a:miter lim="800000"/>
              <a:headEnd type="none" w="med" len="med"/>
              <a:tailEnd type="none" w="med" len="med"/>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1260475" marR="0" lvl="0" indent="0" algn="l"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5C709DCC-F807-74F9-A10B-04B07EF99948}"/>
                </a:ext>
              </a:extLst>
            </p:cNvPr>
            <p:cNvGrpSpPr/>
            <p:nvPr/>
          </p:nvGrpSpPr>
          <p:grpSpPr>
            <a:xfrm>
              <a:off x="533400" y="4282371"/>
              <a:ext cx="11125200" cy="592257"/>
              <a:chOff x="533400" y="4282371"/>
              <a:chExt cx="11125200" cy="592257"/>
            </a:xfrm>
          </p:grpSpPr>
          <p:sp>
            <p:nvSpPr>
              <p:cNvPr id="23" name="Rounded Rectangle 22">
                <a:extLst>
                  <a:ext uri="{FF2B5EF4-FFF2-40B4-BE49-F238E27FC236}">
                    <a16:creationId xmlns:a16="http://schemas.microsoft.com/office/drawing/2014/main" id="{4B077512-3A30-FFAE-16A2-6F0B455A7A13}"/>
                  </a:ext>
                </a:extLst>
              </p:cNvPr>
              <p:cNvSpPr/>
              <p:nvPr/>
            </p:nvSpPr>
            <p:spPr bwMode="auto">
              <a:xfrm>
                <a:off x="533400" y="4282371"/>
                <a:ext cx="11125200" cy="579582"/>
              </a:xfrm>
              <a:prstGeom prst="roundRect">
                <a:avLst>
                  <a:gd name="adj" fmla="val 24272"/>
                </a:avLst>
              </a:prstGeom>
              <a:solidFill>
                <a:schemeClr val="bg1"/>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1260475" marR="0" lvl="0" indent="0" algn="l" defTabSz="914400" rtl="0" eaLnBrk="1" fontAlgn="auto" latinLnBrk="0" hangingPunct="1">
                  <a:lnSpc>
                    <a:spcPct val="90000"/>
                  </a:lnSpc>
                  <a:spcBef>
                    <a:spcPts val="0"/>
                  </a:spcBef>
                  <a:spcAft>
                    <a:spcPts val="0"/>
                  </a:spcAft>
                  <a:buClrTx/>
                  <a:buSzTx/>
                  <a:buFontTx/>
                  <a:buNone/>
                  <a:tabLst/>
                  <a:defRPr/>
                </a:pPr>
                <a:r>
                  <a:rPr kumimoji="0" lang="en-US" sz="1799" b="0" i="0" u="none" strike="noStrike" kern="1200" cap="none" spc="0" normalizeH="0" baseline="0" noProof="0">
                    <a:ln>
                      <a:noFill/>
                    </a:ln>
                    <a:solidFill>
                      <a:srgbClr val="D31D24"/>
                    </a:solidFill>
                    <a:effectLst/>
                    <a:uLnTx/>
                    <a:uFillTx/>
                    <a:latin typeface="Arial" panose="020B0604020202020204" pitchFamily="34" charset="0"/>
                    <a:ea typeface="+mn-ea"/>
                    <a:cs typeface="Arial" panose="020B0604020202020204" pitchFamily="34" charset="0"/>
                  </a:rPr>
                  <a:t>NetBackup Flex </a:t>
                </a:r>
                <a:r>
                  <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rPr>
                  <a:t>Software Platform</a:t>
                </a:r>
              </a:p>
            </p:txBody>
          </p:sp>
          <p:grpSp>
            <p:nvGrpSpPr>
              <p:cNvPr id="12" name="Group 11">
                <a:extLst>
                  <a:ext uri="{FF2B5EF4-FFF2-40B4-BE49-F238E27FC236}">
                    <a16:creationId xmlns:a16="http://schemas.microsoft.com/office/drawing/2014/main" id="{A4B4F4CF-7D96-2AD8-E5C5-075BCEE476BF}"/>
                  </a:ext>
                </a:extLst>
              </p:cNvPr>
              <p:cNvGrpSpPr/>
              <p:nvPr/>
            </p:nvGrpSpPr>
            <p:grpSpPr>
              <a:xfrm>
                <a:off x="6164815" y="4364622"/>
                <a:ext cx="5071195" cy="510006"/>
                <a:chOff x="5978533" y="4364622"/>
                <a:chExt cx="5071195" cy="510006"/>
              </a:xfrm>
            </p:grpSpPr>
            <p:pic>
              <p:nvPicPr>
                <p:cNvPr id="28" name="Graphic 27">
                  <a:extLst>
                    <a:ext uri="{FF2B5EF4-FFF2-40B4-BE49-F238E27FC236}">
                      <a16:creationId xmlns:a16="http://schemas.microsoft.com/office/drawing/2014/main" id="{0116BB8E-D922-C7F8-5DE4-E38177B5EEA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78533" y="4377685"/>
                  <a:ext cx="1235140" cy="388952"/>
                </a:xfrm>
                <a:prstGeom prst="rect">
                  <a:avLst/>
                </a:prstGeom>
              </p:spPr>
            </p:pic>
            <p:pic>
              <p:nvPicPr>
                <p:cNvPr id="29" name="Picture 28">
                  <a:extLst>
                    <a:ext uri="{FF2B5EF4-FFF2-40B4-BE49-F238E27FC236}">
                      <a16:creationId xmlns:a16="http://schemas.microsoft.com/office/drawing/2014/main" id="{E502E5C4-089A-1377-0D43-EA0A8FBAEB50}"/>
                    </a:ext>
                  </a:extLst>
                </p:cNvPr>
                <p:cNvPicPr>
                  <a:picLocks noChangeAspect="1"/>
                </p:cNvPicPr>
                <p:nvPr/>
              </p:nvPicPr>
              <p:blipFill>
                <a:blip r:embed="rId20">
                  <a:clrChange>
                    <a:clrFrom>
                      <a:srgbClr val="F7F7F7"/>
                    </a:clrFrom>
                    <a:clrTo>
                      <a:srgbClr val="F7F7F7">
                        <a:alpha val="0"/>
                      </a:srgbClr>
                    </a:clrTo>
                  </a:clrChange>
                </a:blip>
                <a:srcRect/>
                <a:stretch/>
              </p:blipFill>
              <p:spPr>
                <a:xfrm>
                  <a:off x="7244753" y="4364622"/>
                  <a:ext cx="1296470" cy="388941"/>
                </a:xfrm>
                <a:prstGeom prst="rect">
                  <a:avLst/>
                </a:prstGeom>
              </p:spPr>
            </p:pic>
            <p:sp>
              <p:nvSpPr>
                <p:cNvPr id="30" name="TextBox 29">
                  <a:extLst>
                    <a:ext uri="{FF2B5EF4-FFF2-40B4-BE49-F238E27FC236}">
                      <a16:creationId xmlns:a16="http://schemas.microsoft.com/office/drawing/2014/main" id="{5EC90BC7-1794-E32F-0DF8-418A8B56600D}"/>
                    </a:ext>
                  </a:extLst>
                </p:cNvPr>
                <p:cNvSpPr txBox="1"/>
                <p:nvPr/>
              </p:nvSpPr>
              <p:spPr>
                <a:xfrm>
                  <a:off x="8930832" y="4660423"/>
                  <a:ext cx="2118896" cy="214205"/>
                </a:xfrm>
                <a:prstGeom prst="rect">
                  <a:avLst/>
                </a:prstGeom>
                <a:no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200"/>
                    </a:spcAft>
                    <a:buClr>
                      <a:srgbClr val="AB2328"/>
                    </a:buClr>
                    <a:buSzTx/>
                    <a:buFontTx/>
                    <a:buNone/>
                    <a:tabLst/>
                    <a:defRPr/>
                  </a:pPr>
                  <a:r>
                    <a:rPr kumimoji="0" lang="en-US" sz="800" b="0" i="0" u="none" strike="noStrike" kern="1200" cap="none" spc="0" normalizeH="0" baseline="0" noProof="0">
                      <a:ln>
                        <a:noFill/>
                      </a:ln>
                      <a:solidFill>
                        <a:srgbClr val="182C34"/>
                      </a:solidFill>
                      <a:effectLst/>
                      <a:uLnTx/>
                      <a:uFillTx/>
                      <a:latin typeface="Arial" panose="020B0604020202020204"/>
                      <a:ea typeface="+mn-ea"/>
                      <a:cs typeface="+mn-cs"/>
                    </a:rPr>
                    <a:t>Immutable container images</a:t>
                  </a:r>
                </a:p>
              </p:txBody>
            </p:sp>
            <p:grpSp>
              <p:nvGrpSpPr>
                <p:cNvPr id="118" name="Group 117">
                  <a:extLst>
                    <a:ext uri="{FF2B5EF4-FFF2-40B4-BE49-F238E27FC236}">
                      <a16:creationId xmlns:a16="http://schemas.microsoft.com/office/drawing/2014/main" id="{6A11CDBE-C052-F111-AF51-5B0391275395}"/>
                    </a:ext>
                  </a:extLst>
                </p:cNvPr>
                <p:cNvGrpSpPr/>
                <p:nvPr/>
              </p:nvGrpSpPr>
              <p:grpSpPr>
                <a:xfrm>
                  <a:off x="9177547" y="4388380"/>
                  <a:ext cx="491991" cy="245176"/>
                  <a:chOff x="9720293" y="4931927"/>
                  <a:chExt cx="491991" cy="245176"/>
                </a:xfrm>
              </p:grpSpPr>
              <p:grpSp>
                <p:nvGrpSpPr>
                  <p:cNvPr id="115" name="Group 114">
                    <a:extLst>
                      <a:ext uri="{FF2B5EF4-FFF2-40B4-BE49-F238E27FC236}">
                        <a16:creationId xmlns:a16="http://schemas.microsoft.com/office/drawing/2014/main" id="{7ADB9BEA-2832-D125-93D1-1078B6B6DE9C}"/>
                      </a:ext>
                    </a:extLst>
                  </p:cNvPr>
                  <p:cNvGrpSpPr/>
                  <p:nvPr/>
                </p:nvGrpSpPr>
                <p:grpSpPr>
                  <a:xfrm>
                    <a:off x="9720293" y="4931927"/>
                    <a:ext cx="491991" cy="245176"/>
                    <a:chOff x="13633682" y="2799798"/>
                    <a:chExt cx="2853452" cy="942300"/>
                  </a:xfrm>
                </p:grpSpPr>
                <p:sp>
                  <p:nvSpPr>
                    <p:cNvPr id="113" name="Rounded Rectangle 112">
                      <a:extLst>
                        <a:ext uri="{FF2B5EF4-FFF2-40B4-BE49-F238E27FC236}">
                          <a16:creationId xmlns:a16="http://schemas.microsoft.com/office/drawing/2014/main" id="{C289E0D6-84A2-4656-A6D2-679A24A22044}"/>
                        </a:ext>
                      </a:extLst>
                    </p:cNvPr>
                    <p:cNvSpPr/>
                    <p:nvPr/>
                  </p:nvSpPr>
                  <p:spPr bwMode="auto">
                    <a:xfrm>
                      <a:off x="13636982" y="2799798"/>
                      <a:ext cx="2850152" cy="942300"/>
                    </a:xfrm>
                    <a:prstGeom prst="roundRect">
                      <a:avLst>
                        <a:gd name="adj" fmla="val 13643"/>
                      </a:avLst>
                    </a:prstGeom>
                    <a:solidFill>
                      <a:schemeClr val="bg1"/>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114" name="Straight Connector 113">
                      <a:extLst>
                        <a:ext uri="{FF2B5EF4-FFF2-40B4-BE49-F238E27FC236}">
                          <a16:creationId xmlns:a16="http://schemas.microsoft.com/office/drawing/2014/main" id="{061F4396-78FE-F728-E67B-AFCE02498C37}"/>
                        </a:ext>
                      </a:extLst>
                    </p:cNvPr>
                    <p:cNvCxnSpPr>
                      <a:cxnSpLocks/>
                    </p:cNvCxnSpPr>
                    <p:nvPr/>
                  </p:nvCxnSpPr>
                  <p:spPr>
                    <a:xfrm>
                      <a:off x="13633682" y="3312222"/>
                      <a:ext cx="285015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7" name="Graphic 116">
                    <a:extLst>
                      <a:ext uri="{FF2B5EF4-FFF2-40B4-BE49-F238E27FC236}">
                        <a16:creationId xmlns:a16="http://schemas.microsoft.com/office/drawing/2014/main" id="{52602F5F-6CA7-F75F-FAB9-A1C704497DA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087144" y="4946270"/>
                    <a:ext cx="104104" cy="104104"/>
                  </a:xfrm>
                  <a:prstGeom prst="rect">
                    <a:avLst/>
                  </a:prstGeom>
                </p:spPr>
              </p:pic>
            </p:grpSp>
            <p:grpSp>
              <p:nvGrpSpPr>
                <p:cNvPr id="119" name="Group 118">
                  <a:extLst>
                    <a:ext uri="{FF2B5EF4-FFF2-40B4-BE49-F238E27FC236}">
                      <a16:creationId xmlns:a16="http://schemas.microsoft.com/office/drawing/2014/main" id="{D4BCD52B-6E08-1BDC-AF36-656FBBF43505}"/>
                    </a:ext>
                  </a:extLst>
                </p:cNvPr>
                <p:cNvGrpSpPr/>
                <p:nvPr/>
              </p:nvGrpSpPr>
              <p:grpSpPr>
                <a:xfrm>
                  <a:off x="9744284" y="4388380"/>
                  <a:ext cx="491991" cy="245176"/>
                  <a:chOff x="9720293" y="4931927"/>
                  <a:chExt cx="491991" cy="245176"/>
                </a:xfrm>
              </p:grpSpPr>
              <p:grpSp>
                <p:nvGrpSpPr>
                  <p:cNvPr id="120" name="Group 119">
                    <a:extLst>
                      <a:ext uri="{FF2B5EF4-FFF2-40B4-BE49-F238E27FC236}">
                        <a16:creationId xmlns:a16="http://schemas.microsoft.com/office/drawing/2014/main" id="{81E0E176-6455-52FD-8049-9E3A3B515831}"/>
                      </a:ext>
                    </a:extLst>
                  </p:cNvPr>
                  <p:cNvGrpSpPr/>
                  <p:nvPr/>
                </p:nvGrpSpPr>
                <p:grpSpPr>
                  <a:xfrm>
                    <a:off x="9720293" y="4931927"/>
                    <a:ext cx="491991" cy="245176"/>
                    <a:chOff x="13633682" y="2799798"/>
                    <a:chExt cx="2853452" cy="942300"/>
                  </a:xfrm>
                </p:grpSpPr>
                <p:sp>
                  <p:nvSpPr>
                    <p:cNvPr id="122" name="Rounded Rectangle 121">
                      <a:extLst>
                        <a:ext uri="{FF2B5EF4-FFF2-40B4-BE49-F238E27FC236}">
                          <a16:creationId xmlns:a16="http://schemas.microsoft.com/office/drawing/2014/main" id="{C045176B-76EA-1E50-1C4C-8286B16187E6}"/>
                        </a:ext>
                      </a:extLst>
                    </p:cNvPr>
                    <p:cNvSpPr/>
                    <p:nvPr/>
                  </p:nvSpPr>
                  <p:spPr bwMode="auto">
                    <a:xfrm>
                      <a:off x="13636982" y="2799798"/>
                      <a:ext cx="2850152" cy="942300"/>
                    </a:xfrm>
                    <a:prstGeom prst="roundRect">
                      <a:avLst>
                        <a:gd name="adj" fmla="val 13643"/>
                      </a:avLst>
                    </a:prstGeom>
                    <a:solidFill>
                      <a:schemeClr val="bg1"/>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123" name="Straight Connector 122">
                      <a:extLst>
                        <a:ext uri="{FF2B5EF4-FFF2-40B4-BE49-F238E27FC236}">
                          <a16:creationId xmlns:a16="http://schemas.microsoft.com/office/drawing/2014/main" id="{260396CB-E79B-94A2-4E82-501213972C63}"/>
                        </a:ext>
                      </a:extLst>
                    </p:cNvPr>
                    <p:cNvCxnSpPr>
                      <a:cxnSpLocks/>
                    </p:cNvCxnSpPr>
                    <p:nvPr/>
                  </p:nvCxnSpPr>
                  <p:spPr>
                    <a:xfrm>
                      <a:off x="13633682" y="3312222"/>
                      <a:ext cx="285015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1" name="Graphic 120">
                    <a:extLst>
                      <a:ext uri="{FF2B5EF4-FFF2-40B4-BE49-F238E27FC236}">
                        <a16:creationId xmlns:a16="http://schemas.microsoft.com/office/drawing/2014/main" id="{759CAD0F-12B8-5235-68B5-B5EFDB6BBED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087144" y="4946270"/>
                    <a:ext cx="104104" cy="104104"/>
                  </a:xfrm>
                  <a:prstGeom prst="rect">
                    <a:avLst/>
                  </a:prstGeom>
                </p:spPr>
              </p:pic>
            </p:grpSp>
            <p:grpSp>
              <p:nvGrpSpPr>
                <p:cNvPr id="124" name="Group 123">
                  <a:extLst>
                    <a:ext uri="{FF2B5EF4-FFF2-40B4-BE49-F238E27FC236}">
                      <a16:creationId xmlns:a16="http://schemas.microsoft.com/office/drawing/2014/main" id="{96018B66-6D4E-5E70-5E3B-45CE236C22E5}"/>
                    </a:ext>
                  </a:extLst>
                </p:cNvPr>
                <p:cNvGrpSpPr/>
                <p:nvPr/>
              </p:nvGrpSpPr>
              <p:grpSpPr>
                <a:xfrm>
                  <a:off x="10311022" y="4388380"/>
                  <a:ext cx="491989" cy="245176"/>
                  <a:chOff x="9720293" y="4931927"/>
                  <a:chExt cx="491989" cy="245176"/>
                </a:xfrm>
              </p:grpSpPr>
              <p:grpSp>
                <p:nvGrpSpPr>
                  <p:cNvPr id="125" name="Group 124">
                    <a:extLst>
                      <a:ext uri="{FF2B5EF4-FFF2-40B4-BE49-F238E27FC236}">
                        <a16:creationId xmlns:a16="http://schemas.microsoft.com/office/drawing/2014/main" id="{1F3C52CC-F6D9-F160-FA18-317C9E0B2221}"/>
                      </a:ext>
                    </a:extLst>
                  </p:cNvPr>
                  <p:cNvGrpSpPr/>
                  <p:nvPr/>
                </p:nvGrpSpPr>
                <p:grpSpPr>
                  <a:xfrm>
                    <a:off x="9720293" y="4931927"/>
                    <a:ext cx="491989" cy="245176"/>
                    <a:chOff x="13633679" y="2799798"/>
                    <a:chExt cx="2853438" cy="942300"/>
                  </a:xfrm>
                </p:grpSpPr>
                <p:sp>
                  <p:nvSpPr>
                    <p:cNvPr id="127" name="Rounded Rectangle 126">
                      <a:extLst>
                        <a:ext uri="{FF2B5EF4-FFF2-40B4-BE49-F238E27FC236}">
                          <a16:creationId xmlns:a16="http://schemas.microsoft.com/office/drawing/2014/main" id="{E280F376-2BFE-2E88-E8B0-CC2C36A551E8}"/>
                        </a:ext>
                      </a:extLst>
                    </p:cNvPr>
                    <p:cNvSpPr/>
                    <p:nvPr/>
                  </p:nvSpPr>
                  <p:spPr bwMode="auto">
                    <a:xfrm>
                      <a:off x="13636967" y="2799798"/>
                      <a:ext cx="2850150" cy="942300"/>
                    </a:xfrm>
                    <a:prstGeom prst="roundRect">
                      <a:avLst>
                        <a:gd name="adj" fmla="val 13643"/>
                      </a:avLst>
                    </a:prstGeom>
                    <a:solidFill>
                      <a:schemeClr val="bg1"/>
                    </a:solidFill>
                    <a:ln w="3175" cap="flat" cmpd="sng" algn="ctr">
                      <a:solidFill>
                        <a:schemeClr val="tx2">
                          <a:lumMod val="20000"/>
                          <a:lumOff val="80000"/>
                        </a:schemeClr>
                      </a:solid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cxnSp>
                  <p:nvCxnSpPr>
                    <p:cNvPr id="128" name="Straight Connector 127">
                      <a:extLst>
                        <a:ext uri="{FF2B5EF4-FFF2-40B4-BE49-F238E27FC236}">
                          <a16:creationId xmlns:a16="http://schemas.microsoft.com/office/drawing/2014/main" id="{B1FC63BE-080B-AF52-DF4C-0CF5AF9EDA64}"/>
                        </a:ext>
                      </a:extLst>
                    </p:cNvPr>
                    <p:cNvCxnSpPr>
                      <a:cxnSpLocks/>
                    </p:cNvCxnSpPr>
                    <p:nvPr/>
                  </p:nvCxnSpPr>
                  <p:spPr>
                    <a:xfrm>
                      <a:off x="13633679" y="3312222"/>
                      <a:ext cx="285015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6" name="Graphic 125">
                    <a:extLst>
                      <a:ext uri="{FF2B5EF4-FFF2-40B4-BE49-F238E27FC236}">
                        <a16:creationId xmlns:a16="http://schemas.microsoft.com/office/drawing/2014/main" id="{968C30C5-14FE-9EBD-5327-42B942F8073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087144" y="4946270"/>
                    <a:ext cx="104104" cy="104104"/>
                  </a:xfrm>
                  <a:prstGeom prst="rect">
                    <a:avLst/>
                  </a:prstGeom>
                </p:spPr>
              </p:pic>
            </p:grpSp>
            <p:pic>
              <p:nvPicPr>
                <p:cNvPr id="14" name="Picture 13">
                  <a:extLst>
                    <a:ext uri="{FF2B5EF4-FFF2-40B4-BE49-F238E27FC236}">
                      <a16:creationId xmlns:a16="http://schemas.microsoft.com/office/drawing/2014/main" id="{47AF4111-9A51-A642-E9FB-350D7DF643D2}"/>
                    </a:ext>
                  </a:extLst>
                </p:cNvPr>
                <p:cNvPicPr>
                  <a:picLocks noChangeAspect="1"/>
                </p:cNvPicPr>
                <p:nvPr/>
              </p:nvPicPr>
              <p:blipFill>
                <a:blip r:embed="rId23"/>
                <a:srcRect/>
                <a:stretch/>
              </p:blipFill>
              <p:spPr>
                <a:xfrm>
                  <a:off x="8580653" y="4364622"/>
                  <a:ext cx="397740" cy="388941"/>
                </a:xfrm>
                <a:prstGeom prst="rect">
                  <a:avLst/>
                </a:prstGeom>
              </p:spPr>
            </p:pic>
          </p:grpSp>
        </p:grpSp>
      </p:grpSp>
    </p:spTree>
    <p:extLst>
      <p:ext uri="{BB962C8B-B14F-4D97-AF65-F5344CB8AC3E}">
        <p14:creationId xmlns:p14="http://schemas.microsoft.com/office/powerpoint/2010/main" val="76811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par>
                                <p:cTn id="8" presetID="42" presetClass="path" presetSubtype="0" decel="100000" fill="hold" nodeType="withEffect">
                                  <p:stCondLst>
                                    <p:cond delay="0"/>
                                  </p:stCondLst>
                                  <p:childTnLst>
                                    <p:animMotion origin="layout" path="M 1.875E-6 3.7037E-7 L -0.06237 3.7037E-7 " pathEditMode="relative" rAng="0" ptsTypes="AA">
                                      <p:cBhvr>
                                        <p:cTn id="9" dur="750" spd="-100000" fill="hold"/>
                                        <p:tgtEl>
                                          <p:spTgt spid="34"/>
                                        </p:tgtEl>
                                        <p:attrNameLst>
                                          <p:attrName>ppt_x</p:attrName>
                                          <p:attrName>ppt_y</p:attrName>
                                        </p:attrNameLst>
                                      </p:cBhvr>
                                      <p:rCtr x="-3125"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42" presetClass="path" presetSubtype="0" decel="100000" fill="hold" nodeType="withEffect">
                                  <p:stCondLst>
                                    <p:cond delay="0"/>
                                  </p:stCondLst>
                                  <p:childTnLst>
                                    <p:animMotion origin="layout" path="M 2.80802E-6 3.7037E-7 L -0.00039 0.15718 " pathEditMode="relative" rAng="0" ptsTypes="AA">
                                      <p:cBhvr>
                                        <p:cTn id="14" dur="750" spd="-100000" fill="hold"/>
                                        <p:tgtEl>
                                          <p:spTgt spid="27"/>
                                        </p:tgtEl>
                                        <p:attrNameLst>
                                          <p:attrName>ppt_x</p:attrName>
                                          <p:attrName>ppt_y</p:attrName>
                                        </p:attrNameLst>
                                      </p:cBhvr>
                                      <p:rCtr x="-26" y="7847"/>
                                    </p:animMotion>
                                  </p:childTnLst>
                                </p:cTn>
                              </p:par>
                              <p:par>
                                <p:cTn id="15" presetID="10"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par>
                                <p:cTn id="18" presetID="42" presetClass="path" presetSubtype="0" decel="100000" fill="hold" nodeType="withEffect">
                                  <p:stCondLst>
                                    <p:cond delay="0"/>
                                  </p:stCondLst>
                                  <p:childTnLst>
                                    <p:animMotion origin="layout" path="M -1.66667E-6 3.7037E-7 L 0.05156 -0.00046 " pathEditMode="relative" rAng="0" ptsTypes="AA">
                                      <p:cBhvr>
                                        <p:cTn id="19" dur="750" spd="-100000" fill="hold"/>
                                        <p:tgtEl>
                                          <p:spTgt spid="35"/>
                                        </p:tgtEl>
                                        <p:attrNameLst>
                                          <p:attrName>ppt_x</p:attrName>
                                          <p:attrName>ppt_y</p:attrName>
                                        </p:attrNameLst>
                                      </p:cBhvr>
                                      <p:rCtr x="2578" y="-23"/>
                                    </p:animMotion>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750"/>
                                        <p:tgtEl>
                                          <p:spTgt spid="22"/>
                                        </p:tgtEl>
                                      </p:cBhvr>
                                    </p:animEffect>
                                  </p:childTnLst>
                                </p:cTn>
                              </p:par>
                              <p:par>
                                <p:cTn id="24" presetID="42" presetClass="path" presetSubtype="0" decel="100000" fill="hold" nodeType="withEffect">
                                  <p:stCondLst>
                                    <p:cond delay="0"/>
                                  </p:stCondLst>
                                  <p:childTnLst>
                                    <p:animMotion origin="layout" path="M 2.80802E-6 3.7037E-7 L -0.00039 0.15718 " pathEditMode="relative" rAng="0" ptsTypes="AA">
                                      <p:cBhvr>
                                        <p:cTn id="25" dur="750" spd="-100000" fill="hold"/>
                                        <p:tgtEl>
                                          <p:spTgt spid="22"/>
                                        </p:tgtEl>
                                        <p:attrNameLst>
                                          <p:attrName>ppt_x</p:attrName>
                                          <p:attrName>ppt_y</p:attrName>
                                        </p:attrNameLst>
                                      </p:cBhvr>
                                      <p:rCtr x="-26" y="7847"/>
                                    </p:animMotion>
                                  </p:childTnLst>
                                </p:cTn>
                              </p:par>
                              <p:par>
                                <p:cTn id="26" presetID="10" presetClass="entr" presetSubtype="0" fill="hold" nodeType="withEffect">
                                  <p:stCondLst>
                                    <p:cond delay="25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childTnLst>
                                </p:cTn>
                              </p:par>
                              <p:par>
                                <p:cTn id="29" presetID="42" presetClass="path" presetSubtype="0" decel="100000" fill="hold" nodeType="withEffect">
                                  <p:stCondLst>
                                    <p:cond delay="250"/>
                                  </p:stCondLst>
                                  <p:childTnLst>
                                    <p:animMotion origin="layout" path="M -4.11566E-7 3.7037E-7 L 0.00026 0.15903 " pathEditMode="relative" rAng="0" ptsTypes="AA">
                                      <p:cBhvr>
                                        <p:cTn id="30" dur="750" spd="-100000" fill="hold"/>
                                        <p:tgtEl>
                                          <p:spTgt spid="26"/>
                                        </p:tgtEl>
                                        <p:attrNameLst>
                                          <p:attrName>ppt_x</p:attrName>
                                          <p:attrName>ppt_y</p:attrName>
                                        </p:attrNameLst>
                                      </p:cBhvr>
                                      <p:rCtr x="13"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5BF425-F68B-0049-BD92-1EDA2BE8D81D}"/>
              </a:ext>
            </a:extLst>
          </p:cNvPr>
          <p:cNvSpPr>
            <a:spLocks noGrp="1"/>
          </p:cNvSpPr>
          <p:nvPr>
            <p:ph type="title"/>
          </p:nvPr>
        </p:nvSpPr>
        <p:spPr/>
        <p:txBody>
          <a:bodyPr/>
          <a:lstStyle/>
          <a:p>
            <a:r>
              <a:rPr lang="en-US"/>
              <a:t>Quickly adapt to a changing business environment</a:t>
            </a:r>
          </a:p>
        </p:txBody>
      </p:sp>
      <p:sp>
        <p:nvSpPr>
          <p:cNvPr id="14" name="Footer Placeholder 3">
            <a:extLst>
              <a:ext uri="{FF2B5EF4-FFF2-40B4-BE49-F238E27FC236}">
                <a16:creationId xmlns:a16="http://schemas.microsoft.com/office/drawing/2014/main" id="{98103464-8FA8-15E6-83F9-AC369B95258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15" name="Slide Number Placeholder 4">
            <a:extLst>
              <a:ext uri="{FF2B5EF4-FFF2-40B4-BE49-F238E27FC236}">
                <a16:creationId xmlns:a16="http://schemas.microsoft.com/office/drawing/2014/main" id="{9EBEA3DF-BE47-533E-4C5C-893EF5F68B33}"/>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117EC65C-0AA9-6C1D-9608-B4A1CF8C5B3E}"/>
              </a:ext>
            </a:extLst>
          </p:cNvPr>
          <p:cNvSpPr/>
          <p:nvPr/>
        </p:nvSpPr>
        <p:spPr bwMode="auto">
          <a:xfrm>
            <a:off x="1452596" y="1998262"/>
            <a:ext cx="2357404" cy="2597634"/>
          </a:xfrm>
          <a:prstGeom prst="rect">
            <a:avLst/>
          </a:prstGeom>
          <a:noFill/>
          <a:ln w="19050" cap="flat" cmpd="sng" algn="ctr">
            <a:noFill/>
            <a:prstDash val="solid"/>
            <a:miter lim="800000"/>
            <a:headEnd type="none" w="med" len="med"/>
            <a:tailEnd type="none" w="med" len="med"/>
          </a:ln>
          <a:effectLst/>
        </p:spPr>
        <p:txBody>
          <a:bodyPr vert="horz" wrap="square" lIns="137160" tIns="91440" rIns="91416" bIns="73152" numCol="1" rtlCol="0" anchor="t" anchorCtr="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2400"/>
              </a:spcAft>
              <a:buClr>
                <a:srgbClr val="D31D24"/>
              </a:buClr>
              <a:buSzTx/>
              <a:buFontTx/>
              <a:buNone/>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Bring new business online in minutes</a:t>
            </a:r>
          </a:p>
          <a:p>
            <a:pPr marL="0" marR="0" lvl="0" indent="0" algn="l" defTabSz="914400" rtl="0" eaLnBrk="1" fontAlgn="auto" latinLnBrk="0" hangingPunct="1">
              <a:lnSpc>
                <a:spcPct val="100000"/>
              </a:lnSpc>
              <a:spcBef>
                <a:spcPts val="1200"/>
              </a:spcBef>
              <a:spcAft>
                <a:spcPts val="2400"/>
              </a:spcAft>
              <a:buClr>
                <a:srgbClr val="D31D24"/>
              </a:buClr>
              <a:buSzTx/>
              <a:buFontTx/>
              <a:buNone/>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Provision multiple NetBackup deployments</a:t>
            </a:r>
          </a:p>
          <a:p>
            <a:pPr marL="0" marR="0" lvl="0" indent="0" algn="l" defTabSz="914400" rtl="0" eaLnBrk="1" fontAlgn="auto" latinLnBrk="0" hangingPunct="1">
              <a:lnSpc>
                <a:spcPct val="100000"/>
              </a:lnSpc>
              <a:spcBef>
                <a:spcPts val="1200"/>
              </a:spcBef>
              <a:spcAft>
                <a:spcPts val="1200"/>
              </a:spcAft>
              <a:buClr>
                <a:srgbClr val="D31D24"/>
              </a:buClr>
              <a:buSzTx/>
              <a:buFontTx/>
              <a:buNone/>
              <a:tabLst/>
              <a:defRPr/>
            </a:pPr>
            <a:r>
              <a:rPr kumimoji="0" lang="en-US" sz="1400" b="0" i="0" u="none" strike="noStrike" kern="1200" cap="none" spc="0" normalizeH="0" baseline="0" noProof="0">
                <a:ln>
                  <a:noFill/>
                </a:ln>
                <a:solidFill>
                  <a:srgbClr val="182C34"/>
                </a:solidFill>
                <a:effectLst/>
                <a:uLnTx/>
                <a:uFillTx/>
                <a:latin typeface="Arial" panose="020B0604020202020204"/>
                <a:ea typeface="+mn-ea"/>
                <a:cs typeface="+mn-cs"/>
              </a:rPr>
              <a:t>Customize deployments to individual business unit or department needs</a:t>
            </a:r>
          </a:p>
        </p:txBody>
      </p:sp>
      <p:grpSp>
        <p:nvGrpSpPr>
          <p:cNvPr id="7" name="Group 6">
            <a:extLst>
              <a:ext uri="{FF2B5EF4-FFF2-40B4-BE49-F238E27FC236}">
                <a16:creationId xmlns:a16="http://schemas.microsoft.com/office/drawing/2014/main" id="{07527A74-3F5E-184C-727B-55494FCFEBA7}"/>
              </a:ext>
            </a:extLst>
          </p:cNvPr>
          <p:cNvGrpSpPr/>
          <p:nvPr/>
        </p:nvGrpSpPr>
        <p:grpSpPr>
          <a:xfrm>
            <a:off x="5840676" y="2144694"/>
            <a:ext cx="5677522" cy="2514600"/>
            <a:chOff x="6518096" y="2015598"/>
            <a:chExt cx="5677522" cy="2514600"/>
          </a:xfrm>
        </p:grpSpPr>
        <p:sp>
          <p:nvSpPr>
            <p:cNvPr id="8" name="Rounded Rectangle 7">
              <a:extLst>
                <a:ext uri="{FF2B5EF4-FFF2-40B4-BE49-F238E27FC236}">
                  <a16:creationId xmlns:a16="http://schemas.microsoft.com/office/drawing/2014/main" id="{BE8E1222-9436-445C-8D6D-E5F211B59DAA}"/>
                </a:ext>
              </a:extLst>
            </p:cNvPr>
            <p:cNvSpPr/>
            <p:nvPr/>
          </p:nvSpPr>
          <p:spPr bwMode="auto">
            <a:xfrm>
              <a:off x="6518096" y="2015598"/>
              <a:ext cx="5519916" cy="2514600"/>
            </a:xfrm>
            <a:prstGeom prst="roundRect">
              <a:avLst>
                <a:gd name="adj" fmla="val 5097"/>
              </a:avLst>
            </a:prstGeom>
            <a:solidFill>
              <a:srgbClr val="E8E8E8"/>
            </a:solid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36F2E33D-A142-CDAE-1169-4011C059CEFD}"/>
                </a:ext>
              </a:extLst>
            </p:cNvPr>
            <p:cNvGrpSpPr>
              <a:grpSpLocks noChangeAspect="1"/>
            </p:cNvGrpSpPr>
            <p:nvPr/>
          </p:nvGrpSpPr>
          <p:grpSpPr>
            <a:xfrm>
              <a:off x="8666261" y="2287693"/>
              <a:ext cx="1530544" cy="499770"/>
              <a:chOff x="6907717" y="3416656"/>
              <a:chExt cx="1920240" cy="627017"/>
            </a:xfrm>
          </p:grpSpPr>
          <p:sp>
            <p:nvSpPr>
              <p:cNvPr id="43" name="Rounded Rectangle 375">
                <a:extLst>
                  <a:ext uri="{FF2B5EF4-FFF2-40B4-BE49-F238E27FC236}">
                    <a16:creationId xmlns:a16="http://schemas.microsoft.com/office/drawing/2014/main" id="{0C930C4B-3A2D-2F79-8C83-6DEDCA4BD155}"/>
                  </a:ext>
                </a:extLst>
              </p:cNvPr>
              <p:cNvSpPr>
                <a:spLocks/>
              </p:cNvSpPr>
              <p:nvPr/>
            </p:nvSpPr>
            <p:spPr bwMode="auto">
              <a:xfrm>
                <a:off x="6907717" y="3416656"/>
                <a:ext cx="1920240" cy="627017"/>
              </a:xfrm>
              <a:prstGeom prst="roundRect">
                <a:avLst>
                  <a:gd name="adj" fmla="val 8796"/>
                </a:avLst>
              </a:prstGeom>
              <a:solidFill>
                <a:schemeClr val="accent2"/>
              </a:solidFill>
              <a:ln w="19050" cap="flat" cmpd="sng" algn="ctr">
                <a:noFill/>
                <a:prstDash val="solid"/>
                <a:miter lim="800000"/>
                <a:headEnd type="none" w="med" len="med"/>
                <a:tailEnd type="none" w="med" len="med"/>
              </a:ln>
              <a:effectLst/>
            </p:spPr>
            <p:txBody>
              <a:bodyPr vert="horz" wrap="square" lIns="457081" tIns="45708" rIns="0" bIns="4570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NetBackup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Service</a:t>
                </a:r>
                <a:endParaRPr kumimoji="0" lang="en-US" sz="1999" b="0" i="1"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endParaRPr>
              </a:p>
            </p:txBody>
          </p:sp>
          <p:grpSp>
            <p:nvGrpSpPr>
              <p:cNvPr id="44" name="Group 43">
                <a:extLst>
                  <a:ext uri="{FF2B5EF4-FFF2-40B4-BE49-F238E27FC236}">
                    <a16:creationId xmlns:a16="http://schemas.microsoft.com/office/drawing/2014/main" id="{7A46DCF5-12A3-DF42-584B-64C19CF7F307}"/>
                  </a:ext>
                </a:extLst>
              </p:cNvPr>
              <p:cNvGrpSpPr>
                <a:grpSpLocks noChangeAspect="1"/>
              </p:cNvGrpSpPr>
              <p:nvPr/>
            </p:nvGrpSpPr>
            <p:grpSpPr>
              <a:xfrm>
                <a:off x="7032272" y="3565912"/>
                <a:ext cx="320040" cy="320040"/>
                <a:chOff x="5867902" y="4681433"/>
                <a:chExt cx="640080" cy="640080"/>
              </a:xfrm>
            </p:grpSpPr>
            <p:grpSp>
              <p:nvGrpSpPr>
                <p:cNvPr id="45" name="Group 44">
                  <a:extLst>
                    <a:ext uri="{FF2B5EF4-FFF2-40B4-BE49-F238E27FC236}">
                      <a16:creationId xmlns:a16="http://schemas.microsoft.com/office/drawing/2014/main" id="{73DBC0F7-DD43-F0D3-9AA3-F1C7B43AE896}"/>
                    </a:ext>
                  </a:extLst>
                </p:cNvPr>
                <p:cNvGrpSpPr>
                  <a:grpSpLocks noChangeAspect="1"/>
                </p:cNvGrpSpPr>
                <p:nvPr/>
              </p:nvGrpSpPr>
              <p:grpSpPr>
                <a:xfrm>
                  <a:off x="6004354" y="4786767"/>
                  <a:ext cx="365760" cy="399339"/>
                  <a:chOff x="7884175" y="4969091"/>
                  <a:chExt cx="548640" cy="599008"/>
                </a:xfrm>
              </p:grpSpPr>
              <p:sp>
                <p:nvSpPr>
                  <p:cNvPr id="47" name="Arc 46">
                    <a:extLst>
                      <a:ext uri="{FF2B5EF4-FFF2-40B4-BE49-F238E27FC236}">
                        <a16:creationId xmlns:a16="http://schemas.microsoft.com/office/drawing/2014/main" id="{A4E8FE3E-D50C-4A78-29F3-8517447AE43D}"/>
                      </a:ext>
                    </a:extLst>
                  </p:cNvPr>
                  <p:cNvSpPr>
                    <a:spLocks noChangeAspect="1"/>
                  </p:cNvSpPr>
                  <p:nvPr/>
                </p:nvSpPr>
                <p:spPr bwMode="auto">
                  <a:xfrm rot="10800000">
                    <a:off x="7884175" y="5019458"/>
                    <a:ext cx="548640" cy="548641"/>
                  </a:xfrm>
                  <a:prstGeom prst="arc">
                    <a:avLst>
                      <a:gd name="adj1" fmla="val 7392977"/>
                      <a:gd name="adj2" fmla="val 3413372"/>
                    </a:avLst>
                  </a:prstGeom>
                  <a:noFill/>
                  <a:ln w="25400" cap="rnd" cmpd="sng" algn="ctr">
                    <a:solidFill>
                      <a:schemeClr val="bg1"/>
                    </a:solidFill>
                    <a:prstDash val="solid"/>
                    <a:round/>
                    <a:headEnd type="none" w="med" len="med"/>
                    <a:tailEnd type="none" w="sm" len="sm"/>
                  </a:ln>
                  <a:effectLst/>
                </p:spPr>
                <p:txBody>
                  <a:bodyPr lIns="639913"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a:ln>
                        <a:noFill/>
                      </a:ln>
                      <a:solidFill>
                        <a:srgbClr val="414142"/>
                      </a:solidFill>
                      <a:effectLst/>
                      <a:uLnTx/>
                      <a:uFillTx/>
                      <a:latin typeface="Arial" panose="020B0604020202020204"/>
                      <a:ea typeface="+mn-ea"/>
                      <a:cs typeface="+mn-cs"/>
                    </a:endParaRPr>
                  </a:p>
                </p:txBody>
              </p:sp>
              <p:cxnSp>
                <p:nvCxnSpPr>
                  <p:cNvPr id="48" name="Straight Connector 47">
                    <a:extLst>
                      <a:ext uri="{FF2B5EF4-FFF2-40B4-BE49-F238E27FC236}">
                        <a16:creationId xmlns:a16="http://schemas.microsoft.com/office/drawing/2014/main" id="{D501B8CB-2669-C6F1-8DB5-D8BAC5F5A703}"/>
                      </a:ext>
                    </a:extLst>
                  </p:cNvPr>
                  <p:cNvCxnSpPr/>
                  <p:nvPr/>
                </p:nvCxnSpPr>
                <p:spPr bwMode="auto">
                  <a:xfrm>
                    <a:off x="8152414" y="4969091"/>
                    <a:ext cx="0" cy="146304"/>
                  </a:xfrm>
                  <a:prstGeom prst="line">
                    <a:avLst/>
                  </a:prstGeom>
                  <a:solidFill>
                    <a:srgbClr val="B1181E"/>
                  </a:solidFill>
                  <a:ln w="25400" cap="rnd" cmpd="sng" algn="ctr">
                    <a:solidFill>
                      <a:schemeClr val="bg1"/>
                    </a:solidFill>
                    <a:prstDash val="solid"/>
                    <a:round/>
                    <a:headEnd type="none" w="med" len="med"/>
                    <a:tailEnd type="none" w="lg" len="lg"/>
                  </a:ln>
                  <a:effectLst/>
                </p:spPr>
              </p:cxnSp>
            </p:grpSp>
            <p:sp>
              <p:nvSpPr>
                <p:cNvPr id="46" name="Oval 45">
                  <a:extLst>
                    <a:ext uri="{FF2B5EF4-FFF2-40B4-BE49-F238E27FC236}">
                      <a16:creationId xmlns:a16="http://schemas.microsoft.com/office/drawing/2014/main" id="{3B80C118-2D89-A30B-EFEA-16D415515014}"/>
                    </a:ext>
                  </a:extLst>
                </p:cNvPr>
                <p:cNvSpPr>
                  <a:spLocks noChangeAspect="1"/>
                </p:cNvSpPr>
                <p:nvPr/>
              </p:nvSpPr>
              <p:spPr bwMode="auto">
                <a:xfrm>
                  <a:off x="5867902" y="4681433"/>
                  <a:ext cx="640080" cy="640080"/>
                </a:xfrm>
                <a:prstGeom prst="ellipse">
                  <a:avLst/>
                </a:prstGeom>
                <a:noFill/>
                <a:ln w="12700" cap="flat" cmpd="sng" algn="ctr">
                  <a:solidFill>
                    <a:schemeClr val="bg1"/>
                  </a:solidFill>
                  <a:prstDash val="solid"/>
                  <a:miter lim="800000"/>
                  <a:headEnd type="none" w="med" len="med"/>
                  <a:tailEnd type="none" w="med" len="med"/>
                </a:ln>
                <a:effectLst/>
              </p:spPr>
              <p:txBody>
                <a:bodyPr vert="horz" wrap="square" lIns="639913"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grpSp>
        <p:grpSp>
          <p:nvGrpSpPr>
            <p:cNvPr id="10" name="Group 9">
              <a:extLst>
                <a:ext uri="{FF2B5EF4-FFF2-40B4-BE49-F238E27FC236}">
                  <a16:creationId xmlns:a16="http://schemas.microsoft.com/office/drawing/2014/main" id="{88EE1CCB-378A-5470-5AAB-464FCA665C48}"/>
                </a:ext>
              </a:extLst>
            </p:cNvPr>
            <p:cNvGrpSpPr>
              <a:grpSpLocks noChangeAspect="1"/>
            </p:cNvGrpSpPr>
            <p:nvPr/>
          </p:nvGrpSpPr>
          <p:grpSpPr>
            <a:xfrm>
              <a:off x="8666261" y="2935911"/>
              <a:ext cx="1530544" cy="499770"/>
              <a:chOff x="6907717" y="3416656"/>
              <a:chExt cx="1920240" cy="627017"/>
            </a:xfrm>
          </p:grpSpPr>
          <p:sp>
            <p:nvSpPr>
              <p:cNvPr id="37" name="Rounded Rectangle 382">
                <a:extLst>
                  <a:ext uri="{FF2B5EF4-FFF2-40B4-BE49-F238E27FC236}">
                    <a16:creationId xmlns:a16="http://schemas.microsoft.com/office/drawing/2014/main" id="{C751E5DF-1300-ACF3-2C34-E91EAAA85ADB}"/>
                  </a:ext>
                </a:extLst>
              </p:cNvPr>
              <p:cNvSpPr>
                <a:spLocks/>
              </p:cNvSpPr>
              <p:nvPr/>
            </p:nvSpPr>
            <p:spPr bwMode="auto">
              <a:xfrm>
                <a:off x="6907717" y="3416656"/>
                <a:ext cx="1920240" cy="627017"/>
              </a:xfrm>
              <a:prstGeom prst="roundRect">
                <a:avLst>
                  <a:gd name="adj" fmla="val 8796"/>
                </a:avLst>
              </a:prstGeom>
              <a:solidFill>
                <a:schemeClr val="accent5"/>
              </a:solidFill>
              <a:ln w="19050" cap="flat" cmpd="sng" algn="ctr">
                <a:noFill/>
                <a:prstDash val="solid"/>
                <a:miter lim="800000"/>
                <a:headEnd type="none" w="med" len="med"/>
                <a:tailEnd type="none" w="med" len="med"/>
              </a:ln>
              <a:effectLst/>
            </p:spPr>
            <p:txBody>
              <a:bodyPr vert="horz" wrap="square" lIns="457081" tIns="45708" rIns="0" bIns="4570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NetBackup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Service</a:t>
                </a:r>
                <a:endParaRPr kumimoji="0" lang="en-US" sz="1999" b="0" i="1"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endParaRPr>
              </a:p>
            </p:txBody>
          </p:sp>
          <p:grpSp>
            <p:nvGrpSpPr>
              <p:cNvPr id="38" name="Group 37">
                <a:extLst>
                  <a:ext uri="{FF2B5EF4-FFF2-40B4-BE49-F238E27FC236}">
                    <a16:creationId xmlns:a16="http://schemas.microsoft.com/office/drawing/2014/main" id="{85B7A165-A82C-34C8-505F-E7AF361D1EEF}"/>
                  </a:ext>
                </a:extLst>
              </p:cNvPr>
              <p:cNvGrpSpPr>
                <a:grpSpLocks noChangeAspect="1"/>
              </p:cNvGrpSpPr>
              <p:nvPr/>
            </p:nvGrpSpPr>
            <p:grpSpPr>
              <a:xfrm>
                <a:off x="7032272" y="3565912"/>
                <a:ext cx="320040" cy="320040"/>
                <a:chOff x="5867902" y="4681433"/>
                <a:chExt cx="640080" cy="640080"/>
              </a:xfrm>
            </p:grpSpPr>
            <p:grpSp>
              <p:nvGrpSpPr>
                <p:cNvPr id="39" name="Group 38">
                  <a:extLst>
                    <a:ext uri="{FF2B5EF4-FFF2-40B4-BE49-F238E27FC236}">
                      <a16:creationId xmlns:a16="http://schemas.microsoft.com/office/drawing/2014/main" id="{47965FA2-E335-83A3-8C51-C507DD280B36}"/>
                    </a:ext>
                  </a:extLst>
                </p:cNvPr>
                <p:cNvGrpSpPr>
                  <a:grpSpLocks noChangeAspect="1"/>
                </p:cNvGrpSpPr>
                <p:nvPr/>
              </p:nvGrpSpPr>
              <p:grpSpPr>
                <a:xfrm>
                  <a:off x="6004354" y="4786767"/>
                  <a:ext cx="365760" cy="399339"/>
                  <a:chOff x="7884175" y="4969091"/>
                  <a:chExt cx="548640" cy="599008"/>
                </a:xfrm>
              </p:grpSpPr>
              <p:sp>
                <p:nvSpPr>
                  <p:cNvPr id="41" name="Arc 40">
                    <a:extLst>
                      <a:ext uri="{FF2B5EF4-FFF2-40B4-BE49-F238E27FC236}">
                        <a16:creationId xmlns:a16="http://schemas.microsoft.com/office/drawing/2014/main" id="{418A0C26-53E5-D9D2-D63A-36734BE5B118}"/>
                      </a:ext>
                    </a:extLst>
                  </p:cNvPr>
                  <p:cNvSpPr>
                    <a:spLocks noChangeAspect="1"/>
                  </p:cNvSpPr>
                  <p:nvPr/>
                </p:nvSpPr>
                <p:spPr bwMode="auto">
                  <a:xfrm rot="10800000">
                    <a:off x="7884175" y="5019458"/>
                    <a:ext cx="548640" cy="548641"/>
                  </a:xfrm>
                  <a:prstGeom prst="arc">
                    <a:avLst>
                      <a:gd name="adj1" fmla="val 7392977"/>
                      <a:gd name="adj2" fmla="val 3413372"/>
                    </a:avLst>
                  </a:prstGeom>
                  <a:noFill/>
                  <a:ln w="25400" cap="rnd" cmpd="sng" algn="ctr">
                    <a:solidFill>
                      <a:schemeClr val="bg1"/>
                    </a:solidFill>
                    <a:prstDash val="solid"/>
                    <a:round/>
                    <a:headEnd type="none" w="med" len="med"/>
                    <a:tailEnd type="none" w="sm" len="sm"/>
                  </a:ln>
                  <a:effectLst/>
                </p:spPr>
                <p:txBody>
                  <a:bodyPr lIns="639913"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a:ln>
                        <a:noFill/>
                      </a:ln>
                      <a:solidFill>
                        <a:srgbClr val="414142"/>
                      </a:solidFill>
                      <a:effectLst/>
                      <a:uLnTx/>
                      <a:uFillTx/>
                      <a:latin typeface="Arial" panose="020B0604020202020204"/>
                      <a:ea typeface="+mn-ea"/>
                      <a:cs typeface="+mn-cs"/>
                    </a:endParaRPr>
                  </a:p>
                </p:txBody>
              </p:sp>
              <p:cxnSp>
                <p:nvCxnSpPr>
                  <p:cNvPr id="42" name="Straight Connector 41">
                    <a:extLst>
                      <a:ext uri="{FF2B5EF4-FFF2-40B4-BE49-F238E27FC236}">
                        <a16:creationId xmlns:a16="http://schemas.microsoft.com/office/drawing/2014/main" id="{6A130D0C-3BEB-6757-4080-C1A3AF328E8F}"/>
                      </a:ext>
                    </a:extLst>
                  </p:cNvPr>
                  <p:cNvCxnSpPr/>
                  <p:nvPr/>
                </p:nvCxnSpPr>
                <p:spPr bwMode="auto">
                  <a:xfrm>
                    <a:off x="8152414" y="4969091"/>
                    <a:ext cx="0" cy="146304"/>
                  </a:xfrm>
                  <a:prstGeom prst="line">
                    <a:avLst/>
                  </a:prstGeom>
                  <a:solidFill>
                    <a:srgbClr val="B1181E"/>
                  </a:solidFill>
                  <a:ln w="25400" cap="rnd" cmpd="sng" algn="ctr">
                    <a:solidFill>
                      <a:schemeClr val="bg1"/>
                    </a:solidFill>
                    <a:prstDash val="solid"/>
                    <a:round/>
                    <a:headEnd type="none" w="med" len="med"/>
                    <a:tailEnd type="none" w="lg" len="lg"/>
                  </a:ln>
                  <a:effectLst/>
                </p:spPr>
              </p:cxnSp>
            </p:grpSp>
            <p:sp>
              <p:nvSpPr>
                <p:cNvPr id="40" name="Oval 39">
                  <a:extLst>
                    <a:ext uri="{FF2B5EF4-FFF2-40B4-BE49-F238E27FC236}">
                      <a16:creationId xmlns:a16="http://schemas.microsoft.com/office/drawing/2014/main" id="{22FAE5E8-324D-522E-3347-D8E1233FABFB}"/>
                    </a:ext>
                  </a:extLst>
                </p:cNvPr>
                <p:cNvSpPr>
                  <a:spLocks noChangeAspect="1"/>
                </p:cNvSpPr>
                <p:nvPr/>
              </p:nvSpPr>
              <p:spPr bwMode="auto">
                <a:xfrm>
                  <a:off x="5867902" y="4681433"/>
                  <a:ext cx="640080" cy="640080"/>
                </a:xfrm>
                <a:prstGeom prst="ellipse">
                  <a:avLst/>
                </a:prstGeom>
                <a:noFill/>
                <a:ln w="12700" cap="flat" cmpd="sng" algn="ctr">
                  <a:solidFill>
                    <a:schemeClr val="bg1"/>
                  </a:solidFill>
                  <a:prstDash val="solid"/>
                  <a:miter lim="800000"/>
                  <a:headEnd type="none" w="med" len="med"/>
                  <a:tailEnd type="none" w="med" len="med"/>
                </a:ln>
                <a:effectLst/>
              </p:spPr>
              <p:txBody>
                <a:bodyPr vert="horz" wrap="square" lIns="639913"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grpSp>
        <p:grpSp>
          <p:nvGrpSpPr>
            <p:cNvPr id="11" name="Group 10">
              <a:extLst>
                <a:ext uri="{FF2B5EF4-FFF2-40B4-BE49-F238E27FC236}">
                  <a16:creationId xmlns:a16="http://schemas.microsoft.com/office/drawing/2014/main" id="{F5C61EB9-7EF9-E909-9C9E-E45A58B2DA8D}"/>
                </a:ext>
              </a:extLst>
            </p:cNvPr>
            <p:cNvGrpSpPr>
              <a:grpSpLocks noChangeAspect="1"/>
            </p:cNvGrpSpPr>
            <p:nvPr/>
          </p:nvGrpSpPr>
          <p:grpSpPr>
            <a:xfrm>
              <a:off x="10306107" y="2935911"/>
              <a:ext cx="1530544" cy="499770"/>
              <a:chOff x="6907717" y="3416656"/>
              <a:chExt cx="1920240" cy="627017"/>
            </a:xfrm>
          </p:grpSpPr>
          <p:sp>
            <p:nvSpPr>
              <p:cNvPr id="31" name="Rounded Rectangle 368">
                <a:extLst>
                  <a:ext uri="{FF2B5EF4-FFF2-40B4-BE49-F238E27FC236}">
                    <a16:creationId xmlns:a16="http://schemas.microsoft.com/office/drawing/2014/main" id="{1931BBAC-9031-06E3-72F5-4DB4AEA863B4}"/>
                  </a:ext>
                </a:extLst>
              </p:cNvPr>
              <p:cNvSpPr>
                <a:spLocks/>
              </p:cNvSpPr>
              <p:nvPr/>
            </p:nvSpPr>
            <p:spPr bwMode="auto">
              <a:xfrm>
                <a:off x="6907717" y="3416656"/>
                <a:ext cx="1920240" cy="627017"/>
              </a:xfrm>
              <a:prstGeom prst="roundRect">
                <a:avLst>
                  <a:gd name="adj" fmla="val 8796"/>
                </a:avLst>
              </a:prstGeom>
              <a:solidFill>
                <a:schemeClr val="accent6"/>
              </a:solidFill>
              <a:ln w="19050" cap="flat" cmpd="sng" algn="ctr">
                <a:noFill/>
                <a:prstDash val="solid"/>
                <a:miter lim="800000"/>
                <a:headEnd type="none" w="med" len="med"/>
                <a:tailEnd type="none" w="med" len="med"/>
              </a:ln>
              <a:effectLst/>
            </p:spPr>
            <p:txBody>
              <a:bodyPr vert="horz" wrap="square" lIns="457081" tIns="45708" rIns="0" bIns="4570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Courier New" panose="02070309020205020404" pitchFamily="49" charset="0"/>
                  </a:rPr>
                  <a:t>NetBackup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lumMod val="85000"/>
                      </a:prstClr>
                    </a:solidFill>
                    <a:effectLst/>
                    <a:uLnTx/>
                    <a:uFillTx/>
                    <a:latin typeface="Arial" panose="020B0604020202020204"/>
                    <a:ea typeface="+mn-ea"/>
                    <a:cs typeface="Courier New" panose="02070309020205020404" pitchFamily="49" charset="0"/>
                  </a:rPr>
                  <a:t>Service</a:t>
                </a:r>
                <a:endParaRPr kumimoji="0" lang="en-US" sz="1999" b="0" i="1" u="none" strike="noStrike" kern="1200" cap="none" spc="0" normalizeH="0" baseline="0" noProof="0">
                  <a:ln>
                    <a:noFill/>
                  </a:ln>
                  <a:solidFill>
                    <a:prstClr val="white">
                      <a:lumMod val="85000"/>
                    </a:prstClr>
                  </a:solidFill>
                  <a:effectLst/>
                  <a:uLnTx/>
                  <a:uFillTx/>
                  <a:latin typeface="Arial" panose="020B0604020202020204"/>
                  <a:ea typeface="+mn-ea"/>
                  <a:cs typeface="Courier New" panose="02070309020205020404" pitchFamily="49" charset="0"/>
                </a:endParaRPr>
              </a:p>
            </p:txBody>
          </p:sp>
          <p:grpSp>
            <p:nvGrpSpPr>
              <p:cNvPr id="32" name="Group 31">
                <a:extLst>
                  <a:ext uri="{FF2B5EF4-FFF2-40B4-BE49-F238E27FC236}">
                    <a16:creationId xmlns:a16="http://schemas.microsoft.com/office/drawing/2014/main" id="{32A6FC32-A123-1C25-4325-8E753FCA5818}"/>
                  </a:ext>
                </a:extLst>
              </p:cNvPr>
              <p:cNvGrpSpPr>
                <a:grpSpLocks noChangeAspect="1"/>
              </p:cNvGrpSpPr>
              <p:nvPr/>
            </p:nvGrpSpPr>
            <p:grpSpPr>
              <a:xfrm>
                <a:off x="7032272" y="3565912"/>
                <a:ext cx="320040" cy="320040"/>
                <a:chOff x="5867902" y="4681433"/>
                <a:chExt cx="640080" cy="640080"/>
              </a:xfrm>
            </p:grpSpPr>
            <p:grpSp>
              <p:nvGrpSpPr>
                <p:cNvPr id="33" name="Group 32">
                  <a:extLst>
                    <a:ext uri="{FF2B5EF4-FFF2-40B4-BE49-F238E27FC236}">
                      <a16:creationId xmlns:a16="http://schemas.microsoft.com/office/drawing/2014/main" id="{BC75A8A7-BF81-B08B-F4ED-F1C93167F2EE}"/>
                    </a:ext>
                  </a:extLst>
                </p:cNvPr>
                <p:cNvGrpSpPr>
                  <a:grpSpLocks noChangeAspect="1"/>
                </p:cNvGrpSpPr>
                <p:nvPr/>
              </p:nvGrpSpPr>
              <p:grpSpPr>
                <a:xfrm>
                  <a:off x="6004354" y="4786767"/>
                  <a:ext cx="365760" cy="399339"/>
                  <a:chOff x="7884175" y="4969091"/>
                  <a:chExt cx="548640" cy="599008"/>
                </a:xfrm>
              </p:grpSpPr>
              <p:sp>
                <p:nvSpPr>
                  <p:cNvPr id="35" name="Arc 34">
                    <a:extLst>
                      <a:ext uri="{FF2B5EF4-FFF2-40B4-BE49-F238E27FC236}">
                        <a16:creationId xmlns:a16="http://schemas.microsoft.com/office/drawing/2014/main" id="{0E5CD6D4-DF05-A013-B57F-EE3D1A868D01}"/>
                      </a:ext>
                    </a:extLst>
                  </p:cNvPr>
                  <p:cNvSpPr>
                    <a:spLocks noChangeAspect="1"/>
                  </p:cNvSpPr>
                  <p:nvPr/>
                </p:nvSpPr>
                <p:spPr bwMode="auto">
                  <a:xfrm rot="10800000">
                    <a:off x="7884175" y="5019458"/>
                    <a:ext cx="548640" cy="548641"/>
                  </a:xfrm>
                  <a:prstGeom prst="arc">
                    <a:avLst>
                      <a:gd name="adj1" fmla="val 7392977"/>
                      <a:gd name="adj2" fmla="val 3413372"/>
                    </a:avLst>
                  </a:prstGeom>
                  <a:noFill/>
                  <a:ln w="25400" cap="rnd" cmpd="sng" algn="ctr">
                    <a:solidFill>
                      <a:schemeClr val="bg1"/>
                    </a:solidFill>
                    <a:prstDash val="solid"/>
                    <a:round/>
                    <a:headEnd type="none" w="med" len="med"/>
                    <a:tailEnd type="none" w="sm" len="sm"/>
                  </a:ln>
                  <a:effectLst/>
                </p:spPr>
                <p:txBody>
                  <a:bodyPr lIns="639913"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a:ln>
                        <a:noFill/>
                      </a:ln>
                      <a:solidFill>
                        <a:srgbClr val="414142"/>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FFF36A3B-AD8C-93F4-9338-01AE0C2DE7BD}"/>
                      </a:ext>
                    </a:extLst>
                  </p:cNvPr>
                  <p:cNvCxnSpPr/>
                  <p:nvPr/>
                </p:nvCxnSpPr>
                <p:spPr bwMode="auto">
                  <a:xfrm>
                    <a:off x="8152414" y="4969091"/>
                    <a:ext cx="0" cy="146304"/>
                  </a:xfrm>
                  <a:prstGeom prst="line">
                    <a:avLst/>
                  </a:prstGeom>
                  <a:solidFill>
                    <a:srgbClr val="B1181E"/>
                  </a:solidFill>
                  <a:ln w="25400" cap="rnd" cmpd="sng" algn="ctr">
                    <a:solidFill>
                      <a:schemeClr val="bg1"/>
                    </a:solidFill>
                    <a:prstDash val="solid"/>
                    <a:round/>
                    <a:headEnd type="none" w="med" len="med"/>
                    <a:tailEnd type="none" w="lg" len="lg"/>
                  </a:ln>
                  <a:effectLst/>
                </p:spPr>
              </p:cxnSp>
            </p:grpSp>
            <p:sp>
              <p:nvSpPr>
                <p:cNvPr id="34" name="Oval 33">
                  <a:extLst>
                    <a:ext uri="{FF2B5EF4-FFF2-40B4-BE49-F238E27FC236}">
                      <a16:creationId xmlns:a16="http://schemas.microsoft.com/office/drawing/2014/main" id="{6DF35ED2-A1B2-F526-7C59-1851023279E6}"/>
                    </a:ext>
                  </a:extLst>
                </p:cNvPr>
                <p:cNvSpPr>
                  <a:spLocks noChangeAspect="1"/>
                </p:cNvSpPr>
                <p:nvPr/>
              </p:nvSpPr>
              <p:spPr bwMode="auto">
                <a:xfrm>
                  <a:off x="5867902" y="4681433"/>
                  <a:ext cx="640080" cy="640080"/>
                </a:xfrm>
                <a:prstGeom prst="ellipse">
                  <a:avLst/>
                </a:prstGeom>
                <a:noFill/>
                <a:ln w="12700" cap="flat" cmpd="sng" algn="ctr">
                  <a:solidFill>
                    <a:schemeClr val="bg1"/>
                  </a:solidFill>
                  <a:prstDash val="solid"/>
                  <a:miter lim="800000"/>
                  <a:headEnd type="none" w="med" len="med"/>
                  <a:tailEnd type="none" w="med" len="med"/>
                </a:ln>
                <a:effectLst/>
              </p:spPr>
              <p:txBody>
                <a:bodyPr vert="horz" wrap="square" lIns="639913"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grpSp>
        <p:grpSp>
          <p:nvGrpSpPr>
            <p:cNvPr id="12" name="Group 11">
              <a:extLst>
                <a:ext uri="{FF2B5EF4-FFF2-40B4-BE49-F238E27FC236}">
                  <a16:creationId xmlns:a16="http://schemas.microsoft.com/office/drawing/2014/main" id="{785E8800-99BA-A533-9C3A-1581C4C74DF9}"/>
                </a:ext>
              </a:extLst>
            </p:cNvPr>
            <p:cNvGrpSpPr>
              <a:grpSpLocks noChangeAspect="1"/>
            </p:cNvGrpSpPr>
            <p:nvPr/>
          </p:nvGrpSpPr>
          <p:grpSpPr>
            <a:xfrm>
              <a:off x="10306107" y="2287693"/>
              <a:ext cx="1530544" cy="499770"/>
              <a:chOff x="6907717" y="3416656"/>
              <a:chExt cx="1920240" cy="627017"/>
            </a:xfrm>
          </p:grpSpPr>
          <p:sp>
            <p:nvSpPr>
              <p:cNvPr id="25" name="Rounded Rectangle 389">
                <a:extLst>
                  <a:ext uri="{FF2B5EF4-FFF2-40B4-BE49-F238E27FC236}">
                    <a16:creationId xmlns:a16="http://schemas.microsoft.com/office/drawing/2014/main" id="{FBC5163B-027A-EE8B-05B5-8C2914A503A3}"/>
                  </a:ext>
                </a:extLst>
              </p:cNvPr>
              <p:cNvSpPr>
                <a:spLocks/>
              </p:cNvSpPr>
              <p:nvPr/>
            </p:nvSpPr>
            <p:spPr bwMode="auto">
              <a:xfrm>
                <a:off x="6907717" y="3416656"/>
                <a:ext cx="1920240" cy="627017"/>
              </a:xfrm>
              <a:prstGeom prst="roundRect">
                <a:avLst>
                  <a:gd name="adj" fmla="val 8796"/>
                </a:avLst>
              </a:prstGeom>
              <a:solidFill>
                <a:schemeClr val="accent3"/>
              </a:solidFill>
              <a:ln w="19050" cap="flat" cmpd="sng" algn="ctr">
                <a:noFill/>
                <a:prstDash val="solid"/>
                <a:miter lim="800000"/>
                <a:headEnd type="none" w="med" len="med"/>
                <a:tailEnd type="none" w="med" len="med"/>
              </a:ln>
              <a:effectLst/>
            </p:spPr>
            <p:txBody>
              <a:bodyPr vert="horz" wrap="square" lIns="457081" tIns="45708" rIns="0" bIns="45708"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NetBackup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FFFFFF"/>
                    </a:solidFill>
                    <a:effectLst/>
                    <a:uLnTx/>
                    <a:uFillTx/>
                    <a:latin typeface="Arial" panose="020B0604020202020204"/>
                    <a:ea typeface="+mn-ea"/>
                    <a:cs typeface="Courier New" panose="02070309020205020404" pitchFamily="49" charset="0"/>
                  </a:rPr>
                  <a:t>Service</a:t>
                </a:r>
              </a:p>
            </p:txBody>
          </p:sp>
          <p:grpSp>
            <p:nvGrpSpPr>
              <p:cNvPr id="26" name="Group 25">
                <a:extLst>
                  <a:ext uri="{FF2B5EF4-FFF2-40B4-BE49-F238E27FC236}">
                    <a16:creationId xmlns:a16="http://schemas.microsoft.com/office/drawing/2014/main" id="{EC2D8452-16B9-6BCC-FDFA-D7FF048E6ABD}"/>
                  </a:ext>
                </a:extLst>
              </p:cNvPr>
              <p:cNvGrpSpPr>
                <a:grpSpLocks noChangeAspect="1"/>
              </p:cNvGrpSpPr>
              <p:nvPr/>
            </p:nvGrpSpPr>
            <p:grpSpPr>
              <a:xfrm>
                <a:off x="7032272" y="3565912"/>
                <a:ext cx="320040" cy="320040"/>
                <a:chOff x="5867902" y="4681433"/>
                <a:chExt cx="640080" cy="640080"/>
              </a:xfrm>
            </p:grpSpPr>
            <p:grpSp>
              <p:nvGrpSpPr>
                <p:cNvPr id="27" name="Group 26">
                  <a:extLst>
                    <a:ext uri="{FF2B5EF4-FFF2-40B4-BE49-F238E27FC236}">
                      <a16:creationId xmlns:a16="http://schemas.microsoft.com/office/drawing/2014/main" id="{F0319436-5E25-CE2D-A95E-CA5C242D609D}"/>
                    </a:ext>
                  </a:extLst>
                </p:cNvPr>
                <p:cNvGrpSpPr>
                  <a:grpSpLocks noChangeAspect="1"/>
                </p:cNvGrpSpPr>
                <p:nvPr/>
              </p:nvGrpSpPr>
              <p:grpSpPr>
                <a:xfrm>
                  <a:off x="6004354" y="4786767"/>
                  <a:ext cx="365760" cy="399339"/>
                  <a:chOff x="7884175" y="4969091"/>
                  <a:chExt cx="548640" cy="599008"/>
                </a:xfrm>
              </p:grpSpPr>
              <p:sp>
                <p:nvSpPr>
                  <p:cNvPr id="29" name="Arc 28">
                    <a:extLst>
                      <a:ext uri="{FF2B5EF4-FFF2-40B4-BE49-F238E27FC236}">
                        <a16:creationId xmlns:a16="http://schemas.microsoft.com/office/drawing/2014/main" id="{E863521F-AE59-6204-2CD2-6A7FDEC7AB61}"/>
                      </a:ext>
                    </a:extLst>
                  </p:cNvPr>
                  <p:cNvSpPr>
                    <a:spLocks noChangeAspect="1"/>
                  </p:cNvSpPr>
                  <p:nvPr/>
                </p:nvSpPr>
                <p:spPr bwMode="auto">
                  <a:xfrm rot="10800000">
                    <a:off x="7884175" y="5019458"/>
                    <a:ext cx="548640" cy="548641"/>
                  </a:xfrm>
                  <a:prstGeom prst="arc">
                    <a:avLst>
                      <a:gd name="adj1" fmla="val 7392977"/>
                      <a:gd name="adj2" fmla="val 3413372"/>
                    </a:avLst>
                  </a:prstGeom>
                  <a:noFill/>
                  <a:ln w="25400" cap="rnd" cmpd="sng" algn="ctr">
                    <a:solidFill>
                      <a:schemeClr val="bg1"/>
                    </a:solidFill>
                    <a:prstDash val="solid"/>
                    <a:round/>
                    <a:headEnd type="none" w="med" len="med"/>
                    <a:tailEnd type="none" w="sm" len="sm"/>
                  </a:ln>
                  <a:effectLst/>
                </p:spPr>
                <p:txBody>
                  <a:bodyPr lIns="639913"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399" b="0" i="0" u="none" strike="noStrike" kern="0" cap="none" spc="0" normalizeH="0" baseline="0" noProof="0">
                      <a:ln>
                        <a:noFill/>
                      </a:ln>
                      <a:solidFill>
                        <a:srgbClr val="414142"/>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8323F6F9-33AE-ECA4-E193-BAD4B60C7F2B}"/>
                      </a:ext>
                    </a:extLst>
                  </p:cNvPr>
                  <p:cNvCxnSpPr/>
                  <p:nvPr/>
                </p:nvCxnSpPr>
                <p:spPr bwMode="auto">
                  <a:xfrm>
                    <a:off x="8152414" y="4969091"/>
                    <a:ext cx="0" cy="146304"/>
                  </a:xfrm>
                  <a:prstGeom prst="line">
                    <a:avLst/>
                  </a:prstGeom>
                  <a:solidFill>
                    <a:srgbClr val="B1181E"/>
                  </a:solidFill>
                  <a:ln w="25400" cap="rnd" cmpd="sng" algn="ctr">
                    <a:solidFill>
                      <a:schemeClr val="bg1"/>
                    </a:solidFill>
                    <a:prstDash val="solid"/>
                    <a:round/>
                    <a:headEnd type="none" w="med" len="med"/>
                    <a:tailEnd type="none" w="lg" len="lg"/>
                  </a:ln>
                  <a:effectLst/>
                </p:spPr>
              </p:cxnSp>
            </p:grpSp>
            <p:sp>
              <p:nvSpPr>
                <p:cNvPr id="28" name="Oval 27">
                  <a:extLst>
                    <a:ext uri="{FF2B5EF4-FFF2-40B4-BE49-F238E27FC236}">
                      <a16:creationId xmlns:a16="http://schemas.microsoft.com/office/drawing/2014/main" id="{A09FC5C9-475D-55A6-E0AF-63FC1CDBAC11}"/>
                    </a:ext>
                  </a:extLst>
                </p:cNvPr>
                <p:cNvSpPr>
                  <a:spLocks noChangeAspect="1"/>
                </p:cNvSpPr>
                <p:nvPr/>
              </p:nvSpPr>
              <p:spPr bwMode="auto">
                <a:xfrm>
                  <a:off x="5867902" y="4681433"/>
                  <a:ext cx="640080" cy="640080"/>
                </a:xfrm>
                <a:prstGeom prst="ellipse">
                  <a:avLst/>
                </a:prstGeom>
                <a:noFill/>
                <a:ln w="12700" cap="flat" cmpd="sng" algn="ctr">
                  <a:solidFill>
                    <a:schemeClr val="bg1"/>
                  </a:solidFill>
                  <a:prstDash val="solid"/>
                  <a:miter lim="800000"/>
                  <a:headEnd type="none" w="med" len="med"/>
                  <a:tailEnd type="none" w="med" len="med"/>
                </a:ln>
                <a:effectLst/>
              </p:spPr>
              <p:txBody>
                <a:bodyPr vert="horz" wrap="square" lIns="639913"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grpSp>
        </p:grpSp>
        <p:pic>
          <p:nvPicPr>
            <p:cNvPr id="17" name="Picture 16">
              <a:extLst>
                <a:ext uri="{FF2B5EF4-FFF2-40B4-BE49-F238E27FC236}">
                  <a16:creationId xmlns:a16="http://schemas.microsoft.com/office/drawing/2014/main" id="{80637A8F-1724-AA71-2261-B4CB1BE9DF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4821" y="2228167"/>
              <a:ext cx="1709085" cy="2089462"/>
            </a:xfrm>
            <a:prstGeom prst="rect">
              <a:avLst/>
            </a:prstGeom>
          </p:spPr>
        </p:pic>
        <p:sp>
          <p:nvSpPr>
            <p:cNvPr id="18" name="Rounded Rectangle 17">
              <a:extLst>
                <a:ext uri="{FF2B5EF4-FFF2-40B4-BE49-F238E27FC236}">
                  <a16:creationId xmlns:a16="http://schemas.microsoft.com/office/drawing/2014/main" id="{E3D06EC6-EDEB-E81B-42FF-B07A6C078389}"/>
                </a:ext>
              </a:extLst>
            </p:cNvPr>
            <p:cNvSpPr/>
            <p:nvPr/>
          </p:nvSpPr>
          <p:spPr bwMode="auto">
            <a:xfrm>
              <a:off x="8666261" y="3575766"/>
              <a:ext cx="3170390" cy="658777"/>
            </a:xfrm>
            <a:prstGeom prst="roundRect">
              <a:avLst>
                <a:gd name="adj" fmla="val 5780"/>
              </a:avLst>
            </a:prstGeom>
            <a:solidFill>
              <a:srgbClr val="C00000"/>
            </a:solidFill>
            <a:ln w="25400" cap="flat" cmpd="sng" algn="ctr">
              <a:solidFill>
                <a:schemeClr val="accent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3F5F8">
                    <a:lumMod val="50000"/>
                  </a:srgbClr>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5E49AE26-614D-5EDD-4C99-EB08703EE67E}"/>
                </a:ext>
              </a:extLst>
            </p:cNvPr>
            <p:cNvSpPr txBox="1"/>
            <p:nvPr/>
          </p:nvSpPr>
          <p:spPr>
            <a:xfrm>
              <a:off x="9317646" y="3670357"/>
              <a:ext cx="2877972" cy="468100"/>
            </a:xfrm>
            <a:prstGeom prst="rect">
              <a:avLst/>
            </a:prstGeom>
          </p:spPr>
          <p:txBody>
            <a:bodyPr vert="horz" wrap="non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Polaris Book" panose="02000000000000000000" pitchFamily="2" charset="0"/>
                  <a:cs typeface="Polaris Book" panose="02000000000000000000" pitchFamily="2" charset="0"/>
                </a:rPr>
                <a:t>NetBackup Flex Platform</a:t>
              </a:r>
            </a:p>
          </p:txBody>
        </p:sp>
        <p:pic>
          <p:nvPicPr>
            <p:cNvPr id="20" name="Picture 19">
              <a:extLst>
                <a:ext uri="{FF2B5EF4-FFF2-40B4-BE49-F238E27FC236}">
                  <a16:creationId xmlns:a16="http://schemas.microsoft.com/office/drawing/2014/main" id="{3DC8C39D-062E-2232-4584-32D9651F9B7F}"/>
                </a:ext>
              </a:extLst>
            </p:cNvPr>
            <p:cNvPicPr>
              <a:picLocks noChangeAspect="1"/>
            </p:cNvPicPr>
            <p:nvPr/>
          </p:nvPicPr>
          <p:blipFill>
            <a:blip r:embed="rId4"/>
            <a:srcRect/>
            <a:stretch/>
          </p:blipFill>
          <p:spPr>
            <a:xfrm>
              <a:off x="8708974" y="3617076"/>
              <a:ext cx="565960" cy="565960"/>
            </a:xfrm>
            <a:prstGeom prst="rect">
              <a:avLst/>
            </a:prstGeom>
          </p:spPr>
        </p:pic>
        <p:pic>
          <p:nvPicPr>
            <p:cNvPr id="21" name="Picture 20">
              <a:extLst>
                <a:ext uri="{FF2B5EF4-FFF2-40B4-BE49-F238E27FC236}">
                  <a16:creationId xmlns:a16="http://schemas.microsoft.com/office/drawing/2014/main" id="{55D049A9-7902-FE30-4737-B0DAE985D3F4}"/>
                </a:ext>
              </a:extLst>
            </p:cNvPr>
            <p:cNvPicPr>
              <a:picLocks noChangeAspect="1"/>
            </p:cNvPicPr>
            <p:nvPr/>
          </p:nvPicPr>
          <p:blipFill>
            <a:blip r:embed="rId5"/>
            <a:srcRect l="216" r="216"/>
            <a:stretch/>
          </p:blipFill>
          <p:spPr>
            <a:xfrm rot="10800000" flipH="1" flipV="1">
              <a:off x="8712963" y="2373104"/>
              <a:ext cx="356444" cy="356444"/>
            </a:xfrm>
            <a:prstGeom prst="ellipse">
              <a:avLst/>
            </a:prstGeom>
            <a:ln w="3175">
              <a:solidFill>
                <a:schemeClr val="bg1"/>
              </a:solidFill>
            </a:ln>
          </p:spPr>
        </p:pic>
        <p:pic>
          <p:nvPicPr>
            <p:cNvPr id="22" name="Picture 21">
              <a:extLst>
                <a:ext uri="{FF2B5EF4-FFF2-40B4-BE49-F238E27FC236}">
                  <a16:creationId xmlns:a16="http://schemas.microsoft.com/office/drawing/2014/main" id="{76A12935-35E9-15E5-35A6-3DE0ECA42447}"/>
                </a:ext>
              </a:extLst>
            </p:cNvPr>
            <p:cNvPicPr>
              <a:picLocks noChangeAspect="1"/>
            </p:cNvPicPr>
            <p:nvPr/>
          </p:nvPicPr>
          <p:blipFill>
            <a:blip r:embed="rId5"/>
            <a:srcRect l="216" r="216"/>
            <a:stretch/>
          </p:blipFill>
          <p:spPr>
            <a:xfrm rot="10800000" flipH="1" flipV="1">
              <a:off x="10365344" y="2353570"/>
              <a:ext cx="356444" cy="356444"/>
            </a:xfrm>
            <a:prstGeom prst="ellipse">
              <a:avLst/>
            </a:prstGeom>
            <a:ln w="3175">
              <a:solidFill>
                <a:schemeClr val="bg1"/>
              </a:solidFill>
            </a:ln>
          </p:spPr>
        </p:pic>
        <p:pic>
          <p:nvPicPr>
            <p:cNvPr id="23" name="Picture 22">
              <a:extLst>
                <a:ext uri="{FF2B5EF4-FFF2-40B4-BE49-F238E27FC236}">
                  <a16:creationId xmlns:a16="http://schemas.microsoft.com/office/drawing/2014/main" id="{1AEC517C-A634-FBB2-B352-720B2056424E}"/>
                </a:ext>
              </a:extLst>
            </p:cNvPr>
            <p:cNvPicPr>
              <a:picLocks noChangeAspect="1"/>
            </p:cNvPicPr>
            <p:nvPr/>
          </p:nvPicPr>
          <p:blipFill>
            <a:blip r:embed="rId5"/>
            <a:srcRect l="216" r="216"/>
            <a:stretch/>
          </p:blipFill>
          <p:spPr>
            <a:xfrm rot="10800000" flipH="1" flipV="1">
              <a:off x="8712962" y="3017537"/>
              <a:ext cx="356444" cy="356444"/>
            </a:xfrm>
            <a:prstGeom prst="ellipse">
              <a:avLst/>
            </a:prstGeom>
            <a:ln w="3175">
              <a:solidFill>
                <a:schemeClr val="bg1"/>
              </a:solidFill>
            </a:ln>
          </p:spPr>
        </p:pic>
        <p:pic>
          <p:nvPicPr>
            <p:cNvPr id="24" name="Picture 23">
              <a:extLst>
                <a:ext uri="{FF2B5EF4-FFF2-40B4-BE49-F238E27FC236}">
                  <a16:creationId xmlns:a16="http://schemas.microsoft.com/office/drawing/2014/main" id="{13CA49F6-AA7D-B36A-57FB-44727146B930}"/>
                </a:ext>
              </a:extLst>
            </p:cNvPr>
            <p:cNvPicPr>
              <a:picLocks noChangeAspect="1"/>
            </p:cNvPicPr>
            <p:nvPr/>
          </p:nvPicPr>
          <p:blipFill>
            <a:blip r:embed="rId5"/>
            <a:srcRect l="216" r="216"/>
            <a:stretch/>
          </p:blipFill>
          <p:spPr>
            <a:xfrm rot="10800000" flipH="1" flipV="1">
              <a:off x="10380725" y="3005834"/>
              <a:ext cx="356444" cy="356444"/>
            </a:xfrm>
            <a:prstGeom prst="ellipse">
              <a:avLst/>
            </a:prstGeom>
            <a:ln w="3175">
              <a:solidFill>
                <a:schemeClr val="bg1"/>
              </a:solidFill>
            </a:ln>
          </p:spPr>
        </p:pic>
      </p:grpSp>
      <p:grpSp>
        <p:nvGrpSpPr>
          <p:cNvPr id="49" name="Group 48">
            <a:extLst>
              <a:ext uri="{FF2B5EF4-FFF2-40B4-BE49-F238E27FC236}">
                <a16:creationId xmlns:a16="http://schemas.microsoft.com/office/drawing/2014/main" id="{0AC7C535-CE60-F70D-70C5-DC9060CF15F9}"/>
              </a:ext>
            </a:extLst>
          </p:cNvPr>
          <p:cNvGrpSpPr/>
          <p:nvPr/>
        </p:nvGrpSpPr>
        <p:grpSpPr>
          <a:xfrm>
            <a:off x="5238584" y="2160434"/>
            <a:ext cx="592085" cy="2496391"/>
            <a:chOff x="5816507" y="2031338"/>
            <a:chExt cx="608676" cy="2496391"/>
          </a:xfrm>
        </p:grpSpPr>
        <p:sp>
          <p:nvSpPr>
            <p:cNvPr id="50" name="Right Arrow 49">
              <a:extLst>
                <a:ext uri="{FF2B5EF4-FFF2-40B4-BE49-F238E27FC236}">
                  <a16:creationId xmlns:a16="http://schemas.microsoft.com/office/drawing/2014/main" id="{AF091A09-D764-5CBD-BC47-D12E0E3691DD}"/>
                </a:ext>
              </a:extLst>
            </p:cNvPr>
            <p:cNvSpPr/>
            <p:nvPr/>
          </p:nvSpPr>
          <p:spPr bwMode="auto">
            <a:xfrm>
              <a:off x="5816507" y="4227736"/>
              <a:ext cx="608676" cy="299993"/>
            </a:xfrm>
            <a:prstGeom prst="rightArrow">
              <a:avLst>
                <a:gd name="adj1" fmla="val 100000"/>
                <a:gd name="adj2" fmla="val 32960"/>
              </a:avLst>
            </a:prstGeom>
            <a:gradFill flip="none" rotWithShape="1">
              <a:gsLst>
                <a:gs pos="0">
                  <a:srgbClr val="5C98B0">
                    <a:alpha val="0"/>
                  </a:srgbClr>
                </a:gs>
                <a:gs pos="65000">
                  <a:schemeClr val="accent5"/>
                </a:gs>
              </a:gsLst>
              <a:lin ang="0" scaled="1"/>
              <a:tileRect/>
            </a:grad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51" name="Right Arrow 50">
              <a:extLst>
                <a:ext uri="{FF2B5EF4-FFF2-40B4-BE49-F238E27FC236}">
                  <a16:creationId xmlns:a16="http://schemas.microsoft.com/office/drawing/2014/main" id="{EF2752CF-1589-C409-D071-D9CA8CC7A4EF}"/>
                </a:ext>
              </a:extLst>
            </p:cNvPr>
            <p:cNvSpPr/>
            <p:nvPr/>
          </p:nvSpPr>
          <p:spPr bwMode="auto">
            <a:xfrm>
              <a:off x="5816507" y="3495604"/>
              <a:ext cx="608676" cy="299993"/>
            </a:xfrm>
            <a:prstGeom prst="rightArrow">
              <a:avLst>
                <a:gd name="adj1" fmla="val 100000"/>
                <a:gd name="adj2" fmla="val 32960"/>
              </a:avLst>
            </a:prstGeom>
            <a:gradFill flip="none" rotWithShape="1">
              <a:gsLst>
                <a:gs pos="0">
                  <a:srgbClr val="F69404">
                    <a:alpha val="0"/>
                  </a:srgbClr>
                </a:gs>
                <a:gs pos="65000">
                  <a:schemeClr val="accent6"/>
                </a:gs>
              </a:gsLst>
              <a:lin ang="0" scaled="1"/>
              <a:tileRect/>
            </a:grad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52" name="Right Arrow 51">
              <a:extLst>
                <a:ext uri="{FF2B5EF4-FFF2-40B4-BE49-F238E27FC236}">
                  <a16:creationId xmlns:a16="http://schemas.microsoft.com/office/drawing/2014/main" id="{7744DD3E-F36E-CFBA-0C57-6119D65CE174}"/>
                </a:ext>
              </a:extLst>
            </p:cNvPr>
            <p:cNvSpPr/>
            <p:nvPr/>
          </p:nvSpPr>
          <p:spPr bwMode="auto">
            <a:xfrm>
              <a:off x="5816507" y="2763471"/>
              <a:ext cx="608676" cy="299993"/>
            </a:xfrm>
            <a:prstGeom prst="rightArrow">
              <a:avLst>
                <a:gd name="adj1" fmla="val 100000"/>
                <a:gd name="adj2" fmla="val 32960"/>
              </a:avLst>
            </a:prstGeom>
            <a:gradFill>
              <a:gsLst>
                <a:gs pos="0">
                  <a:schemeClr val="bg1"/>
                </a:gs>
                <a:gs pos="65000">
                  <a:schemeClr val="accent2"/>
                </a:gs>
              </a:gsLst>
              <a:lin ang="0" scaled="0"/>
            </a:grad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FFFFF"/>
                </a:solidFill>
                <a:effectLst/>
                <a:uLnTx/>
                <a:uFillTx/>
                <a:latin typeface="Arial" panose="020B0604020202020204"/>
                <a:ea typeface="+mn-ea"/>
                <a:cs typeface="+mn-cs"/>
              </a:endParaRPr>
            </a:p>
          </p:txBody>
        </p:sp>
        <p:sp>
          <p:nvSpPr>
            <p:cNvPr id="53" name="Right Arrow 52">
              <a:extLst>
                <a:ext uri="{FF2B5EF4-FFF2-40B4-BE49-F238E27FC236}">
                  <a16:creationId xmlns:a16="http://schemas.microsoft.com/office/drawing/2014/main" id="{A520809B-8CC1-66AB-05A6-0632E512A6B0}"/>
                </a:ext>
              </a:extLst>
            </p:cNvPr>
            <p:cNvSpPr/>
            <p:nvPr/>
          </p:nvSpPr>
          <p:spPr bwMode="auto">
            <a:xfrm>
              <a:off x="5816507" y="2031338"/>
              <a:ext cx="608676" cy="299993"/>
            </a:xfrm>
            <a:prstGeom prst="rightArrow">
              <a:avLst>
                <a:gd name="adj1" fmla="val 100000"/>
                <a:gd name="adj2" fmla="val 32960"/>
              </a:avLst>
            </a:prstGeom>
            <a:gradFill flip="none" rotWithShape="1">
              <a:gsLst>
                <a:gs pos="0">
                  <a:srgbClr val="8FA123">
                    <a:alpha val="0"/>
                  </a:srgbClr>
                </a:gs>
                <a:gs pos="65000">
                  <a:schemeClr val="accent3"/>
                </a:gs>
              </a:gsLst>
              <a:lin ang="0" scaled="1"/>
              <a:tileRect/>
            </a:gradFill>
            <a:ln w="19050" cap="flat" cmpd="sng" algn="ctr">
              <a:no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4" name="Group 53">
            <a:extLst>
              <a:ext uri="{FF2B5EF4-FFF2-40B4-BE49-F238E27FC236}">
                <a16:creationId xmlns:a16="http://schemas.microsoft.com/office/drawing/2014/main" id="{E4B38F48-FE10-53BB-3243-A668A467E0B0}"/>
              </a:ext>
            </a:extLst>
          </p:cNvPr>
          <p:cNvGrpSpPr/>
          <p:nvPr/>
        </p:nvGrpSpPr>
        <p:grpSpPr>
          <a:xfrm>
            <a:off x="4111184" y="1971313"/>
            <a:ext cx="1129845" cy="2874633"/>
            <a:chOff x="4364920" y="1842217"/>
            <a:chExt cx="1129845" cy="2874633"/>
          </a:xfrm>
        </p:grpSpPr>
        <p:sp>
          <p:nvSpPr>
            <p:cNvPr id="55" name="Rounded Rectangle 54">
              <a:extLst>
                <a:ext uri="{FF2B5EF4-FFF2-40B4-BE49-F238E27FC236}">
                  <a16:creationId xmlns:a16="http://schemas.microsoft.com/office/drawing/2014/main" id="{C9518DED-3B09-6014-9F7F-4B922FE0E3EA}"/>
                </a:ext>
              </a:extLst>
            </p:cNvPr>
            <p:cNvSpPr/>
            <p:nvPr/>
          </p:nvSpPr>
          <p:spPr bwMode="auto">
            <a:xfrm>
              <a:off x="4364920" y="1842217"/>
              <a:ext cx="1129845" cy="678235"/>
            </a:xfrm>
            <a:prstGeom prst="roundRect">
              <a:avLst/>
            </a:prstGeom>
            <a:solidFill>
              <a:schemeClr val="accent3"/>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Polaris Book" panose="02000000000000000000" pitchFamily="2" charset="0"/>
                  <a:cs typeface="Arial" panose="020B0604020202020204" pitchFamily="34" charset="0"/>
                </a:rPr>
                <a:t>New Business</a:t>
              </a:r>
            </a:p>
          </p:txBody>
        </p:sp>
        <p:sp>
          <p:nvSpPr>
            <p:cNvPr id="56" name="Rounded Rectangle 55">
              <a:extLst>
                <a:ext uri="{FF2B5EF4-FFF2-40B4-BE49-F238E27FC236}">
                  <a16:creationId xmlns:a16="http://schemas.microsoft.com/office/drawing/2014/main" id="{C3C58FE4-1215-7703-AE81-F7837EF12DD9}"/>
                </a:ext>
              </a:extLst>
            </p:cNvPr>
            <p:cNvSpPr/>
            <p:nvPr/>
          </p:nvSpPr>
          <p:spPr bwMode="auto">
            <a:xfrm>
              <a:off x="4364920" y="4038615"/>
              <a:ext cx="1129845" cy="678235"/>
            </a:xfrm>
            <a:prstGeom prst="roundRect">
              <a:avLst/>
            </a:prstGeom>
            <a:solidFill>
              <a:srgbClr val="0B45C3"/>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Polaris Book" panose="02000000000000000000" pitchFamily="2" charset="0"/>
                  <a:cs typeface="Arial" panose="020B0604020202020204" pitchFamily="34" charset="0"/>
                </a:rPr>
                <a:t>New Department</a:t>
              </a:r>
            </a:p>
          </p:txBody>
        </p:sp>
        <p:sp>
          <p:nvSpPr>
            <p:cNvPr id="57" name="Rounded Rectangle 56">
              <a:extLst>
                <a:ext uri="{FF2B5EF4-FFF2-40B4-BE49-F238E27FC236}">
                  <a16:creationId xmlns:a16="http://schemas.microsoft.com/office/drawing/2014/main" id="{52A850D4-A9CB-2A22-5F98-8C2287291BE6}"/>
                </a:ext>
              </a:extLst>
            </p:cNvPr>
            <p:cNvSpPr/>
            <p:nvPr/>
          </p:nvSpPr>
          <p:spPr bwMode="auto">
            <a:xfrm>
              <a:off x="4364920" y="3306483"/>
              <a:ext cx="1129845" cy="678235"/>
            </a:xfrm>
            <a:prstGeom prst="roundRect">
              <a:avLst/>
            </a:prstGeom>
            <a:solidFill>
              <a:schemeClr val="accent6"/>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Polaris Book" panose="02000000000000000000" pitchFamily="2" charset="0"/>
                  <a:cs typeface="Arial" panose="020B0604020202020204" pitchFamily="34" charset="0"/>
                </a:rPr>
                <a:t>Acquisition</a:t>
              </a:r>
            </a:p>
          </p:txBody>
        </p:sp>
        <p:sp>
          <p:nvSpPr>
            <p:cNvPr id="58" name="Rounded Rectangle 57">
              <a:extLst>
                <a:ext uri="{FF2B5EF4-FFF2-40B4-BE49-F238E27FC236}">
                  <a16:creationId xmlns:a16="http://schemas.microsoft.com/office/drawing/2014/main" id="{99543E63-131A-C56A-DBC6-F43E83F518DE}"/>
                </a:ext>
              </a:extLst>
            </p:cNvPr>
            <p:cNvSpPr/>
            <p:nvPr/>
          </p:nvSpPr>
          <p:spPr bwMode="auto">
            <a:xfrm>
              <a:off x="4364920" y="2574350"/>
              <a:ext cx="1129845" cy="678235"/>
            </a:xfrm>
            <a:prstGeom prst="roundRect">
              <a:avLst/>
            </a:prstGeom>
            <a:solidFill>
              <a:schemeClr val="accent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Polaris Book" panose="02000000000000000000" pitchFamily="2" charset="0"/>
                  <a:cs typeface="Polaris Book" panose="02000000000000000000" pitchFamily="2" charset="0"/>
                </a:rPr>
                <a:t>New Project</a:t>
              </a:r>
            </a:p>
          </p:txBody>
        </p:sp>
      </p:grpSp>
      <p:grpSp>
        <p:nvGrpSpPr>
          <p:cNvPr id="13" name="Group 12">
            <a:extLst>
              <a:ext uri="{FF2B5EF4-FFF2-40B4-BE49-F238E27FC236}">
                <a16:creationId xmlns:a16="http://schemas.microsoft.com/office/drawing/2014/main" id="{C6CC55D2-8569-BE6E-ECCC-867DE753DFEE}"/>
              </a:ext>
            </a:extLst>
          </p:cNvPr>
          <p:cNvGrpSpPr/>
          <p:nvPr/>
        </p:nvGrpSpPr>
        <p:grpSpPr>
          <a:xfrm>
            <a:off x="826500" y="4966402"/>
            <a:ext cx="11646326" cy="999828"/>
            <a:chOff x="826500" y="4966402"/>
            <a:chExt cx="11646326" cy="999828"/>
          </a:xfrm>
        </p:grpSpPr>
        <p:sp>
          <p:nvSpPr>
            <p:cNvPr id="16" name="Graphic 107">
              <a:extLst>
                <a:ext uri="{FF2B5EF4-FFF2-40B4-BE49-F238E27FC236}">
                  <a16:creationId xmlns:a16="http://schemas.microsoft.com/office/drawing/2014/main" id="{75DF6EC7-8CD5-AFD8-2EB5-B64773B39A9E}"/>
                </a:ext>
              </a:extLst>
            </p:cNvPr>
            <p:cNvSpPr/>
            <p:nvPr/>
          </p:nvSpPr>
          <p:spPr>
            <a:xfrm rot="10800000">
              <a:off x="826500" y="4966402"/>
              <a:ext cx="11387331" cy="983364"/>
            </a:xfrm>
            <a:custGeom>
              <a:avLst/>
              <a:gdLst>
                <a:gd name="connsiteX0" fmla="*/ 532759 w 537820"/>
                <a:gd name="connsiteY0" fmla="*/ 881265 h 973090"/>
                <a:gd name="connsiteX1" fmla="*/ 283463 w 537820"/>
                <a:gd name="connsiteY1" fmla="*/ 93100 h 973090"/>
                <a:gd name="connsiteX2" fmla="*/ 159448 w 537820"/>
                <a:gd name="connsiteY2" fmla="*/ 0 h 973090"/>
                <a:gd name="connsiteX3" fmla="*/ 0 w 537820"/>
                <a:gd name="connsiteY3" fmla="*/ 0 h 973090"/>
                <a:gd name="connsiteX4" fmla="*/ 0 w 537820"/>
                <a:gd name="connsiteY4" fmla="*/ 973090 h 973090"/>
                <a:gd name="connsiteX5" fmla="*/ 466955 w 537820"/>
                <a:gd name="connsiteY5" fmla="*/ 973090 h 973090"/>
                <a:gd name="connsiteX6" fmla="*/ 537821 w 537820"/>
                <a:gd name="connsiteY6" fmla="*/ 908047 h 973090"/>
                <a:gd name="connsiteX7" fmla="*/ 537821 w 537820"/>
                <a:gd name="connsiteY7" fmla="*/ 906772 h 973090"/>
                <a:gd name="connsiteX8" fmla="*/ 532759 w 537820"/>
                <a:gd name="connsiteY8" fmla="*/ 881265 h 973090"/>
                <a:gd name="connsiteX0" fmla="*/ 11382269 w 11387331"/>
                <a:gd name="connsiteY0" fmla="*/ 881265 h 983364"/>
                <a:gd name="connsiteX1" fmla="*/ 11132973 w 11387331"/>
                <a:gd name="connsiteY1" fmla="*/ 93100 h 983364"/>
                <a:gd name="connsiteX2" fmla="*/ 11008958 w 11387331"/>
                <a:gd name="connsiteY2" fmla="*/ 0 h 983364"/>
                <a:gd name="connsiteX3" fmla="*/ 10849510 w 11387331"/>
                <a:gd name="connsiteY3" fmla="*/ 0 h 983364"/>
                <a:gd name="connsiteX4" fmla="*/ 0 w 11387331"/>
                <a:gd name="connsiteY4" fmla="*/ 983364 h 983364"/>
                <a:gd name="connsiteX5" fmla="*/ 11316465 w 11387331"/>
                <a:gd name="connsiteY5" fmla="*/ 973090 h 983364"/>
                <a:gd name="connsiteX6" fmla="*/ 11387331 w 11387331"/>
                <a:gd name="connsiteY6" fmla="*/ 908047 h 983364"/>
                <a:gd name="connsiteX7" fmla="*/ 11387331 w 11387331"/>
                <a:gd name="connsiteY7" fmla="*/ 906772 h 983364"/>
                <a:gd name="connsiteX8" fmla="*/ 11382269 w 11387331"/>
                <a:gd name="connsiteY8" fmla="*/ 881265 h 983364"/>
                <a:gd name="connsiteX0" fmla="*/ 11382269 w 11387331"/>
                <a:gd name="connsiteY0" fmla="*/ 881265 h 983364"/>
                <a:gd name="connsiteX1" fmla="*/ 11132973 w 11387331"/>
                <a:gd name="connsiteY1" fmla="*/ 93100 h 983364"/>
                <a:gd name="connsiteX2" fmla="*/ 11008958 w 11387331"/>
                <a:gd name="connsiteY2" fmla="*/ 0 h 983364"/>
                <a:gd name="connsiteX3" fmla="*/ 20548 w 11387331"/>
                <a:gd name="connsiteY3" fmla="*/ 10274 h 983364"/>
                <a:gd name="connsiteX4" fmla="*/ 0 w 11387331"/>
                <a:gd name="connsiteY4" fmla="*/ 983364 h 983364"/>
                <a:gd name="connsiteX5" fmla="*/ 11316465 w 11387331"/>
                <a:gd name="connsiteY5" fmla="*/ 973090 h 983364"/>
                <a:gd name="connsiteX6" fmla="*/ 11387331 w 11387331"/>
                <a:gd name="connsiteY6" fmla="*/ 908047 h 983364"/>
                <a:gd name="connsiteX7" fmla="*/ 11387331 w 11387331"/>
                <a:gd name="connsiteY7" fmla="*/ 906772 h 983364"/>
                <a:gd name="connsiteX8" fmla="*/ 11382269 w 11387331"/>
                <a:gd name="connsiteY8" fmla="*/ 881265 h 98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7331" h="983364">
                  <a:moveTo>
                    <a:pt x="11382269" y="881265"/>
                  </a:moveTo>
                  <a:lnTo>
                    <a:pt x="11132973" y="93100"/>
                  </a:lnTo>
                  <a:cubicBezTo>
                    <a:pt x="11116522" y="42086"/>
                    <a:pt x="11060842" y="0"/>
                    <a:pt x="11008958" y="0"/>
                  </a:cubicBezTo>
                  <a:lnTo>
                    <a:pt x="20548" y="10274"/>
                  </a:lnTo>
                  <a:lnTo>
                    <a:pt x="0" y="983364"/>
                  </a:lnTo>
                  <a:lnTo>
                    <a:pt x="11316465" y="973090"/>
                  </a:lnTo>
                  <a:cubicBezTo>
                    <a:pt x="11359491" y="973090"/>
                    <a:pt x="11386065" y="946308"/>
                    <a:pt x="11387331" y="908047"/>
                  </a:cubicBezTo>
                  <a:lnTo>
                    <a:pt x="11387331" y="906772"/>
                  </a:lnTo>
                  <a:cubicBezTo>
                    <a:pt x="11387331" y="899120"/>
                    <a:pt x="11386065" y="890193"/>
                    <a:pt x="11382269" y="881265"/>
                  </a:cubicBezTo>
                  <a:close/>
                </a:path>
              </a:pathLst>
            </a:custGeom>
            <a:gradFill>
              <a:gsLst>
                <a:gs pos="0">
                  <a:srgbClr val="D41D24"/>
                </a:gs>
                <a:gs pos="50000">
                  <a:srgbClr val="BF2026"/>
                </a:gs>
                <a:gs pos="100000">
                  <a:srgbClr val="AB2328"/>
                </a:gs>
              </a:gsLst>
              <a:lin ang="4271436" scaled="1"/>
            </a:gradFill>
            <a:ln w="126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a:ea typeface="+mn-ea"/>
                <a:cs typeface="+mn-cs"/>
              </a:endParaRPr>
            </a:p>
          </p:txBody>
        </p:sp>
        <p:sp>
          <p:nvSpPr>
            <p:cNvPr id="59" name="Title 1">
              <a:extLst>
                <a:ext uri="{FF2B5EF4-FFF2-40B4-BE49-F238E27FC236}">
                  <a16:creationId xmlns:a16="http://schemas.microsoft.com/office/drawing/2014/main" id="{A00D898E-10A9-A135-4BBD-C97F3ED9E0BD}"/>
                </a:ext>
              </a:extLst>
            </p:cNvPr>
            <p:cNvSpPr txBox="1">
              <a:spLocks/>
            </p:cNvSpPr>
            <p:nvPr/>
          </p:nvSpPr>
          <p:spPr>
            <a:xfrm>
              <a:off x="1284269" y="4994524"/>
              <a:ext cx="11188557" cy="97170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Arial" panose="020B0604020202020204"/>
                  <a:ea typeface="+mj-ea"/>
                  <a:cs typeface="+mj-cs"/>
                </a:rPr>
                <a:t>On-Demand Customized Protection for Multiple Users With a Single Platform  </a:t>
              </a:r>
            </a:p>
          </p:txBody>
        </p:sp>
      </p:grpSp>
      <p:grpSp>
        <p:nvGrpSpPr>
          <p:cNvPr id="69" name="Group 68">
            <a:extLst>
              <a:ext uri="{FF2B5EF4-FFF2-40B4-BE49-F238E27FC236}">
                <a16:creationId xmlns:a16="http://schemas.microsoft.com/office/drawing/2014/main" id="{82A18190-B2DB-DFEE-1515-5A0348FAD175}"/>
              </a:ext>
            </a:extLst>
          </p:cNvPr>
          <p:cNvGrpSpPr/>
          <p:nvPr/>
        </p:nvGrpSpPr>
        <p:grpSpPr>
          <a:xfrm>
            <a:off x="896359" y="2084037"/>
            <a:ext cx="459164" cy="2320168"/>
            <a:chOff x="896359" y="2084037"/>
            <a:chExt cx="459164" cy="2320168"/>
          </a:xfrm>
        </p:grpSpPr>
        <p:pic>
          <p:nvPicPr>
            <p:cNvPr id="61" name="Graphic 60">
              <a:extLst>
                <a:ext uri="{FF2B5EF4-FFF2-40B4-BE49-F238E27FC236}">
                  <a16:creationId xmlns:a16="http://schemas.microsoft.com/office/drawing/2014/main" id="{58997CCD-CC20-2E16-5248-C8F17CA94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2275" y="2084037"/>
              <a:ext cx="443248" cy="443248"/>
            </a:xfrm>
            <a:prstGeom prst="rect">
              <a:avLst/>
            </a:prstGeom>
          </p:spPr>
        </p:pic>
        <p:pic>
          <p:nvPicPr>
            <p:cNvPr id="63" name="Graphic 62">
              <a:extLst>
                <a:ext uri="{FF2B5EF4-FFF2-40B4-BE49-F238E27FC236}">
                  <a16:creationId xmlns:a16="http://schemas.microsoft.com/office/drawing/2014/main" id="{BF1F5A9D-34E2-7077-0D40-F97C81E12D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6359" y="2981375"/>
              <a:ext cx="443248" cy="443248"/>
            </a:xfrm>
            <a:prstGeom prst="rect">
              <a:avLst/>
            </a:prstGeom>
          </p:spPr>
        </p:pic>
        <p:pic>
          <p:nvPicPr>
            <p:cNvPr id="65" name="Graphic 64">
              <a:extLst>
                <a:ext uri="{FF2B5EF4-FFF2-40B4-BE49-F238E27FC236}">
                  <a16:creationId xmlns:a16="http://schemas.microsoft.com/office/drawing/2014/main" id="{DDAF8B9E-959A-B31A-B181-7BBD058E4F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2275" y="3960957"/>
              <a:ext cx="443248" cy="443248"/>
            </a:xfrm>
            <a:prstGeom prst="rect">
              <a:avLst/>
            </a:prstGeom>
          </p:spPr>
        </p:pic>
      </p:grpSp>
    </p:spTree>
    <p:extLst>
      <p:ext uri="{BB962C8B-B14F-4D97-AF65-F5344CB8AC3E}">
        <p14:creationId xmlns:p14="http://schemas.microsoft.com/office/powerpoint/2010/main" val="212168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childTnLst>
                                </p:cTn>
                              </p:par>
                              <p:par>
                                <p:cTn id="8" presetID="42" presetClass="path" presetSubtype="0" decel="100000" fill="hold" nodeType="withEffect">
                                  <p:stCondLst>
                                    <p:cond delay="0"/>
                                  </p:stCondLst>
                                  <p:childTnLst>
                                    <p:animMotion origin="layout" path="M 0 -7.40741E-7 L -0.06237 -7.40741E-7 " pathEditMode="relative" rAng="0" ptsTypes="AA">
                                      <p:cBhvr>
                                        <p:cTn id="9" dur="750" spd="-100000" fill="hold"/>
                                        <p:tgtEl>
                                          <p:spTgt spid="69"/>
                                        </p:tgtEl>
                                        <p:attrNameLst>
                                          <p:attrName>ppt_x</p:attrName>
                                          <p:attrName>ppt_y</p:attrName>
                                        </p:attrNameLst>
                                      </p:cBhvr>
                                      <p:rCtr x="-3125"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par>
                                <p:cTn id="13" presetID="42" presetClass="path" presetSubtype="0" decel="100000" fill="hold" grpId="1" nodeType="withEffect">
                                  <p:stCondLst>
                                    <p:cond delay="0"/>
                                  </p:stCondLst>
                                  <p:childTnLst>
                                    <p:animMotion origin="layout" path="M 0 -7.40741E-7 L -0.06237 -7.40741E-7 " pathEditMode="relative" rAng="0" ptsTypes="AA">
                                      <p:cBhvr>
                                        <p:cTn id="14" dur="750" spd="-100000" fill="hold"/>
                                        <p:tgtEl>
                                          <p:spTgt spid="6"/>
                                        </p:tgtEl>
                                        <p:attrNameLst>
                                          <p:attrName>ppt_x</p:attrName>
                                          <p:attrName>ppt_y</p:attrName>
                                        </p:attrNameLst>
                                      </p:cBhvr>
                                      <p:rCtr x="-3125" y="0"/>
                                    </p:animMotion>
                                  </p:childTnLst>
                                </p:cTn>
                              </p:par>
                              <p:par>
                                <p:cTn id="15" presetID="10" presetClass="entr" presetSubtype="0" fill="hold" nodeType="withEffect">
                                  <p:stCondLst>
                                    <p:cond delay="25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750"/>
                                        <p:tgtEl>
                                          <p:spTgt spid="54"/>
                                        </p:tgtEl>
                                      </p:cBhvr>
                                    </p:animEffect>
                                  </p:childTnLst>
                                </p:cTn>
                              </p:par>
                              <p:par>
                                <p:cTn id="18" presetID="42" presetClass="path" presetSubtype="0" decel="100000" fill="hold" nodeType="withEffect">
                                  <p:stCondLst>
                                    <p:cond delay="250"/>
                                  </p:stCondLst>
                                  <p:childTnLst>
                                    <p:animMotion origin="layout" path="M -3.54167E-6 -7.40741E-7 L -0.06237 -7.40741E-7 " pathEditMode="relative" rAng="0" ptsTypes="AA">
                                      <p:cBhvr>
                                        <p:cTn id="19" dur="750" spd="-100000" fill="hold"/>
                                        <p:tgtEl>
                                          <p:spTgt spid="54"/>
                                        </p:tgtEl>
                                        <p:attrNameLst>
                                          <p:attrName>ppt_x</p:attrName>
                                          <p:attrName>ppt_y</p:attrName>
                                        </p:attrNameLst>
                                      </p:cBhvr>
                                      <p:rCtr x="-3125" y="0"/>
                                    </p:animMotion>
                                  </p:childTnLst>
                                </p:cTn>
                              </p:par>
                              <p:par>
                                <p:cTn id="20" presetID="10" presetClass="entr" presetSubtype="0" fill="hold" nodeType="withEffect">
                                  <p:stCondLst>
                                    <p:cond delay="50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750"/>
                                        <p:tgtEl>
                                          <p:spTgt spid="49"/>
                                        </p:tgtEl>
                                      </p:cBhvr>
                                    </p:animEffect>
                                  </p:childTnLst>
                                </p:cTn>
                              </p:par>
                              <p:par>
                                <p:cTn id="23" presetID="42" presetClass="path" presetSubtype="0" decel="100000" fill="hold" nodeType="withEffect">
                                  <p:stCondLst>
                                    <p:cond delay="500"/>
                                  </p:stCondLst>
                                  <p:childTnLst>
                                    <p:animMotion origin="layout" path="M 3.75E-6 -7.40741E-7 L -0.06237 -7.40741E-7 " pathEditMode="relative" rAng="0" ptsTypes="AA">
                                      <p:cBhvr>
                                        <p:cTn id="24" dur="750" spd="-100000" fill="hold"/>
                                        <p:tgtEl>
                                          <p:spTgt spid="49"/>
                                        </p:tgtEl>
                                        <p:attrNameLst>
                                          <p:attrName>ppt_x</p:attrName>
                                          <p:attrName>ppt_y</p:attrName>
                                        </p:attrNameLst>
                                      </p:cBhvr>
                                      <p:rCtr x="-3125" y="0"/>
                                    </p:animMotion>
                                  </p:childTnLst>
                                </p:cTn>
                              </p:par>
                              <p:par>
                                <p:cTn id="25" presetID="10" presetClass="entr" presetSubtype="0" fill="hold" nodeType="withEffect">
                                  <p:stCondLst>
                                    <p:cond delay="75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childTnLst>
                                </p:cTn>
                              </p:par>
                              <p:par>
                                <p:cTn id="28" presetID="42" presetClass="path" presetSubtype="0" decel="100000" fill="hold" nodeType="withEffect">
                                  <p:stCondLst>
                                    <p:cond delay="750"/>
                                  </p:stCondLst>
                                  <p:childTnLst>
                                    <p:animMotion origin="layout" path="M 1.04167E-6 -4.81481E-6 L -0.06237 -4.81481E-6 " pathEditMode="relative" rAng="0" ptsTypes="AA">
                                      <p:cBhvr>
                                        <p:cTn id="29" dur="750" spd="-100000" fill="hold"/>
                                        <p:tgtEl>
                                          <p:spTgt spid="7"/>
                                        </p:tgtEl>
                                        <p:attrNameLst>
                                          <p:attrName>ppt_x</p:attrName>
                                          <p:attrName>ppt_y</p:attrName>
                                        </p:attrNameLst>
                                      </p:cBhvr>
                                      <p:rCtr x="-3125" y="0"/>
                                    </p:animMotion>
                                  </p:childTnLst>
                                </p:cTn>
                              </p:par>
                              <p:par>
                                <p:cTn id="30" presetID="10"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750"/>
                                        <p:tgtEl>
                                          <p:spTgt spid="13"/>
                                        </p:tgtEl>
                                      </p:cBhvr>
                                    </p:animEffect>
                                  </p:childTnLst>
                                </p:cTn>
                              </p:par>
                              <p:par>
                                <p:cTn id="33" presetID="42" presetClass="path" presetSubtype="0" decel="100000" fill="hold" nodeType="withEffect">
                                  <p:stCondLst>
                                    <p:cond delay="1000"/>
                                  </p:stCondLst>
                                  <p:childTnLst>
                                    <p:animMotion origin="layout" path="M -2.70833E-6 -7.40741E-7 L 0.05339 -7.40741E-7 " pathEditMode="relative" rAng="0" ptsTypes="AA">
                                      <p:cBhvr>
                                        <p:cTn id="34" dur="750" spd="-100000" fill="hold"/>
                                        <p:tgtEl>
                                          <p:spTgt spid="13"/>
                                        </p:tgtEl>
                                        <p:attrNameLst>
                                          <p:attrName>ppt_x</p:attrName>
                                          <p:attrName>ppt_y</p:attrName>
                                        </p:attrNameLst>
                                      </p:cBhvr>
                                      <p:rCtr x="26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40A16223-5839-58E0-B3C6-937DADFC1199}"/>
              </a:ext>
            </a:extLst>
          </p:cNvPr>
          <p:cNvSpPr>
            <a:spLocks noGrp="1"/>
          </p:cNvSpPr>
          <p:nvPr>
            <p:ph type="title"/>
          </p:nvPr>
        </p:nvSpPr>
        <p:spPr/>
        <p:txBody>
          <a:bodyPr/>
          <a:lstStyle/>
          <a:p>
            <a:r>
              <a:rPr lang="en-US"/>
              <a:t>Multi-layered security with NetBackup Flex in a nutshell</a:t>
            </a:r>
          </a:p>
        </p:txBody>
      </p:sp>
      <p:sp>
        <p:nvSpPr>
          <p:cNvPr id="16" name="Footer Placeholder 3">
            <a:extLst>
              <a:ext uri="{FF2B5EF4-FFF2-40B4-BE49-F238E27FC236}">
                <a16:creationId xmlns:a16="http://schemas.microsoft.com/office/drawing/2014/main" id="{26318415-D022-B780-C6CA-75313135A1A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lumMod val="75000"/>
                  </a:srgbClr>
                </a:solidFill>
                <a:effectLst/>
                <a:uLnTx/>
                <a:uFillTx/>
                <a:latin typeface="Arial" panose="020B0604020202020204"/>
                <a:ea typeface="+mn-ea"/>
                <a:cs typeface="+mn-cs"/>
              </a:rPr>
              <a:t>Copyright © 2022 Veritas Technologies LLC  |  CONFIDENTIAL </a:t>
            </a:r>
          </a:p>
        </p:txBody>
      </p:sp>
      <p:sp>
        <p:nvSpPr>
          <p:cNvPr id="17" name="Slide Number Placeholder 4">
            <a:extLst>
              <a:ext uri="{FF2B5EF4-FFF2-40B4-BE49-F238E27FC236}">
                <a16:creationId xmlns:a16="http://schemas.microsoft.com/office/drawing/2014/main" id="{3E387C62-8EBB-A929-16A3-E1E56E0FFA1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39E1BE-BEA9-3141-B1D0-D0662867DFF2}" type="slidenum">
              <a:rPr kumimoji="0" lang="en-US" sz="900" b="1"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900" b="1"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B1873605-C1F5-A2B7-27C3-B12D99A783A6}"/>
              </a:ext>
            </a:extLst>
          </p:cNvPr>
          <p:cNvGrpSpPr/>
          <p:nvPr/>
        </p:nvGrpSpPr>
        <p:grpSpPr>
          <a:xfrm>
            <a:off x="920815" y="1277910"/>
            <a:ext cx="10350369" cy="4897519"/>
            <a:chOff x="920815" y="1277910"/>
            <a:chExt cx="10350369" cy="4897519"/>
          </a:xfrm>
        </p:grpSpPr>
        <p:grpSp>
          <p:nvGrpSpPr>
            <p:cNvPr id="3" name="Group 2">
              <a:extLst>
                <a:ext uri="{FF2B5EF4-FFF2-40B4-BE49-F238E27FC236}">
                  <a16:creationId xmlns:a16="http://schemas.microsoft.com/office/drawing/2014/main" id="{D270BB8F-DDE4-630E-24D4-A410433DCEF5}"/>
                </a:ext>
              </a:extLst>
            </p:cNvPr>
            <p:cNvGrpSpPr/>
            <p:nvPr/>
          </p:nvGrpSpPr>
          <p:grpSpPr>
            <a:xfrm>
              <a:off x="3302201" y="5192941"/>
              <a:ext cx="5765015" cy="982488"/>
              <a:chOff x="3331229" y="5192941"/>
              <a:chExt cx="5765015" cy="982488"/>
            </a:xfrm>
          </p:grpSpPr>
          <p:sp>
            <p:nvSpPr>
              <p:cNvPr id="4" name="Rectangle: Rounded Corners 8">
                <a:extLst>
                  <a:ext uri="{FF2B5EF4-FFF2-40B4-BE49-F238E27FC236}">
                    <a16:creationId xmlns:a16="http://schemas.microsoft.com/office/drawing/2014/main" id="{BE32EB77-1024-75B9-4086-D39CD189C8EF}"/>
                  </a:ext>
                </a:extLst>
              </p:cNvPr>
              <p:cNvSpPr/>
              <p:nvPr/>
            </p:nvSpPr>
            <p:spPr bwMode="auto">
              <a:xfrm>
                <a:off x="3371394" y="5192941"/>
                <a:ext cx="5690560" cy="927100"/>
              </a:xfrm>
              <a:prstGeom prst="roundRect">
                <a:avLst/>
              </a:prstGeom>
              <a:solidFill>
                <a:srgbClr val="273B45"/>
              </a:solidFill>
              <a:ln w="25400" cap="flat" cmpd="sng" algn="ctr">
                <a:noFill/>
                <a:prstDash val="solid"/>
                <a:miter lim="800000"/>
                <a:headEnd type="none" w="med" len="med"/>
                <a:tailEnd type="none" w="med" len="me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2C34"/>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146242C5-F33C-167C-9175-76B85A6644AE}"/>
                  </a:ext>
                </a:extLst>
              </p:cNvPr>
              <p:cNvGrpSpPr/>
              <p:nvPr/>
            </p:nvGrpSpPr>
            <p:grpSpPr>
              <a:xfrm>
                <a:off x="3331229" y="5248329"/>
                <a:ext cx="5765015" cy="927100"/>
                <a:chOff x="3329687" y="5233417"/>
                <a:chExt cx="5765015" cy="927100"/>
              </a:xfrm>
            </p:grpSpPr>
            <p:grpSp>
              <p:nvGrpSpPr>
                <p:cNvPr id="6" name="Group 5">
                  <a:extLst>
                    <a:ext uri="{FF2B5EF4-FFF2-40B4-BE49-F238E27FC236}">
                      <a16:creationId xmlns:a16="http://schemas.microsoft.com/office/drawing/2014/main" id="{69E475A3-53B3-75E4-E877-41CB87127ABE}"/>
                    </a:ext>
                  </a:extLst>
                </p:cNvPr>
                <p:cNvGrpSpPr/>
                <p:nvPr/>
              </p:nvGrpSpPr>
              <p:grpSpPr>
                <a:xfrm>
                  <a:off x="3329687" y="5337151"/>
                  <a:ext cx="1634199" cy="719633"/>
                  <a:chOff x="3329687" y="5337151"/>
                  <a:chExt cx="1634199" cy="719633"/>
                </a:xfrm>
              </p:grpSpPr>
              <p:pic>
                <p:nvPicPr>
                  <p:cNvPr id="13" name="Picture 12">
                    <a:extLst>
                      <a:ext uri="{FF2B5EF4-FFF2-40B4-BE49-F238E27FC236}">
                        <a16:creationId xmlns:a16="http://schemas.microsoft.com/office/drawing/2014/main" id="{97250EF8-545F-DF1F-E1DA-DC0A43FFDE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29687" y="5337151"/>
                    <a:ext cx="719633" cy="719633"/>
                  </a:xfrm>
                  <a:prstGeom prst="rect">
                    <a:avLst/>
                  </a:prstGeom>
                </p:spPr>
              </p:pic>
              <p:sp>
                <p:nvSpPr>
                  <p:cNvPr id="14" name="TextBox 13">
                    <a:extLst>
                      <a:ext uri="{FF2B5EF4-FFF2-40B4-BE49-F238E27FC236}">
                        <a16:creationId xmlns:a16="http://schemas.microsoft.com/office/drawing/2014/main" id="{48460A12-04A4-3762-0948-48102F30B5C5}"/>
                      </a:ext>
                    </a:extLst>
                  </p:cNvPr>
                  <p:cNvSpPr txBox="1"/>
                  <p:nvPr/>
                </p:nvSpPr>
                <p:spPr>
                  <a:xfrm>
                    <a:off x="3973824" y="5413150"/>
                    <a:ext cx="990062" cy="567635"/>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a:ln>
                          <a:noFill/>
                        </a:ln>
                        <a:solidFill>
                          <a:srgbClr val="FFFFFF">
                            <a:lumMod val="85000"/>
                          </a:srgbClr>
                        </a:solidFill>
                        <a:effectLst/>
                        <a:uLnTx/>
                        <a:uFillTx/>
                        <a:latin typeface="Arial" panose="020B0604020202020204"/>
                        <a:ea typeface="+mn-ea"/>
                        <a:cs typeface="+mn-cs"/>
                      </a:rPr>
                      <a:t>NetBackup Anomaly Detection</a:t>
                    </a:r>
                  </a:p>
                </p:txBody>
              </p:sp>
            </p:grpSp>
            <p:grpSp>
              <p:nvGrpSpPr>
                <p:cNvPr id="7" name="Group 6">
                  <a:extLst>
                    <a:ext uri="{FF2B5EF4-FFF2-40B4-BE49-F238E27FC236}">
                      <a16:creationId xmlns:a16="http://schemas.microsoft.com/office/drawing/2014/main" id="{03858672-3BC5-B520-0A0C-FF5BD0791336}"/>
                    </a:ext>
                  </a:extLst>
                </p:cNvPr>
                <p:cNvGrpSpPr/>
                <p:nvPr/>
              </p:nvGrpSpPr>
              <p:grpSpPr>
                <a:xfrm>
                  <a:off x="7370480" y="5233417"/>
                  <a:ext cx="1724222" cy="927100"/>
                  <a:chOff x="7370480" y="5233417"/>
                  <a:chExt cx="1724222" cy="927100"/>
                </a:xfrm>
              </p:grpSpPr>
              <p:pic>
                <p:nvPicPr>
                  <p:cNvPr id="11" name="Picture 10">
                    <a:extLst>
                      <a:ext uri="{FF2B5EF4-FFF2-40B4-BE49-F238E27FC236}">
                        <a16:creationId xmlns:a16="http://schemas.microsoft.com/office/drawing/2014/main" id="{BC737EA3-5699-86D5-869D-A5A69BE4AD1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70480" y="5233417"/>
                    <a:ext cx="927100" cy="927100"/>
                  </a:xfrm>
                  <a:prstGeom prst="rect">
                    <a:avLst/>
                  </a:prstGeom>
                </p:spPr>
              </p:pic>
              <p:sp>
                <p:nvSpPr>
                  <p:cNvPr id="12" name="TextBox 11">
                    <a:extLst>
                      <a:ext uri="{FF2B5EF4-FFF2-40B4-BE49-F238E27FC236}">
                        <a16:creationId xmlns:a16="http://schemas.microsoft.com/office/drawing/2014/main" id="{79932B06-9D00-23EC-6543-02E24449858E}"/>
                      </a:ext>
                    </a:extLst>
                  </p:cNvPr>
                  <p:cNvSpPr txBox="1"/>
                  <p:nvPr/>
                </p:nvSpPr>
                <p:spPr>
                  <a:xfrm>
                    <a:off x="8104640" y="5465192"/>
                    <a:ext cx="990062" cy="463550"/>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a:ln>
                          <a:noFill/>
                        </a:ln>
                        <a:solidFill>
                          <a:srgbClr val="FFFFFF">
                            <a:lumMod val="85000"/>
                          </a:srgbClr>
                        </a:solidFill>
                        <a:effectLst/>
                        <a:uLnTx/>
                        <a:uFillTx/>
                        <a:latin typeface="Arial" panose="020B0604020202020204"/>
                        <a:ea typeface="+mn-ea"/>
                        <a:cs typeface="+mn-cs"/>
                      </a:rPr>
                      <a:t>Policy-based Retention</a:t>
                    </a:r>
                  </a:p>
                </p:txBody>
              </p:sp>
            </p:grpSp>
            <p:grpSp>
              <p:nvGrpSpPr>
                <p:cNvPr id="8" name="Group 7">
                  <a:extLst>
                    <a:ext uri="{FF2B5EF4-FFF2-40B4-BE49-F238E27FC236}">
                      <a16:creationId xmlns:a16="http://schemas.microsoft.com/office/drawing/2014/main" id="{23BB7097-FBD3-0D7F-EE76-7C6C1AEB6084}"/>
                    </a:ext>
                  </a:extLst>
                </p:cNvPr>
                <p:cNvGrpSpPr/>
                <p:nvPr/>
              </p:nvGrpSpPr>
              <p:grpSpPr>
                <a:xfrm>
                  <a:off x="5342199" y="5440396"/>
                  <a:ext cx="1649967" cy="513142"/>
                  <a:chOff x="5371144" y="5425960"/>
                  <a:chExt cx="1649967" cy="513142"/>
                </a:xfrm>
              </p:grpSpPr>
              <p:pic>
                <p:nvPicPr>
                  <p:cNvPr id="9" name="Picture 8">
                    <a:extLst>
                      <a:ext uri="{FF2B5EF4-FFF2-40B4-BE49-F238E27FC236}">
                        <a16:creationId xmlns:a16="http://schemas.microsoft.com/office/drawing/2014/main" id="{B483A8CA-145E-54CB-4B27-0A9A5EA80891}"/>
                      </a:ext>
                    </a:extLst>
                  </p:cNvPr>
                  <p:cNvPicPr>
                    <a:picLocks noChangeAspect="1"/>
                  </p:cNvPicPr>
                  <p:nvPr/>
                </p:nvPicPr>
                <p:blipFill>
                  <a:blip r:embed="rId5">
                    <a:duotone>
                      <a:schemeClr val="bg2">
                        <a:shade val="45000"/>
                        <a:satMod val="135000"/>
                      </a:schemeClr>
                      <a:prstClr val="white"/>
                    </a:duotone>
                    <a:alphaModFix amt="80000"/>
                  </a:blip>
                  <a:stretch>
                    <a:fillRect/>
                  </a:stretch>
                </p:blipFill>
                <p:spPr>
                  <a:xfrm>
                    <a:off x="5371144" y="5425960"/>
                    <a:ext cx="604183" cy="513142"/>
                  </a:xfrm>
                  <a:prstGeom prst="rect">
                    <a:avLst/>
                  </a:prstGeom>
                </p:spPr>
              </p:pic>
              <p:sp>
                <p:nvSpPr>
                  <p:cNvPr id="10" name="TextBox 9">
                    <a:extLst>
                      <a:ext uri="{FF2B5EF4-FFF2-40B4-BE49-F238E27FC236}">
                        <a16:creationId xmlns:a16="http://schemas.microsoft.com/office/drawing/2014/main" id="{1BEFF3AB-0F45-15A1-FB2B-83BF53FDBF02}"/>
                      </a:ext>
                    </a:extLst>
                  </p:cNvPr>
                  <p:cNvSpPr txBox="1"/>
                  <p:nvPr/>
                </p:nvSpPr>
                <p:spPr>
                  <a:xfrm>
                    <a:off x="6031049" y="5476651"/>
                    <a:ext cx="990062" cy="411760"/>
                  </a:xfrm>
                  <a:prstGeom prst="rect">
                    <a:avLst/>
                  </a:prstGeom>
                  <a:noFill/>
                  <a:ln>
                    <a:no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200"/>
                      </a:spcAft>
                      <a:buClr>
                        <a:srgbClr val="AB2328"/>
                      </a:buClr>
                      <a:buSzTx/>
                      <a:buFontTx/>
                      <a:buNone/>
                      <a:tabLst/>
                      <a:defRPr/>
                    </a:pPr>
                    <a:r>
                      <a:rPr kumimoji="0" lang="en-US" sz="1200" b="0" i="0" u="none" strike="noStrike" kern="1200" cap="none" spc="0" normalizeH="0" baseline="0" noProof="0">
                        <a:ln>
                          <a:noFill/>
                        </a:ln>
                        <a:solidFill>
                          <a:srgbClr val="FFFFFF">
                            <a:lumMod val="85000"/>
                          </a:srgbClr>
                        </a:solidFill>
                        <a:effectLst/>
                        <a:uLnTx/>
                        <a:uFillTx/>
                        <a:latin typeface="Arial" panose="020B0604020202020204"/>
                        <a:ea typeface="+mn-ea"/>
                        <a:cs typeface="+mn-cs"/>
                      </a:rPr>
                      <a:t>Malware Scanning</a:t>
                    </a:r>
                  </a:p>
                </p:txBody>
              </p:sp>
            </p:grpSp>
          </p:grpSp>
        </p:grpSp>
        <p:pic>
          <p:nvPicPr>
            <p:cNvPr id="21" name="Content Placeholder 7">
              <a:extLst>
                <a:ext uri="{FF2B5EF4-FFF2-40B4-BE49-F238E27FC236}">
                  <a16:creationId xmlns:a16="http://schemas.microsoft.com/office/drawing/2014/main" id="{AFB1A12F-1AA0-CF18-6B20-D30177F1862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0815" y="1277910"/>
              <a:ext cx="10350369" cy="4059241"/>
            </a:xfrm>
            <a:prstGeom prst="rect">
              <a:avLst/>
            </a:prstGeom>
          </p:spPr>
        </p:pic>
      </p:grpSp>
    </p:spTree>
    <p:extLst>
      <p:ext uri="{BB962C8B-B14F-4D97-AF65-F5344CB8AC3E}">
        <p14:creationId xmlns:p14="http://schemas.microsoft.com/office/powerpoint/2010/main" val="2273345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28"/>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019DCF-3465-8E48-AA8D-460A8CADFD01}"/>
              </a:ext>
            </a:extLst>
          </p:cNvPr>
          <p:cNvSpPr>
            <a:spLocks noGrp="1"/>
          </p:cNvSpPr>
          <p:nvPr>
            <p:ph type="body" sz="quarter" idx="10"/>
          </p:nvPr>
        </p:nvSpPr>
        <p:spPr/>
        <p:txBody>
          <a:bodyPr/>
          <a:lstStyle/>
          <a:p>
            <a:r>
              <a:rPr lang="en-US" b="0" dirty="0">
                <a:latin typeface="+mj-lt"/>
              </a:rPr>
              <a:t>History – a different look</a:t>
            </a:r>
          </a:p>
        </p:txBody>
      </p:sp>
      <p:sp>
        <p:nvSpPr>
          <p:cNvPr id="5" name="Text Placeholder 4">
            <a:extLst>
              <a:ext uri="{FF2B5EF4-FFF2-40B4-BE49-F238E27FC236}">
                <a16:creationId xmlns:a16="http://schemas.microsoft.com/office/drawing/2014/main" id="{A69DDCA7-5F1C-744F-9D2B-516E27DB2A01}"/>
              </a:ext>
            </a:extLst>
          </p:cNvPr>
          <p:cNvSpPr>
            <a:spLocks noGrp="1"/>
          </p:cNvSpPr>
          <p:nvPr>
            <p:ph type="body" sz="quarter" idx="11"/>
          </p:nvPr>
        </p:nvSpPr>
        <p:spPr/>
        <p:txBody>
          <a:bodyPr/>
          <a:lstStyle/>
          <a:p>
            <a:r>
              <a:rPr lang="en-US" b="0" dirty="0">
                <a:latin typeface="+mn-lt"/>
              </a:rPr>
              <a:t>40 years of history.</a:t>
            </a:r>
          </a:p>
        </p:txBody>
      </p:sp>
      <p:sp>
        <p:nvSpPr>
          <p:cNvPr id="20" name="Slide Number Placeholder 8">
            <a:extLst>
              <a:ext uri="{FF2B5EF4-FFF2-40B4-BE49-F238E27FC236}">
                <a16:creationId xmlns:a16="http://schemas.microsoft.com/office/drawing/2014/main" id="{BAFD5FD8-5A79-894E-BE2D-A77DEE3DBE81}"/>
              </a:ext>
            </a:extLst>
          </p:cNvPr>
          <p:cNvSpPr>
            <a:spLocks noGrp="1"/>
          </p:cNvSpPr>
          <p:nvPr>
            <p:ph type="sldNum" sz="quarter" idx="4"/>
          </p:nvPr>
        </p:nvSpPr>
        <p:spPr>
          <a:xfrm>
            <a:off x="152114" y="6484745"/>
            <a:ext cx="406294" cy="202378"/>
          </a:xfrm>
          <a:prstGeom prst="rect">
            <a:avLst/>
          </a:prstGeom>
        </p:spPr>
        <p:txBody>
          <a:bodyPr anchor="ctr"/>
          <a:lstStyle>
            <a:lvl1pPr>
              <a:defRPr sz="1000" b="1" i="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1960183-D323-4677-9D78-78D1D39B0029}" type="slidenum">
              <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1" i="0" u="none" strike="noStrike" kern="1200" cap="none" spc="0" normalizeH="0" baseline="0" noProof="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sp>
        <p:nvSpPr>
          <p:cNvPr id="21" name="Footer Placeholder 7">
            <a:extLst>
              <a:ext uri="{FF2B5EF4-FFF2-40B4-BE49-F238E27FC236}">
                <a16:creationId xmlns:a16="http://schemas.microsoft.com/office/drawing/2014/main" id="{6CDD3AFD-46D7-B145-8F1C-C27A5D83A64E}"/>
              </a:ext>
            </a:extLst>
          </p:cNvPr>
          <p:cNvSpPr>
            <a:spLocks noGrp="1"/>
          </p:cNvSpPr>
          <p:nvPr>
            <p:ph type="ftr" sz="quarter" idx="3"/>
          </p:nvPr>
        </p:nvSpPr>
        <p:spPr>
          <a:xfrm>
            <a:off x="630167" y="6484745"/>
            <a:ext cx="9767499" cy="202378"/>
          </a:xfrm>
          <a:prstGeom prst="rect">
            <a:avLst/>
          </a:prstGeom>
        </p:spPr>
        <p:txBody>
          <a:bodyPr anchor="ctr"/>
          <a:lstStyle>
            <a:lvl1pPr>
              <a:defRPr sz="1000" b="1" i="0">
                <a:solidFill>
                  <a:schemeClr val="bg2">
                    <a:lumMod val="75000"/>
                  </a:schemeClr>
                </a:solidFill>
                <a:latin typeface="Polaris Book" panose="02000000000000000000" pitchFamily="2" charset="77"/>
                <a:ea typeface="Polaris Book Italic" panose="02000000000000000000" pitchFamily="2" charset="0"/>
                <a:cs typeface="Polaris Book" panose="02000000000000000000"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rPr>
              <a:t>Copyright © 2021 Veritas Technologies LLC</a:t>
            </a:r>
            <a:endParaRPr kumimoji="0" lang="en-US" sz="1000" b="1" i="0" u="none" strike="noStrike" kern="1200" cap="none" spc="0" normalizeH="0" baseline="0" noProof="0" dirty="0">
              <a:ln>
                <a:noFill/>
              </a:ln>
              <a:solidFill>
                <a:srgbClr val="415563"/>
              </a:solidFill>
              <a:effectLst/>
              <a:uLnTx/>
              <a:uFillTx/>
              <a:latin typeface="Polaris Book" panose="02000000000000000000" pitchFamily="2" charset="77"/>
              <a:ea typeface="Polaris Book Italic" panose="02000000000000000000" pitchFamily="2" charset="0"/>
              <a:cs typeface="Polaris Book" panose="02000000000000000000" pitchFamily="2" charset="77"/>
            </a:endParaRPr>
          </a:p>
        </p:txBody>
      </p:sp>
      <p:grpSp>
        <p:nvGrpSpPr>
          <p:cNvPr id="3" name="Group 2">
            <a:extLst>
              <a:ext uri="{FF2B5EF4-FFF2-40B4-BE49-F238E27FC236}">
                <a16:creationId xmlns:a16="http://schemas.microsoft.com/office/drawing/2014/main" id="{FF5CA7F2-2D21-3C4C-B6D0-462FEBED0178}"/>
              </a:ext>
            </a:extLst>
          </p:cNvPr>
          <p:cNvGrpSpPr/>
          <p:nvPr/>
        </p:nvGrpSpPr>
        <p:grpSpPr>
          <a:xfrm>
            <a:off x="1010620" y="1686199"/>
            <a:ext cx="2666857" cy="4614018"/>
            <a:chOff x="1009031" y="1686199"/>
            <a:chExt cx="2666857" cy="4614018"/>
          </a:xfrm>
        </p:grpSpPr>
        <p:sp>
          <p:nvSpPr>
            <p:cNvPr id="25" name="Rectangle 24">
              <a:extLst>
                <a:ext uri="{FF2B5EF4-FFF2-40B4-BE49-F238E27FC236}">
                  <a16:creationId xmlns:a16="http://schemas.microsoft.com/office/drawing/2014/main" id="{1E03B528-F536-DF4A-AD62-C21D23C2AC27}"/>
                </a:ext>
              </a:extLst>
            </p:cNvPr>
            <p:cNvSpPr/>
            <p:nvPr/>
          </p:nvSpPr>
          <p:spPr>
            <a:xfrm>
              <a:off x="1009031" y="3570681"/>
              <a:ext cx="2666857" cy="2729536"/>
            </a:xfrm>
            <a:prstGeom prst="rect">
              <a:avLst/>
            </a:prstGeom>
          </p:spPr>
          <p:txBody>
            <a:bodyPr wrap="square" lIns="0" tIns="0" rIns="0" bIns="0" anchor="t">
              <a:noAutofit/>
            </a:bodyPr>
            <a:lstStyle/>
            <a:p>
              <a:pPr marL="0" marR="0" lvl="0" indent="0" algn="l" defTabSz="914400" rtl="0" eaLnBrk="1" fontAlgn="auto" latinLnBrk="0" hangingPunct="1">
                <a:lnSpc>
                  <a:spcPct val="100000"/>
                </a:lnSpc>
                <a:spcBef>
                  <a:spcPts val="533"/>
                </a:spcBef>
                <a:spcAft>
                  <a:spcPts val="178"/>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Polaris Medium" panose="02000000000000000000" pitchFamily="2" charset="0"/>
                  <a:cs typeface="Polaris Medium" panose="02000000000000000000" pitchFamily="2" charset="0"/>
                </a:rPr>
                <a:t>Company history</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The company was founded by Eli Alon and Dale Shipley (both from Intel) as Tolerant Systems in 1983 to build fault-tolerant computer systems based on a UNIX system called TX.</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endParaRP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The TX software gained a level of fault-tolerance through check-pointing technology. </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endParaRP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Tolerant also developed a forerunner of today's RAID systems and a virtual disk management for the AT&amp;T UNIX platform</a:t>
              </a:r>
            </a:p>
          </p:txBody>
        </p:sp>
        <p:sp>
          <p:nvSpPr>
            <p:cNvPr id="12" name="Rounded Rectangle 11">
              <a:extLst>
                <a:ext uri="{FF2B5EF4-FFF2-40B4-BE49-F238E27FC236}">
                  <a16:creationId xmlns:a16="http://schemas.microsoft.com/office/drawing/2014/main" id="{E53B48F5-FC1B-7F45-B091-A70A8EBE1206}"/>
                </a:ext>
              </a:extLst>
            </p:cNvPr>
            <p:cNvSpPr>
              <a:spLocks noChangeAspect="1"/>
            </p:cNvSpPr>
            <p:nvPr/>
          </p:nvSpPr>
          <p:spPr>
            <a:xfrm>
              <a:off x="1761663" y="1686199"/>
              <a:ext cx="1165556" cy="1165556"/>
            </a:xfrm>
            <a:prstGeom prst="roundRect">
              <a:avLst>
                <a:gd name="adj" fmla="val 4965"/>
              </a:avLst>
            </a:prstGeom>
            <a:gradFill flip="none" rotWithShape="1">
              <a:gsLst>
                <a:gs pos="99000">
                  <a:schemeClr val="accent2"/>
                </a:gs>
                <a:gs pos="0">
                  <a:schemeClr val="accent3"/>
                </a:gs>
              </a:gsLst>
              <a:lin ang="2700000" scaled="1"/>
              <a:tileRect/>
            </a:gradFill>
            <a:ln>
              <a:noFill/>
            </a:ln>
            <a:effectLst>
              <a:outerShdw blurRad="317500" dist="127000" dir="5400000" algn="t" rotWithShape="0">
                <a:schemeClr val="tx2">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D5F9B09-0CD9-4744-BA35-B6BBC44B8AF4}"/>
                </a:ext>
              </a:extLst>
            </p:cNvPr>
            <p:cNvSpPr/>
            <p:nvPr/>
          </p:nvSpPr>
          <p:spPr>
            <a:xfrm>
              <a:off x="1536261" y="3083121"/>
              <a:ext cx="1616361" cy="457878"/>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99" b="1" i="0" u="none" strike="noStrike" kern="1200" cap="none" spc="0" normalizeH="0" baseline="0" noProof="0" dirty="0">
                  <a:ln>
                    <a:noFill/>
                  </a:ln>
                  <a:solidFill>
                    <a:srgbClr val="182C34"/>
                  </a:solidFill>
                  <a:effectLst/>
                  <a:uLnTx/>
                  <a:uFillTx/>
                  <a:latin typeface="Arial" panose="020B0604020202020204"/>
                  <a:ea typeface="Polaris Medium" panose="02000000000000000000" pitchFamily="2" charset="0"/>
                  <a:cs typeface="Polaris Medium" panose="02000000000000000000" pitchFamily="2" charset="0"/>
                </a:rPr>
                <a:t>Veritas</a:t>
              </a:r>
            </a:p>
          </p:txBody>
        </p:sp>
      </p:grpSp>
      <p:grpSp>
        <p:nvGrpSpPr>
          <p:cNvPr id="7" name="Group 6">
            <a:extLst>
              <a:ext uri="{FF2B5EF4-FFF2-40B4-BE49-F238E27FC236}">
                <a16:creationId xmlns:a16="http://schemas.microsoft.com/office/drawing/2014/main" id="{1AAD7420-C55D-E040-B7DB-3FBA492FF022}"/>
              </a:ext>
            </a:extLst>
          </p:cNvPr>
          <p:cNvGrpSpPr/>
          <p:nvPr/>
        </p:nvGrpSpPr>
        <p:grpSpPr>
          <a:xfrm>
            <a:off x="4690470" y="1599459"/>
            <a:ext cx="3186904" cy="4428829"/>
            <a:chOff x="4688882" y="3042872"/>
            <a:chExt cx="3186904" cy="2985415"/>
          </a:xfrm>
        </p:grpSpPr>
        <p:sp>
          <p:nvSpPr>
            <p:cNvPr id="15" name="Rectangle 14">
              <a:extLst>
                <a:ext uri="{FF2B5EF4-FFF2-40B4-BE49-F238E27FC236}">
                  <a16:creationId xmlns:a16="http://schemas.microsoft.com/office/drawing/2014/main" id="{607DD482-73AE-5846-AC3C-41F28D48F8BF}"/>
                </a:ext>
              </a:extLst>
            </p:cNvPr>
            <p:cNvSpPr/>
            <p:nvPr/>
          </p:nvSpPr>
          <p:spPr>
            <a:xfrm>
              <a:off x="4688882" y="3042872"/>
              <a:ext cx="2811060" cy="1311903"/>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99" b="1" i="0" u="none" strike="noStrike" kern="1200" cap="none" spc="0" normalizeH="0" baseline="0" noProof="0" dirty="0">
                  <a:ln>
                    <a:noFill/>
                  </a:ln>
                  <a:solidFill>
                    <a:srgbClr val="182C34"/>
                  </a:solidFill>
                  <a:effectLst/>
                  <a:uLnTx/>
                  <a:uFillTx/>
                  <a:latin typeface="Arial" panose="020B0604020202020204"/>
                  <a:ea typeface="Polaris Medium" panose="02000000000000000000" pitchFamily="2" charset="0"/>
                  <a:cs typeface="Polaris Medium" panose="02000000000000000000" pitchFamily="2" charset="0"/>
                </a:rPr>
                <a:t>NetBackup</a:t>
              </a:r>
            </a:p>
          </p:txBody>
        </p:sp>
        <p:sp>
          <p:nvSpPr>
            <p:cNvPr id="26" name="Rectangle 25">
              <a:extLst>
                <a:ext uri="{FF2B5EF4-FFF2-40B4-BE49-F238E27FC236}">
                  <a16:creationId xmlns:a16="http://schemas.microsoft.com/office/drawing/2014/main" id="{B9AE4D2A-B331-C149-A37C-79F8D423D00D}"/>
                </a:ext>
              </a:extLst>
            </p:cNvPr>
            <p:cNvSpPr/>
            <p:nvPr/>
          </p:nvSpPr>
          <p:spPr>
            <a:xfrm>
              <a:off x="4688882" y="3570680"/>
              <a:ext cx="3186904" cy="2457607"/>
            </a:xfrm>
            <a:prstGeom prst="rect">
              <a:avLst/>
            </a:prstGeom>
          </p:spPr>
          <p:txBody>
            <a:bodyPr wrap="square" lIns="0" tIns="0" rIns="0" bIns="0" anchor="t">
              <a:noAutofit/>
            </a:bodyPr>
            <a:lstStyle/>
            <a:p>
              <a:pPr marL="0" marR="0" lvl="0" indent="0" algn="l" defTabSz="914400" rtl="0" eaLnBrk="1" fontAlgn="auto" latinLnBrk="0" hangingPunct="1">
                <a:lnSpc>
                  <a:spcPct val="100000"/>
                </a:lnSpc>
                <a:spcBef>
                  <a:spcPts val="533"/>
                </a:spcBef>
                <a:spcAft>
                  <a:spcPts val="178"/>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Polaris Medium"/>
                  <a:cs typeface="Polaris Medium"/>
                </a:rPr>
                <a:t>First NetBackup ever</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In 1987, a backup software solution was written by a small group of engineers at Control Data for Chrysler Corporation, and later adopted by other customers of Control Data.</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endPar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endParaRPr>
            </a:p>
            <a:p>
              <a:pPr marL="0" marR="0" lvl="0" indent="0" algn="l" defTabSz="914400" rtl="0" eaLnBrk="1" fontAlgn="auto" latinLnBrk="0" hangingPunct="1">
                <a:lnSpc>
                  <a:spcPct val="100000"/>
                </a:lnSpc>
                <a:spcBef>
                  <a:spcPts val="0"/>
                </a:spcBef>
                <a:spcAft>
                  <a:spcPts val="178"/>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Polaris Medium"/>
                  <a:cs typeface="Polaris Medium"/>
                </a:rPr>
                <a:t>Facts</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In 1990, Control Data formed the Automated Workstation Backup System (AWBUS) business unit.</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In 1993, Control Data renamed the product to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BackupPlus</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1.0. (This is why many NetBackup commands have a 'bp' prefix.) </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In 1993, the product and Control Data’s Storage Management team were acquired by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Openvision</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This is why, on UNIX platforms, NetBackup installs into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usr</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openv</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During this time, Open Vision renamed Backup Plus to NetBackup.</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On May 6, 1997, Veritas acquired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Openvision</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NetBackup formally became a Veritas product.</a:t>
              </a:r>
            </a:p>
          </p:txBody>
        </p:sp>
      </p:grpSp>
      <p:grpSp>
        <p:nvGrpSpPr>
          <p:cNvPr id="11" name="Group 10">
            <a:extLst>
              <a:ext uri="{FF2B5EF4-FFF2-40B4-BE49-F238E27FC236}">
                <a16:creationId xmlns:a16="http://schemas.microsoft.com/office/drawing/2014/main" id="{CCF06D2A-D8C3-474F-BF49-03C72191F6B0}"/>
              </a:ext>
            </a:extLst>
          </p:cNvPr>
          <p:cNvGrpSpPr/>
          <p:nvPr/>
        </p:nvGrpSpPr>
        <p:grpSpPr>
          <a:xfrm>
            <a:off x="8686590" y="1123435"/>
            <a:ext cx="2708325" cy="4904853"/>
            <a:chOff x="8685001" y="1686202"/>
            <a:chExt cx="2708325" cy="4342085"/>
          </a:xfrm>
        </p:grpSpPr>
        <p:sp>
          <p:nvSpPr>
            <p:cNvPr id="9" name="Rounded Rectangle 8">
              <a:extLst>
                <a:ext uri="{FF2B5EF4-FFF2-40B4-BE49-F238E27FC236}">
                  <a16:creationId xmlns:a16="http://schemas.microsoft.com/office/drawing/2014/main" id="{DE3DC944-21F6-9245-9A37-7C7578BCA0E1}"/>
                </a:ext>
              </a:extLst>
            </p:cNvPr>
            <p:cNvSpPr>
              <a:spLocks noChangeAspect="1"/>
            </p:cNvSpPr>
            <p:nvPr/>
          </p:nvSpPr>
          <p:spPr>
            <a:xfrm>
              <a:off x="9261605" y="1686202"/>
              <a:ext cx="1165556" cy="1031252"/>
            </a:xfrm>
            <a:prstGeom prst="roundRect">
              <a:avLst>
                <a:gd name="adj" fmla="val 4965"/>
              </a:avLst>
            </a:prstGeom>
            <a:gradFill flip="none" rotWithShape="1">
              <a:gsLst>
                <a:gs pos="98000">
                  <a:schemeClr val="tx1"/>
                </a:gs>
                <a:gs pos="0">
                  <a:schemeClr val="tx2"/>
                </a:gs>
              </a:gsLst>
              <a:lin ang="2700000" scaled="1"/>
              <a:tileRect/>
            </a:gradFill>
            <a:ln>
              <a:noFill/>
            </a:ln>
            <a:effectLst>
              <a:outerShdw blurRad="317500" dist="127000" dir="5400000" algn="t" rotWithShape="0">
                <a:schemeClr val="tx2">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8EF091CD-EEBF-A54B-AEC2-DC208B1FFC6B}"/>
                </a:ext>
              </a:extLst>
            </p:cNvPr>
            <p:cNvGrpSpPr/>
            <p:nvPr/>
          </p:nvGrpSpPr>
          <p:grpSpPr>
            <a:xfrm>
              <a:off x="8685001" y="3039860"/>
              <a:ext cx="2708325" cy="2988427"/>
              <a:chOff x="8685001" y="3039860"/>
              <a:chExt cx="2708325" cy="2988427"/>
            </a:xfrm>
          </p:grpSpPr>
          <p:sp>
            <p:nvSpPr>
              <p:cNvPr id="14" name="Rectangle 13">
                <a:extLst>
                  <a:ext uri="{FF2B5EF4-FFF2-40B4-BE49-F238E27FC236}">
                    <a16:creationId xmlns:a16="http://schemas.microsoft.com/office/drawing/2014/main" id="{B84C5614-D392-6B4F-818C-CA774D0349FA}"/>
                  </a:ext>
                </a:extLst>
              </p:cNvPr>
              <p:cNvSpPr/>
              <p:nvPr/>
            </p:nvSpPr>
            <p:spPr>
              <a:xfrm>
                <a:off x="8685001" y="3039860"/>
                <a:ext cx="2318764" cy="1315919"/>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99" b="1" i="0" u="none" strike="noStrike" kern="1200" cap="none" spc="0" normalizeH="0" baseline="0" noProof="0" dirty="0">
                    <a:ln>
                      <a:noFill/>
                    </a:ln>
                    <a:solidFill>
                      <a:srgbClr val="182C34"/>
                    </a:solidFill>
                    <a:effectLst/>
                    <a:uLnTx/>
                    <a:uFillTx/>
                    <a:latin typeface="Arial" panose="020B0604020202020204"/>
                    <a:ea typeface="Polaris Medium" panose="02000000000000000000" pitchFamily="2" charset="0"/>
                    <a:cs typeface="Polaris Medium" panose="02000000000000000000" pitchFamily="2" charset="0"/>
                  </a:rPr>
                  <a:t>Part of our life</a:t>
                </a:r>
              </a:p>
            </p:txBody>
          </p:sp>
          <p:sp>
            <p:nvSpPr>
              <p:cNvPr id="27" name="Rectangle 26">
                <a:extLst>
                  <a:ext uri="{FF2B5EF4-FFF2-40B4-BE49-F238E27FC236}">
                    <a16:creationId xmlns:a16="http://schemas.microsoft.com/office/drawing/2014/main" id="{2514E48E-8804-EB4F-9976-4D33A4C94B56}"/>
                  </a:ext>
                </a:extLst>
              </p:cNvPr>
              <p:cNvSpPr/>
              <p:nvPr/>
            </p:nvSpPr>
            <p:spPr>
              <a:xfrm>
                <a:off x="8841444" y="3570680"/>
                <a:ext cx="2551882" cy="2457607"/>
              </a:xfrm>
              <a:prstGeom prst="rect">
                <a:avLst/>
              </a:prstGeom>
            </p:spPr>
            <p:txBody>
              <a:bodyPr wrap="square" lIns="0" tIns="0" rIns="0" bIns="0" anchor="t">
                <a:noAutofit/>
              </a:bodyPr>
              <a:lstStyle/>
              <a:p>
                <a:pPr marL="0" marR="0" lvl="0" indent="0" algn="l" defTabSz="914400" rtl="0" eaLnBrk="1" fontAlgn="auto" latinLnBrk="0" hangingPunct="1">
                  <a:lnSpc>
                    <a:spcPct val="100000"/>
                  </a:lnSpc>
                  <a:spcBef>
                    <a:spcPts val="533"/>
                  </a:spcBef>
                  <a:spcAft>
                    <a:spcPts val="178"/>
                  </a:spcAft>
                  <a:buClrTx/>
                  <a:buSzTx/>
                  <a:buFontTx/>
                  <a:buNone/>
                  <a:tabLst/>
                  <a:defRPr/>
                </a:pPr>
                <a:r>
                  <a:rPr kumimoji="0" lang="en-US" sz="1200" b="1" i="0" u="none" strike="noStrike" kern="1200" cap="none" spc="0" normalizeH="0" baseline="0" noProof="0" dirty="0">
                    <a:ln>
                      <a:noFill/>
                    </a:ln>
                    <a:solidFill>
                      <a:srgbClr val="AB2328"/>
                    </a:solidFill>
                    <a:effectLst/>
                    <a:uLnTx/>
                    <a:uFillTx/>
                    <a:latin typeface="Arial" panose="020B0604020202020204"/>
                    <a:ea typeface="Polaris Medium" panose="02000000000000000000" pitchFamily="2" charset="0"/>
                    <a:cs typeface="Polaris Medium" panose="02000000000000000000" pitchFamily="2" charset="0"/>
                  </a:rPr>
                  <a:t>OEM</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For many years Veritas File System –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VxFS</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and Veritas Volume Manager – </a:t>
                </a:r>
                <a:r>
                  <a:rPr kumimoji="0" lang="en-US" sz="1100" b="0" i="0" u="none" strike="noStrike" kern="1200" cap="none" spc="0" normalizeH="0" baseline="0" noProof="0" dirty="0" err="1">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VxVM</a:t>
                </a:r>
                <a:r>
                  <a:rPr kumimoji="0" lang="en-US" sz="1100" b="0" i="0" u="none" strike="noStrike" kern="1200" cap="none" spc="0" normalizeH="0" baseline="0" noProof="0" dirty="0">
                    <a:ln>
                      <a:noFill/>
                    </a:ln>
                    <a:solidFill>
                      <a:srgbClr val="000000">
                        <a:lumMod val="75000"/>
                        <a:lumOff val="25000"/>
                      </a:srgbClr>
                    </a:solidFill>
                    <a:effectLst/>
                    <a:uLnTx/>
                    <a:uFillTx/>
                    <a:latin typeface="Arial" panose="020B0604020202020204"/>
                    <a:ea typeface="Polaris Book Italic" panose="02000000000000000000" pitchFamily="2" charset="0"/>
                    <a:cs typeface="Polaris Book Italic" panose="02000000000000000000" pitchFamily="2" charset="0"/>
                  </a:rPr>
                  <a:t> software were embedded for several systems (HP-UX, Oracle, SUN, etc.)</a:t>
                </a:r>
              </a:p>
              <a:p>
                <a:pPr marL="102870" marR="0" lvl="0" indent="-102870" algn="l" defTabSz="914400" rtl="0" eaLnBrk="1" fontAlgn="auto" latinLnBrk="0" hangingPunct="1">
                  <a:lnSpc>
                    <a:spcPct val="100000"/>
                  </a:lnSpc>
                  <a:spcBef>
                    <a:spcPts val="0"/>
                  </a:spcBef>
                  <a:spcAft>
                    <a:spcPts val="178"/>
                  </a:spcAft>
                  <a:buClrTx/>
                  <a:buSzTx/>
                  <a:buFont typeface="Wingdings" panose="05000000000000000000" pitchFamily="2" charset="2"/>
                  <a:buChar char="§"/>
                  <a:tabLst/>
                  <a:defRPr/>
                </a:pPr>
                <a:endParaRPr kumimoji="0" lang="en-US" sz="1100" b="1" i="0" u="none" strike="noStrike" kern="1200" cap="none" spc="0" normalizeH="0" baseline="0" noProof="0" dirty="0">
                  <a:ln>
                    <a:noFill/>
                  </a:ln>
                  <a:solidFill>
                    <a:srgbClr val="000000">
                      <a:lumMod val="75000"/>
                      <a:lumOff val="25000"/>
                    </a:srgbClr>
                  </a:solidFill>
                  <a:effectLst/>
                  <a:uLnTx/>
                  <a:uFillTx/>
                  <a:latin typeface="Polaris Book" panose="02000000000000000000" pitchFamily="2" charset="0"/>
                  <a:ea typeface="Polaris Book" panose="02000000000000000000" pitchFamily="2" charset="0"/>
                  <a:cs typeface="Polaris Book" panose="02000000000000000000" pitchFamily="2" charset="0"/>
                </a:endParaRPr>
              </a:p>
            </p:txBody>
          </p:sp>
        </p:grpSp>
      </p:grpSp>
      <p:sp>
        <p:nvSpPr>
          <p:cNvPr id="18" name="TextBox 17">
            <a:extLst>
              <a:ext uri="{FF2B5EF4-FFF2-40B4-BE49-F238E27FC236}">
                <a16:creationId xmlns:a16="http://schemas.microsoft.com/office/drawing/2014/main" id="{E2283ACE-3A1D-8249-AA27-DCC817C724A7}"/>
              </a:ext>
            </a:extLst>
          </p:cNvPr>
          <p:cNvSpPr txBox="1"/>
          <p:nvPr/>
        </p:nvSpPr>
        <p:spPr>
          <a:xfrm>
            <a:off x="746884" y="1137717"/>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srgbClr val="415563">
                    <a:alpha val="10133"/>
                  </a:srgbClr>
                </a:solidFill>
                <a:effectLst/>
                <a:uLnTx/>
                <a:uFillTx/>
                <a:latin typeface="Arial" panose="020B0604020202020204"/>
                <a:ea typeface="Polaris Book Italic" panose="02000000000000000000" pitchFamily="2" charset="0"/>
                <a:cs typeface="Polaris Book Italic" panose="02000000000000000000" pitchFamily="2" charset="0"/>
              </a:rPr>
              <a:t>1</a:t>
            </a:r>
          </a:p>
        </p:txBody>
      </p:sp>
      <p:sp>
        <p:nvSpPr>
          <p:cNvPr id="19" name="TextBox 18">
            <a:extLst>
              <a:ext uri="{FF2B5EF4-FFF2-40B4-BE49-F238E27FC236}">
                <a16:creationId xmlns:a16="http://schemas.microsoft.com/office/drawing/2014/main" id="{F4D91BF8-1A66-6A4F-91CA-0F20CA2AA59E}"/>
              </a:ext>
            </a:extLst>
          </p:cNvPr>
          <p:cNvSpPr txBox="1"/>
          <p:nvPr/>
        </p:nvSpPr>
        <p:spPr>
          <a:xfrm>
            <a:off x="4429684" y="1123433"/>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srgbClr val="415563">
                    <a:alpha val="10133"/>
                  </a:srgbClr>
                </a:solidFill>
                <a:effectLst/>
                <a:uLnTx/>
                <a:uFillTx/>
                <a:latin typeface="Arial" panose="020B0604020202020204"/>
                <a:ea typeface="Polaris Book Italic" panose="02000000000000000000" pitchFamily="2" charset="0"/>
                <a:cs typeface="Polaris Book Italic" panose="02000000000000000000" pitchFamily="2" charset="0"/>
              </a:rPr>
              <a:t>2</a:t>
            </a:r>
          </a:p>
        </p:txBody>
      </p:sp>
      <p:sp>
        <p:nvSpPr>
          <p:cNvPr id="28" name="TextBox 27">
            <a:extLst>
              <a:ext uri="{FF2B5EF4-FFF2-40B4-BE49-F238E27FC236}">
                <a16:creationId xmlns:a16="http://schemas.microsoft.com/office/drawing/2014/main" id="{6AC89F6B-0E1A-F64D-BAF3-A0CA1B16CF88}"/>
              </a:ext>
            </a:extLst>
          </p:cNvPr>
          <p:cNvSpPr txBox="1"/>
          <p:nvPr/>
        </p:nvSpPr>
        <p:spPr>
          <a:xfrm>
            <a:off x="8146866" y="1080569"/>
            <a:ext cx="2524044" cy="2941612"/>
          </a:xfrm>
          <a:prstGeom prst="rect">
            <a:avLst/>
          </a:prstGeom>
        </p:spPr>
        <p:txBody>
          <a:bodyPr vert="horz" wrap="non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0" b="0" i="0" u="none" strike="noStrike" kern="1200" cap="none" spc="0" normalizeH="0" baseline="0" noProof="0" dirty="0">
                <a:ln>
                  <a:noFill/>
                </a:ln>
                <a:solidFill>
                  <a:srgbClr val="415563">
                    <a:alpha val="10133"/>
                  </a:srgbClr>
                </a:solidFill>
                <a:effectLst/>
                <a:uLnTx/>
                <a:uFillTx/>
                <a:latin typeface="Arial" panose="020B0604020202020204"/>
                <a:ea typeface="Polaris Book Italic" panose="02000000000000000000" pitchFamily="2" charset="0"/>
                <a:cs typeface="Polaris Book Italic" panose="02000000000000000000" pitchFamily="2" charset="0"/>
              </a:rPr>
              <a:t>3</a:t>
            </a:r>
          </a:p>
        </p:txBody>
      </p:sp>
      <p:pic>
        <p:nvPicPr>
          <p:cNvPr id="2" name="Picture 1">
            <a:extLst>
              <a:ext uri="{FF2B5EF4-FFF2-40B4-BE49-F238E27FC236}">
                <a16:creationId xmlns:a16="http://schemas.microsoft.com/office/drawing/2014/main" id="{F380289C-01F7-5C46-BE0F-6B17EA212935}"/>
              </a:ext>
            </a:extLst>
          </p:cNvPr>
          <p:cNvPicPr>
            <a:picLocks noChangeAspect="1"/>
          </p:cNvPicPr>
          <p:nvPr/>
        </p:nvPicPr>
        <p:blipFill>
          <a:blip r:embed="rId4"/>
          <a:stretch>
            <a:fillRect/>
          </a:stretch>
        </p:blipFill>
        <p:spPr>
          <a:xfrm>
            <a:off x="9103058" y="4397253"/>
            <a:ext cx="2821634" cy="1970665"/>
          </a:xfrm>
          <a:prstGeom prst="rect">
            <a:avLst/>
          </a:prstGeom>
        </p:spPr>
      </p:pic>
    </p:spTree>
    <p:extLst>
      <p:ext uri="{BB962C8B-B14F-4D97-AF65-F5344CB8AC3E}">
        <p14:creationId xmlns:p14="http://schemas.microsoft.com/office/powerpoint/2010/main" val="45966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3CBC-34B3-B44F-9CD0-37DD46FA41BC}"/>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8014921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a:t>Veritas Enterprise Vault Helps You</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7</a:t>
            </a:fld>
            <a:endParaRPr lang="en-US"/>
          </a:p>
        </p:txBody>
      </p:sp>
      <p:sp>
        <p:nvSpPr>
          <p:cNvPr id="15" name="Text Placeholder 14">
            <a:extLst>
              <a:ext uri="{FF2B5EF4-FFF2-40B4-BE49-F238E27FC236}">
                <a16:creationId xmlns:a16="http://schemas.microsoft.com/office/drawing/2014/main" id="{10639197-F59E-394A-BCDA-C90E8ADE81DC}"/>
              </a:ext>
            </a:extLst>
          </p:cNvPr>
          <p:cNvSpPr>
            <a:spLocks noGrp="1"/>
          </p:cNvSpPr>
          <p:nvPr>
            <p:ph type="body" sz="quarter" idx="12"/>
          </p:nvPr>
        </p:nvSpPr>
        <p:spPr/>
        <p:txBody>
          <a:bodyPr/>
          <a:lstStyle/>
          <a:p>
            <a:r>
              <a:rPr lang="en-US"/>
              <a:t>Enhancing information classification, retention, supervision and discovery</a:t>
            </a:r>
          </a:p>
        </p:txBody>
      </p:sp>
      <p:sp>
        <p:nvSpPr>
          <p:cNvPr id="3" name="TextBox 2">
            <a:extLst>
              <a:ext uri="{FF2B5EF4-FFF2-40B4-BE49-F238E27FC236}">
                <a16:creationId xmlns:a16="http://schemas.microsoft.com/office/drawing/2014/main" id="{925402B0-17EA-AC44-BFDA-267270F51998}"/>
              </a:ext>
            </a:extLst>
          </p:cNvPr>
          <p:cNvSpPr txBox="1"/>
          <p:nvPr/>
        </p:nvSpPr>
        <p:spPr>
          <a:xfrm>
            <a:off x="2390827" y="481781"/>
            <a:ext cx="0" cy="0"/>
          </a:xfrm>
          <a:prstGeom prst="rect">
            <a:avLst/>
          </a:prstGeom>
          <a:noFill/>
          <a:ln>
            <a:noFill/>
          </a:ln>
        </p:spPr>
        <p:txBody>
          <a:bodyPr wrap="none" lIns="0" tIns="0" rIns="0" bIns="0" rtlCol="0">
            <a:noAutofit/>
          </a:bodyPr>
          <a:lstStyle/>
          <a:p>
            <a:pPr marL="194310" indent="-194310">
              <a:spcAft>
                <a:spcPts val="1200"/>
              </a:spcAft>
              <a:buClr>
                <a:schemeClr val="accent1"/>
              </a:buClr>
              <a:buFont typeface="Arial" panose="020B0604020202020204" pitchFamily="34" charset="0"/>
              <a:buChar char="•"/>
            </a:pPr>
            <a:endParaRPr lang="en-US"/>
          </a:p>
        </p:txBody>
      </p:sp>
      <p:grpSp>
        <p:nvGrpSpPr>
          <p:cNvPr id="10" name="Group 9">
            <a:extLst>
              <a:ext uri="{FF2B5EF4-FFF2-40B4-BE49-F238E27FC236}">
                <a16:creationId xmlns:a16="http://schemas.microsoft.com/office/drawing/2014/main" id="{9D92D96A-F5FD-2F47-912C-00F6D42CEECA}"/>
              </a:ext>
            </a:extLst>
          </p:cNvPr>
          <p:cNvGrpSpPr/>
          <p:nvPr/>
        </p:nvGrpSpPr>
        <p:grpSpPr>
          <a:xfrm>
            <a:off x="6172628" y="2041168"/>
            <a:ext cx="2513767" cy="3503942"/>
            <a:chOff x="6171039" y="2041168"/>
            <a:chExt cx="2513767" cy="3503942"/>
          </a:xfrm>
        </p:grpSpPr>
        <p:sp>
          <p:nvSpPr>
            <p:cNvPr id="48" name="Rounded Rectangle 47">
              <a:extLst>
                <a:ext uri="{FF2B5EF4-FFF2-40B4-BE49-F238E27FC236}">
                  <a16:creationId xmlns:a16="http://schemas.microsoft.com/office/drawing/2014/main" id="{E282C0DA-8D7D-0F4D-A56A-D6C9132694B4}"/>
                </a:ext>
              </a:extLst>
            </p:cNvPr>
            <p:cNvSpPr/>
            <p:nvPr/>
          </p:nvSpPr>
          <p:spPr bwMode="auto">
            <a:xfrm>
              <a:off x="6171039" y="2041168"/>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437CA31C-D2D7-5A4E-8CBC-8A25B5E9A735}"/>
                </a:ext>
              </a:extLst>
            </p:cNvPr>
            <p:cNvGrpSpPr>
              <a:grpSpLocks/>
            </p:cNvGrpSpPr>
            <p:nvPr/>
          </p:nvGrpSpPr>
          <p:grpSpPr bwMode="auto">
            <a:xfrm>
              <a:off x="6399490" y="2620060"/>
              <a:ext cx="2056864" cy="2561540"/>
              <a:chOff x="6278588" y="2622618"/>
              <a:chExt cx="2057695" cy="2561077"/>
            </a:xfrm>
          </p:grpSpPr>
          <p:sp>
            <p:nvSpPr>
              <p:cNvPr id="51" name="TextBox 10">
                <a:extLst>
                  <a:ext uri="{FF2B5EF4-FFF2-40B4-BE49-F238E27FC236}">
                    <a16:creationId xmlns:a16="http://schemas.microsoft.com/office/drawing/2014/main" id="{A691F4FE-E929-3540-BB92-0C0F6801A125}"/>
                  </a:ext>
                </a:extLst>
              </p:cNvPr>
              <p:cNvSpPr txBox="1">
                <a:spLocks noChangeArrowheads="1"/>
              </p:cNvSpPr>
              <p:nvPr/>
            </p:nvSpPr>
            <p:spPr bwMode="ltGray">
              <a:xfrm>
                <a:off x="6786111" y="3711576"/>
                <a:ext cx="985837"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8" rIns="91395" bIns="45698"/>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Aft>
                    <a:spcPts val="800"/>
                  </a:spcAft>
                </a:pPr>
                <a:endParaRPr lang="en-US" altLang="en-US" sz="800">
                  <a:solidFill>
                    <a:srgbClr val="4E4845"/>
                  </a:solidFill>
                </a:endParaRPr>
              </a:p>
            </p:txBody>
          </p:sp>
          <p:sp>
            <p:nvSpPr>
              <p:cNvPr id="52" name="Rectangle 51">
                <a:extLst>
                  <a:ext uri="{FF2B5EF4-FFF2-40B4-BE49-F238E27FC236}">
                    <a16:creationId xmlns:a16="http://schemas.microsoft.com/office/drawing/2014/main" id="{91214FE0-857A-4D44-9836-ED3DE7B90E38}"/>
                  </a:ext>
                </a:extLst>
              </p:cNvPr>
              <p:cNvSpPr/>
              <p:nvPr/>
            </p:nvSpPr>
            <p:spPr bwMode="auto">
              <a:xfrm>
                <a:off x="6278588" y="3501687"/>
                <a:ext cx="2057695" cy="1682008"/>
              </a:xfrm>
              <a:prstGeom prst="rect">
                <a:avLst/>
              </a:prstGeom>
              <a:noFill/>
              <a:ln w="19050" cap="flat" cmpd="sng" algn="ctr">
                <a:noFill/>
                <a:prstDash val="solid"/>
                <a:round/>
                <a:headEnd type="none" w="med" len="med"/>
                <a:tailEnd type="none" w="med" len="med"/>
              </a:ln>
              <a:effectLst/>
            </p:spPr>
            <p:txBody>
              <a:bodyPr/>
              <a:lstStyle/>
              <a:p>
                <a:pPr algn="ctr">
                  <a:lnSpc>
                    <a:spcPct val="90000"/>
                  </a:lnSpc>
                  <a:defRPr/>
                </a:pPr>
                <a:r>
                  <a:rPr lang="en-US" sz="1999" kern="0">
                    <a:solidFill>
                      <a:schemeClr val="accent1"/>
                    </a:solidFill>
                  </a:rPr>
                  <a:t>Supervise</a:t>
                </a:r>
              </a:p>
              <a:p>
                <a:pPr algn="ctr">
                  <a:lnSpc>
                    <a:spcPct val="90000"/>
                  </a:lnSpc>
                  <a:defRPr/>
                </a:pPr>
                <a:endParaRPr lang="en-US" sz="1999" kern="0">
                  <a:solidFill>
                    <a:srgbClr val="F27F1A"/>
                  </a:solidFill>
                </a:endParaRPr>
              </a:p>
              <a:p>
                <a:pPr algn="ctr">
                  <a:lnSpc>
                    <a:spcPct val="90000"/>
                  </a:lnSpc>
                  <a:defRPr/>
                </a:pPr>
                <a:r>
                  <a:rPr lang="en-US" sz="1600" kern="0"/>
                  <a:t>communications</a:t>
                </a:r>
                <a:r>
                  <a:rPr lang="en-US" sz="1600" kern="0">
                    <a:solidFill>
                      <a:srgbClr val="F27F1A"/>
                    </a:solidFill>
                  </a:rPr>
                  <a:t> </a:t>
                </a:r>
                <a:br>
                  <a:rPr lang="en-US" sz="1600" kern="0">
                    <a:solidFill>
                      <a:srgbClr val="F27F1A"/>
                    </a:solidFill>
                  </a:rPr>
                </a:br>
                <a:r>
                  <a:rPr lang="en-US" sz="1600" kern="0"/>
                  <a:t>to help ensure compliance with regulatory bodies</a:t>
                </a:r>
              </a:p>
            </p:txBody>
          </p:sp>
          <p:pic>
            <p:nvPicPr>
              <p:cNvPr id="53" name="Picture 35">
                <a:extLst>
                  <a:ext uri="{FF2B5EF4-FFF2-40B4-BE49-F238E27FC236}">
                    <a16:creationId xmlns:a16="http://schemas.microsoft.com/office/drawing/2014/main" id="{48D80B60-BFB3-CF43-971C-2A7811066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846" y="2622618"/>
                <a:ext cx="927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 name="Group 10">
            <a:extLst>
              <a:ext uri="{FF2B5EF4-FFF2-40B4-BE49-F238E27FC236}">
                <a16:creationId xmlns:a16="http://schemas.microsoft.com/office/drawing/2014/main" id="{83BE2B20-1627-2948-B949-89BFE49DB37A}"/>
              </a:ext>
            </a:extLst>
          </p:cNvPr>
          <p:cNvGrpSpPr/>
          <p:nvPr/>
        </p:nvGrpSpPr>
        <p:grpSpPr>
          <a:xfrm>
            <a:off x="8845565" y="2041168"/>
            <a:ext cx="2513767" cy="3503942"/>
            <a:chOff x="8843976" y="2041168"/>
            <a:chExt cx="2513767" cy="3503942"/>
          </a:xfrm>
        </p:grpSpPr>
        <p:sp>
          <p:nvSpPr>
            <p:cNvPr id="49" name="Rounded Rectangle 48">
              <a:extLst>
                <a:ext uri="{FF2B5EF4-FFF2-40B4-BE49-F238E27FC236}">
                  <a16:creationId xmlns:a16="http://schemas.microsoft.com/office/drawing/2014/main" id="{A58E5210-AA41-114B-A4AE-54919EDE5466}"/>
                </a:ext>
              </a:extLst>
            </p:cNvPr>
            <p:cNvSpPr/>
            <p:nvPr/>
          </p:nvSpPr>
          <p:spPr bwMode="auto">
            <a:xfrm>
              <a:off x="8843976" y="2041168"/>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4E99C2BB-06D9-5A45-A109-23F12EFA5628}"/>
                </a:ext>
              </a:extLst>
            </p:cNvPr>
            <p:cNvGrpSpPr>
              <a:grpSpLocks/>
            </p:cNvGrpSpPr>
            <p:nvPr/>
          </p:nvGrpSpPr>
          <p:grpSpPr bwMode="auto">
            <a:xfrm>
              <a:off x="8881976" y="2619173"/>
              <a:ext cx="2437765" cy="2562426"/>
              <a:chOff x="8909391" y="2619444"/>
              <a:chExt cx="2438789" cy="2561963"/>
            </a:xfrm>
          </p:grpSpPr>
          <p:sp>
            <p:nvSpPr>
              <p:cNvPr id="56" name="Rectangle 55">
                <a:extLst>
                  <a:ext uri="{FF2B5EF4-FFF2-40B4-BE49-F238E27FC236}">
                    <a16:creationId xmlns:a16="http://schemas.microsoft.com/office/drawing/2014/main" id="{3620CE60-E5F0-DF45-A2CD-6C342DEE2E25}"/>
                  </a:ext>
                </a:extLst>
              </p:cNvPr>
              <p:cNvSpPr/>
              <p:nvPr/>
            </p:nvSpPr>
            <p:spPr bwMode="auto">
              <a:xfrm>
                <a:off x="8909391" y="3499399"/>
                <a:ext cx="2438789" cy="1682008"/>
              </a:xfrm>
              <a:prstGeom prst="rect">
                <a:avLst/>
              </a:prstGeom>
              <a:noFill/>
              <a:ln w="19050" cap="flat" cmpd="sng" algn="ctr">
                <a:noFill/>
                <a:prstDash val="solid"/>
                <a:round/>
                <a:headEnd type="none" w="med" len="med"/>
                <a:tailEnd type="none" w="med" len="med"/>
              </a:ln>
              <a:effectLst/>
            </p:spPr>
            <p:txBody>
              <a:bodyPr/>
              <a:lstStyle/>
              <a:p>
                <a:pPr algn="ctr">
                  <a:lnSpc>
                    <a:spcPct val="90000"/>
                  </a:lnSpc>
                  <a:defRPr/>
                </a:pPr>
                <a:r>
                  <a:rPr lang="en-US" sz="1999" kern="0">
                    <a:solidFill>
                      <a:schemeClr val="accent1"/>
                    </a:solidFill>
                  </a:rPr>
                  <a:t>Search &amp; Discover</a:t>
                </a:r>
              </a:p>
              <a:p>
                <a:pPr algn="ctr">
                  <a:lnSpc>
                    <a:spcPct val="90000"/>
                  </a:lnSpc>
                  <a:defRPr/>
                </a:pPr>
                <a:r>
                  <a:rPr lang="en-US" sz="1999" kern="0">
                    <a:solidFill>
                      <a:schemeClr val="accent1"/>
                    </a:solidFill>
                  </a:rPr>
                  <a:t> </a:t>
                </a:r>
              </a:p>
              <a:p>
                <a:pPr algn="ctr">
                  <a:lnSpc>
                    <a:spcPct val="90000"/>
                  </a:lnSpc>
                  <a:defRPr/>
                </a:pPr>
                <a:r>
                  <a:rPr lang="en-US" sz="1600" kern="0"/>
                  <a:t>info efficiently</a:t>
                </a:r>
                <a:br>
                  <a:rPr lang="en-US" sz="1600" kern="0"/>
                </a:br>
                <a:r>
                  <a:rPr lang="en-US" sz="1600" kern="0"/>
                  <a:t>to help reduce eDiscovery costs</a:t>
                </a:r>
              </a:p>
            </p:txBody>
          </p:sp>
          <p:pic>
            <p:nvPicPr>
              <p:cNvPr id="57" name="Picture 36">
                <a:extLst>
                  <a:ext uri="{FF2B5EF4-FFF2-40B4-BE49-F238E27FC236}">
                    <a16:creationId xmlns:a16="http://schemas.microsoft.com/office/drawing/2014/main" id="{3597C171-91BB-F84F-810B-061C69742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7725" y="2619444"/>
                <a:ext cx="927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 name="Group 7">
            <a:extLst>
              <a:ext uri="{FF2B5EF4-FFF2-40B4-BE49-F238E27FC236}">
                <a16:creationId xmlns:a16="http://schemas.microsoft.com/office/drawing/2014/main" id="{42B5CCE9-0AEA-A74E-B611-9B4507689BC2}"/>
              </a:ext>
            </a:extLst>
          </p:cNvPr>
          <p:cNvGrpSpPr/>
          <p:nvPr/>
        </p:nvGrpSpPr>
        <p:grpSpPr>
          <a:xfrm>
            <a:off x="826754" y="2041168"/>
            <a:ext cx="2513767" cy="3503942"/>
            <a:chOff x="825165" y="2041168"/>
            <a:chExt cx="2513767" cy="3503942"/>
          </a:xfrm>
        </p:grpSpPr>
        <p:sp>
          <p:nvSpPr>
            <p:cNvPr id="46" name="Rounded Rectangle 45">
              <a:extLst>
                <a:ext uri="{FF2B5EF4-FFF2-40B4-BE49-F238E27FC236}">
                  <a16:creationId xmlns:a16="http://schemas.microsoft.com/office/drawing/2014/main" id="{B1ACE686-D6F8-B648-A1FC-BCFE6EA3D151}"/>
                </a:ext>
              </a:extLst>
            </p:cNvPr>
            <p:cNvSpPr/>
            <p:nvPr/>
          </p:nvSpPr>
          <p:spPr bwMode="auto">
            <a:xfrm>
              <a:off x="825165" y="2041168"/>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grpSp>
          <p:nvGrpSpPr>
            <p:cNvPr id="58" name="Group 57">
              <a:extLst>
                <a:ext uri="{FF2B5EF4-FFF2-40B4-BE49-F238E27FC236}">
                  <a16:creationId xmlns:a16="http://schemas.microsoft.com/office/drawing/2014/main" id="{55F07E40-48A1-604D-A2D8-4557F53D00F5}"/>
                </a:ext>
              </a:extLst>
            </p:cNvPr>
            <p:cNvGrpSpPr>
              <a:grpSpLocks/>
            </p:cNvGrpSpPr>
            <p:nvPr/>
          </p:nvGrpSpPr>
          <p:grpSpPr bwMode="auto">
            <a:xfrm>
              <a:off x="984577" y="2620041"/>
              <a:ext cx="2194941" cy="2561558"/>
              <a:chOff x="907768" y="2619472"/>
              <a:chExt cx="2195513" cy="2562085"/>
            </a:xfrm>
          </p:grpSpPr>
          <p:sp>
            <p:nvSpPr>
              <p:cNvPr id="59" name="Rectangle 58">
                <a:extLst>
                  <a:ext uri="{FF2B5EF4-FFF2-40B4-BE49-F238E27FC236}">
                    <a16:creationId xmlns:a16="http://schemas.microsoft.com/office/drawing/2014/main" id="{24F8B6CA-5B2A-4E41-9FD5-4BEEF94C7671}"/>
                  </a:ext>
                </a:extLst>
              </p:cNvPr>
              <p:cNvSpPr/>
              <p:nvPr/>
            </p:nvSpPr>
            <p:spPr bwMode="auto">
              <a:xfrm>
                <a:off x="907768" y="3498899"/>
                <a:ext cx="2195513" cy="1682658"/>
              </a:xfrm>
              <a:prstGeom prst="rect">
                <a:avLst/>
              </a:prstGeom>
              <a:noFill/>
              <a:ln w="19050" cap="flat" cmpd="sng" algn="ctr">
                <a:noFill/>
                <a:prstDash val="solid"/>
                <a:round/>
                <a:headEnd type="none" w="med" len="med"/>
                <a:tailEnd type="none" w="med" len="med"/>
              </a:ln>
              <a:effectLst/>
            </p:spPr>
            <p:txBody>
              <a:bodyPr/>
              <a:lstStyle/>
              <a:p>
                <a:pPr algn="ctr">
                  <a:lnSpc>
                    <a:spcPct val="90000"/>
                  </a:lnSpc>
                  <a:defRPr/>
                </a:pPr>
                <a:r>
                  <a:rPr lang="en-US" sz="1999" kern="0" dirty="0">
                    <a:solidFill>
                      <a:schemeClr val="accent1"/>
                    </a:solidFill>
                  </a:rPr>
                  <a:t>Classify</a:t>
                </a:r>
              </a:p>
              <a:p>
                <a:pPr algn="ctr">
                  <a:lnSpc>
                    <a:spcPct val="90000"/>
                  </a:lnSpc>
                  <a:defRPr/>
                </a:pPr>
                <a:endParaRPr lang="en-US" sz="1999" kern="0" dirty="0">
                  <a:solidFill>
                    <a:schemeClr val="accent1"/>
                  </a:solidFill>
                </a:endParaRPr>
              </a:p>
              <a:p>
                <a:pPr algn="ctr">
                  <a:lnSpc>
                    <a:spcPct val="90000"/>
                  </a:lnSpc>
                  <a:defRPr/>
                </a:pPr>
                <a:r>
                  <a:rPr lang="en-US" sz="1600" kern="0" dirty="0">
                    <a:solidFill>
                      <a:srgbClr val="F27F1A"/>
                    </a:solidFill>
                  </a:rPr>
                  <a:t> </a:t>
                </a:r>
                <a:r>
                  <a:rPr lang="en-US" sz="1600" kern="0" dirty="0"/>
                  <a:t>to retain only meaningful info for</a:t>
                </a:r>
                <a:br>
                  <a:rPr lang="en-US" sz="1600" kern="0" dirty="0"/>
                </a:br>
                <a:r>
                  <a:rPr lang="en-US" sz="1600" kern="0" dirty="0"/>
                  <a:t>the organization</a:t>
                </a:r>
              </a:p>
            </p:txBody>
          </p:sp>
          <p:pic>
            <p:nvPicPr>
              <p:cNvPr id="60" name="Picture 37">
                <a:extLst>
                  <a:ext uri="{FF2B5EF4-FFF2-40B4-BE49-F238E27FC236}">
                    <a16:creationId xmlns:a16="http://schemas.microsoft.com/office/drawing/2014/main" id="{EF2CB3C7-7AEB-C44A-AB08-CAB6FE885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617" y="2619472"/>
                <a:ext cx="914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8">
            <a:extLst>
              <a:ext uri="{FF2B5EF4-FFF2-40B4-BE49-F238E27FC236}">
                <a16:creationId xmlns:a16="http://schemas.microsoft.com/office/drawing/2014/main" id="{9E60D9B9-4D44-C54F-8D7D-1A8AC8FC14D1}"/>
              </a:ext>
            </a:extLst>
          </p:cNvPr>
          <p:cNvGrpSpPr/>
          <p:nvPr/>
        </p:nvGrpSpPr>
        <p:grpSpPr>
          <a:xfrm>
            <a:off x="3499691" y="2041168"/>
            <a:ext cx="2513767" cy="3503942"/>
            <a:chOff x="3498102" y="2041168"/>
            <a:chExt cx="2513767" cy="3503942"/>
          </a:xfrm>
        </p:grpSpPr>
        <p:sp>
          <p:nvSpPr>
            <p:cNvPr id="47" name="Rounded Rectangle 46">
              <a:extLst>
                <a:ext uri="{FF2B5EF4-FFF2-40B4-BE49-F238E27FC236}">
                  <a16:creationId xmlns:a16="http://schemas.microsoft.com/office/drawing/2014/main" id="{DB8ACA77-B7D0-2A4C-921B-9F0DC97B4866}"/>
                </a:ext>
              </a:extLst>
            </p:cNvPr>
            <p:cNvSpPr/>
            <p:nvPr/>
          </p:nvSpPr>
          <p:spPr bwMode="auto">
            <a:xfrm>
              <a:off x="3498102" y="2041168"/>
              <a:ext cx="2513767" cy="3503942"/>
            </a:xfrm>
            <a:prstGeom prst="roundRect">
              <a:avLst>
                <a:gd name="adj" fmla="val 2903"/>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lnSpc>
                  <a:spcPct val="90000"/>
                </a:lnSpc>
              </a:pPr>
              <a:endParaRPr lang="en-US" sz="1799">
                <a:solidFill>
                  <a:srgbClr val="F3F5F8">
                    <a:lumMod val="50000"/>
                  </a:srgbClr>
                </a:solidFill>
                <a:latin typeface="Arial" panose="020B0604020202020204" pitchFamily="34" charset="0"/>
                <a:cs typeface="Arial" panose="020B0604020202020204" pitchFamily="34" charset="0"/>
              </a:endParaRPr>
            </a:p>
          </p:txBody>
        </p:sp>
        <p:grpSp>
          <p:nvGrpSpPr>
            <p:cNvPr id="62" name="Group 3">
              <a:extLst>
                <a:ext uri="{FF2B5EF4-FFF2-40B4-BE49-F238E27FC236}">
                  <a16:creationId xmlns:a16="http://schemas.microsoft.com/office/drawing/2014/main" id="{607FC6F9-7475-284A-93FB-B48FAF1BB68E}"/>
                </a:ext>
              </a:extLst>
            </p:cNvPr>
            <p:cNvGrpSpPr>
              <a:grpSpLocks/>
            </p:cNvGrpSpPr>
            <p:nvPr/>
          </p:nvGrpSpPr>
          <p:grpSpPr bwMode="auto">
            <a:xfrm>
              <a:off x="3702673" y="2518884"/>
              <a:ext cx="2133044" cy="2662716"/>
              <a:chOff x="3755449" y="2518479"/>
              <a:chExt cx="2132940" cy="2663569"/>
            </a:xfrm>
          </p:grpSpPr>
          <p:sp>
            <p:nvSpPr>
              <p:cNvPr id="65" name="Rectangle 64">
                <a:extLst>
                  <a:ext uri="{FF2B5EF4-FFF2-40B4-BE49-F238E27FC236}">
                    <a16:creationId xmlns:a16="http://schemas.microsoft.com/office/drawing/2014/main" id="{498C1C19-A7A3-6A42-AC89-54CE7F485AFE}"/>
                  </a:ext>
                </a:extLst>
              </p:cNvPr>
              <p:cNvSpPr/>
              <p:nvPr/>
            </p:nvSpPr>
            <p:spPr bwMode="auto">
              <a:xfrm>
                <a:off x="3755449" y="3499197"/>
                <a:ext cx="2132940" cy="1682851"/>
              </a:xfrm>
              <a:prstGeom prst="rect">
                <a:avLst/>
              </a:prstGeom>
              <a:noFill/>
              <a:ln w="19050" cap="flat" cmpd="sng" algn="ctr">
                <a:noFill/>
                <a:prstDash val="solid"/>
                <a:round/>
                <a:headEnd type="none" w="med" len="med"/>
                <a:tailEnd type="none" w="med" len="med"/>
              </a:ln>
              <a:effectLst/>
            </p:spPr>
            <p:txBody>
              <a:bodyPr/>
              <a:lstStyle/>
              <a:p>
                <a:pPr algn="ctr">
                  <a:lnSpc>
                    <a:spcPct val="90000"/>
                  </a:lnSpc>
                  <a:defRPr/>
                </a:pPr>
                <a:r>
                  <a:rPr lang="en-US" sz="1999" kern="0">
                    <a:solidFill>
                      <a:schemeClr val="accent1"/>
                    </a:solidFill>
                  </a:rPr>
                  <a:t>Retain </a:t>
                </a:r>
              </a:p>
              <a:p>
                <a:pPr algn="ctr">
                  <a:lnSpc>
                    <a:spcPct val="90000"/>
                  </a:lnSpc>
                  <a:defRPr/>
                </a:pPr>
                <a:br>
                  <a:rPr lang="en-US" sz="1999" kern="0">
                    <a:solidFill>
                      <a:schemeClr val="accent1"/>
                    </a:solidFill>
                  </a:rPr>
                </a:br>
                <a:r>
                  <a:rPr lang="en-US" sz="1600" kern="0"/>
                  <a:t>info efficiently and delete at end of useful lifecycle</a:t>
                </a:r>
              </a:p>
            </p:txBody>
          </p:sp>
          <p:pic>
            <p:nvPicPr>
              <p:cNvPr id="67" name="Picture 38">
                <a:extLst>
                  <a:ext uri="{FF2B5EF4-FFF2-40B4-BE49-F238E27FC236}">
                    <a16:creationId xmlns:a16="http://schemas.microsoft.com/office/drawing/2014/main" id="{3370DE01-4FBB-714B-B272-8A338F9663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185" y="2518479"/>
                <a:ext cx="9652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9990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8"/>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9"/>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10"/>
                                        </p:tgtEl>
                                        <p:attrNameLst>
                                          <p:attrName>ppt_x</p:attrName>
                                          <p:attrName>ppt_y</p:attrName>
                                        </p:attrNameLst>
                                      </p:cBhvr>
                                      <p:rCtr x="-13" y="7870"/>
                                    </p:animMotion>
                                  </p:childTnLst>
                                </p:cTn>
                              </p:par>
                              <p:par>
                                <p:cTn id="20" presetID="10" presetClass="entr" presetSubtype="0" fill="hold" nodeType="withEffect">
                                  <p:stCondLst>
                                    <p:cond delay="75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750"/>
                                        <p:tgtEl>
                                          <p:spTgt spid="11"/>
                                        </p:tgtEl>
                                      </p:cBhvr>
                                    </p:animEffect>
                                  </p:childTnLst>
                                </p:cTn>
                              </p:par>
                              <p:par>
                                <p:cTn id="23" presetID="42" presetClass="path" presetSubtype="0" decel="100000" fill="hold" nodeType="withEffect">
                                  <p:stCondLst>
                                    <p:cond delay="750"/>
                                  </p:stCondLst>
                                  <p:childTnLst>
                                    <p:animMotion origin="layout" path="M 3.14926E-6 3.7037E-7 L 0.00052 0.1588 " pathEditMode="relative" rAng="0" ptsTypes="AA">
                                      <p:cBhvr>
                                        <p:cTn id="24" dur="750" spd="-100000" fill="hold"/>
                                        <p:tgtEl>
                                          <p:spTgt spid="11"/>
                                        </p:tgtEl>
                                        <p:attrNameLst>
                                          <p:attrName>ppt_x</p:attrName>
                                          <p:attrName>ppt_y</p:attrName>
                                        </p:attrNameLst>
                                      </p:cBhvr>
                                      <p:rCtr x="26"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a:t>Veritas Enterprise Vault Portfolio</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8</a:t>
            </a:fld>
            <a:endParaRPr lang="en-US"/>
          </a:p>
        </p:txBody>
      </p:sp>
      <p:sp>
        <p:nvSpPr>
          <p:cNvPr id="28" name="Rounded Rectangle 27">
            <a:extLst>
              <a:ext uri="{FF2B5EF4-FFF2-40B4-BE49-F238E27FC236}">
                <a16:creationId xmlns:a16="http://schemas.microsoft.com/office/drawing/2014/main" id="{E2A5903C-471F-EE4B-AA2B-FDA1641AA3BF}"/>
              </a:ext>
            </a:extLst>
          </p:cNvPr>
          <p:cNvSpPr/>
          <p:nvPr/>
        </p:nvSpPr>
        <p:spPr bwMode="auto">
          <a:xfrm>
            <a:off x="633833" y="5352400"/>
            <a:ext cx="10921158" cy="933351"/>
          </a:xfrm>
          <a:prstGeom prst="roundRect">
            <a:avLst>
              <a:gd name="adj" fmla="val 12953"/>
            </a:avLst>
          </a:prstGeom>
          <a:solidFill>
            <a:schemeClr val="accent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Clr>
                <a:prstClr val="black"/>
              </a:buClr>
            </a:pPr>
            <a:r>
              <a:rPr lang="en-US" sz="2000" b="1">
                <a:solidFill>
                  <a:prstClr val="white"/>
                </a:solidFill>
                <a:latin typeface="Arial" panose="020B0604020202020204" pitchFamily="34" charset="0"/>
              </a:rPr>
              <a:t>Veritas Enterprise Vault</a:t>
            </a:r>
          </a:p>
          <a:p>
            <a:pPr algn="ctr">
              <a:buClr>
                <a:prstClr val="black"/>
              </a:buClr>
            </a:pPr>
            <a:r>
              <a:rPr lang="en-US" sz="2000" b="1">
                <a:solidFill>
                  <a:prstClr val="white"/>
                </a:solidFill>
                <a:latin typeface="Arial" panose="020B0604020202020204" pitchFamily="34" charset="0"/>
              </a:rPr>
              <a:t>A Leader in On-Premise Information Archiving</a:t>
            </a:r>
          </a:p>
        </p:txBody>
      </p:sp>
      <p:grpSp>
        <p:nvGrpSpPr>
          <p:cNvPr id="35" name="Group 34">
            <a:extLst>
              <a:ext uri="{FF2B5EF4-FFF2-40B4-BE49-F238E27FC236}">
                <a16:creationId xmlns:a16="http://schemas.microsoft.com/office/drawing/2014/main" id="{2B996928-0961-7F4B-8ADA-E0C6E58FE2CA}"/>
              </a:ext>
            </a:extLst>
          </p:cNvPr>
          <p:cNvGrpSpPr/>
          <p:nvPr/>
        </p:nvGrpSpPr>
        <p:grpSpPr>
          <a:xfrm>
            <a:off x="6174568" y="1457149"/>
            <a:ext cx="2614820" cy="3733203"/>
            <a:chOff x="6174568" y="1457149"/>
            <a:chExt cx="2614820" cy="3733203"/>
          </a:xfrm>
        </p:grpSpPr>
        <p:sp>
          <p:nvSpPr>
            <p:cNvPr id="100" name="Rounded Rectangle 99">
              <a:extLst>
                <a:ext uri="{FF2B5EF4-FFF2-40B4-BE49-F238E27FC236}">
                  <a16:creationId xmlns:a16="http://schemas.microsoft.com/office/drawing/2014/main" id="{ACDBFF4D-487E-F041-BA49-E4376BFE473B}"/>
                </a:ext>
              </a:extLst>
            </p:cNvPr>
            <p:cNvSpPr/>
            <p:nvPr/>
          </p:nvSpPr>
          <p:spPr bwMode="auto">
            <a:xfrm>
              <a:off x="6174569" y="1457149"/>
              <a:ext cx="2614819" cy="3733203"/>
            </a:xfrm>
            <a:prstGeom prst="roundRect">
              <a:avLst>
                <a:gd name="adj" fmla="val 2604"/>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01" name="Round Same Side Corner Rectangle 100">
              <a:extLst>
                <a:ext uri="{FF2B5EF4-FFF2-40B4-BE49-F238E27FC236}">
                  <a16:creationId xmlns:a16="http://schemas.microsoft.com/office/drawing/2014/main" id="{083A3289-C041-404C-A114-6AA1E9C179EB}"/>
                </a:ext>
              </a:extLst>
            </p:cNvPr>
            <p:cNvSpPr/>
            <p:nvPr/>
          </p:nvSpPr>
          <p:spPr bwMode="auto">
            <a:xfrm>
              <a:off x="6174568" y="1457149"/>
              <a:ext cx="2614819" cy="524051"/>
            </a:xfrm>
            <a:prstGeom prst="round2SameRect">
              <a:avLst>
                <a:gd name="adj1" fmla="val 1854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bg1"/>
                  </a:solidFill>
                  <a:ea typeface="Polaris Medium Italic" panose="02000000000000000000" pitchFamily="2" charset="0"/>
                  <a:cs typeface="Polaris Medium Italic" panose="02000000000000000000" pitchFamily="2" charset="0"/>
                </a:rPr>
                <a:t>Flexible Deployment</a:t>
              </a:r>
            </a:p>
          </p:txBody>
        </p:sp>
        <p:sp>
          <p:nvSpPr>
            <p:cNvPr id="116" name="Content Placeholder 2">
              <a:extLst>
                <a:ext uri="{FF2B5EF4-FFF2-40B4-BE49-F238E27FC236}">
                  <a16:creationId xmlns:a16="http://schemas.microsoft.com/office/drawing/2014/main" id="{4722AAB2-7264-DA4C-B742-06D9F4134C0F}"/>
                </a:ext>
              </a:extLst>
            </p:cNvPr>
            <p:cNvSpPr txBox="1">
              <a:spLocks/>
            </p:cNvSpPr>
            <p:nvPr/>
          </p:nvSpPr>
          <p:spPr bwMode="auto">
            <a:xfrm>
              <a:off x="6350098" y="2424621"/>
              <a:ext cx="2263761"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prstClr val="black"/>
                </a:buClr>
                <a:buNone/>
              </a:pPr>
              <a:r>
                <a:rPr lang="en-US" sz="1400" b="1">
                  <a:solidFill>
                    <a:schemeClr val="tx2"/>
                  </a:solidFill>
                  <a:latin typeface="Arial" panose="020B0604020202020204" pitchFamily="34" charset="0"/>
                </a:rPr>
                <a:t>On-Premise</a:t>
              </a:r>
            </a:p>
          </p:txBody>
        </p:sp>
        <p:sp>
          <p:nvSpPr>
            <p:cNvPr id="117" name="Content Placeholder 2">
              <a:extLst>
                <a:ext uri="{FF2B5EF4-FFF2-40B4-BE49-F238E27FC236}">
                  <a16:creationId xmlns:a16="http://schemas.microsoft.com/office/drawing/2014/main" id="{C51B9C5A-6165-DC4F-831F-322F0971D664}"/>
                </a:ext>
              </a:extLst>
            </p:cNvPr>
            <p:cNvSpPr txBox="1">
              <a:spLocks/>
            </p:cNvSpPr>
            <p:nvPr/>
          </p:nvSpPr>
          <p:spPr bwMode="auto">
            <a:xfrm>
              <a:off x="6350098" y="3056910"/>
              <a:ext cx="2263761"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prstClr val="black"/>
                </a:buClr>
                <a:buNone/>
              </a:pPr>
              <a:r>
                <a:rPr lang="en-US" sz="1400" b="1">
                  <a:solidFill>
                    <a:schemeClr val="tx2"/>
                  </a:solidFill>
                  <a:latin typeface="Arial" panose="020B0604020202020204" pitchFamily="34" charset="0"/>
                </a:rPr>
                <a:t>IaaS in AWS &amp;  </a:t>
              </a:r>
              <a:br>
                <a:rPr lang="en-US" sz="1400" b="1">
                  <a:solidFill>
                    <a:schemeClr val="tx2"/>
                  </a:solidFill>
                  <a:latin typeface="Arial" panose="020B0604020202020204" pitchFamily="34" charset="0"/>
                </a:rPr>
              </a:br>
              <a:r>
                <a:rPr lang="en-US" sz="1400" b="1">
                  <a:solidFill>
                    <a:schemeClr val="tx2"/>
                  </a:solidFill>
                  <a:latin typeface="Arial" panose="020B0604020202020204" pitchFamily="34" charset="0"/>
                </a:rPr>
                <a:t>Azure cloud</a:t>
              </a:r>
            </a:p>
          </p:txBody>
        </p:sp>
        <p:sp>
          <p:nvSpPr>
            <p:cNvPr id="118" name="Content Placeholder 2">
              <a:extLst>
                <a:ext uri="{FF2B5EF4-FFF2-40B4-BE49-F238E27FC236}">
                  <a16:creationId xmlns:a16="http://schemas.microsoft.com/office/drawing/2014/main" id="{C6532453-0536-0A40-84B3-0C7CD272BD79}"/>
                </a:ext>
              </a:extLst>
            </p:cNvPr>
            <p:cNvSpPr txBox="1">
              <a:spLocks/>
            </p:cNvSpPr>
            <p:nvPr/>
          </p:nvSpPr>
          <p:spPr bwMode="auto">
            <a:xfrm>
              <a:off x="6350098" y="3883098"/>
              <a:ext cx="2263761"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prstClr val="black"/>
                </a:buClr>
                <a:buNone/>
              </a:pPr>
              <a:r>
                <a:rPr lang="en-US" sz="1400" b="1">
                  <a:solidFill>
                    <a:schemeClr val="tx2"/>
                  </a:solidFill>
                  <a:latin typeface="Arial" panose="020B0604020202020204" pitchFamily="34" charset="0"/>
                </a:rPr>
                <a:t>Hybrid </a:t>
              </a:r>
            </a:p>
          </p:txBody>
        </p:sp>
        <p:sp>
          <p:nvSpPr>
            <p:cNvPr id="119" name="Content Placeholder 2">
              <a:extLst>
                <a:ext uri="{FF2B5EF4-FFF2-40B4-BE49-F238E27FC236}">
                  <a16:creationId xmlns:a16="http://schemas.microsoft.com/office/drawing/2014/main" id="{EB2896CA-DE89-9242-B349-BD465E7B3532}"/>
                </a:ext>
              </a:extLst>
            </p:cNvPr>
            <p:cNvSpPr txBox="1">
              <a:spLocks/>
            </p:cNvSpPr>
            <p:nvPr/>
          </p:nvSpPr>
          <p:spPr bwMode="auto">
            <a:xfrm>
              <a:off x="6350098" y="4515386"/>
              <a:ext cx="2263761"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prstClr val="black"/>
                </a:buClr>
                <a:buNone/>
              </a:pPr>
              <a:r>
                <a:rPr lang="en-US" sz="1400" b="1">
                  <a:solidFill>
                    <a:schemeClr val="tx2"/>
                  </a:solidFill>
                  <a:latin typeface="Arial" panose="020B0604020202020204" pitchFamily="34" charset="0"/>
                </a:rPr>
                <a:t>Managed by Partner</a:t>
              </a:r>
            </a:p>
          </p:txBody>
        </p:sp>
      </p:grpSp>
      <p:grpSp>
        <p:nvGrpSpPr>
          <p:cNvPr id="29" name="Group 28">
            <a:extLst>
              <a:ext uri="{FF2B5EF4-FFF2-40B4-BE49-F238E27FC236}">
                <a16:creationId xmlns:a16="http://schemas.microsoft.com/office/drawing/2014/main" id="{713209A6-88F1-0A45-91C1-71140A61F935}"/>
              </a:ext>
            </a:extLst>
          </p:cNvPr>
          <p:cNvGrpSpPr/>
          <p:nvPr/>
        </p:nvGrpSpPr>
        <p:grpSpPr>
          <a:xfrm>
            <a:off x="3405788" y="1457149"/>
            <a:ext cx="2614820" cy="3733203"/>
            <a:chOff x="3405788" y="1457149"/>
            <a:chExt cx="2614820" cy="3733203"/>
          </a:xfrm>
        </p:grpSpPr>
        <p:sp>
          <p:nvSpPr>
            <p:cNvPr id="97" name="Rounded Rectangle 96">
              <a:extLst>
                <a:ext uri="{FF2B5EF4-FFF2-40B4-BE49-F238E27FC236}">
                  <a16:creationId xmlns:a16="http://schemas.microsoft.com/office/drawing/2014/main" id="{FD70B9FA-54F0-E542-935D-1C9D8730A1FF}"/>
                </a:ext>
              </a:extLst>
            </p:cNvPr>
            <p:cNvSpPr/>
            <p:nvPr/>
          </p:nvSpPr>
          <p:spPr bwMode="auto">
            <a:xfrm>
              <a:off x="3405789" y="1457149"/>
              <a:ext cx="2614819" cy="3733203"/>
            </a:xfrm>
            <a:prstGeom prst="roundRect">
              <a:avLst>
                <a:gd name="adj" fmla="val 3356"/>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98" name="Round Same Side Corner Rectangle 97">
              <a:extLst>
                <a:ext uri="{FF2B5EF4-FFF2-40B4-BE49-F238E27FC236}">
                  <a16:creationId xmlns:a16="http://schemas.microsoft.com/office/drawing/2014/main" id="{16E2DA31-02D5-4348-BA2F-576B68DCBC62}"/>
                </a:ext>
              </a:extLst>
            </p:cNvPr>
            <p:cNvSpPr/>
            <p:nvPr/>
          </p:nvSpPr>
          <p:spPr bwMode="auto">
            <a:xfrm>
              <a:off x="3405788" y="1457149"/>
              <a:ext cx="2614819" cy="524051"/>
            </a:xfrm>
            <a:prstGeom prst="round2SameRect">
              <a:avLst>
                <a:gd name="adj1" fmla="val 1854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bg1"/>
                  </a:solidFill>
                  <a:ea typeface="Polaris Medium Italic" panose="02000000000000000000" pitchFamily="2" charset="0"/>
                  <a:cs typeface="Polaris Medium Italic" panose="02000000000000000000" pitchFamily="2" charset="0"/>
                </a:rPr>
                <a:t>eDiscovery &amp; Compliance</a:t>
              </a:r>
            </a:p>
          </p:txBody>
        </p:sp>
        <p:grpSp>
          <p:nvGrpSpPr>
            <p:cNvPr id="27" name="Group 26">
              <a:extLst>
                <a:ext uri="{FF2B5EF4-FFF2-40B4-BE49-F238E27FC236}">
                  <a16:creationId xmlns:a16="http://schemas.microsoft.com/office/drawing/2014/main" id="{FBBAA1B3-70FF-A845-83E4-E68F67FA02D4}"/>
                </a:ext>
              </a:extLst>
            </p:cNvPr>
            <p:cNvGrpSpPr/>
            <p:nvPr/>
          </p:nvGrpSpPr>
          <p:grpSpPr>
            <a:xfrm>
              <a:off x="3722058" y="2242307"/>
              <a:ext cx="1904755" cy="2637362"/>
              <a:chOff x="3722058" y="2402299"/>
              <a:chExt cx="1904755" cy="2637362"/>
            </a:xfrm>
          </p:grpSpPr>
          <p:grpSp>
            <p:nvGrpSpPr>
              <p:cNvPr id="24" name="Group 23">
                <a:extLst>
                  <a:ext uri="{FF2B5EF4-FFF2-40B4-BE49-F238E27FC236}">
                    <a16:creationId xmlns:a16="http://schemas.microsoft.com/office/drawing/2014/main" id="{E8724CB0-4A3B-1A44-9487-30007F9BD72C}"/>
                  </a:ext>
                </a:extLst>
              </p:cNvPr>
              <p:cNvGrpSpPr/>
              <p:nvPr/>
            </p:nvGrpSpPr>
            <p:grpSpPr>
              <a:xfrm>
                <a:off x="3722058" y="2402299"/>
                <a:ext cx="1903775" cy="535420"/>
                <a:chOff x="3574245" y="2402299"/>
                <a:chExt cx="1903775" cy="535420"/>
              </a:xfrm>
            </p:grpSpPr>
            <p:sp>
              <p:nvSpPr>
                <p:cNvPr id="113" name="Content Placeholder 2">
                  <a:extLst>
                    <a:ext uri="{FF2B5EF4-FFF2-40B4-BE49-F238E27FC236}">
                      <a16:creationId xmlns:a16="http://schemas.microsoft.com/office/drawing/2014/main" id="{2CEF804A-918F-B049-93BB-A5BA3E496318}"/>
                    </a:ext>
                  </a:extLst>
                </p:cNvPr>
                <p:cNvSpPr txBox="1">
                  <a:spLocks/>
                </p:cNvSpPr>
                <p:nvPr/>
              </p:nvSpPr>
              <p:spPr bwMode="auto">
                <a:xfrm>
                  <a:off x="3574245" y="2429954"/>
                  <a:ext cx="1453648"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Discovery Accelerator</a:t>
                  </a:r>
                </a:p>
              </p:txBody>
            </p:sp>
            <p:grpSp>
              <p:nvGrpSpPr>
                <p:cNvPr id="136" name="Graphic 7">
                  <a:extLst>
                    <a:ext uri="{FF2B5EF4-FFF2-40B4-BE49-F238E27FC236}">
                      <a16:creationId xmlns:a16="http://schemas.microsoft.com/office/drawing/2014/main" id="{DB87AA31-5E15-144D-98CB-0DFAE8ED523C}"/>
                    </a:ext>
                  </a:extLst>
                </p:cNvPr>
                <p:cNvGrpSpPr/>
                <p:nvPr/>
              </p:nvGrpSpPr>
              <p:grpSpPr>
                <a:xfrm>
                  <a:off x="4942600" y="2402299"/>
                  <a:ext cx="535420" cy="535420"/>
                  <a:chOff x="5570756" y="2476605"/>
                  <a:chExt cx="535420" cy="535420"/>
                </a:xfrm>
                <a:effectLst>
                  <a:outerShdw blurRad="63500" dist="38100" dir="2700000" algn="tl" rotWithShape="0">
                    <a:prstClr val="black">
                      <a:alpha val="20000"/>
                    </a:prstClr>
                  </a:outerShdw>
                </a:effectLst>
              </p:grpSpPr>
              <p:sp>
                <p:nvSpPr>
                  <p:cNvPr id="137" name="Freeform 54">
                    <a:extLst>
                      <a:ext uri="{FF2B5EF4-FFF2-40B4-BE49-F238E27FC236}">
                        <a16:creationId xmlns:a16="http://schemas.microsoft.com/office/drawing/2014/main" id="{003C734E-980D-1948-A7C7-D23B7E4CC5DC}"/>
                      </a:ext>
                    </a:extLst>
                  </p:cNvPr>
                  <p:cNvSpPr>
                    <a:spLocks noChangeAspect="1"/>
                  </p:cNvSpPr>
                  <p:nvPr/>
                </p:nvSpPr>
                <p:spPr>
                  <a:xfrm>
                    <a:off x="5570756" y="2476605"/>
                    <a:ext cx="535420" cy="535420"/>
                  </a:xfrm>
                  <a:custGeom>
                    <a:avLst/>
                    <a:gdLst>
                      <a:gd name="connsiteX0" fmla="*/ 535420 w 535420"/>
                      <a:gd name="connsiteY0" fmla="*/ 267710 h 535420"/>
                      <a:gd name="connsiteX1" fmla="*/ 267710 w 535420"/>
                      <a:gd name="connsiteY1" fmla="*/ 535420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6"/>
                          <a:pt x="415336" y="535420"/>
                          <a:pt x="267710" y="535420"/>
                        </a:cubicBezTo>
                        <a:cubicBezTo>
                          <a:pt x="120084" y="535420"/>
                          <a:pt x="0" y="415336"/>
                          <a:pt x="0" y="267710"/>
                        </a:cubicBezTo>
                        <a:cubicBezTo>
                          <a:pt x="0" y="120084"/>
                          <a:pt x="120084" y="0"/>
                          <a:pt x="267710" y="0"/>
                        </a:cubicBezTo>
                        <a:cubicBezTo>
                          <a:pt x="415336" y="0"/>
                          <a:pt x="535420" y="120084"/>
                          <a:pt x="535420" y="267710"/>
                        </a:cubicBezTo>
                      </a:path>
                    </a:pathLst>
                  </a:custGeom>
                  <a:solidFill>
                    <a:srgbClr val="AB2328"/>
                  </a:solidFill>
                  <a:ln w="11002" cap="flat">
                    <a:noFill/>
                    <a:prstDash val="solid"/>
                    <a:miter/>
                  </a:ln>
                </p:spPr>
                <p:txBody>
                  <a:bodyPr rtlCol="0" anchor="ctr"/>
                  <a:lstStyle/>
                  <a:p>
                    <a:endParaRPr lang="en-US"/>
                  </a:p>
                </p:txBody>
              </p:sp>
              <p:grpSp>
                <p:nvGrpSpPr>
                  <p:cNvPr id="138" name="Graphic 7">
                    <a:extLst>
                      <a:ext uri="{FF2B5EF4-FFF2-40B4-BE49-F238E27FC236}">
                        <a16:creationId xmlns:a16="http://schemas.microsoft.com/office/drawing/2014/main" id="{C61C6E77-658D-3E4D-8AB9-8BDDF34E93B6}"/>
                      </a:ext>
                    </a:extLst>
                  </p:cNvPr>
                  <p:cNvGrpSpPr/>
                  <p:nvPr/>
                </p:nvGrpSpPr>
                <p:grpSpPr>
                  <a:xfrm>
                    <a:off x="5678722" y="2582367"/>
                    <a:ext cx="318663" cy="322794"/>
                    <a:chOff x="5678722" y="2582367"/>
                    <a:chExt cx="318663" cy="322794"/>
                  </a:xfrm>
                  <a:solidFill>
                    <a:srgbClr val="FFFFFF"/>
                  </a:solidFill>
                </p:grpSpPr>
                <p:sp>
                  <p:nvSpPr>
                    <p:cNvPr id="139" name="Freeform 56">
                      <a:extLst>
                        <a:ext uri="{FF2B5EF4-FFF2-40B4-BE49-F238E27FC236}">
                          <a16:creationId xmlns:a16="http://schemas.microsoft.com/office/drawing/2014/main" id="{5E5F4FCE-567C-4546-9861-DF6C39FD7E5A}"/>
                        </a:ext>
                      </a:extLst>
                    </p:cNvPr>
                    <p:cNvSpPr/>
                    <p:nvPr/>
                  </p:nvSpPr>
                  <p:spPr>
                    <a:xfrm>
                      <a:off x="5678722" y="2582367"/>
                      <a:ext cx="294150" cy="297455"/>
                    </a:xfrm>
                    <a:custGeom>
                      <a:avLst/>
                      <a:gdLst>
                        <a:gd name="connsiteX0" fmla="*/ 118982 w 294150"/>
                        <a:gd name="connsiteY0" fmla="*/ 279829 h 297455"/>
                        <a:gd name="connsiteX1" fmla="*/ 18729 w 294150"/>
                        <a:gd name="connsiteY1" fmla="*/ 279829 h 297455"/>
                        <a:gd name="connsiteX2" fmla="*/ 18729 w 294150"/>
                        <a:gd name="connsiteY2" fmla="*/ 161948 h 297455"/>
                        <a:gd name="connsiteX3" fmla="*/ 77118 w 294150"/>
                        <a:gd name="connsiteY3" fmla="*/ 161948 h 297455"/>
                        <a:gd name="connsiteX4" fmla="*/ 77118 w 294150"/>
                        <a:gd name="connsiteY4" fmla="*/ 214829 h 297455"/>
                        <a:gd name="connsiteX5" fmla="*/ 85932 w 294150"/>
                        <a:gd name="connsiteY5" fmla="*/ 223643 h 297455"/>
                        <a:gd name="connsiteX6" fmla="*/ 94745 w 294150"/>
                        <a:gd name="connsiteY6" fmla="*/ 214829 h 297455"/>
                        <a:gd name="connsiteX7" fmla="*/ 94745 w 294150"/>
                        <a:gd name="connsiteY7" fmla="*/ 88135 h 297455"/>
                        <a:gd name="connsiteX8" fmla="*/ 213728 w 294150"/>
                        <a:gd name="connsiteY8" fmla="*/ 88135 h 297455"/>
                        <a:gd name="connsiteX9" fmla="*/ 217033 w 294150"/>
                        <a:gd name="connsiteY9" fmla="*/ 88135 h 297455"/>
                        <a:gd name="connsiteX10" fmla="*/ 225846 w 294150"/>
                        <a:gd name="connsiteY10" fmla="*/ 79322 h 297455"/>
                        <a:gd name="connsiteX11" fmla="*/ 217033 w 294150"/>
                        <a:gd name="connsiteY11" fmla="*/ 70508 h 297455"/>
                        <a:gd name="connsiteX12" fmla="*/ 213728 w 294150"/>
                        <a:gd name="connsiteY12" fmla="*/ 70508 h 297455"/>
                        <a:gd name="connsiteX13" fmla="*/ 158643 w 294150"/>
                        <a:gd name="connsiteY13" fmla="*/ 70508 h 297455"/>
                        <a:gd name="connsiteX14" fmla="*/ 158643 w 294150"/>
                        <a:gd name="connsiteY14" fmla="*/ 18729 h 297455"/>
                        <a:gd name="connsiteX15" fmla="*/ 276524 w 294150"/>
                        <a:gd name="connsiteY15" fmla="*/ 18729 h 297455"/>
                        <a:gd name="connsiteX16" fmla="*/ 276524 w 294150"/>
                        <a:gd name="connsiteY16" fmla="*/ 115677 h 297455"/>
                        <a:gd name="connsiteX17" fmla="*/ 285337 w 294150"/>
                        <a:gd name="connsiteY17" fmla="*/ 124491 h 297455"/>
                        <a:gd name="connsiteX18" fmla="*/ 294151 w 294150"/>
                        <a:gd name="connsiteY18" fmla="*/ 115677 h 297455"/>
                        <a:gd name="connsiteX19" fmla="*/ 294151 w 294150"/>
                        <a:gd name="connsiteY19" fmla="*/ 16525 h 297455"/>
                        <a:gd name="connsiteX20" fmla="*/ 277626 w 294150"/>
                        <a:gd name="connsiteY20" fmla="*/ 0 h 297455"/>
                        <a:gd name="connsiteX21" fmla="*/ 157541 w 294150"/>
                        <a:gd name="connsiteY21" fmla="*/ 0 h 297455"/>
                        <a:gd name="connsiteX22" fmla="*/ 141016 w 294150"/>
                        <a:gd name="connsiteY22" fmla="*/ 16525 h 297455"/>
                        <a:gd name="connsiteX23" fmla="*/ 141016 w 294150"/>
                        <a:gd name="connsiteY23" fmla="*/ 69406 h 297455"/>
                        <a:gd name="connsiteX24" fmla="*/ 93644 w 294150"/>
                        <a:gd name="connsiteY24" fmla="*/ 69406 h 297455"/>
                        <a:gd name="connsiteX25" fmla="*/ 77118 w 294150"/>
                        <a:gd name="connsiteY25" fmla="*/ 85932 h 297455"/>
                        <a:gd name="connsiteX26" fmla="*/ 77118 w 294150"/>
                        <a:gd name="connsiteY26" fmla="*/ 144321 h 297455"/>
                        <a:gd name="connsiteX27" fmla="*/ 16525 w 294150"/>
                        <a:gd name="connsiteY27" fmla="*/ 144321 h 297455"/>
                        <a:gd name="connsiteX28" fmla="*/ 0 w 294150"/>
                        <a:gd name="connsiteY28" fmla="*/ 160846 h 297455"/>
                        <a:gd name="connsiteX29" fmla="*/ 0 w 294150"/>
                        <a:gd name="connsiteY29" fmla="*/ 280931 h 297455"/>
                        <a:gd name="connsiteX30" fmla="*/ 16525 w 294150"/>
                        <a:gd name="connsiteY30" fmla="*/ 297456 h 297455"/>
                        <a:gd name="connsiteX31" fmla="*/ 118982 w 294150"/>
                        <a:gd name="connsiteY31" fmla="*/ 297456 h 297455"/>
                        <a:gd name="connsiteX32" fmla="*/ 127796 w 294150"/>
                        <a:gd name="connsiteY32" fmla="*/ 288642 h 297455"/>
                        <a:gd name="connsiteX33" fmla="*/ 118982 w 294150"/>
                        <a:gd name="connsiteY33" fmla="*/ 279829 h 29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4150" h="297455">
                          <a:moveTo>
                            <a:pt x="118982" y="279829"/>
                          </a:moveTo>
                          <a:lnTo>
                            <a:pt x="18729" y="279829"/>
                          </a:lnTo>
                          <a:lnTo>
                            <a:pt x="18729" y="161948"/>
                          </a:lnTo>
                          <a:lnTo>
                            <a:pt x="77118" y="161948"/>
                          </a:lnTo>
                          <a:lnTo>
                            <a:pt x="77118" y="214829"/>
                          </a:lnTo>
                          <a:cubicBezTo>
                            <a:pt x="77118" y="219236"/>
                            <a:pt x="81525" y="223643"/>
                            <a:pt x="85932" y="223643"/>
                          </a:cubicBezTo>
                          <a:cubicBezTo>
                            <a:pt x="90339" y="223643"/>
                            <a:pt x="94745" y="219236"/>
                            <a:pt x="94745" y="214829"/>
                          </a:cubicBezTo>
                          <a:lnTo>
                            <a:pt x="94745" y="88135"/>
                          </a:lnTo>
                          <a:lnTo>
                            <a:pt x="213728" y="88135"/>
                          </a:lnTo>
                          <a:lnTo>
                            <a:pt x="217033" y="88135"/>
                          </a:lnTo>
                          <a:cubicBezTo>
                            <a:pt x="221439" y="88135"/>
                            <a:pt x="225846" y="83728"/>
                            <a:pt x="225846" y="79322"/>
                          </a:cubicBezTo>
                          <a:cubicBezTo>
                            <a:pt x="225846" y="74915"/>
                            <a:pt x="221439" y="70508"/>
                            <a:pt x="217033" y="70508"/>
                          </a:cubicBezTo>
                          <a:lnTo>
                            <a:pt x="213728" y="70508"/>
                          </a:lnTo>
                          <a:lnTo>
                            <a:pt x="158643" y="70508"/>
                          </a:lnTo>
                          <a:lnTo>
                            <a:pt x="158643" y="18729"/>
                          </a:lnTo>
                          <a:lnTo>
                            <a:pt x="276524" y="18729"/>
                          </a:lnTo>
                          <a:lnTo>
                            <a:pt x="276524" y="115677"/>
                          </a:lnTo>
                          <a:cubicBezTo>
                            <a:pt x="276524" y="120084"/>
                            <a:pt x="280931" y="124491"/>
                            <a:pt x="285337" y="124491"/>
                          </a:cubicBezTo>
                          <a:cubicBezTo>
                            <a:pt x="289744" y="124491"/>
                            <a:pt x="294151" y="120084"/>
                            <a:pt x="294151" y="115677"/>
                          </a:cubicBezTo>
                          <a:lnTo>
                            <a:pt x="294151" y="16525"/>
                          </a:lnTo>
                          <a:cubicBezTo>
                            <a:pt x="294151" y="7712"/>
                            <a:pt x="286439" y="0"/>
                            <a:pt x="277626" y="0"/>
                          </a:cubicBezTo>
                          <a:lnTo>
                            <a:pt x="157541" y="0"/>
                          </a:lnTo>
                          <a:cubicBezTo>
                            <a:pt x="148728" y="0"/>
                            <a:pt x="141016" y="7712"/>
                            <a:pt x="141016" y="16525"/>
                          </a:cubicBezTo>
                          <a:lnTo>
                            <a:pt x="141016" y="69406"/>
                          </a:lnTo>
                          <a:lnTo>
                            <a:pt x="93644" y="69406"/>
                          </a:lnTo>
                          <a:cubicBezTo>
                            <a:pt x="84830" y="69406"/>
                            <a:pt x="77118" y="77118"/>
                            <a:pt x="77118" y="85932"/>
                          </a:cubicBezTo>
                          <a:lnTo>
                            <a:pt x="77118" y="144321"/>
                          </a:lnTo>
                          <a:lnTo>
                            <a:pt x="16525" y="144321"/>
                          </a:lnTo>
                          <a:cubicBezTo>
                            <a:pt x="7712" y="144321"/>
                            <a:pt x="0" y="152033"/>
                            <a:pt x="0" y="160846"/>
                          </a:cubicBezTo>
                          <a:lnTo>
                            <a:pt x="0" y="280931"/>
                          </a:lnTo>
                          <a:cubicBezTo>
                            <a:pt x="0" y="289744"/>
                            <a:pt x="7712" y="297456"/>
                            <a:pt x="16525" y="297456"/>
                          </a:cubicBezTo>
                          <a:lnTo>
                            <a:pt x="118982" y="297456"/>
                          </a:lnTo>
                          <a:cubicBezTo>
                            <a:pt x="123389" y="297456"/>
                            <a:pt x="127796" y="293049"/>
                            <a:pt x="127796" y="288642"/>
                          </a:cubicBezTo>
                          <a:cubicBezTo>
                            <a:pt x="128898" y="284236"/>
                            <a:pt x="124491" y="279829"/>
                            <a:pt x="118982" y="279829"/>
                          </a:cubicBezTo>
                          <a:close/>
                        </a:path>
                      </a:pathLst>
                    </a:custGeom>
                    <a:solidFill>
                      <a:srgbClr val="FFFFFF"/>
                    </a:solidFill>
                    <a:ln w="11002" cap="flat">
                      <a:noFill/>
                      <a:prstDash val="solid"/>
                      <a:miter/>
                    </a:ln>
                  </p:spPr>
                  <p:txBody>
                    <a:bodyPr rtlCol="0" anchor="ctr"/>
                    <a:lstStyle/>
                    <a:p>
                      <a:endParaRPr lang="en-US"/>
                    </a:p>
                  </p:txBody>
                </p:sp>
                <p:sp>
                  <p:nvSpPr>
                    <p:cNvPr id="140" name="Freeform 57">
                      <a:extLst>
                        <a:ext uri="{FF2B5EF4-FFF2-40B4-BE49-F238E27FC236}">
                          <a16:creationId xmlns:a16="http://schemas.microsoft.com/office/drawing/2014/main" id="{F399AB80-595C-EA4F-BA79-B7C9156163E5}"/>
                        </a:ext>
                      </a:extLst>
                    </p:cNvPr>
                    <p:cNvSpPr/>
                    <p:nvPr/>
                  </p:nvSpPr>
                  <p:spPr>
                    <a:xfrm>
                      <a:off x="5829653" y="2727790"/>
                      <a:ext cx="167731" cy="177371"/>
                    </a:xfrm>
                    <a:custGeom>
                      <a:avLst/>
                      <a:gdLst>
                        <a:gd name="connsiteX0" fmla="*/ 165253 w 167731"/>
                        <a:gd name="connsiteY0" fmla="*/ 161948 h 177371"/>
                        <a:gd name="connsiteX1" fmla="*/ 125592 w 167731"/>
                        <a:gd name="connsiteY1" fmla="*/ 122287 h 177371"/>
                        <a:gd name="connsiteX2" fmla="*/ 145423 w 167731"/>
                        <a:gd name="connsiteY2" fmla="*/ 72711 h 177371"/>
                        <a:gd name="connsiteX3" fmla="*/ 72711 w 167731"/>
                        <a:gd name="connsiteY3" fmla="*/ 0 h 177371"/>
                        <a:gd name="connsiteX4" fmla="*/ 0 w 167731"/>
                        <a:gd name="connsiteY4" fmla="*/ 72711 h 177371"/>
                        <a:gd name="connsiteX5" fmla="*/ 72711 w 167731"/>
                        <a:gd name="connsiteY5" fmla="*/ 145423 h 177371"/>
                        <a:gd name="connsiteX6" fmla="*/ 111270 w 167731"/>
                        <a:gd name="connsiteY6" fmla="*/ 134406 h 177371"/>
                        <a:gd name="connsiteX7" fmla="*/ 152033 w 167731"/>
                        <a:gd name="connsiteY7" fmla="*/ 175168 h 177371"/>
                        <a:gd name="connsiteX8" fmla="*/ 158643 w 167731"/>
                        <a:gd name="connsiteY8" fmla="*/ 177372 h 177371"/>
                        <a:gd name="connsiteX9" fmla="*/ 165253 w 167731"/>
                        <a:gd name="connsiteY9" fmla="*/ 175168 h 177371"/>
                        <a:gd name="connsiteX10" fmla="*/ 165253 w 167731"/>
                        <a:gd name="connsiteY10" fmla="*/ 161948 h 177371"/>
                        <a:gd name="connsiteX11" fmla="*/ 18729 w 167731"/>
                        <a:gd name="connsiteY11" fmla="*/ 72711 h 177371"/>
                        <a:gd name="connsiteX12" fmla="*/ 72711 w 167731"/>
                        <a:gd name="connsiteY12" fmla="*/ 18729 h 177371"/>
                        <a:gd name="connsiteX13" fmla="*/ 126694 w 167731"/>
                        <a:gd name="connsiteY13" fmla="*/ 72711 h 177371"/>
                        <a:gd name="connsiteX14" fmla="*/ 72711 w 167731"/>
                        <a:gd name="connsiteY14" fmla="*/ 126694 h 177371"/>
                        <a:gd name="connsiteX15" fmla="*/ 18729 w 167731"/>
                        <a:gd name="connsiteY15" fmla="*/ 72711 h 1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731" h="177371">
                          <a:moveTo>
                            <a:pt x="165253" y="161948"/>
                          </a:moveTo>
                          <a:lnTo>
                            <a:pt x="125592" y="122287"/>
                          </a:lnTo>
                          <a:cubicBezTo>
                            <a:pt x="137711" y="109067"/>
                            <a:pt x="145423" y="92542"/>
                            <a:pt x="145423" y="72711"/>
                          </a:cubicBezTo>
                          <a:cubicBezTo>
                            <a:pt x="145423" y="33051"/>
                            <a:pt x="113474" y="0"/>
                            <a:pt x="72711" y="0"/>
                          </a:cubicBezTo>
                          <a:cubicBezTo>
                            <a:pt x="31949" y="0"/>
                            <a:pt x="0" y="31949"/>
                            <a:pt x="0" y="72711"/>
                          </a:cubicBezTo>
                          <a:cubicBezTo>
                            <a:pt x="0" y="113474"/>
                            <a:pt x="31949" y="145423"/>
                            <a:pt x="72711" y="145423"/>
                          </a:cubicBezTo>
                          <a:cubicBezTo>
                            <a:pt x="87033" y="145423"/>
                            <a:pt x="100254" y="141016"/>
                            <a:pt x="111270" y="134406"/>
                          </a:cubicBezTo>
                          <a:lnTo>
                            <a:pt x="152033" y="175168"/>
                          </a:lnTo>
                          <a:cubicBezTo>
                            <a:pt x="154236" y="177372"/>
                            <a:pt x="156440" y="177372"/>
                            <a:pt x="158643" y="177372"/>
                          </a:cubicBezTo>
                          <a:cubicBezTo>
                            <a:pt x="160846" y="177372"/>
                            <a:pt x="163050" y="176270"/>
                            <a:pt x="165253" y="175168"/>
                          </a:cubicBezTo>
                          <a:cubicBezTo>
                            <a:pt x="168558" y="170762"/>
                            <a:pt x="168558" y="165253"/>
                            <a:pt x="165253" y="161948"/>
                          </a:cubicBezTo>
                          <a:close/>
                          <a:moveTo>
                            <a:pt x="18729" y="72711"/>
                          </a:moveTo>
                          <a:cubicBezTo>
                            <a:pt x="18729" y="42966"/>
                            <a:pt x="42966" y="18729"/>
                            <a:pt x="72711" y="18729"/>
                          </a:cubicBezTo>
                          <a:cubicBezTo>
                            <a:pt x="102457" y="18729"/>
                            <a:pt x="126694" y="42966"/>
                            <a:pt x="126694" y="72711"/>
                          </a:cubicBezTo>
                          <a:cubicBezTo>
                            <a:pt x="126694" y="102457"/>
                            <a:pt x="102457" y="126694"/>
                            <a:pt x="72711" y="126694"/>
                          </a:cubicBezTo>
                          <a:cubicBezTo>
                            <a:pt x="42966" y="126694"/>
                            <a:pt x="18729" y="103559"/>
                            <a:pt x="18729" y="72711"/>
                          </a:cubicBezTo>
                          <a:close/>
                        </a:path>
                      </a:pathLst>
                    </a:custGeom>
                    <a:solidFill>
                      <a:srgbClr val="FFFFFF"/>
                    </a:solidFill>
                    <a:ln w="11002" cap="flat">
                      <a:noFill/>
                      <a:prstDash val="solid"/>
                      <a:miter/>
                    </a:ln>
                  </p:spPr>
                  <p:txBody>
                    <a:bodyPr rtlCol="0" anchor="ctr"/>
                    <a:lstStyle/>
                    <a:p>
                      <a:endParaRPr lang="en-US"/>
                    </a:p>
                  </p:txBody>
                </p:sp>
              </p:grpSp>
            </p:grpSp>
          </p:grpSp>
          <p:grpSp>
            <p:nvGrpSpPr>
              <p:cNvPr id="25" name="Group 24">
                <a:extLst>
                  <a:ext uri="{FF2B5EF4-FFF2-40B4-BE49-F238E27FC236}">
                    <a16:creationId xmlns:a16="http://schemas.microsoft.com/office/drawing/2014/main" id="{0E748E4A-7D2B-9748-8B3D-69D931BB1618}"/>
                  </a:ext>
                </a:extLst>
              </p:cNvPr>
              <p:cNvGrpSpPr/>
              <p:nvPr/>
            </p:nvGrpSpPr>
            <p:grpSpPr>
              <a:xfrm>
                <a:off x="3722058" y="3129211"/>
                <a:ext cx="1903775" cy="1061809"/>
                <a:chOff x="3574245" y="3129211"/>
                <a:chExt cx="1903775" cy="1061809"/>
              </a:xfrm>
            </p:grpSpPr>
            <p:sp>
              <p:nvSpPr>
                <p:cNvPr id="114" name="Content Placeholder 2">
                  <a:extLst>
                    <a:ext uri="{FF2B5EF4-FFF2-40B4-BE49-F238E27FC236}">
                      <a16:creationId xmlns:a16="http://schemas.microsoft.com/office/drawing/2014/main" id="{98CC19FD-2ED6-844F-A6CF-DBB32B0165C2}"/>
                    </a:ext>
                  </a:extLst>
                </p:cNvPr>
                <p:cNvSpPr txBox="1">
                  <a:spLocks/>
                </p:cNvSpPr>
                <p:nvPr/>
              </p:nvSpPr>
              <p:spPr bwMode="auto">
                <a:xfrm>
                  <a:off x="3574245" y="3129211"/>
                  <a:ext cx="1481541" cy="1061809"/>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Veritas eDiscovery</a:t>
                  </a:r>
                  <a:br>
                    <a:rPr lang="en-US" sz="1400" b="1">
                      <a:solidFill>
                        <a:schemeClr val="tx2"/>
                      </a:solidFill>
                      <a:latin typeface="Arial" panose="020B0604020202020204" pitchFamily="34" charset="0"/>
                    </a:rPr>
                  </a:br>
                  <a:r>
                    <a:rPr lang="en-US" sz="1400" b="1">
                      <a:solidFill>
                        <a:schemeClr val="tx2"/>
                      </a:solidFill>
                      <a:latin typeface="Arial" panose="020B0604020202020204" pitchFamily="34" charset="0"/>
                    </a:rPr>
                    <a:t>Platform, powered by Clearwell</a:t>
                  </a:r>
                </a:p>
              </p:txBody>
            </p:sp>
            <p:grpSp>
              <p:nvGrpSpPr>
                <p:cNvPr id="141" name="Graphic 7">
                  <a:extLst>
                    <a:ext uri="{FF2B5EF4-FFF2-40B4-BE49-F238E27FC236}">
                      <a16:creationId xmlns:a16="http://schemas.microsoft.com/office/drawing/2014/main" id="{B83E1A64-C438-594C-A03B-6A53A6924BA2}"/>
                    </a:ext>
                  </a:extLst>
                </p:cNvPr>
                <p:cNvGrpSpPr>
                  <a:grpSpLocks noChangeAspect="1"/>
                </p:cNvGrpSpPr>
                <p:nvPr/>
              </p:nvGrpSpPr>
              <p:grpSpPr>
                <a:xfrm>
                  <a:off x="4942600" y="3351927"/>
                  <a:ext cx="535420" cy="535420"/>
                  <a:chOff x="5265589" y="2200081"/>
                  <a:chExt cx="535420" cy="535420"/>
                </a:xfrm>
                <a:effectLst>
                  <a:outerShdw blurRad="63500" dist="38100" dir="2700000" algn="tl" rotWithShape="0">
                    <a:prstClr val="black">
                      <a:alpha val="20000"/>
                    </a:prstClr>
                  </a:outerShdw>
                </a:effectLst>
              </p:grpSpPr>
              <p:sp>
                <p:nvSpPr>
                  <p:cNvPr id="142" name="Freeform 80">
                    <a:extLst>
                      <a:ext uri="{FF2B5EF4-FFF2-40B4-BE49-F238E27FC236}">
                        <a16:creationId xmlns:a16="http://schemas.microsoft.com/office/drawing/2014/main" id="{6DB78EE7-AECF-0446-BD40-E1B352575E21}"/>
                      </a:ext>
                    </a:extLst>
                  </p:cNvPr>
                  <p:cNvSpPr/>
                  <p:nvPr/>
                </p:nvSpPr>
                <p:spPr>
                  <a:xfrm>
                    <a:off x="5265589" y="2200081"/>
                    <a:ext cx="535420" cy="535420"/>
                  </a:xfrm>
                  <a:custGeom>
                    <a:avLst/>
                    <a:gdLst>
                      <a:gd name="connsiteX0" fmla="*/ 535420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0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0" y="267710"/>
                        </a:moveTo>
                        <a:cubicBezTo>
                          <a:pt x="535420" y="415337"/>
                          <a:pt x="415337" y="535421"/>
                          <a:pt x="267710" y="535421"/>
                        </a:cubicBezTo>
                        <a:cubicBezTo>
                          <a:pt x="120084" y="535421"/>
                          <a:pt x="0" y="415337"/>
                          <a:pt x="0" y="267710"/>
                        </a:cubicBezTo>
                        <a:cubicBezTo>
                          <a:pt x="0" y="120084"/>
                          <a:pt x="120084" y="0"/>
                          <a:pt x="267710" y="0"/>
                        </a:cubicBezTo>
                        <a:cubicBezTo>
                          <a:pt x="415337" y="0"/>
                          <a:pt x="535420" y="120084"/>
                          <a:pt x="535420" y="267710"/>
                        </a:cubicBezTo>
                      </a:path>
                    </a:pathLst>
                  </a:custGeom>
                  <a:solidFill>
                    <a:srgbClr val="AB2328"/>
                  </a:solidFill>
                  <a:ln w="11002" cap="flat">
                    <a:noFill/>
                    <a:prstDash val="solid"/>
                    <a:miter/>
                  </a:ln>
                </p:spPr>
                <p:txBody>
                  <a:bodyPr rtlCol="0" anchor="ctr"/>
                  <a:lstStyle/>
                  <a:p>
                    <a:endParaRPr lang="en-US"/>
                  </a:p>
                </p:txBody>
              </p:sp>
              <p:sp>
                <p:nvSpPr>
                  <p:cNvPr id="143" name="Freeform 81">
                    <a:extLst>
                      <a:ext uri="{FF2B5EF4-FFF2-40B4-BE49-F238E27FC236}">
                        <a16:creationId xmlns:a16="http://schemas.microsoft.com/office/drawing/2014/main" id="{B823420B-C740-3741-BD8B-18920F13F756}"/>
                      </a:ext>
                    </a:extLst>
                  </p:cNvPr>
                  <p:cNvSpPr/>
                  <p:nvPr/>
                </p:nvSpPr>
                <p:spPr>
                  <a:xfrm>
                    <a:off x="5341605" y="2345504"/>
                    <a:ext cx="306544" cy="306269"/>
                  </a:xfrm>
                  <a:custGeom>
                    <a:avLst/>
                    <a:gdLst>
                      <a:gd name="connsiteX0" fmla="*/ 304066 w 306544"/>
                      <a:gd name="connsiteY0" fmla="*/ 290846 h 306269"/>
                      <a:gd name="connsiteX1" fmla="*/ 222541 w 306544"/>
                      <a:gd name="connsiteY1" fmla="*/ 209321 h 306269"/>
                      <a:gd name="connsiteX2" fmla="*/ 253388 w 306544"/>
                      <a:gd name="connsiteY2" fmla="*/ 126694 h 306269"/>
                      <a:gd name="connsiteX3" fmla="*/ 126694 w 306544"/>
                      <a:gd name="connsiteY3" fmla="*/ 0 h 306269"/>
                      <a:gd name="connsiteX4" fmla="*/ 0 w 306544"/>
                      <a:gd name="connsiteY4" fmla="*/ 126694 h 306269"/>
                      <a:gd name="connsiteX5" fmla="*/ 126694 w 306544"/>
                      <a:gd name="connsiteY5" fmla="*/ 253388 h 306269"/>
                      <a:gd name="connsiteX6" fmla="*/ 209321 w 306544"/>
                      <a:gd name="connsiteY6" fmla="*/ 222541 h 306269"/>
                      <a:gd name="connsiteX7" fmla="*/ 290846 w 306544"/>
                      <a:gd name="connsiteY7" fmla="*/ 304066 h 306269"/>
                      <a:gd name="connsiteX8" fmla="*/ 297456 w 306544"/>
                      <a:gd name="connsiteY8" fmla="*/ 306269 h 306269"/>
                      <a:gd name="connsiteX9" fmla="*/ 304066 w 306544"/>
                      <a:gd name="connsiteY9" fmla="*/ 304066 h 306269"/>
                      <a:gd name="connsiteX10" fmla="*/ 304066 w 306544"/>
                      <a:gd name="connsiteY10" fmla="*/ 290846 h 306269"/>
                      <a:gd name="connsiteX11" fmla="*/ 18729 w 306544"/>
                      <a:gd name="connsiteY11" fmla="*/ 126694 h 306269"/>
                      <a:gd name="connsiteX12" fmla="*/ 127796 w 306544"/>
                      <a:gd name="connsiteY12" fmla="*/ 17627 h 306269"/>
                      <a:gd name="connsiteX13" fmla="*/ 236863 w 306544"/>
                      <a:gd name="connsiteY13" fmla="*/ 126694 h 306269"/>
                      <a:gd name="connsiteX14" fmla="*/ 127796 w 306544"/>
                      <a:gd name="connsiteY14" fmla="*/ 235761 h 306269"/>
                      <a:gd name="connsiteX15" fmla="*/ 18729 w 306544"/>
                      <a:gd name="connsiteY15" fmla="*/ 126694 h 30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6544" h="306269">
                        <a:moveTo>
                          <a:pt x="304066" y="290846"/>
                        </a:moveTo>
                        <a:lnTo>
                          <a:pt x="222541" y="209321"/>
                        </a:lnTo>
                        <a:cubicBezTo>
                          <a:pt x="241270" y="187287"/>
                          <a:pt x="253388" y="158643"/>
                          <a:pt x="253388" y="126694"/>
                        </a:cubicBezTo>
                        <a:cubicBezTo>
                          <a:pt x="253388" y="57288"/>
                          <a:pt x="196101" y="0"/>
                          <a:pt x="126694" y="0"/>
                        </a:cubicBezTo>
                        <a:cubicBezTo>
                          <a:pt x="57288" y="0"/>
                          <a:pt x="0" y="57288"/>
                          <a:pt x="0" y="126694"/>
                        </a:cubicBezTo>
                        <a:cubicBezTo>
                          <a:pt x="0" y="196100"/>
                          <a:pt x="57288" y="253388"/>
                          <a:pt x="126694" y="253388"/>
                        </a:cubicBezTo>
                        <a:cubicBezTo>
                          <a:pt x="158643" y="253388"/>
                          <a:pt x="187287" y="241270"/>
                          <a:pt x="209321" y="222541"/>
                        </a:cubicBezTo>
                        <a:lnTo>
                          <a:pt x="290846" y="304066"/>
                        </a:lnTo>
                        <a:cubicBezTo>
                          <a:pt x="293049" y="306269"/>
                          <a:pt x="295252" y="306269"/>
                          <a:pt x="297456" y="306269"/>
                        </a:cubicBezTo>
                        <a:cubicBezTo>
                          <a:pt x="299659" y="306269"/>
                          <a:pt x="301863" y="305168"/>
                          <a:pt x="304066" y="304066"/>
                        </a:cubicBezTo>
                        <a:cubicBezTo>
                          <a:pt x="307371" y="300761"/>
                          <a:pt x="307371" y="295252"/>
                          <a:pt x="304066" y="290846"/>
                        </a:cubicBezTo>
                        <a:close/>
                        <a:moveTo>
                          <a:pt x="18729" y="126694"/>
                        </a:moveTo>
                        <a:cubicBezTo>
                          <a:pt x="18729" y="67203"/>
                          <a:pt x="67203" y="17627"/>
                          <a:pt x="127796" y="17627"/>
                        </a:cubicBezTo>
                        <a:cubicBezTo>
                          <a:pt x="188389" y="17627"/>
                          <a:pt x="236863" y="66101"/>
                          <a:pt x="236863" y="126694"/>
                        </a:cubicBezTo>
                        <a:cubicBezTo>
                          <a:pt x="236863" y="187287"/>
                          <a:pt x="188389" y="235761"/>
                          <a:pt x="127796" y="235761"/>
                        </a:cubicBezTo>
                        <a:cubicBezTo>
                          <a:pt x="67203" y="235761"/>
                          <a:pt x="18729" y="187287"/>
                          <a:pt x="18729" y="126694"/>
                        </a:cubicBezTo>
                        <a:close/>
                      </a:path>
                    </a:pathLst>
                  </a:custGeom>
                  <a:solidFill>
                    <a:srgbClr val="FFFFFF"/>
                  </a:solidFill>
                  <a:ln w="11002" cap="flat">
                    <a:noFill/>
                    <a:prstDash val="solid"/>
                    <a:miter/>
                  </a:ln>
                </p:spPr>
                <p:txBody>
                  <a:bodyPr rtlCol="0" anchor="ctr"/>
                  <a:lstStyle/>
                  <a:p>
                    <a:endParaRPr lang="en-US"/>
                  </a:p>
                </p:txBody>
              </p:sp>
              <p:sp>
                <p:nvSpPr>
                  <p:cNvPr id="144" name="Freeform 82">
                    <a:extLst>
                      <a:ext uri="{FF2B5EF4-FFF2-40B4-BE49-F238E27FC236}">
                        <a16:creationId xmlns:a16="http://schemas.microsoft.com/office/drawing/2014/main" id="{BC0A5452-8303-8B4E-84AF-F80AA8EB7BEB}"/>
                      </a:ext>
                    </a:extLst>
                  </p:cNvPr>
                  <p:cNvSpPr/>
                  <p:nvPr/>
                </p:nvSpPr>
                <p:spPr>
                  <a:xfrm>
                    <a:off x="5426435" y="2427029"/>
                    <a:ext cx="101355" cy="94865"/>
                  </a:xfrm>
                  <a:custGeom>
                    <a:avLst/>
                    <a:gdLst>
                      <a:gd name="connsiteX0" fmla="*/ 101355 w 101355"/>
                      <a:gd name="connsiteY0" fmla="*/ 76016 h 94865"/>
                      <a:gd name="connsiteX1" fmla="*/ 101355 w 101355"/>
                      <a:gd name="connsiteY1" fmla="*/ 20932 h 94865"/>
                      <a:gd name="connsiteX2" fmla="*/ 81525 w 101355"/>
                      <a:gd name="connsiteY2" fmla="*/ 6610 h 94865"/>
                      <a:gd name="connsiteX3" fmla="*/ 23135 w 101355"/>
                      <a:gd name="connsiteY3" fmla="*/ 0 h 94865"/>
                      <a:gd name="connsiteX4" fmla="*/ 0 w 101355"/>
                      <a:gd name="connsiteY4" fmla="*/ 13220 h 94865"/>
                      <a:gd name="connsiteX5" fmla="*/ 0 w 101355"/>
                      <a:gd name="connsiteY5" fmla="*/ 81525 h 94865"/>
                      <a:gd name="connsiteX6" fmla="*/ 23135 w 101355"/>
                      <a:gd name="connsiteY6" fmla="*/ 94745 h 94865"/>
                      <a:gd name="connsiteX7" fmla="*/ 81525 w 101355"/>
                      <a:gd name="connsiteY7" fmla="*/ 88135 h 94865"/>
                      <a:gd name="connsiteX8" fmla="*/ 101355 w 101355"/>
                      <a:gd name="connsiteY8" fmla="*/ 76016 h 9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55" h="94865">
                        <a:moveTo>
                          <a:pt x="101355" y="76016"/>
                        </a:moveTo>
                        <a:lnTo>
                          <a:pt x="101355" y="20932"/>
                        </a:lnTo>
                        <a:cubicBezTo>
                          <a:pt x="101355" y="13220"/>
                          <a:pt x="92542" y="7712"/>
                          <a:pt x="81525" y="6610"/>
                        </a:cubicBezTo>
                        <a:lnTo>
                          <a:pt x="23135" y="0"/>
                        </a:lnTo>
                        <a:cubicBezTo>
                          <a:pt x="11017" y="0"/>
                          <a:pt x="0" y="5508"/>
                          <a:pt x="0" y="13220"/>
                        </a:cubicBezTo>
                        <a:lnTo>
                          <a:pt x="0" y="81525"/>
                        </a:lnTo>
                        <a:cubicBezTo>
                          <a:pt x="0" y="89237"/>
                          <a:pt x="9915" y="95847"/>
                          <a:pt x="23135" y="94745"/>
                        </a:cubicBezTo>
                        <a:lnTo>
                          <a:pt x="81525" y="88135"/>
                        </a:lnTo>
                        <a:cubicBezTo>
                          <a:pt x="92542" y="89237"/>
                          <a:pt x="101355" y="82627"/>
                          <a:pt x="101355" y="76016"/>
                        </a:cubicBezTo>
                        <a:close/>
                      </a:path>
                    </a:pathLst>
                  </a:custGeom>
                  <a:solidFill>
                    <a:srgbClr val="FFFFFF"/>
                  </a:solidFill>
                  <a:ln w="11002" cap="flat">
                    <a:noFill/>
                    <a:prstDash val="solid"/>
                    <a:miter/>
                  </a:ln>
                </p:spPr>
                <p:txBody>
                  <a:bodyPr rtlCol="0" anchor="ctr"/>
                  <a:lstStyle/>
                  <a:p>
                    <a:endParaRPr lang="en-US"/>
                  </a:p>
                </p:txBody>
              </p:sp>
              <p:grpSp>
                <p:nvGrpSpPr>
                  <p:cNvPr id="145" name="Graphic 7">
                    <a:extLst>
                      <a:ext uri="{FF2B5EF4-FFF2-40B4-BE49-F238E27FC236}">
                        <a16:creationId xmlns:a16="http://schemas.microsoft.com/office/drawing/2014/main" id="{85BF3D85-C5FD-D149-9940-87343262444C}"/>
                      </a:ext>
                    </a:extLst>
                  </p:cNvPr>
                  <p:cNvGrpSpPr/>
                  <p:nvPr/>
                </p:nvGrpSpPr>
                <p:grpSpPr>
                  <a:xfrm>
                    <a:off x="5452876" y="2274132"/>
                    <a:ext cx="243473" cy="386217"/>
                    <a:chOff x="5452876" y="2274132"/>
                    <a:chExt cx="243473" cy="386217"/>
                  </a:xfrm>
                  <a:solidFill>
                    <a:srgbClr val="FFFFFF"/>
                  </a:solidFill>
                </p:grpSpPr>
                <p:sp>
                  <p:nvSpPr>
                    <p:cNvPr id="146" name="Freeform 84">
                      <a:extLst>
                        <a:ext uri="{FF2B5EF4-FFF2-40B4-BE49-F238E27FC236}">
                          <a16:creationId xmlns:a16="http://schemas.microsoft.com/office/drawing/2014/main" id="{9C2B44C0-31A6-BA44-8AD4-1584468FA3A3}"/>
                        </a:ext>
                      </a:extLst>
                    </p:cNvPr>
                    <p:cNvSpPr/>
                    <p:nvPr/>
                  </p:nvSpPr>
                  <p:spPr>
                    <a:xfrm>
                      <a:off x="5613722" y="2571350"/>
                      <a:ext cx="36355" cy="37457"/>
                    </a:xfrm>
                    <a:custGeom>
                      <a:avLst/>
                      <a:gdLst>
                        <a:gd name="connsiteX0" fmla="*/ 29746 w 36355"/>
                        <a:gd name="connsiteY0" fmla="*/ 37457 h 37457"/>
                        <a:gd name="connsiteX1" fmla="*/ 36356 w 36355"/>
                        <a:gd name="connsiteY1" fmla="*/ 29746 h 37457"/>
                        <a:gd name="connsiteX2" fmla="*/ 36356 w 36355"/>
                        <a:gd name="connsiteY2" fmla="*/ 4407 h 37457"/>
                        <a:gd name="connsiteX3" fmla="*/ 29746 w 36355"/>
                        <a:gd name="connsiteY3" fmla="*/ 0 h 37457"/>
                        <a:gd name="connsiteX4" fmla="*/ 4407 w 36355"/>
                        <a:gd name="connsiteY4" fmla="*/ 4407 h 37457"/>
                        <a:gd name="connsiteX5" fmla="*/ 0 w 36355"/>
                        <a:gd name="connsiteY5" fmla="*/ 6610 h 37457"/>
                        <a:gd name="connsiteX6" fmla="*/ 29746 w 36355"/>
                        <a:gd name="connsiteY6" fmla="*/ 37457 h 3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55" h="37457">
                          <a:moveTo>
                            <a:pt x="29746" y="37457"/>
                          </a:moveTo>
                          <a:cubicBezTo>
                            <a:pt x="33051" y="36356"/>
                            <a:pt x="36356" y="33051"/>
                            <a:pt x="36356" y="29746"/>
                          </a:cubicBezTo>
                          <a:lnTo>
                            <a:pt x="36356" y="4407"/>
                          </a:lnTo>
                          <a:cubicBezTo>
                            <a:pt x="36356" y="1102"/>
                            <a:pt x="33051" y="0"/>
                            <a:pt x="29746" y="0"/>
                          </a:cubicBezTo>
                          <a:lnTo>
                            <a:pt x="4407" y="4407"/>
                          </a:lnTo>
                          <a:cubicBezTo>
                            <a:pt x="2203" y="4407"/>
                            <a:pt x="1102" y="5508"/>
                            <a:pt x="0" y="6610"/>
                          </a:cubicBezTo>
                          <a:lnTo>
                            <a:pt x="29746" y="37457"/>
                          </a:lnTo>
                          <a:close/>
                        </a:path>
                      </a:pathLst>
                    </a:custGeom>
                    <a:solidFill>
                      <a:srgbClr val="FFFFFF"/>
                    </a:solidFill>
                    <a:ln w="11002" cap="flat">
                      <a:noFill/>
                      <a:prstDash val="solid"/>
                      <a:miter/>
                    </a:ln>
                  </p:spPr>
                  <p:txBody>
                    <a:bodyPr rtlCol="0" anchor="ctr"/>
                    <a:lstStyle/>
                    <a:p>
                      <a:endParaRPr lang="en-US"/>
                    </a:p>
                  </p:txBody>
                </p:sp>
                <p:sp>
                  <p:nvSpPr>
                    <p:cNvPr id="147" name="Freeform 85">
                      <a:extLst>
                        <a:ext uri="{FF2B5EF4-FFF2-40B4-BE49-F238E27FC236}">
                          <a16:creationId xmlns:a16="http://schemas.microsoft.com/office/drawing/2014/main" id="{C9E92C1D-743A-114E-80D3-8262E0C90058}"/>
                        </a:ext>
                      </a:extLst>
                    </p:cNvPr>
                    <p:cNvSpPr/>
                    <p:nvPr/>
                  </p:nvSpPr>
                  <p:spPr>
                    <a:xfrm>
                      <a:off x="5611305" y="2384879"/>
                      <a:ext cx="38772" cy="39947"/>
                    </a:xfrm>
                    <a:custGeom>
                      <a:avLst/>
                      <a:gdLst>
                        <a:gd name="connsiteX0" fmla="*/ 6824 w 38772"/>
                        <a:gd name="connsiteY0" fmla="*/ 37744 h 39947"/>
                        <a:gd name="connsiteX1" fmla="*/ 32162 w 38772"/>
                        <a:gd name="connsiteY1" fmla="*/ 39947 h 39947"/>
                        <a:gd name="connsiteX2" fmla="*/ 38773 w 38772"/>
                        <a:gd name="connsiteY2" fmla="*/ 35541 h 39947"/>
                        <a:gd name="connsiteX3" fmla="*/ 38773 w 38772"/>
                        <a:gd name="connsiteY3" fmla="*/ 10202 h 39947"/>
                        <a:gd name="connsiteX4" fmla="*/ 32162 w 38772"/>
                        <a:gd name="connsiteY4" fmla="*/ 3592 h 39947"/>
                        <a:gd name="connsiteX5" fmla="*/ 6824 w 38772"/>
                        <a:gd name="connsiteY5" fmla="*/ 287 h 39947"/>
                        <a:gd name="connsiteX6" fmla="*/ 214 w 38772"/>
                        <a:gd name="connsiteY6" fmla="*/ 4693 h 39947"/>
                        <a:gd name="connsiteX7" fmla="*/ 214 w 38772"/>
                        <a:gd name="connsiteY7" fmla="*/ 32236 h 39947"/>
                        <a:gd name="connsiteX8" fmla="*/ 6824 w 38772"/>
                        <a:gd name="connsiteY8" fmla="*/ 37744 h 3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9947">
                          <a:moveTo>
                            <a:pt x="6824" y="37744"/>
                          </a:moveTo>
                          <a:lnTo>
                            <a:pt x="32162" y="39947"/>
                          </a:lnTo>
                          <a:cubicBezTo>
                            <a:pt x="35468" y="39947"/>
                            <a:pt x="38773" y="37744"/>
                            <a:pt x="38773" y="35541"/>
                          </a:cubicBezTo>
                          <a:lnTo>
                            <a:pt x="38773" y="10202"/>
                          </a:lnTo>
                          <a:cubicBezTo>
                            <a:pt x="38773" y="6897"/>
                            <a:pt x="35468" y="4693"/>
                            <a:pt x="32162" y="3592"/>
                          </a:cubicBezTo>
                          <a:lnTo>
                            <a:pt x="6824" y="287"/>
                          </a:lnTo>
                          <a:cubicBezTo>
                            <a:pt x="3519" y="-815"/>
                            <a:pt x="214" y="1388"/>
                            <a:pt x="214" y="4693"/>
                          </a:cubicBezTo>
                          <a:lnTo>
                            <a:pt x="214" y="32236"/>
                          </a:lnTo>
                          <a:cubicBezTo>
                            <a:pt x="-888" y="34439"/>
                            <a:pt x="2417" y="37744"/>
                            <a:pt x="6824" y="37744"/>
                          </a:cubicBezTo>
                          <a:close/>
                        </a:path>
                      </a:pathLst>
                    </a:custGeom>
                    <a:solidFill>
                      <a:srgbClr val="FFFFFF"/>
                    </a:solidFill>
                    <a:ln w="11002" cap="flat">
                      <a:noFill/>
                      <a:prstDash val="solid"/>
                      <a:miter/>
                    </a:ln>
                  </p:spPr>
                  <p:txBody>
                    <a:bodyPr rtlCol="0" anchor="ctr"/>
                    <a:lstStyle/>
                    <a:p>
                      <a:endParaRPr lang="en-US"/>
                    </a:p>
                  </p:txBody>
                </p:sp>
                <p:sp>
                  <p:nvSpPr>
                    <p:cNvPr id="148" name="Freeform 86">
                      <a:extLst>
                        <a:ext uri="{FF2B5EF4-FFF2-40B4-BE49-F238E27FC236}">
                          <a16:creationId xmlns:a16="http://schemas.microsoft.com/office/drawing/2014/main" id="{43043F34-FB2F-A34A-998E-B51057A8EA2E}"/>
                        </a:ext>
                      </a:extLst>
                    </p:cNvPr>
                    <p:cNvSpPr/>
                    <p:nvPr/>
                  </p:nvSpPr>
                  <p:spPr>
                    <a:xfrm>
                      <a:off x="5611305" y="2510471"/>
                      <a:ext cx="38772" cy="40240"/>
                    </a:xfrm>
                    <a:custGeom>
                      <a:avLst/>
                      <a:gdLst>
                        <a:gd name="connsiteX0" fmla="*/ 6824 w 38772"/>
                        <a:gd name="connsiteY0" fmla="*/ 39947 h 40240"/>
                        <a:gd name="connsiteX1" fmla="*/ 32162 w 38772"/>
                        <a:gd name="connsiteY1" fmla="*/ 36642 h 40240"/>
                        <a:gd name="connsiteX2" fmla="*/ 38773 w 38772"/>
                        <a:gd name="connsiteY2" fmla="*/ 30032 h 40240"/>
                        <a:gd name="connsiteX3" fmla="*/ 38773 w 38772"/>
                        <a:gd name="connsiteY3" fmla="*/ 4693 h 40240"/>
                        <a:gd name="connsiteX4" fmla="*/ 32162 w 38772"/>
                        <a:gd name="connsiteY4" fmla="*/ 287 h 40240"/>
                        <a:gd name="connsiteX5" fmla="*/ 6824 w 38772"/>
                        <a:gd name="connsiteY5" fmla="*/ 2490 h 40240"/>
                        <a:gd name="connsiteX6" fmla="*/ 214 w 38772"/>
                        <a:gd name="connsiteY6" fmla="*/ 9100 h 40240"/>
                        <a:gd name="connsiteX7" fmla="*/ 214 w 38772"/>
                        <a:gd name="connsiteY7" fmla="*/ 36642 h 40240"/>
                        <a:gd name="connsiteX8" fmla="*/ 6824 w 38772"/>
                        <a:gd name="connsiteY8" fmla="*/ 39947 h 4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0240">
                          <a:moveTo>
                            <a:pt x="6824" y="39947"/>
                          </a:moveTo>
                          <a:lnTo>
                            <a:pt x="32162" y="36642"/>
                          </a:lnTo>
                          <a:cubicBezTo>
                            <a:pt x="35468" y="35541"/>
                            <a:pt x="38773" y="33337"/>
                            <a:pt x="38773" y="30032"/>
                          </a:cubicBezTo>
                          <a:lnTo>
                            <a:pt x="38773" y="4693"/>
                          </a:lnTo>
                          <a:cubicBezTo>
                            <a:pt x="38773" y="1388"/>
                            <a:pt x="35468" y="-815"/>
                            <a:pt x="32162" y="287"/>
                          </a:cubicBezTo>
                          <a:lnTo>
                            <a:pt x="6824" y="2490"/>
                          </a:lnTo>
                          <a:cubicBezTo>
                            <a:pt x="3519" y="2490"/>
                            <a:pt x="214" y="5795"/>
                            <a:pt x="214" y="9100"/>
                          </a:cubicBezTo>
                          <a:lnTo>
                            <a:pt x="214" y="36642"/>
                          </a:lnTo>
                          <a:cubicBezTo>
                            <a:pt x="-888" y="38846"/>
                            <a:pt x="2417" y="41049"/>
                            <a:pt x="6824" y="39947"/>
                          </a:cubicBezTo>
                          <a:close/>
                        </a:path>
                      </a:pathLst>
                    </a:custGeom>
                    <a:solidFill>
                      <a:srgbClr val="FFFFFF"/>
                    </a:solidFill>
                    <a:ln w="11002" cap="flat">
                      <a:noFill/>
                      <a:prstDash val="solid"/>
                      <a:miter/>
                    </a:ln>
                  </p:spPr>
                  <p:txBody>
                    <a:bodyPr rtlCol="0" anchor="ctr"/>
                    <a:lstStyle/>
                    <a:p>
                      <a:endParaRPr lang="en-US"/>
                    </a:p>
                  </p:txBody>
                </p:sp>
                <p:sp>
                  <p:nvSpPr>
                    <p:cNvPr id="149" name="Freeform 87">
                      <a:extLst>
                        <a:ext uri="{FF2B5EF4-FFF2-40B4-BE49-F238E27FC236}">
                          <a16:creationId xmlns:a16="http://schemas.microsoft.com/office/drawing/2014/main" id="{AEFC3F53-51FE-1B43-9279-C390AD9042DE}"/>
                        </a:ext>
                      </a:extLst>
                    </p:cNvPr>
                    <p:cNvSpPr/>
                    <p:nvPr/>
                  </p:nvSpPr>
                  <p:spPr>
                    <a:xfrm>
                      <a:off x="5611305" y="2318771"/>
                      <a:ext cx="38772" cy="44647"/>
                    </a:xfrm>
                    <a:custGeom>
                      <a:avLst/>
                      <a:gdLst>
                        <a:gd name="connsiteX0" fmla="*/ 6824 w 38772"/>
                        <a:gd name="connsiteY0" fmla="*/ 39954 h 44647"/>
                        <a:gd name="connsiteX1" fmla="*/ 32162 w 38772"/>
                        <a:gd name="connsiteY1" fmla="*/ 44361 h 44647"/>
                        <a:gd name="connsiteX2" fmla="*/ 38773 w 38772"/>
                        <a:gd name="connsiteY2" fmla="*/ 39954 h 44647"/>
                        <a:gd name="connsiteX3" fmla="*/ 38773 w 38772"/>
                        <a:gd name="connsiteY3" fmla="*/ 14615 h 44647"/>
                        <a:gd name="connsiteX4" fmla="*/ 32162 w 38772"/>
                        <a:gd name="connsiteY4" fmla="*/ 6903 h 44647"/>
                        <a:gd name="connsiteX5" fmla="*/ 6824 w 38772"/>
                        <a:gd name="connsiteY5" fmla="*/ 293 h 44647"/>
                        <a:gd name="connsiteX6" fmla="*/ 214 w 38772"/>
                        <a:gd name="connsiteY6" fmla="*/ 3598 h 44647"/>
                        <a:gd name="connsiteX7" fmla="*/ 214 w 38772"/>
                        <a:gd name="connsiteY7" fmla="*/ 31140 h 44647"/>
                        <a:gd name="connsiteX8" fmla="*/ 6824 w 38772"/>
                        <a:gd name="connsiteY8" fmla="*/ 39954 h 4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44647">
                          <a:moveTo>
                            <a:pt x="6824" y="39954"/>
                          </a:moveTo>
                          <a:lnTo>
                            <a:pt x="32162" y="44361"/>
                          </a:lnTo>
                          <a:cubicBezTo>
                            <a:pt x="35468" y="45462"/>
                            <a:pt x="38773" y="43259"/>
                            <a:pt x="38773" y="39954"/>
                          </a:cubicBezTo>
                          <a:lnTo>
                            <a:pt x="38773" y="14615"/>
                          </a:lnTo>
                          <a:cubicBezTo>
                            <a:pt x="38773" y="11310"/>
                            <a:pt x="35468" y="8005"/>
                            <a:pt x="32162" y="6903"/>
                          </a:cubicBezTo>
                          <a:lnTo>
                            <a:pt x="6824" y="293"/>
                          </a:lnTo>
                          <a:cubicBezTo>
                            <a:pt x="3519" y="-809"/>
                            <a:pt x="214" y="1395"/>
                            <a:pt x="214" y="3598"/>
                          </a:cubicBezTo>
                          <a:lnTo>
                            <a:pt x="214" y="31140"/>
                          </a:lnTo>
                          <a:cubicBezTo>
                            <a:pt x="-888" y="35547"/>
                            <a:pt x="2417" y="38852"/>
                            <a:pt x="6824" y="39954"/>
                          </a:cubicBezTo>
                          <a:close/>
                        </a:path>
                      </a:pathLst>
                    </a:custGeom>
                    <a:solidFill>
                      <a:srgbClr val="FFFFFF"/>
                    </a:solidFill>
                    <a:ln w="11002" cap="flat">
                      <a:noFill/>
                      <a:prstDash val="solid"/>
                      <a:miter/>
                    </a:ln>
                  </p:spPr>
                  <p:txBody>
                    <a:bodyPr rtlCol="0" anchor="ctr"/>
                    <a:lstStyle/>
                    <a:p>
                      <a:endParaRPr lang="en-US"/>
                    </a:p>
                  </p:txBody>
                </p:sp>
                <p:sp>
                  <p:nvSpPr>
                    <p:cNvPr id="150" name="Freeform 88">
                      <a:extLst>
                        <a:ext uri="{FF2B5EF4-FFF2-40B4-BE49-F238E27FC236}">
                          <a16:creationId xmlns:a16="http://schemas.microsoft.com/office/drawing/2014/main" id="{39949132-7A21-F746-A7FB-F8B54B0A162F}"/>
                        </a:ext>
                      </a:extLst>
                    </p:cNvPr>
                    <p:cNvSpPr/>
                    <p:nvPr/>
                  </p:nvSpPr>
                  <p:spPr>
                    <a:xfrm>
                      <a:off x="5611305" y="2447961"/>
                      <a:ext cx="38772" cy="38559"/>
                    </a:xfrm>
                    <a:custGeom>
                      <a:avLst/>
                      <a:gdLst>
                        <a:gd name="connsiteX0" fmla="*/ 6824 w 38772"/>
                        <a:gd name="connsiteY0" fmla="*/ 38559 h 38559"/>
                        <a:gd name="connsiteX1" fmla="*/ 32162 w 38772"/>
                        <a:gd name="connsiteY1" fmla="*/ 37457 h 38559"/>
                        <a:gd name="connsiteX2" fmla="*/ 38773 w 38772"/>
                        <a:gd name="connsiteY2" fmla="*/ 31949 h 38559"/>
                        <a:gd name="connsiteX3" fmla="*/ 38773 w 38772"/>
                        <a:gd name="connsiteY3" fmla="*/ 6610 h 38559"/>
                        <a:gd name="connsiteX4" fmla="*/ 32162 w 38772"/>
                        <a:gd name="connsiteY4" fmla="*/ 1102 h 38559"/>
                        <a:gd name="connsiteX5" fmla="*/ 6824 w 38772"/>
                        <a:gd name="connsiteY5" fmla="*/ 0 h 38559"/>
                        <a:gd name="connsiteX6" fmla="*/ 214 w 38772"/>
                        <a:gd name="connsiteY6" fmla="*/ 5508 h 38559"/>
                        <a:gd name="connsiteX7" fmla="*/ 214 w 38772"/>
                        <a:gd name="connsiteY7" fmla="*/ 33051 h 38559"/>
                        <a:gd name="connsiteX8" fmla="*/ 6824 w 38772"/>
                        <a:gd name="connsiteY8" fmla="*/ 38559 h 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72" h="38559">
                          <a:moveTo>
                            <a:pt x="6824" y="38559"/>
                          </a:moveTo>
                          <a:lnTo>
                            <a:pt x="32162" y="37457"/>
                          </a:lnTo>
                          <a:cubicBezTo>
                            <a:pt x="35468" y="37457"/>
                            <a:pt x="38773" y="35254"/>
                            <a:pt x="38773" y="31949"/>
                          </a:cubicBezTo>
                          <a:lnTo>
                            <a:pt x="38773" y="6610"/>
                          </a:lnTo>
                          <a:cubicBezTo>
                            <a:pt x="38773" y="3305"/>
                            <a:pt x="35468" y="1102"/>
                            <a:pt x="32162" y="1102"/>
                          </a:cubicBezTo>
                          <a:lnTo>
                            <a:pt x="6824" y="0"/>
                          </a:lnTo>
                          <a:cubicBezTo>
                            <a:pt x="3519" y="0"/>
                            <a:pt x="214" y="2203"/>
                            <a:pt x="214" y="5508"/>
                          </a:cubicBezTo>
                          <a:lnTo>
                            <a:pt x="214" y="33051"/>
                          </a:lnTo>
                          <a:cubicBezTo>
                            <a:pt x="-888" y="36356"/>
                            <a:pt x="2417" y="38559"/>
                            <a:pt x="6824" y="38559"/>
                          </a:cubicBezTo>
                          <a:close/>
                        </a:path>
                      </a:pathLst>
                    </a:custGeom>
                    <a:solidFill>
                      <a:srgbClr val="FFFFFF"/>
                    </a:solidFill>
                    <a:ln w="11002" cap="flat">
                      <a:noFill/>
                      <a:prstDash val="solid"/>
                      <a:miter/>
                    </a:ln>
                  </p:spPr>
                  <p:txBody>
                    <a:bodyPr rtlCol="0" anchor="ctr"/>
                    <a:lstStyle/>
                    <a:p>
                      <a:endParaRPr lang="en-US"/>
                    </a:p>
                  </p:txBody>
                </p:sp>
                <p:sp>
                  <p:nvSpPr>
                    <p:cNvPr id="151" name="Freeform 89">
                      <a:extLst>
                        <a:ext uri="{FF2B5EF4-FFF2-40B4-BE49-F238E27FC236}">
                          <a16:creationId xmlns:a16="http://schemas.microsoft.com/office/drawing/2014/main" id="{6F412C7D-F31F-494D-B129-6EC4E7875B33}"/>
                        </a:ext>
                      </a:extLst>
                    </p:cNvPr>
                    <p:cNvSpPr/>
                    <p:nvPr/>
                  </p:nvSpPr>
                  <p:spPr>
                    <a:xfrm>
                      <a:off x="5541011" y="2301040"/>
                      <a:ext cx="46271" cy="51361"/>
                    </a:xfrm>
                    <a:custGeom>
                      <a:avLst/>
                      <a:gdLst>
                        <a:gd name="connsiteX0" fmla="*/ 8814 w 46271"/>
                        <a:gd name="connsiteY0" fmla="*/ 44465 h 51361"/>
                        <a:gd name="connsiteX1" fmla="*/ 38559 w 46271"/>
                        <a:gd name="connsiteY1" fmla="*/ 51075 h 51361"/>
                        <a:gd name="connsiteX2" fmla="*/ 46271 w 46271"/>
                        <a:gd name="connsiteY2" fmla="*/ 46668 h 51361"/>
                        <a:gd name="connsiteX3" fmla="*/ 46271 w 46271"/>
                        <a:gd name="connsiteY3" fmla="*/ 18024 h 51361"/>
                        <a:gd name="connsiteX4" fmla="*/ 38559 w 46271"/>
                        <a:gd name="connsiteY4" fmla="*/ 9211 h 51361"/>
                        <a:gd name="connsiteX5" fmla="*/ 8814 w 46271"/>
                        <a:gd name="connsiteY5" fmla="*/ 397 h 51361"/>
                        <a:gd name="connsiteX6" fmla="*/ 0 w 46271"/>
                        <a:gd name="connsiteY6" fmla="*/ 4804 h 51361"/>
                        <a:gd name="connsiteX7" fmla="*/ 0 w 46271"/>
                        <a:gd name="connsiteY7" fmla="*/ 36753 h 51361"/>
                        <a:gd name="connsiteX8" fmla="*/ 8814 w 46271"/>
                        <a:gd name="connsiteY8" fmla="*/ 44465 h 5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71" h="51361">
                          <a:moveTo>
                            <a:pt x="8814" y="44465"/>
                          </a:moveTo>
                          <a:lnTo>
                            <a:pt x="38559" y="51075"/>
                          </a:lnTo>
                          <a:cubicBezTo>
                            <a:pt x="42966" y="52177"/>
                            <a:pt x="46271" y="49973"/>
                            <a:pt x="46271" y="46668"/>
                          </a:cubicBezTo>
                          <a:lnTo>
                            <a:pt x="46271" y="18024"/>
                          </a:lnTo>
                          <a:cubicBezTo>
                            <a:pt x="46271" y="14719"/>
                            <a:pt x="42966" y="10313"/>
                            <a:pt x="38559" y="9211"/>
                          </a:cubicBezTo>
                          <a:lnTo>
                            <a:pt x="8814" y="397"/>
                          </a:lnTo>
                          <a:cubicBezTo>
                            <a:pt x="4407" y="-704"/>
                            <a:pt x="0" y="397"/>
                            <a:pt x="0" y="4804"/>
                          </a:cubicBezTo>
                          <a:lnTo>
                            <a:pt x="0" y="36753"/>
                          </a:lnTo>
                          <a:cubicBezTo>
                            <a:pt x="0" y="38956"/>
                            <a:pt x="3305" y="43363"/>
                            <a:pt x="8814" y="44465"/>
                          </a:cubicBezTo>
                          <a:close/>
                        </a:path>
                      </a:pathLst>
                    </a:custGeom>
                    <a:solidFill>
                      <a:srgbClr val="FFFFFF"/>
                    </a:solidFill>
                    <a:ln w="11002" cap="flat">
                      <a:noFill/>
                      <a:prstDash val="solid"/>
                      <a:miter/>
                    </a:ln>
                  </p:spPr>
                  <p:txBody>
                    <a:bodyPr rtlCol="0" anchor="ctr"/>
                    <a:lstStyle/>
                    <a:p>
                      <a:endParaRPr lang="en-US"/>
                    </a:p>
                  </p:txBody>
                </p:sp>
                <p:sp>
                  <p:nvSpPr>
                    <p:cNvPr id="152" name="Freeform 90">
                      <a:extLst>
                        <a:ext uri="{FF2B5EF4-FFF2-40B4-BE49-F238E27FC236}">
                          <a16:creationId xmlns:a16="http://schemas.microsoft.com/office/drawing/2014/main" id="{8B879141-5DF0-3842-A248-4D44572D0C66}"/>
                        </a:ext>
                      </a:extLst>
                    </p:cNvPr>
                    <p:cNvSpPr/>
                    <p:nvPr/>
                  </p:nvSpPr>
                  <p:spPr>
                    <a:xfrm>
                      <a:off x="5666603" y="2391775"/>
                      <a:ext cx="29745" cy="36355"/>
                    </a:xfrm>
                    <a:custGeom>
                      <a:avLst/>
                      <a:gdLst>
                        <a:gd name="connsiteX0" fmla="*/ 24237 w 29745"/>
                        <a:gd name="connsiteY0" fmla="*/ 3305 h 36355"/>
                        <a:gd name="connsiteX1" fmla="*/ 5508 w 29745"/>
                        <a:gd name="connsiteY1" fmla="*/ 0 h 36355"/>
                        <a:gd name="connsiteX2" fmla="*/ 0 w 29745"/>
                        <a:gd name="connsiteY2" fmla="*/ 4407 h 36355"/>
                        <a:gd name="connsiteX3" fmla="*/ 0 w 29745"/>
                        <a:gd name="connsiteY3" fmla="*/ 28644 h 36355"/>
                        <a:gd name="connsiteX4" fmla="*/ 5508 w 29745"/>
                        <a:gd name="connsiteY4" fmla="*/ 34152 h 36355"/>
                        <a:gd name="connsiteX5" fmla="*/ 24237 w 29745"/>
                        <a:gd name="connsiteY5" fmla="*/ 36356 h 36355"/>
                        <a:gd name="connsiteX6" fmla="*/ 29746 w 29745"/>
                        <a:gd name="connsiteY6" fmla="*/ 31949 h 36355"/>
                        <a:gd name="connsiteX7" fmla="*/ 29746 w 29745"/>
                        <a:gd name="connsiteY7" fmla="*/ 9915 h 36355"/>
                        <a:gd name="connsiteX8" fmla="*/ 24237 w 29745"/>
                        <a:gd name="connsiteY8" fmla="*/ 3305 h 36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6355">
                          <a:moveTo>
                            <a:pt x="24237" y="3305"/>
                          </a:moveTo>
                          <a:lnTo>
                            <a:pt x="5508" y="0"/>
                          </a:lnTo>
                          <a:cubicBezTo>
                            <a:pt x="2203" y="0"/>
                            <a:pt x="0" y="1102"/>
                            <a:pt x="0" y="4407"/>
                          </a:cubicBezTo>
                          <a:lnTo>
                            <a:pt x="0" y="28644"/>
                          </a:lnTo>
                          <a:cubicBezTo>
                            <a:pt x="0" y="31949"/>
                            <a:pt x="2203" y="34152"/>
                            <a:pt x="5508" y="34152"/>
                          </a:cubicBezTo>
                          <a:lnTo>
                            <a:pt x="24237" y="36356"/>
                          </a:lnTo>
                          <a:cubicBezTo>
                            <a:pt x="26440" y="36356"/>
                            <a:pt x="29746" y="34152"/>
                            <a:pt x="29746" y="31949"/>
                          </a:cubicBezTo>
                          <a:lnTo>
                            <a:pt x="29746" y="9915"/>
                          </a:lnTo>
                          <a:cubicBezTo>
                            <a:pt x="29746" y="6610"/>
                            <a:pt x="27542" y="4407"/>
                            <a:pt x="24237" y="3305"/>
                          </a:cubicBezTo>
                          <a:close/>
                        </a:path>
                      </a:pathLst>
                    </a:custGeom>
                    <a:solidFill>
                      <a:srgbClr val="FFFFFF"/>
                    </a:solidFill>
                    <a:ln w="11002" cap="flat">
                      <a:noFill/>
                      <a:prstDash val="solid"/>
                      <a:miter/>
                    </a:ln>
                  </p:spPr>
                  <p:txBody>
                    <a:bodyPr rtlCol="0" anchor="ctr"/>
                    <a:lstStyle/>
                    <a:p>
                      <a:endParaRPr lang="en-US"/>
                    </a:p>
                  </p:txBody>
                </p:sp>
                <p:sp>
                  <p:nvSpPr>
                    <p:cNvPr id="153" name="Freeform 91">
                      <a:extLst>
                        <a:ext uri="{FF2B5EF4-FFF2-40B4-BE49-F238E27FC236}">
                          <a16:creationId xmlns:a16="http://schemas.microsoft.com/office/drawing/2014/main" id="{E913CE5F-00A4-C541-AC80-9C52A2E3C9BE}"/>
                        </a:ext>
                      </a:extLst>
                    </p:cNvPr>
                    <p:cNvSpPr/>
                    <p:nvPr/>
                  </p:nvSpPr>
                  <p:spPr>
                    <a:xfrm>
                      <a:off x="5539909" y="2590079"/>
                      <a:ext cx="41864" cy="45455"/>
                    </a:xfrm>
                    <a:custGeom>
                      <a:avLst/>
                      <a:gdLst>
                        <a:gd name="connsiteX0" fmla="*/ 8814 w 41864"/>
                        <a:gd name="connsiteY0" fmla="*/ 0 h 45455"/>
                        <a:gd name="connsiteX1" fmla="*/ 1102 w 41864"/>
                        <a:gd name="connsiteY1" fmla="*/ 5508 h 45455"/>
                        <a:gd name="connsiteX2" fmla="*/ 0 w 41864"/>
                        <a:gd name="connsiteY2" fmla="*/ 8814 h 45455"/>
                        <a:gd name="connsiteX3" fmla="*/ 0 w 41864"/>
                        <a:gd name="connsiteY3" fmla="*/ 40763 h 45455"/>
                        <a:gd name="connsiteX4" fmla="*/ 8814 w 41864"/>
                        <a:gd name="connsiteY4" fmla="*/ 45169 h 45455"/>
                        <a:gd name="connsiteX5" fmla="*/ 36356 w 41864"/>
                        <a:gd name="connsiteY5" fmla="*/ 36356 h 45455"/>
                        <a:gd name="connsiteX6" fmla="*/ 41864 w 41864"/>
                        <a:gd name="connsiteY6" fmla="*/ 33051 h 45455"/>
                        <a:gd name="connsiteX7" fmla="*/ 8814 w 41864"/>
                        <a:gd name="connsiteY7" fmla="*/ 0 h 4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64" h="45455">
                          <a:moveTo>
                            <a:pt x="8814" y="0"/>
                          </a:moveTo>
                          <a:cubicBezTo>
                            <a:pt x="6610" y="2203"/>
                            <a:pt x="3305" y="3305"/>
                            <a:pt x="1102" y="5508"/>
                          </a:cubicBezTo>
                          <a:cubicBezTo>
                            <a:pt x="0" y="6610"/>
                            <a:pt x="0" y="7712"/>
                            <a:pt x="0" y="8814"/>
                          </a:cubicBezTo>
                          <a:lnTo>
                            <a:pt x="0" y="40763"/>
                          </a:lnTo>
                          <a:cubicBezTo>
                            <a:pt x="0" y="44068"/>
                            <a:pt x="4407" y="46271"/>
                            <a:pt x="8814" y="45169"/>
                          </a:cubicBezTo>
                          <a:lnTo>
                            <a:pt x="36356" y="36356"/>
                          </a:lnTo>
                          <a:cubicBezTo>
                            <a:pt x="38559" y="35254"/>
                            <a:pt x="39661" y="34152"/>
                            <a:pt x="41864" y="33051"/>
                          </a:cubicBezTo>
                          <a:lnTo>
                            <a:pt x="8814" y="0"/>
                          </a:lnTo>
                          <a:close/>
                        </a:path>
                      </a:pathLst>
                    </a:custGeom>
                    <a:solidFill>
                      <a:srgbClr val="FFFFFF"/>
                    </a:solidFill>
                    <a:ln w="11002" cap="flat">
                      <a:noFill/>
                      <a:prstDash val="solid"/>
                      <a:miter/>
                    </a:ln>
                  </p:spPr>
                  <p:txBody>
                    <a:bodyPr rtlCol="0" anchor="ctr"/>
                    <a:lstStyle/>
                    <a:p>
                      <a:endParaRPr lang="en-US"/>
                    </a:p>
                  </p:txBody>
                </p:sp>
                <p:sp>
                  <p:nvSpPr>
                    <p:cNvPr id="154" name="Freeform 92">
                      <a:extLst>
                        <a:ext uri="{FF2B5EF4-FFF2-40B4-BE49-F238E27FC236}">
                          <a16:creationId xmlns:a16="http://schemas.microsoft.com/office/drawing/2014/main" id="{C370540D-2D77-8F46-848F-4216B78E8150}"/>
                        </a:ext>
                      </a:extLst>
                    </p:cNvPr>
                    <p:cNvSpPr/>
                    <p:nvPr/>
                  </p:nvSpPr>
                  <p:spPr>
                    <a:xfrm>
                      <a:off x="5666603" y="2506351"/>
                      <a:ext cx="29745" cy="35253"/>
                    </a:xfrm>
                    <a:custGeom>
                      <a:avLst/>
                      <a:gdLst>
                        <a:gd name="connsiteX0" fmla="*/ 24237 w 29745"/>
                        <a:gd name="connsiteY0" fmla="*/ 0 h 35253"/>
                        <a:gd name="connsiteX1" fmla="*/ 5508 w 29745"/>
                        <a:gd name="connsiteY1" fmla="*/ 1102 h 35253"/>
                        <a:gd name="connsiteX2" fmla="*/ 0 w 29745"/>
                        <a:gd name="connsiteY2" fmla="*/ 6610 h 35253"/>
                        <a:gd name="connsiteX3" fmla="*/ 0 w 29745"/>
                        <a:gd name="connsiteY3" fmla="*/ 30847 h 35253"/>
                        <a:gd name="connsiteX4" fmla="*/ 5508 w 29745"/>
                        <a:gd name="connsiteY4" fmla="*/ 35254 h 35253"/>
                        <a:gd name="connsiteX5" fmla="*/ 24237 w 29745"/>
                        <a:gd name="connsiteY5" fmla="*/ 33051 h 35253"/>
                        <a:gd name="connsiteX6" fmla="*/ 29746 w 29745"/>
                        <a:gd name="connsiteY6" fmla="*/ 27542 h 35253"/>
                        <a:gd name="connsiteX7" fmla="*/ 29746 w 29745"/>
                        <a:gd name="connsiteY7" fmla="*/ 4407 h 35253"/>
                        <a:gd name="connsiteX8" fmla="*/ 24237 w 29745"/>
                        <a:gd name="connsiteY8" fmla="*/ 0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0"/>
                          </a:moveTo>
                          <a:lnTo>
                            <a:pt x="5508" y="1102"/>
                          </a:lnTo>
                          <a:cubicBezTo>
                            <a:pt x="2203" y="1102"/>
                            <a:pt x="0" y="4407"/>
                            <a:pt x="0" y="6610"/>
                          </a:cubicBezTo>
                          <a:lnTo>
                            <a:pt x="0" y="30847"/>
                          </a:lnTo>
                          <a:cubicBezTo>
                            <a:pt x="0" y="34152"/>
                            <a:pt x="2203" y="35254"/>
                            <a:pt x="5508" y="35254"/>
                          </a:cubicBezTo>
                          <a:lnTo>
                            <a:pt x="24237" y="33051"/>
                          </a:lnTo>
                          <a:cubicBezTo>
                            <a:pt x="26440" y="33051"/>
                            <a:pt x="29746" y="29746"/>
                            <a:pt x="29746" y="27542"/>
                          </a:cubicBezTo>
                          <a:lnTo>
                            <a:pt x="29746" y="4407"/>
                          </a:lnTo>
                          <a:cubicBezTo>
                            <a:pt x="29746" y="2203"/>
                            <a:pt x="27542" y="0"/>
                            <a:pt x="24237" y="0"/>
                          </a:cubicBezTo>
                          <a:close/>
                        </a:path>
                      </a:pathLst>
                    </a:custGeom>
                    <a:solidFill>
                      <a:srgbClr val="FFFFFF"/>
                    </a:solidFill>
                    <a:ln w="11002" cap="flat">
                      <a:noFill/>
                      <a:prstDash val="solid"/>
                      <a:miter/>
                    </a:ln>
                  </p:spPr>
                  <p:txBody>
                    <a:bodyPr rtlCol="0" anchor="ctr"/>
                    <a:lstStyle/>
                    <a:p>
                      <a:endParaRPr lang="en-US"/>
                    </a:p>
                  </p:txBody>
                </p:sp>
                <p:sp>
                  <p:nvSpPr>
                    <p:cNvPr id="155" name="Freeform 93">
                      <a:extLst>
                        <a:ext uri="{FF2B5EF4-FFF2-40B4-BE49-F238E27FC236}">
                          <a16:creationId xmlns:a16="http://schemas.microsoft.com/office/drawing/2014/main" id="{C9C12899-1D6C-7E45-8397-0964FE3B3F4C}"/>
                        </a:ext>
                      </a:extLst>
                    </p:cNvPr>
                    <p:cNvSpPr/>
                    <p:nvPr/>
                  </p:nvSpPr>
                  <p:spPr>
                    <a:xfrm>
                      <a:off x="5452876" y="2609910"/>
                      <a:ext cx="58389" cy="50440"/>
                    </a:xfrm>
                    <a:custGeom>
                      <a:avLst/>
                      <a:gdLst>
                        <a:gd name="connsiteX0" fmla="*/ 1102 w 58389"/>
                        <a:gd name="connsiteY0" fmla="*/ 5508 h 50440"/>
                        <a:gd name="connsiteX1" fmla="*/ 0 w 58389"/>
                        <a:gd name="connsiteY1" fmla="*/ 8813 h 50440"/>
                        <a:gd name="connsiteX2" fmla="*/ 0 w 58389"/>
                        <a:gd name="connsiteY2" fmla="*/ 45169 h 50440"/>
                        <a:gd name="connsiteX3" fmla="*/ 12119 w 58389"/>
                        <a:gd name="connsiteY3" fmla="*/ 49576 h 50440"/>
                        <a:gd name="connsiteX4" fmla="*/ 48474 w 58389"/>
                        <a:gd name="connsiteY4" fmla="*/ 38559 h 50440"/>
                        <a:gd name="connsiteX5" fmla="*/ 58389 w 58389"/>
                        <a:gd name="connsiteY5" fmla="*/ 28644 h 50440"/>
                        <a:gd name="connsiteX6" fmla="*/ 58389 w 58389"/>
                        <a:gd name="connsiteY6" fmla="*/ 0 h 50440"/>
                        <a:gd name="connsiteX7" fmla="*/ 14322 w 58389"/>
                        <a:gd name="connsiteY7" fmla="*/ 6610 h 50440"/>
                        <a:gd name="connsiteX8" fmla="*/ 1102 w 58389"/>
                        <a:gd name="connsiteY8" fmla="*/ 5508 h 5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89" h="50440">
                          <a:moveTo>
                            <a:pt x="1102" y="5508"/>
                          </a:moveTo>
                          <a:cubicBezTo>
                            <a:pt x="1102" y="6610"/>
                            <a:pt x="0" y="7712"/>
                            <a:pt x="0" y="8813"/>
                          </a:cubicBezTo>
                          <a:lnTo>
                            <a:pt x="0" y="45169"/>
                          </a:lnTo>
                          <a:cubicBezTo>
                            <a:pt x="0" y="49576"/>
                            <a:pt x="5508" y="51779"/>
                            <a:pt x="12119" y="49576"/>
                          </a:cubicBezTo>
                          <a:lnTo>
                            <a:pt x="48474" y="38559"/>
                          </a:lnTo>
                          <a:cubicBezTo>
                            <a:pt x="53983" y="36356"/>
                            <a:pt x="58389" y="31949"/>
                            <a:pt x="58389" y="28644"/>
                          </a:cubicBezTo>
                          <a:lnTo>
                            <a:pt x="58389" y="0"/>
                          </a:lnTo>
                          <a:cubicBezTo>
                            <a:pt x="45169" y="4407"/>
                            <a:pt x="29746" y="6610"/>
                            <a:pt x="14322" y="6610"/>
                          </a:cubicBezTo>
                          <a:cubicBezTo>
                            <a:pt x="11017" y="6610"/>
                            <a:pt x="5508" y="6610"/>
                            <a:pt x="1102" y="5508"/>
                          </a:cubicBezTo>
                          <a:close/>
                        </a:path>
                      </a:pathLst>
                    </a:custGeom>
                    <a:solidFill>
                      <a:srgbClr val="FFFFFF"/>
                    </a:solidFill>
                    <a:ln w="11002" cap="flat">
                      <a:noFill/>
                      <a:prstDash val="solid"/>
                      <a:miter/>
                    </a:ln>
                  </p:spPr>
                  <p:txBody>
                    <a:bodyPr rtlCol="0" anchor="ctr"/>
                    <a:lstStyle/>
                    <a:p>
                      <a:endParaRPr lang="en-US"/>
                    </a:p>
                  </p:txBody>
                </p:sp>
                <p:sp>
                  <p:nvSpPr>
                    <p:cNvPr id="156" name="Freeform 94">
                      <a:extLst>
                        <a:ext uri="{FF2B5EF4-FFF2-40B4-BE49-F238E27FC236}">
                          <a16:creationId xmlns:a16="http://schemas.microsoft.com/office/drawing/2014/main" id="{C90B50F8-E250-084C-AC4E-54B8D8309C1E}"/>
                        </a:ext>
                      </a:extLst>
                    </p:cNvPr>
                    <p:cNvSpPr/>
                    <p:nvPr/>
                  </p:nvSpPr>
                  <p:spPr>
                    <a:xfrm>
                      <a:off x="5666603" y="2561435"/>
                      <a:ext cx="29745" cy="37870"/>
                    </a:xfrm>
                    <a:custGeom>
                      <a:avLst/>
                      <a:gdLst>
                        <a:gd name="connsiteX0" fmla="*/ 24237 w 29745"/>
                        <a:gd name="connsiteY0" fmla="*/ 0 h 37870"/>
                        <a:gd name="connsiteX1" fmla="*/ 5508 w 29745"/>
                        <a:gd name="connsiteY1" fmla="*/ 3305 h 37870"/>
                        <a:gd name="connsiteX2" fmla="*/ 0 w 29745"/>
                        <a:gd name="connsiteY2" fmla="*/ 9915 h 37870"/>
                        <a:gd name="connsiteX3" fmla="*/ 0 w 29745"/>
                        <a:gd name="connsiteY3" fmla="*/ 34152 h 37870"/>
                        <a:gd name="connsiteX4" fmla="*/ 5508 w 29745"/>
                        <a:gd name="connsiteY4" fmla="*/ 37457 h 37870"/>
                        <a:gd name="connsiteX5" fmla="*/ 24237 w 29745"/>
                        <a:gd name="connsiteY5" fmla="*/ 33051 h 37870"/>
                        <a:gd name="connsiteX6" fmla="*/ 29746 w 29745"/>
                        <a:gd name="connsiteY6" fmla="*/ 26441 h 37870"/>
                        <a:gd name="connsiteX7" fmla="*/ 29746 w 29745"/>
                        <a:gd name="connsiteY7" fmla="*/ 3305 h 37870"/>
                        <a:gd name="connsiteX8" fmla="*/ 24237 w 29745"/>
                        <a:gd name="connsiteY8" fmla="*/ 0 h 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7870">
                          <a:moveTo>
                            <a:pt x="24237" y="0"/>
                          </a:moveTo>
                          <a:lnTo>
                            <a:pt x="5508" y="3305"/>
                          </a:lnTo>
                          <a:cubicBezTo>
                            <a:pt x="2203" y="4407"/>
                            <a:pt x="0" y="6610"/>
                            <a:pt x="0" y="9915"/>
                          </a:cubicBezTo>
                          <a:lnTo>
                            <a:pt x="0" y="34152"/>
                          </a:lnTo>
                          <a:cubicBezTo>
                            <a:pt x="0" y="37457"/>
                            <a:pt x="2203" y="38559"/>
                            <a:pt x="5508" y="37457"/>
                          </a:cubicBezTo>
                          <a:lnTo>
                            <a:pt x="24237" y="33051"/>
                          </a:lnTo>
                          <a:cubicBezTo>
                            <a:pt x="26440" y="31949"/>
                            <a:pt x="29746" y="29746"/>
                            <a:pt x="29746" y="26441"/>
                          </a:cubicBezTo>
                          <a:lnTo>
                            <a:pt x="29746" y="3305"/>
                          </a:lnTo>
                          <a:cubicBezTo>
                            <a:pt x="29746" y="1102"/>
                            <a:pt x="27542" y="0"/>
                            <a:pt x="24237" y="0"/>
                          </a:cubicBezTo>
                          <a:close/>
                        </a:path>
                      </a:pathLst>
                    </a:custGeom>
                    <a:solidFill>
                      <a:srgbClr val="FFFFFF"/>
                    </a:solidFill>
                    <a:ln w="11002" cap="flat">
                      <a:noFill/>
                      <a:prstDash val="solid"/>
                      <a:miter/>
                    </a:ln>
                  </p:spPr>
                  <p:txBody>
                    <a:bodyPr rtlCol="0" anchor="ctr"/>
                    <a:lstStyle/>
                    <a:p>
                      <a:endParaRPr lang="en-US"/>
                    </a:p>
                  </p:txBody>
                </p:sp>
                <p:sp>
                  <p:nvSpPr>
                    <p:cNvPr id="157" name="Freeform 95">
                      <a:extLst>
                        <a:ext uri="{FF2B5EF4-FFF2-40B4-BE49-F238E27FC236}">
                          <a16:creationId xmlns:a16="http://schemas.microsoft.com/office/drawing/2014/main" id="{11B4F98B-9776-1C4D-B6C8-1F752CB496F4}"/>
                        </a:ext>
                      </a:extLst>
                    </p:cNvPr>
                    <p:cNvSpPr/>
                    <p:nvPr/>
                  </p:nvSpPr>
                  <p:spPr>
                    <a:xfrm>
                      <a:off x="5666603" y="2450165"/>
                      <a:ext cx="29745" cy="35253"/>
                    </a:xfrm>
                    <a:custGeom>
                      <a:avLst/>
                      <a:gdLst>
                        <a:gd name="connsiteX0" fmla="*/ 24237 w 29745"/>
                        <a:gd name="connsiteY0" fmla="*/ 1102 h 35253"/>
                        <a:gd name="connsiteX1" fmla="*/ 5508 w 29745"/>
                        <a:gd name="connsiteY1" fmla="*/ 0 h 35253"/>
                        <a:gd name="connsiteX2" fmla="*/ 0 w 29745"/>
                        <a:gd name="connsiteY2" fmla="*/ 5508 h 35253"/>
                        <a:gd name="connsiteX3" fmla="*/ 0 w 29745"/>
                        <a:gd name="connsiteY3" fmla="*/ 29746 h 35253"/>
                        <a:gd name="connsiteX4" fmla="*/ 5508 w 29745"/>
                        <a:gd name="connsiteY4" fmla="*/ 35254 h 35253"/>
                        <a:gd name="connsiteX5" fmla="*/ 24237 w 29745"/>
                        <a:gd name="connsiteY5" fmla="*/ 35254 h 35253"/>
                        <a:gd name="connsiteX6" fmla="*/ 29746 w 29745"/>
                        <a:gd name="connsiteY6" fmla="*/ 29746 h 35253"/>
                        <a:gd name="connsiteX7" fmla="*/ 29746 w 29745"/>
                        <a:gd name="connsiteY7" fmla="*/ 6610 h 35253"/>
                        <a:gd name="connsiteX8" fmla="*/ 24237 w 29745"/>
                        <a:gd name="connsiteY8" fmla="*/ 1102 h 3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5253">
                          <a:moveTo>
                            <a:pt x="24237" y="1102"/>
                          </a:moveTo>
                          <a:lnTo>
                            <a:pt x="5508" y="0"/>
                          </a:lnTo>
                          <a:cubicBezTo>
                            <a:pt x="2203" y="0"/>
                            <a:pt x="0" y="2203"/>
                            <a:pt x="0" y="5508"/>
                          </a:cubicBezTo>
                          <a:lnTo>
                            <a:pt x="0" y="29746"/>
                          </a:lnTo>
                          <a:cubicBezTo>
                            <a:pt x="0" y="33051"/>
                            <a:pt x="2203" y="35254"/>
                            <a:pt x="5508" y="35254"/>
                          </a:cubicBezTo>
                          <a:lnTo>
                            <a:pt x="24237" y="35254"/>
                          </a:lnTo>
                          <a:cubicBezTo>
                            <a:pt x="26440" y="35254"/>
                            <a:pt x="29746" y="33051"/>
                            <a:pt x="29746" y="29746"/>
                          </a:cubicBezTo>
                          <a:lnTo>
                            <a:pt x="29746" y="6610"/>
                          </a:lnTo>
                          <a:cubicBezTo>
                            <a:pt x="29746" y="3305"/>
                            <a:pt x="27542" y="1102"/>
                            <a:pt x="24237" y="1102"/>
                          </a:cubicBezTo>
                          <a:close/>
                        </a:path>
                      </a:pathLst>
                    </a:custGeom>
                    <a:solidFill>
                      <a:srgbClr val="FFFFFF"/>
                    </a:solidFill>
                    <a:ln w="11002" cap="flat">
                      <a:noFill/>
                      <a:prstDash val="solid"/>
                      <a:miter/>
                    </a:ln>
                  </p:spPr>
                  <p:txBody>
                    <a:bodyPr rtlCol="0" anchor="ctr"/>
                    <a:lstStyle/>
                    <a:p>
                      <a:endParaRPr lang="en-US"/>
                    </a:p>
                  </p:txBody>
                </p:sp>
                <p:sp>
                  <p:nvSpPr>
                    <p:cNvPr id="158" name="Freeform 96">
                      <a:extLst>
                        <a:ext uri="{FF2B5EF4-FFF2-40B4-BE49-F238E27FC236}">
                          <a16:creationId xmlns:a16="http://schemas.microsoft.com/office/drawing/2014/main" id="{922DFE9F-226C-8942-B78F-33F071F4793B}"/>
                        </a:ext>
                      </a:extLst>
                    </p:cNvPr>
                    <p:cNvSpPr/>
                    <p:nvPr/>
                  </p:nvSpPr>
                  <p:spPr>
                    <a:xfrm>
                      <a:off x="5666603" y="2334194"/>
                      <a:ext cx="29745" cy="39145"/>
                    </a:xfrm>
                    <a:custGeom>
                      <a:avLst/>
                      <a:gdLst>
                        <a:gd name="connsiteX0" fmla="*/ 24237 w 29745"/>
                        <a:gd name="connsiteY0" fmla="*/ 5801 h 39145"/>
                        <a:gd name="connsiteX1" fmla="*/ 5508 w 29745"/>
                        <a:gd name="connsiteY1" fmla="*/ 293 h 39145"/>
                        <a:gd name="connsiteX2" fmla="*/ 0 w 29745"/>
                        <a:gd name="connsiteY2" fmla="*/ 3598 h 39145"/>
                        <a:gd name="connsiteX3" fmla="*/ 0 w 29745"/>
                        <a:gd name="connsiteY3" fmla="*/ 27835 h 39145"/>
                        <a:gd name="connsiteX4" fmla="*/ 5508 w 29745"/>
                        <a:gd name="connsiteY4" fmla="*/ 34445 h 39145"/>
                        <a:gd name="connsiteX5" fmla="*/ 24237 w 29745"/>
                        <a:gd name="connsiteY5" fmla="*/ 38852 h 39145"/>
                        <a:gd name="connsiteX6" fmla="*/ 29746 w 29745"/>
                        <a:gd name="connsiteY6" fmla="*/ 35547 h 39145"/>
                        <a:gd name="connsiteX7" fmla="*/ 29746 w 29745"/>
                        <a:gd name="connsiteY7" fmla="*/ 12412 h 39145"/>
                        <a:gd name="connsiteX8" fmla="*/ 24237 w 29745"/>
                        <a:gd name="connsiteY8" fmla="*/ 5801 h 3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45" h="39145">
                          <a:moveTo>
                            <a:pt x="24237" y="5801"/>
                          </a:moveTo>
                          <a:lnTo>
                            <a:pt x="5508" y="293"/>
                          </a:lnTo>
                          <a:cubicBezTo>
                            <a:pt x="2203" y="-809"/>
                            <a:pt x="0" y="1395"/>
                            <a:pt x="0" y="3598"/>
                          </a:cubicBezTo>
                          <a:lnTo>
                            <a:pt x="0" y="27835"/>
                          </a:lnTo>
                          <a:cubicBezTo>
                            <a:pt x="0" y="31140"/>
                            <a:pt x="2203" y="33344"/>
                            <a:pt x="5508" y="34445"/>
                          </a:cubicBezTo>
                          <a:lnTo>
                            <a:pt x="24237" y="38852"/>
                          </a:lnTo>
                          <a:cubicBezTo>
                            <a:pt x="26440" y="39954"/>
                            <a:pt x="29746" y="37750"/>
                            <a:pt x="29746" y="35547"/>
                          </a:cubicBezTo>
                          <a:lnTo>
                            <a:pt x="29746" y="12412"/>
                          </a:lnTo>
                          <a:cubicBezTo>
                            <a:pt x="29746" y="10208"/>
                            <a:pt x="27542" y="6903"/>
                            <a:pt x="24237" y="5801"/>
                          </a:cubicBezTo>
                          <a:close/>
                        </a:path>
                      </a:pathLst>
                    </a:custGeom>
                    <a:solidFill>
                      <a:srgbClr val="FFFFFF"/>
                    </a:solidFill>
                    <a:ln w="11002" cap="flat">
                      <a:noFill/>
                      <a:prstDash val="solid"/>
                      <a:miter/>
                    </a:ln>
                  </p:spPr>
                  <p:txBody>
                    <a:bodyPr rtlCol="0" anchor="ctr"/>
                    <a:lstStyle/>
                    <a:p>
                      <a:endParaRPr lang="en-US"/>
                    </a:p>
                  </p:txBody>
                </p:sp>
                <p:sp>
                  <p:nvSpPr>
                    <p:cNvPr id="159" name="Freeform 97">
                      <a:extLst>
                        <a:ext uri="{FF2B5EF4-FFF2-40B4-BE49-F238E27FC236}">
                          <a16:creationId xmlns:a16="http://schemas.microsoft.com/office/drawing/2014/main" id="{AF91FEF1-9810-6C4E-9803-22587F080457}"/>
                        </a:ext>
                      </a:extLst>
                    </p:cNvPr>
                    <p:cNvSpPr/>
                    <p:nvPr/>
                  </p:nvSpPr>
                  <p:spPr>
                    <a:xfrm>
                      <a:off x="5452876" y="2274132"/>
                      <a:ext cx="58558" cy="59743"/>
                    </a:xfrm>
                    <a:custGeom>
                      <a:avLst/>
                      <a:gdLst>
                        <a:gd name="connsiteX0" fmla="*/ 48474 w 58558"/>
                        <a:gd name="connsiteY0" fmla="*/ 11881 h 59743"/>
                        <a:gd name="connsiteX1" fmla="*/ 12119 w 58558"/>
                        <a:gd name="connsiteY1" fmla="*/ 864 h 59743"/>
                        <a:gd name="connsiteX2" fmla="*/ 0 w 58558"/>
                        <a:gd name="connsiteY2" fmla="*/ 5271 h 59743"/>
                        <a:gd name="connsiteX3" fmla="*/ 0 w 58558"/>
                        <a:gd name="connsiteY3" fmla="*/ 41627 h 59743"/>
                        <a:gd name="connsiteX4" fmla="*/ 12119 w 58558"/>
                        <a:gd name="connsiteY4" fmla="*/ 51542 h 59743"/>
                        <a:gd name="connsiteX5" fmla="*/ 20932 w 58558"/>
                        <a:gd name="connsiteY5" fmla="*/ 53745 h 59743"/>
                        <a:gd name="connsiteX6" fmla="*/ 48474 w 58558"/>
                        <a:gd name="connsiteY6" fmla="*/ 59254 h 59743"/>
                        <a:gd name="connsiteX7" fmla="*/ 55084 w 58558"/>
                        <a:gd name="connsiteY7" fmla="*/ 59254 h 59743"/>
                        <a:gd name="connsiteX8" fmla="*/ 58389 w 58558"/>
                        <a:gd name="connsiteY8" fmla="*/ 54847 h 59743"/>
                        <a:gd name="connsiteX9" fmla="*/ 58389 w 58558"/>
                        <a:gd name="connsiteY9" fmla="*/ 21796 h 59743"/>
                        <a:gd name="connsiteX10" fmla="*/ 48474 w 58558"/>
                        <a:gd name="connsiteY10" fmla="*/ 11881 h 5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58" h="59743">
                          <a:moveTo>
                            <a:pt x="48474" y="11881"/>
                          </a:moveTo>
                          <a:lnTo>
                            <a:pt x="12119" y="864"/>
                          </a:lnTo>
                          <a:cubicBezTo>
                            <a:pt x="5508" y="-1339"/>
                            <a:pt x="0" y="864"/>
                            <a:pt x="0" y="5271"/>
                          </a:cubicBezTo>
                          <a:lnTo>
                            <a:pt x="0" y="41627"/>
                          </a:lnTo>
                          <a:cubicBezTo>
                            <a:pt x="0" y="46034"/>
                            <a:pt x="5508" y="50440"/>
                            <a:pt x="12119" y="51542"/>
                          </a:cubicBezTo>
                          <a:lnTo>
                            <a:pt x="20932" y="53745"/>
                          </a:lnTo>
                          <a:lnTo>
                            <a:pt x="48474" y="59254"/>
                          </a:lnTo>
                          <a:cubicBezTo>
                            <a:pt x="50678" y="60356"/>
                            <a:pt x="52881" y="59254"/>
                            <a:pt x="55084" y="59254"/>
                          </a:cubicBezTo>
                          <a:cubicBezTo>
                            <a:pt x="57288" y="58152"/>
                            <a:pt x="58389" y="57050"/>
                            <a:pt x="58389" y="54847"/>
                          </a:cubicBezTo>
                          <a:lnTo>
                            <a:pt x="58389" y="21796"/>
                          </a:lnTo>
                          <a:cubicBezTo>
                            <a:pt x="59491" y="18491"/>
                            <a:pt x="55084" y="14085"/>
                            <a:pt x="48474" y="11881"/>
                          </a:cubicBezTo>
                          <a:close/>
                        </a:path>
                      </a:pathLst>
                    </a:custGeom>
                    <a:solidFill>
                      <a:srgbClr val="FFFFFF"/>
                    </a:solidFill>
                    <a:ln w="11002" cap="flat">
                      <a:noFill/>
                      <a:prstDash val="solid"/>
                      <a:miter/>
                    </a:ln>
                  </p:spPr>
                  <p:txBody>
                    <a:bodyPr rtlCol="0" anchor="ctr"/>
                    <a:lstStyle/>
                    <a:p>
                      <a:endParaRPr lang="en-US"/>
                    </a:p>
                  </p:txBody>
                </p:sp>
              </p:grpSp>
            </p:grpSp>
          </p:grpSp>
          <p:grpSp>
            <p:nvGrpSpPr>
              <p:cNvPr id="26" name="Group 25">
                <a:extLst>
                  <a:ext uri="{FF2B5EF4-FFF2-40B4-BE49-F238E27FC236}">
                    <a16:creationId xmlns:a16="http://schemas.microsoft.com/office/drawing/2014/main" id="{0E320A53-008F-C24F-AA10-52A09BF69843}"/>
                  </a:ext>
                </a:extLst>
              </p:cNvPr>
              <p:cNvGrpSpPr/>
              <p:nvPr/>
            </p:nvGrpSpPr>
            <p:grpSpPr>
              <a:xfrm>
                <a:off x="3722058" y="4365651"/>
                <a:ext cx="1904755" cy="674010"/>
                <a:chOff x="3574245" y="4365651"/>
                <a:chExt cx="1904755" cy="674010"/>
              </a:xfrm>
            </p:grpSpPr>
            <p:sp>
              <p:nvSpPr>
                <p:cNvPr id="115" name="Content Placeholder 2">
                  <a:extLst>
                    <a:ext uri="{FF2B5EF4-FFF2-40B4-BE49-F238E27FC236}">
                      <a16:creationId xmlns:a16="http://schemas.microsoft.com/office/drawing/2014/main" id="{60D3A473-3A70-3E4E-BFF5-75EA1285D85D}"/>
                    </a:ext>
                  </a:extLst>
                </p:cNvPr>
                <p:cNvSpPr txBox="1">
                  <a:spLocks/>
                </p:cNvSpPr>
                <p:nvPr/>
              </p:nvSpPr>
              <p:spPr bwMode="auto">
                <a:xfrm>
                  <a:off x="3574245" y="4365651"/>
                  <a:ext cx="1492377" cy="674010"/>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Veritas Advanced Supervision</a:t>
                  </a:r>
                </a:p>
              </p:txBody>
            </p:sp>
            <p:grpSp>
              <p:nvGrpSpPr>
                <p:cNvPr id="160" name="Graphic 7">
                  <a:extLst>
                    <a:ext uri="{FF2B5EF4-FFF2-40B4-BE49-F238E27FC236}">
                      <a16:creationId xmlns:a16="http://schemas.microsoft.com/office/drawing/2014/main" id="{9957C968-1515-BB46-83BD-7E4D15C505E7}"/>
                    </a:ext>
                  </a:extLst>
                </p:cNvPr>
                <p:cNvGrpSpPr>
                  <a:grpSpLocks noChangeAspect="1"/>
                </p:cNvGrpSpPr>
                <p:nvPr/>
              </p:nvGrpSpPr>
              <p:grpSpPr>
                <a:xfrm>
                  <a:off x="4942600" y="4434456"/>
                  <a:ext cx="536400" cy="536400"/>
                  <a:chOff x="4654152" y="3474735"/>
                  <a:chExt cx="661012" cy="661012"/>
                </a:xfrm>
                <a:effectLst>
                  <a:outerShdw blurRad="63500" dist="38100" dir="2700000" algn="tl" rotWithShape="0">
                    <a:prstClr val="black">
                      <a:alpha val="20000"/>
                    </a:prstClr>
                  </a:outerShdw>
                </a:effectLst>
              </p:grpSpPr>
              <p:sp>
                <p:nvSpPr>
                  <p:cNvPr id="161" name="Freeform 64">
                    <a:extLst>
                      <a:ext uri="{FF2B5EF4-FFF2-40B4-BE49-F238E27FC236}">
                        <a16:creationId xmlns:a16="http://schemas.microsoft.com/office/drawing/2014/main" id="{C98167B6-8D36-A547-8560-C9FA64F1C529}"/>
                      </a:ext>
                    </a:extLst>
                  </p:cNvPr>
                  <p:cNvSpPr/>
                  <p:nvPr/>
                </p:nvSpPr>
                <p:spPr>
                  <a:xfrm>
                    <a:off x="4654152" y="3474735"/>
                    <a:ext cx="661012"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endParaRPr lang="en-US"/>
                  </a:p>
                </p:txBody>
              </p:sp>
              <p:grpSp>
                <p:nvGrpSpPr>
                  <p:cNvPr id="162" name="Graphic 7">
                    <a:extLst>
                      <a:ext uri="{FF2B5EF4-FFF2-40B4-BE49-F238E27FC236}">
                        <a16:creationId xmlns:a16="http://schemas.microsoft.com/office/drawing/2014/main" id="{780DDD7A-791B-BB49-990E-7722142E9D34}"/>
                      </a:ext>
                    </a:extLst>
                  </p:cNvPr>
                  <p:cNvGrpSpPr/>
                  <p:nvPr/>
                </p:nvGrpSpPr>
                <p:grpSpPr>
                  <a:xfrm>
                    <a:off x="4764320" y="3577192"/>
                    <a:ext cx="439573" cy="447285"/>
                    <a:chOff x="4764320" y="3577192"/>
                    <a:chExt cx="439573" cy="447285"/>
                  </a:xfrm>
                  <a:solidFill>
                    <a:srgbClr val="FFFFFF"/>
                  </a:solidFill>
                </p:grpSpPr>
                <p:sp>
                  <p:nvSpPr>
                    <p:cNvPr id="163" name="Freeform 66">
                      <a:extLst>
                        <a:ext uri="{FF2B5EF4-FFF2-40B4-BE49-F238E27FC236}">
                          <a16:creationId xmlns:a16="http://schemas.microsoft.com/office/drawing/2014/main" id="{431E71BC-28EB-9942-A5CE-71DDFF19FFF6}"/>
                        </a:ext>
                      </a:extLst>
                    </p:cNvPr>
                    <p:cNvSpPr/>
                    <p:nvPr/>
                  </p:nvSpPr>
                  <p:spPr>
                    <a:xfrm>
                      <a:off x="4764320" y="3577192"/>
                      <a:ext cx="232731" cy="193897"/>
                    </a:xfrm>
                    <a:custGeom>
                      <a:avLst/>
                      <a:gdLst>
                        <a:gd name="connsiteX0" fmla="*/ 230253 w 232731"/>
                        <a:gd name="connsiteY0" fmla="*/ 3305 h 193897"/>
                        <a:gd name="connsiteX1" fmla="*/ 214829 w 232731"/>
                        <a:gd name="connsiteY1" fmla="*/ 3305 h 193897"/>
                        <a:gd name="connsiteX2" fmla="*/ 55084 w 232731"/>
                        <a:gd name="connsiteY2" fmla="*/ 163050 h 193897"/>
                        <a:gd name="connsiteX3" fmla="*/ 18729 w 232731"/>
                        <a:gd name="connsiteY3" fmla="*/ 126694 h 193897"/>
                        <a:gd name="connsiteX4" fmla="*/ 3305 w 232731"/>
                        <a:gd name="connsiteY4" fmla="*/ 126694 h 193897"/>
                        <a:gd name="connsiteX5" fmla="*/ 3305 w 232731"/>
                        <a:gd name="connsiteY5" fmla="*/ 142118 h 193897"/>
                        <a:gd name="connsiteX6" fmla="*/ 55084 w 232731"/>
                        <a:gd name="connsiteY6" fmla="*/ 193897 h 193897"/>
                        <a:gd name="connsiteX7" fmla="*/ 230253 w 232731"/>
                        <a:gd name="connsiteY7" fmla="*/ 18729 h 193897"/>
                        <a:gd name="connsiteX8" fmla="*/ 230253 w 232731"/>
                        <a:gd name="connsiteY8" fmla="*/ 3305 h 19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1" h="193897">
                          <a:moveTo>
                            <a:pt x="230253" y="3305"/>
                          </a:moveTo>
                          <a:cubicBezTo>
                            <a:pt x="225846" y="-1102"/>
                            <a:pt x="219236" y="-1102"/>
                            <a:pt x="214829" y="3305"/>
                          </a:cubicBezTo>
                          <a:lnTo>
                            <a:pt x="55084" y="163050"/>
                          </a:lnTo>
                          <a:lnTo>
                            <a:pt x="18729" y="126694"/>
                          </a:lnTo>
                          <a:cubicBezTo>
                            <a:pt x="14322" y="122287"/>
                            <a:pt x="7712" y="122287"/>
                            <a:pt x="3305" y="126694"/>
                          </a:cubicBezTo>
                          <a:cubicBezTo>
                            <a:pt x="-1102" y="131101"/>
                            <a:pt x="-1102" y="137711"/>
                            <a:pt x="3305" y="142118"/>
                          </a:cubicBezTo>
                          <a:lnTo>
                            <a:pt x="55084" y="193897"/>
                          </a:lnTo>
                          <a:lnTo>
                            <a:pt x="230253" y="18729"/>
                          </a:lnTo>
                          <a:cubicBezTo>
                            <a:pt x="233558" y="14322"/>
                            <a:pt x="233558" y="7712"/>
                            <a:pt x="230253" y="3305"/>
                          </a:cubicBezTo>
                          <a:close/>
                        </a:path>
                      </a:pathLst>
                    </a:custGeom>
                    <a:solidFill>
                      <a:srgbClr val="FFFFFF"/>
                    </a:solidFill>
                    <a:ln w="11002" cap="flat">
                      <a:noFill/>
                      <a:prstDash val="solid"/>
                      <a:miter/>
                    </a:ln>
                  </p:spPr>
                  <p:txBody>
                    <a:bodyPr rtlCol="0" anchor="ctr"/>
                    <a:lstStyle/>
                    <a:p>
                      <a:endParaRPr lang="en-US"/>
                    </a:p>
                  </p:txBody>
                </p:sp>
                <p:sp>
                  <p:nvSpPr>
                    <p:cNvPr id="164" name="Freeform 67">
                      <a:extLst>
                        <a:ext uri="{FF2B5EF4-FFF2-40B4-BE49-F238E27FC236}">
                          <a16:creationId xmlns:a16="http://schemas.microsoft.com/office/drawing/2014/main" id="{A440F57E-9002-B045-90B7-D281A9AAD03A}"/>
                        </a:ext>
                      </a:extLst>
                    </p:cNvPr>
                    <p:cNvSpPr/>
                    <p:nvPr/>
                  </p:nvSpPr>
                  <p:spPr>
                    <a:xfrm>
                      <a:off x="4834829" y="3655412"/>
                      <a:ext cx="369065" cy="369065"/>
                    </a:xfrm>
                    <a:custGeom>
                      <a:avLst/>
                      <a:gdLst>
                        <a:gd name="connsiteX0" fmla="*/ 342625 w 369065"/>
                        <a:gd name="connsiteY0" fmla="*/ 0 h 369065"/>
                        <a:gd name="connsiteX1" fmla="*/ 198304 w 369065"/>
                        <a:gd name="connsiteY1" fmla="*/ 0 h 369065"/>
                        <a:gd name="connsiteX2" fmla="*/ 171863 w 369065"/>
                        <a:gd name="connsiteY2" fmla="*/ 26440 h 369065"/>
                        <a:gd name="connsiteX3" fmla="*/ 171863 w 369065"/>
                        <a:gd name="connsiteY3" fmla="*/ 85932 h 369065"/>
                        <a:gd name="connsiteX4" fmla="*/ 112372 w 369065"/>
                        <a:gd name="connsiteY4" fmla="*/ 85932 h 369065"/>
                        <a:gd name="connsiteX5" fmla="*/ 85932 w 369065"/>
                        <a:gd name="connsiteY5" fmla="*/ 112372 h 369065"/>
                        <a:gd name="connsiteX6" fmla="*/ 85932 w 369065"/>
                        <a:gd name="connsiteY6" fmla="*/ 171863 h 369065"/>
                        <a:gd name="connsiteX7" fmla="*/ 26440 w 369065"/>
                        <a:gd name="connsiteY7" fmla="*/ 171863 h 369065"/>
                        <a:gd name="connsiteX8" fmla="*/ 0 w 369065"/>
                        <a:gd name="connsiteY8" fmla="*/ 198304 h 369065"/>
                        <a:gd name="connsiteX9" fmla="*/ 0 w 369065"/>
                        <a:gd name="connsiteY9" fmla="*/ 342625 h 369065"/>
                        <a:gd name="connsiteX10" fmla="*/ 26440 w 369065"/>
                        <a:gd name="connsiteY10" fmla="*/ 369066 h 369065"/>
                        <a:gd name="connsiteX11" fmla="*/ 170762 w 369065"/>
                        <a:gd name="connsiteY11" fmla="*/ 369066 h 369065"/>
                        <a:gd name="connsiteX12" fmla="*/ 197202 w 369065"/>
                        <a:gd name="connsiteY12" fmla="*/ 342625 h 369065"/>
                        <a:gd name="connsiteX13" fmla="*/ 197202 w 369065"/>
                        <a:gd name="connsiteY13" fmla="*/ 283134 h 369065"/>
                        <a:gd name="connsiteX14" fmla="*/ 256693 w 369065"/>
                        <a:gd name="connsiteY14" fmla="*/ 283134 h 369065"/>
                        <a:gd name="connsiteX15" fmla="*/ 283134 w 369065"/>
                        <a:gd name="connsiteY15" fmla="*/ 256693 h 369065"/>
                        <a:gd name="connsiteX16" fmla="*/ 283134 w 369065"/>
                        <a:gd name="connsiteY16" fmla="*/ 197202 h 369065"/>
                        <a:gd name="connsiteX17" fmla="*/ 342625 w 369065"/>
                        <a:gd name="connsiteY17" fmla="*/ 197202 h 369065"/>
                        <a:gd name="connsiteX18" fmla="*/ 369066 w 369065"/>
                        <a:gd name="connsiteY18" fmla="*/ 170762 h 369065"/>
                        <a:gd name="connsiteX19" fmla="*/ 369066 w 369065"/>
                        <a:gd name="connsiteY19" fmla="*/ 26440 h 369065"/>
                        <a:gd name="connsiteX20" fmla="*/ 342625 w 369065"/>
                        <a:gd name="connsiteY20" fmla="*/ 0 h 369065"/>
                        <a:gd name="connsiteX21" fmla="*/ 176270 w 369065"/>
                        <a:gd name="connsiteY21" fmla="*/ 341523 h 369065"/>
                        <a:gd name="connsiteX22" fmla="*/ 171863 w 369065"/>
                        <a:gd name="connsiteY22" fmla="*/ 345930 h 369065"/>
                        <a:gd name="connsiteX23" fmla="*/ 27542 w 369065"/>
                        <a:gd name="connsiteY23" fmla="*/ 345930 h 369065"/>
                        <a:gd name="connsiteX24" fmla="*/ 23135 w 369065"/>
                        <a:gd name="connsiteY24" fmla="*/ 341523 h 369065"/>
                        <a:gd name="connsiteX25" fmla="*/ 23135 w 369065"/>
                        <a:gd name="connsiteY25" fmla="*/ 197202 h 369065"/>
                        <a:gd name="connsiteX26" fmla="*/ 27542 w 369065"/>
                        <a:gd name="connsiteY26" fmla="*/ 192795 h 369065"/>
                        <a:gd name="connsiteX27" fmla="*/ 87033 w 369065"/>
                        <a:gd name="connsiteY27" fmla="*/ 192795 h 369065"/>
                        <a:gd name="connsiteX28" fmla="*/ 87033 w 369065"/>
                        <a:gd name="connsiteY28" fmla="*/ 255592 h 369065"/>
                        <a:gd name="connsiteX29" fmla="*/ 113474 w 369065"/>
                        <a:gd name="connsiteY29" fmla="*/ 282032 h 369065"/>
                        <a:gd name="connsiteX30" fmla="*/ 176270 w 369065"/>
                        <a:gd name="connsiteY30" fmla="*/ 282032 h 369065"/>
                        <a:gd name="connsiteX31" fmla="*/ 176270 w 369065"/>
                        <a:gd name="connsiteY31" fmla="*/ 341523 h 369065"/>
                        <a:gd name="connsiteX32" fmla="*/ 261100 w 369065"/>
                        <a:gd name="connsiteY32" fmla="*/ 255592 h 369065"/>
                        <a:gd name="connsiteX33" fmla="*/ 256693 w 369065"/>
                        <a:gd name="connsiteY33" fmla="*/ 259998 h 369065"/>
                        <a:gd name="connsiteX34" fmla="*/ 113474 w 369065"/>
                        <a:gd name="connsiteY34" fmla="*/ 259998 h 369065"/>
                        <a:gd name="connsiteX35" fmla="*/ 109067 w 369065"/>
                        <a:gd name="connsiteY35" fmla="*/ 255592 h 369065"/>
                        <a:gd name="connsiteX36" fmla="*/ 109067 w 369065"/>
                        <a:gd name="connsiteY36" fmla="*/ 112372 h 369065"/>
                        <a:gd name="connsiteX37" fmla="*/ 113474 w 369065"/>
                        <a:gd name="connsiteY37" fmla="*/ 107965 h 369065"/>
                        <a:gd name="connsiteX38" fmla="*/ 172965 w 369065"/>
                        <a:gd name="connsiteY38" fmla="*/ 107965 h 369065"/>
                        <a:gd name="connsiteX39" fmla="*/ 172965 w 369065"/>
                        <a:gd name="connsiteY39" fmla="*/ 170762 h 369065"/>
                        <a:gd name="connsiteX40" fmla="*/ 199406 w 369065"/>
                        <a:gd name="connsiteY40" fmla="*/ 197202 h 369065"/>
                        <a:gd name="connsiteX41" fmla="*/ 261100 w 369065"/>
                        <a:gd name="connsiteY41" fmla="*/ 197202 h 369065"/>
                        <a:gd name="connsiteX42" fmla="*/ 261100 w 369065"/>
                        <a:gd name="connsiteY42" fmla="*/ 255592 h 369065"/>
                        <a:gd name="connsiteX43" fmla="*/ 347032 w 369065"/>
                        <a:gd name="connsiteY43" fmla="*/ 170762 h 369065"/>
                        <a:gd name="connsiteX44" fmla="*/ 342625 w 369065"/>
                        <a:gd name="connsiteY44" fmla="*/ 175168 h 369065"/>
                        <a:gd name="connsiteX45" fmla="*/ 273219 w 369065"/>
                        <a:gd name="connsiteY45" fmla="*/ 175168 h 369065"/>
                        <a:gd name="connsiteX46" fmla="*/ 272117 w 369065"/>
                        <a:gd name="connsiteY46" fmla="*/ 175168 h 369065"/>
                        <a:gd name="connsiteX47" fmla="*/ 271015 w 369065"/>
                        <a:gd name="connsiteY47" fmla="*/ 175168 h 369065"/>
                        <a:gd name="connsiteX48" fmla="*/ 198304 w 369065"/>
                        <a:gd name="connsiteY48" fmla="*/ 175168 h 369065"/>
                        <a:gd name="connsiteX49" fmla="*/ 193897 w 369065"/>
                        <a:gd name="connsiteY49" fmla="*/ 170762 h 369065"/>
                        <a:gd name="connsiteX50" fmla="*/ 193897 w 369065"/>
                        <a:gd name="connsiteY50" fmla="*/ 26440 h 369065"/>
                        <a:gd name="connsiteX51" fmla="*/ 198304 w 369065"/>
                        <a:gd name="connsiteY51" fmla="*/ 22034 h 369065"/>
                        <a:gd name="connsiteX52" fmla="*/ 342625 w 369065"/>
                        <a:gd name="connsiteY52" fmla="*/ 22034 h 369065"/>
                        <a:gd name="connsiteX53" fmla="*/ 347032 w 369065"/>
                        <a:gd name="connsiteY53" fmla="*/ 26440 h 369065"/>
                        <a:gd name="connsiteX54" fmla="*/ 347032 w 369065"/>
                        <a:gd name="connsiteY54" fmla="*/ 170762 h 36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69065" h="369065">
                          <a:moveTo>
                            <a:pt x="342625" y="0"/>
                          </a:moveTo>
                          <a:lnTo>
                            <a:pt x="198304" y="0"/>
                          </a:lnTo>
                          <a:cubicBezTo>
                            <a:pt x="183982" y="0"/>
                            <a:pt x="171863" y="12118"/>
                            <a:pt x="171863" y="26440"/>
                          </a:cubicBezTo>
                          <a:lnTo>
                            <a:pt x="171863" y="85932"/>
                          </a:lnTo>
                          <a:lnTo>
                            <a:pt x="112372" y="85932"/>
                          </a:lnTo>
                          <a:cubicBezTo>
                            <a:pt x="98050" y="85932"/>
                            <a:pt x="85932" y="98050"/>
                            <a:pt x="85932" y="112372"/>
                          </a:cubicBezTo>
                          <a:lnTo>
                            <a:pt x="85932" y="171863"/>
                          </a:lnTo>
                          <a:lnTo>
                            <a:pt x="26440" y="171863"/>
                          </a:lnTo>
                          <a:cubicBezTo>
                            <a:pt x="12119" y="171863"/>
                            <a:pt x="0" y="183982"/>
                            <a:pt x="0" y="198304"/>
                          </a:cubicBezTo>
                          <a:lnTo>
                            <a:pt x="0" y="342625"/>
                          </a:lnTo>
                          <a:cubicBezTo>
                            <a:pt x="0" y="356947"/>
                            <a:pt x="12119" y="369066"/>
                            <a:pt x="26440" y="369066"/>
                          </a:cubicBezTo>
                          <a:lnTo>
                            <a:pt x="170762" y="369066"/>
                          </a:lnTo>
                          <a:cubicBezTo>
                            <a:pt x="185084" y="369066"/>
                            <a:pt x="197202" y="356947"/>
                            <a:pt x="197202" y="342625"/>
                          </a:cubicBezTo>
                          <a:lnTo>
                            <a:pt x="197202" y="283134"/>
                          </a:lnTo>
                          <a:lnTo>
                            <a:pt x="256693" y="283134"/>
                          </a:lnTo>
                          <a:cubicBezTo>
                            <a:pt x="271015" y="283134"/>
                            <a:pt x="283134" y="271015"/>
                            <a:pt x="283134" y="256693"/>
                          </a:cubicBezTo>
                          <a:lnTo>
                            <a:pt x="283134" y="197202"/>
                          </a:lnTo>
                          <a:lnTo>
                            <a:pt x="342625" y="197202"/>
                          </a:lnTo>
                          <a:cubicBezTo>
                            <a:pt x="356947" y="197202"/>
                            <a:pt x="369066" y="185084"/>
                            <a:pt x="369066" y="170762"/>
                          </a:cubicBezTo>
                          <a:lnTo>
                            <a:pt x="369066" y="26440"/>
                          </a:lnTo>
                          <a:cubicBezTo>
                            <a:pt x="369066" y="12118"/>
                            <a:pt x="356947" y="0"/>
                            <a:pt x="342625" y="0"/>
                          </a:cubicBezTo>
                          <a:close/>
                          <a:moveTo>
                            <a:pt x="176270" y="341523"/>
                          </a:moveTo>
                          <a:cubicBezTo>
                            <a:pt x="176270" y="343727"/>
                            <a:pt x="174067" y="345930"/>
                            <a:pt x="171863" y="345930"/>
                          </a:cubicBezTo>
                          <a:lnTo>
                            <a:pt x="27542" y="345930"/>
                          </a:lnTo>
                          <a:cubicBezTo>
                            <a:pt x="25339" y="345930"/>
                            <a:pt x="23135" y="343727"/>
                            <a:pt x="23135" y="341523"/>
                          </a:cubicBezTo>
                          <a:lnTo>
                            <a:pt x="23135" y="197202"/>
                          </a:lnTo>
                          <a:cubicBezTo>
                            <a:pt x="23135" y="194999"/>
                            <a:pt x="25339" y="192795"/>
                            <a:pt x="27542" y="192795"/>
                          </a:cubicBezTo>
                          <a:lnTo>
                            <a:pt x="87033" y="192795"/>
                          </a:lnTo>
                          <a:lnTo>
                            <a:pt x="87033" y="255592"/>
                          </a:lnTo>
                          <a:cubicBezTo>
                            <a:pt x="87033" y="269914"/>
                            <a:pt x="99152" y="282032"/>
                            <a:pt x="113474" y="282032"/>
                          </a:cubicBezTo>
                          <a:lnTo>
                            <a:pt x="176270" y="282032"/>
                          </a:lnTo>
                          <a:lnTo>
                            <a:pt x="176270" y="341523"/>
                          </a:lnTo>
                          <a:close/>
                          <a:moveTo>
                            <a:pt x="261100" y="255592"/>
                          </a:moveTo>
                          <a:cubicBezTo>
                            <a:pt x="261100" y="257795"/>
                            <a:pt x="258897" y="259998"/>
                            <a:pt x="256693" y="259998"/>
                          </a:cubicBezTo>
                          <a:lnTo>
                            <a:pt x="113474" y="259998"/>
                          </a:lnTo>
                          <a:cubicBezTo>
                            <a:pt x="111270" y="259998"/>
                            <a:pt x="109067" y="257795"/>
                            <a:pt x="109067" y="255592"/>
                          </a:cubicBezTo>
                          <a:lnTo>
                            <a:pt x="109067" y="112372"/>
                          </a:lnTo>
                          <a:cubicBezTo>
                            <a:pt x="109067" y="110169"/>
                            <a:pt x="111270" y="107965"/>
                            <a:pt x="113474" y="107965"/>
                          </a:cubicBezTo>
                          <a:lnTo>
                            <a:pt x="172965" y="107965"/>
                          </a:lnTo>
                          <a:lnTo>
                            <a:pt x="172965" y="170762"/>
                          </a:lnTo>
                          <a:cubicBezTo>
                            <a:pt x="172965" y="185084"/>
                            <a:pt x="185084" y="197202"/>
                            <a:pt x="199406" y="197202"/>
                          </a:cubicBezTo>
                          <a:lnTo>
                            <a:pt x="261100" y="197202"/>
                          </a:lnTo>
                          <a:lnTo>
                            <a:pt x="261100" y="255592"/>
                          </a:lnTo>
                          <a:close/>
                          <a:moveTo>
                            <a:pt x="347032" y="170762"/>
                          </a:moveTo>
                          <a:cubicBezTo>
                            <a:pt x="347032" y="172965"/>
                            <a:pt x="344828" y="175168"/>
                            <a:pt x="342625" y="175168"/>
                          </a:cubicBezTo>
                          <a:lnTo>
                            <a:pt x="273219" y="175168"/>
                          </a:lnTo>
                          <a:cubicBezTo>
                            <a:pt x="273219" y="175168"/>
                            <a:pt x="273219" y="175168"/>
                            <a:pt x="272117" y="175168"/>
                          </a:cubicBezTo>
                          <a:cubicBezTo>
                            <a:pt x="272117" y="175168"/>
                            <a:pt x="272117" y="175168"/>
                            <a:pt x="271015" y="175168"/>
                          </a:cubicBezTo>
                          <a:lnTo>
                            <a:pt x="198304" y="175168"/>
                          </a:lnTo>
                          <a:cubicBezTo>
                            <a:pt x="196100" y="175168"/>
                            <a:pt x="193897" y="172965"/>
                            <a:pt x="193897" y="170762"/>
                          </a:cubicBezTo>
                          <a:lnTo>
                            <a:pt x="193897" y="26440"/>
                          </a:lnTo>
                          <a:cubicBezTo>
                            <a:pt x="193897" y="24237"/>
                            <a:pt x="196100" y="22034"/>
                            <a:pt x="198304" y="22034"/>
                          </a:cubicBezTo>
                          <a:lnTo>
                            <a:pt x="342625" y="22034"/>
                          </a:lnTo>
                          <a:cubicBezTo>
                            <a:pt x="344828" y="22034"/>
                            <a:pt x="347032" y="24237"/>
                            <a:pt x="347032" y="26440"/>
                          </a:cubicBezTo>
                          <a:lnTo>
                            <a:pt x="347032" y="170762"/>
                          </a:lnTo>
                          <a:close/>
                        </a:path>
                      </a:pathLst>
                    </a:custGeom>
                    <a:solidFill>
                      <a:srgbClr val="FFFFFF"/>
                    </a:solidFill>
                    <a:ln w="11002" cap="flat">
                      <a:noFill/>
                      <a:prstDash val="solid"/>
                      <a:miter/>
                    </a:ln>
                  </p:spPr>
                  <p:txBody>
                    <a:bodyPr rtlCol="0" anchor="ctr"/>
                    <a:lstStyle/>
                    <a:p>
                      <a:endParaRPr lang="en-US"/>
                    </a:p>
                  </p:txBody>
                </p:sp>
              </p:grpSp>
            </p:grpSp>
          </p:grpSp>
        </p:grpSp>
      </p:grpSp>
      <p:grpSp>
        <p:nvGrpSpPr>
          <p:cNvPr id="36" name="Group 35">
            <a:extLst>
              <a:ext uri="{FF2B5EF4-FFF2-40B4-BE49-F238E27FC236}">
                <a16:creationId xmlns:a16="http://schemas.microsoft.com/office/drawing/2014/main" id="{2FC406C2-7E4B-9B47-AB2A-F2567036DC76}"/>
              </a:ext>
            </a:extLst>
          </p:cNvPr>
          <p:cNvGrpSpPr/>
          <p:nvPr/>
        </p:nvGrpSpPr>
        <p:grpSpPr>
          <a:xfrm>
            <a:off x="8943347" y="1457149"/>
            <a:ext cx="2614820" cy="3733203"/>
            <a:chOff x="8943347" y="1457149"/>
            <a:chExt cx="2614820" cy="3733203"/>
          </a:xfrm>
        </p:grpSpPr>
        <p:sp>
          <p:nvSpPr>
            <p:cNvPr id="103" name="Rounded Rectangle 102">
              <a:extLst>
                <a:ext uri="{FF2B5EF4-FFF2-40B4-BE49-F238E27FC236}">
                  <a16:creationId xmlns:a16="http://schemas.microsoft.com/office/drawing/2014/main" id="{6BF42379-8577-4B43-AC37-9BA0EF84A9E0}"/>
                </a:ext>
              </a:extLst>
            </p:cNvPr>
            <p:cNvSpPr/>
            <p:nvPr/>
          </p:nvSpPr>
          <p:spPr bwMode="auto">
            <a:xfrm>
              <a:off x="8943348" y="1457149"/>
              <a:ext cx="2614819" cy="3733203"/>
            </a:xfrm>
            <a:prstGeom prst="roundRect">
              <a:avLst>
                <a:gd name="adj" fmla="val 3732"/>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04" name="Round Same Side Corner Rectangle 103">
              <a:extLst>
                <a:ext uri="{FF2B5EF4-FFF2-40B4-BE49-F238E27FC236}">
                  <a16:creationId xmlns:a16="http://schemas.microsoft.com/office/drawing/2014/main" id="{4BC35C5C-2141-E84C-AA93-B6A4678B4D57}"/>
                </a:ext>
              </a:extLst>
            </p:cNvPr>
            <p:cNvSpPr/>
            <p:nvPr/>
          </p:nvSpPr>
          <p:spPr bwMode="auto">
            <a:xfrm>
              <a:off x="8943347" y="1457149"/>
              <a:ext cx="2614819" cy="524051"/>
            </a:xfrm>
            <a:prstGeom prst="round2SameRect">
              <a:avLst>
                <a:gd name="adj1" fmla="val 1854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bg1"/>
                  </a:solidFill>
                  <a:ea typeface="Polaris Medium Italic" panose="02000000000000000000" pitchFamily="2" charset="0"/>
                  <a:cs typeface="Polaris Medium Italic" panose="02000000000000000000" pitchFamily="2" charset="0"/>
                </a:rPr>
                <a:t>Options</a:t>
              </a:r>
            </a:p>
          </p:txBody>
        </p:sp>
        <p:grpSp>
          <p:nvGrpSpPr>
            <p:cNvPr id="34" name="Group 33">
              <a:extLst>
                <a:ext uri="{FF2B5EF4-FFF2-40B4-BE49-F238E27FC236}">
                  <a16:creationId xmlns:a16="http://schemas.microsoft.com/office/drawing/2014/main" id="{9E5B011D-2B7C-5C40-AC98-F2B380D490C6}"/>
                </a:ext>
              </a:extLst>
            </p:cNvPr>
            <p:cNvGrpSpPr/>
            <p:nvPr/>
          </p:nvGrpSpPr>
          <p:grpSpPr>
            <a:xfrm>
              <a:off x="9309377" y="2230722"/>
              <a:ext cx="1882763" cy="2667826"/>
              <a:chOff x="9166239" y="2230722"/>
              <a:chExt cx="1882763" cy="2667826"/>
            </a:xfrm>
          </p:grpSpPr>
          <p:sp>
            <p:nvSpPr>
              <p:cNvPr id="120" name="Content Placeholder 2">
                <a:extLst>
                  <a:ext uri="{FF2B5EF4-FFF2-40B4-BE49-F238E27FC236}">
                    <a16:creationId xmlns:a16="http://schemas.microsoft.com/office/drawing/2014/main" id="{5DD024B4-232A-BF4E-971D-265423B74636}"/>
                  </a:ext>
                </a:extLst>
              </p:cNvPr>
              <p:cNvSpPr txBox="1">
                <a:spLocks/>
              </p:cNvSpPr>
              <p:nvPr/>
            </p:nvSpPr>
            <p:spPr bwMode="auto">
              <a:xfrm>
                <a:off x="9166239" y="2230722"/>
                <a:ext cx="1405540" cy="674010"/>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defPPr>
                  <a:defRPr lang="en-US"/>
                </a:defPPr>
                <a:lvl1pPr indent="0" fontAlgn="base">
                  <a:lnSpc>
                    <a:spcPct val="90000"/>
                  </a:lnSpc>
                  <a:spcBef>
                    <a:spcPct val="0"/>
                  </a:spcBef>
                  <a:spcAft>
                    <a:spcPts val="1200"/>
                  </a:spcAft>
                  <a:buClr>
                    <a:prstClr val="black"/>
                  </a:buClr>
                  <a:buNone/>
                  <a:defRPr sz="1400" b="1">
                    <a:solidFill>
                      <a:schemeClr val="tx2"/>
                    </a:solidFill>
                    <a:latin typeface="Arial" panose="020B0604020202020204" pitchFamily="34" charset="0"/>
                  </a:defRPr>
                </a:lvl1pPr>
                <a:lvl2pPr marL="517525" indent="-233363" fontAlgn="base">
                  <a:lnSpc>
                    <a:spcPct val="90000"/>
                  </a:lnSpc>
                  <a:spcBef>
                    <a:spcPct val="0"/>
                  </a:spcBef>
                  <a:spcAft>
                    <a:spcPts val="1000"/>
                  </a:spcAft>
                  <a:buClr>
                    <a:schemeClr val="tx1"/>
                  </a:buClr>
                  <a:buFont typeface="Arial" charset="0"/>
                  <a:buChar char="–"/>
                  <a:defRPr sz="2000"/>
                </a:lvl2pPr>
                <a:lvl3pPr marL="688975" indent="-171450" fontAlgn="base">
                  <a:lnSpc>
                    <a:spcPct val="90000"/>
                  </a:lnSpc>
                  <a:spcBef>
                    <a:spcPct val="0"/>
                  </a:spcBef>
                  <a:spcAft>
                    <a:spcPts val="800"/>
                  </a:spcAft>
                  <a:buClr>
                    <a:schemeClr val="tx1"/>
                  </a:buClr>
                  <a:buChar char="•"/>
                  <a:tabLst/>
                  <a:defRPr sz="1600"/>
                </a:lvl3pPr>
                <a:lvl4pPr marL="854075" indent="-165100" fontAlgn="base">
                  <a:lnSpc>
                    <a:spcPct val="90000"/>
                  </a:lnSpc>
                  <a:spcBef>
                    <a:spcPct val="0"/>
                  </a:spcBef>
                  <a:spcAft>
                    <a:spcPts val="600"/>
                  </a:spcAft>
                  <a:buClr>
                    <a:schemeClr val="tx1"/>
                  </a:buClr>
                  <a:buChar char="–"/>
                  <a:defRPr sz="1400"/>
                </a:lvl4pPr>
                <a:lvl5pPr marL="974725" indent="-120650" fontAlgn="base">
                  <a:lnSpc>
                    <a:spcPct val="90000"/>
                  </a:lnSpc>
                  <a:spcBef>
                    <a:spcPct val="0"/>
                  </a:spcBef>
                  <a:spcAft>
                    <a:spcPts val="600"/>
                  </a:spcAft>
                  <a:buClr>
                    <a:schemeClr val="tx1"/>
                  </a:buClr>
                  <a:buFont typeface="Arial" pitchFamily="34" charset="0"/>
                  <a:buChar char="•"/>
                  <a:defRPr sz="1200"/>
                </a:lvl5pPr>
                <a:lvl6pPr marL="2118832" indent="-228548" fontAlgn="base">
                  <a:lnSpc>
                    <a:spcPct val="95000"/>
                  </a:lnSpc>
                  <a:spcBef>
                    <a:spcPct val="0"/>
                  </a:spcBef>
                  <a:spcAft>
                    <a:spcPct val="35000"/>
                  </a:spcAft>
                  <a:buClr>
                    <a:schemeClr val="bg2"/>
                  </a:buClr>
                  <a:buFont typeface="Arial" charset="0"/>
                  <a:buChar char="◦"/>
                  <a:defRPr sz="1200"/>
                </a:lvl6pPr>
                <a:lvl7pPr marL="2575927" indent="-228548" fontAlgn="base">
                  <a:lnSpc>
                    <a:spcPct val="95000"/>
                  </a:lnSpc>
                  <a:spcBef>
                    <a:spcPct val="0"/>
                  </a:spcBef>
                  <a:spcAft>
                    <a:spcPct val="35000"/>
                  </a:spcAft>
                  <a:buClr>
                    <a:schemeClr val="bg2"/>
                  </a:buClr>
                  <a:buFont typeface="Arial" charset="0"/>
                  <a:buChar char="◦"/>
                  <a:defRPr sz="1200"/>
                </a:lvl7pPr>
                <a:lvl8pPr marL="3033024" indent="-228548" fontAlgn="base">
                  <a:lnSpc>
                    <a:spcPct val="95000"/>
                  </a:lnSpc>
                  <a:spcBef>
                    <a:spcPct val="0"/>
                  </a:spcBef>
                  <a:spcAft>
                    <a:spcPct val="35000"/>
                  </a:spcAft>
                  <a:buClr>
                    <a:schemeClr val="bg2"/>
                  </a:buClr>
                  <a:buFont typeface="Arial" charset="0"/>
                  <a:buChar char="◦"/>
                  <a:defRPr sz="1200"/>
                </a:lvl8pPr>
                <a:lvl9pPr marL="3490120" indent="-228548" fontAlgn="base">
                  <a:lnSpc>
                    <a:spcPct val="95000"/>
                  </a:lnSpc>
                  <a:spcBef>
                    <a:spcPct val="0"/>
                  </a:spcBef>
                  <a:spcAft>
                    <a:spcPct val="35000"/>
                  </a:spcAft>
                  <a:buClr>
                    <a:schemeClr val="bg2"/>
                  </a:buClr>
                  <a:buFont typeface="Arial" charset="0"/>
                  <a:buChar char="◦"/>
                  <a:defRPr sz="1200"/>
                </a:lvl9pPr>
              </a:lstStyle>
              <a:p>
                <a:r>
                  <a:rPr lang="en-US"/>
                  <a:t>Veritas Information Classifier</a:t>
                </a:r>
              </a:p>
            </p:txBody>
          </p:sp>
          <p:sp>
            <p:nvSpPr>
              <p:cNvPr id="121" name="Content Placeholder 2">
                <a:extLst>
                  <a:ext uri="{FF2B5EF4-FFF2-40B4-BE49-F238E27FC236}">
                    <a16:creationId xmlns:a16="http://schemas.microsoft.com/office/drawing/2014/main" id="{AF6361F9-2B1E-1D42-8D53-078A23B625AE}"/>
                  </a:ext>
                </a:extLst>
              </p:cNvPr>
              <p:cNvSpPr txBox="1">
                <a:spLocks/>
              </p:cNvSpPr>
              <p:nvPr/>
            </p:nvSpPr>
            <p:spPr bwMode="auto">
              <a:xfrm>
                <a:off x="9166240" y="3089226"/>
                <a:ext cx="1668994"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defPPr>
                  <a:defRPr lang="en-US"/>
                </a:defPPr>
                <a:lvl1pPr indent="0" fontAlgn="base">
                  <a:lnSpc>
                    <a:spcPct val="90000"/>
                  </a:lnSpc>
                  <a:spcBef>
                    <a:spcPct val="0"/>
                  </a:spcBef>
                  <a:spcAft>
                    <a:spcPts val="1200"/>
                  </a:spcAft>
                  <a:buClr>
                    <a:prstClr val="black"/>
                  </a:buClr>
                  <a:buNone/>
                  <a:defRPr sz="1400" b="1">
                    <a:solidFill>
                      <a:schemeClr val="tx2"/>
                    </a:solidFill>
                    <a:latin typeface="Arial" panose="020B0604020202020204" pitchFamily="34" charset="0"/>
                  </a:defRPr>
                </a:lvl1pPr>
                <a:lvl2pPr marL="517525" indent="-233363" fontAlgn="base">
                  <a:lnSpc>
                    <a:spcPct val="90000"/>
                  </a:lnSpc>
                  <a:spcBef>
                    <a:spcPct val="0"/>
                  </a:spcBef>
                  <a:spcAft>
                    <a:spcPts val="1000"/>
                  </a:spcAft>
                  <a:buClr>
                    <a:schemeClr val="tx1"/>
                  </a:buClr>
                  <a:buFont typeface="Arial" charset="0"/>
                  <a:buChar char="–"/>
                  <a:defRPr sz="2000"/>
                </a:lvl2pPr>
                <a:lvl3pPr marL="688975" indent="-171450" fontAlgn="base">
                  <a:lnSpc>
                    <a:spcPct val="90000"/>
                  </a:lnSpc>
                  <a:spcBef>
                    <a:spcPct val="0"/>
                  </a:spcBef>
                  <a:spcAft>
                    <a:spcPts val="800"/>
                  </a:spcAft>
                  <a:buClr>
                    <a:schemeClr val="tx1"/>
                  </a:buClr>
                  <a:buChar char="•"/>
                  <a:tabLst/>
                  <a:defRPr sz="1600"/>
                </a:lvl3pPr>
                <a:lvl4pPr marL="854075" indent="-165100" fontAlgn="base">
                  <a:lnSpc>
                    <a:spcPct val="90000"/>
                  </a:lnSpc>
                  <a:spcBef>
                    <a:spcPct val="0"/>
                  </a:spcBef>
                  <a:spcAft>
                    <a:spcPts val="600"/>
                  </a:spcAft>
                  <a:buClr>
                    <a:schemeClr val="tx1"/>
                  </a:buClr>
                  <a:buChar char="–"/>
                  <a:defRPr sz="1400"/>
                </a:lvl4pPr>
                <a:lvl5pPr marL="974725" indent="-120650" fontAlgn="base">
                  <a:lnSpc>
                    <a:spcPct val="90000"/>
                  </a:lnSpc>
                  <a:spcBef>
                    <a:spcPct val="0"/>
                  </a:spcBef>
                  <a:spcAft>
                    <a:spcPts val="600"/>
                  </a:spcAft>
                  <a:buClr>
                    <a:schemeClr val="tx1"/>
                  </a:buClr>
                  <a:buFont typeface="Arial" pitchFamily="34" charset="0"/>
                  <a:buChar char="•"/>
                  <a:defRPr sz="1200"/>
                </a:lvl5pPr>
                <a:lvl6pPr marL="2118832" indent="-228548" fontAlgn="base">
                  <a:lnSpc>
                    <a:spcPct val="95000"/>
                  </a:lnSpc>
                  <a:spcBef>
                    <a:spcPct val="0"/>
                  </a:spcBef>
                  <a:spcAft>
                    <a:spcPct val="35000"/>
                  </a:spcAft>
                  <a:buClr>
                    <a:schemeClr val="bg2"/>
                  </a:buClr>
                  <a:buFont typeface="Arial" charset="0"/>
                  <a:buChar char="◦"/>
                  <a:defRPr sz="1200"/>
                </a:lvl6pPr>
                <a:lvl7pPr marL="2575927" indent="-228548" fontAlgn="base">
                  <a:lnSpc>
                    <a:spcPct val="95000"/>
                  </a:lnSpc>
                  <a:spcBef>
                    <a:spcPct val="0"/>
                  </a:spcBef>
                  <a:spcAft>
                    <a:spcPct val="35000"/>
                  </a:spcAft>
                  <a:buClr>
                    <a:schemeClr val="bg2"/>
                  </a:buClr>
                  <a:buFont typeface="Arial" charset="0"/>
                  <a:buChar char="◦"/>
                  <a:defRPr sz="1200"/>
                </a:lvl7pPr>
                <a:lvl8pPr marL="3033024" indent="-228548" fontAlgn="base">
                  <a:lnSpc>
                    <a:spcPct val="95000"/>
                  </a:lnSpc>
                  <a:spcBef>
                    <a:spcPct val="0"/>
                  </a:spcBef>
                  <a:spcAft>
                    <a:spcPct val="35000"/>
                  </a:spcAft>
                  <a:buClr>
                    <a:schemeClr val="bg2"/>
                  </a:buClr>
                  <a:buFont typeface="Arial" charset="0"/>
                  <a:buChar char="◦"/>
                  <a:defRPr sz="1200"/>
                </a:lvl8pPr>
                <a:lvl9pPr marL="3490120" indent="-228548" fontAlgn="base">
                  <a:lnSpc>
                    <a:spcPct val="95000"/>
                  </a:lnSpc>
                  <a:spcBef>
                    <a:spcPct val="0"/>
                  </a:spcBef>
                  <a:spcAft>
                    <a:spcPct val="35000"/>
                  </a:spcAft>
                  <a:buClr>
                    <a:schemeClr val="bg2"/>
                  </a:buClr>
                  <a:buFont typeface="Arial" charset="0"/>
                  <a:buChar char="◦"/>
                  <a:defRPr sz="1200"/>
                </a:lvl9pPr>
              </a:lstStyle>
              <a:p>
                <a:r>
                  <a:rPr lang="en-US"/>
                  <a:t>Enterprise Vault Extensions</a:t>
                </a:r>
              </a:p>
            </p:txBody>
          </p:sp>
          <p:sp>
            <p:nvSpPr>
              <p:cNvPr id="122" name="Content Placeholder 2">
                <a:extLst>
                  <a:ext uri="{FF2B5EF4-FFF2-40B4-BE49-F238E27FC236}">
                    <a16:creationId xmlns:a16="http://schemas.microsoft.com/office/drawing/2014/main" id="{7E66E3D8-6381-9B4C-83F5-8913E9233B9A}"/>
                  </a:ext>
                </a:extLst>
              </p:cNvPr>
              <p:cNvSpPr txBox="1">
                <a:spLocks/>
              </p:cNvSpPr>
              <p:nvPr/>
            </p:nvSpPr>
            <p:spPr bwMode="auto">
              <a:xfrm>
                <a:off x="9166239" y="3753831"/>
                <a:ext cx="1501761"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defPPr>
                  <a:defRPr lang="en-US"/>
                </a:defPPr>
                <a:lvl1pPr indent="0" fontAlgn="base">
                  <a:lnSpc>
                    <a:spcPct val="90000"/>
                  </a:lnSpc>
                  <a:spcBef>
                    <a:spcPct val="0"/>
                  </a:spcBef>
                  <a:spcAft>
                    <a:spcPts val="1200"/>
                  </a:spcAft>
                  <a:buClr>
                    <a:prstClr val="black"/>
                  </a:buClr>
                  <a:buNone/>
                  <a:defRPr sz="1400" b="1">
                    <a:solidFill>
                      <a:schemeClr val="tx2"/>
                    </a:solidFill>
                    <a:latin typeface="Arial" panose="020B0604020202020204" pitchFamily="34" charset="0"/>
                  </a:defRPr>
                </a:lvl1pPr>
                <a:lvl2pPr marL="517525" indent="-233363" fontAlgn="base">
                  <a:lnSpc>
                    <a:spcPct val="90000"/>
                  </a:lnSpc>
                  <a:spcBef>
                    <a:spcPct val="0"/>
                  </a:spcBef>
                  <a:spcAft>
                    <a:spcPts val="1000"/>
                  </a:spcAft>
                  <a:buClr>
                    <a:schemeClr val="tx1"/>
                  </a:buClr>
                  <a:buFont typeface="Arial" charset="0"/>
                  <a:buChar char="–"/>
                  <a:defRPr sz="2000"/>
                </a:lvl2pPr>
                <a:lvl3pPr marL="688975" indent="-171450" fontAlgn="base">
                  <a:lnSpc>
                    <a:spcPct val="90000"/>
                  </a:lnSpc>
                  <a:spcBef>
                    <a:spcPct val="0"/>
                  </a:spcBef>
                  <a:spcAft>
                    <a:spcPts val="800"/>
                  </a:spcAft>
                  <a:buClr>
                    <a:schemeClr val="tx1"/>
                  </a:buClr>
                  <a:buChar char="•"/>
                  <a:tabLst/>
                  <a:defRPr sz="1600"/>
                </a:lvl3pPr>
                <a:lvl4pPr marL="854075" indent="-165100" fontAlgn="base">
                  <a:lnSpc>
                    <a:spcPct val="90000"/>
                  </a:lnSpc>
                  <a:spcBef>
                    <a:spcPct val="0"/>
                  </a:spcBef>
                  <a:spcAft>
                    <a:spcPts val="600"/>
                  </a:spcAft>
                  <a:buClr>
                    <a:schemeClr val="tx1"/>
                  </a:buClr>
                  <a:buChar char="–"/>
                  <a:defRPr sz="1400"/>
                </a:lvl4pPr>
                <a:lvl5pPr marL="974725" indent="-120650" fontAlgn="base">
                  <a:lnSpc>
                    <a:spcPct val="90000"/>
                  </a:lnSpc>
                  <a:spcBef>
                    <a:spcPct val="0"/>
                  </a:spcBef>
                  <a:spcAft>
                    <a:spcPts val="600"/>
                  </a:spcAft>
                  <a:buClr>
                    <a:schemeClr val="tx1"/>
                  </a:buClr>
                  <a:buFont typeface="Arial" pitchFamily="34" charset="0"/>
                  <a:buChar char="•"/>
                  <a:defRPr sz="1200"/>
                </a:lvl5pPr>
                <a:lvl6pPr marL="2118832" indent="-228548" fontAlgn="base">
                  <a:lnSpc>
                    <a:spcPct val="95000"/>
                  </a:lnSpc>
                  <a:spcBef>
                    <a:spcPct val="0"/>
                  </a:spcBef>
                  <a:spcAft>
                    <a:spcPct val="35000"/>
                  </a:spcAft>
                  <a:buClr>
                    <a:schemeClr val="bg2"/>
                  </a:buClr>
                  <a:buFont typeface="Arial" charset="0"/>
                  <a:buChar char="◦"/>
                  <a:defRPr sz="1200"/>
                </a:lvl6pPr>
                <a:lvl7pPr marL="2575927" indent="-228548" fontAlgn="base">
                  <a:lnSpc>
                    <a:spcPct val="95000"/>
                  </a:lnSpc>
                  <a:spcBef>
                    <a:spcPct val="0"/>
                  </a:spcBef>
                  <a:spcAft>
                    <a:spcPct val="35000"/>
                  </a:spcAft>
                  <a:buClr>
                    <a:schemeClr val="bg2"/>
                  </a:buClr>
                  <a:buFont typeface="Arial" charset="0"/>
                  <a:buChar char="◦"/>
                  <a:defRPr sz="1200"/>
                </a:lvl7pPr>
                <a:lvl8pPr marL="3033024" indent="-228548" fontAlgn="base">
                  <a:lnSpc>
                    <a:spcPct val="95000"/>
                  </a:lnSpc>
                  <a:spcBef>
                    <a:spcPct val="0"/>
                  </a:spcBef>
                  <a:spcAft>
                    <a:spcPct val="35000"/>
                  </a:spcAft>
                  <a:buClr>
                    <a:schemeClr val="bg2"/>
                  </a:buClr>
                  <a:buFont typeface="Arial" charset="0"/>
                  <a:buChar char="◦"/>
                  <a:defRPr sz="1200"/>
                </a:lvl8pPr>
                <a:lvl9pPr marL="3490120" indent="-228548" fontAlgn="base">
                  <a:lnSpc>
                    <a:spcPct val="95000"/>
                  </a:lnSpc>
                  <a:spcBef>
                    <a:spcPct val="0"/>
                  </a:spcBef>
                  <a:spcAft>
                    <a:spcPct val="35000"/>
                  </a:spcAft>
                  <a:buClr>
                    <a:schemeClr val="bg2"/>
                  </a:buClr>
                  <a:buFont typeface="Arial" charset="0"/>
                  <a:buChar char="◦"/>
                  <a:defRPr sz="1200"/>
                </a:lvl9pPr>
              </a:lstStyle>
              <a:p>
                <a:r>
                  <a:rPr lang="en-US"/>
                  <a:t>Analytics Connector</a:t>
                </a:r>
              </a:p>
            </p:txBody>
          </p:sp>
          <p:sp>
            <p:nvSpPr>
              <p:cNvPr id="123" name="Content Placeholder 2">
                <a:extLst>
                  <a:ext uri="{FF2B5EF4-FFF2-40B4-BE49-F238E27FC236}">
                    <a16:creationId xmlns:a16="http://schemas.microsoft.com/office/drawing/2014/main" id="{8D2705FD-AC31-2545-B290-28EFF35A6B13}"/>
                  </a:ext>
                </a:extLst>
              </p:cNvPr>
              <p:cNvSpPr txBox="1">
                <a:spLocks/>
              </p:cNvSpPr>
              <p:nvPr/>
            </p:nvSpPr>
            <p:spPr bwMode="auto">
              <a:xfrm>
                <a:off x="9166239" y="4418437"/>
                <a:ext cx="1882761"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defPPr>
                  <a:defRPr lang="en-US"/>
                </a:defPPr>
                <a:lvl1pPr indent="0" fontAlgn="base">
                  <a:lnSpc>
                    <a:spcPct val="90000"/>
                  </a:lnSpc>
                  <a:spcBef>
                    <a:spcPct val="0"/>
                  </a:spcBef>
                  <a:spcAft>
                    <a:spcPts val="1200"/>
                  </a:spcAft>
                  <a:buClr>
                    <a:prstClr val="black"/>
                  </a:buClr>
                  <a:buNone/>
                  <a:defRPr sz="1400" b="1">
                    <a:solidFill>
                      <a:schemeClr val="tx2"/>
                    </a:solidFill>
                    <a:latin typeface="Arial" panose="020B0604020202020204" pitchFamily="34" charset="0"/>
                  </a:defRPr>
                </a:lvl1pPr>
                <a:lvl2pPr marL="517525" indent="-233363" fontAlgn="base">
                  <a:lnSpc>
                    <a:spcPct val="90000"/>
                  </a:lnSpc>
                  <a:spcBef>
                    <a:spcPct val="0"/>
                  </a:spcBef>
                  <a:spcAft>
                    <a:spcPts val="1000"/>
                  </a:spcAft>
                  <a:buClr>
                    <a:schemeClr val="tx1"/>
                  </a:buClr>
                  <a:buFont typeface="Arial" charset="0"/>
                  <a:buChar char="–"/>
                  <a:defRPr sz="2000"/>
                </a:lvl2pPr>
                <a:lvl3pPr marL="688975" indent="-171450" fontAlgn="base">
                  <a:lnSpc>
                    <a:spcPct val="90000"/>
                  </a:lnSpc>
                  <a:spcBef>
                    <a:spcPct val="0"/>
                  </a:spcBef>
                  <a:spcAft>
                    <a:spcPts val="800"/>
                  </a:spcAft>
                  <a:buClr>
                    <a:schemeClr val="tx1"/>
                  </a:buClr>
                  <a:buChar char="•"/>
                  <a:tabLst/>
                  <a:defRPr sz="1600"/>
                </a:lvl3pPr>
                <a:lvl4pPr marL="854075" indent="-165100" fontAlgn="base">
                  <a:lnSpc>
                    <a:spcPct val="90000"/>
                  </a:lnSpc>
                  <a:spcBef>
                    <a:spcPct val="0"/>
                  </a:spcBef>
                  <a:spcAft>
                    <a:spcPts val="600"/>
                  </a:spcAft>
                  <a:buClr>
                    <a:schemeClr val="tx1"/>
                  </a:buClr>
                  <a:buChar char="–"/>
                  <a:defRPr sz="1400"/>
                </a:lvl4pPr>
                <a:lvl5pPr marL="974725" indent="-120650" fontAlgn="base">
                  <a:lnSpc>
                    <a:spcPct val="90000"/>
                  </a:lnSpc>
                  <a:spcBef>
                    <a:spcPct val="0"/>
                  </a:spcBef>
                  <a:spcAft>
                    <a:spcPts val="600"/>
                  </a:spcAft>
                  <a:buClr>
                    <a:schemeClr val="tx1"/>
                  </a:buClr>
                  <a:buFont typeface="Arial" pitchFamily="34" charset="0"/>
                  <a:buChar char="•"/>
                  <a:defRPr sz="1200"/>
                </a:lvl5pPr>
                <a:lvl6pPr marL="2118832" indent="-228548" fontAlgn="base">
                  <a:lnSpc>
                    <a:spcPct val="95000"/>
                  </a:lnSpc>
                  <a:spcBef>
                    <a:spcPct val="0"/>
                  </a:spcBef>
                  <a:spcAft>
                    <a:spcPct val="35000"/>
                  </a:spcAft>
                  <a:buClr>
                    <a:schemeClr val="bg2"/>
                  </a:buClr>
                  <a:buFont typeface="Arial" charset="0"/>
                  <a:buChar char="◦"/>
                  <a:defRPr sz="1200"/>
                </a:lvl6pPr>
                <a:lvl7pPr marL="2575927" indent="-228548" fontAlgn="base">
                  <a:lnSpc>
                    <a:spcPct val="95000"/>
                  </a:lnSpc>
                  <a:spcBef>
                    <a:spcPct val="0"/>
                  </a:spcBef>
                  <a:spcAft>
                    <a:spcPct val="35000"/>
                  </a:spcAft>
                  <a:buClr>
                    <a:schemeClr val="bg2"/>
                  </a:buClr>
                  <a:buFont typeface="Arial" charset="0"/>
                  <a:buChar char="◦"/>
                  <a:defRPr sz="1200"/>
                </a:lvl7pPr>
                <a:lvl8pPr marL="3033024" indent="-228548" fontAlgn="base">
                  <a:lnSpc>
                    <a:spcPct val="95000"/>
                  </a:lnSpc>
                  <a:spcBef>
                    <a:spcPct val="0"/>
                  </a:spcBef>
                  <a:spcAft>
                    <a:spcPct val="35000"/>
                  </a:spcAft>
                  <a:buClr>
                    <a:schemeClr val="bg2"/>
                  </a:buClr>
                  <a:buFont typeface="Arial" charset="0"/>
                  <a:buChar char="◦"/>
                  <a:defRPr sz="1200"/>
                </a:lvl8pPr>
                <a:lvl9pPr marL="3490120" indent="-228548" fontAlgn="base">
                  <a:lnSpc>
                    <a:spcPct val="95000"/>
                  </a:lnSpc>
                  <a:spcBef>
                    <a:spcPct val="0"/>
                  </a:spcBef>
                  <a:spcAft>
                    <a:spcPct val="35000"/>
                  </a:spcAft>
                  <a:buClr>
                    <a:schemeClr val="bg2"/>
                  </a:buClr>
                  <a:buFont typeface="Arial" charset="0"/>
                  <a:buChar char="◦"/>
                  <a:defRPr sz="1200"/>
                </a:lvl9pPr>
              </a:lstStyle>
              <a:p>
                <a:r>
                  <a:rPr lang="en-US"/>
                  <a:t>Generic S3 Storage Connectors</a:t>
                </a:r>
              </a:p>
            </p:txBody>
          </p:sp>
          <p:grpSp>
            <p:nvGrpSpPr>
              <p:cNvPr id="165" name="Graphic 7">
                <a:extLst>
                  <a:ext uri="{FF2B5EF4-FFF2-40B4-BE49-F238E27FC236}">
                    <a16:creationId xmlns:a16="http://schemas.microsoft.com/office/drawing/2014/main" id="{5B2C77AA-C43D-9C42-8B83-14F8F960586A}"/>
                  </a:ext>
                </a:extLst>
              </p:cNvPr>
              <p:cNvGrpSpPr>
                <a:grpSpLocks noChangeAspect="1"/>
              </p:cNvGrpSpPr>
              <p:nvPr/>
            </p:nvGrpSpPr>
            <p:grpSpPr>
              <a:xfrm>
                <a:off x="10512602" y="2299527"/>
                <a:ext cx="536400" cy="536400"/>
                <a:chOff x="7115460" y="4786845"/>
                <a:chExt cx="661013" cy="661012"/>
              </a:xfrm>
              <a:effectLst>
                <a:outerShdw blurRad="63500" dist="38100" dir="2700000" algn="tl" rotWithShape="0">
                  <a:prstClr val="black">
                    <a:alpha val="20000"/>
                  </a:prstClr>
                </a:outerShdw>
              </a:effectLst>
            </p:grpSpPr>
            <p:sp>
              <p:nvSpPr>
                <p:cNvPr id="166" name="Freeform 47">
                  <a:extLst>
                    <a:ext uri="{FF2B5EF4-FFF2-40B4-BE49-F238E27FC236}">
                      <a16:creationId xmlns:a16="http://schemas.microsoft.com/office/drawing/2014/main" id="{D172C1EB-E599-FF4A-95BD-E77FEE80A5AD}"/>
                    </a:ext>
                  </a:extLst>
                </p:cNvPr>
                <p:cNvSpPr/>
                <p:nvPr/>
              </p:nvSpPr>
              <p:spPr>
                <a:xfrm>
                  <a:off x="7115460" y="4786845"/>
                  <a:ext cx="661013" cy="661012"/>
                </a:xfrm>
                <a:custGeom>
                  <a:avLst/>
                  <a:gdLst>
                    <a:gd name="connsiteX0" fmla="*/ 661013 w 661012"/>
                    <a:gd name="connsiteY0" fmla="*/ 330506 h 661012"/>
                    <a:gd name="connsiteX1" fmla="*/ 330506 w 661012"/>
                    <a:gd name="connsiteY1" fmla="*/ 661013 h 661012"/>
                    <a:gd name="connsiteX2" fmla="*/ 0 w 661012"/>
                    <a:gd name="connsiteY2" fmla="*/ 330506 h 661012"/>
                    <a:gd name="connsiteX3" fmla="*/ 330506 w 661012"/>
                    <a:gd name="connsiteY3" fmla="*/ 0 h 661012"/>
                    <a:gd name="connsiteX4" fmla="*/ 661013 w 661012"/>
                    <a:gd name="connsiteY4" fmla="*/ 330506 h 66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012" h="661012">
                      <a:moveTo>
                        <a:pt x="661013" y="330506"/>
                      </a:moveTo>
                      <a:cubicBezTo>
                        <a:pt x="661013" y="513387"/>
                        <a:pt x="513387" y="661013"/>
                        <a:pt x="330506" y="661013"/>
                      </a:cubicBezTo>
                      <a:cubicBezTo>
                        <a:pt x="147626" y="661013"/>
                        <a:pt x="0" y="513387"/>
                        <a:pt x="0" y="330506"/>
                      </a:cubicBezTo>
                      <a:cubicBezTo>
                        <a:pt x="0" y="147626"/>
                        <a:pt x="147626" y="0"/>
                        <a:pt x="330506" y="0"/>
                      </a:cubicBezTo>
                      <a:cubicBezTo>
                        <a:pt x="513387" y="0"/>
                        <a:pt x="661013" y="147626"/>
                        <a:pt x="661013" y="330506"/>
                      </a:cubicBezTo>
                    </a:path>
                  </a:pathLst>
                </a:custGeom>
                <a:solidFill>
                  <a:srgbClr val="AB2328"/>
                </a:solidFill>
                <a:ln w="11002" cap="flat">
                  <a:noFill/>
                  <a:prstDash val="solid"/>
                  <a:miter/>
                </a:ln>
              </p:spPr>
              <p:txBody>
                <a:bodyPr rtlCol="0" anchor="ctr"/>
                <a:lstStyle/>
                <a:p>
                  <a:endParaRPr lang="en-US"/>
                </a:p>
              </p:txBody>
            </p:sp>
            <p:sp>
              <p:nvSpPr>
                <p:cNvPr id="167" name="Freeform 48">
                  <a:extLst>
                    <a:ext uri="{FF2B5EF4-FFF2-40B4-BE49-F238E27FC236}">
                      <a16:creationId xmlns:a16="http://schemas.microsoft.com/office/drawing/2014/main" id="{853B9993-4621-244B-9C67-3DEC6D6BCFCD}"/>
                    </a:ext>
                  </a:extLst>
                </p:cNvPr>
                <p:cNvSpPr/>
                <p:nvPr/>
              </p:nvSpPr>
              <p:spPr>
                <a:xfrm>
                  <a:off x="7160622" y="4863964"/>
                  <a:ext cx="536521" cy="512286"/>
                </a:xfrm>
                <a:custGeom>
                  <a:avLst/>
                  <a:gdLst>
                    <a:gd name="connsiteX0" fmla="*/ 536522 w 536521"/>
                    <a:gd name="connsiteY0" fmla="*/ 253388 h 512285"/>
                    <a:gd name="connsiteX1" fmla="*/ 491353 w 536521"/>
                    <a:gd name="connsiteY1" fmla="*/ 110169 h 512285"/>
                    <a:gd name="connsiteX2" fmla="*/ 491353 w 536521"/>
                    <a:gd name="connsiteY2" fmla="*/ 71610 h 512285"/>
                    <a:gd name="connsiteX3" fmla="*/ 473726 w 536521"/>
                    <a:gd name="connsiteY3" fmla="*/ 53983 h 512285"/>
                    <a:gd name="connsiteX4" fmla="*/ 439574 w 536521"/>
                    <a:gd name="connsiteY4" fmla="*/ 53983 h 512285"/>
                    <a:gd name="connsiteX5" fmla="*/ 438472 w 536521"/>
                    <a:gd name="connsiteY5" fmla="*/ 52881 h 512285"/>
                    <a:gd name="connsiteX6" fmla="*/ 284235 w 536521"/>
                    <a:gd name="connsiteY6" fmla="*/ 0 h 512285"/>
                    <a:gd name="connsiteX7" fmla="*/ 49576 w 536521"/>
                    <a:gd name="connsiteY7" fmla="*/ 159745 h 512285"/>
                    <a:gd name="connsiteX8" fmla="*/ 49576 w 536521"/>
                    <a:gd name="connsiteY8" fmla="*/ 159745 h 512285"/>
                    <a:gd name="connsiteX9" fmla="*/ 0 w 536521"/>
                    <a:gd name="connsiteY9" fmla="*/ 242371 h 512285"/>
                    <a:gd name="connsiteX10" fmla="*/ 41864 w 536521"/>
                    <a:gd name="connsiteY10" fmla="*/ 320591 h 512285"/>
                    <a:gd name="connsiteX11" fmla="*/ 192795 w 536521"/>
                    <a:gd name="connsiteY11" fmla="*/ 485845 h 512285"/>
                    <a:gd name="connsiteX12" fmla="*/ 189490 w 536521"/>
                    <a:gd name="connsiteY12" fmla="*/ 492455 h 512285"/>
                    <a:gd name="connsiteX13" fmla="*/ 189490 w 536521"/>
                    <a:gd name="connsiteY13" fmla="*/ 505675 h 512285"/>
                    <a:gd name="connsiteX14" fmla="*/ 200507 w 536521"/>
                    <a:gd name="connsiteY14" fmla="*/ 512285 h 512285"/>
                    <a:gd name="connsiteX15" fmla="*/ 375675 w 536521"/>
                    <a:gd name="connsiteY15" fmla="*/ 512285 h 512285"/>
                    <a:gd name="connsiteX16" fmla="*/ 386692 w 536521"/>
                    <a:gd name="connsiteY16" fmla="*/ 505675 h 512285"/>
                    <a:gd name="connsiteX17" fmla="*/ 386692 w 536521"/>
                    <a:gd name="connsiteY17" fmla="*/ 492455 h 512285"/>
                    <a:gd name="connsiteX18" fmla="*/ 382286 w 536521"/>
                    <a:gd name="connsiteY18" fmla="*/ 483641 h 512285"/>
                    <a:gd name="connsiteX19" fmla="*/ 536522 w 536521"/>
                    <a:gd name="connsiteY19" fmla="*/ 253388 h 512285"/>
                    <a:gd name="connsiteX20" fmla="*/ 470421 w 536521"/>
                    <a:gd name="connsiteY20" fmla="*/ 77118 h 512285"/>
                    <a:gd name="connsiteX21" fmla="*/ 470421 w 536521"/>
                    <a:gd name="connsiteY21" fmla="*/ 204914 h 512285"/>
                    <a:gd name="connsiteX22" fmla="*/ 339320 w 536521"/>
                    <a:gd name="connsiteY22" fmla="*/ 204914 h 512285"/>
                    <a:gd name="connsiteX23" fmla="*/ 339320 w 536521"/>
                    <a:gd name="connsiteY23" fmla="*/ 77118 h 512285"/>
                    <a:gd name="connsiteX24" fmla="*/ 470421 w 536521"/>
                    <a:gd name="connsiteY24" fmla="*/ 77118 h 512285"/>
                    <a:gd name="connsiteX25" fmla="*/ 23135 w 536521"/>
                    <a:gd name="connsiteY25" fmla="*/ 244575 h 512285"/>
                    <a:gd name="connsiteX26" fmla="*/ 95847 w 536521"/>
                    <a:gd name="connsiteY26" fmla="*/ 171863 h 512285"/>
                    <a:gd name="connsiteX27" fmla="*/ 168558 w 536521"/>
                    <a:gd name="connsiteY27" fmla="*/ 244575 h 512285"/>
                    <a:gd name="connsiteX28" fmla="*/ 95847 w 536521"/>
                    <a:gd name="connsiteY28" fmla="*/ 317286 h 512285"/>
                    <a:gd name="connsiteX29" fmla="*/ 23135 w 536521"/>
                    <a:gd name="connsiteY29" fmla="*/ 244575 h 512285"/>
                    <a:gd name="connsiteX30" fmla="*/ 217032 w 536521"/>
                    <a:gd name="connsiteY30" fmla="*/ 490251 h 512285"/>
                    <a:gd name="connsiteX31" fmla="*/ 288642 w 536521"/>
                    <a:gd name="connsiteY31" fmla="*/ 366862 h 512285"/>
                    <a:gd name="connsiteX32" fmla="*/ 360252 w 536521"/>
                    <a:gd name="connsiteY32" fmla="*/ 490251 h 512285"/>
                    <a:gd name="connsiteX33" fmla="*/ 217032 w 536521"/>
                    <a:gd name="connsiteY33" fmla="*/ 490251 h 512285"/>
                    <a:gd name="connsiteX34" fmla="*/ 371269 w 536521"/>
                    <a:gd name="connsiteY34" fmla="*/ 466014 h 512285"/>
                    <a:gd name="connsiteX35" fmla="*/ 299659 w 536521"/>
                    <a:gd name="connsiteY35" fmla="*/ 341523 h 512285"/>
                    <a:gd name="connsiteX36" fmla="*/ 288642 w 536521"/>
                    <a:gd name="connsiteY36" fmla="*/ 334913 h 512285"/>
                    <a:gd name="connsiteX37" fmla="*/ 277625 w 536521"/>
                    <a:gd name="connsiteY37" fmla="*/ 341523 h 512285"/>
                    <a:gd name="connsiteX38" fmla="*/ 277625 w 536521"/>
                    <a:gd name="connsiteY38" fmla="*/ 341523 h 512285"/>
                    <a:gd name="connsiteX39" fmla="*/ 204914 w 536521"/>
                    <a:gd name="connsiteY39" fmla="*/ 468217 h 512285"/>
                    <a:gd name="connsiteX40" fmla="*/ 70508 w 536521"/>
                    <a:gd name="connsiteY40" fmla="*/ 334913 h 512285"/>
                    <a:gd name="connsiteX41" fmla="*/ 95847 w 536521"/>
                    <a:gd name="connsiteY41" fmla="*/ 338218 h 512285"/>
                    <a:gd name="connsiteX42" fmla="*/ 190592 w 536521"/>
                    <a:gd name="connsiteY42" fmla="*/ 243473 h 512285"/>
                    <a:gd name="connsiteX43" fmla="*/ 95847 w 536521"/>
                    <a:gd name="connsiteY43" fmla="*/ 148728 h 512285"/>
                    <a:gd name="connsiteX44" fmla="*/ 79321 w 536521"/>
                    <a:gd name="connsiteY44" fmla="*/ 149830 h 512285"/>
                    <a:gd name="connsiteX45" fmla="*/ 285337 w 536521"/>
                    <a:gd name="connsiteY45" fmla="*/ 22034 h 512285"/>
                    <a:gd name="connsiteX46" fmla="*/ 402116 w 536521"/>
                    <a:gd name="connsiteY46" fmla="*/ 53983 h 512285"/>
                    <a:gd name="connsiteX47" fmla="*/ 333811 w 536521"/>
                    <a:gd name="connsiteY47" fmla="*/ 53983 h 512285"/>
                    <a:gd name="connsiteX48" fmla="*/ 316184 w 536521"/>
                    <a:gd name="connsiteY48" fmla="*/ 71610 h 512285"/>
                    <a:gd name="connsiteX49" fmla="*/ 316184 w 536521"/>
                    <a:gd name="connsiteY49" fmla="*/ 209321 h 512285"/>
                    <a:gd name="connsiteX50" fmla="*/ 333811 w 536521"/>
                    <a:gd name="connsiteY50" fmla="*/ 226948 h 512285"/>
                    <a:gd name="connsiteX51" fmla="*/ 474827 w 536521"/>
                    <a:gd name="connsiteY51" fmla="*/ 226948 h 512285"/>
                    <a:gd name="connsiteX52" fmla="*/ 492454 w 536521"/>
                    <a:gd name="connsiteY52" fmla="*/ 209321 h 512285"/>
                    <a:gd name="connsiteX53" fmla="*/ 492454 w 536521"/>
                    <a:gd name="connsiteY53" fmla="*/ 153135 h 512285"/>
                    <a:gd name="connsiteX54" fmla="*/ 515590 w 536521"/>
                    <a:gd name="connsiteY54" fmla="*/ 252287 h 512285"/>
                    <a:gd name="connsiteX55" fmla="*/ 371269 w 536521"/>
                    <a:gd name="connsiteY55" fmla="*/ 466014 h 51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6521" h="512285">
                      <a:moveTo>
                        <a:pt x="536522" y="253388"/>
                      </a:moveTo>
                      <a:cubicBezTo>
                        <a:pt x="536522" y="201609"/>
                        <a:pt x="521098" y="152033"/>
                        <a:pt x="491353" y="110169"/>
                      </a:cubicBezTo>
                      <a:lnTo>
                        <a:pt x="491353" y="71610"/>
                      </a:lnTo>
                      <a:cubicBezTo>
                        <a:pt x="491353" y="61695"/>
                        <a:pt x="483641" y="53983"/>
                        <a:pt x="473726" y="53983"/>
                      </a:cubicBezTo>
                      <a:lnTo>
                        <a:pt x="439574" y="53983"/>
                      </a:lnTo>
                      <a:cubicBezTo>
                        <a:pt x="439574" y="53983"/>
                        <a:pt x="438472" y="52881"/>
                        <a:pt x="438472" y="52881"/>
                      </a:cubicBezTo>
                      <a:cubicBezTo>
                        <a:pt x="394404" y="18729"/>
                        <a:pt x="340422" y="0"/>
                        <a:pt x="284235" y="0"/>
                      </a:cubicBezTo>
                      <a:cubicBezTo>
                        <a:pt x="179575" y="0"/>
                        <a:pt x="88135" y="62796"/>
                        <a:pt x="49576" y="159745"/>
                      </a:cubicBezTo>
                      <a:cubicBezTo>
                        <a:pt x="49576" y="159745"/>
                        <a:pt x="49576" y="159745"/>
                        <a:pt x="49576" y="159745"/>
                      </a:cubicBezTo>
                      <a:cubicBezTo>
                        <a:pt x="20932" y="176270"/>
                        <a:pt x="0" y="207117"/>
                        <a:pt x="0" y="242371"/>
                      </a:cubicBezTo>
                      <a:cubicBezTo>
                        <a:pt x="0" y="275422"/>
                        <a:pt x="16525" y="304066"/>
                        <a:pt x="41864" y="320591"/>
                      </a:cubicBezTo>
                      <a:cubicBezTo>
                        <a:pt x="63898" y="396608"/>
                        <a:pt x="118982" y="457201"/>
                        <a:pt x="192795" y="485845"/>
                      </a:cubicBezTo>
                      <a:lnTo>
                        <a:pt x="189490" y="492455"/>
                      </a:lnTo>
                      <a:cubicBezTo>
                        <a:pt x="187287" y="496861"/>
                        <a:pt x="187287" y="501268"/>
                        <a:pt x="189490" y="505675"/>
                      </a:cubicBezTo>
                      <a:cubicBezTo>
                        <a:pt x="191694" y="510082"/>
                        <a:pt x="196100" y="512285"/>
                        <a:pt x="200507" y="512285"/>
                      </a:cubicBezTo>
                      <a:lnTo>
                        <a:pt x="375675" y="512285"/>
                      </a:lnTo>
                      <a:cubicBezTo>
                        <a:pt x="380082" y="512285"/>
                        <a:pt x="384489" y="510082"/>
                        <a:pt x="386692" y="505675"/>
                      </a:cubicBezTo>
                      <a:cubicBezTo>
                        <a:pt x="388896" y="501268"/>
                        <a:pt x="388896" y="496861"/>
                        <a:pt x="386692" y="492455"/>
                      </a:cubicBezTo>
                      <a:lnTo>
                        <a:pt x="382286" y="483641"/>
                      </a:lnTo>
                      <a:cubicBezTo>
                        <a:pt x="474827" y="446184"/>
                        <a:pt x="536522" y="354744"/>
                        <a:pt x="536522" y="253388"/>
                      </a:cubicBezTo>
                      <a:close/>
                      <a:moveTo>
                        <a:pt x="470421" y="77118"/>
                      </a:moveTo>
                      <a:lnTo>
                        <a:pt x="470421" y="204914"/>
                      </a:lnTo>
                      <a:lnTo>
                        <a:pt x="339320" y="204914"/>
                      </a:lnTo>
                      <a:lnTo>
                        <a:pt x="339320" y="77118"/>
                      </a:lnTo>
                      <a:lnTo>
                        <a:pt x="470421" y="77118"/>
                      </a:lnTo>
                      <a:close/>
                      <a:moveTo>
                        <a:pt x="23135" y="244575"/>
                      </a:moveTo>
                      <a:cubicBezTo>
                        <a:pt x="23135" y="204914"/>
                        <a:pt x="55084" y="171863"/>
                        <a:pt x="95847" y="171863"/>
                      </a:cubicBezTo>
                      <a:cubicBezTo>
                        <a:pt x="135508" y="171863"/>
                        <a:pt x="168558" y="203812"/>
                        <a:pt x="168558" y="244575"/>
                      </a:cubicBezTo>
                      <a:cubicBezTo>
                        <a:pt x="168558" y="284235"/>
                        <a:pt x="136609" y="317286"/>
                        <a:pt x="95847" y="317286"/>
                      </a:cubicBezTo>
                      <a:cubicBezTo>
                        <a:pt x="56186" y="316185"/>
                        <a:pt x="23135" y="284235"/>
                        <a:pt x="23135" y="244575"/>
                      </a:cubicBezTo>
                      <a:close/>
                      <a:moveTo>
                        <a:pt x="217032" y="490251"/>
                      </a:moveTo>
                      <a:lnTo>
                        <a:pt x="288642" y="366862"/>
                      </a:lnTo>
                      <a:lnTo>
                        <a:pt x="360252" y="490251"/>
                      </a:lnTo>
                      <a:lnTo>
                        <a:pt x="217032" y="490251"/>
                      </a:lnTo>
                      <a:close/>
                      <a:moveTo>
                        <a:pt x="371269" y="466014"/>
                      </a:moveTo>
                      <a:lnTo>
                        <a:pt x="299659" y="341523"/>
                      </a:lnTo>
                      <a:cubicBezTo>
                        <a:pt x="297456" y="337117"/>
                        <a:pt x="293049" y="334913"/>
                        <a:pt x="288642" y="334913"/>
                      </a:cubicBezTo>
                      <a:cubicBezTo>
                        <a:pt x="284235" y="334913"/>
                        <a:pt x="279829" y="337117"/>
                        <a:pt x="277625" y="341523"/>
                      </a:cubicBezTo>
                      <a:cubicBezTo>
                        <a:pt x="277625" y="341523"/>
                        <a:pt x="277625" y="341523"/>
                        <a:pt x="277625" y="341523"/>
                      </a:cubicBezTo>
                      <a:lnTo>
                        <a:pt x="204914" y="468217"/>
                      </a:lnTo>
                      <a:cubicBezTo>
                        <a:pt x="143219" y="445082"/>
                        <a:pt x="94745" y="396608"/>
                        <a:pt x="70508" y="334913"/>
                      </a:cubicBezTo>
                      <a:cubicBezTo>
                        <a:pt x="78220" y="337117"/>
                        <a:pt x="87033" y="338218"/>
                        <a:pt x="95847" y="338218"/>
                      </a:cubicBezTo>
                      <a:cubicBezTo>
                        <a:pt x="147626" y="338218"/>
                        <a:pt x="190592" y="296354"/>
                        <a:pt x="190592" y="243473"/>
                      </a:cubicBezTo>
                      <a:cubicBezTo>
                        <a:pt x="190592" y="190592"/>
                        <a:pt x="148728" y="148728"/>
                        <a:pt x="95847" y="148728"/>
                      </a:cubicBezTo>
                      <a:cubicBezTo>
                        <a:pt x="90338" y="148728"/>
                        <a:pt x="84830" y="149830"/>
                        <a:pt x="79321" y="149830"/>
                      </a:cubicBezTo>
                      <a:cubicBezTo>
                        <a:pt x="117880" y="71610"/>
                        <a:pt x="197202" y="22034"/>
                        <a:pt x="285337" y="22034"/>
                      </a:cubicBezTo>
                      <a:cubicBezTo>
                        <a:pt x="327201" y="22034"/>
                        <a:pt x="366862" y="33051"/>
                        <a:pt x="402116" y="53983"/>
                      </a:cubicBezTo>
                      <a:lnTo>
                        <a:pt x="333811" y="53983"/>
                      </a:lnTo>
                      <a:cubicBezTo>
                        <a:pt x="323896" y="53983"/>
                        <a:pt x="316184" y="61695"/>
                        <a:pt x="316184" y="71610"/>
                      </a:cubicBezTo>
                      <a:lnTo>
                        <a:pt x="316184" y="209321"/>
                      </a:lnTo>
                      <a:cubicBezTo>
                        <a:pt x="316184" y="219236"/>
                        <a:pt x="323896" y="226948"/>
                        <a:pt x="333811" y="226948"/>
                      </a:cubicBezTo>
                      <a:lnTo>
                        <a:pt x="474827" y="226948"/>
                      </a:lnTo>
                      <a:cubicBezTo>
                        <a:pt x="484743" y="226948"/>
                        <a:pt x="492454" y="219236"/>
                        <a:pt x="492454" y="209321"/>
                      </a:cubicBezTo>
                      <a:lnTo>
                        <a:pt x="492454" y="153135"/>
                      </a:lnTo>
                      <a:cubicBezTo>
                        <a:pt x="506777" y="183982"/>
                        <a:pt x="515590" y="218134"/>
                        <a:pt x="515590" y="252287"/>
                      </a:cubicBezTo>
                      <a:cubicBezTo>
                        <a:pt x="514488" y="345930"/>
                        <a:pt x="457201" y="430760"/>
                        <a:pt x="371269" y="466014"/>
                      </a:cubicBezTo>
                      <a:close/>
                    </a:path>
                  </a:pathLst>
                </a:custGeom>
                <a:solidFill>
                  <a:srgbClr val="FFFFFF"/>
                </a:solidFill>
                <a:ln w="11002" cap="flat">
                  <a:noFill/>
                  <a:prstDash val="solid"/>
                  <a:miter/>
                </a:ln>
              </p:spPr>
              <p:txBody>
                <a:bodyPr rtlCol="0" anchor="ctr"/>
                <a:lstStyle/>
                <a:p>
                  <a:endParaRPr lang="en-US"/>
                </a:p>
              </p:txBody>
            </p:sp>
          </p:grpSp>
        </p:grpSp>
      </p:grpSp>
      <p:grpSp>
        <p:nvGrpSpPr>
          <p:cNvPr id="32" name="Group 31">
            <a:extLst>
              <a:ext uri="{FF2B5EF4-FFF2-40B4-BE49-F238E27FC236}">
                <a16:creationId xmlns:a16="http://schemas.microsoft.com/office/drawing/2014/main" id="{D864154D-78DC-3E47-B39D-C460AE028B83}"/>
              </a:ext>
            </a:extLst>
          </p:cNvPr>
          <p:cNvGrpSpPr/>
          <p:nvPr/>
        </p:nvGrpSpPr>
        <p:grpSpPr>
          <a:xfrm>
            <a:off x="633833" y="1457149"/>
            <a:ext cx="2617996" cy="3733203"/>
            <a:chOff x="633833" y="1457149"/>
            <a:chExt cx="2617996" cy="3733203"/>
          </a:xfrm>
        </p:grpSpPr>
        <p:sp>
          <p:nvSpPr>
            <p:cNvPr id="30" name="Rounded Rectangle 29">
              <a:extLst>
                <a:ext uri="{FF2B5EF4-FFF2-40B4-BE49-F238E27FC236}">
                  <a16:creationId xmlns:a16="http://schemas.microsoft.com/office/drawing/2014/main" id="{2AEAD0A3-01CC-BF4B-96E5-86F797086B73}"/>
                </a:ext>
              </a:extLst>
            </p:cNvPr>
            <p:cNvSpPr/>
            <p:nvPr/>
          </p:nvSpPr>
          <p:spPr bwMode="auto">
            <a:xfrm>
              <a:off x="637010" y="1457149"/>
              <a:ext cx="2614819" cy="3733203"/>
            </a:xfrm>
            <a:prstGeom prst="roundRect">
              <a:avLst>
                <a:gd name="adj" fmla="val 4136"/>
              </a:avLst>
            </a:prstGeom>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85" name="Rounded Rectangle 84">
              <a:extLst>
                <a:ext uri="{FF2B5EF4-FFF2-40B4-BE49-F238E27FC236}">
                  <a16:creationId xmlns:a16="http://schemas.microsoft.com/office/drawing/2014/main" id="{1C742EAC-EA56-BE40-8DE4-F4B5CCD78ED8}"/>
                </a:ext>
              </a:extLst>
            </p:cNvPr>
            <p:cNvSpPr/>
            <p:nvPr/>
          </p:nvSpPr>
          <p:spPr bwMode="auto">
            <a:xfrm>
              <a:off x="637010" y="1989604"/>
              <a:ext cx="2614819" cy="962746"/>
            </a:xfrm>
            <a:prstGeom prst="roundRect">
              <a:avLst>
                <a:gd name="adj" fmla="val 0"/>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86" name="Rounded Rectangle 85">
              <a:extLst>
                <a:ext uri="{FF2B5EF4-FFF2-40B4-BE49-F238E27FC236}">
                  <a16:creationId xmlns:a16="http://schemas.microsoft.com/office/drawing/2014/main" id="{B8AAA793-8C87-194F-A203-C74069095EC5}"/>
                </a:ext>
              </a:extLst>
            </p:cNvPr>
            <p:cNvSpPr/>
            <p:nvPr/>
          </p:nvSpPr>
          <p:spPr bwMode="auto">
            <a:xfrm>
              <a:off x="637010" y="2948027"/>
              <a:ext cx="2614819" cy="642311"/>
            </a:xfrm>
            <a:prstGeom prst="roundRect">
              <a:avLst>
                <a:gd name="adj" fmla="val 0"/>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92" name="Rounded Rectangle 91">
              <a:extLst>
                <a:ext uri="{FF2B5EF4-FFF2-40B4-BE49-F238E27FC236}">
                  <a16:creationId xmlns:a16="http://schemas.microsoft.com/office/drawing/2014/main" id="{EBE944CD-CA98-FC4D-B7FA-9E3A27CAC622}"/>
                </a:ext>
              </a:extLst>
            </p:cNvPr>
            <p:cNvSpPr/>
            <p:nvPr/>
          </p:nvSpPr>
          <p:spPr bwMode="auto">
            <a:xfrm>
              <a:off x="637010" y="3589618"/>
              <a:ext cx="2614819" cy="642311"/>
            </a:xfrm>
            <a:prstGeom prst="roundRect">
              <a:avLst>
                <a:gd name="adj" fmla="val 0"/>
              </a:avLst>
            </a:prstGeom>
            <a:solidFill>
              <a:schemeClr val="bg1"/>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31" name="Round Same Side Corner Rectangle 30">
              <a:extLst>
                <a:ext uri="{FF2B5EF4-FFF2-40B4-BE49-F238E27FC236}">
                  <a16:creationId xmlns:a16="http://schemas.microsoft.com/office/drawing/2014/main" id="{F74C8546-3330-5A42-9446-B1D3360B2C6D}"/>
                </a:ext>
              </a:extLst>
            </p:cNvPr>
            <p:cNvSpPr/>
            <p:nvPr/>
          </p:nvSpPr>
          <p:spPr bwMode="auto">
            <a:xfrm>
              <a:off x="637009" y="1457149"/>
              <a:ext cx="2614819" cy="524051"/>
            </a:xfrm>
            <a:prstGeom prst="round2SameRect">
              <a:avLst>
                <a:gd name="adj1" fmla="val 18541"/>
                <a:gd name="adj2" fmla="val 0"/>
              </a:avLst>
            </a:prstGeom>
            <a:gradFill flip="none" rotWithShape="1">
              <a:gsLst>
                <a:gs pos="0">
                  <a:schemeClr val="tx2"/>
                </a:gs>
                <a:gs pos="100000">
                  <a:srgbClr val="182C35"/>
                </a:gs>
              </a:gsLst>
              <a:lin ang="2700000" scaled="1"/>
              <a:tileRect/>
            </a:gra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bg1"/>
                  </a:solidFill>
                  <a:ea typeface="Polaris Medium Italic" panose="02000000000000000000" pitchFamily="2" charset="0"/>
                  <a:cs typeface="Polaris Medium Italic" panose="02000000000000000000" pitchFamily="2" charset="0"/>
                </a:rPr>
                <a:t>120+ Content Sources</a:t>
              </a:r>
            </a:p>
          </p:txBody>
        </p:sp>
        <p:sp>
          <p:nvSpPr>
            <p:cNvPr id="109" name="Content Placeholder 2">
              <a:extLst>
                <a:ext uri="{FF2B5EF4-FFF2-40B4-BE49-F238E27FC236}">
                  <a16:creationId xmlns:a16="http://schemas.microsoft.com/office/drawing/2014/main" id="{ADE3CCCE-859C-474F-ACF4-E071E9194B85}"/>
                </a:ext>
              </a:extLst>
            </p:cNvPr>
            <p:cNvSpPr txBox="1">
              <a:spLocks/>
            </p:cNvSpPr>
            <p:nvPr/>
          </p:nvSpPr>
          <p:spPr bwMode="auto">
            <a:xfrm>
              <a:off x="708039" y="2327705"/>
              <a:ext cx="874102"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Email</a:t>
              </a:r>
            </a:p>
          </p:txBody>
        </p:sp>
        <p:sp>
          <p:nvSpPr>
            <p:cNvPr id="110" name="Content Placeholder 2">
              <a:extLst>
                <a:ext uri="{FF2B5EF4-FFF2-40B4-BE49-F238E27FC236}">
                  <a16:creationId xmlns:a16="http://schemas.microsoft.com/office/drawing/2014/main" id="{F4F5EB3A-2872-094C-BDD0-2CC72A6ED659}"/>
                </a:ext>
              </a:extLst>
            </p:cNvPr>
            <p:cNvSpPr txBox="1">
              <a:spLocks/>
            </p:cNvSpPr>
            <p:nvPr/>
          </p:nvSpPr>
          <p:spPr bwMode="auto">
            <a:xfrm>
              <a:off x="708039" y="3149260"/>
              <a:ext cx="2263761"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IM</a:t>
              </a:r>
            </a:p>
          </p:txBody>
        </p:sp>
        <p:sp>
          <p:nvSpPr>
            <p:cNvPr id="111" name="Content Placeholder 2">
              <a:extLst>
                <a:ext uri="{FF2B5EF4-FFF2-40B4-BE49-F238E27FC236}">
                  <a16:creationId xmlns:a16="http://schemas.microsoft.com/office/drawing/2014/main" id="{E7CB03DD-6024-5045-A581-6C694AAB7208}"/>
                </a:ext>
              </a:extLst>
            </p:cNvPr>
            <p:cNvSpPr txBox="1">
              <a:spLocks/>
            </p:cNvSpPr>
            <p:nvPr/>
          </p:nvSpPr>
          <p:spPr bwMode="auto">
            <a:xfrm>
              <a:off x="708039" y="3777850"/>
              <a:ext cx="2263761" cy="286212"/>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File </a:t>
              </a:r>
            </a:p>
          </p:txBody>
        </p:sp>
        <p:grpSp>
          <p:nvGrpSpPr>
            <p:cNvPr id="15" name="Group 14">
              <a:extLst>
                <a:ext uri="{FF2B5EF4-FFF2-40B4-BE49-F238E27FC236}">
                  <a16:creationId xmlns:a16="http://schemas.microsoft.com/office/drawing/2014/main" id="{3BA55E30-A7BA-0E45-9F54-7B39FAFDE722}"/>
                </a:ext>
              </a:extLst>
            </p:cNvPr>
            <p:cNvGrpSpPr/>
            <p:nvPr/>
          </p:nvGrpSpPr>
          <p:grpSpPr>
            <a:xfrm>
              <a:off x="1390970" y="2186165"/>
              <a:ext cx="1750868" cy="510577"/>
              <a:chOff x="1428266" y="2155828"/>
              <a:chExt cx="1750868" cy="510577"/>
            </a:xfrm>
          </p:grpSpPr>
          <p:pic>
            <p:nvPicPr>
              <p:cNvPr id="124" name="Picture 2" descr="Dear Exchange Admins: 7 Must-Know Tips for Managing Office 365">
                <a:extLst>
                  <a:ext uri="{FF2B5EF4-FFF2-40B4-BE49-F238E27FC236}">
                    <a16:creationId xmlns:a16="http://schemas.microsoft.com/office/drawing/2014/main" id="{DD0D7897-7E28-8641-AE84-2B689C4B1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266" y="2155828"/>
                <a:ext cx="844493" cy="336454"/>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New HCL Notes, Domino, &amp;amp; Connections content is back on Domino! | The Notes  Guy in Seattle">
                <a:extLst>
                  <a:ext uri="{FF2B5EF4-FFF2-40B4-BE49-F238E27FC236}">
                    <a16:creationId xmlns:a16="http://schemas.microsoft.com/office/drawing/2014/main" id="{ACB39399-F038-6A42-B45F-E13CB6B90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2338" y="2522982"/>
                <a:ext cx="839970" cy="143423"/>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Office 365 down? Current problems and outages | Downdetector">
                <a:extLst>
                  <a:ext uri="{FF2B5EF4-FFF2-40B4-BE49-F238E27FC236}">
                    <a16:creationId xmlns:a16="http://schemas.microsoft.com/office/drawing/2014/main" id="{2E225898-A0AD-A040-9CFE-55413DE840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6188" y="2215502"/>
                <a:ext cx="711404" cy="246649"/>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Coremail Svg Png Icon Free Download (#342940) - OnlineWebFonts.COM">
                <a:extLst>
                  <a:ext uri="{FF2B5EF4-FFF2-40B4-BE49-F238E27FC236}">
                    <a16:creationId xmlns:a16="http://schemas.microsoft.com/office/drawing/2014/main" id="{63A466E2-E7E4-F44C-BC5F-1E83436A0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922" y="2528395"/>
                <a:ext cx="769212" cy="11150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78B9FF1-0FCF-1045-83A4-4B982D2EF93B}"/>
                </a:ext>
              </a:extLst>
            </p:cNvPr>
            <p:cNvGrpSpPr/>
            <p:nvPr/>
          </p:nvGrpSpPr>
          <p:grpSpPr>
            <a:xfrm>
              <a:off x="1609265" y="3030948"/>
              <a:ext cx="1355702" cy="482326"/>
              <a:chOff x="1609265" y="3005451"/>
              <a:chExt cx="1355702" cy="482326"/>
            </a:xfrm>
          </p:grpSpPr>
          <p:pic>
            <p:nvPicPr>
              <p:cNvPr id="128" name="Picture 127">
                <a:extLst>
                  <a:ext uri="{FF2B5EF4-FFF2-40B4-BE49-F238E27FC236}">
                    <a16:creationId xmlns:a16="http://schemas.microsoft.com/office/drawing/2014/main" id="{1A4F37B0-13AD-EC4A-8404-4D2BD4B6DC9D}"/>
                  </a:ext>
                </a:extLst>
              </p:cNvPr>
              <p:cNvPicPr>
                <a:picLocks noChangeAspect="1"/>
              </p:cNvPicPr>
              <p:nvPr/>
            </p:nvPicPr>
            <p:blipFill>
              <a:blip r:embed="rId7"/>
              <a:stretch>
                <a:fillRect/>
              </a:stretch>
            </p:blipFill>
            <p:spPr>
              <a:xfrm>
                <a:off x="1609265" y="3088901"/>
                <a:ext cx="313702" cy="291742"/>
              </a:xfrm>
              <a:prstGeom prst="rect">
                <a:avLst/>
              </a:prstGeom>
            </p:spPr>
          </p:pic>
          <p:pic>
            <p:nvPicPr>
              <p:cNvPr id="129" name="Picture 12">
                <a:extLst>
                  <a:ext uri="{FF2B5EF4-FFF2-40B4-BE49-F238E27FC236}">
                    <a16:creationId xmlns:a16="http://schemas.microsoft.com/office/drawing/2014/main" id="{59D8095A-7AFF-904D-82DC-E899591A29B7}"/>
                  </a:ext>
                </a:extLst>
              </p:cNvPr>
              <p:cNvPicPr>
                <a:picLocks noChangeAspect="1" noChangeArrowheads="1"/>
              </p:cNvPicPr>
              <p:nvPr/>
            </p:nvPicPr>
            <p:blipFill>
              <a:blip r:embed="rId8"/>
              <a:srcRect/>
              <a:stretch/>
            </p:blipFill>
            <p:spPr bwMode="auto">
              <a:xfrm>
                <a:off x="2317141" y="3005451"/>
                <a:ext cx="647826" cy="4823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A6E36A55-EA1E-934C-8D85-A2A2B07CF518}"/>
                </a:ext>
              </a:extLst>
            </p:cNvPr>
            <p:cNvGrpSpPr/>
            <p:nvPr/>
          </p:nvGrpSpPr>
          <p:grpSpPr>
            <a:xfrm>
              <a:off x="1398441" y="3727979"/>
              <a:ext cx="1660172" cy="363512"/>
              <a:chOff x="1365715" y="3798764"/>
              <a:chExt cx="1660172" cy="363512"/>
            </a:xfrm>
          </p:grpSpPr>
          <p:pic>
            <p:nvPicPr>
              <p:cNvPr id="130" name="Picture 14" descr="OneDrive for Everything in Your Life - Microsoft 365 Blog">
                <a:extLst>
                  <a:ext uri="{FF2B5EF4-FFF2-40B4-BE49-F238E27FC236}">
                    <a16:creationId xmlns:a16="http://schemas.microsoft.com/office/drawing/2014/main" id="{B76E902B-B27C-8B4D-B75D-CAF5E3E743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3387" y="3854052"/>
                <a:ext cx="802500" cy="25293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6" descr="NetApp Logo | evolution history and meaning, PNG">
                <a:extLst>
                  <a:ext uri="{FF2B5EF4-FFF2-40B4-BE49-F238E27FC236}">
                    <a16:creationId xmlns:a16="http://schemas.microsoft.com/office/drawing/2014/main" id="{227AB2FB-22D4-D24C-83A9-6B3E3A7F1E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5715" y="3798764"/>
                <a:ext cx="704812" cy="36351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ound Same Side Corner Rectangle 18">
              <a:extLst>
                <a:ext uri="{FF2B5EF4-FFF2-40B4-BE49-F238E27FC236}">
                  <a16:creationId xmlns:a16="http://schemas.microsoft.com/office/drawing/2014/main" id="{5FDF32CB-D601-DE4F-B220-86040AE81A8F}"/>
                </a:ext>
              </a:extLst>
            </p:cNvPr>
            <p:cNvSpPr/>
            <p:nvPr/>
          </p:nvSpPr>
          <p:spPr bwMode="auto">
            <a:xfrm rot="10800000">
              <a:off x="633833" y="4236331"/>
              <a:ext cx="2617996" cy="954021"/>
            </a:xfrm>
            <a:prstGeom prst="round2SameRect">
              <a:avLst>
                <a:gd name="adj1" fmla="val 10952"/>
                <a:gd name="adj2" fmla="val 0"/>
              </a:avLst>
            </a:prstGeom>
            <a:solidFill>
              <a:schemeClr val="bg2"/>
            </a:solidFill>
            <a:ln w="254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latin typeface="Arial" panose="020B0604020202020204" pitchFamily="34" charset="0"/>
                <a:cs typeface="Arial" panose="020B0604020202020204" pitchFamily="34" charset="0"/>
              </a:endParaRPr>
            </a:p>
          </p:txBody>
        </p:sp>
        <p:sp>
          <p:nvSpPr>
            <p:cNvPr id="112" name="Content Placeholder 2">
              <a:extLst>
                <a:ext uri="{FF2B5EF4-FFF2-40B4-BE49-F238E27FC236}">
                  <a16:creationId xmlns:a16="http://schemas.microsoft.com/office/drawing/2014/main" id="{512CFECE-042B-2A46-8E41-05B9015FE703}"/>
                </a:ext>
              </a:extLst>
            </p:cNvPr>
            <p:cNvSpPr txBox="1">
              <a:spLocks/>
            </p:cNvSpPr>
            <p:nvPr/>
          </p:nvSpPr>
          <p:spPr bwMode="auto">
            <a:xfrm>
              <a:off x="708039" y="4476823"/>
              <a:ext cx="737003" cy="480111"/>
            </a:xfrm>
            <a:prstGeom prst="rect">
              <a:avLst/>
            </a:prstGeom>
            <a:noFill/>
            <a:ln w="9525">
              <a:noFill/>
              <a:miter lim="800000"/>
              <a:headEnd/>
              <a:tailEnd/>
            </a:ln>
          </p:spPr>
          <p:txBody>
            <a:bodyPr vert="horz" wrap="square" lIns="91419" tIns="45710" rIns="91419" bIns="45710" numCol="1" anchor="ctr" anchorCtr="0" compatLnSpc="1">
              <a:prstTxWarp prst="textNoShape">
                <a:avLst/>
              </a:prstTxWarp>
              <a:spAutoFit/>
            </a:bodyPr>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buClr>
                  <a:prstClr val="black"/>
                </a:buClr>
                <a:buNone/>
              </a:pPr>
              <a:r>
                <a:rPr lang="en-US" sz="1400" b="1">
                  <a:solidFill>
                    <a:schemeClr val="tx2"/>
                  </a:solidFill>
                  <a:latin typeface="Arial" panose="020B0604020202020204" pitchFamily="34" charset="0"/>
                </a:rPr>
                <a:t>Social</a:t>
              </a:r>
              <a:br>
                <a:rPr lang="en-US" sz="1400" b="1">
                  <a:solidFill>
                    <a:schemeClr val="tx2"/>
                  </a:solidFill>
                  <a:latin typeface="Arial" panose="020B0604020202020204" pitchFamily="34" charset="0"/>
                </a:rPr>
              </a:br>
              <a:r>
                <a:rPr lang="en-US" sz="1400" b="1">
                  <a:solidFill>
                    <a:schemeClr val="tx2"/>
                  </a:solidFill>
                  <a:latin typeface="Arial" panose="020B0604020202020204" pitchFamily="34" charset="0"/>
                </a:rPr>
                <a:t>Media</a:t>
              </a:r>
            </a:p>
          </p:txBody>
        </p:sp>
        <p:grpSp>
          <p:nvGrpSpPr>
            <p:cNvPr id="18" name="Group 17">
              <a:extLst>
                <a:ext uri="{FF2B5EF4-FFF2-40B4-BE49-F238E27FC236}">
                  <a16:creationId xmlns:a16="http://schemas.microsoft.com/office/drawing/2014/main" id="{498D08F8-9B8D-1946-8A8B-DBDC19171530}"/>
                </a:ext>
              </a:extLst>
            </p:cNvPr>
            <p:cNvGrpSpPr/>
            <p:nvPr/>
          </p:nvGrpSpPr>
          <p:grpSpPr>
            <a:xfrm>
              <a:off x="1545864" y="4371103"/>
              <a:ext cx="1284570" cy="614703"/>
              <a:chOff x="1370438" y="4330424"/>
              <a:chExt cx="1284570" cy="614703"/>
            </a:xfrm>
          </p:grpSpPr>
          <p:pic>
            <p:nvPicPr>
              <p:cNvPr id="132" name="Picture 20" descr="WhatsApp Business down? Realtime overview of WhatsApp Business issues and  outages. | Downdetector">
                <a:extLst>
                  <a:ext uri="{FF2B5EF4-FFF2-40B4-BE49-F238E27FC236}">
                    <a16:creationId xmlns:a16="http://schemas.microsoft.com/office/drawing/2014/main" id="{81392258-9327-7C4F-95FA-F098BD19D3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294" b="27294"/>
              <a:stretch/>
            </p:blipFill>
            <p:spPr bwMode="auto">
              <a:xfrm>
                <a:off x="1370438" y="4436144"/>
                <a:ext cx="754205" cy="19266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2" descr="The Twitter rules: safety, privacy, authenticity, and more">
                <a:extLst>
                  <a:ext uri="{FF2B5EF4-FFF2-40B4-BE49-F238E27FC236}">
                    <a16:creationId xmlns:a16="http://schemas.microsoft.com/office/drawing/2014/main" id="{777E1535-31AC-0244-8B34-40B9C076D8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8717" y="4330424"/>
                <a:ext cx="396291" cy="39629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6" descr="What is Yammer &amp;amp; Why Do Companies Use It? - AvePoint Blog">
                <a:extLst>
                  <a:ext uri="{FF2B5EF4-FFF2-40B4-BE49-F238E27FC236}">
                    <a16:creationId xmlns:a16="http://schemas.microsoft.com/office/drawing/2014/main" id="{4D2CBA6D-A423-5949-964C-1EF5479867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5645" y="4737071"/>
                <a:ext cx="815858" cy="208056"/>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185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childTnLst>
                                </p:cTn>
                              </p:par>
                              <p:par>
                                <p:cTn id="8" presetID="42" presetClass="path" presetSubtype="0" decel="100000" fill="hold" nodeType="withEffect">
                                  <p:stCondLst>
                                    <p:cond delay="0"/>
                                  </p:stCondLst>
                                  <p:childTnLst>
                                    <p:animMotion origin="layout" path="M 2.80802E-6 3.7037E-7 L -0.00039 0.15718 " pathEditMode="relative" rAng="0" ptsTypes="AA">
                                      <p:cBhvr>
                                        <p:cTn id="9" dur="750" spd="-100000" fill="hold"/>
                                        <p:tgtEl>
                                          <p:spTgt spid="32"/>
                                        </p:tgtEl>
                                        <p:attrNameLst>
                                          <p:attrName>ppt_x</p:attrName>
                                          <p:attrName>ppt_y</p:attrName>
                                        </p:attrNameLst>
                                      </p:cBhvr>
                                      <p:rCtr x="-26" y="7847"/>
                                    </p:animMotion>
                                  </p:childTnLst>
                                </p:cTn>
                              </p:par>
                              <p:par>
                                <p:cTn id="10" presetID="10" presetClass="entr" presetSubtype="0" fill="hold" nodeType="withEffect">
                                  <p:stCondLst>
                                    <p:cond delay="25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750"/>
                                        <p:tgtEl>
                                          <p:spTgt spid="29"/>
                                        </p:tgtEl>
                                      </p:cBhvr>
                                    </p:animEffect>
                                  </p:childTnLst>
                                </p:cTn>
                              </p:par>
                              <p:par>
                                <p:cTn id="13" presetID="42" presetClass="path" presetSubtype="0" decel="100000" fill="hold" nodeType="withEffect">
                                  <p:stCondLst>
                                    <p:cond delay="250"/>
                                  </p:stCondLst>
                                  <p:childTnLst>
                                    <p:animMotion origin="layout" path="M -4.11566E-7 3.7037E-7 L 0.00026 0.15903 " pathEditMode="relative" rAng="0" ptsTypes="AA">
                                      <p:cBhvr>
                                        <p:cTn id="14" dur="750" spd="-100000" fill="hold"/>
                                        <p:tgtEl>
                                          <p:spTgt spid="29"/>
                                        </p:tgtEl>
                                        <p:attrNameLst>
                                          <p:attrName>ppt_x</p:attrName>
                                          <p:attrName>ppt_y</p:attrName>
                                        </p:attrNameLst>
                                      </p:cBhvr>
                                      <p:rCtr x="13" y="7940"/>
                                    </p:animMotion>
                                  </p:childTnLst>
                                </p:cTn>
                              </p:par>
                              <p:par>
                                <p:cTn id="15" presetID="10" presetClass="entr" presetSubtype="0" fill="hold" nodeType="withEffect">
                                  <p:stCondLst>
                                    <p:cond delay="5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par>
                                <p:cTn id="18" presetID="42" presetClass="path" presetSubtype="0" decel="100000" fill="hold" nodeType="withEffect">
                                  <p:stCondLst>
                                    <p:cond delay="500"/>
                                  </p:stCondLst>
                                  <p:childTnLst>
                                    <p:animMotion origin="layout" path="M -3.63115E-6 3.7037E-7 L -0.00013 0.15741 " pathEditMode="relative" rAng="0" ptsTypes="AA">
                                      <p:cBhvr>
                                        <p:cTn id="19" dur="750" spd="-100000" fill="hold"/>
                                        <p:tgtEl>
                                          <p:spTgt spid="35"/>
                                        </p:tgtEl>
                                        <p:attrNameLst>
                                          <p:attrName>ppt_x</p:attrName>
                                          <p:attrName>ppt_y</p:attrName>
                                        </p:attrNameLst>
                                      </p:cBhvr>
                                      <p:rCtr x="-13" y="7870"/>
                                    </p:animMotion>
                                  </p:childTnLst>
                                </p:cTn>
                              </p:par>
                              <p:par>
                                <p:cTn id="20" presetID="10" presetClass="entr" presetSubtype="0" fill="hold" nodeType="withEffect">
                                  <p:stCondLst>
                                    <p:cond delay="75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750"/>
                                        <p:tgtEl>
                                          <p:spTgt spid="36"/>
                                        </p:tgtEl>
                                      </p:cBhvr>
                                    </p:animEffect>
                                  </p:childTnLst>
                                </p:cTn>
                              </p:par>
                              <p:par>
                                <p:cTn id="23" presetID="42" presetClass="path" presetSubtype="0" decel="100000" fill="hold" nodeType="withEffect">
                                  <p:stCondLst>
                                    <p:cond delay="750"/>
                                  </p:stCondLst>
                                  <p:childTnLst>
                                    <p:animMotion origin="layout" path="M 3.14926E-6 3.7037E-7 L 0.00052 0.1588 " pathEditMode="relative" rAng="0" ptsTypes="AA">
                                      <p:cBhvr>
                                        <p:cTn id="24" dur="750" spd="-100000" fill="hold"/>
                                        <p:tgtEl>
                                          <p:spTgt spid="36"/>
                                        </p:tgtEl>
                                        <p:attrNameLst>
                                          <p:attrName>ppt_x</p:attrName>
                                          <p:attrName>ppt_y</p:attrName>
                                        </p:attrNameLst>
                                      </p:cBhvr>
                                      <p:rCtr x="26" y="7940"/>
                                    </p:animMotion>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750"/>
                                        <p:tgtEl>
                                          <p:spTgt spid="28"/>
                                        </p:tgtEl>
                                      </p:cBhvr>
                                    </p:animEffect>
                                  </p:childTnLst>
                                </p:cTn>
                              </p:par>
                              <p:par>
                                <p:cTn id="29" presetID="42" presetClass="path" presetSubtype="0" decel="100000" fill="hold" grpId="1" nodeType="withEffect">
                                  <p:stCondLst>
                                    <p:cond delay="0"/>
                                  </p:stCondLst>
                                  <p:childTnLst>
                                    <p:animMotion origin="layout" path="M 2.80802E-6 3.7037E-7 L -0.00039 0.15718 " pathEditMode="relative" rAng="0" ptsTypes="AA">
                                      <p:cBhvr>
                                        <p:cTn id="30" dur="750" spd="-100000" fill="hold"/>
                                        <p:tgtEl>
                                          <p:spTgt spid="28"/>
                                        </p:tgtEl>
                                        <p:attrNameLst>
                                          <p:attrName>ppt_x</p:attrName>
                                          <p:attrName>ppt_y</p:attrName>
                                        </p:attrNameLst>
                                      </p:cBhvr>
                                      <p:rCtr x="-26" y="7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9DB-1309-EB46-9277-EC171E048BDB}"/>
              </a:ext>
            </a:extLst>
          </p:cNvPr>
          <p:cNvSpPr>
            <a:spLocks noGrp="1"/>
          </p:cNvSpPr>
          <p:nvPr>
            <p:ph type="title"/>
          </p:nvPr>
        </p:nvSpPr>
        <p:spPr/>
        <p:txBody>
          <a:bodyPr/>
          <a:lstStyle/>
          <a:p>
            <a:r>
              <a:rPr lang="en-US"/>
              <a:t>Veritas Enterprise Vault Architecture</a:t>
            </a:r>
          </a:p>
        </p:txBody>
      </p:sp>
      <p:sp>
        <p:nvSpPr>
          <p:cNvPr id="4" name="Footer Placeholder 3">
            <a:extLst>
              <a:ext uri="{FF2B5EF4-FFF2-40B4-BE49-F238E27FC236}">
                <a16:creationId xmlns:a16="http://schemas.microsoft.com/office/drawing/2014/main" id="{9D46CDCA-299F-EB4B-92C9-5BAE39C0C39B}"/>
              </a:ext>
            </a:extLst>
          </p:cNvPr>
          <p:cNvSpPr>
            <a:spLocks noGrp="1"/>
          </p:cNvSpPr>
          <p:nvPr>
            <p:ph type="ftr" sz="quarter" idx="11"/>
          </p:nvPr>
        </p:nvSpPr>
        <p:spPr/>
        <p:txBody>
          <a:bodyPr/>
          <a:lstStyle/>
          <a:p>
            <a:r>
              <a:rPr lang="en-US"/>
              <a:t>Copyright © 2022 Veritas Technologies LLC  |  CONFIDENTIAL </a:t>
            </a:r>
          </a:p>
        </p:txBody>
      </p:sp>
      <p:sp>
        <p:nvSpPr>
          <p:cNvPr id="5" name="Slide Number Placeholder 4">
            <a:extLst>
              <a:ext uri="{FF2B5EF4-FFF2-40B4-BE49-F238E27FC236}">
                <a16:creationId xmlns:a16="http://schemas.microsoft.com/office/drawing/2014/main" id="{9641B07D-DA8B-1D4D-8734-4E157D8B04DD}"/>
              </a:ext>
            </a:extLst>
          </p:cNvPr>
          <p:cNvSpPr>
            <a:spLocks noGrp="1"/>
          </p:cNvSpPr>
          <p:nvPr>
            <p:ph type="sldNum" sz="quarter" idx="4"/>
          </p:nvPr>
        </p:nvSpPr>
        <p:spPr/>
        <p:txBody>
          <a:bodyPr/>
          <a:lstStyle/>
          <a:p>
            <a:fld id="{8A39E1BE-BEA9-3141-B1D0-D0662867DFF2}" type="slidenum">
              <a:rPr lang="en-US"/>
              <a:pPr/>
              <a:t>9</a:t>
            </a:fld>
            <a:endParaRPr lang="en-US"/>
          </a:p>
        </p:txBody>
      </p:sp>
      <p:sp>
        <p:nvSpPr>
          <p:cNvPr id="3" name="TextBox 2">
            <a:extLst>
              <a:ext uri="{FF2B5EF4-FFF2-40B4-BE49-F238E27FC236}">
                <a16:creationId xmlns:a16="http://schemas.microsoft.com/office/drawing/2014/main" id="{925402B0-17EA-AC44-BFDA-267270F51998}"/>
              </a:ext>
            </a:extLst>
          </p:cNvPr>
          <p:cNvSpPr txBox="1"/>
          <p:nvPr/>
        </p:nvSpPr>
        <p:spPr>
          <a:xfrm>
            <a:off x="2390827" y="481781"/>
            <a:ext cx="0" cy="0"/>
          </a:xfrm>
          <a:prstGeom prst="rect">
            <a:avLst/>
          </a:prstGeom>
          <a:noFill/>
          <a:ln>
            <a:noFill/>
          </a:ln>
        </p:spPr>
        <p:txBody>
          <a:bodyPr wrap="none" lIns="0" tIns="0" rIns="0" bIns="0" rtlCol="0">
            <a:noAutofit/>
          </a:bodyPr>
          <a:lstStyle/>
          <a:p>
            <a:pPr marL="194310" indent="-194310">
              <a:spcAft>
                <a:spcPts val="1200"/>
              </a:spcAft>
              <a:buClr>
                <a:schemeClr val="accent1"/>
              </a:buClr>
              <a:buFont typeface="Arial" panose="020B0604020202020204" pitchFamily="34" charset="0"/>
              <a:buChar char="•"/>
            </a:pPr>
            <a:endParaRPr lang="en-US"/>
          </a:p>
        </p:txBody>
      </p:sp>
      <p:sp>
        <p:nvSpPr>
          <p:cNvPr id="47" name="Footer Placeholder 2">
            <a:extLst>
              <a:ext uri="{FF2B5EF4-FFF2-40B4-BE49-F238E27FC236}">
                <a16:creationId xmlns:a16="http://schemas.microsoft.com/office/drawing/2014/main" id="{821F1D05-F88C-2A4D-AFF2-8356C3D356B5}"/>
              </a:ext>
            </a:extLst>
          </p:cNvPr>
          <p:cNvSpPr txBox="1">
            <a:spLocks/>
          </p:cNvSpPr>
          <p:nvPr/>
        </p:nvSpPr>
        <p:spPr>
          <a:xfrm>
            <a:off x="545446" y="6426191"/>
            <a:ext cx="5690771" cy="288777"/>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Copyright © 2022 Veritas Technologies, LLC</a:t>
            </a:r>
          </a:p>
        </p:txBody>
      </p:sp>
      <p:sp>
        <p:nvSpPr>
          <p:cNvPr id="46" name="Rounded Rectangle 45">
            <a:extLst>
              <a:ext uri="{FF2B5EF4-FFF2-40B4-BE49-F238E27FC236}">
                <a16:creationId xmlns:a16="http://schemas.microsoft.com/office/drawing/2014/main" id="{5E362D56-5FBB-7A45-BAD2-BD948AD9AF9F}"/>
              </a:ext>
            </a:extLst>
          </p:cNvPr>
          <p:cNvSpPr/>
          <p:nvPr/>
        </p:nvSpPr>
        <p:spPr bwMode="auto">
          <a:xfrm>
            <a:off x="609600" y="1404320"/>
            <a:ext cx="10960146" cy="4691680"/>
          </a:xfrm>
          <a:prstGeom prst="roundRect">
            <a:avLst>
              <a:gd name="adj" fmla="val 4016"/>
            </a:avLst>
          </a:prstGeom>
          <a:solidFill>
            <a:schemeClr val="bg1"/>
          </a:solidFill>
          <a:ln w="25400" cap="flat" cmpd="sng" algn="ctr">
            <a:noFill/>
            <a:prstDash val="solid"/>
            <a:miter lim="800000"/>
            <a:headEnd type="none" w="med" len="med"/>
            <a:tailEnd type="none" w="med" len="med"/>
          </a:ln>
          <a:effectLst>
            <a:outerShdw blurRad="254000" dir="5400000" algn="t" rotWithShape="0">
              <a:schemeClr val="tx2">
                <a:alpha val="30000"/>
              </a:schemeClr>
            </a:outerShdw>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dirty="0">
              <a:solidFill>
                <a:schemeClr val="bg2">
                  <a:lumMod val="50000"/>
                </a:schemeClr>
              </a:solidFill>
            </a:endParaRPr>
          </a:p>
        </p:txBody>
      </p:sp>
      <p:grpSp>
        <p:nvGrpSpPr>
          <p:cNvPr id="10" name="Group 9">
            <a:extLst>
              <a:ext uri="{FF2B5EF4-FFF2-40B4-BE49-F238E27FC236}">
                <a16:creationId xmlns:a16="http://schemas.microsoft.com/office/drawing/2014/main" id="{FC74DB14-4EC9-CD42-8AD8-CAA1B5ECBB0A}"/>
              </a:ext>
            </a:extLst>
          </p:cNvPr>
          <p:cNvGrpSpPr/>
          <p:nvPr/>
        </p:nvGrpSpPr>
        <p:grpSpPr>
          <a:xfrm>
            <a:off x="2070132" y="5029985"/>
            <a:ext cx="2466740" cy="797209"/>
            <a:chOff x="2508415" y="5094896"/>
            <a:chExt cx="2466740" cy="797209"/>
          </a:xfrm>
        </p:grpSpPr>
        <p:pic>
          <p:nvPicPr>
            <p:cNvPr id="77" name="Picture 76" descr="DA_Review.png">
              <a:extLst>
                <a:ext uri="{FF2B5EF4-FFF2-40B4-BE49-F238E27FC236}">
                  <a16:creationId xmlns:a16="http://schemas.microsoft.com/office/drawing/2014/main" id="{02C8A9E4-EB0A-FC4B-B355-C8C7282F8532}"/>
                </a:ext>
              </a:extLst>
            </p:cNvPr>
            <p:cNvPicPr>
              <a:picLocks noChangeAspect="1"/>
            </p:cNvPicPr>
            <p:nvPr/>
          </p:nvPicPr>
          <p:blipFill>
            <a:blip r:embed="rId3" cstate="print"/>
            <a:stretch>
              <a:fillRect/>
            </a:stretch>
          </p:blipFill>
          <p:spPr>
            <a:xfrm>
              <a:off x="2870375" y="5094896"/>
              <a:ext cx="754370" cy="533036"/>
            </a:xfrm>
            <a:prstGeom prst="rect">
              <a:avLst/>
            </a:prstGeom>
            <a:ln>
              <a:noFill/>
            </a:ln>
            <a:effectLst/>
          </p:spPr>
        </p:pic>
        <p:pic>
          <p:nvPicPr>
            <p:cNvPr id="78" name="Picture 2" descr="C:\Documents and Settings\olivia_borsje.SYMC\Local Settings\Temporary Internet Files\Content.IE5\YHGTE9C5\MC900441394[1].png">
              <a:extLst>
                <a:ext uri="{FF2B5EF4-FFF2-40B4-BE49-F238E27FC236}">
                  <a16:creationId xmlns:a16="http://schemas.microsoft.com/office/drawing/2014/main" id="{6204D4D6-52F2-4745-B13A-EE72740043B4}"/>
                </a:ext>
              </a:extLst>
            </p:cNvPr>
            <p:cNvPicPr>
              <a:picLocks noChangeAspect="1" noChangeArrowheads="1"/>
            </p:cNvPicPr>
            <p:nvPr/>
          </p:nvPicPr>
          <p:blipFill>
            <a:blip r:embed="rId4" cstate="print"/>
            <a:srcRect/>
            <a:stretch>
              <a:fillRect/>
            </a:stretch>
          </p:blipFill>
          <p:spPr bwMode="auto">
            <a:xfrm>
              <a:off x="2508415" y="5241147"/>
              <a:ext cx="650958" cy="650958"/>
            </a:xfrm>
            <a:prstGeom prst="rect">
              <a:avLst/>
            </a:prstGeom>
            <a:noFill/>
          </p:spPr>
        </p:pic>
        <p:sp>
          <p:nvSpPr>
            <p:cNvPr id="88" name="Rectangle 87">
              <a:extLst>
                <a:ext uri="{FF2B5EF4-FFF2-40B4-BE49-F238E27FC236}">
                  <a16:creationId xmlns:a16="http://schemas.microsoft.com/office/drawing/2014/main" id="{2442D9FC-5D4A-0E42-AEAF-901B1591CDD3}"/>
                </a:ext>
              </a:extLst>
            </p:cNvPr>
            <p:cNvSpPr/>
            <p:nvPr/>
          </p:nvSpPr>
          <p:spPr>
            <a:xfrm>
              <a:off x="3649142" y="5245504"/>
              <a:ext cx="1326013" cy="461665"/>
            </a:xfrm>
            <a:prstGeom prst="rect">
              <a:avLst/>
            </a:prstGeom>
          </p:spPr>
          <p:txBody>
            <a:bodyPr wrap="square">
              <a:spAutoFit/>
            </a:bodyPr>
            <a:lstStyle/>
            <a:p>
              <a:pPr lvl="0"/>
              <a:r>
                <a:rPr lang="en-US" sz="1200" b="1">
                  <a:solidFill>
                    <a:srgbClr val="415563"/>
                  </a:solidFill>
                  <a:latin typeface="Arial" panose="020B0604020202020204" pitchFamily="34" charset="0"/>
                </a:rPr>
                <a:t>eDiscovery &amp; Compliance</a:t>
              </a:r>
            </a:p>
          </p:txBody>
        </p:sp>
      </p:grpSp>
      <p:sp>
        <p:nvSpPr>
          <p:cNvPr id="49" name="Rectangle 32">
            <a:extLst>
              <a:ext uri="{FF2B5EF4-FFF2-40B4-BE49-F238E27FC236}">
                <a16:creationId xmlns:a16="http://schemas.microsoft.com/office/drawing/2014/main" id="{A4362118-D9ED-5B4A-89B6-F2BD299F6710}"/>
              </a:ext>
            </a:extLst>
          </p:cNvPr>
          <p:cNvSpPr>
            <a:spLocks noChangeArrowheads="1"/>
          </p:cNvSpPr>
          <p:nvPr/>
        </p:nvSpPr>
        <p:spPr bwMode="gray">
          <a:xfrm>
            <a:off x="9068496" y="5214603"/>
            <a:ext cx="1925638" cy="236537"/>
          </a:xfrm>
          <a:prstGeom prst="rect">
            <a:avLst/>
          </a:prstGeom>
          <a:noFill/>
          <a:ln w="19050" algn="ctr">
            <a:noFill/>
            <a:miter lim="800000"/>
            <a:headEnd/>
            <a:tailEnd/>
          </a:ln>
        </p:spPr>
        <p:txBody>
          <a:bodyPr anchor="ctr" anchorCtr="1">
            <a:spAutoFit/>
          </a:bodyPr>
          <a:lstStyle/>
          <a:p>
            <a:pPr algn="ctr" eaLnBrk="0" hangingPunct="0">
              <a:lnSpc>
                <a:spcPct val="85000"/>
              </a:lnSpc>
            </a:pPr>
            <a:r>
              <a:rPr lang="en-US" sz="1100">
                <a:solidFill>
                  <a:schemeClr val="tx2"/>
                </a:solidFill>
                <a:latin typeface="Arial" panose="020B0604020202020204" pitchFamily="34" charset="0"/>
              </a:rPr>
              <a:t>SAN, NFS, CIFS, DAS, etc.</a:t>
            </a:r>
            <a:endParaRPr kumimoji="1" lang="en-US" sz="1100">
              <a:solidFill>
                <a:schemeClr val="tx2"/>
              </a:solidFill>
              <a:latin typeface="Arial" panose="020B0604020202020204" pitchFamily="34" charset="0"/>
            </a:endParaRPr>
          </a:p>
        </p:txBody>
      </p:sp>
      <p:sp>
        <p:nvSpPr>
          <p:cNvPr id="50" name="Text Box 176">
            <a:extLst>
              <a:ext uri="{FF2B5EF4-FFF2-40B4-BE49-F238E27FC236}">
                <a16:creationId xmlns:a16="http://schemas.microsoft.com/office/drawing/2014/main" id="{F419E3AB-069F-A640-ABB3-C8CBA464AE09}"/>
              </a:ext>
            </a:extLst>
          </p:cNvPr>
          <p:cNvSpPr txBox="1">
            <a:spLocks noChangeArrowheads="1"/>
          </p:cNvSpPr>
          <p:nvPr/>
        </p:nvSpPr>
        <p:spPr bwMode="auto">
          <a:xfrm>
            <a:off x="5081924" y="4829072"/>
            <a:ext cx="1453557" cy="461665"/>
          </a:xfrm>
          <a:prstGeom prst="rect">
            <a:avLst/>
          </a:prstGeom>
          <a:noFill/>
          <a:ln w="9525">
            <a:noFill/>
            <a:miter lim="800000"/>
            <a:headEnd/>
            <a:tailEnd/>
          </a:ln>
        </p:spPr>
        <p:txBody>
          <a:bodyPr wrap="square">
            <a:spAutoFit/>
          </a:bodyPr>
          <a:lstStyle/>
          <a:p>
            <a:pPr algn="ctr"/>
            <a:r>
              <a:rPr lang="en-US" sz="1200" b="1" dirty="0">
                <a:solidFill>
                  <a:schemeClr val="accent1"/>
                </a:solidFill>
                <a:latin typeface="Arial" panose="020B0604020202020204" pitchFamily="34" charset="0"/>
              </a:rPr>
              <a:t>ENTERPRISE</a:t>
            </a:r>
            <a:br>
              <a:rPr lang="en-US" sz="1200" b="1" dirty="0">
                <a:solidFill>
                  <a:schemeClr val="accent1"/>
                </a:solidFill>
                <a:latin typeface="Arial" panose="020B0604020202020204" pitchFamily="34" charset="0"/>
              </a:rPr>
            </a:br>
            <a:r>
              <a:rPr lang="en-US" sz="1200" b="1" dirty="0">
                <a:solidFill>
                  <a:schemeClr val="accent1"/>
                </a:solidFill>
                <a:latin typeface="Arial" panose="020B0604020202020204" pitchFamily="34" charset="0"/>
              </a:rPr>
              <a:t>VAULT SERVER</a:t>
            </a:r>
          </a:p>
        </p:txBody>
      </p:sp>
      <p:pic>
        <p:nvPicPr>
          <p:cNvPr id="54" name="Picture 257" descr="filter.png">
            <a:extLst>
              <a:ext uri="{FF2B5EF4-FFF2-40B4-BE49-F238E27FC236}">
                <a16:creationId xmlns:a16="http://schemas.microsoft.com/office/drawing/2014/main" id="{3E578F7C-2EF0-C842-AA21-2A8970271327}"/>
              </a:ext>
            </a:extLst>
          </p:cNvPr>
          <p:cNvPicPr>
            <a:picLocks noChangeAspect="1"/>
          </p:cNvPicPr>
          <p:nvPr/>
        </p:nvPicPr>
        <p:blipFill>
          <a:blip r:embed="rId5" cstate="print"/>
          <a:srcRect/>
          <a:stretch>
            <a:fillRect/>
          </a:stretch>
        </p:blipFill>
        <p:spPr bwMode="auto">
          <a:xfrm rot="1944839">
            <a:off x="7035481" y="4761241"/>
            <a:ext cx="425319" cy="425320"/>
          </a:xfrm>
          <a:prstGeom prst="rect">
            <a:avLst/>
          </a:prstGeom>
          <a:noFill/>
          <a:ln w="9525">
            <a:noFill/>
            <a:miter lim="800000"/>
            <a:headEnd/>
            <a:tailEnd/>
          </a:ln>
        </p:spPr>
      </p:pic>
      <p:pic>
        <p:nvPicPr>
          <p:cNvPr id="90" name="Picture 4" descr="Microsoft Office 365 is Disrupting the eDiscovery Industry in a Major and  Permanent Fashion | Next Gen eDiscovery Law &amp;amp; Tech Blog">
            <a:extLst>
              <a:ext uri="{FF2B5EF4-FFF2-40B4-BE49-F238E27FC236}">
                <a16:creationId xmlns:a16="http://schemas.microsoft.com/office/drawing/2014/main" id="{2F73D33E-124C-A949-AF68-5E69A2856E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134" y="2590013"/>
            <a:ext cx="1078409" cy="66833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1" name="Picture 6" descr="Dear Exchange Admins: 7 Must-Know Tips for Managing Office 365">
            <a:extLst>
              <a:ext uri="{FF2B5EF4-FFF2-40B4-BE49-F238E27FC236}">
                <a16:creationId xmlns:a16="http://schemas.microsoft.com/office/drawing/2014/main" id="{2756F44B-47D4-C04E-919F-3184487DCF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626" y="1933696"/>
            <a:ext cx="1072863" cy="42744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2" name="Picture 8" descr="New HCL Notes, Domino, &amp;amp; Connections content is back on Domino! | The Notes  Guy in Seattle">
            <a:extLst>
              <a:ext uri="{FF2B5EF4-FFF2-40B4-BE49-F238E27FC236}">
                <a16:creationId xmlns:a16="http://schemas.microsoft.com/office/drawing/2014/main" id="{97E269C8-6F61-B145-9F85-687902BE38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128" y="1738315"/>
            <a:ext cx="1070144" cy="182724"/>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6" name="Picture 12">
            <a:extLst>
              <a:ext uri="{FF2B5EF4-FFF2-40B4-BE49-F238E27FC236}">
                <a16:creationId xmlns:a16="http://schemas.microsoft.com/office/drawing/2014/main" id="{D393AE18-55A2-2947-8913-2D73CB3C94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8191" y="1845040"/>
            <a:ext cx="406430" cy="340386"/>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6A8E032E-F5E9-7548-A792-291A08A081C1}"/>
              </a:ext>
            </a:extLst>
          </p:cNvPr>
          <p:cNvGrpSpPr/>
          <p:nvPr/>
        </p:nvGrpSpPr>
        <p:grpSpPr>
          <a:xfrm>
            <a:off x="4049499" y="2056187"/>
            <a:ext cx="406431" cy="762000"/>
            <a:chOff x="5182664" y="4128507"/>
            <a:chExt cx="211256" cy="396075"/>
          </a:xfrm>
        </p:grpSpPr>
        <p:sp>
          <p:nvSpPr>
            <p:cNvPr id="105" name="Freeform 104">
              <a:extLst>
                <a:ext uri="{FF2B5EF4-FFF2-40B4-BE49-F238E27FC236}">
                  <a16:creationId xmlns:a16="http://schemas.microsoft.com/office/drawing/2014/main" id="{FCE31969-5EF1-B44A-A7B9-B7F5E8EBAC14}"/>
                </a:ext>
              </a:extLst>
            </p:cNvPr>
            <p:cNvSpPr/>
            <p:nvPr/>
          </p:nvSpPr>
          <p:spPr>
            <a:xfrm>
              <a:off x="5182664" y="4128507"/>
              <a:ext cx="211256" cy="396075"/>
            </a:xfrm>
            <a:custGeom>
              <a:avLst/>
              <a:gdLst>
                <a:gd name="connsiteX0" fmla="*/ 26580 w 211256"/>
                <a:gd name="connsiteY0" fmla="*/ 31617 h 396075"/>
                <a:gd name="connsiteX1" fmla="*/ 26580 w 211256"/>
                <a:gd name="connsiteY1" fmla="*/ 365057 h 396075"/>
                <a:gd name="connsiteX2" fmla="*/ 30980 w 211256"/>
                <a:gd name="connsiteY2" fmla="*/ 369558 h 396075"/>
                <a:gd name="connsiteX3" fmla="*/ 180438 w 211256"/>
                <a:gd name="connsiteY3" fmla="*/ 369558 h 396075"/>
                <a:gd name="connsiteX4" fmla="*/ 184820 w 211256"/>
                <a:gd name="connsiteY4" fmla="*/ 365057 h 396075"/>
                <a:gd name="connsiteX5" fmla="*/ 184820 w 211256"/>
                <a:gd name="connsiteY5" fmla="*/ 31617 h 396075"/>
                <a:gd name="connsiteX6" fmla="*/ 180438 w 211256"/>
                <a:gd name="connsiteY6" fmla="*/ 27115 h 396075"/>
                <a:gd name="connsiteX7" fmla="*/ 30980 w 211256"/>
                <a:gd name="connsiteY7" fmla="*/ 27115 h 396075"/>
                <a:gd name="connsiteX8" fmla="*/ 26580 w 211256"/>
                <a:gd name="connsiteY8" fmla="*/ 31617 h 396075"/>
                <a:gd name="connsiteX9" fmla="*/ 27498 w 211256"/>
                <a:gd name="connsiteY9" fmla="*/ 396375 h 396075"/>
                <a:gd name="connsiteX10" fmla="*/ 68 w 211256"/>
                <a:gd name="connsiteY10" fmla="*/ 368295 h 396075"/>
                <a:gd name="connsiteX11" fmla="*/ 68 w 211256"/>
                <a:gd name="connsiteY11" fmla="*/ 28379 h 396075"/>
                <a:gd name="connsiteX12" fmla="*/ 27498 w 211256"/>
                <a:gd name="connsiteY12" fmla="*/ 299 h 396075"/>
                <a:gd name="connsiteX13" fmla="*/ 183912 w 211256"/>
                <a:gd name="connsiteY13" fmla="*/ 299 h 396075"/>
                <a:gd name="connsiteX14" fmla="*/ 211324 w 211256"/>
                <a:gd name="connsiteY14" fmla="*/ 28379 h 396075"/>
                <a:gd name="connsiteX15" fmla="*/ 211324 w 211256"/>
                <a:gd name="connsiteY15" fmla="*/ 368295 h 396075"/>
                <a:gd name="connsiteX16" fmla="*/ 183912 w 211256"/>
                <a:gd name="connsiteY16" fmla="*/ 396375 h 396075"/>
                <a:gd name="connsiteX17" fmla="*/ 27498 w 211256"/>
                <a:gd name="connsiteY17" fmla="*/ 396375 h 3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56" h="396075">
                  <a:moveTo>
                    <a:pt x="26580" y="31617"/>
                  </a:moveTo>
                  <a:lnTo>
                    <a:pt x="26580" y="365057"/>
                  </a:lnTo>
                  <a:cubicBezTo>
                    <a:pt x="26580" y="367539"/>
                    <a:pt x="28531" y="369558"/>
                    <a:pt x="30980" y="369558"/>
                  </a:cubicBezTo>
                  <a:lnTo>
                    <a:pt x="180438" y="369558"/>
                  </a:lnTo>
                  <a:cubicBezTo>
                    <a:pt x="182852" y="369558"/>
                    <a:pt x="184820" y="367539"/>
                    <a:pt x="184820" y="365057"/>
                  </a:cubicBezTo>
                  <a:lnTo>
                    <a:pt x="184820" y="31617"/>
                  </a:lnTo>
                  <a:cubicBezTo>
                    <a:pt x="184820" y="29117"/>
                    <a:pt x="182852" y="27115"/>
                    <a:pt x="180438" y="27115"/>
                  </a:cubicBezTo>
                  <a:lnTo>
                    <a:pt x="30980" y="27115"/>
                  </a:lnTo>
                  <a:cubicBezTo>
                    <a:pt x="28531" y="27115"/>
                    <a:pt x="26580" y="29117"/>
                    <a:pt x="26580" y="31617"/>
                  </a:cubicBezTo>
                  <a:moveTo>
                    <a:pt x="27498" y="396375"/>
                  </a:moveTo>
                  <a:cubicBezTo>
                    <a:pt x="12340" y="396357"/>
                    <a:pt x="68" y="383794"/>
                    <a:pt x="68" y="368295"/>
                  </a:cubicBezTo>
                  <a:lnTo>
                    <a:pt x="68" y="28379"/>
                  </a:lnTo>
                  <a:cubicBezTo>
                    <a:pt x="68" y="12871"/>
                    <a:pt x="12340" y="299"/>
                    <a:pt x="27498" y="299"/>
                  </a:cubicBezTo>
                  <a:lnTo>
                    <a:pt x="183912" y="299"/>
                  </a:lnTo>
                  <a:cubicBezTo>
                    <a:pt x="199061" y="299"/>
                    <a:pt x="211315" y="12871"/>
                    <a:pt x="211324" y="28379"/>
                  </a:cubicBezTo>
                  <a:lnTo>
                    <a:pt x="211324" y="368295"/>
                  </a:lnTo>
                  <a:cubicBezTo>
                    <a:pt x="211315" y="383803"/>
                    <a:pt x="199061" y="396357"/>
                    <a:pt x="183912" y="396375"/>
                  </a:cubicBezTo>
                  <a:lnTo>
                    <a:pt x="27498" y="396375"/>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CD17F814-70F8-BC41-A70D-814D2E6FB180}"/>
                </a:ext>
              </a:extLst>
            </p:cNvPr>
            <p:cNvSpPr/>
            <p:nvPr/>
          </p:nvSpPr>
          <p:spPr>
            <a:xfrm>
              <a:off x="5233206" y="4202389"/>
              <a:ext cx="110174" cy="21709"/>
            </a:xfrm>
            <a:custGeom>
              <a:avLst/>
              <a:gdLst>
                <a:gd name="connsiteX0" fmla="*/ 8069 w 110174"/>
                <a:gd name="connsiteY0" fmla="*/ 21954 h 21709"/>
                <a:gd name="connsiteX1" fmla="*/ 71 w 110174"/>
                <a:gd name="connsiteY1" fmla="*/ 12532 h 21709"/>
                <a:gd name="connsiteX2" fmla="*/ 71 w 110174"/>
                <a:gd name="connsiteY2" fmla="*/ 9667 h 21709"/>
                <a:gd name="connsiteX3" fmla="*/ 8069 w 110174"/>
                <a:gd name="connsiteY3" fmla="*/ 245 h 21709"/>
                <a:gd name="connsiteX4" fmla="*/ 102257 w 110174"/>
                <a:gd name="connsiteY4" fmla="*/ 245 h 21709"/>
                <a:gd name="connsiteX5" fmla="*/ 110246 w 110174"/>
                <a:gd name="connsiteY5" fmla="*/ 9667 h 21709"/>
                <a:gd name="connsiteX6" fmla="*/ 110246 w 110174"/>
                <a:gd name="connsiteY6" fmla="*/ 12532 h 21709"/>
                <a:gd name="connsiteX7" fmla="*/ 102257 w 110174"/>
                <a:gd name="connsiteY7" fmla="*/ 21954 h 21709"/>
                <a:gd name="connsiteX8" fmla="*/ 8069 w 110174"/>
                <a:gd name="connsiteY8" fmla="*/ 21954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54"/>
                  </a:moveTo>
                  <a:cubicBezTo>
                    <a:pt x="3669" y="21954"/>
                    <a:pt x="71" y="17710"/>
                    <a:pt x="71" y="12532"/>
                  </a:cubicBezTo>
                  <a:lnTo>
                    <a:pt x="71" y="9667"/>
                  </a:lnTo>
                  <a:cubicBezTo>
                    <a:pt x="71" y="4489"/>
                    <a:pt x="3669" y="245"/>
                    <a:pt x="8069" y="245"/>
                  </a:cubicBezTo>
                  <a:lnTo>
                    <a:pt x="102257" y="245"/>
                  </a:lnTo>
                  <a:cubicBezTo>
                    <a:pt x="106657" y="245"/>
                    <a:pt x="110246" y="4489"/>
                    <a:pt x="110246" y="9667"/>
                  </a:cubicBezTo>
                  <a:lnTo>
                    <a:pt x="110246" y="12532"/>
                  </a:lnTo>
                  <a:cubicBezTo>
                    <a:pt x="110246" y="17710"/>
                    <a:pt x="106657" y="21954"/>
                    <a:pt x="102257" y="21954"/>
                  </a:cubicBezTo>
                  <a:lnTo>
                    <a:pt x="8069" y="21954"/>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612E635-C54E-A946-A589-DB1376F9F843}"/>
                </a:ext>
              </a:extLst>
            </p:cNvPr>
            <p:cNvSpPr/>
            <p:nvPr/>
          </p:nvSpPr>
          <p:spPr>
            <a:xfrm>
              <a:off x="5233206" y="4246634"/>
              <a:ext cx="110174" cy="21709"/>
            </a:xfrm>
            <a:custGeom>
              <a:avLst/>
              <a:gdLst>
                <a:gd name="connsiteX0" fmla="*/ 8069 w 110174"/>
                <a:gd name="connsiteY0" fmla="*/ 21968 h 21709"/>
                <a:gd name="connsiteX1" fmla="*/ 71 w 110174"/>
                <a:gd name="connsiteY1" fmla="*/ 12545 h 21709"/>
                <a:gd name="connsiteX2" fmla="*/ 71 w 110174"/>
                <a:gd name="connsiteY2" fmla="*/ 9681 h 21709"/>
                <a:gd name="connsiteX3" fmla="*/ 8069 w 110174"/>
                <a:gd name="connsiteY3" fmla="*/ 258 h 21709"/>
                <a:gd name="connsiteX4" fmla="*/ 102257 w 110174"/>
                <a:gd name="connsiteY4" fmla="*/ 258 h 21709"/>
                <a:gd name="connsiteX5" fmla="*/ 110246 w 110174"/>
                <a:gd name="connsiteY5" fmla="*/ 9681 h 21709"/>
                <a:gd name="connsiteX6" fmla="*/ 110246 w 110174"/>
                <a:gd name="connsiteY6" fmla="*/ 12545 h 21709"/>
                <a:gd name="connsiteX7" fmla="*/ 102257 w 110174"/>
                <a:gd name="connsiteY7" fmla="*/ 21968 h 21709"/>
                <a:gd name="connsiteX8" fmla="*/ 8069 w 110174"/>
                <a:gd name="connsiteY8" fmla="*/ 21968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68"/>
                  </a:moveTo>
                  <a:cubicBezTo>
                    <a:pt x="3669" y="21968"/>
                    <a:pt x="71" y="17724"/>
                    <a:pt x="71" y="12545"/>
                  </a:cubicBezTo>
                  <a:lnTo>
                    <a:pt x="71" y="9681"/>
                  </a:lnTo>
                  <a:cubicBezTo>
                    <a:pt x="71" y="4502"/>
                    <a:pt x="3669" y="258"/>
                    <a:pt x="8069" y="258"/>
                  </a:cubicBezTo>
                  <a:lnTo>
                    <a:pt x="102257" y="258"/>
                  </a:lnTo>
                  <a:cubicBezTo>
                    <a:pt x="106657" y="258"/>
                    <a:pt x="110246" y="4502"/>
                    <a:pt x="110246" y="9681"/>
                  </a:cubicBezTo>
                  <a:lnTo>
                    <a:pt x="110246" y="12545"/>
                  </a:lnTo>
                  <a:cubicBezTo>
                    <a:pt x="110246" y="17724"/>
                    <a:pt x="106657" y="21968"/>
                    <a:pt x="102257" y="21968"/>
                  </a:cubicBezTo>
                  <a:lnTo>
                    <a:pt x="8069" y="21968"/>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B579640F-5313-BB49-9B1C-4789EC1C2601}"/>
                </a:ext>
              </a:extLst>
            </p:cNvPr>
            <p:cNvSpPr/>
            <p:nvPr/>
          </p:nvSpPr>
          <p:spPr>
            <a:xfrm rot="5400000" flipV="1">
              <a:off x="5266462" y="4404932"/>
              <a:ext cx="43754" cy="43694"/>
            </a:xfrm>
            <a:custGeom>
              <a:avLst/>
              <a:gdLst>
                <a:gd name="connsiteX0" fmla="*/ 21938 w 43754"/>
                <a:gd name="connsiteY0" fmla="*/ 310 h 43694"/>
                <a:gd name="connsiteX1" fmla="*/ 43829 w 43754"/>
                <a:gd name="connsiteY1" fmla="*/ 22153 h 43694"/>
                <a:gd name="connsiteX2" fmla="*/ 21938 w 43754"/>
                <a:gd name="connsiteY2" fmla="*/ 44004 h 43694"/>
                <a:gd name="connsiteX3" fmla="*/ 74 w 43754"/>
                <a:gd name="connsiteY3" fmla="*/ 22153 h 43694"/>
                <a:gd name="connsiteX4" fmla="*/ 21938 w 43754"/>
                <a:gd name="connsiteY4" fmla="*/ 310 h 4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4" h="43694">
                  <a:moveTo>
                    <a:pt x="21938" y="310"/>
                  </a:moveTo>
                  <a:cubicBezTo>
                    <a:pt x="34023" y="328"/>
                    <a:pt x="43802" y="10088"/>
                    <a:pt x="43829" y="22153"/>
                  </a:cubicBezTo>
                  <a:cubicBezTo>
                    <a:pt x="43802" y="34191"/>
                    <a:pt x="34023" y="43951"/>
                    <a:pt x="21938" y="44004"/>
                  </a:cubicBezTo>
                  <a:cubicBezTo>
                    <a:pt x="9871" y="43951"/>
                    <a:pt x="83" y="34191"/>
                    <a:pt x="74" y="22153"/>
                  </a:cubicBezTo>
                  <a:cubicBezTo>
                    <a:pt x="83" y="10088"/>
                    <a:pt x="9871" y="328"/>
                    <a:pt x="21938" y="310"/>
                  </a:cubicBezTo>
                </a:path>
              </a:pathLst>
            </a:custGeom>
            <a:solidFill>
              <a:schemeClr val="accent1"/>
            </a:solidFill>
            <a:ln w="19050" cap="flat">
              <a:solidFill>
                <a:schemeClr val="bg1"/>
              </a:solid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F2A3135D-C315-C049-BF3E-0FA3F5F9F45E}"/>
              </a:ext>
            </a:extLst>
          </p:cNvPr>
          <p:cNvGrpSpPr/>
          <p:nvPr/>
        </p:nvGrpSpPr>
        <p:grpSpPr>
          <a:xfrm>
            <a:off x="7733973" y="4855709"/>
            <a:ext cx="1124982" cy="830825"/>
            <a:chOff x="6018955" y="5164163"/>
            <a:chExt cx="1124982" cy="830825"/>
          </a:xfrm>
          <a:solidFill>
            <a:schemeClr val="accent1"/>
          </a:solidFill>
        </p:grpSpPr>
        <p:pic>
          <p:nvPicPr>
            <p:cNvPr id="117" name="Graphic 116" descr="Database outline">
              <a:extLst>
                <a:ext uri="{FF2B5EF4-FFF2-40B4-BE49-F238E27FC236}">
                  <a16:creationId xmlns:a16="http://schemas.microsoft.com/office/drawing/2014/main" id="{30DEF483-F0EF-2341-B49F-3B6B3062799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18955" y="5282478"/>
              <a:ext cx="712510" cy="712510"/>
            </a:xfrm>
            <a:prstGeom prst="rect">
              <a:avLst/>
            </a:prstGeom>
          </p:spPr>
        </p:pic>
        <p:pic>
          <p:nvPicPr>
            <p:cNvPr id="118" name="Graphic 117" descr="Database outline">
              <a:extLst>
                <a:ext uri="{FF2B5EF4-FFF2-40B4-BE49-F238E27FC236}">
                  <a16:creationId xmlns:a16="http://schemas.microsoft.com/office/drawing/2014/main" id="{DF130A2B-2C7E-D840-879D-412EC32177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1427" y="5164163"/>
              <a:ext cx="712510" cy="712510"/>
            </a:xfrm>
            <a:prstGeom prst="rect">
              <a:avLst/>
            </a:prstGeom>
          </p:spPr>
        </p:pic>
      </p:grpSp>
      <p:grpSp>
        <p:nvGrpSpPr>
          <p:cNvPr id="119" name="Group 118">
            <a:extLst>
              <a:ext uri="{FF2B5EF4-FFF2-40B4-BE49-F238E27FC236}">
                <a16:creationId xmlns:a16="http://schemas.microsoft.com/office/drawing/2014/main" id="{3872E0B9-1D7E-5940-AE4A-7B24FA48EB3C}"/>
              </a:ext>
            </a:extLst>
          </p:cNvPr>
          <p:cNvGrpSpPr/>
          <p:nvPr/>
        </p:nvGrpSpPr>
        <p:grpSpPr>
          <a:xfrm>
            <a:off x="6010138" y="1999870"/>
            <a:ext cx="406430" cy="762000"/>
            <a:chOff x="5192432" y="4058175"/>
            <a:chExt cx="211256" cy="396075"/>
          </a:xfrm>
        </p:grpSpPr>
        <p:sp>
          <p:nvSpPr>
            <p:cNvPr id="121" name="Freeform 120">
              <a:extLst>
                <a:ext uri="{FF2B5EF4-FFF2-40B4-BE49-F238E27FC236}">
                  <a16:creationId xmlns:a16="http://schemas.microsoft.com/office/drawing/2014/main" id="{E12F169A-8C2C-A441-9E8C-44C65AA51C82}"/>
                </a:ext>
              </a:extLst>
            </p:cNvPr>
            <p:cNvSpPr/>
            <p:nvPr/>
          </p:nvSpPr>
          <p:spPr>
            <a:xfrm>
              <a:off x="5192432" y="4058175"/>
              <a:ext cx="211256" cy="396075"/>
            </a:xfrm>
            <a:custGeom>
              <a:avLst/>
              <a:gdLst>
                <a:gd name="connsiteX0" fmla="*/ 26580 w 211256"/>
                <a:gd name="connsiteY0" fmla="*/ 31617 h 396075"/>
                <a:gd name="connsiteX1" fmla="*/ 26580 w 211256"/>
                <a:gd name="connsiteY1" fmla="*/ 365057 h 396075"/>
                <a:gd name="connsiteX2" fmla="*/ 30980 w 211256"/>
                <a:gd name="connsiteY2" fmla="*/ 369558 h 396075"/>
                <a:gd name="connsiteX3" fmla="*/ 180438 w 211256"/>
                <a:gd name="connsiteY3" fmla="*/ 369558 h 396075"/>
                <a:gd name="connsiteX4" fmla="*/ 184820 w 211256"/>
                <a:gd name="connsiteY4" fmla="*/ 365057 h 396075"/>
                <a:gd name="connsiteX5" fmla="*/ 184820 w 211256"/>
                <a:gd name="connsiteY5" fmla="*/ 31617 h 396075"/>
                <a:gd name="connsiteX6" fmla="*/ 180438 w 211256"/>
                <a:gd name="connsiteY6" fmla="*/ 27115 h 396075"/>
                <a:gd name="connsiteX7" fmla="*/ 30980 w 211256"/>
                <a:gd name="connsiteY7" fmla="*/ 27115 h 396075"/>
                <a:gd name="connsiteX8" fmla="*/ 26580 w 211256"/>
                <a:gd name="connsiteY8" fmla="*/ 31617 h 396075"/>
                <a:gd name="connsiteX9" fmla="*/ 27498 w 211256"/>
                <a:gd name="connsiteY9" fmla="*/ 396375 h 396075"/>
                <a:gd name="connsiteX10" fmla="*/ 68 w 211256"/>
                <a:gd name="connsiteY10" fmla="*/ 368295 h 396075"/>
                <a:gd name="connsiteX11" fmla="*/ 68 w 211256"/>
                <a:gd name="connsiteY11" fmla="*/ 28379 h 396075"/>
                <a:gd name="connsiteX12" fmla="*/ 27498 w 211256"/>
                <a:gd name="connsiteY12" fmla="*/ 299 h 396075"/>
                <a:gd name="connsiteX13" fmla="*/ 183912 w 211256"/>
                <a:gd name="connsiteY13" fmla="*/ 299 h 396075"/>
                <a:gd name="connsiteX14" fmla="*/ 211324 w 211256"/>
                <a:gd name="connsiteY14" fmla="*/ 28379 h 396075"/>
                <a:gd name="connsiteX15" fmla="*/ 211324 w 211256"/>
                <a:gd name="connsiteY15" fmla="*/ 368295 h 396075"/>
                <a:gd name="connsiteX16" fmla="*/ 183912 w 211256"/>
                <a:gd name="connsiteY16" fmla="*/ 396375 h 396075"/>
                <a:gd name="connsiteX17" fmla="*/ 27498 w 211256"/>
                <a:gd name="connsiteY17" fmla="*/ 396375 h 3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56" h="396075">
                  <a:moveTo>
                    <a:pt x="26580" y="31617"/>
                  </a:moveTo>
                  <a:lnTo>
                    <a:pt x="26580" y="365057"/>
                  </a:lnTo>
                  <a:cubicBezTo>
                    <a:pt x="26580" y="367539"/>
                    <a:pt x="28531" y="369558"/>
                    <a:pt x="30980" y="369558"/>
                  </a:cubicBezTo>
                  <a:lnTo>
                    <a:pt x="180438" y="369558"/>
                  </a:lnTo>
                  <a:cubicBezTo>
                    <a:pt x="182852" y="369558"/>
                    <a:pt x="184820" y="367539"/>
                    <a:pt x="184820" y="365057"/>
                  </a:cubicBezTo>
                  <a:lnTo>
                    <a:pt x="184820" y="31617"/>
                  </a:lnTo>
                  <a:cubicBezTo>
                    <a:pt x="184820" y="29117"/>
                    <a:pt x="182852" y="27115"/>
                    <a:pt x="180438" y="27115"/>
                  </a:cubicBezTo>
                  <a:lnTo>
                    <a:pt x="30980" y="27115"/>
                  </a:lnTo>
                  <a:cubicBezTo>
                    <a:pt x="28531" y="27115"/>
                    <a:pt x="26580" y="29117"/>
                    <a:pt x="26580" y="31617"/>
                  </a:cubicBezTo>
                  <a:moveTo>
                    <a:pt x="27498" y="396375"/>
                  </a:moveTo>
                  <a:cubicBezTo>
                    <a:pt x="12340" y="396357"/>
                    <a:pt x="68" y="383794"/>
                    <a:pt x="68" y="368295"/>
                  </a:cubicBezTo>
                  <a:lnTo>
                    <a:pt x="68" y="28379"/>
                  </a:lnTo>
                  <a:cubicBezTo>
                    <a:pt x="68" y="12871"/>
                    <a:pt x="12340" y="299"/>
                    <a:pt x="27498" y="299"/>
                  </a:cubicBezTo>
                  <a:lnTo>
                    <a:pt x="183912" y="299"/>
                  </a:lnTo>
                  <a:cubicBezTo>
                    <a:pt x="199061" y="299"/>
                    <a:pt x="211315" y="12871"/>
                    <a:pt x="211324" y="28379"/>
                  </a:cubicBezTo>
                  <a:lnTo>
                    <a:pt x="211324" y="368295"/>
                  </a:lnTo>
                  <a:cubicBezTo>
                    <a:pt x="211315" y="383803"/>
                    <a:pt x="199061" y="396357"/>
                    <a:pt x="183912" y="396375"/>
                  </a:cubicBezTo>
                  <a:lnTo>
                    <a:pt x="27498" y="396375"/>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D126A0-319D-3C4C-8B6C-6D28BF9BD4B7}"/>
                </a:ext>
              </a:extLst>
            </p:cNvPr>
            <p:cNvSpPr/>
            <p:nvPr/>
          </p:nvSpPr>
          <p:spPr>
            <a:xfrm>
              <a:off x="5242973" y="4132057"/>
              <a:ext cx="110174" cy="21709"/>
            </a:xfrm>
            <a:custGeom>
              <a:avLst/>
              <a:gdLst>
                <a:gd name="connsiteX0" fmla="*/ 8069 w 110174"/>
                <a:gd name="connsiteY0" fmla="*/ 21954 h 21709"/>
                <a:gd name="connsiteX1" fmla="*/ 71 w 110174"/>
                <a:gd name="connsiteY1" fmla="*/ 12532 h 21709"/>
                <a:gd name="connsiteX2" fmla="*/ 71 w 110174"/>
                <a:gd name="connsiteY2" fmla="*/ 9667 h 21709"/>
                <a:gd name="connsiteX3" fmla="*/ 8069 w 110174"/>
                <a:gd name="connsiteY3" fmla="*/ 245 h 21709"/>
                <a:gd name="connsiteX4" fmla="*/ 102257 w 110174"/>
                <a:gd name="connsiteY4" fmla="*/ 245 h 21709"/>
                <a:gd name="connsiteX5" fmla="*/ 110246 w 110174"/>
                <a:gd name="connsiteY5" fmla="*/ 9667 h 21709"/>
                <a:gd name="connsiteX6" fmla="*/ 110246 w 110174"/>
                <a:gd name="connsiteY6" fmla="*/ 12532 h 21709"/>
                <a:gd name="connsiteX7" fmla="*/ 102257 w 110174"/>
                <a:gd name="connsiteY7" fmla="*/ 21954 h 21709"/>
                <a:gd name="connsiteX8" fmla="*/ 8069 w 110174"/>
                <a:gd name="connsiteY8" fmla="*/ 21954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54"/>
                  </a:moveTo>
                  <a:cubicBezTo>
                    <a:pt x="3669" y="21954"/>
                    <a:pt x="71" y="17710"/>
                    <a:pt x="71" y="12532"/>
                  </a:cubicBezTo>
                  <a:lnTo>
                    <a:pt x="71" y="9667"/>
                  </a:lnTo>
                  <a:cubicBezTo>
                    <a:pt x="71" y="4489"/>
                    <a:pt x="3669" y="245"/>
                    <a:pt x="8069" y="245"/>
                  </a:cubicBezTo>
                  <a:lnTo>
                    <a:pt x="102257" y="245"/>
                  </a:lnTo>
                  <a:cubicBezTo>
                    <a:pt x="106657" y="245"/>
                    <a:pt x="110246" y="4489"/>
                    <a:pt x="110246" y="9667"/>
                  </a:cubicBezTo>
                  <a:lnTo>
                    <a:pt x="110246" y="12532"/>
                  </a:lnTo>
                  <a:cubicBezTo>
                    <a:pt x="110246" y="17710"/>
                    <a:pt x="106657" y="21954"/>
                    <a:pt x="102257" y="21954"/>
                  </a:cubicBezTo>
                  <a:lnTo>
                    <a:pt x="8069" y="21954"/>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8430DB3-6803-DE4B-8488-A50F6DAAD7AC}"/>
                </a:ext>
              </a:extLst>
            </p:cNvPr>
            <p:cNvSpPr/>
            <p:nvPr/>
          </p:nvSpPr>
          <p:spPr>
            <a:xfrm>
              <a:off x="5242973" y="4176302"/>
              <a:ext cx="110174" cy="21709"/>
            </a:xfrm>
            <a:custGeom>
              <a:avLst/>
              <a:gdLst>
                <a:gd name="connsiteX0" fmla="*/ 8069 w 110174"/>
                <a:gd name="connsiteY0" fmla="*/ 21968 h 21709"/>
                <a:gd name="connsiteX1" fmla="*/ 71 w 110174"/>
                <a:gd name="connsiteY1" fmla="*/ 12545 h 21709"/>
                <a:gd name="connsiteX2" fmla="*/ 71 w 110174"/>
                <a:gd name="connsiteY2" fmla="*/ 9681 h 21709"/>
                <a:gd name="connsiteX3" fmla="*/ 8069 w 110174"/>
                <a:gd name="connsiteY3" fmla="*/ 258 h 21709"/>
                <a:gd name="connsiteX4" fmla="*/ 102257 w 110174"/>
                <a:gd name="connsiteY4" fmla="*/ 258 h 21709"/>
                <a:gd name="connsiteX5" fmla="*/ 110246 w 110174"/>
                <a:gd name="connsiteY5" fmla="*/ 9681 h 21709"/>
                <a:gd name="connsiteX6" fmla="*/ 110246 w 110174"/>
                <a:gd name="connsiteY6" fmla="*/ 12545 h 21709"/>
                <a:gd name="connsiteX7" fmla="*/ 102257 w 110174"/>
                <a:gd name="connsiteY7" fmla="*/ 21968 h 21709"/>
                <a:gd name="connsiteX8" fmla="*/ 8069 w 110174"/>
                <a:gd name="connsiteY8" fmla="*/ 21968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68"/>
                  </a:moveTo>
                  <a:cubicBezTo>
                    <a:pt x="3669" y="21968"/>
                    <a:pt x="71" y="17724"/>
                    <a:pt x="71" y="12545"/>
                  </a:cubicBezTo>
                  <a:lnTo>
                    <a:pt x="71" y="9681"/>
                  </a:lnTo>
                  <a:cubicBezTo>
                    <a:pt x="71" y="4502"/>
                    <a:pt x="3669" y="258"/>
                    <a:pt x="8069" y="258"/>
                  </a:cubicBezTo>
                  <a:lnTo>
                    <a:pt x="102257" y="258"/>
                  </a:lnTo>
                  <a:cubicBezTo>
                    <a:pt x="106657" y="258"/>
                    <a:pt x="110246" y="4502"/>
                    <a:pt x="110246" y="9681"/>
                  </a:cubicBezTo>
                  <a:lnTo>
                    <a:pt x="110246" y="12545"/>
                  </a:lnTo>
                  <a:cubicBezTo>
                    <a:pt x="110246" y="17724"/>
                    <a:pt x="106657" y="21968"/>
                    <a:pt x="102257" y="21968"/>
                  </a:cubicBezTo>
                  <a:lnTo>
                    <a:pt x="8069" y="21968"/>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0A4B692-2BFB-2642-8C77-814503AF8CAE}"/>
                </a:ext>
              </a:extLst>
            </p:cNvPr>
            <p:cNvSpPr/>
            <p:nvPr/>
          </p:nvSpPr>
          <p:spPr>
            <a:xfrm rot="5400000" flipV="1">
              <a:off x="5276227" y="4334600"/>
              <a:ext cx="43754" cy="43694"/>
            </a:xfrm>
            <a:custGeom>
              <a:avLst/>
              <a:gdLst>
                <a:gd name="connsiteX0" fmla="*/ 21938 w 43754"/>
                <a:gd name="connsiteY0" fmla="*/ 310 h 43694"/>
                <a:gd name="connsiteX1" fmla="*/ 43829 w 43754"/>
                <a:gd name="connsiteY1" fmla="*/ 22153 h 43694"/>
                <a:gd name="connsiteX2" fmla="*/ 21938 w 43754"/>
                <a:gd name="connsiteY2" fmla="*/ 44004 h 43694"/>
                <a:gd name="connsiteX3" fmla="*/ 74 w 43754"/>
                <a:gd name="connsiteY3" fmla="*/ 22153 h 43694"/>
                <a:gd name="connsiteX4" fmla="*/ 21938 w 43754"/>
                <a:gd name="connsiteY4" fmla="*/ 310 h 4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4" h="43694">
                  <a:moveTo>
                    <a:pt x="21938" y="310"/>
                  </a:moveTo>
                  <a:cubicBezTo>
                    <a:pt x="34023" y="328"/>
                    <a:pt x="43802" y="10088"/>
                    <a:pt x="43829" y="22153"/>
                  </a:cubicBezTo>
                  <a:cubicBezTo>
                    <a:pt x="43802" y="34191"/>
                    <a:pt x="34023" y="43951"/>
                    <a:pt x="21938" y="44004"/>
                  </a:cubicBezTo>
                  <a:cubicBezTo>
                    <a:pt x="9871" y="43951"/>
                    <a:pt x="83" y="34191"/>
                    <a:pt x="74" y="22153"/>
                  </a:cubicBezTo>
                  <a:cubicBezTo>
                    <a:pt x="83" y="10088"/>
                    <a:pt x="9871" y="328"/>
                    <a:pt x="21938" y="310"/>
                  </a:cubicBezTo>
                </a:path>
              </a:pathLst>
            </a:custGeom>
            <a:solidFill>
              <a:schemeClr val="accent1"/>
            </a:solidFill>
            <a:ln w="19050" cap="flat">
              <a:solidFill>
                <a:schemeClr val="bg1"/>
              </a:solid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F87D070B-AD9A-0342-A3C0-49C6F245202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56128" y="2340398"/>
            <a:ext cx="495082" cy="495082"/>
          </a:xfrm>
          <a:prstGeom prst="rect">
            <a:avLst/>
          </a:prstGeom>
        </p:spPr>
      </p:pic>
      <p:pic>
        <p:nvPicPr>
          <p:cNvPr id="19" name="Graphic 18">
            <a:extLst>
              <a:ext uri="{FF2B5EF4-FFF2-40B4-BE49-F238E27FC236}">
                <a16:creationId xmlns:a16="http://schemas.microsoft.com/office/drawing/2014/main" id="{91FF7372-6BCE-4F46-8943-534C01C457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31305" y="2251688"/>
            <a:ext cx="536576" cy="536576"/>
          </a:xfrm>
          <a:prstGeom prst="rect">
            <a:avLst/>
          </a:prstGeom>
        </p:spPr>
      </p:pic>
      <p:pic>
        <p:nvPicPr>
          <p:cNvPr id="131" name="Graphic 130">
            <a:extLst>
              <a:ext uri="{FF2B5EF4-FFF2-40B4-BE49-F238E27FC236}">
                <a16:creationId xmlns:a16="http://schemas.microsoft.com/office/drawing/2014/main" id="{9C31D904-DAC9-1847-9CCD-7614D011FA2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75298" y="5186678"/>
            <a:ext cx="236537" cy="236537"/>
          </a:xfrm>
          <a:prstGeom prst="rect">
            <a:avLst/>
          </a:prstGeom>
        </p:spPr>
      </p:pic>
      <p:pic>
        <p:nvPicPr>
          <p:cNvPr id="132" name="Graphic 131">
            <a:extLst>
              <a:ext uri="{FF2B5EF4-FFF2-40B4-BE49-F238E27FC236}">
                <a16:creationId xmlns:a16="http://schemas.microsoft.com/office/drawing/2014/main" id="{44E00477-90D6-4E44-A5FF-B95529D37B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89400" y="5331682"/>
            <a:ext cx="236537" cy="236537"/>
          </a:xfrm>
          <a:prstGeom prst="rect">
            <a:avLst/>
          </a:prstGeom>
        </p:spPr>
      </p:pic>
      <p:pic>
        <p:nvPicPr>
          <p:cNvPr id="133" name="Graphic 132">
            <a:extLst>
              <a:ext uri="{FF2B5EF4-FFF2-40B4-BE49-F238E27FC236}">
                <a16:creationId xmlns:a16="http://schemas.microsoft.com/office/drawing/2014/main" id="{C4228D6B-2622-3E4B-8575-1EDD77533EE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90563" y="5579465"/>
            <a:ext cx="256362" cy="256362"/>
          </a:xfrm>
          <a:prstGeom prst="rect">
            <a:avLst/>
          </a:prstGeom>
        </p:spPr>
      </p:pic>
      <p:grpSp>
        <p:nvGrpSpPr>
          <p:cNvPr id="8" name="Group 7">
            <a:extLst>
              <a:ext uri="{FF2B5EF4-FFF2-40B4-BE49-F238E27FC236}">
                <a16:creationId xmlns:a16="http://schemas.microsoft.com/office/drawing/2014/main" id="{BA626CA3-EFE7-954D-8485-34CB004E17C7}"/>
              </a:ext>
            </a:extLst>
          </p:cNvPr>
          <p:cNvGrpSpPr/>
          <p:nvPr/>
        </p:nvGrpSpPr>
        <p:grpSpPr>
          <a:xfrm>
            <a:off x="6396971" y="4289229"/>
            <a:ext cx="530147" cy="517646"/>
            <a:chOff x="6413416" y="4460698"/>
            <a:chExt cx="530147" cy="517646"/>
          </a:xfrm>
        </p:grpSpPr>
        <p:pic>
          <p:nvPicPr>
            <p:cNvPr id="134" name="Graphic 133">
              <a:extLst>
                <a:ext uri="{FF2B5EF4-FFF2-40B4-BE49-F238E27FC236}">
                  <a16:creationId xmlns:a16="http://schemas.microsoft.com/office/drawing/2014/main" id="{7248D39D-9A08-9D4D-BBDA-42A2B581CB5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07026" y="4697235"/>
              <a:ext cx="236537" cy="236537"/>
            </a:xfrm>
            <a:prstGeom prst="rect">
              <a:avLst/>
            </a:prstGeom>
          </p:spPr>
        </p:pic>
        <p:pic>
          <p:nvPicPr>
            <p:cNvPr id="135" name="Graphic 134">
              <a:extLst>
                <a:ext uri="{FF2B5EF4-FFF2-40B4-BE49-F238E27FC236}">
                  <a16:creationId xmlns:a16="http://schemas.microsoft.com/office/drawing/2014/main" id="{3B40E1C5-0464-324E-9206-516C18B2ED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35254" y="4460698"/>
              <a:ext cx="236537" cy="236537"/>
            </a:xfrm>
            <a:prstGeom prst="rect">
              <a:avLst/>
            </a:prstGeom>
          </p:spPr>
        </p:pic>
        <p:pic>
          <p:nvPicPr>
            <p:cNvPr id="136" name="Graphic 135">
              <a:extLst>
                <a:ext uri="{FF2B5EF4-FFF2-40B4-BE49-F238E27FC236}">
                  <a16:creationId xmlns:a16="http://schemas.microsoft.com/office/drawing/2014/main" id="{9625A7D7-B259-B64D-8DF4-97F73A6C2A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13416" y="4721982"/>
              <a:ext cx="256362" cy="256362"/>
            </a:xfrm>
            <a:prstGeom prst="rect">
              <a:avLst/>
            </a:prstGeom>
          </p:spPr>
        </p:pic>
      </p:grpSp>
      <p:grpSp>
        <p:nvGrpSpPr>
          <p:cNvPr id="137" name="Group 136">
            <a:extLst>
              <a:ext uri="{FF2B5EF4-FFF2-40B4-BE49-F238E27FC236}">
                <a16:creationId xmlns:a16="http://schemas.microsoft.com/office/drawing/2014/main" id="{151784AA-5585-194F-B90A-2C4483A2F6E6}"/>
              </a:ext>
            </a:extLst>
          </p:cNvPr>
          <p:cNvGrpSpPr/>
          <p:nvPr/>
        </p:nvGrpSpPr>
        <p:grpSpPr>
          <a:xfrm>
            <a:off x="5491611" y="3624509"/>
            <a:ext cx="618307" cy="1159240"/>
            <a:chOff x="5272948" y="4024026"/>
            <a:chExt cx="211256" cy="396075"/>
          </a:xfrm>
        </p:grpSpPr>
        <p:sp>
          <p:nvSpPr>
            <p:cNvPr id="138" name="Freeform 137">
              <a:extLst>
                <a:ext uri="{FF2B5EF4-FFF2-40B4-BE49-F238E27FC236}">
                  <a16:creationId xmlns:a16="http://schemas.microsoft.com/office/drawing/2014/main" id="{57DCD642-AB3B-B649-BC0A-8DD6ECB1806F}"/>
                </a:ext>
              </a:extLst>
            </p:cNvPr>
            <p:cNvSpPr/>
            <p:nvPr/>
          </p:nvSpPr>
          <p:spPr>
            <a:xfrm rot="10800000" flipV="1">
              <a:off x="5294892" y="4036918"/>
              <a:ext cx="173237" cy="369988"/>
            </a:xfrm>
            <a:custGeom>
              <a:avLst/>
              <a:gdLst>
                <a:gd name="connsiteX0" fmla="*/ -284 w 173237"/>
                <a:gd name="connsiteY0" fmla="*/ 108 h 369988"/>
                <a:gd name="connsiteX1" fmla="*/ 172953 w 173237"/>
                <a:gd name="connsiteY1" fmla="*/ 108 h 369988"/>
                <a:gd name="connsiteX2" fmla="*/ 172953 w 173237"/>
                <a:gd name="connsiteY2" fmla="*/ 370097 h 369988"/>
                <a:gd name="connsiteX3" fmla="*/ -284 w 173237"/>
                <a:gd name="connsiteY3" fmla="*/ 370097 h 369988"/>
              </a:gdLst>
              <a:ahLst/>
              <a:cxnLst>
                <a:cxn ang="0">
                  <a:pos x="connsiteX0" y="connsiteY0"/>
                </a:cxn>
                <a:cxn ang="0">
                  <a:pos x="connsiteX1" y="connsiteY1"/>
                </a:cxn>
                <a:cxn ang="0">
                  <a:pos x="connsiteX2" y="connsiteY2"/>
                </a:cxn>
                <a:cxn ang="0">
                  <a:pos x="connsiteX3" y="connsiteY3"/>
                </a:cxn>
              </a:cxnLst>
              <a:rect l="l" t="t" r="r" b="b"/>
              <a:pathLst>
                <a:path w="173237" h="369988">
                  <a:moveTo>
                    <a:pt x="-284" y="108"/>
                  </a:moveTo>
                  <a:lnTo>
                    <a:pt x="172953" y="108"/>
                  </a:lnTo>
                  <a:lnTo>
                    <a:pt x="172953" y="370097"/>
                  </a:lnTo>
                  <a:lnTo>
                    <a:pt x="-284" y="370097"/>
                  </a:lnTo>
                  <a:close/>
                </a:path>
              </a:pathLst>
            </a:custGeom>
            <a:solidFill>
              <a:srgbClr val="FFFFFF"/>
            </a:solidFill>
            <a:ln w="19050" cap="flat">
              <a:solidFill>
                <a:schemeClr val="bg2"/>
              </a:solid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04C711AE-424B-AE4E-A17F-9B81FE20638C}"/>
                </a:ext>
              </a:extLst>
            </p:cNvPr>
            <p:cNvSpPr/>
            <p:nvPr/>
          </p:nvSpPr>
          <p:spPr>
            <a:xfrm>
              <a:off x="5272948" y="4024026"/>
              <a:ext cx="211256" cy="396075"/>
            </a:xfrm>
            <a:custGeom>
              <a:avLst/>
              <a:gdLst>
                <a:gd name="connsiteX0" fmla="*/ 26580 w 211256"/>
                <a:gd name="connsiteY0" fmla="*/ 31617 h 396075"/>
                <a:gd name="connsiteX1" fmla="*/ 26580 w 211256"/>
                <a:gd name="connsiteY1" fmla="*/ 365057 h 396075"/>
                <a:gd name="connsiteX2" fmla="*/ 30980 w 211256"/>
                <a:gd name="connsiteY2" fmla="*/ 369558 h 396075"/>
                <a:gd name="connsiteX3" fmla="*/ 180438 w 211256"/>
                <a:gd name="connsiteY3" fmla="*/ 369558 h 396075"/>
                <a:gd name="connsiteX4" fmla="*/ 184820 w 211256"/>
                <a:gd name="connsiteY4" fmla="*/ 365057 h 396075"/>
                <a:gd name="connsiteX5" fmla="*/ 184820 w 211256"/>
                <a:gd name="connsiteY5" fmla="*/ 31617 h 396075"/>
                <a:gd name="connsiteX6" fmla="*/ 180438 w 211256"/>
                <a:gd name="connsiteY6" fmla="*/ 27115 h 396075"/>
                <a:gd name="connsiteX7" fmla="*/ 30980 w 211256"/>
                <a:gd name="connsiteY7" fmla="*/ 27115 h 396075"/>
                <a:gd name="connsiteX8" fmla="*/ 26580 w 211256"/>
                <a:gd name="connsiteY8" fmla="*/ 31617 h 396075"/>
                <a:gd name="connsiteX9" fmla="*/ 27498 w 211256"/>
                <a:gd name="connsiteY9" fmla="*/ 396375 h 396075"/>
                <a:gd name="connsiteX10" fmla="*/ 68 w 211256"/>
                <a:gd name="connsiteY10" fmla="*/ 368295 h 396075"/>
                <a:gd name="connsiteX11" fmla="*/ 68 w 211256"/>
                <a:gd name="connsiteY11" fmla="*/ 28379 h 396075"/>
                <a:gd name="connsiteX12" fmla="*/ 27498 w 211256"/>
                <a:gd name="connsiteY12" fmla="*/ 299 h 396075"/>
                <a:gd name="connsiteX13" fmla="*/ 183912 w 211256"/>
                <a:gd name="connsiteY13" fmla="*/ 299 h 396075"/>
                <a:gd name="connsiteX14" fmla="*/ 211324 w 211256"/>
                <a:gd name="connsiteY14" fmla="*/ 28379 h 396075"/>
                <a:gd name="connsiteX15" fmla="*/ 211324 w 211256"/>
                <a:gd name="connsiteY15" fmla="*/ 368295 h 396075"/>
                <a:gd name="connsiteX16" fmla="*/ 183912 w 211256"/>
                <a:gd name="connsiteY16" fmla="*/ 396375 h 396075"/>
                <a:gd name="connsiteX17" fmla="*/ 27498 w 211256"/>
                <a:gd name="connsiteY17" fmla="*/ 396375 h 3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56" h="396075">
                  <a:moveTo>
                    <a:pt x="26580" y="31617"/>
                  </a:moveTo>
                  <a:lnTo>
                    <a:pt x="26580" y="365057"/>
                  </a:lnTo>
                  <a:cubicBezTo>
                    <a:pt x="26580" y="367539"/>
                    <a:pt x="28531" y="369558"/>
                    <a:pt x="30980" y="369558"/>
                  </a:cubicBezTo>
                  <a:lnTo>
                    <a:pt x="180438" y="369558"/>
                  </a:lnTo>
                  <a:cubicBezTo>
                    <a:pt x="182852" y="369558"/>
                    <a:pt x="184820" y="367539"/>
                    <a:pt x="184820" y="365057"/>
                  </a:cubicBezTo>
                  <a:lnTo>
                    <a:pt x="184820" y="31617"/>
                  </a:lnTo>
                  <a:cubicBezTo>
                    <a:pt x="184820" y="29117"/>
                    <a:pt x="182852" y="27115"/>
                    <a:pt x="180438" y="27115"/>
                  </a:cubicBezTo>
                  <a:lnTo>
                    <a:pt x="30980" y="27115"/>
                  </a:lnTo>
                  <a:cubicBezTo>
                    <a:pt x="28531" y="27115"/>
                    <a:pt x="26580" y="29117"/>
                    <a:pt x="26580" y="31617"/>
                  </a:cubicBezTo>
                  <a:moveTo>
                    <a:pt x="27498" y="396375"/>
                  </a:moveTo>
                  <a:cubicBezTo>
                    <a:pt x="12340" y="396357"/>
                    <a:pt x="68" y="383794"/>
                    <a:pt x="68" y="368295"/>
                  </a:cubicBezTo>
                  <a:lnTo>
                    <a:pt x="68" y="28379"/>
                  </a:lnTo>
                  <a:cubicBezTo>
                    <a:pt x="68" y="12871"/>
                    <a:pt x="12340" y="299"/>
                    <a:pt x="27498" y="299"/>
                  </a:cubicBezTo>
                  <a:lnTo>
                    <a:pt x="183912" y="299"/>
                  </a:lnTo>
                  <a:cubicBezTo>
                    <a:pt x="199061" y="299"/>
                    <a:pt x="211315" y="12871"/>
                    <a:pt x="211324" y="28379"/>
                  </a:cubicBezTo>
                  <a:lnTo>
                    <a:pt x="211324" y="368295"/>
                  </a:lnTo>
                  <a:cubicBezTo>
                    <a:pt x="211315" y="383803"/>
                    <a:pt x="199061" y="396357"/>
                    <a:pt x="183912" y="396375"/>
                  </a:cubicBezTo>
                  <a:lnTo>
                    <a:pt x="27498" y="396375"/>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3622F01D-5B7F-1F4A-AF1A-141C3DD9BF56}"/>
                </a:ext>
              </a:extLst>
            </p:cNvPr>
            <p:cNvSpPr/>
            <p:nvPr/>
          </p:nvSpPr>
          <p:spPr>
            <a:xfrm>
              <a:off x="5323489" y="4097908"/>
              <a:ext cx="110174" cy="21709"/>
            </a:xfrm>
            <a:custGeom>
              <a:avLst/>
              <a:gdLst>
                <a:gd name="connsiteX0" fmla="*/ 8069 w 110174"/>
                <a:gd name="connsiteY0" fmla="*/ 21954 h 21709"/>
                <a:gd name="connsiteX1" fmla="*/ 71 w 110174"/>
                <a:gd name="connsiteY1" fmla="*/ 12532 h 21709"/>
                <a:gd name="connsiteX2" fmla="*/ 71 w 110174"/>
                <a:gd name="connsiteY2" fmla="*/ 9667 h 21709"/>
                <a:gd name="connsiteX3" fmla="*/ 8069 w 110174"/>
                <a:gd name="connsiteY3" fmla="*/ 245 h 21709"/>
                <a:gd name="connsiteX4" fmla="*/ 102257 w 110174"/>
                <a:gd name="connsiteY4" fmla="*/ 245 h 21709"/>
                <a:gd name="connsiteX5" fmla="*/ 110246 w 110174"/>
                <a:gd name="connsiteY5" fmla="*/ 9667 h 21709"/>
                <a:gd name="connsiteX6" fmla="*/ 110246 w 110174"/>
                <a:gd name="connsiteY6" fmla="*/ 12532 h 21709"/>
                <a:gd name="connsiteX7" fmla="*/ 102257 w 110174"/>
                <a:gd name="connsiteY7" fmla="*/ 21954 h 21709"/>
                <a:gd name="connsiteX8" fmla="*/ 8069 w 110174"/>
                <a:gd name="connsiteY8" fmla="*/ 21954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54"/>
                  </a:moveTo>
                  <a:cubicBezTo>
                    <a:pt x="3669" y="21954"/>
                    <a:pt x="71" y="17710"/>
                    <a:pt x="71" y="12532"/>
                  </a:cubicBezTo>
                  <a:lnTo>
                    <a:pt x="71" y="9667"/>
                  </a:lnTo>
                  <a:cubicBezTo>
                    <a:pt x="71" y="4489"/>
                    <a:pt x="3669" y="245"/>
                    <a:pt x="8069" y="245"/>
                  </a:cubicBezTo>
                  <a:lnTo>
                    <a:pt x="102257" y="245"/>
                  </a:lnTo>
                  <a:cubicBezTo>
                    <a:pt x="106657" y="245"/>
                    <a:pt x="110246" y="4489"/>
                    <a:pt x="110246" y="9667"/>
                  </a:cubicBezTo>
                  <a:lnTo>
                    <a:pt x="110246" y="12532"/>
                  </a:lnTo>
                  <a:cubicBezTo>
                    <a:pt x="110246" y="17710"/>
                    <a:pt x="106657" y="21954"/>
                    <a:pt x="102257" y="21954"/>
                  </a:cubicBezTo>
                  <a:lnTo>
                    <a:pt x="8069" y="21954"/>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9203AF89-5E5E-E249-A8E6-9ADD03CF564C}"/>
                </a:ext>
              </a:extLst>
            </p:cNvPr>
            <p:cNvSpPr/>
            <p:nvPr/>
          </p:nvSpPr>
          <p:spPr>
            <a:xfrm>
              <a:off x="5323489" y="4142153"/>
              <a:ext cx="110174" cy="21709"/>
            </a:xfrm>
            <a:custGeom>
              <a:avLst/>
              <a:gdLst>
                <a:gd name="connsiteX0" fmla="*/ 8069 w 110174"/>
                <a:gd name="connsiteY0" fmla="*/ 21968 h 21709"/>
                <a:gd name="connsiteX1" fmla="*/ 71 w 110174"/>
                <a:gd name="connsiteY1" fmla="*/ 12545 h 21709"/>
                <a:gd name="connsiteX2" fmla="*/ 71 w 110174"/>
                <a:gd name="connsiteY2" fmla="*/ 9681 h 21709"/>
                <a:gd name="connsiteX3" fmla="*/ 8069 w 110174"/>
                <a:gd name="connsiteY3" fmla="*/ 258 h 21709"/>
                <a:gd name="connsiteX4" fmla="*/ 102257 w 110174"/>
                <a:gd name="connsiteY4" fmla="*/ 258 h 21709"/>
                <a:gd name="connsiteX5" fmla="*/ 110246 w 110174"/>
                <a:gd name="connsiteY5" fmla="*/ 9681 h 21709"/>
                <a:gd name="connsiteX6" fmla="*/ 110246 w 110174"/>
                <a:gd name="connsiteY6" fmla="*/ 12545 h 21709"/>
                <a:gd name="connsiteX7" fmla="*/ 102257 w 110174"/>
                <a:gd name="connsiteY7" fmla="*/ 21968 h 21709"/>
                <a:gd name="connsiteX8" fmla="*/ 8069 w 110174"/>
                <a:gd name="connsiteY8" fmla="*/ 21968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68"/>
                  </a:moveTo>
                  <a:cubicBezTo>
                    <a:pt x="3669" y="21968"/>
                    <a:pt x="71" y="17724"/>
                    <a:pt x="71" y="12545"/>
                  </a:cubicBezTo>
                  <a:lnTo>
                    <a:pt x="71" y="9681"/>
                  </a:lnTo>
                  <a:cubicBezTo>
                    <a:pt x="71" y="4502"/>
                    <a:pt x="3669" y="258"/>
                    <a:pt x="8069" y="258"/>
                  </a:cubicBezTo>
                  <a:lnTo>
                    <a:pt x="102257" y="258"/>
                  </a:lnTo>
                  <a:cubicBezTo>
                    <a:pt x="106657" y="258"/>
                    <a:pt x="110246" y="4502"/>
                    <a:pt x="110246" y="9681"/>
                  </a:cubicBezTo>
                  <a:lnTo>
                    <a:pt x="110246" y="12545"/>
                  </a:lnTo>
                  <a:cubicBezTo>
                    <a:pt x="110246" y="17724"/>
                    <a:pt x="106657" y="21968"/>
                    <a:pt x="102257" y="21968"/>
                  </a:cubicBezTo>
                  <a:lnTo>
                    <a:pt x="8069" y="21968"/>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DE521668-766F-AC4D-918A-7E0C2938CE94}"/>
                </a:ext>
              </a:extLst>
            </p:cNvPr>
            <p:cNvSpPr/>
            <p:nvPr/>
          </p:nvSpPr>
          <p:spPr>
            <a:xfrm rot="5400000" flipV="1">
              <a:off x="5356743" y="4300452"/>
              <a:ext cx="43754" cy="43694"/>
            </a:xfrm>
            <a:custGeom>
              <a:avLst/>
              <a:gdLst>
                <a:gd name="connsiteX0" fmla="*/ 21938 w 43754"/>
                <a:gd name="connsiteY0" fmla="*/ 310 h 43694"/>
                <a:gd name="connsiteX1" fmla="*/ 43829 w 43754"/>
                <a:gd name="connsiteY1" fmla="*/ 22153 h 43694"/>
                <a:gd name="connsiteX2" fmla="*/ 21938 w 43754"/>
                <a:gd name="connsiteY2" fmla="*/ 44004 h 43694"/>
                <a:gd name="connsiteX3" fmla="*/ 74 w 43754"/>
                <a:gd name="connsiteY3" fmla="*/ 22153 h 43694"/>
                <a:gd name="connsiteX4" fmla="*/ 21938 w 43754"/>
                <a:gd name="connsiteY4" fmla="*/ 310 h 4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4" h="43694">
                  <a:moveTo>
                    <a:pt x="21938" y="310"/>
                  </a:moveTo>
                  <a:cubicBezTo>
                    <a:pt x="34023" y="328"/>
                    <a:pt x="43802" y="10088"/>
                    <a:pt x="43829" y="22153"/>
                  </a:cubicBezTo>
                  <a:cubicBezTo>
                    <a:pt x="43802" y="34191"/>
                    <a:pt x="34023" y="43951"/>
                    <a:pt x="21938" y="44004"/>
                  </a:cubicBezTo>
                  <a:cubicBezTo>
                    <a:pt x="9871" y="43951"/>
                    <a:pt x="83" y="34191"/>
                    <a:pt x="74" y="22153"/>
                  </a:cubicBezTo>
                  <a:cubicBezTo>
                    <a:pt x="83" y="10088"/>
                    <a:pt x="9871" y="328"/>
                    <a:pt x="21938" y="310"/>
                  </a:cubicBezTo>
                </a:path>
              </a:pathLst>
            </a:custGeom>
            <a:solidFill>
              <a:schemeClr val="accent1"/>
            </a:solidFill>
            <a:ln w="19050" cap="flat">
              <a:solidFill>
                <a:schemeClr val="bg1"/>
              </a:solidFill>
              <a:prstDash val="solid"/>
              <a:miter/>
            </a:ln>
          </p:spPr>
          <p:txBody>
            <a:bodyPr rtlCol="0" anchor="ctr"/>
            <a:lstStyle/>
            <a:p>
              <a:endParaRPr lang="en-US"/>
            </a:p>
          </p:txBody>
        </p:sp>
      </p:grpSp>
      <p:grpSp>
        <p:nvGrpSpPr>
          <p:cNvPr id="143" name="Graphic 7">
            <a:extLst>
              <a:ext uri="{FF2B5EF4-FFF2-40B4-BE49-F238E27FC236}">
                <a16:creationId xmlns:a16="http://schemas.microsoft.com/office/drawing/2014/main" id="{30275DBE-EB23-8445-894B-D0AEDFD93856}"/>
              </a:ext>
            </a:extLst>
          </p:cNvPr>
          <p:cNvGrpSpPr/>
          <p:nvPr/>
        </p:nvGrpSpPr>
        <p:grpSpPr>
          <a:xfrm>
            <a:off x="5881312" y="4070148"/>
            <a:ext cx="413981" cy="413981"/>
            <a:chOff x="5656688" y="4966420"/>
            <a:chExt cx="535420" cy="535420"/>
          </a:xfrm>
          <a:effectLst>
            <a:outerShdw dist="38100" dir="2700000" sx="1000" sy="1000" algn="tl" rotWithShape="0">
              <a:prstClr val="black"/>
            </a:outerShdw>
          </a:effectLst>
        </p:grpSpPr>
        <p:sp>
          <p:nvSpPr>
            <p:cNvPr id="144" name="Freeform 143">
              <a:extLst>
                <a:ext uri="{FF2B5EF4-FFF2-40B4-BE49-F238E27FC236}">
                  <a16:creationId xmlns:a16="http://schemas.microsoft.com/office/drawing/2014/main" id="{9DF3C6AC-7523-5146-A223-62FBB41F99E8}"/>
                </a:ext>
              </a:extLst>
            </p:cNvPr>
            <p:cNvSpPr/>
            <p:nvPr/>
          </p:nvSpPr>
          <p:spPr>
            <a:xfrm>
              <a:off x="5656688" y="4966420"/>
              <a:ext cx="535420" cy="535420"/>
            </a:xfrm>
            <a:custGeom>
              <a:avLst/>
              <a:gdLst>
                <a:gd name="connsiteX0" fmla="*/ 535421 w 535420"/>
                <a:gd name="connsiteY0" fmla="*/ 267710 h 535420"/>
                <a:gd name="connsiteX1" fmla="*/ 267710 w 535420"/>
                <a:gd name="connsiteY1" fmla="*/ 535421 h 535420"/>
                <a:gd name="connsiteX2" fmla="*/ 0 w 535420"/>
                <a:gd name="connsiteY2" fmla="*/ 267710 h 535420"/>
                <a:gd name="connsiteX3" fmla="*/ 267710 w 535420"/>
                <a:gd name="connsiteY3" fmla="*/ 0 h 535420"/>
                <a:gd name="connsiteX4" fmla="*/ 535421 w 535420"/>
                <a:gd name="connsiteY4" fmla="*/ 267710 h 53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20" h="535420">
                  <a:moveTo>
                    <a:pt x="535421" y="267710"/>
                  </a:moveTo>
                  <a:cubicBezTo>
                    <a:pt x="535421" y="415337"/>
                    <a:pt x="415337" y="535421"/>
                    <a:pt x="267710" y="535421"/>
                  </a:cubicBezTo>
                  <a:cubicBezTo>
                    <a:pt x="120084" y="535421"/>
                    <a:pt x="0" y="415337"/>
                    <a:pt x="0" y="267710"/>
                  </a:cubicBezTo>
                  <a:cubicBezTo>
                    <a:pt x="0" y="120084"/>
                    <a:pt x="120084" y="0"/>
                    <a:pt x="267710" y="0"/>
                  </a:cubicBezTo>
                  <a:cubicBezTo>
                    <a:pt x="415337" y="0"/>
                    <a:pt x="535421" y="120084"/>
                    <a:pt x="535421" y="267710"/>
                  </a:cubicBezTo>
                </a:path>
              </a:pathLst>
            </a:custGeom>
            <a:solidFill>
              <a:srgbClr val="AB2328"/>
            </a:solidFill>
            <a:ln w="11002" cap="flat">
              <a:noFill/>
              <a:prstDash val="solid"/>
              <a:miter/>
            </a:ln>
          </p:spPr>
          <p:txBody>
            <a:bodyPr rtlCol="0" anchor="ctr"/>
            <a:lstStyle/>
            <a:p>
              <a:endParaRPr lang="en-US" sz="1799"/>
            </a:p>
          </p:txBody>
        </p:sp>
        <p:sp>
          <p:nvSpPr>
            <p:cNvPr id="145" name="Freeform 144">
              <a:extLst>
                <a:ext uri="{FF2B5EF4-FFF2-40B4-BE49-F238E27FC236}">
                  <a16:creationId xmlns:a16="http://schemas.microsoft.com/office/drawing/2014/main" id="{48F27C60-BF97-A646-BF21-FACD314C9B6A}"/>
                </a:ext>
              </a:extLst>
            </p:cNvPr>
            <p:cNvSpPr/>
            <p:nvPr/>
          </p:nvSpPr>
          <p:spPr>
            <a:xfrm>
              <a:off x="5813128" y="5107437"/>
              <a:ext cx="221157" cy="194998"/>
            </a:xfrm>
            <a:custGeom>
              <a:avLst/>
              <a:gdLst>
                <a:gd name="connsiteX0" fmla="*/ 217033 w 221157"/>
                <a:gd name="connsiteY0" fmla="*/ 178473 h 194998"/>
                <a:gd name="connsiteX1" fmla="*/ 172965 w 221157"/>
                <a:gd name="connsiteY1" fmla="*/ 153135 h 194998"/>
                <a:gd name="connsiteX2" fmla="*/ 175168 w 221157"/>
                <a:gd name="connsiteY2" fmla="*/ 145423 h 194998"/>
                <a:gd name="connsiteX3" fmla="*/ 168558 w 221157"/>
                <a:gd name="connsiteY3" fmla="*/ 93644 h 194998"/>
                <a:gd name="connsiteX4" fmla="*/ 127796 w 221157"/>
                <a:gd name="connsiteY4" fmla="*/ 61695 h 194998"/>
                <a:gd name="connsiteX5" fmla="*/ 118982 w 221157"/>
                <a:gd name="connsiteY5" fmla="*/ 59491 h 194998"/>
                <a:gd name="connsiteX6" fmla="*/ 118982 w 221157"/>
                <a:gd name="connsiteY6" fmla="*/ 8813 h 194998"/>
                <a:gd name="connsiteX7" fmla="*/ 110169 w 221157"/>
                <a:gd name="connsiteY7" fmla="*/ 0 h 194998"/>
                <a:gd name="connsiteX8" fmla="*/ 101355 w 221157"/>
                <a:gd name="connsiteY8" fmla="*/ 8813 h 194998"/>
                <a:gd name="connsiteX9" fmla="*/ 101355 w 221157"/>
                <a:gd name="connsiteY9" fmla="*/ 59491 h 194998"/>
                <a:gd name="connsiteX10" fmla="*/ 77118 w 221157"/>
                <a:gd name="connsiteY10" fmla="*/ 68304 h 194998"/>
                <a:gd name="connsiteX11" fmla="*/ 45169 w 221157"/>
                <a:gd name="connsiteY11" fmla="*/ 109067 h 194998"/>
                <a:gd name="connsiteX12" fmla="*/ 48474 w 221157"/>
                <a:gd name="connsiteY12" fmla="*/ 153135 h 194998"/>
                <a:gd name="connsiteX13" fmla="*/ 4407 w 221157"/>
                <a:gd name="connsiteY13" fmla="*/ 178473 h 194998"/>
                <a:gd name="connsiteX14" fmla="*/ 1102 w 221157"/>
                <a:gd name="connsiteY14" fmla="*/ 190592 h 194998"/>
                <a:gd name="connsiteX15" fmla="*/ 8813 w 221157"/>
                <a:gd name="connsiteY15" fmla="*/ 194999 h 194998"/>
                <a:gd name="connsiteX16" fmla="*/ 13220 w 221157"/>
                <a:gd name="connsiteY16" fmla="*/ 193897 h 194998"/>
                <a:gd name="connsiteX17" fmla="*/ 57288 w 221157"/>
                <a:gd name="connsiteY17" fmla="*/ 168558 h 194998"/>
                <a:gd name="connsiteX18" fmla="*/ 92542 w 221157"/>
                <a:gd name="connsiteY18" fmla="*/ 192795 h 194998"/>
                <a:gd name="connsiteX19" fmla="*/ 110169 w 221157"/>
                <a:gd name="connsiteY19" fmla="*/ 194999 h 194998"/>
                <a:gd name="connsiteX20" fmla="*/ 143220 w 221157"/>
                <a:gd name="connsiteY20" fmla="*/ 186185 h 194998"/>
                <a:gd name="connsiteX21" fmla="*/ 163050 w 221157"/>
                <a:gd name="connsiteY21" fmla="*/ 168558 h 194998"/>
                <a:gd name="connsiteX22" fmla="*/ 207117 w 221157"/>
                <a:gd name="connsiteY22" fmla="*/ 193897 h 194998"/>
                <a:gd name="connsiteX23" fmla="*/ 211524 w 221157"/>
                <a:gd name="connsiteY23" fmla="*/ 194999 h 194998"/>
                <a:gd name="connsiteX24" fmla="*/ 219236 w 221157"/>
                <a:gd name="connsiteY24" fmla="*/ 190592 h 194998"/>
                <a:gd name="connsiteX25" fmla="*/ 217033 w 221157"/>
                <a:gd name="connsiteY25" fmla="*/ 178473 h 194998"/>
                <a:gd name="connsiteX26" fmla="*/ 135508 w 221157"/>
                <a:gd name="connsiteY26" fmla="*/ 170762 h 194998"/>
                <a:gd name="connsiteX27" fmla="*/ 98050 w 221157"/>
                <a:gd name="connsiteY27" fmla="*/ 175168 h 194998"/>
                <a:gd name="connsiteX28" fmla="*/ 68305 w 221157"/>
                <a:gd name="connsiteY28" fmla="*/ 152033 h 194998"/>
                <a:gd name="connsiteX29" fmla="*/ 68305 w 221157"/>
                <a:gd name="connsiteY29" fmla="*/ 152033 h 194998"/>
                <a:gd name="connsiteX30" fmla="*/ 68305 w 221157"/>
                <a:gd name="connsiteY30" fmla="*/ 152033 h 194998"/>
                <a:gd name="connsiteX31" fmla="*/ 63898 w 221157"/>
                <a:gd name="connsiteY31" fmla="*/ 114576 h 194998"/>
                <a:gd name="connsiteX32" fmla="*/ 87033 w 221157"/>
                <a:gd name="connsiteY32" fmla="*/ 84830 h 194998"/>
                <a:gd name="connsiteX33" fmla="*/ 111270 w 221157"/>
                <a:gd name="connsiteY33" fmla="*/ 78220 h 194998"/>
                <a:gd name="connsiteX34" fmla="*/ 124491 w 221157"/>
                <a:gd name="connsiteY34" fmla="*/ 80423 h 194998"/>
                <a:gd name="connsiteX35" fmla="*/ 154236 w 221157"/>
                <a:gd name="connsiteY35" fmla="*/ 103559 h 194998"/>
                <a:gd name="connsiteX36" fmla="*/ 158643 w 221157"/>
                <a:gd name="connsiteY36" fmla="*/ 141016 h 194998"/>
                <a:gd name="connsiteX37" fmla="*/ 135508 w 221157"/>
                <a:gd name="connsiteY37" fmla="*/ 170762 h 19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1157" h="194998">
                  <a:moveTo>
                    <a:pt x="217033" y="178473"/>
                  </a:moveTo>
                  <a:lnTo>
                    <a:pt x="172965" y="153135"/>
                  </a:lnTo>
                  <a:cubicBezTo>
                    <a:pt x="174067" y="150931"/>
                    <a:pt x="175168" y="147626"/>
                    <a:pt x="175168" y="145423"/>
                  </a:cubicBezTo>
                  <a:cubicBezTo>
                    <a:pt x="179575" y="127796"/>
                    <a:pt x="177372" y="110169"/>
                    <a:pt x="168558" y="93644"/>
                  </a:cubicBezTo>
                  <a:cubicBezTo>
                    <a:pt x="159745" y="78220"/>
                    <a:pt x="145423" y="66101"/>
                    <a:pt x="127796" y="61695"/>
                  </a:cubicBezTo>
                  <a:cubicBezTo>
                    <a:pt x="124491" y="60593"/>
                    <a:pt x="122287" y="60593"/>
                    <a:pt x="118982" y="59491"/>
                  </a:cubicBezTo>
                  <a:lnTo>
                    <a:pt x="118982" y="8813"/>
                  </a:lnTo>
                  <a:cubicBezTo>
                    <a:pt x="118982" y="4407"/>
                    <a:pt x="114576" y="0"/>
                    <a:pt x="110169" y="0"/>
                  </a:cubicBezTo>
                  <a:cubicBezTo>
                    <a:pt x="105762" y="0"/>
                    <a:pt x="101355" y="4407"/>
                    <a:pt x="101355" y="8813"/>
                  </a:cubicBezTo>
                  <a:lnTo>
                    <a:pt x="101355" y="59491"/>
                  </a:lnTo>
                  <a:cubicBezTo>
                    <a:pt x="92542" y="60593"/>
                    <a:pt x="84830" y="63898"/>
                    <a:pt x="77118" y="68304"/>
                  </a:cubicBezTo>
                  <a:cubicBezTo>
                    <a:pt x="61695" y="77118"/>
                    <a:pt x="49576" y="91440"/>
                    <a:pt x="45169" y="109067"/>
                  </a:cubicBezTo>
                  <a:cubicBezTo>
                    <a:pt x="40762" y="123389"/>
                    <a:pt x="41864" y="138813"/>
                    <a:pt x="48474" y="153135"/>
                  </a:cubicBezTo>
                  <a:lnTo>
                    <a:pt x="4407" y="178473"/>
                  </a:lnTo>
                  <a:cubicBezTo>
                    <a:pt x="0" y="180677"/>
                    <a:pt x="-1102" y="186185"/>
                    <a:pt x="1102" y="190592"/>
                  </a:cubicBezTo>
                  <a:cubicBezTo>
                    <a:pt x="2203" y="193897"/>
                    <a:pt x="5509" y="194999"/>
                    <a:pt x="8813" y="194999"/>
                  </a:cubicBezTo>
                  <a:cubicBezTo>
                    <a:pt x="9915" y="194999"/>
                    <a:pt x="12119" y="194999"/>
                    <a:pt x="13220" y="193897"/>
                  </a:cubicBezTo>
                  <a:lnTo>
                    <a:pt x="57288" y="168558"/>
                  </a:lnTo>
                  <a:cubicBezTo>
                    <a:pt x="66101" y="180677"/>
                    <a:pt x="78220" y="188389"/>
                    <a:pt x="92542" y="192795"/>
                  </a:cubicBezTo>
                  <a:cubicBezTo>
                    <a:pt x="98050" y="193897"/>
                    <a:pt x="104660" y="194999"/>
                    <a:pt x="110169" y="194999"/>
                  </a:cubicBezTo>
                  <a:cubicBezTo>
                    <a:pt x="122287" y="194999"/>
                    <a:pt x="133304" y="191694"/>
                    <a:pt x="143220" y="186185"/>
                  </a:cubicBezTo>
                  <a:cubicBezTo>
                    <a:pt x="150931" y="181779"/>
                    <a:pt x="157541" y="175168"/>
                    <a:pt x="163050" y="168558"/>
                  </a:cubicBezTo>
                  <a:lnTo>
                    <a:pt x="207117" y="193897"/>
                  </a:lnTo>
                  <a:cubicBezTo>
                    <a:pt x="208219" y="194999"/>
                    <a:pt x="210422" y="194999"/>
                    <a:pt x="211524" y="194999"/>
                  </a:cubicBezTo>
                  <a:cubicBezTo>
                    <a:pt x="214829" y="194999"/>
                    <a:pt x="218134" y="193897"/>
                    <a:pt x="219236" y="190592"/>
                  </a:cubicBezTo>
                  <a:cubicBezTo>
                    <a:pt x="222541" y="186185"/>
                    <a:pt x="221439" y="180677"/>
                    <a:pt x="217033" y="178473"/>
                  </a:cubicBezTo>
                  <a:close/>
                  <a:moveTo>
                    <a:pt x="135508" y="170762"/>
                  </a:moveTo>
                  <a:cubicBezTo>
                    <a:pt x="123389" y="177372"/>
                    <a:pt x="110169" y="179575"/>
                    <a:pt x="98050" y="175168"/>
                  </a:cubicBezTo>
                  <a:cubicBezTo>
                    <a:pt x="84830" y="171863"/>
                    <a:pt x="74915" y="163050"/>
                    <a:pt x="68305" y="152033"/>
                  </a:cubicBezTo>
                  <a:cubicBezTo>
                    <a:pt x="68305" y="152033"/>
                    <a:pt x="68305" y="152033"/>
                    <a:pt x="68305" y="152033"/>
                  </a:cubicBezTo>
                  <a:cubicBezTo>
                    <a:pt x="68305" y="152033"/>
                    <a:pt x="68305" y="152033"/>
                    <a:pt x="68305" y="152033"/>
                  </a:cubicBezTo>
                  <a:cubicBezTo>
                    <a:pt x="61695" y="139914"/>
                    <a:pt x="59491" y="126694"/>
                    <a:pt x="63898" y="114576"/>
                  </a:cubicBezTo>
                  <a:cubicBezTo>
                    <a:pt x="67203" y="101355"/>
                    <a:pt x="76016" y="91440"/>
                    <a:pt x="87033" y="84830"/>
                  </a:cubicBezTo>
                  <a:cubicBezTo>
                    <a:pt x="94745" y="80423"/>
                    <a:pt x="103559" y="78220"/>
                    <a:pt x="111270" y="78220"/>
                  </a:cubicBezTo>
                  <a:cubicBezTo>
                    <a:pt x="115677" y="78220"/>
                    <a:pt x="120084" y="79321"/>
                    <a:pt x="124491" y="80423"/>
                  </a:cubicBezTo>
                  <a:cubicBezTo>
                    <a:pt x="137711" y="83728"/>
                    <a:pt x="147626" y="92542"/>
                    <a:pt x="154236" y="103559"/>
                  </a:cubicBezTo>
                  <a:cubicBezTo>
                    <a:pt x="160846" y="115677"/>
                    <a:pt x="163050" y="128897"/>
                    <a:pt x="158643" y="141016"/>
                  </a:cubicBezTo>
                  <a:cubicBezTo>
                    <a:pt x="155338" y="153135"/>
                    <a:pt x="147626" y="164151"/>
                    <a:pt x="135508" y="170762"/>
                  </a:cubicBezTo>
                  <a:close/>
                </a:path>
              </a:pathLst>
            </a:custGeom>
            <a:solidFill>
              <a:srgbClr val="FFFFFF"/>
            </a:solidFill>
            <a:ln w="11002" cap="flat">
              <a:noFill/>
              <a:prstDash val="solid"/>
              <a:miter/>
            </a:ln>
          </p:spPr>
          <p:txBody>
            <a:bodyPr rtlCol="0" anchor="ctr"/>
            <a:lstStyle/>
            <a:p>
              <a:endParaRPr lang="en-US" sz="1799"/>
            </a:p>
          </p:txBody>
        </p:sp>
        <p:sp>
          <p:nvSpPr>
            <p:cNvPr id="146" name="Freeform 145">
              <a:extLst>
                <a:ext uri="{FF2B5EF4-FFF2-40B4-BE49-F238E27FC236}">
                  <a16:creationId xmlns:a16="http://schemas.microsoft.com/office/drawing/2014/main" id="{B5B6F611-C616-E24E-BF90-B0CFDE932FBA}"/>
                </a:ext>
              </a:extLst>
            </p:cNvPr>
            <p:cNvSpPr/>
            <p:nvPr/>
          </p:nvSpPr>
          <p:spPr>
            <a:xfrm>
              <a:off x="5718382" y="5029217"/>
              <a:ext cx="412031" cy="410929"/>
            </a:xfrm>
            <a:custGeom>
              <a:avLst/>
              <a:gdLst>
                <a:gd name="connsiteX0" fmla="*/ 206016 w 412031"/>
                <a:gd name="connsiteY0" fmla="*/ 0 h 410929"/>
                <a:gd name="connsiteX1" fmla="*/ 25339 w 412031"/>
                <a:gd name="connsiteY1" fmla="*/ 107965 h 410929"/>
                <a:gd name="connsiteX2" fmla="*/ 8814 w 412031"/>
                <a:gd name="connsiteY2" fmla="*/ 107965 h 410929"/>
                <a:gd name="connsiteX3" fmla="*/ 0 w 412031"/>
                <a:gd name="connsiteY3" fmla="*/ 116779 h 410929"/>
                <a:gd name="connsiteX4" fmla="*/ 8814 w 412031"/>
                <a:gd name="connsiteY4" fmla="*/ 125592 h 410929"/>
                <a:gd name="connsiteX5" fmla="*/ 16525 w 412031"/>
                <a:gd name="connsiteY5" fmla="*/ 125592 h 410929"/>
                <a:gd name="connsiteX6" fmla="*/ 1102 w 412031"/>
                <a:gd name="connsiteY6" fmla="*/ 204914 h 410929"/>
                <a:gd name="connsiteX7" fmla="*/ 18729 w 412031"/>
                <a:gd name="connsiteY7" fmla="*/ 288642 h 410929"/>
                <a:gd name="connsiteX8" fmla="*/ 9915 w 412031"/>
                <a:gd name="connsiteY8" fmla="*/ 288642 h 410929"/>
                <a:gd name="connsiteX9" fmla="*/ 1102 w 412031"/>
                <a:gd name="connsiteY9" fmla="*/ 297456 h 410929"/>
                <a:gd name="connsiteX10" fmla="*/ 9915 w 412031"/>
                <a:gd name="connsiteY10" fmla="*/ 306269 h 410929"/>
                <a:gd name="connsiteX11" fmla="*/ 28644 w 412031"/>
                <a:gd name="connsiteY11" fmla="*/ 306269 h 410929"/>
                <a:gd name="connsiteX12" fmla="*/ 207117 w 412031"/>
                <a:gd name="connsiteY12" fmla="*/ 410930 h 410929"/>
                <a:gd name="connsiteX13" fmla="*/ 412031 w 412031"/>
                <a:gd name="connsiteY13" fmla="*/ 206016 h 410929"/>
                <a:gd name="connsiteX14" fmla="*/ 206016 w 412031"/>
                <a:gd name="connsiteY14" fmla="*/ 0 h 410929"/>
                <a:gd name="connsiteX15" fmla="*/ 206016 w 412031"/>
                <a:gd name="connsiteY15" fmla="*/ 393303 h 410929"/>
                <a:gd name="connsiteX16" fmla="*/ 48474 w 412031"/>
                <a:gd name="connsiteY16" fmla="*/ 307371 h 410929"/>
                <a:gd name="connsiteX17" fmla="*/ 55084 w 412031"/>
                <a:gd name="connsiteY17" fmla="*/ 307371 h 410929"/>
                <a:gd name="connsiteX18" fmla="*/ 63898 w 412031"/>
                <a:gd name="connsiteY18" fmla="*/ 298558 h 410929"/>
                <a:gd name="connsiteX19" fmla="*/ 55084 w 412031"/>
                <a:gd name="connsiteY19" fmla="*/ 289744 h 410929"/>
                <a:gd name="connsiteX20" fmla="*/ 38559 w 412031"/>
                <a:gd name="connsiteY20" fmla="*/ 289744 h 410929"/>
                <a:gd name="connsiteX21" fmla="*/ 18729 w 412031"/>
                <a:gd name="connsiteY21" fmla="*/ 206016 h 410929"/>
                <a:gd name="connsiteX22" fmla="*/ 36356 w 412031"/>
                <a:gd name="connsiteY22" fmla="*/ 126694 h 410929"/>
                <a:gd name="connsiteX23" fmla="*/ 55084 w 412031"/>
                <a:gd name="connsiteY23" fmla="*/ 126694 h 410929"/>
                <a:gd name="connsiteX24" fmla="*/ 63898 w 412031"/>
                <a:gd name="connsiteY24" fmla="*/ 117881 h 410929"/>
                <a:gd name="connsiteX25" fmla="*/ 55084 w 412031"/>
                <a:gd name="connsiteY25" fmla="*/ 109067 h 410929"/>
                <a:gd name="connsiteX26" fmla="*/ 46271 w 412031"/>
                <a:gd name="connsiteY26" fmla="*/ 109067 h 410929"/>
                <a:gd name="connsiteX27" fmla="*/ 207117 w 412031"/>
                <a:gd name="connsiteY27" fmla="*/ 18729 h 410929"/>
                <a:gd name="connsiteX28" fmla="*/ 394404 w 412031"/>
                <a:gd name="connsiteY28" fmla="*/ 206016 h 410929"/>
                <a:gd name="connsiteX29" fmla="*/ 206016 w 412031"/>
                <a:gd name="connsiteY29" fmla="*/ 393303 h 410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031" h="410929">
                  <a:moveTo>
                    <a:pt x="206016" y="0"/>
                  </a:moveTo>
                  <a:cubicBezTo>
                    <a:pt x="127796" y="0"/>
                    <a:pt x="59491" y="44068"/>
                    <a:pt x="25339" y="107965"/>
                  </a:cubicBezTo>
                  <a:lnTo>
                    <a:pt x="8814" y="107965"/>
                  </a:lnTo>
                  <a:cubicBezTo>
                    <a:pt x="4407" y="107965"/>
                    <a:pt x="0" y="112372"/>
                    <a:pt x="0" y="116779"/>
                  </a:cubicBezTo>
                  <a:cubicBezTo>
                    <a:pt x="0" y="121186"/>
                    <a:pt x="4407" y="125592"/>
                    <a:pt x="8814" y="125592"/>
                  </a:cubicBezTo>
                  <a:lnTo>
                    <a:pt x="16525" y="125592"/>
                  </a:lnTo>
                  <a:cubicBezTo>
                    <a:pt x="6610" y="149830"/>
                    <a:pt x="1102" y="177372"/>
                    <a:pt x="1102" y="204914"/>
                  </a:cubicBezTo>
                  <a:cubicBezTo>
                    <a:pt x="1102" y="234659"/>
                    <a:pt x="7712" y="263303"/>
                    <a:pt x="18729" y="288642"/>
                  </a:cubicBezTo>
                  <a:lnTo>
                    <a:pt x="9915" y="288642"/>
                  </a:lnTo>
                  <a:cubicBezTo>
                    <a:pt x="5508" y="288642"/>
                    <a:pt x="1102" y="293049"/>
                    <a:pt x="1102" y="297456"/>
                  </a:cubicBezTo>
                  <a:cubicBezTo>
                    <a:pt x="1102" y="301863"/>
                    <a:pt x="5508" y="306269"/>
                    <a:pt x="9915" y="306269"/>
                  </a:cubicBezTo>
                  <a:lnTo>
                    <a:pt x="28644" y="306269"/>
                  </a:lnTo>
                  <a:cubicBezTo>
                    <a:pt x="63898" y="367964"/>
                    <a:pt x="131101" y="410930"/>
                    <a:pt x="207117" y="410930"/>
                  </a:cubicBezTo>
                  <a:cubicBezTo>
                    <a:pt x="320591" y="410930"/>
                    <a:pt x="412031" y="318388"/>
                    <a:pt x="412031" y="206016"/>
                  </a:cubicBezTo>
                  <a:cubicBezTo>
                    <a:pt x="412031" y="93644"/>
                    <a:pt x="318388" y="0"/>
                    <a:pt x="206016" y="0"/>
                  </a:cubicBezTo>
                  <a:close/>
                  <a:moveTo>
                    <a:pt x="206016" y="393303"/>
                  </a:moveTo>
                  <a:cubicBezTo>
                    <a:pt x="139914" y="393303"/>
                    <a:pt x="81525" y="359150"/>
                    <a:pt x="48474" y="307371"/>
                  </a:cubicBezTo>
                  <a:lnTo>
                    <a:pt x="55084" y="307371"/>
                  </a:lnTo>
                  <a:cubicBezTo>
                    <a:pt x="59491" y="307371"/>
                    <a:pt x="63898" y="302964"/>
                    <a:pt x="63898" y="298558"/>
                  </a:cubicBezTo>
                  <a:cubicBezTo>
                    <a:pt x="63898" y="294151"/>
                    <a:pt x="59491" y="289744"/>
                    <a:pt x="55084" y="289744"/>
                  </a:cubicBezTo>
                  <a:lnTo>
                    <a:pt x="38559" y="289744"/>
                  </a:lnTo>
                  <a:cubicBezTo>
                    <a:pt x="26440" y="264405"/>
                    <a:pt x="18729" y="236863"/>
                    <a:pt x="18729" y="206016"/>
                  </a:cubicBezTo>
                  <a:cubicBezTo>
                    <a:pt x="18729" y="177372"/>
                    <a:pt x="25339" y="150931"/>
                    <a:pt x="36356" y="126694"/>
                  </a:cubicBezTo>
                  <a:lnTo>
                    <a:pt x="55084" y="126694"/>
                  </a:lnTo>
                  <a:cubicBezTo>
                    <a:pt x="59491" y="126694"/>
                    <a:pt x="63898" y="122287"/>
                    <a:pt x="63898" y="117881"/>
                  </a:cubicBezTo>
                  <a:cubicBezTo>
                    <a:pt x="63898" y="113474"/>
                    <a:pt x="59491" y="109067"/>
                    <a:pt x="55084" y="109067"/>
                  </a:cubicBezTo>
                  <a:lnTo>
                    <a:pt x="46271" y="109067"/>
                  </a:lnTo>
                  <a:cubicBezTo>
                    <a:pt x="79322" y="55084"/>
                    <a:pt x="138813" y="18729"/>
                    <a:pt x="207117" y="18729"/>
                  </a:cubicBezTo>
                  <a:cubicBezTo>
                    <a:pt x="310676" y="18729"/>
                    <a:pt x="394404" y="102457"/>
                    <a:pt x="394404" y="206016"/>
                  </a:cubicBezTo>
                  <a:cubicBezTo>
                    <a:pt x="394404" y="309574"/>
                    <a:pt x="308473" y="393303"/>
                    <a:pt x="206016" y="393303"/>
                  </a:cubicBezTo>
                  <a:close/>
                </a:path>
              </a:pathLst>
            </a:custGeom>
            <a:solidFill>
              <a:srgbClr val="FFFFFF"/>
            </a:solidFill>
            <a:ln w="11002" cap="flat">
              <a:noFill/>
              <a:prstDash val="solid"/>
              <a:miter/>
            </a:ln>
          </p:spPr>
          <p:txBody>
            <a:bodyPr rtlCol="0" anchor="ctr"/>
            <a:lstStyle/>
            <a:p>
              <a:endParaRPr lang="en-US" sz="1799"/>
            </a:p>
          </p:txBody>
        </p:sp>
      </p:grpSp>
      <p:sp>
        <p:nvSpPr>
          <p:cNvPr id="6" name="Rectangle 5">
            <a:extLst>
              <a:ext uri="{FF2B5EF4-FFF2-40B4-BE49-F238E27FC236}">
                <a16:creationId xmlns:a16="http://schemas.microsoft.com/office/drawing/2014/main" id="{C84498B1-A1DB-8944-8F14-39D82989E2ED}"/>
              </a:ext>
            </a:extLst>
          </p:cNvPr>
          <p:cNvSpPr/>
          <p:nvPr/>
        </p:nvSpPr>
        <p:spPr>
          <a:xfrm>
            <a:off x="1254819" y="3660342"/>
            <a:ext cx="1622367" cy="276999"/>
          </a:xfrm>
          <a:prstGeom prst="rect">
            <a:avLst/>
          </a:prstGeom>
        </p:spPr>
        <p:txBody>
          <a:bodyPr wrap="none">
            <a:spAutoFit/>
          </a:bodyPr>
          <a:lstStyle/>
          <a:p>
            <a:pPr lvl="0" algn="ctr"/>
            <a:r>
              <a:rPr lang="en-US" sz="1200" b="1" dirty="0">
                <a:solidFill>
                  <a:srgbClr val="415563"/>
                </a:solidFill>
                <a:latin typeface="Arial" panose="020B0604020202020204" pitchFamily="34" charset="0"/>
              </a:rPr>
              <a:t>Collaboration Tools</a:t>
            </a:r>
          </a:p>
        </p:txBody>
      </p:sp>
      <p:sp>
        <p:nvSpPr>
          <p:cNvPr id="93" name="Rectangle 92">
            <a:extLst>
              <a:ext uri="{FF2B5EF4-FFF2-40B4-BE49-F238E27FC236}">
                <a16:creationId xmlns:a16="http://schemas.microsoft.com/office/drawing/2014/main" id="{45A960C7-D452-F64C-A205-460F0447D9A7}"/>
              </a:ext>
            </a:extLst>
          </p:cNvPr>
          <p:cNvSpPr/>
          <p:nvPr/>
        </p:nvSpPr>
        <p:spPr>
          <a:xfrm>
            <a:off x="6954621" y="1871139"/>
            <a:ext cx="997389" cy="276999"/>
          </a:xfrm>
          <a:prstGeom prst="rect">
            <a:avLst/>
          </a:prstGeom>
        </p:spPr>
        <p:txBody>
          <a:bodyPr wrap="none">
            <a:spAutoFit/>
          </a:bodyPr>
          <a:lstStyle/>
          <a:p>
            <a:pPr lvl="0"/>
            <a:r>
              <a:rPr lang="en-US" sz="1200" b="1">
                <a:solidFill>
                  <a:srgbClr val="415563"/>
                </a:solidFill>
                <a:latin typeface="Arial" panose="020B0604020202020204" pitchFamily="34" charset="0"/>
              </a:rPr>
              <a:t>SharePoint</a:t>
            </a:r>
          </a:p>
        </p:txBody>
      </p:sp>
      <p:grpSp>
        <p:nvGrpSpPr>
          <p:cNvPr id="16" name="Group 15">
            <a:extLst>
              <a:ext uri="{FF2B5EF4-FFF2-40B4-BE49-F238E27FC236}">
                <a16:creationId xmlns:a16="http://schemas.microsoft.com/office/drawing/2014/main" id="{CAF11865-8AD5-8E4D-ABE7-B20B9EFE71D1}"/>
              </a:ext>
            </a:extLst>
          </p:cNvPr>
          <p:cNvGrpSpPr/>
          <p:nvPr/>
        </p:nvGrpSpPr>
        <p:grpSpPr>
          <a:xfrm>
            <a:off x="7250042" y="2711793"/>
            <a:ext cx="1013343" cy="841246"/>
            <a:chOff x="7476727" y="2718009"/>
            <a:chExt cx="1013343" cy="841246"/>
          </a:xfrm>
        </p:grpSpPr>
        <p:grpSp>
          <p:nvGrpSpPr>
            <p:cNvPr id="125" name="Group 124">
              <a:extLst>
                <a:ext uri="{FF2B5EF4-FFF2-40B4-BE49-F238E27FC236}">
                  <a16:creationId xmlns:a16="http://schemas.microsoft.com/office/drawing/2014/main" id="{E331A4C9-954F-2244-A9F4-E5E9A02523E2}"/>
                </a:ext>
              </a:extLst>
            </p:cNvPr>
            <p:cNvGrpSpPr/>
            <p:nvPr/>
          </p:nvGrpSpPr>
          <p:grpSpPr>
            <a:xfrm>
              <a:off x="7476727" y="2792600"/>
              <a:ext cx="406430" cy="762000"/>
              <a:chOff x="4913521" y="4234651"/>
              <a:chExt cx="211256" cy="396075"/>
            </a:xfrm>
          </p:grpSpPr>
          <p:sp>
            <p:nvSpPr>
              <p:cNvPr id="127" name="Freeform 126">
                <a:extLst>
                  <a:ext uri="{FF2B5EF4-FFF2-40B4-BE49-F238E27FC236}">
                    <a16:creationId xmlns:a16="http://schemas.microsoft.com/office/drawing/2014/main" id="{DE231943-94B3-7345-B3A9-0269C58E8639}"/>
                  </a:ext>
                </a:extLst>
              </p:cNvPr>
              <p:cNvSpPr/>
              <p:nvPr/>
            </p:nvSpPr>
            <p:spPr>
              <a:xfrm>
                <a:off x="4913521" y="4234651"/>
                <a:ext cx="211256" cy="396075"/>
              </a:xfrm>
              <a:custGeom>
                <a:avLst/>
                <a:gdLst>
                  <a:gd name="connsiteX0" fmla="*/ 26580 w 211256"/>
                  <a:gd name="connsiteY0" fmla="*/ 31617 h 396075"/>
                  <a:gd name="connsiteX1" fmla="*/ 26580 w 211256"/>
                  <a:gd name="connsiteY1" fmla="*/ 365057 h 396075"/>
                  <a:gd name="connsiteX2" fmla="*/ 30980 w 211256"/>
                  <a:gd name="connsiteY2" fmla="*/ 369558 h 396075"/>
                  <a:gd name="connsiteX3" fmla="*/ 180438 w 211256"/>
                  <a:gd name="connsiteY3" fmla="*/ 369558 h 396075"/>
                  <a:gd name="connsiteX4" fmla="*/ 184820 w 211256"/>
                  <a:gd name="connsiteY4" fmla="*/ 365057 h 396075"/>
                  <a:gd name="connsiteX5" fmla="*/ 184820 w 211256"/>
                  <a:gd name="connsiteY5" fmla="*/ 31617 h 396075"/>
                  <a:gd name="connsiteX6" fmla="*/ 180438 w 211256"/>
                  <a:gd name="connsiteY6" fmla="*/ 27115 h 396075"/>
                  <a:gd name="connsiteX7" fmla="*/ 30980 w 211256"/>
                  <a:gd name="connsiteY7" fmla="*/ 27115 h 396075"/>
                  <a:gd name="connsiteX8" fmla="*/ 26580 w 211256"/>
                  <a:gd name="connsiteY8" fmla="*/ 31617 h 396075"/>
                  <a:gd name="connsiteX9" fmla="*/ 27498 w 211256"/>
                  <a:gd name="connsiteY9" fmla="*/ 396375 h 396075"/>
                  <a:gd name="connsiteX10" fmla="*/ 68 w 211256"/>
                  <a:gd name="connsiteY10" fmla="*/ 368295 h 396075"/>
                  <a:gd name="connsiteX11" fmla="*/ 68 w 211256"/>
                  <a:gd name="connsiteY11" fmla="*/ 28379 h 396075"/>
                  <a:gd name="connsiteX12" fmla="*/ 27498 w 211256"/>
                  <a:gd name="connsiteY12" fmla="*/ 299 h 396075"/>
                  <a:gd name="connsiteX13" fmla="*/ 183912 w 211256"/>
                  <a:gd name="connsiteY13" fmla="*/ 299 h 396075"/>
                  <a:gd name="connsiteX14" fmla="*/ 211324 w 211256"/>
                  <a:gd name="connsiteY14" fmla="*/ 28379 h 396075"/>
                  <a:gd name="connsiteX15" fmla="*/ 211324 w 211256"/>
                  <a:gd name="connsiteY15" fmla="*/ 368295 h 396075"/>
                  <a:gd name="connsiteX16" fmla="*/ 183912 w 211256"/>
                  <a:gd name="connsiteY16" fmla="*/ 396375 h 396075"/>
                  <a:gd name="connsiteX17" fmla="*/ 27498 w 211256"/>
                  <a:gd name="connsiteY17" fmla="*/ 396375 h 39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1256" h="396075">
                    <a:moveTo>
                      <a:pt x="26580" y="31617"/>
                    </a:moveTo>
                    <a:lnTo>
                      <a:pt x="26580" y="365057"/>
                    </a:lnTo>
                    <a:cubicBezTo>
                      <a:pt x="26580" y="367539"/>
                      <a:pt x="28531" y="369558"/>
                      <a:pt x="30980" y="369558"/>
                    </a:cubicBezTo>
                    <a:lnTo>
                      <a:pt x="180438" y="369558"/>
                    </a:lnTo>
                    <a:cubicBezTo>
                      <a:pt x="182852" y="369558"/>
                      <a:pt x="184820" y="367539"/>
                      <a:pt x="184820" y="365057"/>
                    </a:cubicBezTo>
                    <a:lnTo>
                      <a:pt x="184820" y="31617"/>
                    </a:lnTo>
                    <a:cubicBezTo>
                      <a:pt x="184820" y="29117"/>
                      <a:pt x="182852" y="27115"/>
                      <a:pt x="180438" y="27115"/>
                    </a:cubicBezTo>
                    <a:lnTo>
                      <a:pt x="30980" y="27115"/>
                    </a:lnTo>
                    <a:cubicBezTo>
                      <a:pt x="28531" y="27115"/>
                      <a:pt x="26580" y="29117"/>
                      <a:pt x="26580" y="31617"/>
                    </a:cubicBezTo>
                    <a:moveTo>
                      <a:pt x="27498" y="396375"/>
                    </a:moveTo>
                    <a:cubicBezTo>
                      <a:pt x="12340" y="396357"/>
                      <a:pt x="68" y="383794"/>
                      <a:pt x="68" y="368295"/>
                    </a:cubicBezTo>
                    <a:lnTo>
                      <a:pt x="68" y="28379"/>
                    </a:lnTo>
                    <a:cubicBezTo>
                      <a:pt x="68" y="12871"/>
                      <a:pt x="12340" y="299"/>
                      <a:pt x="27498" y="299"/>
                    </a:cubicBezTo>
                    <a:lnTo>
                      <a:pt x="183912" y="299"/>
                    </a:lnTo>
                    <a:cubicBezTo>
                      <a:pt x="199061" y="299"/>
                      <a:pt x="211315" y="12871"/>
                      <a:pt x="211324" y="28379"/>
                    </a:cubicBezTo>
                    <a:lnTo>
                      <a:pt x="211324" y="368295"/>
                    </a:lnTo>
                    <a:cubicBezTo>
                      <a:pt x="211315" y="383803"/>
                      <a:pt x="199061" y="396357"/>
                      <a:pt x="183912" y="396375"/>
                    </a:cubicBezTo>
                    <a:lnTo>
                      <a:pt x="27498" y="396375"/>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D73C7AF-BD49-9640-A69A-8D18E5A4357D}"/>
                  </a:ext>
                </a:extLst>
              </p:cNvPr>
              <p:cNvSpPr/>
              <p:nvPr/>
            </p:nvSpPr>
            <p:spPr>
              <a:xfrm>
                <a:off x="4964061" y="4308532"/>
                <a:ext cx="110174" cy="21709"/>
              </a:xfrm>
              <a:custGeom>
                <a:avLst/>
                <a:gdLst>
                  <a:gd name="connsiteX0" fmla="*/ 8069 w 110174"/>
                  <a:gd name="connsiteY0" fmla="*/ 21954 h 21709"/>
                  <a:gd name="connsiteX1" fmla="*/ 71 w 110174"/>
                  <a:gd name="connsiteY1" fmla="*/ 12532 h 21709"/>
                  <a:gd name="connsiteX2" fmla="*/ 71 w 110174"/>
                  <a:gd name="connsiteY2" fmla="*/ 9667 h 21709"/>
                  <a:gd name="connsiteX3" fmla="*/ 8069 w 110174"/>
                  <a:gd name="connsiteY3" fmla="*/ 245 h 21709"/>
                  <a:gd name="connsiteX4" fmla="*/ 102257 w 110174"/>
                  <a:gd name="connsiteY4" fmla="*/ 245 h 21709"/>
                  <a:gd name="connsiteX5" fmla="*/ 110246 w 110174"/>
                  <a:gd name="connsiteY5" fmla="*/ 9667 h 21709"/>
                  <a:gd name="connsiteX6" fmla="*/ 110246 w 110174"/>
                  <a:gd name="connsiteY6" fmla="*/ 12532 h 21709"/>
                  <a:gd name="connsiteX7" fmla="*/ 102257 w 110174"/>
                  <a:gd name="connsiteY7" fmla="*/ 21954 h 21709"/>
                  <a:gd name="connsiteX8" fmla="*/ 8069 w 110174"/>
                  <a:gd name="connsiteY8" fmla="*/ 21954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54"/>
                    </a:moveTo>
                    <a:cubicBezTo>
                      <a:pt x="3669" y="21954"/>
                      <a:pt x="71" y="17710"/>
                      <a:pt x="71" y="12532"/>
                    </a:cubicBezTo>
                    <a:lnTo>
                      <a:pt x="71" y="9667"/>
                    </a:lnTo>
                    <a:cubicBezTo>
                      <a:pt x="71" y="4489"/>
                      <a:pt x="3669" y="245"/>
                      <a:pt x="8069" y="245"/>
                    </a:cubicBezTo>
                    <a:lnTo>
                      <a:pt x="102257" y="245"/>
                    </a:lnTo>
                    <a:cubicBezTo>
                      <a:pt x="106657" y="245"/>
                      <a:pt x="110246" y="4489"/>
                      <a:pt x="110246" y="9667"/>
                    </a:cubicBezTo>
                    <a:lnTo>
                      <a:pt x="110246" y="12532"/>
                    </a:lnTo>
                    <a:cubicBezTo>
                      <a:pt x="110246" y="17710"/>
                      <a:pt x="106657" y="21954"/>
                      <a:pt x="102257" y="21954"/>
                    </a:cubicBezTo>
                    <a:lnTo>
                      <a:pt x="8069" y="21954"/>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811B7C9-34FF-C540-85AB-963871E10F05}"/>
                  </a:ext>
                </a:extLst>
              </p:cNvPr>
              <p:cNvSpPr/>
              <p:nvPr/>
            </p:nvSpPr>
            <p:spPr>
              <a:xfrm>
                <a:off x="4964064" y="4352778"/>
                <a:ext cx="110174" cy="21709"/>
              </a:xfrm>
              <a:custGeom>
                <a:avLst/>
                <a:gdLst>
                  <a:gd name="connsiteX0" fmla="*/ 8069 w 110174"/>
                  <a:gd name="connsiteY0" fmla="*/ 21968 h 21709"/>
                  <a:gd name="connsiteX1" fmla="*/ 71 w 110174"/>
                  <a:gd name="connsiteY1" fmla="*/ 12545 h 21709"/>
                  <a:gd name="connsiteX2" fmla="*/ 71 w 110174"/>
                  <a:gd name="connsiteY2" fmla="*/ 9681 h 21709"/>
                  <a:gd name="connsiteX3" fmla="*/ 8069 w 110174"/>
                  <a:gd name="connsiteY3" fmla="*/ 258 h 21709"/>
                  <a:gd name="connsiteX4" fmla="*/ 102257 w 110174"/>
                  <a:gd name="connsiteY4" fmla="*/ 258 h 21709"/>
                  <a:gd name="connsiteX5" fmla="*/ 110246 w 110174"/>
                  <a:gd name="connsiteY5" fmla="*/ 9681 h 21709"/>
                  <a:gd name="connsiteX6" fmla="*/ 110246 w 110174"/>
                  <a:gd name="connsiteY6" fmla="*/ 12545 h 21709"/>
                  <a:gd name="connsiteX7" fmla="*/ 102257 w 110174"/>
                  <a:gd name="connsiteY7" fmla="*/ 21968 h 21709"/>
                  <a:gd name="connsiteX8" fmla="*/ 8069 w 110174"/>
                  <a:gd name="connsiteY8" fmla="*/ 21968 h 2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74" h="21709">
                    <a:moveTo>
                      <a:pt x="8069" y="21968"/>
                    </a:moveTo>
                    <a:cubicBezTo>
                      <a:pt x="3669" y="21968"/>
                      <a:pt x="71" y="17724"/>
                      <a:pt x="71" y="12545"/>
                    </a:cubicBezTo>
                    <a:lnTo>
                      <a:pt x="71" y="9681"/>
                    </a:lnTo>
                    <a:cubicBezTo>
                      <a:pt x="71" y="4502"/>
                      <a:pt x="3669" y="258"/>
                      <a:pt x="8069" y="258"/>
                    </a:cubicBezTo>
                    <a:lnTo>
                      <a:pt x="102257" y="258"/>
                    </a:lnTo>
                    <a:cubicBezTo>
                      <a:pt x="106657" y="258"/>
                      <a:pt x="110246" y="4502"/>
                      <a:pt x="110246" y="9681"/>
                    </a:cubicBezTo>
                    <a:lnTo>
                      <a:pt x="110246" y="12545"/>
                    </a:lnTo>
                    <a:cubicBezTo>
                      <a:pt x="110246" y="17724"/>
                      <a:pt x="106657" y="21968"/>
                      <a:pt x="102257" y="21968"/>
                    </a:cubicBezTo>
                    <a:lnTo>
                      <a:pt x="8069" y="21968"/>
                    </a:lnTo>
                    <a:close/>
                  </a:path>
                </a:pathLst>
              </a:custGeom>
              <a:solidFill>
                <a:schemeClr val="accent1"/>
              </a:solidFill>
              <a:ln w="19050" cap="flat">
                <a:solidFill>
                  <a:schemeClr val="bg1"/>
                </a:solid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AA64C44-B0CC-794E-928B-5EFAD21831D5}"/>
                  </a:ext>
                </a:extLst>
              </p:cNvPr>
              <p:cNvSpPr/>
              <p:nvPr/>
            </p:nvSpPr>
            <p:spPr>
              <a:xfrm rot="5400000" flipV="1">
                <a:off x="4997314" y="4511075"/>
                <a:ext cx="43754" cy="43694"/>
              </a:xfrm>
              <a:custGeom>
                <a:avLst/>
                <a:gdLst>
                  <a:gd name="connsiteX0" fmla="*/ 21938 w 43754"/>
                  <a:gd name="connsiteY0" fmla="*/ 310 h 43694"/>
                  <a:gd name="connsiteX1" fmla="*/ 43829 w 43754"/>
                  <a:gd name="connsiteY1" fmla="*/ 22153 h 43694"/>
                  <a:gd name="connsiteX2" fmla="*/ 21938 w 43754"/>
                  <a:gd name="connsiteY2" fmla="*/ 44004 h 43694"/>
                  <a:gd name="connsiteX3" fmla="*/ 74 w 43754"/>
                  <a:gd name="connsiteY3" fmla="*/ 22153 h 43694"/>
                  <a:gd name="connsiteX4" fmla="*/ 21938 w 43754"/>
                  <a:gd name="connsiteY4" fmla="*/ 310 h 4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54" h="43694">
                    <a:moveTo>
                      <a:pt x="21938" y="310"/>
                    </a:moveTo>
                    <a:cubicBezTo>
                      <a:pt x="34023" y="328"/>
                      <a:pt x="43802" y="10088"/>
                      <a:pt x="43829" y="22153"/>
                    </a:cubicBezTo>
                    <a:cubicBezTo>
                      <a:pt x="43802" y="34191"/>
                      <a:pt x="34023" y="43951"/>
                      <a:pt x="21938" y="44004"/>
                    </a:cubicBezTo>
                    <a:cubicBezTo>
                      <a:pt x="9871" y="43951"/>
                      <a:pt x="83" y="34191"/>
                      <a:pt x="74" y="22153"/>
                    </a:cubicBezTo>
                    <a:cubicBezTo>
                      <a:pt x="83" y="10088"/>
                      <a:pt x="9871" y="328"/>
                      <a:pt x="21938" y="310"/>
                    </a:cubicBezTo>
                  </a:path>
                </a:pathLst>
              </a:custGeom>
              <a:solidFill>
                <a:schemeClr val="accent1"/>
              </a:solidFill>
              <a:ln w="19050" cap="flat">
                <a:solidFill>
                  <a:schemeClr val="bg1"/>
                </a:solidFill>
                <a:prstDash val="solid"/>
                <a:miter/>
              </a:ln>
            </p:spPr>
            <p:txBody>
              <a:bodyPr rtlCol="0" anchor="ctr"/>
              <a:lstStyle/>
              <a:p>
                <a:endParaRPr lang="en-US"/>
              </a:p>
            </p:txBody>
          </p:sp>
        </p:grpSp>
        <p:pic>
          <p:nvPicPr>
            <p:cNvPr id="11" name="Graphic 10">
              <a:extLst>
                <a:ext uri="{FF2B5EF4-FFF2-40B4-BE49-F238E27FC236}">
                  <a16:creationId xmlns:a16="http://schemas.microsoft.com/office/drawing/2014/main" id="{049B1915-5EEA-5E40-9AD9-C4FFFF5B764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94988" y="3064173"/>
              <a:ext cx="495082" cy="495082"/>
            </a:xfrm>
            <a:prstGeom prst="rect">
              <a:avLst/>
            </a:prstGeom>
          </p:spPr>
        </p:pic>
        <p:sp>
          <p:nvSpPr>
            <p:cNvPr id="94" name="Rectangle 93">
              <a:extLst>
                <a:ext uri="{FF2B5EF4-FFF2-40B4-BE49-F238E27FC236}">
                  <a16:creationId xmlns:a16="http://schemas.microsoft.com/office/drawing/2014/main" id="{B563885B-4481-F94E-AFC5-E43502FF82A9}"/>
                </a:ext>
              </a:extLst>
            </p:cNvPr>
            <p:cNvSpPr/>
            <p:nvPr/>
          </p:nvSpPr>
          <p:spPr>
            <a:xfrm>
              <a:off x="7910833" y="2718009"/>
              <a:ext cx="535724" cy="276999"/>
            </a:xfrm>
            <a:prstGeom prst="rect">
              <a:avLst/>
            </a:prstGeom>
          </p:spPr>
          <p:txBody>
            <a:bodyPr wrap="none">
              <a:spAutoFit/>
            </a:bodyPr>
            <a:lstStyle/>
            <a:p>
              <a:pPr lvl="0"/>
              <a:r>
                <a:rPr lang="en-US" sz="1200" b="1">
                  <a:solidFill>
                    <a:srgbClr val="415563"/>
                  </a:solidFill>
                  <a:latin typeface="Arial" panose="020B0604020202020204" pitchFamily="34" charset="0"/>
                </a:rPr>
                <a:t>Files</a:t>
              </a:r>
            </a:p>
          </p:txBody>
        </p:sp>
      </p:grpSp>
      <p:sp>
        <p:nvSpPr>
          <p:cNvPr id="95" name="Rectangle 94">
            <a:extLst>
              <a:ext uri="{FF2B5EF4-FFF2-40B4-BE49-F238E27FC236}">
                <a16:creationId xmlns:a16="http://schemas.microsoft.com/office/drawing/2014/main" id="{B407CDEE-57ED-7240-BD3E-6E1C5735F5BD}"/>
              </a:ext>
            </a:extLst>
          </p:cNvPr>
          <p:cNvSpPr/>
          <p:nvPr/>
        </p:nvSpPr>
        <p:spPr>
          <a:xfrm>
            <a:off x="9097986" y="4990422"/>
            <a:ext cx="756938" cy="276999"/>
          </a:xfrm>
          <a:prstGeom prst="rect">
            <a:avLst/>
          </a:prstGeom>
        </p:spPr>
        <p:txBody>
          <a:bodyPr wrap="none">
            <a:spAutoFit/>
          </a:bodyPr>
          <a:lstStyle/>
          <a:p>
            <a:pPr lvl="0"/>
            <a:r>
              <a:rPr lang="en-US" sz="1200" b="1">
                <a:solidFill>
                  <a:srgbClr val="415563"/>
                </a:solidFill>
                <a:latin typeface="Arial" panose="020B0604020202020204" pitchFamily="34" charset="0"/>
              </a:rPr>
              <a:t>Storage</a:t>
            </a:r>
          </a:p>
        </p:txBody>
      </p:sp>
      <p:cxnSp>
        <p:nvCxnSpPr>
          <p:cNvPr id="100" name="Straight Arrow Connector 99">
            <a:extLst>
              <a:ext uri="{FF2B5EF4-FFF2-40B4-BE49-F238E27FC236}">
                <a16:creationId xmlns:a16="http://schemas.microsoft.com/office/drawing/2014/main" id="{80EA5F43-9C3E-5448-A6D1-B17DFBBEA832}"/>
              </a:ext>
            </a:extLst>
          </p:cNvPr>
          <p:cNvCxnSpPr>
            <a:cxnSpLocks/>
          </p:cNvCxnSpPr>
          <p:nvPr/>
        </p:nvCxnSpPr>
        <p:spPr bwMode="auto">
          <a:xfrm>
            <a:off x="3148689" y="4205921"/>
            <a:ext cx="2257740" cy="0"/>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cxnSp>
        <p:nvCxnSpPr>
          <p:cNvPr id="112" name="Straight Arrow Connector 111">
            <a:extLst>
              <a:ext uri="{FF2B5EF4-FFF2-40B4-BE49-F238E27FC236}">
                <a16:creationId xmlns:a16="http://schemas.microsoft.com/office/drawing/2014/main" id="{7093F075-D896-C94E-98D0-D4517D2B2247}"/>
              </a:ext>
            </a:extLst>
          </p:cNvPr>
          <p:cNvCxnSpPr>
            <a:cxnSpLocks/>
          </p:cNvCxnSpPr>
          <p:nvPr/>
        </p:nvCxnSpPr>
        <p:spPr bwMode="auto">
          <a:xfrm flipV="1">
            <a:off x="8502700" y="4181684"/>
            <a:ext cx="0" cy="655816"/>
          </a:xfrm>
          <a:prstGeom prst="straightConnector1">
            <a:avLst/>
          </a:prstGeom>
          <a:solidFill>
            <a:schemeClr val="accent1"/>
          </a:solidFill>
          <a:ln w="19050" cap="flat" cmpd="sng" algn="ctr">
            <a:solidFill>
              <a:schemeClr val="tx2">
                <a:lumMod val="60000"/>
                <a:lumOff val="40000"/>
              </a:schemeClr>
            </a:solidFill>
            <a:prstDash val="sysDot"/>
            <a:miter lim="800000"/>
            <a:headEnd type="oval" w="med" len="med"/>
            <a:tailEnd type="oval" w="med" len="med"/>
          </a:ln>
          <a:effectLst/>
        </p:spPr>
      </p:cxnSp>
      <p:sp>
        <p:nvSpPr>
          <p:cNvPr id="36" name="Freeform 35">
            <a:extLst>
              <a:ext uri="{FF2B5EF4-FFF2-40B4-BE49-F238E27FC236}">
                <a16:creationId xmlns:a16="http://schemas.microsoft.com/office/drawing/2014/main" id="{3F8AA682-FD91-C044-8413-DBD270868412}"/>
              </a:ext>
            </a:extLst>
          </p:cNvPr>
          <p:cNvSpPr/>
          <p:nvPr/>
        </p:nvSpPr>
        <p:spPr bwMode="auto">
          <a:xfrm>
            <a:off x="3589116" y="4506595"/>
            <a:ext cx="1813840" cy="644435"/>
          </a:xfrm>
          <a:custGeom>
            <a:avLst/>
            <a:gdLst>
              <a:gd name="connsiteX0" fmla="*/ 0 w 661851"/>
              <a:gd name="connsiteY0" fmla="*/ 644435 h 644435"/>
              <a:gd name="connsiteX1" fmla="*/ 0 w 661851"/>
              <a:gd name="connsiteY1" fmla="*/ 0 h 644435"/>
              <a:gd name="connsiteX2" fmla="*/ 661851 w 661851"/>
              <a:gd name="connsiteY2" fmla="*/ 0 h 644435"/>
            </a:gdLst>
            <a:ahLst/>
            <a:cxnLst>
              <a:cxn ang="0">
                <a:pos x="connsiteX0" y="connsiteY0"/>
              </a:cxn>
              <a:cxn ang="0">
                <a:pos x="connsiteX1" y="connsiteY1"/>
              </a:cxn>
              <a:cxn ang="0">
                <a:pos x="connsiteX2" y="connsiteY2"/>
              </a:cxn>
            </a:cxnLst>
            <a:rect l="l" t="t" r="r" b="b"/>
            <a:pathLst>
              <a:path w="661851" h="644435">
                <a:moveTo>
                  <a:pt x="0" y="644435"/>
                </a:moveTo>
                <a:lnTo>
                  <a:pt x="0" y="0"/>
                </a:lnTo>
                <a:lnTo>
                  <a:pt x="661851" y="0"/>
                </a:lnTo>
              </a:path>
            </a:pathLst>
          </a:custGeom>
          <a:noFill/>
          <a:ln w="19050" cap="flat" cmpd="sng" algn="ctr">
            <a:solidFill>
              <a:schemeClr val="tx2">
                <a:lumMod val="60000"/>
                <a:lumOff val="40000"/>
              </a:schemeClr>
            </a:solidFill>
            <a:prstDash val="sysDot"/>
            <a:miter lim="800000"/>
            <a:headEnd type="oval" w="med" len="med"/>
            <a:tailEnd type="oval" w="med" len="med"/>
          </a:ln>
          <a:effectLst/>
        </p:spPr>
        <p:txBody>
          <a:bodyPr rtlCol="0" anchor="ctr"/>
          <a:lstStyle/>
          <a:p>
            <a:pPr algn="ctr"/>
            <a:endParaRPr lang="en-US"/>
          </a:p>
        </p:txBody>
      </p:sp>
      <p:sp>
        <p:nvSpPr>
          <p:cNvPr id="147" name="Freeform 146">
            <a:extLst>
              <a:ext uri="{FF2B5EF4-FFF2-40B4-BE49-F238E27FC236}">
                <a16:creationId xmlns:a16="http://schemas.microsoft.com/office/drawing/2014/main" id="{ACE63F6E-D902-6B49-85BB-2B41F47A116E}"/>
              </a:ext>
            </a:extLst>
          </p:cNvPr>
          <p:cNvSpPr/>
          <p:nvPr/>
        </p:nvSpPr>
        <p:spPr bwMode="auto">
          <a:xfrm flipV="1">
            <a:off x="3148689" y="3302287"/>
            <a:ext cx="2257739" cy="594163"/>
          </a:xfrm>
          <a:custGeom>
            <a:avLst/>
            <a:gdLst>
              <a:gd name="connsiteX0" fmla="*/ 0 w 661851"/>
              <a:gd name="connsiteY0" fmla="*/ 644435 h 644435"/>
              <a:gd name="connsiteX1" fmla="*/ 0 w 661851"/>
              <a:gd name="connsiteY1" fmla="*/ 0 h 644435"/>
              <a:gd name="connsiteX2" fmla="*/ 661851 w 661851"/>
              <a:gd name="connsiteY2" fmla="*/ 0 h 644435"/>
            </a:gdLst>
            <a:ahLst/>
            <a:cxnLst>
              <a:cxn ang="0">
                <a:pos x="connsiteX0" y="connsiteY0"/>
              </a:cxn>
              <a:cxn ang="0">
                <a:pos x="connsiteX1" y="connsiteY1"/>
              </a:cxn>
              <a:cxn ang="0">
                <a:pos x="connsiteX2" y="connsiteY2"/>
              </a:cxn>
            </a:cxnLst>
            <a:rect l="l" t="t" r="r" b="b"/>
            <a:pathLst>
              <a:path w="661851" h="644435">
                <a:moveTo>
                  <a:pt x="0" y="644435"/>
                </a:moveTo>
                <a:lnTo>
                  <a:pt x="0" y="0"/>
                </a:lnTo>
                <a:lnTo>
                  <a:pt x="661851" y="0"/>
                </a:lnTo>
              </a:path>
            </a:pathLst>
          </a:custGeom>
          <a:noFill/>
          <a:ln w="19050" cap="flat" cmpd="sng" algn="ctr">
            <a:solidFill>
              <a:schemeClr val="tx2">
                <a:lumMod val="60000"/>
                <a:lumOff val="40000"/>
              </a:schemeClr>
            </a:solidFill>
            <a:prstDash val="sysDot"/>
            <a:miter lim="800000"/>
            <a:headEnd type="oval" w="med" len="med"/>
            <a:tailEnd type="oval" w="med" len="med"/>
          </a:ln>
          <a:effectLst/>
        </p:spPr>
        <p:txBody>
          <a:bodyPr rtlCol="0" anchor="ctr"/>
          <a:lstStyle/>
          <a:p>
            <a:pPr algn="ctr"/>
            <a:endParaRPr lang="en-US"/>
          </a:p>
        </p:txBody>
      </p:sp>
      <p:sp>
        <p:nvSpPr>
          <p:cNvPr id="37" name="Freeform 36">
            <a:extLst>
              <a:ext uri="{FF2B5EF4-FFF2-40B4-BE49-F238E27FC236}">
                <a16:creationId xmlns:a16="http://schemas.microsoft.com/office/drawing/2014/main" id="{529E3A00-9F98-EE4F-B799-C440C5DF4E62}"/>
              </a:ext>
            </a:extLst>
          </p:cNvPr>
          <p:cNvSpPr/>
          <p:nvPr/>
        </p:nvSpPr>
        <p:spPr bwMode="auto">
          <a:xfrm>
            <a:off x="4982308" y="2844801"/>
            <a:ext cx="597877" cy="703584"/>
          </a:xfrm>
          <a:custGeom>
            <a:avLst/>
            <a:gdLst>
              <a:gd name="connsiteX0" fmla="*/ 0 w 597877"/>
              <a:gd name="connsiteY0" fmla="*/ 0 h 750277"/>
              <a:gd name="connsiteX1" fmla="*/ 0 w 597877"/>
              <a:gd name="connsiteY1" fmla="*/ 468923 h 750277"/>
              <a:gd name="connsiteX2" fmla="*/ 597877 w 597877"/>
              <a:gd name="connsiteY2" fmla="*/ 468923 h 750277"/>
              <a:gd name="connsiteX3" fmla="*/ 597877 w 597877"/>
              <a:gd name="connsiteY3" fmla="*/ 750277 h 750277"/>
            </a:gdLst>
            <a:ahLst/>
            <a:cxnLst>
              <a:cxn ang="0">
                <a:pos x="connsiteX0" y="connsiteY0"/>
              </a:cxn>
              <a:cxn ang="0">
                <a:pos x="connsiteX1" y="connsiteY1"/>
              </a:cxn>
              <a:cxn ang="0">
                <a:pos x="connsiteX2" y="connsiteY2"/>
              </a:cxn>
              <a:cxn ang="0">
                <a:pos x="connsiteX3" y="connsiteY3"/>
              </a:cxn>
            </a:cxnLst>
            <a:rect l="l" t="t" r="r" b="b"/>
            <a:pathLst>
              <a:path w="597877" h="750277">
                <a:moveTo>
                  <a:pt x="0" y="0"/>
                </a:moveTo>
                <a:lnTo>
                  <a:pt x="0" y="468923"/>
                </a:lnTo>
                <a:lnTo>
                  <a:pt x="597877" y="468923"/>
                </a:lnTo>
                <a:lnTo>
                  <a:pt x="597877" y="750277"/>
                </a:lnTo>
              </a:path>
            </a:pathLst>
          </a:custGeom>
          <a:noFill/>
          <a:ln w="19050" cap="flat" cmpd="sng" algn="ctr">
            <a:solidFill>
              <a:schemeClr val="tx2">
                <a:lumMod val="60000"/>
                <a:lumOff val="40000"/>
              </a:schemeClr>
            </a:solidFill>
            <a:prstDash val="sysDot"/>
            <a:miter lim="800000"/>
            <a:headEnd type="oval" w="med" len="med"/>
            <a:tailEnd type="oval" w="med" len="med"/>
          </a:ln>
          <a:effectLst/>
        </p:spPr>
        <p:txBody>
          <a:bodyPr rtlCol="0" anchor="ctr"/>
          <a:lstStyle/>
          <a:p>
            <a:pPr algn="ctr"/>
            <a:endParaRPr lang="en-US"/>
          </a:p>
        </p:txBody>
      </p:sp>
      <p:sp>
        <p:nvSpPr>
          <p:cNvPr id="149" name="Freeform 148">
            <a:extLst>
              <a:ext uri="{FF2B5EF4-FFF2-40B4-BE49-F238E27FC236}">
                <a16:creationId xmlns:a16="http://schemas.microsoft.com/office/drawing/2014/main" id="{6BB2870F-2BB6-0446-AF17-2EB3D53CAE0A}"/>
              </a:ext>
            </a:extLst>
          </p:cNvPr>
          <p:cNvSpPr/>
          <p:nvPr/>
        </p:nvSpPr>
        <p:spPr bwMode="auto">
          <a:xfrm flipH="1">
            <a:off x="5851688" y="2844801"/>
            <a:ext cx="597877" cy="703584"/>
          </a:xfrm>
          <a:custGeom>
            <a:avLst/>
            <a:gdLst>
              <a:gd name="connsiteX0" fmla="*/ 0 w 597877"/>
              <a:gd name="connsiteY0" fmla="*/ 0 h 750277"/>
              <a:gd name="connsiteX1" fmla="*/ 0 w 597877"/>
              <a:gd name="connsiteY1" fmla="*/ 468923 h 750277"/>
              <a:gd name="connsiteX2" fmla="*/ 597877 w 597877"/>
              <a:gd name="connsiteY2" fmla="*/ 468923 h 750277"/>
              <a:gd name="connsiteX3" fmla="*/ 597877 w 597877"/>
              <a:gd name="connsiteY3" fmla="*/ 750277 h 750277"/>
            </a:gdLst>
            <a:ahLst/>
            <a:cxnLst>
              <a:cxn ang="0">
                <a:pos x="connsiteX0" y="connsiteY0"/>
              </a:cxn>
              <a:cxn ang="0">
                <a:pos x="connsiteX1" y="connsiteY1"/>
              </a:cxn>
              <a:cxn ang="0">
                <a:pos x="connsiteX2" y="connsiteY2"/>
              </a:cxn>
              <a:cxn ang="0">
                <a:pos x="connsiteX3" y="connsiteY3"/>
              </a:cxn>
            </a:cxnLst>
            <a:rect l="l" t="t" r="r" b="b"/>
            <a:pathLst>
              <a:path w="597877" h="750277">
                <a:moveTo>
                  <a:pt x="0" y="0"/>
                </a:moveTo>
                <a:lnTo>
                  <a:pt x="0" y="468923"/>
                </a:lnTo>
                <a:lnTo>
                  <a:pt x="597877" y="468923"/>
                </a:lnTo>
                <a:lnTo>
                  <a:pt x="597877" y="750277"/>
                </a:lnTo>
              </a:path>
            </a:pathLst>
          </a:custGeom>
          <a:noFill/>
          <a:ln w="19050" cap="flat" cmpd="sng" algn="ctr">
            <a:solidFill>
              <a:schemeClr val="tx2">
                <a:lumMod val="60000"/>
                <a:lumOff val="40000"/>
              </a:schemeClr>
            </a:solidFill>
            <a:prstDash val="sysDot"/>
            <a:miter lim="800000"/>
            <a:headEnd type="oval" w="med" len="med"/>
            <a:tailEnd type="oval" w="med" len="med"/>
          </a:ln>
          <a:effectLst/>
        </p:spPr>
        <p:txBody>
          <a:bodyPr rtlCol="0" anchor="ctr"/>
          <a:lstStyle/>
          <a:p>
            <a:pPr algn="ctr"/>
            <a:endParaRPr lang="en-US"/>
          </a:p>
        </p:txBody>
      </p:sp>
      <p:sp>
        <p:nvSpPr>
          <p:cNvPr id="150" name="Freeform 149">
            <a:extLst>
              <a:ext uri="{FF2B5EF4-FFF2-40B4-BE49-F238E27FC236}">
                <a16:creationId xmlns:a16="http://schemas.microsoft.com/office/drawing/2014/main" id="{00D8C836-F438-D14F-91EF-54C0679C5568}"/>
              </a:ext>
            </a:extLst>
          </p:cNvPr>
          <p:cNvSpPr/>
          <p:nvPr/>
        </p:nvSpPr>
        <p:spPr bwMode="auto">
          <a:xfrm rot="16200000" flipH="1" flipV="1">
            <a:off x="6379279" y="3076231"/>
            <a:ext cx="597877" cy="1013624"/>
          </a:xfrm>
          <a:custGeom>
            <a:avLst/>
            <a:gdLst>
              <a:gd name="connsiteX0" fmla="*/ 0 w 597877"/>
              <a:gd name="connsiteY0" fmla="*/ 0 h 750277"/>
              <a:gd name="connsiteX1" fmla="*/ 0 w 597877"/>
              <a:gd name="connsiteY1" fmla="*/ 468923 h 750277"/>
              <a:gd name="connsiteX2" fmla="*/ 597877 w 597877"/>
              <a:gd name="connsiteY2" fmla="*/ 468923 h 750277"/>
              <a:gd name="connsiteX3" fmla="*/ 597877 w 597877"/>
              <a:gd name="connsiteY3" fmla="*/ 750277 h 750277"/>
            </a:gdLst>
            <a:ahLst/>
            <a:cxnLst>
              <a:cxn ang="0">
                <a:pos x="connsiteX0" y="connsiteY0"/>
              </a:cxn>
              <a:cxn ang="0">
                <a:pos x="connsiteX1" y="connsiteY1"/>
              </a:cxn>
              <a:cxn ang="0">
                <a:pos x="connsiteX2" y="connsiteY2"/>
              </a:cxn>
              <a:cxn ang="0">
                <a:pos x="connsiteX3" y="connsiteY3"/>
              </a:cxn>
            </a:cxnLst>
            <a:rect l="l" t="t" r="r" b="b"/>
            <a:pathLst>
              <a:path w="597877" h="750277">
                <a:moveTo>
                  <a:pt x="0" y="0"/>
                </a:moveTo>
                <a:lnTo>
                  <a:pt x="0" y="468923"/>
                </a:lnTo>
                <a:lnTo>
                  <a:pt x="597877" y="468923"/>
                </a:lnTo>
                <a:lnTo>
                  <a:pt x="597877" y="750277"/>
                </a:lnTo>
              </a:path>
            </a:pathLst>
          </a:custGeom>
          <a:noFill/>
          <a:ln w="19050" cap="flat" cmpd="sng" algn="ctr">
            <a:solidFill>
              <a:schemeClr val="tx2">
                <a:lumMod val="60000"/>
                <a:lumOff val="40000"/>
              </a:schemeClr>
            </a:solidFill>
            <a:prstDash val="sysDot"/>
            <a:miter lim="800000"/>
            <a:headEnd type="oval" w="med" len="med"/>
            <a:tailEnd type="oval" w="med" len="med"/>
          </a:ln>
          <a:effectLst/>
        </p:spPr>
        <p:txBody>
          <a:bodyPr rtlCol="0" anchor="ctr"/>
          <a:lstStyle/>
          <a:p>
            <a:pPr algn="ctr"/>
            <a:endParaRPr lang="en-US"/>
          </a:p>
        </p:txBody>
      </p:sp>
      <p:pic>
        <p:nvPicPr>
          <p:cNvPr id="75" name="Picture 26" descr="What is Yammer &amp;amp; Why Do Companies Use It? - AvePoint Blog">
            <a:extLst>
              <a:ext uri="{FF2B5EF4-FFF2-40B4-BE49-F238E27FC236}">
                <a16:creationId xmlns:a16="http://schemas.microsoft.com/office/drawing/2014/main" id="{2A9EFCB4-3445-0642-8027-631E466323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69825" y="3968514"/>
            <a:ext cx="815858" cy="20805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E089592-A284-C340-ACF3-2B80A34242A1}"/>
              </a:ext>
            </a:extLst>
          </p:cNvPr>
          <p:cNvPicPr>
            <a:picLocks noChangeAspect="1"/>
          </p:cNvPicPr>
          <p:nvPr/>
        </p:nvPicPr>
        <p:blipFill>
          <a:blip r:embed="rId19"/>
          <a:stretch>
            <a:fillRect/>
          </a:stretch>
        </p:blipFill>
        <p:spPr>
          <a:xfrm>
            <a:off x="2356385" y="3922195"/>
            <a:ext cx="313702" cy="291742"/>
          </a:xfrm>
          <a:prstGeom prst="rect">
            <a:avLst/>
          </a:prstGeom>
        </p:spPr>
      </p:pic>
      <p:pic>
        <p:nvPicPr>
          <p:cNvPr id="12" name="Graphic 11">
            <a:extLst>
              <a:ext uri="{FF2B5EF4-FFF2-40B4-BE49-F238E27FC236}">
                <a16:creationId xmlns:a16="http://schemas.microsoft.com/office/drawing/2014/main" id="{28B5CA7D-7A13-D744-9CF3-D2D4CE9BEAB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69394" y="4254533"/>
            <a:ext cx="670938" cy="169613"/>
          </a:xfrm>
          <a:prstGeom prst="rect">
            <a:avLst/>
          </a:prstGeom>
        </p:spPr>
      </p:pic>
      <p:pic>
        <p:nvPicPr>
          <p:cNvPr id="17" name="Graphic 16">
            <a:extLst>
              <a:ext uri="{FF2B5EF4-FFF2-40B4-BE49-F238E27FC236}">
                <a16:creationId xmlns:a16="http://schemas.microsoft.com/office/drawing/2014/main" id="{194967DE-455D-F245-9A0E-35A0C46D0CD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060568" y="4203318"/>
            <a:ext cx="729356" cy="291742"/>
          </a:xfrm>
          <a:prstGeom prst="rect">
            <a:avLst/>
          </a:prstGeom>
        </p:spPr>
      </p:pic>
      <p:grpSp>
        <p:nvGrpSpPr>
          <p:cNvPr id="7" name="Group 6">
            <a:extLst>
              <a:ext uri="{FF2B5EF4-FFF2-40B4-BE49-F238E27FC236}">
                <a16:creationId xmlns:a16="http://schemas.microsoft.com/office/drawing/2014/main" id="{5C9CC5A9-F75C-ECF5-F665-BDDDD5621460}"/>
              </a:ext>
            </a:extLst>
          </p:cNvPr>
          <p:cNvGrpSpPr/>
          <p:nvPr/>
        </p:nvGrpSpPr>
        <p:grpSpPr>
          <a:xfrm>
            <a:off x="7860147" y="3544183"/>
            <a:ext cx="2369754" cy="889914"/>
            <a:chOff x="7860147" y="3544183"/>
            <a:chExt cx="2369754" cy="889914"/>
          </a:xfrm>
        </p:grpSpPr>
        <p:pic>
          <p:nvPicPr>
            <p:cNvPr id="97" name="Picture 14" descr="Setting Up AWS S3 for Open edX - Blog">
              <a:extLst>
                <a:ext uri="{FF2B5EF4-FFF2-40B4-BE49-F238E27FC236}">
                  <a16:creationId xmlns:a16="http://schemas.microsoft.com/office/drawing/2014/main" id="{0BD7A11C-C58E-F049-9F77-AD87B0FF0AC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011394" y="3544183"/>
              <a:ext cx="691315" cy="518486"/>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8" name="Picture 16" descr="Connect Microsoft Azure Blob Storage and ClicData | ClicData">
              <a:extLst>
                <a:ext uri="{FF2B5EF4-FFF2-40B4-BE49-F238E27FC236}">
                  <a16:creationId xmlns:a16="http://schemas.microsoft.com/office/drawing/2014/main" id="{BD1D3433-C886-DD49-947C-3441DD2A4E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088904" y="4091798"/>
              <a:ext cx="1140997" cy="34229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0BEE884D-E2BD-DB4C-A250-6B696DC9068D}"/>
                </a:ext>
              </a:extLst>
            </p:cNvPr>
            <p:cNvSpPr/>
            <p:nvPr/>
          </p:nvSpPr>
          <p:spPr>
            <a:xfrm>
              <a:off x="7860147" y="3884008"/>
              <a:ext cx="1237839" cy="276999"/>
            </a:xfrm>
            <a:prstGeom prst="rect">
              <a:avLst/>
            </a:prstGeom>
          </p:spPr>
          <p:txBody>
            <a:bodyPr wrap="none">
              <a:spAutoFit/>
            </a:bodyPr>
            <a:lstStyle/>
            <a:p>
              <a:r>
                <a:rPr lang="en-US" sz="1200" b="1" dirty="0">
                  <a:solidFill>
                    <a:srgbClr val="415563"/>
                  </a:solidFill>
                  <a:latin typeface="Arial" panose="020B0604020202020204" pitchFamily="34" charset="0"/>
                </a:rPr>
                <a:t>Cloud Storage</a:t>
              </a:r>
            </a:p>
          </p:txBody>
        </p:sp>
        <p:pic>
          <p:nvPicPr>
            <p:cNvPr id="1026" name="Picture 2" descr="Google Cloud Platform: new announcements and features">
              <a:extLst>
                <a:ext uri="{FF2B5EF4-FFF2-40B4-BE49-F238E27FC236}">
                  <a16:creationId xmlns:a16="http://schemas.microsoft.com/office/drawing/2014/main" id="{F0563480-5E44-4758-E089-B8FFE7BCB5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02709" y="3558145"/>
              <a:ext cx="482375" cy="482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0018626"/>
      </p:ext>
    </p:extLst>
  </p:cSld>
  <p:clrMapOvr>
    <a:masterClrMapping/>
  </p:clrMapOvr>
  <p:transition>
    <p:fade/>
  </p:transition>
</p:sld>
</file>

<file path=ppt/theme/theme1.xml><?xml version="1.0" encoding="utf-8"?>
<a:theme xmlns:a="http://schemas.openxmlformats.org/drawingml/2006/main" name="Titles and Section Divider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Veritas 2021">
  <a:themeElements>
    <a:clrScheme name="Brand 2021">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bg2">
              <a:lumMod val="60000"/>
              <a:lumOff val="40000"/>
            </a:schemeClr>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dirty="0" smtClean="0">
            <a:solidFill>
              <a:schemeClr val="bg2">
                <a:lumMod val="50000"/>
              </a:schemeClr>
            </a:solidFill>
            <a:latin typeface="+mn-lt"/>
          </a:defRPr>
        </a:defPPr>
      </a:lstStyle>
    </a:spDef>
    <a:lnDef>
      <a:spPr bwMode="auto">
        <a:solidFill>
          <a:schemeClr val="accent1"/>
        </a:solidFill>
        <a:ln w="25400" cap="flat" cmpd="sng" algn="ctr">
          <a:solidFill>
            <a:schemeClr val="bg2">
              <a:lumMod val="60000"/>
              <a:lumOff val="40000"/>
            </a:schemeClr>
          </a:solidFill>
          <a:prstDash val="solid"/>
          <a:miter lim="800000"/>
          <a:headEnd type="none" w="med" len="med"/>
          <a:tailEnd type="triangle"/>
        </a:ln>
        <a:effectLst/>
      </a:spPr>
      <a:bodyPr/>
      <a:lstStyle/>
    </a:lnDef>
    <a:txDef>
      <a:spPr/>
      <a:bodyPr vert="horz" wrap="square" lIns="0" tIns="0" rIns="0" bIns="0" rtlCol="0" anchor="t">
        <a:noAutofit/>
      </a:bodyPr>
      <a:lstStyle>
        <a:defPPr algn="l">
          <a:defRPr b="1" dirty="0" err="1" smtClean="0">
            <a:latin typeface="Polaris Book" panose="02000000000000000000" pitchFamily="2" charset="0"/>
            <a:ea typeface="Polaris Book" panose="02000000000000000000" pitchFamily="2" charset="0"/>
            <a:cs typeface="Polaris Book" panose="02000000000000000000" pitchFamily="2" charset="0"/>
          </a:defRPr>
        </a:defPPr>
      </a:lstStyle>
    </a:txDef>
  </a:objectDefaults>
  <a:extraClrSchemeLst/>
  <a:custClrLst>
    <a:custClr name="173 | 195 | 43">
      <a:srgbClr val="ADC32B"/>
    </a:custClr>
    <a:custClr name="234 | 104 | 60">
      <a:srgbClr val="EA683C"/>
    </a:custClr>
    <a:custClr name="252 | 180 | 69">
      <a:srgbClr val="FCB445"/>
    </a:custClr>
    <a:custClr name="201 | 221 | 229">
      <a:srgbClr val="C9DDE5"/>
    </a:custClr>
  </a:custClrLst>
  <a:extLst>
    <a:ext uri="{05A4C25C-085E-4340-85A3-A5531E510DB2}">
      <thm15:themeFamily xmlns:thm15="http://schemas.microsoft.com/office/thememl/2012/main" name="Veritas_Brand_PPT_Template_wide_light" id="{F971AFC5-DF18-EE4B-9A46-852795F03D1D}" vid="{D0A40DE2-D250-404A-A18E-1532208788E9}"/>
    </a:ext>
  </a:extLst>
</a:theme>
</file>

<file path=ppt/theme/theme11.xml><?xml version="1.0" encoding="utf-8"?>
<a:theme xmlns:a="http://schemas.openxmlformats.org/drawingml/2006/main" name="4_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none" lIns="91440" tIns="91440" rIns="91440" bIns="91440" rtlCol="0">
        <a:spAutoFit/>
      </a:bodyPr>
      <a:lstStyle>
        <a:defPPr algn="l">
          <a:spcAft>
            <a:spcPts val="1200"/>
          </a:spcAft>
          <a:buClr>
            <a:schemeClr val="accent1"/>
          </a:buCl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Veritas 2021">
  <a:themeElements>
    <a:clrScheme name="Brand 2021">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bg2">
              <a:lumMod val="60000"/>
              <a:lumOff val="40000"/>
            </a:schemeClr>
          </a:solidFill>
          <a:prstDash val="solid"/>
          <a:miter lim="800000"/>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dirty="0" smtClean="0">
            <a:solidFill>
              <a:schemeClr val="bg2">
                <a:lumMod val="50000"/>
              </a:schemeClr>
            </a:solidFill>
            <a:latin typeface="+mn-lt"/>
          </a:defRPr>
        </a:defPPr>
      </a:lstStyle>
    </a:spDef>
    <a:lnDef>
      <a:spPr bwMode="auto">
        <a:solidFill>
          <a:schemeClr val="accent1"/>
        </a:solidFill>
        <a:ln w="25400" cap="flat" cmpd="sng" algn="ctr">
          <a:solidFill>
            <a:schemeClr val="bg2">
              <a:lumMod val="60000"/>
              <a:lumOff val="40000"/>
            </a:schemeClr>
          </a:solidFill>
          <a:prstDash val="solid"/>
          <a:miter lim="800000"/>
          <a:headEnd type="none" w="med" len="med"/>
          <a:tailEnd type="triangle"/>
        </a:ln>
        <a:effectLst/>
      </a:spPr>
      <a:bodyPr/>
      <a:lstStyle/>
    </a:lnDef>
    <a:txDef>
      <a:spPr/>
      <a:bodyPr vert="horz" wrap="square" lIns="0" tIns="0" rIns="0" bIns="0" rtlCol="0" anchor="t">
        <a:noAutofit/>
      </a:bodyPr>
      <a:lstStyle>
        <a:defPPr algn="l">
          <a:defRPr b="1" dirty="0" err="1" smtClean="0">
            <a:latin typeface="Polaris Book" panose="02000000000000000000" pitchFamily="2" charset="0"/>
            <a:ea typeface="Polaris Book" panose="02000000000000000000" pitchFamily="2" charset="0"/>
            <a:cs typeface="Polaris Book" panose="02000000000000000000" pitchFamily="2" charset="0"/>
          </a:defRPr>
        </a:defPPr>
      </a:lstStyle>
    </a:txDef>
  </a:objectDefaults>
  <a:extraClrSchemeLst/>
  <a:custClrLst>
    <a:custClr name="173 | 195 | 43">
      <a:srgbClr val="ADC32B"/>
    </a:custClr>
    <a:custClr name="234 | 104 | 60">
      <a:srgbClr val="EA683C"/>
    </a:custClr>
    <a:custClr name="252 | 180 | 69">
      <a:srgbClr val="FCB445"/>
    </a:custClr>
    <a:custClr name="201 | 221 | 229">
      <a:srgbClr val="C9DDE5"/>
    </a:custClr>
  </a:custClrLst>
  <a:extLst>
    <a:ext uri="{05A4C25C-085E-4340-85A3-A5531E510DB2}">
      <thm15:themeFamily xmlns:thm15="http://schemas.microsoft.com/office/thememl/2012/main" name="Veritas_Brand_PPT_Template_wide_light" id="{F971AFC5-DF18-EE4B-9A46-852795F03D1D}" vid="{D0A40DE2-D250-404A-A18E-1532208788E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square" lIns="0" tIns="0" rIns="0" bIns="0" rtlCol="0">
        <a:noAutofit/>
      </a:bodyPr>
      <a:lstStyle>
        <a:defPPr marL="194310" indent="-194310" algn="l">
          <a:spcAft>
            <a:spcPts val="1200"/>
          </a:spcAft>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nique Content Layout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spPr>
      <a:bodyPr wrap="square" rtlCol="0">
        <a:spAutoFit/>
      </a:bodyPr>
      <a:lstStyle>
        <a:defPPr marL="285750" indent="-285750" algn="l">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Unique Content Layout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spPr>
      <a:bodyPr wrap="square" rtlCol="0">
        <a:spAutoFit/>
      </a:bodyPr>
      <a:lstStyle>
        <a:defPPr marL="285750" indent="-285750" algn="l">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square" lIns="0" tIns="0" rIns="0" bIns="0" rtlCol="0">
        <a:noAutofit/>
      </a:bodyPr>
      <a:lstStyle>
        <a:defPPr marL="194310" indent="-194310" algn="l">
          <a:spcAft>
            <a:spcPts val="1200"/>
          </a:spcAft>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square" lIns="0" tIns="0" rIns="0" bIns="0" rtlCol="0">
        <a:noAutofit/>
      </a:bodyPr>
      <a:lstStyle>
        <a:defPPr marL="194310" indent="-194310" algn="l">
          <a:spcAft>
            <a:spcPts val="1200"/>
          </a:spcAft>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itles and Section Divider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s and Section Divider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ontent Slides">
  <a:themeElements>
    <a:clrScheme name="Veritas PPT Theme">
      <a:dk1>
        <a:srgbClr val="182C34"/>
      </a:dk1>
      <a:lt1>
        <a:srgbClr val="FFFFFF"/>
      </a:lt1>
      <a:dk2>
        <a:srgbClr val="415563"/>
      </a:dk2>
      <a:lt2>
        <a:srgbClr val="F3F5F8"/>
      </a:lt2>
      <a:accent1>
        <a:srgbClr val="AB2328"/>
      </a:accent1>
      <a:accent2>
        <a:srgbClr val="D31D24"/>
      </a:accent2>
      <a:accent3>
        <a:srgbClr val="FC1255"/>
      </a:accent3>
      <a:accent4>
        <a:srgbClr val="B537ED"/>
      </a:accent4>
      <a:accent5>
        <a:srgbClr val="0057B8"/>
      </a:accent5>
      <a:accent6>
        <a:srgbClr val="000000"/>
      </a:accent6>
      <a:hlink>
        <a:srgbClr val="0057B8"/>
      </a:hlink>
      <a:folHlink>
        <a:srgbClr val="B537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25400" cap="flat" cmpd="sng" algn="ctr">
          <a:noFill/>
          <a:prstDash val="solid"/>
          <a:miter lim="800000"/>
          <a:headEnd type="none" w="med" len="med"/>
          <a:tailEnd type="none" w="med" len="med"/>
        </a:ln>
        <a:effectLst>
          <a:outerShdw blurRad="317500" dist="63500" dir="5400000" algn="ctr" rotWithShape="0">
            <a:schemeClr val="tx1">
              <a:alpha val="20000"/>
            </a:scheme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1800" b="0" dirty="0">
            <a:solidFill>
              <a:schemeClr val="tx1"/>
            </a:solidFill>
            <a:latin typeface="Arial" panose="020B0604020202020204" pitchFamily="34" charset="0"/>
            <a:cs typeface="Arial" panose="020B0604020202020204" pitchFamily="34" charset="0"/>
          </a:defRPr>
        </a:defPPr>
      </a:lstStyle>
    </a:spDef>
    <a:txDef>
      <a:spPr>
        <a:noFill/>
        <a:ln>
          <a:noFill/>
        </a:ln>
      </a:spPr>
      <a:bodyPr wrap="square" lIns="0" tIns="0" rIns="0" bIns="0" rtlCol="0">
        <a:noAutofit/>
      </a:bodyPr>
      <a:lstStyle>
        <a:defPPr marL="194310" indent="-194310" algn="l">
          <a:spcAft>
            <a:spcPts val="1200"/>
          </a:spcAft>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CEDF78EB26FB43A2E2157EE48739EC" ma:contentTypeVersion="16" ma:contentTypeDescription="Create a new document." ma:contentTypeScope="" ma:versionID="4070742ac5518f33cfccc5752deb8fcf">
  <xsd:schema xmlns:xsd="http://www.w3.org/2001/XMLSchema" xmlns:xs="http://www.w3.org/2001/XMLSchema" xmlns:p="http://schemas.microsoft.com/office/2006/metadata/properties" xmlns:ns2="3f5563d9-cc5c-40bb-b919-cb4bdc82e4c3" xmlns:ns3="0673db32-13d7-40e5-92e7-ecbe3605a4b9" targetNamespace="http://schemas.microsoft.com/office/2006/metadata/properties" ma:root="true" ma:fieldsID="3b70eeed4a78d57c6e0e7a14b4312bfa" ns2:_="" ns3:_="">
    <xsd:import namespace="3f5563d9-cc5c-40bb-b919-cb4bdc82e4c3"/>
    <xsd:import namespace="0673db32-13d7-40e5-92e7-ecbe3605a4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5563d9-cc5c-40bb-b919-cb4bdc82e4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8c5bad-ce48-42e3-940c-f8400eb77a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73db32-13d7-40e5-92e7-ecbe3605a4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f7dd2bb-8c14-4d83-8e92-7f30af3a38c8}" ma:internalName="TaxCatchAll" ma:showField="CatchAllData" ma:web="0673db32-13d7-40e5-92e7-ecbe3605a4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552BD6-7F9C-461D-8891-908644F90D6B}">
  <ds:schemaRefs>
    <ds:schemaRef ds:uri="http://schemas.microsoft.com/sharepoint/v3/contenttype/forms"/>
  </ds:schemaRefs>
</ds:datastoreItem>
</file>

<file path=customXml/itemProps2.xml><?xml version="1.0" encoding="utf-8"?>
<ds:datastoreItem xmlns:ds="http://schemas.openxmlformats.org/officeDocument/2006/customXml" ds:itemID="{CB272401-C1A5-4A97-A1F7-80A7B68F8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5563d9-cc5c-40bb-b919-cb4bdc82e4c3"/>
    <ds:schemaRef ds:uri="0673db32-13d7-40e5-92e7-ecbe3605a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1914</TotalTime>
  <Words>11977</Words>
  <Application>Microsoft Office PowerPoint</Application>
  <PresentationFormat>Widescreen</PresentationFormat>
  <Paragraphs>1400</Paragraphs>
  <Slides>68</Slides>
  <Notes>60</Notes>
  <HiddenSlides>2</HiddenSlides>
  <MMClips>2</MMClips>
  <ScaleCrop>false</ScaleCrop>
  <HeadingPairs>
    <vt:vector size="4" baseType="variant">
      <vt:variant>
        <vt:lpstr>Theme</vt:lpstr>
      </vt:variant>
      <vt:variant>
        <vt:i4>12</vt:i4>
      </vt:variant>
      <vt:variant>
        <vt:lpstr>Slide Titles</vt:lpstr>
      </vt:variant>
      <vt:variant>
        <vt:i4>68</vt:i4>
      </vt:variant>
    </vt:vector>
  </HeadingPairs>
  <TitlesOfParts>
    <vt:vector size="80" baseType="lpstr">
      <vt:lpstr>Titles and Section Dividers</vt:lpstr>
      <vt:lpstr>Content Slides</vt:lpstr>
      <vt:lpstr>Unique Content Layouts</vt:lpstr>
      <vt:lpstr>1_Unique Content Layouts</vt:lpstr>
      <vt:lpstr>1_Content Slides</vt:lpstr>
      <vt:lpstr>2_Content Slides</vt:lpstr>
      <vt:lpstr>1_Titles and Section Dividers</vt:lpstr>
      <vt:lpstr>2_Titles and Section Dividers</vt:lpstr>
      <vt:lpstr>3_Content Slides</vt:lpstr>
      <vt:lpstr>Veritas 2021</vt:lpstr>
      <vt:lpstr>4_Content Slides</vt:lpstr>
      <vt:lpstr>1_Veritas 2021</vt:lpstr>
      <vt:lpstr>PowerPoint Presentation</vt:lpstr>
      <vt:lpstr>Unified Data Management</vt:lpstr>
      <vt:lpstr>Veritas: Industry Leader for 30+ Years</vt:lpstr>
      <vt:lpstr>PowerPoint Presentation</vt:lpstr>
      <vt:lpstr>PowerPoint Presentation</vt:lpstr>
      <vt:lpstr>Why Archive? – Today’s Challenges</vt:lpstr>
      <vt:lpstr>Veritas Enterprise Vault Helps You</vt:lpstr>
      <vt:lpstr>Veritas Enterprise Vault Portfolio</vt:lpstr>
      <vt:lpstr>Veritas Enterprise Vault Architecture</vt:lpstr>
      <vt:lpstr>Flexible Deployment</vt:lpstr>
      <vt:lpstr>Flexible Deployment</vt:lpstr>
      <vt:lpstr>PowerPoint Presentation</vt:lpstr>
      <vt:lpstr>Market Leading Automated Classification</vt:lpstr>
      <vt:lpstr>Classification-Defined Storage</vt:lpstr>
      <vt:lpstr>PowerPoint Presentation</vt:lpstr>
      <vt:lpstr>PowerPoint Presentation</vt:lpstr>
      <vt:lpstr>PowerPoint Presentation</vt:lpstr>
      <vt:lpstr>Merge1</vt:lpstr>
      <vt:lpstr>Proactive Supervision</vt:lpstr>
      <vt:lpstr>File System Archiving</vt:lpstr>
      <vt:lpstr>PowerPoint Presentation</vt:lpstr>
      <vt:lpstr>Content with Context</vt:lpstr>
      <vt:lpstr>Veritas Data Insight</vt:lpstr>
      <vt:lpstr>Market Leading Automated Classification</vt:lpstr>
      <vt:lpstr>Data Insight – Top Use Cases</vt:lpstr>
      <vt:lpstr>Data Insight – Top Use Cases</vt:lpstr>
      <vt:lpstr>Data Insight – Top Use Cases</vt:lpstr>
      <vt:lpstr>Data Insight – Top Use Cases</vt:lpstr>
      <vt:lpstr>Intelligent Reporting with PowerBI</vt:lpstr>
      <vt:lpstr>Veritas: Industry Leader for 30+ Years</vt:lpstr>
      <vt:lpstr>PowerPoint Presentation</vt:lpstr>
      <vt:lpstr>Introducing NetBackup</vt:lpstr>
      <vt:lpstr>Today’s Challenges</vt:lpstr>
      <vt:lpstr>Veritas NetBackup</vt:lpstr>
      <vt:lpstr>NetBackup Powered by Cloud Scale Technology</vt:lpstr>
      <vt:lpstr>Unmatched Flexibility</vt:lpstr>
      <vt:lpstr>NetBackup: Optimized for the Multi-Cloud Automated and AI-powered intelligent data storage</vt:lpstr>
      <vt:lpstr>NetBackup for Kubernetes</vt:lpstr>
      <vt:lpstr>Integrated SaaS Protection</vt:lpstr>
      <vt:lpstr>NetBackup Recovery Vault</vt:lpstr>
      <vt:lpstr>NetBackup Powered by Cloud Scale Technology</vt:lpstr>
      <vt:lpstr>Cyber Resilience in 3 Steps</vt:lpstr>
      <vt:lpstr>PowerPoint Presentation</vt:lpstr>
      <vt:lpstr>Step 1: Protect</vt:lpstr>
      <vt:lpstr>Immutable and Indelible Storage Your Way</vt:lpstr>
      <vt:lpstr>Immutable Storage</vt:lpstr>
      <vt:lpstr>PowerPoint Presentation</vt:lpstr>
      <vt:lpstr>Step 2: Detect</vt:lpstr>
      <vt:lpstr>AI-Powered Anomaly Detection</vt:lpstr>
      <vt:lpstr>Understanding Anomaly Detection</vt:lpstr>
      <vt:lpstr>Anomaly Detection and Malware Scanning</vt:lpstr>
      <vt:lpstr>PowerPoint Presentation</vt:lpstr>
      <vt:lpstr>Optimizing for Recovery, Not just Backup</vt:lpstr>
      <vt:lpstr>Automated Recovery to Anywhere</vt:lpstr>
      <vt:lpstr>NetBackup IT Analytics: Risk Mitigation Analysis at Your Fingertips</vt:lpstr>
      <vt:lpstr>NetBackup Powered by Cloud Scale Technology</vt:lpstr>
      <vt:lpstr>Automated and Simplified Management</vt:lpstr>
      <vt:lpstr>Veritas NetBackup Flex Appliance  Secure. Simple. Cost-effective.</vt:lpstr>
      <vt:lpstr>Colonial Pipeline: May 7, 2021</vt:lpstr>
      <vt:lpstr>In 2022, a business falls victim to a cyber attack every 11 seconds</vt:lpstr>
      <vt:lpstr>PowerPoint Presentation</vt:lpstr>
      <vt:lpstr>Multi-layered security to significantly reduce risk  of a successful cyberattack</vt:lpstr>
      <vt:lpstr>Recover confidently from a successful cyber attack</vt:lpstr>
      <vt:lpstr>Investing for future: </vt:lpstr>
      <vt:lpstr>Quickly adapt to a changing business environment</vt:lpstr>
      <vt:lpstr>Multi-layered security with NetBackup Flex in a nutshell</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Zientara</dc:creator>
  <cp:lastModifiedBy>Mihai Ghita</cp:lastModifiedBy>
  <cp:revision>37</cp:revision>
  <dcterms:created xsi:type="dcterms:W3CDTF">2021-08-16T23:33:11Z</dcterms:created>
  <dcterms:modified xsi:type="dcterms:W3CDTF">2023-10-25T08:20:32Z</dcterms:modified>
</cp:coreProperties>
</file>