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2" r:id="rId2"/>
    <p:sldMasterId id="2147483657" r:id="rId3"/>
  </p:sldMasterIdLst>
  <p:notesMasterIdLst>
    <p:notesMasterId r:id="rId27"/>
  </p:notesMasterIdLst>
  <p:sldIdLst>
    <p:sldId id="257" r:id="rId4"/>
    <p:sldId id="258" r:id="rId5"/>
    <p:sldId id="259" r:id="rId6"/>
    <p:sldId id="261" r:id="rId7"/>
    <p:sldId id="263" r:id="rId8"/>
    <p:sldId id="1259" r:id="rId9"/>
    <p:sldId id="274" r:id="rId10"/>
    <p:sldId id="276" r:id="rId11"/>
    <p:sldId id="1260" r:id="rId12"/>
    <p:sldId id="1033" r:id="rId13"/>
    <p:sldId id="267" r:id="rId14"/>
    <p:sldId id="1261" r:id="rId15"/>
    <p:sldId id="1258" r:id="rId16"/>
    <p:sldId id="1262" r:id="rId17"/>
    <p:sldId id="281" r:id="rId18"/>
    <p:sldId id="280" r:id="rId19"/>
    <p:sldId id="282" r:id="rId20"/>
    <p:sldId id="283" r:id="rId21"/>
    <p:sldId id="285" r:id="rId22"/>
    <p:sldId id="284" r:id="rId23"/>
    <p:sldId id="279" r:id="rId24"/>
    <p:sldId id="1263" r:id="rId25"/>
    <p:sldId id="1265" r:id="rId26"/>
  </p:sldIdLst>
  <p:sldSz cx="9144000" cy="5143500" type="screen16x9"/>
  <p:notesSz cx="7104063" cy="10234613"/>
  <p:embeddedFontLst>
    <p:embeddedFont>
      <p:font typeface="Arial Narrow" panose="020B060602020203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Maven Pro" pitchFamily="2" charset="-18"/>
      <p:regular r:id="rId36"/>
      <p:bold r:id="rId37"/>
    </p:embeddedFont>
    <p:embeddedFont>
      <p:font typeface="Open Sans" panose="020B0606030504020204" pitchFamily="34" charset="0"/>
      <p:regular r:id="rId38"/>
      <p:bold r:id="rId39"/>
      <p:italic r:id="rId40"/>
      <p:boldItalic r:id="rId41"/>
    </p:embeddedFont>
    <p:embeddedFont>
      <p:font typeface="Open Sans Light" panose="020B0306030504020204" pitchFamily="34" charset="0"/>
      <p:regular r:id="rId42"/>
      <p:italic r:id="rId43"/>
    </p:embeddedFont>
    <p:embeddedFont>
      <p:font typeface="Open Sans Semibold" panose="020B0706030804020204" pitchFamily="34" charset="0"/>
      <p:bold r:id="rId44"/>
      <p:boldItalic r:id="rId45"/>
    </p:embeddedFont>
    <p:embeddedFont>
      <p:font typeface="Open Sans Semibold" panose="020B0706030804020204" pitchFamily="34" charset="0"/>
      <p:bold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03">
          <p15:clr>
            <a:srgbClr val="A4A3A4"/>
          </p15:clr>
        </p15:guide>
        <p15:guide id="2" orient="horz" pos="634">
          <p15:clr>
            <a:srgbClr val="A4A3A4"/>
          </p15:clr>
        </p15:guide>
        <p15:guide id="3" orient="horz" pos="1620">
          <p15:clr>
            <a:srgbClr val="A4A3A4"/>
          </p15:clr>
        </p15:guide>
        <p15:guide id="4" orient="horz" pos="260">
          <p15:clr>
            <a:srgbClr val="A4A3A4"/>
          </p15:clr>
        </p15:guide>
        <p15:guide id="5" orient="horz" pos="2981">
          <p15:clr>
            <a:srgbClr val="A4A3A4"/>
          </p15:clr>
        </p15:guide>
        <p15:guide id="6" orient="horz" pos="2482">
          <p15:clr>
            <a:srgbClr val="A4A3A4"/>
          </p15:clr>
        </p15:guide>
        <p15:guide id="7" pos="2880">
          <p15:clr>
            <a:srgbClr val="A4A3A4"/>
          </p15:clr>
        </p15:guide>
        <p15:guide id="8" pos="5375">
          <p15:clr>
            <a:srgbClr val="A4A3A4"/>
          </p15:clr>
        </p15:guide>
        <p15:guide id="9" pos="567">
          <p15:clr>
            <a:srgbClr val="A4A3A4"/>
          </p15:clr>
        </p15:guide>
        <p15:guide id="10" pos="385">
          <p15:clr>
            <a:srgbClr val="A4A3A4"/>
          </p15:clr>
        </p15:guide>
        <p15:guide id="11" pos="4694">
          <p15:clr>
            <a:srgbClr val="A4A3A4"/>
          </p15:clr>
        </p15:guide>
        <p15:guide id="12" orient="horz" pos="804">
          <p15:clr>
            <a:srgbClr val="A4A3A4"/>
          </p15:clr>
        </p15:guide>
        <p15:guide id="13" orient="horz" pos="622">
          <p15:clr>
            <a:srgbClr val="A4A3A4"/>
          </p15:clr>
        </p15:guide>
        <p15:guide id="14" orient="horz" pos="441">
          <p15:clr>
            <a:srgbClr val="A4A3A4"/>
          </p15:clr>
        </p15:guide>
      </p15:sldGuideLst>
    </p:ext>
    <p:ext uri="{2D200454-40CA-4A62-9FC3-DE9A4176ACB9}">
      <p15:notesGuideLst xmlns:p15="http://schemas.microsoft.com/office/powerpoint/2012/main">
        <p15:guide id="1" orient="horz" pos="3175">
          <p15:clr>
            <a:srgbClr val="A4A3A4"/>
          </p15:clr>
        </p15:guide>
        <p15:guide id="2" pos="2195">
          <p15:clr>
            <a:srgbClr val="A4A3A4"/>
          </p15:clr>
        </p15:guide>
        <p15:guide id="3" orient="horz" pos="3224">
          <p15:clr>
            <a:srgbClr val="A4A3A4"/>
          </p15:clr>
        </p15:guide>
        <p15:guide id="4" pos="2236">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i0kVENYbZE+RwxaWoq/BPvBr+3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weł Brzeże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B2DEC7-4569-4691-812B-823B210918F5}">
  <a:tblStyle styleId="{1DB2DEC7-4569-4691-812B-823B210918F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5"/>
          </a:solidFill>
        </a:fill>
      </a:tcStyle>
    </a:wholeTbl>
    <a:band1H>
      <a:tcTxStyle/>
      <a:tcStyle>
        <a:tcBdr/>
        <a:fill>
          <a:solidFill>
            <a:srgbClr val="CFD2EB"/>
          </a:solidFill>
        </a:fill>
      </a:tcStyle>
    </a:band1H>
    <a:band2H>
      <a:tcTxStyle/>
      <a:tcStyle>
        <a:tcBdr/>
      </a:tcStyle>
    </a:band2H>
    <a:band1V>
      <a:tcTxStyle/>
      <a:tcStyle>
        <a:tcBdr/>
        <a:fill>
          <a:solidFill>
            <a:srgbClr val="CFD2E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0FD2C89-B9D3-45F2-AC7B-74B2FD3091C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1194" y="666"/>
      </p:cViewPr>
      <p:guideLst>
        <p:guide orient="horz" pos="803"/>
        <p:guide orient="horz" pos="634"/>
        <p:guide orient="horz" pos="1620"/>
        <p:guide orient="horz" pos="260"/>
        <p:guide orient="horz" pos="2981"/>
        <p:guide orient="horz" pos="2482"/>
        <p:guide pos="2880"/>
        <p:guide pos="5375"/>
        <p:guide pos="567"/>
        <p:guide pos="385"/>
        <p:guide pos="4694"/>
        <p:guide orient="horz" pos="804"/>
        <p:guide orient="horz" pos="622"/>
        <p:guide orient="horz" pos="44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75"/>
        <p:guide pos="2195"/>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89"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font" Target="fonts/font1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87"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90"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86"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5"/>
            <a:ext cx="3077695" cy="511896"/>
          </a:xfrm>
          <a:prstGeom prst="rect">
            <a:avLst/>
          </a:prstGeom>
          <a:noFill/>
          <a:ln>
            <a:noFill/>
          </a:ln>
        </p:spPr>
        <p:txBody>
          <a:bodyPr spcFirstLastPara="1" wrap="square" lIns="96325" tIns="48150" rIns="96325" bIns="4815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4676" y="5"/>
            <a:ext cx="3077695" cy="511896"/>
          </a:xfrm>
          <a:prstGeom prst="rect">
            <a:avLst/>
          </a:prstGeom>
          <a:noFill/>
          <a:ln>
            <a:noFill/>
          </a:ln>
        </p:spPr>
        <p:txBody>
          <a:bodyPr spcFirstLastPara="1" wrap="square" lIns="96325" tIns="48150" rIns="96325" bIns="4815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10241" y="4861364"/>
            <a:ext cx="5683590" cy="4605409"/>
          </a:xfrm>
          <a:prstGeom prst="rect">
            <a:avLst/>
          </a:prstGeom>
          <a:noFill/>
          <a:ln>
            <a:noFill/>
          </a:ln>
        </p:spPr>
        <p:txBody>
          <a:bodyPr spcFirstLastPara="1" wrap="square" lIns="96325" tIns="48150" rIns="96325" bIns="481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058"/>
            <a:ext cx="3077695" cy="511896"/>
          </a:xfrm>
          <a:prstGeom prst="rect">
            <a:avLst/>
          </a:prstGeom>
          <a:noFill/>
          <a:ln>
            <a:noFill/>
          </a:ln>
        </p:spPr>
        <p:txBody>
          <a:bodyPr spcFirstLastPara="1" wrap="square" lIns="96325" tIns="48150" rIns="96325" bIns="4815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4676" y="9721058"/>
            <a:ext cx="3077695" cy="511896"/>
          </a:xfrm>
          <a:prstGeom prst="rect">
            <a:avLst/>
          </a:prstGeom>
          <a:noFill/>
          <a:ln>
            <a:noFill/>
          </a:ln>
        </p:spPr>
        <p:txBody>
          <a:bodyPr spcFirstLastPara="1" wrap="square" lIns="96325" tIns="48150" rIns="96325" bIns="48150" anchor="b" anchorCtr="0">
            <a:noAutofit/>
          </a:bodyPr>
          <a:lstStyle/>
          <a:p>
            <a:pPr marL="0" marR="0" lvl="0" indent="0" algn="r" rtl="0">
              <a:spcBef>
                <a:spcPts val="0"/>
              </a:spcBef>
              <a:spcAft>
                <a:spcPts val="0"/>
              </a:spcAft>
              <a:buNone/>
            </a:pPr>
            <a:fld id="{00000000-1234-1234-1234-123412341234}" type="slidenum">
              <a:rPr lang="pl-P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49" name="Google Shape;49;p2: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157" name="Google Shape;157;p12: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790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029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6: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406" name="Google Shape;406;p26: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391" name="Google Shape;391;p25: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415" name="Google Shape;415;p27: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449" name="Google Shape;449;p28: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0: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469" name="Google Shape;469;p30: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9:notes"/>
          <p:cNvSpPr txBox="1">
            <a:spLocks noGrp="1"/>
          </p:cNvSpPr>
          <p:nvPr>
            <p:ph type="body" idx="1"/>
          </p:nvPr>
        </p:nvSpPr>
        <p:spPr>
          <a:xfrm>
            <a:off x="685642" y="4343337"/>
            <a:ext cx="5486700" cy="4114500"/>
          </a:xfrm>
          <a:prstGeom prst="rect">
            <a:avLst/>
          </a:prstGeom>
          <a:noFill/>
          <a:ln>
            <a:noFill/>
          </a:ln>
        </p:spPr>
        <p:txBody>
          <a:bodyPr spcFirstLastPara="1" wrap="square" lIns="90675" tIns="45325" rIns="90675" bIns="45325" anchor="t" anchorCtr="0">
            <a:noAutofit/>
          </a:bodyPr>
          <a:lstStyle/>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One of the most useful options of our software is the snapshot backup.</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Snapshots allow the ZFS filesystem to create lightweight read-only copies of the current state of the file system. They can be seen as a form of backup as they allow you to revert to a previous state of the system. Let me show you how they work and how they can be adjusted.</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I will start by showing how to configure snapshots on the source server.</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Enter the Backup and Recovery and enter the backup task wizard. Here we have to choose the source of the data for our snapshots. You can also set how often the snapshot should be created and how long it should be kept on source. </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Once the snapshot task has been configured, go to the zpool options and right now you can see the snapshots being created according to the plan you’ve set up. Now we can delete all the data from our zvol to simulate a real-life issue. The data is now gone and I want to use the recently-created snapshot to retrieve my data. In order to do it, I have to click on the snapshot options where I have two possibilities to choose from. I can either carry out a rollback (which means that the remaining snapshots that are more recent than the one I am using will be deleted) or I can clone it first, which is a recommendable procedure, especially if you want to see what is inside of a given snapshot. The clone will be attached to a new a target and a new volume will be created so that we compare the empty volume and the one which we have cloned. Yes, our data is there. </a:t>
            </a: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pl-PL">
                <a:solidFill>
                  <a:schemeClr val="dk1"/>
                </a:solidFill>
              </a:rPr>
              <a:t>You can set the destination as a remote server - in this case we will use our local backup zvol. Here you can also adjust how long the snapshots should be kept on the destination server to avoid congestion. As snapshots can be kept locally or can be sent over very long distances, even over the ocean, they work as a great backup tool and are a crucial part of our On- &amp; Off-site Data Protection solution. They allow you to retain the access and integrity of your data even in extreme cases, like a lightning strike or server theft.</a:t>
            </a:r>
            <a:endParaRPr>
              <a:solidFill>
                <a:schemeClr val="dk1"/>
              </a:solidFill>
            </a:endParaRPr>
          </a:p>
          <a:p>
            <a:pPr marL="0" lvl="0" indent="0" algn="l" rtl="0">
              <a:lnSpc>
                <a:spcPct val="100000"/>
              </a:lnSpc>
              <a:spcBef>
                <a:spcPts val="300"/>
              </a:spcBef>
              <a:spcAft>
                <a:spcPts val="0"/>
              </a:spcAft>
              <a:buClr>
                <a:schemeClr val="dk1"/>
              </a:buClr>
              <a:buSzPts val="1100"/>
              <a:buFont typeface="Arial"/>
              <a:buNone/>
            </a:pPr>
            <a:endParaRPr/>
          </a:p>
        </p:txBody>
      </p:sp>
      <p:sp>
        <p:nvSpPr>
          <p:cNvPr id="463" name="Google Shape;463;p29:notes"/>
          <p:cNvSpPr>
            <a:spLocks noGrp="1" noRot="1" noChangeAspect="1"/>
          </p:cNvSpPr>
          <p:nvPr>
            <p:ph type="sldImg" idx="2"/>
          </p:nvPr>
        </p:nvSpPr>
        <p:spPr>
          <a:xfrm>
            <a:off x="379413" y="685800"/>
            <a:ext cx="6099175" cy="34305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txBox="1">
            <a:spLocks noGrp="1"/>
          </p:cNvSpPr>
          <p:nvPr>
            <p:ph type="body" idx="1"/>
          </p:nvPr>
        </p:nvSpPr>
        <p:spPr>
          <a:xfrm>
            <a:off x="710241" y="4861364"/>
            <a:ext cx="5683590" cy="4605409"/>
          </a:xfrm>
          <a:prstGeom prst="rect">
            <a:avLst/>
          </a:prstGeom>
          <a:noFill/>
          <a:ln>
            <a:noFill/>
          </a:ln>
        </p:spPr>
        <p:txBody>
          <a:bodyPr spcFirstLastPara="1" wrap="square" lIns="96325" tIns="48150" rIns="96325" bIns="48150" anchor="t" anchorCtr="0">
            <a:noAutofit/>
          </a:bodyPr>
          <a:lstStyle/>
          <a:p>
            <a:pPr marL="0" lvl="0" indent="0" algn="l" rtl="0">
              <a:spcBef>
                <a:spcPts val="360"/>
              </a:spcBef>
              <a:spcAft>
                <a:spcPts val="0"/>
              </a:spcAft>
              <a:buClr>
                <a:schemeClr val="dk1"/>
              </a:buClr>
              <a:buSzPts val="1200"/>
              <a:buFont typeface="Arial"/>
              <a:buNone/>
            </a:pPr>
            <a:endParaRPr/>
          </a:p>
        </p:txBody>
      </p:sp>
      <p:sp>
        <p:nvSpPr>
          <p:cNvPr id="384" name="Google Shape;384;p2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59" name="Google Shape;59;p3: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290f02de77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2290f02de77_0_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06353fe3d4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06353fe3d4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6: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78" name="Google Shape;78;p6: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77788" y="733425"/>
            <a:ext cx="6513512"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 name="Google Shape;98;p8:notes"/>
          <p:cNvSpPr txBox="1">
            <a:spLocks noGrp="1"/>
          </p:cNvSpPr>
          <p:nvPr>
            <p:ph type="body" idx="1"/>
          </p:nvPr>
        </p:nvSpPr>
        <p:spPr>
          <a:xfrm>
            <a:off x="710241" y="4861364"/>
            <a:ext cx="5683590" cy="4605409"/>
          </a:xfrm>
          <a:prstGeom prst="rect">
            <a:avLst/>
          </a:prstGeom>
          <a:noFill/>
          <a:ln>
            <a:noFill/>
          </a:ln>
        </p:spPr>
        <p:txBody>
          <a:bodyPr spcFirstLastPara="1" wrap="square" lIns="96325" tIns="48150" rIns="96325" bIns="48150" anchor="t" anchorCtr="0">
            <a:normAutofit/>
          </a:bodyPr>
          <a:lstStyle/>
          <a:p>
            <a:pPr marL="457200" lvl="1" indent="0" algn="l" rtl="0">
              <a:spcBef>
                <a:spcPts val="0"/>
              </a:spcBef>
              <a:spcAft>
                <a:spcPts val="0"/>
              </a:spcAft>
              <a:buNone/>
            </a:pPr>
            <a:endParaRPr b="1">
              <a:latin typeface="Arial Narrow"/>
              <a:ea typeface="Arial Narrow"/>
              <a:cs typeface="Arial Narrow"/>
              <a:sym typeface="Arial Narrow"/>
            </a:endParaRPr>
          </a:p>
        </p:txBody>
      </p:sp>
      <p:sp>
        <p:nvSpPr>
          <p:cNvPr id="99" name="Google Shape;99;p8:notes"/>
          <p:cNvSpPr txBox="1">
            <a:spLocks noGrp="1"/>
          </p:cNvSpPr>
          <p:nvPr>
            <p:ph type="sldNum" idx="12"/>
          </p:nvPr>
        </p:nvSpPr>
        <p:spPr>
          <a:xfrm>
            <a:off x="4024676" y="9721058"/>
            <a:ext cx="3077695" cy="511896"/>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pl-P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28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4" name="Google Shape;324;p19:notes"/>
          <p:cNvSpPr txBox="1">
            <a:spLocks noGrp="1"/>
          </p:cNvSpPr>
          <p:nvPr>
            <p:ph type="body" idx="1"/>
          </p:nvPr>
        </p:nvSpPr>
        <p:spPr>
          <a:xfrm>
            <a:off x="710241" y="4861364"/>
            <a:ext cx="5683590" cy="4605409"/>
          </a:xfrm>
          <a:prstGeom prst="rect">
            <a:avLst/>
          </a:prstGeom>
          <a:noFill/>
          <a:ln>
            <a:noFill/>
          </a:ln>
        </p:spPr>
        <p:txBody>
          <a:bodyPr spcFirstLastPara="1" wrap="square" lIns="96325" tIns="48150" rIns="96325" bIns="4815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pl-PL"/>
              <a:t>Functionality, including features and benefits(live demo webgui)</a:t>
            </a:r>
            <a:endParaRPr/>
          </a:p>
          <a:p>
            <a:pPr marL="0" lvl="0" indent="0" algn="l" rtl="0">
              <a:spcBef>
                <a:spcPts val="360"/>
              </a:spcBef>
              <a:spcAft>
                <a:spcPts val="0"/>
              </a:spcAft>
              <a:buClr>
                <a:schemeClr val="dk1"/>
              </a:buClr>
              <a:buSzPts val="1200"/>
              <a:buFont typeface="Arial"/>
              <a:buNone/>
            </a:pPr>
            <a:endParaRPr/>
          </a:p>
        </p:txBody>
      </p:sp>
      <p:sp>
        <p:nvSpPr>
          <p:cNvPr id="325" name="Google Shape;325;p19:notes"/>
          <p:cNvSpPr txBox="1">
            <a:spLocks noGrp="1"/>
          </p:cNvSpPr>
          <p:nvPr>
            <p:ph type="sldNum" idx="12"/>
          </p:nvPr>
        </p:nvSpPr>
        <p:spPr>
          <a:xfrm>
            <a:off x="4024676" y="9721058"/>
            <a:ext cx="3077695" cy="511896"/>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pl-P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a:spLocks noGrp="1" noRot="1" noChangeAspect="1"/>
          </p:cNvSpPr>
          <p:nvPr>
            <p:ph type="sldImg" idx="2"/>
          </p:nvPr>
        </p:nvSpPr>
        <p:spPr>
          <a:xfrm>
            <a:off x="77788" y="733425"/>
            <a:ext cx="6513512"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21:notes"/>
          <p:cNvSpPr txBox="1">
            <a:spLocks noGrp="1"/>
          </p:cNvSpPr>
          <p:nvPr>
            <p:ph type="body" idx="1"/>
          </p:nvPr>
        </p:nvSpPr>
        <p:spPr>
          <a:xfrm>
            <a:off x="710241" y="4861364"/>
            <a:ext cx="5683590" cy="4605409"/>
          </a:xfrm>
          <a:prstGeom prst="rect">
            <a:avLst/>
          </a:prstGeom>
          <a:noFill/>
          <a:ln>
            <a:noFill/>
          </a:ln>
        </p:spPr>
        <p:txBody>
          <a:bodyPr spcFirstLastPara="1" wrap="square" lIns="96325" tIns="48150" rIns="96325" bIns="48150" anchor="t" anchorCtr="0">
            <a:normAutofit/>
          </a:bodyPr>
          <a:lstStyle/>
          <a:p>
            <a:pPr marL="457200" lvl="1" indent="0" algn="l" rtl="0">
              <a:spcBef>
                <a:spcPts val="0"/>
              </a:spcBef>
              <a:spcAft>
                <a:spcPts val="0"/>
              </a:spcAft>
              <a:buNone/>
            </a:pPr>
            <a:endParaRPr b="1">
              <a:latin typeface="Arial Narrow"/>
              <a:ea typeface="Arial Narrow"/>
              <a:cs typeface="Arial Narrow"/>
              <a:sym typeface="Arial Narrow"/>
            </a:endParaRPr>
          </a:p>
        </p:txBody>
      </p:sp>
      <p:sp>
        <p:nvSpPr>
          <p:cNvPr id="357" name="Google Shape;357;p21:notes"/>
          <p:cNvSpPr txBox="1">
            <a:spLocks noGrp="1"/>
          </p:cNvSpPr>
          <p:nvPr>
            <p:ph type="sldNum" idx="12"/>
          </p:nvPr>
        </p:nvSpPr>
        <p:spPr>
          <a:xfrm>
            <a:off x="4024676" y="9721058"/>
            <a:ext cx="3077695" cy="511896"/>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pl-P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710241" y="4861364"/>
            <a:ext cx="5683590" cy="4605409"/>
          </a:xfrm>
          <a:prstGeom prst="rect">
            <a:avLst/>
          </a:prstGeom>
        </p:spPr>
        <p:txBody>
          <a:bodyPr spcFirstLastPara="1" wrap="square" lIns="96325" tIns="48150" rIns="96325" bIns="48150" anchor="t" anchorCtr="0">
            <a:noAutofit/>
          </a:bodyPr>
          <a:lstStyle/>
          <a:p>
            <a:pPr marL="0" lvl="0" indent="0" algn="l" rtl="0">
              <a:spcBef>
                <a:spcPts val="360"/>
              </a:spcBef>
              <a:spcAft>
                <a:spcPts val="0"/>
              </a:spcAft>
              <a:buNone/>
            </a:pPr>
            <a:endParaRPr/>
          </a:p>
        </p:txBody>
      </p:sp>
      <p:sp>
        <p:nvSpPr>
          <p:cNvPr id="65" name="Google Shape;65;p4:notes"/>
          <p:cNvSpPr>
            <a:spLocks noGrp="1" noRot="1" noChangeAspect="1"/>
          </p:cNvSpPr>
          <p:nvPr>
            <p:ph type="sldImg" idx="2"/>
          </p:nvPr>
        </p:nvSpPr>
        <p:spPr>
          <a:xfrm>
            <a:off x="138113" y="766763"/>
            <a:ext cx="6827837" cy="3840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254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6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9" name="Google Shape;19;p62"/>
          <p:cNvSpPr txBox="1"/>
          <p:nvPr/>
        </p:nvSpPr>
        <p:spPr>
          <a:xfrm>
            <a:off x="2071691" y="4914106"/>
            <a:ext cx="5000625"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000" b="1" i="0" u="none" strike="noStrike" cap="none">
                <a:solidFill>
                  <a:schemeClr val="lt1"/>
                </a:solidFill>
                <a:latin typeface="Open Sans"/>
                <a:ea typeface="Open Sans"/>
                <a:cs typeface="Open Sans"/>
                <a:sym typeface="Open Sans"/>
              </a:rPr>
              <a:t>www.open-e.com</a:t>
            </a:r>
            <a:endParaRPr/>
          </a:p>
        </p:txBody>
      </p:sp>
      <p:sp>
        <p:nvSpPr>
          <p:cNvPr id="20" name="Google Shape;20;p62"/>
          <p:cNvSpPr txBox="1">
            <a:spLocks noGrp="1"/>
          </p:cNvSpPr>
          <p:nvPr>
            <p:ph type="ctrTitle"/>
          </p:nvPr>
        </p:nvSpPr>
        <p:spPr>
          <a:xfrm>
            <a:off x="683568" y="3147814"/>
            <a:ext cx="7776864" cy="75303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800" b="1">
                <a:solidFill>
                  <a:srgbClr val="C00000"/>
                </a:solidFill>
                <a:latin typeface="Open Sans"/>
                <a:ea typeface="Open Sans"/>
                <a:cs typeface="Open Sans"/>
                <a:sym typeface="Open San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62"/>
          <p:cNvSpPr txBox="1">
            <a:spLocks noGrp="1"/>
          </p:cNvSpPr>
          <p:nvPr>
            <p:ph type="subTitle" idx="1"/>
          </p:nvPr>
        </p:nvSpPr>
        <p:spPr>
          <a:xfrm>
            <a:off x="683568" y="4011910"/>
            <a:ext cx="7776864" cy="1314450"/>
          </a:xfrm>
          <a:prstGeom prst="rect">
            <a:avLst/>
          </a:prstGeom>
          <a:noFill/>
          <a:ln>
            <a:noFill/>
          </a:ln>
        </p:spPr>
        <p:txBody>
          <a:bodyPr spcFirstLastPara="1" wrap="square" lIns="91425" tIns="45700" rIns="91425" bIns="45700" anchor="t" anchorCtr="0">
            <a:normAutofit/>
          </a:bodyPr>
          <a:lstStyle>
            <a:lvl1pPr lvl="0" algn="ctr">
              <a:spcBef>
                <a:spcPts val="800"/>
              </a:spcBef>
              <a:spcAft>
                <a:spcPts val="0"/>
              </a:spcAft>
              <a:buSzPts val="1400"/>
              <a:buNone/>
              <a:defRPr sz="1400">
                <a:latin typeface="Open Sans"/>
                <a:ea typeface="Open Sans"/>
                <a:cs typeface="Open Sans"/>
                <a:sym typeface="Open Sans"/>
              </a:defRPr>
            </a:lvl1pPr>
            <a:lvl2pPr lvl="1" algn="ctr">
              <a:spcBef>
                <a:spcPts val="700"/>
              </a:spcBef>
              <a:spcAft>
                <a:spcPts val="0"/>
              </a:spcAft>
              <a:buSzPts val="1600"/>
              <a:buNone/>
              <a:defRPr/>
            </a:lvl2pPr>
            <a:lvl3pPr lvl="2" algn="ctr">
              <a:spcBef>
                <a:spcPts val="600"/>
              </a:spcBef>
              <a:spcAft>
                <a:spcPts val="0"/>
              </a:spcAft>
              <a:buSzPts val="1400"/>
              <a:buNone/>
              <a:defRPr/>
            </a:lvl3pPr>
            <a:lvl4pPr lvl="3" algn="ctr">
              <a:spcBef>
                <a:spcPts val="500"/>
              </a:spcBef>
              <a:spcAft>
                <a:spcPts val="0"/>
              </a:spcAft>
              <a:buSzPts val="1200"/>
              <a:buNone/>
              <a:defRPr/>
            </a:lvl4pPr>
            <a:lvl5pPr lvl="4" algn="ctr">
              <a:spcBef>
                <a:spcPts val="500"/>
              </a:spcBef>
              <a:spcAft>
                <a:spcPts val="0"/>
              </a:spcAft>
              <a:buSzPts val="12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a:endParaRPr/>
          </a:p>
        </p:txBody>
      </p:sp>
      <p:sp>
        <p:nvSpPr>
          <p:cNvPr id="22" name="Google Shape;22;p62"/>
          <p:cNvSpPr txBox="1"/>
          <p:nvPr/>
        </p:nvSpPr>
        <p:spPr>
          <a:xfrm>
            <a:off x="8028384" y="4914106"/>
            <a:ext cx="57150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pl-PL" sz="1000" b="0" i="0" u="none" strike="noStrike" cap="none">
                <a:solidFill>
                  <a:schemeClr val="lt1"/>
                </a:solidFill>
                <a:latin typeface="Open Sans"/>
                <a:ea typeface="Open Sans"/>
                <a:cs typeface="Open Sans"/>
                <a:sym typeface="Open Sans"/>
              </a:rPr>
              <a:t>‹#›</a:t>
            </a:fld>
            <a:endParaRPr sz="1000" b="0" i="0" u="none" strike="noStrike" cap="none">
              <a:solidFill>
                <a:schemeClr val="lt1"/>
              </a:solidFill>
              <a:latin typeface="Open Sans"/>
              <a:ea typeface="Open Sans"/>
              <a:cs typeface="Open Sans"/>
              <a:sym typeface="Open Sans"/>
            </a:endParaRPr>
          </a:p>
        </p:txBody>
      </p:sp>
      <p:sp>
        <p:nvSpPr>
          <p:cNvPr id="23" name="Google Shape;23;p62"/>
          <p:cNvSpPr/>
          <p:nvPr/>
        </p:nvSpPr>
        <p:spPr>
          <a:xfrm>
            <a:off x="3548057" y="3003798"/>
            <a:ext cx="2047892" cy="1431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24" name="Google Shape;24;p62"/>
          <p:cNvPicPr preferRelativeResize="0"/>
          <p:nvPr/>
        </p:nvPicPr>
        <p:blipFill rotWithShape="1">
          <a:blip r:embed="rId2">
            <a:alphaModFix/>
          </a:blip>
          <a:srcRect/>
          <a:stretch/>
        </p:blipFill>
        <p:spPr>
          <a:xfrm>
            <a:off x="3532956" y="1461042"/>
            <a:ext cx="2078094" cy="6973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5" name="Google Shape;75;p16"/>
          <p:cNvSpPr txBox="1">
            <a:spLocks noGrp="1"/>
          </p:cNvSpPr>
          <p:nvPr>
            <p:ph type="title"/>
          </p:nvPr>
        </p:nvSpPr>
        <p:spPr>
          <a:xfrm>
            <a:off x="140655" y="148190"/>
            <a:ext cx="7641203" cy="34954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76" name="Google Shape;76;p16"/>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SzPts val="1800"/>
              <a:buChar char="•"/>
              <a:defRPr sz="1800"/>
            </a:lvl1pPr>
            <a:lvl2pPr marL="914400" lvl="1" indent="-330200" algn="l">
              <a:lnSpc>
                <a:spcPct val="100000"/>
              </a:lnSpc>
              <a:spcBef>
                <a:spcPts val="700"/>
              </a:spcBef>
              <a:spcAft>
                <a:spcPts val="0"/>
              </a:spcAft>
              <a:buSzPts val="1600"/>
              <a:buChar char="–"/>
              <a:defRPr sz="1600"/>
            </a:lvl2pPr>
            <a:lvl3pPr marL="1371600" lvl="2" indent="-317500" algn="l">
              <a:lnSpc>
                <a:spcPct val="100000"/>
              </a:lnSpc>
              <a:spcBef>
                <a:spcPts val="600"/>
              </a:spcBef>
              <a:spcAft>
                <a:spcPts val="0"/>
              </a:spcAft>
              <a:buSzPts val="1400"/>
              <a:buChar char="•"/>
              <a:defRPr sz="1400"/>
            </a:lvl3pPr>
            <a:lvl4pPr marL="1828800" lvl="3" indent="-304800" algn="l">
              <a:lnSpc>
                <a:spcPct val="100000"/>
              </a:lnSpc>
              <a:spcBef>
                <a:spcPts val="500"/>
              </a:spcBef>
              <a:spcAft>
                <a:spcPts val="0"/>
              </a:spcAft>
              <a:buSzPts val="1200"/>
              <a:buChar char="–"/>
              <a:defRPr sz="1200"/>
            </a:lvl4pPr>
            <a:lvl5pPr marL="2286000" lvl="4" indent="-304800" algn="l">
              <a:lnSpc>
                <a:spcPct val="100000"/>
              </a:lnSpc>
              <a:spcBef>
                <a:spcPts val="500"/>
              </a:spcBef>
              <a:spcAft>
                <a:spcPts val="0"/>
              </a:spcAft>
              <a:buSzPts val="1200"/>
              <a:buChar char="»"/>
              <a:defRPr sz="1200"/>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dirty="0"/>
          </a:p>
        </p:txBody>
      </p:sp>
      <p:sp>
        <p:nvSpPr>
          <p:cNvPr id="78" name="Google Shape;78;p16"/>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9327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pic>
        <p:nvPicPr>
          <p:cNvPr id="26" name="Google Shape;26;p63" descr="bg1.png"/>
          <p:cNvPicPr preferRelativeResize="0"/>
          <p:nvPr/>
        </p:nvPicPr>
        <p:blipFill rotWithShape="1">
          <a:blip r:embed="rId2">
            <a:alphaModFix/>
          </a:blip>
          <a:srcRect/>
          <a:stretch/>
        </p:blipFill>
        <p:spPr>
          <a:xfrm>
            <a:off x="-684584" y="0"/>
            <a:ext cx="10360275" cy="4731990"/>
          </a:xfrm>
          <a:prstGeom prst="rect">
            <a:avLst/>
          </a:prstGeom>
          <a:noFill/>
          <a:ln>
            <a:noFill/>
          </a:ln>
        </p:spPr>
      </p:pic>
      <p:sp>
        <p:nvSpPr>
          <p:cNvPr id="27" name="Google Shape;27;p63"/>
          <p:cNvSpPr txBox="1"/>
          <p:nvPr/>
        </p:nvSpPr>
        <p:spPr>
          <a:xfrm>
            <a:off x="8392988" y="4779857"/>
            <a:ext cx="57150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pl-PL" sz="1000" b="0" i="0" u="none" strike="noStrike" cap="none">
                <a:solidFill>
                  <a:schemeClr val="lt1"/>
                </a:solidFill>
                <a:latin typeface="Open Sans"/>
                <a:ea typeface="Open Sans"/>
                <a:cs typeface="Open Sans"/>
                <a:sym typeface="Open Sans"/>
              </a:rPr>
              <a:t>‹#›</a:t>
            </a:fld>
            <a:endParaRPr sz="1000" b="0" i="0" u="none" strike="noStrike" cap="none">
              <a:solidFill>
                <a:schemeClr val="lt1"/>
              </a:solidFill>
              <a:latin typeface="Open Sans"/>
              <a:ea typeface="Open Sans"/>
              <a:cs typeface="Open Sans"/>
              <a:sym typeface="Open Sans"/>
            </a:endParaRPr>
          </a:p>
        </p:txBody>
      </p:sp>
      <p:sp>
        <p:nvSpPr>
          <p:cNvPr id="28" name="Google Shape;28;p63"/>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3"/>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lvl="0" indent="-342900" algn="l">
              <a:spcBef>
                <a:spcPts val="800"/>
              </a:spcBef>
              <a:spcAft>
                <a:spcPts val="0"/>
              </a:spcAft>
              <a:buSzPts val="1800"/>
              <a:buChar char="•"/>
              <a:defRPr sz="1800"/>
            </a:lvl1pPr>
            <a:lvl2pPr marL="914400" lvl="1" indent="-330200" algn="l">
              <a:spcBef>
                <a:spcPts val="7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500"/>
              </a:spcBef>
              <a:spcAft>
                <a:spcPts val="0"/>
              </a:spcAft>
              <a:buSzPts val="1200"/>
              <a:buChar char="–"/>
              <a:defRPr sz="1200"/>
            </a:lvl4pPr>
            <a:lvl5pPr marL="2286000" lvl="4" indent="-304800" algn="l">
              <a:spcBef>
                <a:spcPts val="500"/>
              </a:spcBef>
              <a:spcAft>
                <a:spcPts val="0"/>
              </a:spcAft>
              <a:buSzPts val="1200"/>
              <a:buChar char="»"/>
              <a:defRPr sz="1200"/>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SzPts val="1800"/>
              <a:buChar char="»"/>
              <a:defRPr/>
            </a:lvl8pPr>
            <a:lvl9pPr marL="4114800" lvl="8" indent="-342900" algn="l">
              <a:spcBef>
                <a:spcPts val="500"/>
              </a:spcBef>
              <a:spcAft>
                <a:spcPts val="0"/>
              </a:spcAft>
              <a:buSzPts val="1800"/>
              <a:buChar char="»"/>
              <a:defRPr/>
            </a:lvl9pPr>
          </a:lstStyle>
          <a:p>
            <a:endParaRPr/>
          </a:p>
        </p:txBody>
      </p:sp>
      <p:pic>
        <p:nvPicPr>
          <p:cNvPr id="30" name="Google Shape;30;p63"/>
          <p:cNvPicPr preferRelativeResize="0"/>
          <p:nvPr/>
        </p:nvPicPr>
        <p:blipFill rotWithShape="1">
          <a:blip r:embed="rId3">
            <a:alphaModFix/>
          </a:blip>
          <a:srcRect/>
          <a:stretch/>
        </p:blipFill>
        <p:spPr>
          <a:xfrm>
            <a:off x="8041892" y="227873"/>
            <a:ext cx="921357" cy="309170"/>
          </a:xfrm>
          <a:prstGeom prst="rect">
            <a:avLst/>
          </a:prstGeom>
          <a:noFill/>
          <a:ln>
            <a:noFill/>
          </a:ln>
        </p:spPr>
      </p:pic>
      <p:sp>
        <p:nvSpPr>
          <p:cNvPr id="31" name="Google Shape;31;p63"/>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2"/>
        <p:cNvGrpSpPr/>
        <p:nvPr/>
      </p:nvGrpSpPr>
      <p:grpSpPr>
        <a:xfrm>
          <a:off x="0" y="0"/>
          <a:ext cx="0" cy="0"/>
          <a:chOff x="0" y="0"/>
          <a:chExt cx="0" cy="0"/>
        </a:xfrm>
      </p:grpSpPr>
      <p:sp>
        <p:nvSpPr>
          <p:cNvPr id="33" name="Google Shape;33;p64"/>
          <p:cNvSpPr txBox="1"/>
          <p:nvPr/>
        </p:nvSpPr>
        <p:spPr>
          <a:xfrm>
            <a:off x="8392988" y="4779857"/>
            <a:ext cx="571500" cy="24622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pl-PL" sz="1000" b="0">
                <a:solidFill>
                  <a:schemeClr val="lt1"/>
                </a:solidFill>
                <a:latin typeface="Open Sans"/>
                <a:ea typeface="Open Sans"/>
                <a:cs typeface="Open Sans"/>
                <a:sym typeface="Open Sans"/>
              </a:rPr>
              <a:t>‹#›</a:t>
            </a:fld>
            <a:endParaRPr sz="1000" b="0">
              <a:solidFill>
                <a:schemeClr val="lt1"/>
              </a:solidFill>
              <a:latin typeface="Open Sans"/>
              <a:ea typeface="Open Sans"/>
              <a:cs typeface="Open Sans"/>
              <a:sym typeface="Open Sans"/>
            </a:endParaRPr>
          </a:p>
        </p:txBody>
      </p:sp>
      <p:sp>
        <p:nvSpPr>
          <p:cNvPr id="34" name="Google Shape;34;p64"/>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4"/>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lvl="0" indent="-342900" algn="l">
              <a:spcBef>
                <a:spcPts val="800"/>
              </a:spcBef>
              <a:spcAft>
                <a:spcPts val="0"/>
              </a:spcAft>
              <a:buSzPts val="1800"/>
              <a:buChar char="•"/>
              <a:defRPr sz="1800"/>
            </a:lvl1pPr>
            <a:lvl2pPr marL="914400" lvl="1" indent="-330200" algn="l">
              <a:spcBef>
                <a:spcPts val="7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500"/>
              </a:spcBef>
              <a:spcAft>
                <a:spcPts val="0"/>
              </a:spcAft>
              <a:buSzPts val="1200"/>
              <a:buChar char="–"/>
              <a:defRPr sz="1200"/>
            </a:lvl4pPr>
            <a:lvl5pPr marL="2286000" lvl="4" indent="-304800" algn="l">
              <a:spcBef>
                <a:spcPts val="500"/>
              </a:spcBef>
              <a:spcAft>
                <a:spcPts val="0"/>
              </a:spcAft>
              <a:buSzPts val="1200"/>
              <a:buChar char="»"/>
              <a:defRPr sz="1200"/>
            </a:lvl5pPr>
            <a:lvl6pPr marL="2743200" lvl="5" indent="-342900" algn="l">
              <a:spcBef>
                <a:spcPts val="500"/>
              </a:spcBef>
              <a:spcAft>
                <a:spcPts val="0"/>
              </a:spcAft>
              <a:buSzPts val="1800"/>
              <a:buChar char="»"/>
              <a:defRPr/>
            </a:lvl6pPr>
            <a:lvl7pPr marL="3200400" lvl="6" indent="-342900" algn="l">
              <a:spcBef>
                <a:spcPts val="500"/>
              </a:spcBef>
              <a:spcAft>
                <a:spcPts val="0"/>
              </a:spcAft>
              <a:buSzPts val="1800"/>
              <a:buChar char="»"/>
              <a:defRPr/>
            </a:lvl7pPr>
            <a:lvl8pPr marL="3657600" lvl="7" indent="-342900" algn="l">
              <a:spcBef>
                <a:spcPts val="500"/>
              </a:spcBef>
              <a:spcAft>
                <a:spcPts val="0"/>
              </a:spcAft>
              <a:buSzPts val="1800"/>
              <a:buChar char="»"/>
              <a:defRPr/>
            </a:lvl8pPr>
            <a:lvl9pPr marL="4114800" lvl="8" indent="-342900" algn="l">
              <a:spcBef>
                <a:spcPts val="500"/>
              </a:spcBef>
              <a:spcAft>
                <a:spcPts val="0"/>
              </a:spcAft>
              <a:buSzPts val="1800"/>
              <a:buChar char="»"/>
              <a:defRPr/>
            </a:lvl9pPr>
          </a:lstStyle>
          <a:p>
            <a:endParaRPr/>
          </a:p>
        </p:txBody>
      </p:sp>
      <p:pic>
        <p:nvPicPr>
          <p:cNvPr id="36" name="Google Shape;36;p64"/>
          <p:cNvPicPr preferRelativeResize="0"/>
          <p:nvPr/>
        </p:nvPicPr>
        <p:blipFill rotWithShape="1">
          <a:blip r:embed="rId2">
            <a:alphaModFix/>
          </a:blip>
          <a:srcRect/>
          <a:stretch/>
        </p:blipFill>
        <p:spPr>
          <a:xfrm>
            <a:off x="8041892" y="227873"/>
            <a:ext cx="921357" cy="309170"/>
          </a:xfrm>
          <a:prstGeom prst="rect">
            <a:avLst/>
          </a:prstGeom>
          <a:noFill/>
          <a:ln>
            <a:noFill/>
          </a:ln>
        </p:spPr>
      </p:pic>
      <p:sp>
        <p:nvSpPr>
          <p:cNvPr id="37" name="Google Shape;37;p64"/>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60649A3F-A7CD-8872-780F-2FE493332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ctrTitle"/>
          </p:nvPr>
        </p:nvSpPr>
        <p:spPr>
          <a:xfrm>
            <a:off x="4189615" y="2283188"/>
            <a:ext cx="4270817" cy="753035"/>
          </a:xfrm>
          <a:prstGeom prst="rect">
            <a:avLst/>
          </a:prstGeom>
        </p:spPr>
        <p:txBody>
          <a:bodyPr/>
          <a:lstStyle>
            <a:lvl1pPr algn="l">
              <a:defRPr sz="2400" b="1">
                <a:solidFill>
                  <a:srgbClr val="E4C16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de-DE" dirty="0"/>
          </a:p>
        </p:txBody>
      </p:sp>
      <p:sp>
        <p:nvSpPr>
          <p:cNvPr id="3" name="Subtitle 2"/>
          <p:cNvSpPr>
            <a:spLocks noGrp="1"/>
          </p:cNvSpPr>
          <p:nvPr>
            <p:ph type="subTitle" idx="1"/>
          </p:nvPr>
        </p:nvSpPr>
        <p:spPr>
          <a:xfrm>
            <a:off x="4189614" y="3204556"/>
            <a:ext cx="4270818" cy="993350"/>
          </a:xfrm>
          <a:prstGeom prst="rect">
            <a:avLst/>
          </a:prstGeom>
        </p:spPr>
        <p:txBody>
          <a:bodyPr>
            <a:normAutofit/>
          </a:bodyPr>
          <a:lstStyle>
            <a:lvl1pPr marL="0" indent="0" algn="l">
              <a:buNone/>
              <a:defRPr sz="14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dirty="0"/>
              <a:t>Click to edit Master subtitle style</a:t>
            </a:r>
            <a:endParaRPr lang="de-DE" dirty="0"/>
          </a:p>
        </p:txBody>
      </p:sp>
    </p:spTree>
    <p:extLst>
      <p:ext uri="{BB962C8B-B14F-4D97-AF65-F5344CB8AC3E}">
        <p14:creationId xmlns:p14="http://schemas.microsoft.com/office/powerpoint/2010/main" val="255675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5"/>
          <p:cNvSpPr txBox="1"/>
          <p:nvPr userDrawn="1"/>
        </p:nvSpPr>
        <p:spPr>
          <a:xfrm>
            <a:off x="8392988" y="4779858"/>
            <a:ext cx="571500" cy="246221"/>
          </a:xfrm>
          <a:prstGeom prst="rect">
            <a:avLst/>
          </a:prstGeom>
          <a:noFill/>
        </p:spPr>
        <p:txBody>
          <a:bodyPr>
            <a:spAutoFit/>
          </a:bodyPr>
          <a:lstStyle/>
          <a:p>
            <a:pPr algn="r">
              <a:defRPr/>
            </a:pPr>
            <a:fld id="{AA4AEEDD-0E8A-4C6D-8B00-13D8CCB8F8BE}" type="slidenum">
              <a:rPr lang="en-US" sz="1000" b="0" kern="12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Placeholder 1">
            <a:extLst>
              <a:ext uri="{FF2B5EF4-FFF2-40B4-BE49-F238E27FC236}">
                <a16:creationId xmlns:a16="http://schemas.microsoft.com/office/drawing/2014/main" id="{5358DBB7-5210-4818-8C40-0D42806B6714}"/>
              </a:ext>
            </a:extLst>
          </p:cNvPr>
          <p:cNvSpPr>
            <a:spLocks noGrp="1"/>
          </p:cNvSpPr>
          <p:nvPr>
            <p:ph type="title"/>
          </p:nvPr>
        </p:nvSpPr>
        <p:spPr>
          <a:xfrm>
            <a:off x="140656" y="284890"/>
            <a:ext cx="7495226" cy="349547"/>
          </a:xfrm>
          <a:prstGeom prst="rect">
            <a:avLst/>
          </a:prstGeom>
        </p:spPr>
        <p:txBody>
          <a:bodyPr vert="horz" lIns="91440" tIns="45720" rIns="91440" bIns="45720" rtlCol="0" anchor="ctr">
            <a:noAutofit/>
          </a:bodyPr>
          <a:lstStyle>
            <a:lvl1pPr>
              <a:defRPr sz="2000"/>
            </a:lvl1pPr>
          </a:lstStyle>
          <a:p>
            <a:r>
              <a:rPr lang="en-US" dirty="0"/>
              <a:t>Click to edit Master title style</a:t>
            </a:r>
            <a:endParaRPr lang="pl-PL" dirty="0"/>
          </a:p>
        </p:txBody>
      </p:sp>
      <p:sp>
        <p:nvSpPr>
          <p:cNvPr id="9" name="Text Placeholder 2">
            <a:extLst>
              <a:ext uri="{FF2B5EF4-FFF2-40B4-BE49-F238E27FC236}">
                <a16:creationId xmlns:a16="http://schemas.microsoft.com/office/drawing/2014/main" id="{51D30414-B4DC-48C8-9B51-AC33573A924A}"/>
              </a:ext>
            </a:extLst>
          </p:cNvPr>
          <p:cNvSpPr>
            <a:spLocks noGrp="1"/>
          </p:cNvSpPr>
          <p:nvPr>
            <p:ph idx="1"/>
          </p:nvPr>
        </p:nvSpPr>
        <p:spPr>
          <a:xfrm>
            <a:off x="140657" y="699543"/>
            <a:ext cx="8823832" cy="3960440"/>
          </a:xfrm>
          <a:prstGeom prst="rect">
            <a:avLst/>
          </a:prstGeom>
        </p:spPr>
        <p:txBody>
          <a:bodyPr vert="horz" lIns="91440" tIns="45720" rIns="91440" bIns="45720" rtlCol="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Tree>
    <p:extLst>
      <p:ext uri="{BB962C8B-B14F-4D97-AF65-F5344CB8AC3E}">
        <p14:creationId xmlns:p14="http://schemas.microsoft.com/office/powerpoint/2010/main" val="1942621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5"/>
          <p:cNvSpPr txBox="1"/>
          <p:nvPr userDrawn="1"/>
        </p:nvSpPr>
        <p:spPr>
          <a:xfrm>
            <a:off x="8392988" y="4779858"/>
            <a:ext cx="571500" cy="246221"/>
          </a:xfrm>
          <a:prstGeom prst="rect">
            <a:avLst/>
          </a:prstGeom>
          <a:noFill/>
        </p:spPr>
        <p:txBody>
          <a:bodyPr>
            <a:spAutoFit/>
          </a:bodyPr>
          <a:lstStyle/>
          <a:p>
            <a:pPr algn="r">
              <a:defRPr/>
            </a:pPr>
            <a:fld id="{AA4AEEDD-0E8A-4C6D-8B00-13D8CCB8F8BE}" type="slidenum">
              <a:rPr lang="en-US" sz="1000" b="0" kern="12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Placeholder 1">
            <a:extLst>
              <a:ext uri="{FF2B5EF4-FFF2-40B4-BE49-F238E27FC236}">
                <a16:creationId xmlns:a16="http://schemas.microsoft.com/office/drawing/2014/main" id="{5358DBB7-5210-4818-8C40-0D42806B6714}"/>
              </a:ext>
            </a:extLst>
          </p:cNvPr>
          <p:cNvSpPr>
            <a:spLocks noGrp="1"/>
          </p:cNvSpPr>
          <p:nvPr>
            <p:ph type="title"/>
          </p:nvPr>
        </p:nvSpPr>
        <p:spPr>
          <a:xfrm>
            <a:off x="140657" y="285351"/>
            <a:ext cx="7500576" cy="349547"/>
          </a:xfrm>
          <a:prstGeom prst="rect">
            <a:avLst/>
          </a:prstGeom>
        </p:spPr>
        <p:txBody>
          <a:bodyPr vert="horz" lIns="91440" tIns="45720" rIns="91440" bIns="45720" rtlCol="0" anchor="ctr">
            <a:noAutofit/>
          </a:bodyPr>
          <a:lstStyle>
            <a:lvl1pPr>
              <a:defRPr sz="2000">
                <a:solidFill>
                  <a:srgbClr val="E4C169"/>
                </a:solidFill>
              </a:defRPr>
            </a:lvl1pPr>
          </a:lstStyle>
          <a:p>
            <a:r>
              <a:rPr lang="en-US" dirty="0"/>
              <a:t>Click to edit Master title style</a:t>
            </a:r>
            <a:endParaRPr lang="pl-PL" dirty="0"/>
          </a:p>
        </p:txBody>
      </p:sp>
      <p:sp>
        <p:nvSpPr>
          <p:cNvPr id="9" name="Text Placeholder 2">
            <a:extLst>
              <a:ext uri="{FF2B5EF4-FFF2-40B4-BE49-F238E27FC236}">
                <a16:creationId xmlns:a16="http://schemas.microsoft.com/office/drawing/2014/main" id="{51D30414-B4DC-48C8-9B51-AC33573A924A}"/>
              </a:ext>
            </a:extLst>
          </p:cNvPr>
          <p:cNvSpPr>
            <a:spLocks noGrp="1"/>
          </p:cNvSpPr>
          <p:nvPr>
            <p:ph idx="1"/>
          </p:nvPr>
        </p:nvSpPr>
        <p:spPr>
          <a:xfrm>
            <a:off x="140657" y="699543"/>
            <a:ext cx="8823832" cy="3960440"/>
          </a:xfrm>
          <a:prstGeom prst="rect">
            <a:avLst/>
          </a:prstGeom>
        </p:spPr>
        <p:txBody>
          <a:bodyPr vert="horz" lIns="91440" tIns="45720" rIns="91440" bIns="45720"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Tree>
    <p:extLst>
      <p:ext uri="{BB962C8B-B14F-4D97-AF65-F5344CB8AC3E}">
        <p14:creationId xmlns:p14="http://schemas.microsoft.com/office/powerpoint/2010/main" val="23208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B2D7060-0EB6-EA06-5885-E29BA439BE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5"/>
          <p:cNvSpPr txBox="1"/>
          <p:nvPr userDrawn="1"/>
        </p:nvSpPr>
        <p:spPr>
          <a:xfrm>
            <a:off x="8392988" y="4779858"/>
            <a:ext cx="571500" cy="246221"/>
          </a:xfrm>
          <a:prstGeom prst="rect">
            <a:avLst/>
          </a:prstGeom>
          <a:noFill/>
        </p:spPr>
        <p:txBody>
          <a:bodyPr>
            <a:spAutoFit/>
          </a:bodyPr>
          <a:lstStyle/>
          <a:p>
            <a:pPr algn="r">
              <a:defRPr/>
            </a:pPr>
            <a:fld id="{AA4AEEDD-0E8A-4C6D-8B00-13D8CCB8F8BE}" type="slidenum">
              <a:rPr lang="en-US" sz="1000" b="0" kern="12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Placeholder 1">
            <a:extLst>
              <a:ext uri="{FF2B5EF4-FFF2-40B4-BE49-F238E27FC236}">
                <a16:creationId xmlns:a16="http://schemas.microsoft.com/office/drawing/2014/main" id="{5358DBB7-5210-4818-8C40-0D42806B6714}"/>
              </a:ext>
            </a:extLst>
          </p:cNvPr>
          <p:cNvSpPr>
            <a:spLocks noGrp="1"/>
          </p:cNvSpPr>
          <p:nvPr>
            <p:ph type="title"/>
          </p:nvPr>
        </p:nvSpPr>
        <p:spPr>
          <a:xfrm>
            <a:off x="140657" y="285351"/>
            <a:ext cx="7500576" cy="349547"/>
          </a:xfrm>
          <a:prstGeom prst="rect">
            <a:avLst/>
          </a:prstGeom>
        </p:spPr>
        <p:txBody>
          <a:bodyPr vert="horz" lIns="91440" tIns="45720" rIns="91440" bIns="45720" rtlCol="0" anchor="ctr">
            <a:noAutofit/>
          </a:bodyPr>
          <a:lstStyle>
            <a:lvl1pPr>
              <a:defRPr sz="2000">
                <a:solidFill>
                  <a:srgbClr val="E4C169"/>
                </a:solidFill>
              </a:defRPr>
            </a:lvl1pPr>
          </a:lstStyle>
          <a:p>
            <a:r>
              <a:rPr lang="en-US" dirty="0"/>
              <a:t>Click to edit Master title style</a:t>
            </a:r>
            <a:endParaRPr lang="pl-PL" dirty="0"/>
          </a:p>
        </p:txBody>
      </p:sp>
      <p:sp>
        <p:nvSpPr>
          <p:cNvPr id="9" name="Text Placeholder 2">
            <a:extLst>
              <a:ext uri="{FF2B5EF4-FFF2-40B4-BE49-F238E27FC236}">
                <a16:creationId xmlns:a16="http://schemas.microsoft.com/office/drawing/2014/main" id="{51D30414-B4DC-48C8-9B51-AC33573A924A}"/>
              </a:ext>
            </a:extLst>
          </p:cNvPr>
          <p:cNvSpPr>
            <a:spLocks noGrp="1"/>
          </p:cNvSpPr>
          <p:nvPr>
            <p:ph idx="1"/>
          </p:nvPr>
        </p:nvSpPr>
        <p:spPr>
          <a:xfrm>
            <a:off x="140657" y="699543"/>
            <a:ext cx="8823832" cy="3960440"/>
          </a:xfrm>
          <a:prstGeom prst="rect">
            <a:avLst/>
          </a:prstGeom>
        </p:spPr>
        <p:txBody>
          <a:bodyPr vert="horz" lIns="91440" tIns="45720" rIns="91440" bIns="45720"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Tree>
    <p:extLst>
      <p:ext uri="{BB962C8B-B14F-4D97-AF65-F5344CB8AC3E}">
        <p14:creationId xmlns:p14="http://schemas.microsoft.com/office/powerpoint/2010/main" val="146839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0" name="Google Shape;60;p14"/>
          <p:cNvSpPr txBox="1"/>
          <p:nvPr/>
        </p:nvSpPr>
        <p:spPr>
          <a:xfrm>
            <a:off x="2071691" y="4914106"/>
            <a:ext cx="5000625"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Open Sans"/>
                <a:ea typeface="Open Sans"/>
                <a:cs typeface="Open Sans"/>
                <a:sym typeface="Open Sans"/>
              </a:rPr>
              <a:t>www.open-e.com</a:t>
            </a:r>
            <a:endParaRPr sz="1400" b="0" i="0" u="none" strike="noStrike" cap="none">
              <a:solidFill>
                <a:srgbClr val="000000"/>
              </a:solidFill>
              <a:latin typeface="Arial"/>
              <a:ea typeface="Arial"/>
              <a:cs typeface="Arial"/>
              <a:sym typeface="Arial"/>
            </a:endParaRPr>
          </a:p>
        </p:txBody>
      </p:sp>
      <p:sp>
        <p:nvSpPr>
          <p:cNvPr id="61" name="Google Shape;61;p14"/>
          <p:cNvSpPr txBox="1">
            <a:spLocks noGrp="1"/>
          </p:cNvSpPr>
          <p:nvPr>
            <p:ph type="ctrTitle"/>
          </p:nvPr>
        </p:nvSpPr>
        <p:spPr>
          <a:xfrm>
            <a:off x="683568" y="3147814"/>
            <a:ext cx="7776864" cy="75303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800" b="1">
                <a:solidFill>
                  <a:srgbClr val="C00000"/>
                </a:solidFill>
                <a:latin typeface="Open Sans"/>
                <a:ea typeface="Open Sans"/>
                <a:cs typeface="Open Sans"/>
                <a:sym typeface="Open Sans"/>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14"/>
          <p:cNvSpPr txBox="1">
            <a:spLocks noGrp="1"/>
          </p:cNvSpPr>
          <p:nvPr>
            <p:ph type="subTitle" idx="1"/>
          </p:nvPr>
        </p:nvSpPr>
        <p:spPr>
          <a:xfrm>
            <a:off x="683568" y="4011910"/>
            <a:ext cx="7776864"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00"/>
              </a:spcBef>
              <a:spcAft>
                <a:spcPts val="0"/>
              </a:spcAft>
              <a:buSzPts val="1400"/>
              <a:buNone/>
              <a:defRPr sz="1400">
                <a:latin typeface="Open Sans"/>
                <a:ea typeface="Open Sans"/>
                <a:cs typeface="Open Sans"/>
                <a:sym typeface="Open Sans"/>
              </a:defRPr>
            </a:lvl1pPr>
            <a:lvl2pPr lvl="1" algn="ctr">
              <a:lnSpc>
                <a:spcPct val="100000"/>
              </a:lnSpc>
              <a:spcBef>
                <a:spcPts val="700"/>
              </a:spcBef>
              <a:spcAft>
                <a:spcPts val="0"/>
              </a:spcAft>
              <a:buSzPts val="1600"/>
              <a:buNone/>
              <a:defRPr/>
            </a:lvl2pPr>
            <a:lvl3pPr lvl="2" algn="ctr">
              <a:lnSpc>
                <a:spcPct val="100000"/>
              </a:lnSpc>
              <a:spcBef>
                <a:spcPts val="600"/>
              </a:spcBef>
              <a:spcAft>
                <a:spcPts val="0"/>
              </a:spcAft>
              <a:buSzPts val="1400"/>
              <a:buNone/>
              <a:defRPr/>
            </a:lvl3pPr>
            <a:lvl4pPr lvl="3" algn="ctr">
              <a:lnSpc>
                <a:spcPct val="100000"/>
              </a:lnSpc>
              <a:spcBef>
                <a:spcPts val="500"/>
              </a:spcBef>
              <a:spcAft>
                <a:spcPts val="0"/>
              </a:spcAft>
              <a:buSzPts val="1200"/>
              <a:buNone/>
              <a:defRPr/>
            </a:lvl4pPr>
            <a:lvl5pPr lvl="4" algn="ctr">
              <a:lnSpc>
                <a:spcPct val="100000"/>
              </a:lnSpc>
              <a:spcBef>
                <a:spcPts val="500"/>
              </a:spcBef>
              <a:spcAft>
                <a:spcPts val="0"/>
              </a:spcAft>
              <a:buSzPts val="1200"/>
              <a:buNone/>
              <a:defRPr/>
            </a:lvl5pPr>
            <a:lvl6pPr lvl="5" algn="ctr">
              <a:lnSpc>
                <a:spcPct val="100000"/>
              </a:lnSpc>
              <a:spcBef>
                <a:spcPts val="500"/>
              </a:spcBef>
              <a:spcAft>
                <a:spcPts val="0"/>
              </a:spcAft>
              <a:buSzPts val="2000"/>
              <a:buNone/>
              <a:defRPr/>
            </a:lvl6pPr>
            <a:lvl7pPr lvl="6" algn="ctr">
              <a:lnSpc>
                <a:spcPct val="100000"/>
              </a:lnSpc>
              <a:spcBef>
                <a:spcPts val="500"/>
              </a:spcBef>
              <a:spcAft>
                <a:spcPts val="0"/>
              </a:spcAft>
              <a:buSzPts val="2000"/>
              <a:buNone/>
              <a:defRPr/>
            </a:lvl7pPr>
            <a:lvl8pPr lvl="7" algn="ctr">
              <a:lnSpc>
                <a:spcPct val="100000"/>
              </a:lnSpc>
              <a:spcBef>
                <a:spcPts val="500"/>
              </a:spcBef>
              <a:spcAft>
                <a:spcPts val="0"/>
              </a:spcAft>
              <a:buSzPts val="2000"/>
              <a:buNone/>
              <a:defRPr/>
            </a:lvl8pPr>
            <a:lvl9pPr lvl="8" algn="ctr">
              <a:lnSpc>
                <a:spcPct val="100000"/>
              </a:lnSpc>
              <a:spcBef>
                <a:spcPts val="500"/>
              </a:spcBef>
              <a:spcAft>
                <a:spcPts val="0"/>
              </a:spcAft>
              <a:buSzPts val="2000"/>
              <a:buNone/>
              <a:defRPr/>
            </a:lvl9pPr>
          </a:lstStyle>
          <a:p>
            <a:endParaRPr/>
          </a:p>
        </p:txBody>
      </p:sp>
      <p:sp>
        <p:nvSpPr>
          <p:cNvPr id="63" name="Google Shape;63;p14"/>
          <p:cNvSpPr txBox="1"/>
          <p:nvPr/>
        </p:nvSpPr>
        <p:spPr>
          <a:xfrm>
            <a:off x="8028384" y="4914106"/>
            <a:ext cx="571500"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lt1"/>
                </a:solidFill>
                <a:latin typeface="Open Sans"/>
                <a:ea typeface="Open Sans"/>
                <a:cs typeface="Open Sans"/>
                <a:sym typeface="Open Sans"/>
              </a:rPr>
              <a:t>‹#›</a:t>
            </a:fld>
            <a:endParaRPr sz="1000" b="0" i="0" u="none" strike="noStrike" cap="none">
              <a:solidFill>
                <a:schemeClr val="lt1"/>
              </a:solidFill>
              <a:latin typeface="Open Sans"/>
              <a:ea typeface="Open Sans"/>
              <a:cs typeface="Open Sans"/>
              <a:sym typeface="Open Sans"/>
            </a:endParaRPr>
          </a:p>
        </p:txBody>
      </p:sp>
      <p:sp>
        <p:nvSpPr>
          <p:cNvPr id="64" name="Google Shape;64;p14"/>
          <p:cNvSpPr/>
          <p:nvPr/>
        </p:nvSpPr>
        <p:spPr>
          <a:xfrm>
            <a:off x="3548057" y="3003798"/>
            <a:ext cx="2047892" cy="1431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 name="Google Shape;65;p14">
            <a:extLst>
              <a:ext uri="{FF2B5EF4-FFF2-40B4-BE49-F238E27FC236}">
                <a16:creationId xmlns:a16="http://schemas.microsoft.com/office/drawing/2014/main" id="{64A7E651-3C2F-9A74-7A27-6EA1D4AC7384}"/>
              </a:ext>
            </a:extLst>
          </p:cNvPr>
          <p:cNvPicPr preferRelativeResize="0"/>
          <p:nvPr userDrawn="1"/>
        </p:nvPicPr>
        <p:blipFill>
          <a:blip r:embed="rId2"/>
          <a:srcRect/>
          <a:stretch/>
        </p:blipFill>
        <p:spPr>
          <a:xfrm>
            <a:off x="2988440" y="1377137"/>
            <a:ext cx="3167120" cy="913592"/>
          </a:xfrm>
          <a:prstGeom prst="rect">
            <a:avLst/>
          </a:prstGeom>
          <a:noFill/>
          <a:ln>
            <a:noFill/>
          </a:ln>
        </p:spPr>
      </p:pic>
    </p:spTree>
    <p:extLst>
      <p:ext uri="{BB962C8B-B14F-4D97-AF65-F5344CB8AC3E}">
        <p14:creationId xmlns:p14="http://schemas.microsoft.com/office/powerpoint/2010/main" val="1018510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6"/>
        <p:cNvGrpSpPr/>
        <p:nvPr/>
      </p:nvGrpSpPr>
      <p:grpSpPr>
        <a:xfrm>
          <a:off x="0" y="0"/>
          <a:ext cx="0" cy="0"/>
          <a:chOff x="0" y="0"/>
          <a:chExt cx="0" cy="0"/>
        </a:xfrm>
      </p:grpSpPr>
      <p:pic>
        <p:nvPicPr>
          <p:cNvPr id="67" name="Google Shape;67;p15" descr="bg1.png"/>
          <p:cNvPicPr preferRelativeResize="0"/>
          <p:nvPr/>
        </p:nvPicPr>
        <p:blipFill rotWithShape="1">
          <a:blip r:embed="rId2">
            <a:alphaModFix/>
          </a:blip>
          <a:srcRect l="6608" r="5132"/>
          <a:stretch/>
        </p:blipFill>
        <p:spPr>
          <a:xfrm>
            <a:off x="1" y="0"/>
            <a:ext cx="9144000" cy="4731990"/>
          </a:xfrm>
          <a:prstGeom prst="rect">
            <a:avLst/>
          </a:prstGeom>
          <a:noFill/>
          <a:ln>
            <a:noFill/>
          </a:ln>
        </p:spPr>
      </p:pic>
      <p:sp>
        <p:nvSpPr>
          <p:cNvPr id="69" name="Google Shape;69;p15"/>
          <p:cNvSpPr txBox="1">
            <a:spLocks noGrp="1"/>
          </p:cNvSpPr>
          <p:nvPr>
            <p:ph type="title"/>
          </p:nvPr>
        </p:nvSpPr>
        <p:spPr>
          <a:xfrm>
            <a:off x="140655" y="148190"/>
            <a:ext cx="7622285" cy="34954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dirty="0"/>
          </a:p>
        </p:txBody>
      </p:sp>
      <p:sp>
        <p:nvSpPr>
          <p:cNvPr id="70" name="Google Shape;70;p15"/>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800"/>
              </a:spcBef>
              <a:spcAft>
                <a:spcPts val="0"/>
              </a:spcAft>
              <a:buSzPts val="1800"/>
              <a:buChar char="•"/>
              <a:defRPr sz="1800"/>
            </a:lvl1pPr>
            <a:lvl2pPr marL="914400" lvl="1" indent="-330200" algn="l">
              <a:lnSpc>
                <a:spcPct val="100000"/>
              </a:lnSpc>
              <a:spcBef>
                <a:spcPts val="700"/>
              </a:spcBef>
              <a:spcAft>
                <a:spcPts val="0"/>
              </a:spcAft>
              <a:buSzPts val="1600"/>
              <a:buChar char="–"/>
              <a:defRPr sz="1600"/>
            </a:lvl2pPr>
            <a:lvl3pPr marL="1371600" lvl="2" indent="-317500" algn="l">
              <a:lnSpc>
                <a:spcPct val="100000"/>
              </a:lnSpc>
              <a:spcBef>
                <a:spcPts val="600"/>
              </a:spcBef>
              <a:spcAft>
                <a:spcPts val="0"/>
              </a:spcAft>
              <a:buSzPts val="1400"/>
              <a:buChar char="•"/>
              <a:defRPr sz="1400"/>
            </a:lvl3pPr>
            <a:lvl4pPr marL="1828800" lvl="3" indent="-304800" algn="l">
              <a:lnSpc>
                <a:spcPct val="100000"/>
              </a:lnSpc>
              <a:spcBef>
                <a:spcPts val="500"/>
              </a:spcBef>
              <a:spcAft>
                <a:spcPts val="0"/>
              </a:spcAft>
              <a:buSzPts val="1200"/>
              <a:buChar char="–"/>
              <a:defRPr sz="1200"/>
            </a:lvl4pPr>
            <a:lvl5pPr marL="2286000" lvl="4" indent="-304800" algn="l">
              <a:lnSpc>
                <a:spcPct val="100000"/>
              </a:lnSpc>
              <a:spcBef>
                <a:spcPts val="500"/>
              </a:spcBef>
              <a:spcAft>
                <a:spcPts val="0"/>
              </a:spcAft>
              <a:buSzPts val="1200"/>
              <a:buChar char="»"/>
              <a:defRPr sz="1200"/>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dirty="0"/>
          </a:p>
        </p:txBody>
      </p:sp>
      <p:sp>
        <p:nvSpPr>
          <p:cNvPr id="72" name="Google Shape;72;p15"/>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 name="Google Shape;55;p13">
            <a:extLst>
              <a:ext uri="{FF2B5EF4-FFF2-40B4-BE49-F238E27FC236}">
                <a16:creationId xmlns:a16="http://schemas.microsoft.com/office/drawing/2014/main" id="{4D955C87-BB4D-F7B3-A540-92F41CBC7AC9}"/>
              </a:ext>
            </a:extLst>
          </p:cNvPr>
          <p:cNvPicPr preferRelativeResize="0"/>
          <p:nvPr userDrawn="1"/>
        </p:nvPicPr>
        <p:blipFill>
          <a:blip r:embed="rId3"/>
          <a:srcRect/>
          <a:stretch/>
        </p:blipFill>
        <p:spPr>
          <a:xfrm>
            <a:off x="7824896" y="165846"/>
            <a:ext cx="1211600" cy="349500"/>
          </a:xfrm>
          <a:prstGeom prst="rect">
            <a:avLst/>
          </a:prstGeom>
          <a:noFill/>
          <a:ln>
            <a:noFill/>
          </a:ln>
        </p:spPr>
      </p:pic>
    </p:spTree>
    <p:extLst>
      <p:ext uri="{BB962C8B-B14F-4D97-AF65-F5344CB8AC3E}">
        <p14:creationId xmlns:p14="http://schemas.microsoft.com/office/powerpoint/2010/main" val="1720357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61"/>
          <p:cNvSpPr/>
          <p:nvPr/>
        </p:nvSpPr>
        <p:spPr>
          <a:xfrm>
            <a:off x="-104471" y="4791910"/>
            <a:ext cx="9067719" cy="216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1" name="Google Shape;11;p61"/>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2000" b="0" i="0" u="none" strike="noStrike" cap="none">
                <a:solidFill>
                  <a:schemeClr val="dk1"/>
                </a:solidFill>
                <a:latin typeface="Open Sans"/>
                <a:ea typeface="Open Sans"/>
                <a:cs typeface="Open Sans"/>
                <a:sym typeface="Open Sans"/>
              </a:defRPr>
            </a:lvl1pPr>
            <a:lvl2pPr marR="0" lvl="1" algn="ctr" rtl="0">
              <a:spcBef>
                <a:spcPts val="0"/>
              </a:spcBef>
              <a:spcAft>
                <a:spcPts val="0"/>
              </a:spcAft>
              <a:buSzPts val="1400"/>
              <a:buNone/>
              <a:defRPr sz="4400" b="0" i="0" u="none" strike="noStrike" cap="none">
                <a:solidFill>
                  <a:srgbClr val="C00000"/>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C00000"/>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C00000"/>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C00000"/>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000000"/>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000000"/>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000000"/>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000000"/>
                </a:solidFill>
                <a:latin typeface="Arial"/>
                <a:ea typeface="Arial"/>
                <a:cs typeface="Arial"/>
                <a:sym typeface="Arial"/>
              </a:defRPr>
            </a:lvl9pPr>
          </a:lstStyle>
          <a:p>
            <a:endParaRPr/>
          </a:p>
        </p:txBody>
      </p:sp>
      <p:sp>
        <p:nvSpPr>
          <p:cNvPr id="12" name="Google Shape;12;p61"/>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800"/>
              </a:spcBef>
              <a:spcAft>
                <a:spcPts val="0"/>
              </a:spcAft>
              <a:buClr>
                <a:srgbClr val="C00000"/>
              </a:buClr>
              <a:buSzPts val="1800"/>
              <a:buFont typeface="Arial"/>
              <a:buChar char="•"/>
              <a:defRPr sz="1800" b="0" i="0" u="none" strike="noStrike" cap="none">
                <a:solidFill>
                  <a:srgbClr val="000000"/>
                </a:solidFill>
                <a:latin typeface="Open Sans"/>
                <a:ea typeface="Open Sans"/>
                <a:cs typeface="Open Sans"/>
                <a:sym typeface="Open Sans"/>
              </a:defRPr>
            </a:lvl1pPr>
            <a:lvl2pPr marL="914400" marR="0" lvl="1" indent="-330200" algn="l" rtl="0">
              <a:spcBef>
                <a:spcPts val="700"/>
              </a:spcBef>
              <a:spcAft>
                <a:spcPts val="0"/>
              </a:spcAft>
              <a:buClr>
                <a:srgbClr val="C00000"/>
              </a:buClr>
              <a:buSzPts val="1600"/>
              <a:buFont typeface="Arial"/>
              <a:buChar char="–"/>
              <a:defRPr sz="1600" b="0" i="0" u="none" strike="noStrike" cap="none">
                <a:solidFill>
                  <a:srgbClr val="000000"/>
                </a:solidFill>
                <a:latin typeface="Open Sans"/>
                <a:ea typeface="Open Sans"/>
                <a:cs typeface="Open Sans"/>
                <a:sym typeface="Open Sans"/>
              </a:defRPr>
            </a:lvl2pPr>
            <a:lvl3pPr marL="1371600" marR="0" lvl="2" indent="-317500" algn="l" rtl="0">
              <a:spcBef>
                <a:spcPts val="600"/>
              </a:spcBef>
              <a:spcAft>
                <a:spcPts val="0"/>
              </a:spcAft>
              <a:buClr>
                <a:srgbClr val="C00000"/>
              </a:buClr>
              <a:buSzPts val="1400"/>
              <a:buFont typeface="Arial"/>
              <a:buChar char="•"/>
              <a:defRPr sz="1400" b="0" i="0" u="none" strike="noStrike" cap="none">
                <a:solidFill>
                  <a:srgbClr val="000000"/>
                </a:solidFill>
                <a:latin typeface="Open Sans"/>
                <a:ea typeface="Open Sans"/>
                <a:cs typeface="Open Sans"/>
                <a:sym typeface="Open Sans"/>
              </a:defRPr>
            </a:lvl3pPr>
            <a:lvl4pPr marL="1828800" marR="0" lvl="3" indent="-304800" algn="l" rtl="0">
              <a:spcBef>
                <a:spcPts val="500"/>
              </a:spcBef>
              <a:spcAft>
                <a:spcPts val="0"/>
              </a:spcAft>
              <a:buClr>
                <a:srgbClr val="C00000"/>
              </a:buClr>
              <a:buSzPts val="1200"/>
              <a:buFont typeface="Arial"/>
              <a:buChar char="–"/>
              <a:defRPr sz="1200" b="0" i="0" u="none" strike="noStrike" cap="none">
                <a:solidFill>
                  <a:srgbClr val="000000"/>
                </a:solidFill>
                <a:latin typeface="Open Sans"/>
                <a:ea typeface="Open Sans"/>
                <a:cs typeface="Open Sans"/>
                <a:sym typeface="Open Sans"/>
              </a:defRPr>
            </a:lvl4pPr>
            <a:lvl5pPr marL="2286000" marR="0" lvl="4" indent="-304800" algn="l" rtl="0">
              <a:spcBef>
                <a:spcPts val="500"/>
              </a:spcBef>
              <a:spcAft>
                <a:spcPts val="0"/>
              </a:spcAft>
              <a:buClr>
                <a:srgbClr val="C00000"/>
              </a:buClr>
              <a:buSzPts val="1200"/>
              <a:buFont typeface="Arial"/>
              <a:buChar char="»"/>
              <a:defRPr sz="1200" b="0" i="0" u="none" strike="noStrike" cap="none">
                <a:solidFill>
                  <a:srgbClr val="000000"/>
                </a:solidFill>
                <a:latin typeface="Open Sans"/>
                <a:ea typeface="Open Sans"/>
                <a:cs typeface="Open Sans"/>
                <a:sym typeface="Open Sans"/>
              </a:defRPr>
            </a:lvl5pPr>
            <a:lvl6pPr marL="2743200" marR="0" lvl="5" indent="-355600" algn="l" rtl="0">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endParaRPr/>
          </a:p>
        </p:txBody>
      </p:sp>
      <p:sp>
        <p:nvSpPr>
          <p:cNvPr id="13" name="Google Shape;13;p61"/>
          <p:cNvSpPr txBox="1">
            <a:spLocks noGrp="1"/>
          </p:cNvSpPr>
          <p:nvPr>
            <p:ph type="sldNum" idx="12"/>
          </p:nvPr>
        </p:nvSpPr>
        <p:spPr>
          <a:xfrm>
            <a:off x="8172400" y="4750158"/>
            <a:ext cx="798144"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1pPr>
            <a:lvl2pPr marL="0" marR="0" lvl="1"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2pPr>
            <a:lvl3pPr marL="0" marR="0" lvl="2"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3pPr>
            <a:lvl4pPr marL="0" marR="0" lvl="3"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4pPr>
            <a:lvl5pPr marL="0" marR="0" lvl="4"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5pPr>
            <a:lvl6pPr marL="0" marR="0" lvl="5"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6pPr>
            <a:lvl7pPr marL="0" marR="0" lvl="6"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7pPr>
            <a:lvl8pPr marL="0" marR="0" lvl="7"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8pPr>
            <a:lvl9pPr marL="0" marR="0" lvl="8" indent="0" algn="r" rtl="0">
              <a:spcBef>
                <a:spcPts val="0"/>
              </a:spcBef>
              <a:spcAft>
                <a:spcPts val="0"/>
              </a:spcAft>
              <a:buNone/>
              <a:defRPr sz="1000" b="0" i="0" u="none" strike="noStrike" cap="none">
                <a:solidFill>
                  <a:schemeClr val="lt1"/>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pl-PL"/>
              <a:t>‹#›</a:t>
            </a:fld>
            <a:endParaRPr/>
          </a:p>
        </p:txBody>
      </p:sp>
      <p:pic>
        <p:nvPicPr>
          <p:cNvPr id="14" name="Google Shape;14;p61"/>
          <p:cNvPicPr preferRelativeResize="0"/>
          <p:nvPr/>
        </p:nvPicPr>
        <p:blipFill rotWithShape="1">
          <a:blip r:embed="rId5">
            <a:alphaModFix/>
          </a:blip>
          <a:srcRect/>
          <a:stretch/>
        </p:blipFill>
        <p:spPr>
          <a:xfrm>
            <a:off x="8041892" y="227873"/>
            <a:ext cx="921357" cy="309170"/>
          </a:xfrm>
          <a:prstGeom prst="rect">
            <a:avLst/>
          </a:prstGeom>
          <a:noFill/>
          <a:ln>
            <a:noFill/>
          </a:ln>
        </p:spPr>
      </p:pic>
      <p:sp>
        <p:nvSpPr>
          <p:cNvPr id="15" name="Google Shape;15;p61"/>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6" name="Google Shape;16;p61"/>
          <p:cNvSpPr txBox="1"/>
          <p:nvPr/>
        </p:nvSpPr>
        <p:spPr>
          <a:xfrm>
            <a:off x="35496" y="4767745"/>
            <a:ext cx="583264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000"/>
              <a:buFont typeface="Maven Pro"/>
              <a:buNone/>
            </a:pPr>
            <a:r>
              <a:rPr lang="pl-PL" sz="1000" b="1" i="0" u="none" strike="noStrike" cap="none">
                <a:solidFill>
                  <a:schemeClr val="lt1"/>
                </a:solidFill>
                <a:latin typeface="Maven Pro"/>
                <a:ea typeface="Maven Pro"/>
                <a:cs typeface="Maven Pro"/>
                <a:sym typeface="Maven Pro"/>
              </a:rPr>
              <a:t>www.open-e.com</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FD443CEF-8EB2-42DB-9EAA-77719B6F50EF}"/>
              </a:ext>
            </a:extLst>
          </p:cNvPr>
          <p:cNvSpPr>
            <a:spLocks noGrp="1"/>
          </p:cNvSpPr>
          <p:nvPr>
            <p:ph type="title"/>
          </p:nvPr>
        </p:nvSpPr>
        <p:spPr>
          <a:xfrm>
            <a:off x="140656" y="283038"/>
            <a:ext cx="7509254" cy="349547"/>
          </a:xfrm>
          <a:prstGeom prst="rect">
            <a:avLst/>
          </a:prstGeom>
        </p:spPr>
        <p:txBody>
          <a:bodyPr vert="horz" lIns="91440" tIns="45720" rIns="91440" bIns="45720" rtlCol="0" anchor="ctr">
            <a:noAutofit/>
          </a:bodyPr>
          <a:lstStyle/>
          <a:p>
            <a:r>
              <a:rPr lang="en-US" dirty="0"/>
              <a:t>Click to edit Master title style</a:t>
            </a:r>
            <a:endParaRPr lang="pl-PL" dirty="0"/>
          </a:p>
        </p:txBody>
      </p:sp>
      <p:sp>
        <p:nvSpPr>
          <p:cNvPr id="14" name="Text Placeholder 2">
            <a:extLst>
              <a:ext uri="{FF2B5EF4-FFF2-40B4-BE49-F238E27FC236}">
                <a16:creationId xmlns:a16="http://schemas.microsoft.com/office/drawing/2014/main" id="{A8D41463-2B9F-4E37-867E-A6B3E5FB1F2A}"/>
              </a:ext>
            </a:extLst>
          </p:cNvPr>
          <p:cNvSpPr>
            <a:spLocks noGrp="1"/>
          </p:cNvSpPr>
          <p:nvPr>
            <p:ph type="body" idx="1"/>
          </p:nvPr>
        </p:nvSpPr>
        <p:spPr>
          <a:xfrm>
            <a:off x="140657" y="699543"/>
            <a:ext cx="8823832" cy="39604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15" name="Slide Number Placeholder 5">
            <a:extLst>
              <a:ext uri="{FF2B5EF4-FFF2-40B4-BE49-F238E27FC236}">
                <a16:creationId xmlns:a16="http://schemas.microsoft.com/office/drawing/2014/main" id="{3415EA9A-CB0E-49A1-9FF0-7C784499A80A}"/>
              </a:ext>
            </a:extLst>
          </p:cNvPr>
          <p:cNvSpPr>
            <a:spLocks noGrp="1"/>
          </p:cNvSpPr>
          <p:nvPr>
            <p:ph type="sldNum" sz="quarter" idx="4"/>
          </p:nvPr>
        </p:nvSpPr>
        <p:spPr>
          <a:xfrm>
            <a:off x="8172400" y="4750158"/>
            <a:ext cx="798144" cy="273844"/>
          </a:xfrm>
          <a:prstGeom prst="rect">
            <a:avLst/>
          </a:prstGeom>
        </p:spPr>
        <p:txBody>
          <a:bodyPr vert="horz" lIns="91440" tIns="45720" rIns="91440" bIns="45720" rtlCol="0" anchor="ctr"/>
          <a:lstStyle>
            <a:lvl1pPr algn="r">
              <a:defRPr sz="1000">
                <a:solidFill>
                  <a:schemeClr val="bg1">
                    <a:lumMod val="95000"/>
                  </a:schemeClr>
                </a:solidFill>
                <a:latin typeface="Maven Pro" panose="02000000000000000000" pitchFamily="2" charset="0"/>
              </a:defRPr>
            </a:lvl1pPr>
          </a:lstStyle>
          <a:p>
            <a:fld id="{B47B95E3-E182-415D-8605-444FC96E7896}" type="slidenum">
              <a:rPr lang="pl-PL" smtClean="0"/>
              <a:pPr/>
              <a:t>‹#›</a:t>
            </a:fld>
            <a:endParaRPr lang="pl-PL" dirty="0"/>
          </a:p>
        </p:txBody>
      </p:sp>
      <p:sp>
        <p:nvSpPr>
          <p:cNvPr id="18" name="TextBox 9">
            <a:extLst>
              <a:ext uri="{FF2B5EF4-FFF2-40B4-BE49-F238E27FC236}">
                <a16:creationId xmlns:a16="http://schemas.microsoft.com/office/drawing/2014/main" id="{6E2C5D4B-9136-4D06-81F4-C6EFFB4D6453}"/>
              </a:ext>
            </a:extLst>
          </p:cNvPr>
          <p:cNvSpPr txBox="1"/>
          <p:nvPr userDrawn="1"/>
        </p:nvSpPr>
        <p:spPr>
          <a:xfrm>
            <a:off x="173456" y="4767746"/>
            <a:ext cx="5694688" cy="246221"/>
          </a:xfrm>
          <a:prstGeom prst="rect">
            <a:avLst/>
          </a:prstGeom>
          <a:noFill/>
        </p:spPr>
        <p:txBody>
          <a:bodyPr wrap="square" rtlCol="0">
            <a:spAutoFit/>
          </a:bodyPr>
          <a:lstStyle/>
          <a:p>
            <a:pPr marL="0" marR="0" indent="0" algn="l" defTabSz="914378" rtl="0" eaLnBrk="1" fontAlgn="auto" latinLnBrk="0" hangingPunct="1">
              <a:lnSpc>
                <a:spcPct val="100000"/>
              </a:lnSpc>
              <a:spcBef>
                <a:spcPts val="0"/>
              </a:spcBef>
              <a:spcAft>
                <a:spcPts val="0"/>
              </a:spcAft>
              <a:buClrTx/>
              <a:buSzTx/>
              <a:buFontTx/>
              <a:buNone/>
              <a:tabLst/>
              <a:defRPr/>
            </a:pPr>
            <a:r>
              <a:rPr lang="pl-PL" sz="1000" b="0" dirty="0">
                <a:solidFill>
                  <a:srgbClr val="E4C169"/>
                </a:solidFill>
                <a:latin typeface="Open Sans" panose="020B0606030504020204" pitchFamily="34" charset="0"/>
                <a:ea typeface="Open Sans" panose="020B0606030504020204" pitchFamily="34" charset="0"/>
                <a:cs typeface="Open Sans" panose="020B0606030504020204" pitchFamily="34" charset="0"/>
              </a:rPr>
              <a:t>www.open-e.com</a:t>
            </a:r>
          </a:p>
        </p:txBody>
      </p:sp>
    </p:spTree>
    <p:extLst>
      <p:ext uri="{BB962C8B-B14F-4D97-AF65-F5344CB8AC3E}">
        <p14:creationId xmlns:p14="http://schemas.microsoft.com/office/powerpoint/2010/main" val="259312316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hf hdr="0" ftr="0" dt="0"/>
  <p:txStyles>
    <p:titleStyle>
      <a:lvl1pPr algn="r" defTabSz="449252" rtl="0" eaLnBrk="0" fontAlgn="base" hangingPunct="0">
        <a:spcBef>
          <a:spcPct val="0"/>
        </a:spcBef>
        <a:spcAft>
          <a:spcPct val="0"/>
        </a:spcAft>
        <a:buClr>
          <a:srgbClr val="000000"/>
        </a:buClr>
        <a:buSzPct val="100000"/>
        <a:buFont typeface="Arial" pitchFamily="34" charset="0"/>
        <a:defRPr sz="2000">
          <a:solidFill>
            <a:srgbClr val="E4C169"/>
          </a:solidFill>
          <a:latin typeface="Open Sans" panose="020B0606030504020204" pitchFamily="34" charset="0"/>
          <a:ea typeface="Open Sans" panose="020B0606030504020204" pitchFamily="34" charset="0"/>
          <a:cs typeface="Open Sans" panose="020B0606030504020204" pitchFamily="34" charset="0"/>
        </a:defRPr>
      </a:lvl1pPr>
      <a:lvl2pPr algn="ctr" defTabSz="449252" rtl="0" eaLnBrk="0" fontAlgn="base" hangingPunct="0">
        <a:spcBef>
          <a:spcPct val="0"/>
        </a:spcBef>
        <a:spcAft>
          <a:spcPct val="0"/>
        </a:spcAft>
        <a:buClr>
          <a:srgbClr val="000000"/>
        </a:buClr>
        <a:buSzPct val="100000"/>
        <a:buFont typeface="Arial" pitchFamily="34" charset="0"/>
        <a:defRPr sz="4400">
          <a:solidFill>
            <a:srgbClr val="C00000"/>
          </a:solidFill>
          <a:latin typeface="Arial" charset="0"/>
          <a:ea typeface="msmincho" charset="0"/>
          <a:cs typeface="msmincho" charset="0"/>
        </a:defRPr>
      </a:lvl2pPr>
      <a:lvl3pPr algn="ctr" defTabSz="449252" rtl="0" eaLnBrk="0" fontAlgn="base" hangingPunct="0">
        <a:spcBef>
          <a:spcPct val="0"/>
        </a:spcBef>
        <a:spcAft>
          <a:spcPct val="0"/>
        </a:spcAft>
        <a:buClr>
          <a:srgbClr val="000000"/>
        </a:buClr>
        <a:buSzPct val="100000"/>
        <a:buFont typeface="Arial" pitchFamily="34" charset="0"/>
        <a:defRPr sz="4400">
          <a:solidFill>
            <a:srgbClr val="C00000"/>
          </a:solidFill>
          <a:latin typeface="Arial" charset="0"/>
          <a:ea typeface="msmincho" charset="0"/>
          <a:cs typeface="msmincho" charset="0"/>
        </a:defRPr>
      </a:lvl3pPr>
      <a:lvl4pPr algn="ctr" defTabSz="449252" rtl="0" eaLnBrk="0" fontAlgn="base" hangingPunct="0">
        <a:spcBef>
          <a:spcPct val="0"/>
        </a:spcBef>
        <a:spcAft>
          <a:spcPct val="0"/>
        </a:spcAft>
        <a:buClr>
          <a:srgbClr val="000000"/>
        </a:buClr>
        <a:buSzPct val="100000"/>
        <a:buFont typeface="Arial" pitchFamily="34" charset="0"/>
        <a:defRPr sz="4400">
          <a:solidFill>
            <a:srgbClr val="C00000"/>
          </a:solidFill>
          <a:latin typeface="Arial" charset="0"/>
          <a:ea typeface="msmincho" charset="0"/>
          <a:cs typeface="msmincho" charset="0"/>
        </a:defRPr>
      </a:lvl4pPr>
      <a:lvl5pPr algn="ctr" defTabSz="449252" rtl="0" eaLnBrk="0" fontAlgn="base" hangingPunct="0">
        <a:spcBef>
          <a:spcPct val="0"/>
        </a:spcBef>
        <a:spcAft>
          <a:spcPct val="0"/>
        </a:spcAft>
        <a:buClr>
          <a:srgbClr val="000000"/>
        </a:buClr>
        <a:buSzPct val="100000"/>
        <a:buFont typeface="Arial" pitchFamily="34" charset="0"/>
        <a:defRPr sz="4400">
          <a:solidFill>
            <a:srgbClr val="C00000"/>
          </a:solidFill>
          <a:latin typeface="Arial" charset="0"/>
          <a:ea typeface="msmincho" charset="0"/>
          <a:cs typeface="msmincho" charset="0"/>
        </a:defRPr>
      </a:lvl5pPr>
      <a:lvl6pPr marL="457189" algn="ctr" defTabSz="449252" rtl="0" eaLnBrk="1" fontAlgn="base" hangingPunct="1">
        <a:spcBef>
          <a:spcPct val="0"/>
        </a:spcBef>
        <a:spcAft>
          <a:spcPct val="0"/>
        </a:spcAft>
        <a:buClr>
          <a:srgbClr val="000000"/>
        </a:buClr>
        <a:buSzPct val="100000"/>
        <a:buFont typeface="Arial" charset="0"/>
        <a:defRPr sz="4400">
          <a:solidFill>
            <a:srgbClr val="000000"/>
          </a:solidFill>
          <a:latin typeface="Arial" charset="0"/>
          <a:ea typeface="msmincho" charset="0"/>
          <a:cs typeface="msmincho" charset="0"/>
        </a:defRPr>
      </a:lvl6pPr>
      <a:lvl7pPr marL="914378" algn="ctr" defTabSz="449252" rtl="0" eaLnBrk="1" fontAlgn="base" hangingPunct="1">
        <a:spcBef>
          <a:spcPct val="0"/>
        </a:spcBef>
        <a:spcAft>
          <a:spcPct val="0"/>
        </a:spcAft>
        <a:buClr>
          <a:srgbClr val="000000"/>
        </a:buClr>
        <a:buSzPct val="100000"/>
        <a:buFont typeface="Arial" charset="0"/>
        <a:defRPr sz="4400">
          <a:solidFill>
            <a:srgbClr val="000000"/>
          </a:solidFill>
          <a:latin typeface="Arial" charset="0"/>
          <a:ea typeface="msmincho" charset="0"/>
          <a:cs typeface="msmincho" charset="0"/>
        </a:defRPr>
      </a:lvl7pPr>
      <a:lvl8pPr marL="1371566" algn="ctr" defTabSz="449252" rtl="0" eaLnBrk="1" fontAlgn="base" hangingPunct="1">
        <a:spcBef>
          <a:spcPct val="0"/>
        </a:spcBef>
        <a:spcAft>
          <a:spcPct val="0"/>
        </a:spcAft>
        <a:buClr>
          <a:srgbClr val="000000"/>
        </a:buClr>
        <a:buSzPct val="100000"/>
        <a:buFont typeface="Arial" charset="0"/>
        <a:defRPr sz="4400">
          <a:solidFill>
            <a:srgbClr val="000000"/>
          </a:solidFill>
          <a:latin typeface="Arial" charset="0"/>
          <a:ea typeface="msmincho" charset="0"/>
          <a:cs typeface="msmincho" charset="0"/>
        </a:defRPr>
      </a:lvl8pPr>
      <a:lvl9pPr marL="1828754" algn="ctr" defTabSz="449252" rtl="0" eaLnBrk="1" fontAlgn="base" hangingPunct="1">
        <a:spcBef>
          <a:spcPct val="0"/>
        </a:spcBef>
        <a:spcAft>
          <a:spcPct val="0"/>
        </a:spcAft>
        <a:buClr>
          <a:srgbClr val="000000"/>
        </a:buClr>
        <a:buSzPct val="100000"/>
        <a:buFont typeface="Arial" charset="0"/>
        <a:defRPr sz="4400">
          <a:solidFill>
            <a:srgbClr val="000000"/>
          </a:solidFill>
          <a:latin typeface="Arial" charset="0"/>
          <a:ea typeface="msmincho" charset="0"/>
          <a:cs typeface="msmincho" charset="0"/>
        </a:defRPr>
      </a:lvl9pPr>
    </p:titleStyle>
    <p:bodyStyle>
      <a:lvl1pPr marL="334955" indent="-334955" algn="l" defTabSz="449252" rtl="0" eaLnBrk="0" fontAlgn="base" hangingPunct="0">
        <a:spcBef>
          <a:spcPts val="800"/>
        </a:spcBef>
        <a:spcAft>
          <a:spcPct val="0"/>
        </a:spcAft>
        <a:buClr>
          <a:srgbClr val="C00000"/>
        </a:buClr>
        <a:buSzPct val="100000"/>
        <a:buFont typeface="Arial" pitchFamily="34" charset="0"/>
        <a:buChar char="•"/>
        <a:defRPr sz="18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734995" indent="-277806" algn="l" defTabSz="449252" rtl="0" eaLnBrk="0" fontAlgn="base" hangingPunct="0">
        <a:spcBef>
          <a:spcPts val="700"/>
        </a:spcBef>
        <a:spcAft>
          <a:spcPct val="0"/>
        </a:spcAft>
        <a:buClr>
          <a:srgbClr val="C00000"/>
        </a:buClr>
        <a:buSzPct val="100000"/>
        <a:buFont typeface="Arial" pitchFamily="34" charset="0"/>
        <a:buChar char="–"/>
        <a:defRPr sz="16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72" indent="-228594" algn="l" defTabSz="449252" rtl="0" eaLnBrk="0" fontAlgn="base" hangingPunct="0">
        <a:spcBef>
          <a:spcPts val="600"/>
        </a:spcBef>
        <a:spcAft>
          <a:spcPct val="0"/>
        </a:spcAft>
        <a:buClr>
          <a:srgbClr val="C00000"/>
        </a:buClr>
        <a:buSzPct val="100000"/>
        <a:buFont typeface="Arial" pitchFamily="34" charset="0"/>
        <a:buChar char="•"/>
        <a:defRPr sz="14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449252" rtl="0" eaLnBrk="0" fontAlgn="base" hangingPunct="0">
        <a:spcBef>
          <a:spcPts val="500"/>
        </a:spcBef>
        <a:spcAft>
          <a:spcPct val="0"/>
        </a:spcAft>
        <a:buClr>
          <a:srgbClr val="C00000"/>
        </a:buClr>
        <a:buSzPct val="100000"/>
        <a:buFont typeface="Arial" pitchFamily="34" charset="0"/>
        <a:buChar char="–"/>
        <a:defRPr sz="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348" indent="-228594" algn="l" defTabSz="449252" rtl="0" eaLnBrk="0" fontAlgn="base" hangingPunct="0">
        <a:spcBef>
          <a:spcPts val="500"/>
        </a:spcBef>
        <a:spcAft>
          <a:spcPct val="0"/>
        </a:spcAft>
        <a:buClr>
          <a:srgbClr val="C00000"/>
        </a:buClr>
        <a:buSzPct val="100000"/>
        <a:buFont typeface="Arial" pitchFamily="34" charset="0"/>
        <a:buChar char="»"/>
        <a:defRPr sz="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449252" rtl="0" eaLnBrk="1" fontAlgn="base" hangingPunct="1">
        <a:spcBef>
          <a:spcPts val="500"/>
        </a:spcBef>
        <a:spcAft>
          <a:spcPct val="0"/>
        </a:spcAft>
        <a:buClr>
          <a:srgbClr val="000000"/>
        </a:buClr>
        <a:buSzPct val="100000"/>
        <a:buFont typeface="Arial" charset="0"/>
        <a:buChar char="»"/>
        <a:defRPr sz="2000">
          <a:solidFill>
            <a:srgbClr val="000000"/>
          </a:solidFill>
          <a:latin typeface="+mn-lt"/>
          <a:ea typeface="+mn-ea"/>
          <a:cs typeface="+mn-cs"/>
        </a:defRPr>
      </a:lvl6pPr>
      <a:lvl7pPr marL="2971726" indent="-228594" algn="l" defTabSz="449252" rtl="0" eaLnBrk="1" fontAlgn="base" hangingPunct="1">
        <a:spcBef>
          <a:spcPts val="500"/>
        </a:spcBef>
        <a:spcAft>
          <a:spcPct val="0"/>
        </a:spcAft>
        <a:buClr>
          <a:srgbClr val="000000"/>
        </a:buClr>
        <a:buSzPct val="100000"/>
        <a:buFont typeface="Arial" charset="0"/>
        <a:buChar char="»"/>
        <a:defRPr sz="2000">
          <a:solidFill>
            <a:srgbClr val="000000"/>
          </a:solidFill>
          <a:latin typeface="+mn-lt"/>
          <a:ea typeface="+mn-ea"/>
          <a:cs typeface="+mn-cs"/>
        </a:defRPr>
      </a:lvl7pPr>
      <a:lvl8pPr marL="3428915" indent="-228594" algn="l" defTabSz="449252" rtl="0" eaLnBrk="1" fontAlgn="base" hangingPunct="1">
        <a:spcBef>
          <a:spcPts val="500"/>
        </a:spcBef>
        <a:spcAft>
          <a:spcPct val="0"/>
        </a:spcAft>
        <a:buClr>
          <a:srgbClr val="000000"/>
        </a:buClr>
        <a:buSzPct val="100000"/>
        <a:buFont typeface="Arial" charset="0"/>
        <a:buChar char="»"/>
        <a:defRPr sz="2000">
          <a:solidFill>
            <a:srgbClr val="000000"/>
          </a:solidFill>
          <a:latin typeface="+mn-lt"/>
          <a:ea typeface="+mn-ea"/>
          <a:cs typeface="+mn-cs"/>
        </a:defRPr>
      </a:lvl8pPr>
      <a:lvl9pPr marL="3886103" indent="-228594" algn="l" defTabSz="449252" rtl="0" eaLnBrk="1" fontAlgn="base" hangingPunct="1">
        <a:spcBef>
          <a:spcPts val="500"/>
        </a:spcBef>
        <a:spcAft>
          <a:spcPct val="0"/>
        </a:spcAft>
        <a:buClr>
          <a:srgbClr val="000000"/>
        </a:buClr>
        <a:buSzPct val="100000"/>
        <a:buFont typeface="Arial" charset="0"/>
        <a:buChar char="»"/>
        <a:defRPr sz="2000">
          <a:solidFill>
            <a:srgbClr val="000000"/>
          </a:solidFill>
          <a:latin typeface="+mn-lt"/>
          <a:ea typeface="+mn-ea"/>
          <a:cs typeface="+mn-cs"/>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2" name="Google Shape;52;p13"/>
          <p:cNvSpPr txBox="1">
            <a:spLocks noGrp="1"/>
          </p:cNvSpPr>
          <p:nvPr>
            <p:ph type="title"/>
          </p:nvPr>
        </p:nvSpPr>
        <p:spPr>
          <a:xfrm>
            <a:off x="140656" y="148190"/>
            <a:ext cx="7634636" cy="34954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rgbClr val="C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rgbClr val="C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rgbClr val="C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rgbClr val="C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Arial"/>
                <a:ea typeface="Arial"/>
                <a:cs typeface="Arial"/>
                <a:sym typeface="Arial"/>
              </a:defRPr>
            </a:lvl9pPr>
          </a:lstStyle>
          <a:p>
            <a:endParaRPr dirty="0"/>
          </a:p>
        </p:txBody>
      </p:sp>
      <p:sp>
        <p:nvSpPr>
          <p:cNvPr id="53" name="Google Shape;53;p13"/>
          <p:cNvSpPr txBox="1">
            <a:spLocks noGrp="1"/>
          </p:cNvSpPr>
          <p:nvPr>
            <p:ph type="body" idx="1"/>
          </p:nvPr>
        </p:nvSpPr>
        <p:spPr>
          <a:xfrm>
            <a:off x="140656" y="699542"/>
            <a:ext cx="8823832" cy="396044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800"/>
              </a:spcBef>
              <a:spcAft>
                <a:spcPts val="0"/>
              </a:spcAft>
              <a:buClr>
                <a:srgbClr val="C00000"/>
              </a:buClr>
              <a:buSzPts val="1800"/>
              <a:buFont typeface="Arial"/>
              <a:buChar char="•"/>
              <a:defRPr sz="1800" b="0" i="0" u="none" strike="noStrike" cap="none">
                <a:solidFill>
                  <a:srgbClr val="000000"/>
                </a:solidFill>
                <a:latin typeface="Open Sans"/>
                <a:ea typeface="Open Sans"/>
                <a:cs typeface="Open Sans"/>
                <a:sym typeface="Open Sans"/>
              </a:defRPr>
            </a:lvl1pPr>
            <a:lvl2pPr marL="914400" marR="0" lvl="1" indent="-330200" algn="l" rtl="0">
              <a:lnSpc>
                <a:spcPct val="100000"/>
              </a:lnSpc>
              <a:spcBef>
                <a:spcPts val="700"/>
              </a:spcBef>
              <a:spcAft>
                <a:spcPts val="0"/>
              </a:spcAft>
              <a:buClr>
                <a:srgbClr val="C00000"/>
              </a:buClr>
              <a:buSzPts val="1600"/>
              <a:buFont typeface="Arial"/>
              <a:buChar char="–"/>
              <a:defRPr sz="16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600"/>
              </a:spcBef>
              <a:spcAft>
                <a:spcPts val="0"/>
              </a:spcAft>
              <a:buClr>
                <a:srgbClr val="C00000"/>
              </a:buClr>
              <a:buSzPts val="1400"/>
              <a:buFont typeface="Arial"/>
              <a:buChar char="•"/>
              <a:defRPr sz="14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500"/>
              </a:spcBef>
              <a:spcAft>
                <a:spcPts val="0"/>
              </a:spcAft>
              <a:buClr>
                <a:srgbClr val="C00000"/>
              </a:buClr>
              <a:buSzPts val="1200"/>
              <a:buFont typeface="Arial"/>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500"/>
              </a:spcBef>
              <a:spcAft>
                <a:spcPts val="0"/>
              </a:spcAft>
              <a:buClr>
                <a:srgbClr val="C00000"/>
              </a:buClr>
              <a:buSzPts val="1200"/>
              <a:buFont typeface="Arial"/>
              <a:buChar char="»"/>
              <a:defRPr sz="1200" b="0" i="0" u="none" strike="noStrike" cap="none">
                <a:solidFill>
                  <a:srgbClr val="000000"/>
                </a:solidFill>
                <a:latin typeface="Open Sans"/>
                <a:ea typeface="Open Sans"/>
                <a:cs typeface="Open Sans"/>
                <a:sym typeface="Open Sans"/>
              </a:defRPr>
            </a:lvl5pPr>
            <a:lvl6pPr marL="2743200" marR="0" lvl="5"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endParaRPr/>
          </a:p>
        </p:txBody>
      </p:sp>
      <p:sp>
        <p:nvSpPr>
          <p:cNvPr id="56" name="Google Shape;56;p13"/>
          <p:cNvSpPr/>
          <p:nvPr/>
        </p:nvSpPr>
        <p:spPr>
          <a:xfrm>
            <a:off x="-104470" y="538314"/>
            <a:ext cx="7776864" cy="19058"/>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 name="Google Shape;55;p13">
            <a:extLst>
              <a:ext uri="{FF2B5EF4-FFF2-40B4-BE49-F238E27FC236}">
                <a16:creationId xmlns:a16="http://schemas.microsoft.com/office/drawing/2014/main" id="{DDC2DC80-6A9D-FB57-D551-362728F1B49E}"/>
              </a:ext>
            </a:extLst>
          </p:cNvPr>
          <p:cNvPicPr preferRelativeResize="0"/>
          <p:nvPr userDrawn="1"/>
        </p:nvPicPr>
        <p:blipFill>
          <a:blip r:embed="rId5"/>
          <a:srcRect/>
          <a:stretch/>
        </p:blipFill>
        <p:spPr>
          <a:xfrm>
            <a:off x="7824896" y="165846"/>
            <a:ext cx="1211600" cy="349500"/>
          </a:xfrm>
          <a:prstGeom prst="rect">
            <a:avLst/>
          </a:prstGeom>
          <a:noFill/>
          <a:ln>
            <a:noFill/>
          </a:ln>
        </p:spPr>
      </p:pic>
      <p:sp>
        <p:nvSpPr>
          <p:cNvPr id="3" name="Prostokąt zaokrąglony 2">
            <a:extLst>
              <a:ext uri="{FF2B5EF4-FFF2-40B4-BE49-F238E27FC236}">
                <a16:creationId xmlns:a16="http://schemas.microsoft.com/office/drawing/2014/main" id="{994C76B1-A004-EF4D-A5C6-C5E2CE094AF3}"/>
              </a:ext>
            </a:extLst>
          </p:cNvPr>
          <p:cNvSpPr/>
          <p:nvPr userDrawn="1"/>
        </p:nvSpPr>
        <p:spPr>
          <a:xfrm>
            <a:off x="-210393" y="4757021"/>
            <a:ext cx="9180793" cy="283221"/>
          </a:xfrm>
          <a:prstGeom prst="roundRect">
            <a:avLst>
              <a:gd name="adj" fmla="val 50000"/>
            </a:avLst>
          </a:prstGeom>
          <a:solidFill>
            <a:srgbClr val="B21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Google Shape;57;p13">
            <a:extLst>
              <a:ext uri="{FF2B5EF4-FFF2-40B4-BE49-F238E27FC236}">
                <a16:creationId xmlns:a16="http://schemas.microsoft.com/office/drawing/2014/main" id="{37BAD72C-F031-1C94-F1E2-B838EC9274D6}"/>
              </a:ext>
            </a:extLst>
          </p:cNvPr>
          <p:cNvSpPr txBox="1"/>
          <p:nvPr userDrawn="1"/>
        </p:nvSpPr>
        <p:spPr>
          <a:xfrm>
            <a:off x="35496" y="4783929"/>
            <a:ext cx="583260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000"/>
              <a:buFont typeface="Maven Pro"/>
              <a:buNone/>
            </a:pPr>
            <a:r>
              <a:rPr lang="en" sz="800" b="0" i="0" u="none" strike="noStrike" cap="none" dirty="0" err="1">
                <a:solidFill>
                  <a:schemeClr val="lt1"/>
                </a:solidFill>
                <a:latin typeface="Open Sans" panose="020B0606030504020204" pitchFamily="34" charset="0"/>
                <a:ea typeface="Open Sans" panose="020B0606030504020204" pitchFamily="34" charset="0"/>
                <a:cs typeface="Open Sans" panose="020B0606030504020204" pitchFamily="34" charset="0"/>
                <a:sym typeface="Maven Pro"/>
              </a:rPr>
              <a:t>www.open-e.com</a:t>
            </a:r>
            <a:endParaRPr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Google Shape;68;p15">
            <a:extLst>
              <a:ext uri="{FF2B5EF4-FFF2-40B4-BE49-F238E27FC236}">
                <a16:creationId xmlns:a16="http://schemas.microsoft.com/office/drawing/2014/main" id="{BD188DFE-0190-5C79-FFE2-01488F1CFF89}"/>
              </a:ext>
            </a:extLst>
          </p:cNvPr>
          <p:cNvSpPr txBox="1"/>
          <p:nvPr userDrawn="1"/>
        </p:nvSpPr>
        <p:spPr>
          <a:xfrm>
            <a:off x="8336344" y="4779857"/>
            <a:ext cx="5715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lt1"/>
                </a:solidFill>
                <a:latin typeface="Open Sans"/>
                <a:ea typeface="Open Sans"/>
                <a:cs typeface="Open Sans"/>
                <a:sym typeface="Open Sans"/>
              </a:rPr>
              <a:t>‹#›</a:t>
            </a:fld>
            <a:endParaRPr sz="1000" b="0" i="0" u="none" strike="noStrike" cap="none"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4032013542"/>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docs.google.com/document/d/1TEHqZhdUX-CvWnQbWRnPLd0aRTHNLjOE/edit#bookmark=id.59m7388z7h3o"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51.png"/><Relationship Id="rId4" Type="http://schemas.openxmlformats.org/officeDocument/2006/relationships/image" Target="../media/image60.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patryk.jurkiewicz@open-e.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2"/>
          <p:cNvPicPr preferRelativeResize="0"/>
          <p:nvPr/>
        </p:nvPicPr>
        <p:blipFill rotWithShape="1">
          <a:blip r:embed="rId3">
            <a:alphaModFix/>
          </a:blip>
          <a:srcRect t="24193" r="10572"/>
          <a:stretch/>
        </p:blipFill>
        <p:spPr>
          <a:xfrm>
            <a:off x="0" y="0"/>
            <a:ext cx="9144000" cy="5167615"/>
          </a:xfrm>
          <a:prstGeom prst="rect">
            <a:avLst/>
          </a:prstGeom>
          <a:noFill/>
          <a:ln>
            <a:noFill/>
          </a:ln>
        </p:spPr>
      </p:pic>
      <p:sp>
        <p:nvSpPr>
          <p:cNvPr id="52" name="Google Shape;52;p2"/>
          <p:cNvSpPr/>
          <p:nvPr/>
        </p:nvSpPr>
        <p:spPr>
          <a:xfrm>
            <a:off x="3548054" y="3304629"/>
            <a:ext cx="2047892" cy="14318"/>
          </a:xfrm>
          <a:prstGeom prst="rect">
            <a:avLst/>
          </a:prstGeom>
          <a:solidFill>
            <a:srgbClr val="C000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53" name="Google Shape;53;p2"/>
          <p:cNvPicPr preferRelativeResize="0"/>
          <p:nvPr/>
        </p:nvPicPr>
        <p:blipFill rotWithShape="1">
          <a:blip r:embed="rId4">
            <a:alphaModFix/>
          </a:blip>
          <a:srcRect/>
          <a:stretch/>
        </p:blipFill>
        <p:spPr>
          <a:xfrm>
            <a:off x="3059832" y="339502"/>
            <a:ext cx="3024336" cy="3024336"/>
          </a:xfrm>
          <a:prstGeom prst="rect">
            <a:avLst/>
          </a:prstGeom>
          <a:noFill/>
          <a:ln>
            <a:noFill/>
          </a:ln>
        </p:spPr>
      </p:pic>
      <p:sp>
        <p:nvSpPr>
          <p:cNvPr id="54" name="Google Shape;54;p2"/>
          <p:cNvSpPr/>
          <p:nvPr/>
        </p:nvSpPr>
        <p:spPr>
          <a:xfrm>
            <a:off x="447750" y="3597650"/>
            <a:ext cx="8248500" cy="1088100"/>
          </a:xfrm>
          <a:prstGeom prst="roundRect">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
          <p:cNvSpPr txBox="1">
            <a:spLocks noGrp="1"/>
          </p:cNvSpPr>
          <p:nvPr>
            <p:ph type="ctrTitle"/>
          </p:nvPr>
        </p:nvSpPr>
        <p:spPr>
          <a:xfrm>
            <a:off x="447749" y="3652327"/>
            <a:ext cx="8248500" cy="75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solidFill>
                  <a:schemeClr val="lt1"/>
                </a:solidFill>
              </a:rPr>
              <a:t>High Performance Data Storage Solutions </a:t>
            </a:r>
            <a:br>
              <a:rPr lang="pl-PL" dirty="0">
                <a:solidFill>
                  <a:schemeClr val="lt1"/>
                </a:solidFill>
              </a:rPr>
            </a:br>
            <a:r>
              <a:rPr lang="en-US" dirty="0">
                <a:solidFill>
                  <a:schemeClr val="lt1"/>
                </a:solidFill>
              </a:rPr>
              <a:t>with Open-E </a:t>
            </a:r>
            <a:r>
              <a:rPr lang="en-US" dirty="0" err="1">
                <a:solidFill>
                  <a:schemeClr val="lt1"/>
                </a:solidFill>
              </a:rPr>
              <a:t>JovianDSS</a:t>
            </a:r>
            <a:r>
              <a:rPr lang="pl-PL" dirty="0">
                <a:solidFill>
                  <a:schemeClr val="lt1"/>
                </a:solidFill>
              </a:rPr>
              <a:t> and </a:t>
            </a:r>
            <a:r>
              <a:rPr lang="pl-PL" dirty="0" err="1">
                <a:solidFill>
                  <a:schemeClr val="lt1"/>
                </a:solidFill>
              </a:rPr>
              <a:t>Maguay</a:t>
            </a:r>
            <a:endParaRPr dirty="0">
              <a:solidFill>
                <a:schemeClr val="lt1"/>
              </a:solidFill>
            </a:endParaRPr>
          </a:p>
        </p:txBody>
      </p:sp>
      <p:sp>
        <p:nvSpPr>
          <p:cNvPr id="56" name="Google Shape;56;p2"/>
          <p:cNvSpPr txBox="1">
            <a:spLocks noGrp="1"/>
          </p:cNvSpPr>
          <p:nvPr>
            <p:ph type="subTitle" idx="1"/>
          </p:nvPr>
        </p:nvSpPr>
        <p:spPr>
          <a:xfrm>
            <a:off x="447749" y="4249878"/>
            <a:ext cx="8248500" cy="3783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ctr" rtl="0">
              <a:lnSpc>
                <a:spcPct val="100000"/>
              </a:lnSpc>
              <a:spcBef>
                <a:spcPts val="800"/>
              </a:spcBef>
              <a:spcAft>
                <a:spcPts val="0"/>
              </a:spcAft>
              <a:buSzPct val="116911"/>
              <a:buNone/>
            </a:pPr>
            <a:r>
              <a:rPr lang="pl-PL" dirty="0" err="1">
                <a:solidFill>
                  <a:schemeClr val="lt1"/>
                </a:solidFill>
              </a:rPr>
              <a:t>Date</a:t>
            </a:r>
            <a:r>
              <a:rPr lang="pl-PL" dirty="0">
                <a:solidFill>
                  <a:schemeClr val="lt1"/>
                </a:solidFill>
              </a:rPr>
              <a:t>: </a:t>
            </a:r>
            <a:r>
              <a:rPr lang="pl-PL" dirty="0" err="1">
                <a:solidFill>
                  <a:schemeClr val="lt1"/>
                </a:solidFill>
              </a:rPr>
              <a:t>October</a:t>
            </a:r>
            <a:r>
              <a:rPr lang="pl-PL" dirty="0">
                <a:solidFill>
                  <a:schemeClr val="lt1"/>
                </a:solidFill>
              </a:rPr>
              <a:t> 25th, 2023</a:t>
            </a:r>
            <a:endParaRPr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err="1">
                <a:solidFill>
                  <a:srgbClr val="0C0C0C"/>
                </a:solidFill>
                <a:sym typeface="Arial"/>
              </a:rPr>
              <a:t>Maguay</a:t>
            </a:r>
            <a:r>
              <a:rPr lang="de-DE" dirty="0">
                <a:solidFill>
                  <a:srgbClr val="0C0C0C"/>
                </a:solidFill>
                <a:sym typeface="Arial"/>
              </a:rPr>
              <a:t> and Open-E Business </a:t>
            </a:r>
            <a:r>
              <a:rPr lang="pl-PL" dirty="0">
                <a:solidFill>
                  <a:srgbClr val="0C0C0C"/>
                </a:solidFill>
                <a:sym typeface="Arial"/>
              </a:rPr>
              <a:t>R</a:t>
            </a:r>
            <a:r>
              <a:rPr lang="de-DE" dirty="0" err="1">
                <a:solidFill>
                  <a:srgbClr val="0C0C0C"/>
                </a:solidFill>
                <a:sym typeface="Arial"/>
              </a:rPr>
              <a:t>elationship</a:t>
            </a:r>
            <a:endParaRPr lang="en-US" dirty="0">
              <a:solidFill>
                <a:srgbClr val="0C0C0C"/>
              </a:solidFill>
              <a:sym typeface="Arial"/>
            </a:endParaRPr>
          </a:p>
        </p:txBody>
      </p:sp>
      <p:sp>
        <p:nvSpPr>
          <p:cNvPr id="16" name="Content Placeholder 4">
            <a:extLst>
              <a:ext uri="{FF2B5EF4-FFF2-40B4-BE49-F238E27FC236}">
                <a16:creationId xmlns:a16="http://schemas.microsoft.com/office/drawing/2014/main" id="{5CCC1A31-0A24-4D05-A68D-3C27FE610E26}"/>
              </a:ext>
            </a:extLst>
          </p:cNvPr>
          <p:cNvSpPr txBox="1">
            <a:spLocks/>
          </p:cNvSpPr>
          <p:nvPr/>
        </p:nvSpPr>
        <p:spPr>
          <a:xfrm>
            <a:off x="2254184" y="3235586"/>
            <a:ext cx="3960440" cy="9441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34963" indent="-334963" defTabSz="1219170" eaLnBrk="0" hangingPunct="0">
              <a:spcAft>
                <a:spcPts val="1600"/>
              </a:spcAft>
              <a:buClr>
                <a:srgbClr val="C00000"/>
              </a:buClr>
              <a:buSzPct val="100000"/>
              <a:buFont typeface="Wingdings" panose="05000000000000000000" pitchFamily="2" charset="2"/>
              <a:buChar char="ü"/>
            </a:pPr>
            <a:r>
              <a:rPr lang="pl-PL"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7</a:t>
            </a:r>
            <a:r>
              <a:rPr lang="de-DE"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de-DE" sz="1400" b="1"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years</a:t>
            </a:r>
            <a:r>
              <a:rPr lang="de-DE"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de-DE" sz="1400" b="1"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of</a:t>
            </a:r>
            <a:r>
              <a:rPr lang="de-DE"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de-DE" sz="1400" b="1" dirty="0" err="1">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cooperation</a:t>
            </a:r>
            <a:endParaRPr lang="de-DE"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34963" indent="-334963" defTabSz="1219170" eaLnBrk="0" hangingPunct="0">
              <a:spcAft>
                <a:spcPts val="1600"/>
              </a:spcAft>
              <a:buClr>
                <a:srgbClr val="C00000"/>
              </a:buClr>
              <a:buSzPct val="100000"/>
              <a:buFont typeface="Wingdings" panose="05000000000000000000" pitchFamily="2" charset="2"/>
              <a:buChar char="ü"/>
            </a:pPr>
            <a:r>
              <a:rPr lang="pl-PL" sz="1400" b="1" dirty="0" err="1">
                <a:latin typeface="Open Sans Semibold" panose="020B0606030504020204" pitchFamily="34" charset="0"/>
                <a:ea typeface="Open Sans Semibold" panose="020B0606030504020204" pitchFamily="34" charset="0"/>
                <a:cs typeface="Open Sans Semibold" panose="020B0606030504020204" pitchFamily="34" charset="0"/>
              </a:rPr>
              <a:t>Platinium</a:t>
            </a:r>
            <a:r>
              <a:rPr lang="pl-PL" sz="1400"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de-DE"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rPr>
              <a:t>Partnership Level</a:t>
            </a:r>
            <a:endParaRPr lang="pl-PL" sz="1400" b="1" dirty="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7" name="Content Placeholder 4">
            <a:extLst>
              <a:ext uri="{FF2B5EF4-FFF2-40B4-BE49-F238E27FC236}">
                <a16:creationId xmlns:a16="http://schemas.microsoft.com/office/drawing/2014/main" id="{DDBA8D52-4F74-8A42-862B-2097170B1C72}"/>
              </a:ext>
            </a:extLst>
          </p:cNvPr>
          <p:cNvSpPr txBox="1">
            <a:spLocks/>
          </p:cNvSpPr>
          <p:nvPr/>
        </p:nvSpPr>
        <p:spPr>
          <a:xfrm>
            <a:off x="2182176" y="2722702"/>
            <a:ext cx="4104456" cy="4076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buNone/>
            </a:pPr>
            <a:r>
              <a:rPr lang="pl-PL" b="1" dirty="0">
                <a:solidFill>
                  <a:srgbClr val="C00000"/>
                </a:solidFill>
                <a:latin typeface="Open Sans" panose="020B0606030504020204" pitchFamily="34" charset="0"/>
                <a:ea typeface="Open Sans" panose="020B0606030504020204" pitchFamily="34" charset="0"/>
                <a:cs typeface="Open Sans" panose="020B0606030504020204" pitchFamily="34" charset="0"/>
              </a:rPr>
              <a:t>Partners </a:t>
            </a:r>
            <a:r>
              <a:rPr lang="pl-PL"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since</a:t>
            </a:r>
            <a:r>
              <a:rPr lang="de-DE" b="1" dirty="0">
                <a:solidFill>
                  <a:srgbClr val="C00000"/>
                </a:solidFill>
                <a:latin typeface="Open Sans" panose="020B0606030504020204" pitchFamily="34" charset="0"/>
                <a:ea typeface="Open Sans" panose="020B0606030504020204" pitchFamily="34" charset="0"/>
                <a:cs typeface="Open Sans" panose="020B0606030504020204" pitchFamily="34" charset="0"/>
              </a:rPr>
              <a:t> 201</a:t>
            </a:r>
            <a:r>
              <a:rPr lang="pl-PL" b="1" dirty="0">
                <a:solidFill>
                  <a:srgbClr val="C00000"/>
                </a:solidFill>
                <a:latin typeface="Open Sans" panose="020B0606030504020204" pitchFamily="34" charset="0"/>
                <a:ea typeface="Open Sans" panose="020B0606030504020204" pitchFamily="34" charset="0"/>
                <a:cs typeface="Open Sans" panose="020B0606030504020204" pitchFamily="34" charset="0"/>
              </a:rPr>
              <a:t>5</a:t>
            </a:r>
            <a:endParaRPr lang="de-DE"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4">
            <a:extLst>
              <a:ext uri="{FF2B5EF4-FFF2-40B4-BE49-F238E27FC236}">
                <a16:creationId xmlns:a16="http://schemas.microsoft.com/office/drawing/2014/main" id="{83D660E4-E7E2-294F-82DC-0DF15027C986}"/>
              </a:ext>
            </a:extLst>
          </p:cNvPr>
          <p:cNvSpPr txBox="1">
            <a:spLocks/>
          </p:cNvSpPr>
          <p:nvPr/>
        </p:nvSpPr>
        <p:spPr>
          <a:xfrm>
            <a:off x="4496386" y="1548977"/>
            <a:ext cx="5184576" cy="33381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34963" indent="-334963" defTabSz="1219170" eaLnBrk="0" hangingPunct="0">
              <a:spcAft>
                <a:spcPts val="1600"/>
              </a:spcAft>
              <a:buClr>
                <a:srgbClr val="C00000"/>
              </a:buClr>
              <a:buSzPct val="100000"/>
              <a:buFont typeface="Wingdings" panose="05000000000000000000" pitchFamily="2" charset="2"/>
              <a:buChar char="ü"/>
            </a:pPr>
            <a:endParaRPr lang="de-DE" sz="1400" b="1" dirty="0">
              <a:solidFill>
                <a:srgbClr val="FFFF00"/>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3" name="Obraz 2">
            <a:extLst>
              <a:ext uri="{FF2B5EF4-FFF2-40B4-BE49-F238E27FC236}">
                <a16:creationId xmlns:a16="http://schemas.microsoft.com/office/drawing/2014/main" id="{596AC110-64FE-70AA-087A-AC272676AD60}"/>
              </a:ext>
            </a:extLst>
          </p:cNvPr>
          <p:cNvPicPr>
            <a:picLocks noChangeAspect="1"/>
          </p:cNvPicPr>
          <p:nvPr/>
        </p:nvPicPr>
        <p:blipFill>
          <a:blip r:embed="rId2"/>
          <a:stretch>
            <a:fillRect/>
          </a:stretch>
        </p:blipFill>
        <p:spPr>
          <a:xfrm>
            <a:off x="346331" y="1354952"/>
            <a:ext cx="4158290" cy="731859"/>
          </a:xfrm>
          <a:prstGeom prst="rect">
            <a:avLst/>
          </a:prstGeom>
        </p:spPr>
      </p:pic>
      <p:pic>
        <p:nvPicPr>
          <p:cNvPr id="6" name="Obraz 5">
            <a:extLst>
              <a:ext uri="{FF2B5EF4-FFF2-40B4-BE49-F238E27FC236}">
                <a16:creationId xmlns:a16="http://schemas.microsoft.com/office/drawing/2014/main" id="{FC5A3BE4-9136-6CB3-5EA7-195539361EF9}"/>
              </a:ext>
            </a:extLst>
          </p:cNvPr>
          <p:cNvPicPr>
            <a:picLocks noChangeAspect="1"/>
          </p:cNvPicPr>
          <p:nvPr/>
        </p:nvPicPr>
        <p:blipFill>
          <a:blip r:embed="rId3"/>
          <a:stretch>
            <a:fillRect/>
          </a:stretch>
        </p:blipFill>
        <p:spPr>
          <a:xfrm>
            <a:off x="217402" y="2571750"/>
            <a:ext cx="2017928" cy="1586091"/>
          </a:xfrm>
          <a:prstGeom prst="rect">
            <a:avLst/>
          </a:prstGeom>
        </p:spPr>
      </p:pic>
      <p:pic>
        <p:nvPicPr>
          <p:cNvPr id="5" name="Obraz 4">
            <a:extLst>
              <a:ext uri="{FF2B5EF4-FFF2-40B4-BE49-F238E27FC236}">
                <a16:creationId xmlns:a16="http://schemas.microsoft.com/office/drawing/2014/main" id="{4E4A7784-D196-EC20-E500-08641AB989C2}"/>
              </a:ext>
            </a:extLst>
          </p:cNvPr>
          <p:cNvPicPr>
            <a:picLocks noChangeAspect="1"/>
          </p:cNvPicPr>
          <p:nvPr/>
        </p:nvPicPr>
        <p:blipFill>
          <a:blip r:embed="rId4"/>
          <a:srcRect/>
          <a:stretch/>
        </p:blipFill>
        <p:spPr>
          <a:xfrm>
            <a:off x="4234404" y="404563"/>
            <a:ext cx="6048207" cy="4536156"/>
          </a:xfrm>
          <a:prstGeom prst="rect">
            <a:avLst/>
          </a:prstGeom>
        </p:spPr>
      </p:pic>
    </p:spTree>
    <p:extLst>
      <p:ext uri="{BB962C8B-B14F-4D97-AF65-F5344CB8AC3E}">
        <p14:creationId xmlns:p14="http://schemas.microsoft.com/office/powerpoint/2010/main" val="316361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4" name="Prostokąt: zaokrąglone rogi 13">
            <a:extLst>
              <a:ext uri="{FF2B5EF4-FFF2-40B4-BE49-F238E27FC236}">
                <a16:creationId xmlns:a16="http://schemas.microsoft.com/office/drawing/2014/main" id="{84FB6B01-EF87-894B-6993-EA7C3098DE9B}"/>
              </a:ext>
            </a:extLst>
          </p:cNvPr>
          <p:cNvSpPr/>
          <p:nvPr/>
        </p:nvSpPr>
        <p:spPr>
          <a:xfrm>
            <a:off x="4023567" y="4055764"/>
            <a:ext cx="4921543" cy="366055"/>
          </a:xfrm>
          <a:prstGeom prst="roundRect">
            <a:avLst>
              <a:gd name="adj" fmla="val 50000"/>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F9DBD785-2E01-6C07-617F-B688DE463EBA}"/>
              </a:ext>
            </a:extLst>
          </p:cNvPr>
          <p:cNvPicPr>
            <a:picLocks noChangeAspect="1"/>
          </p:cNvPicPr>
          <p:nvPr/>
        </p:nvPicPr>
        <p:blipFill>
          <a:blip r:embed="rId3"/>
          <a:stretch>
            <a:fillRect/>
          </a:stretch>
        </p:blipFill>
        <p:spPr>
          <a:xfrm>
            <a:off x="5301043" y="609773"/>
            <a:ext cx="4262328" cy="4473465"/>
          </a:xfrm>
          <a:prstGeom prst="rect">
            <a:avLst/>
          </a:prstGeom>
        </p:spPr>
      </p:pic>
      <p:sp>
        <p:nvSpPr>
          <p:cNvPr id="159" name="Google Shape;159;p12"/>
          <p:cNvSpPr txBox="1">
            <a:spLocks noGrp="1"/>
          </p:cNvSpPr>
          <p:nvPr>
            <p:ph type="body" idx="1"/>
          </p:nvPr>
        </p:nvSpPr>
        <p:spPr>
          <a:xfrm>
            <a:off x="140656" y="699542"/>
            <a:ext cx="5151424" cy="1279277"/>
          </a:xfrm>
          <a:prstGeom prst="rect">
            <a:avLst/>
          </a:prstGeom>
          <a:noFill/>
          <a:ln>
            <a:noFill/>
          </a:ln>
        </p:spPr>
        <p:txBody>
          <a:bodyPr spcFirstLastPara="1" wrap="square" lIns="91425" tIns="45700" rIns="91425" bIns="45700" anchor="t" anchorCtr="0">
            <a:normAutofit fontScale="92500" lnSpcReduction="20000"/>
          </a:bodyPr>
          <a:lstStyle/>
          <a:p>
            <a:pPr marL="0" lvl="1" indent="0" algn="l" rtl="0">
              <a:lnSpc>
                <a:spcPct val="150000"/>
              </a:lnSpc>
              <a:spcBef>
                <a:spcPts val="0"/>
              </a:spcBef>
              <a:spcAft>
                <a:spcPts val="0"/>
              </a:spcAft>
              <a:buClr>
                <a:srgbClr val="000000"/>
              </a:buClr>
              <a:buSzPct val="100000"/>
              <a:buNone/>
            </a:pPr>
            <a:r>
              <a:rPr lang="pl-PL" sz="1400" b="1" dirty="0" err="1">
                <a:solidFill>
                  <a:srgbClr val="C00000"/>
                </a:solidFill>
              </a:rPr>
              <a:t>Maguay</a:t>
            </a:r>
            <a:r>
              <a:rPr lang="pl-PL" sz="1400" b="1" dirty="0">
                <a:solidFill>
                  <a:srgbClr val="C00000"/>
                </a:solidFill>
              </a:rPr>
              <a:t> </a:t>
            </a:r>
            <a:r>
              <a:rPr lang="pl-PL" sz="1400" b="1" dirty="0" err="1">
                <a:solidFill>
                  <a:srgbClr val="C00000"/>
                </a:solidFill>
              </a:rPr>
              <a:t>PowerStor</a:t>
            </a:r>
            <a:r>
              <a:rPr lang="pl-PL" sz="1400" b="1" dirty="0">
                <a:solidFill>
                  <a:srgbClr val="C00000"/>
                </a:solidFill>
              </a:rPr>
              <a:t> </a:t>
            </a:r>
            <a:r>
              <a:rPr lang="pl-PL" sz="1400" b="1" dirty="0" err="1">
                <a:solidFill>
                  <a:srgbClr val="C00000"/>
                </a:solidFill>
              </a:rPr>
              <a:t>All</a:t>
            </a:r>
            <a:r>
              <a:rPr lang="pl-PL" sz="1400" b="1" dirty="0">
                <a:solidFill>
                  <a:srgbClr val="C00000"/>
                </a:solidFill>
              </a:rPr>
              <a:t>-Flash Single-</a:t>
            </a:r>
            <a:r>
              <a:rPr lang="pl-PL" sz="1400" b="1" dirty="0" err="1">
                <a:solidFill>
                  <a:srgbClr val="C00000"/>
                </a:solidFill>
              </a:rPr>
              <a:t>Node</a:t>
            </a:r>
            <a:r>
              <a:rPr lang="pl-PL" sz="1400" b="1" dirty="0">
                <a:solidFill>
                  <a:srgbClr val="C00000"/>
                </a:solidFill>
              </a:rPr>
              <a:t> System </a:t>
            </a:r>
          </a:p>
          <a:p>
            <a:pPr marL="0" lvl="1" indent="0" algn="l" rtl="0">
              <a:lnSpc>
                <a:spcPct val="150000"/>
              </a:lnSpc>
              <a:spcBef>
                <a:spcPts val="0"/>
              </a:spcBef>
              <a:spcAft>
                <a:spcPts val="0"/>
              </a:spcAft>
              <a:buClr>
                <a:srgbClr val="000000"/>
              </a:buClr>
              <a:buSzPct val="100000"/>
              <a:buNone/>
            </a:pPr>
            <a:r>
              <a:rPr lang="en-US" sz="1200" dirty="0">
                <a:solidFill>
                  <a:schemeClr val="dk1"/>
                </a:solidFill>
              </a:rPr>
              <a:t>All-Flash Single-Node Data Storage System is an Intel-based server</a:t>
            </a:r>
            <a:r>
              <a:rPr lang="pl-PL" sz="1200" dirty="0">
                <a:solidFill>
                  <a:schemeClr val="dk1"/>
                </a:solidFill>
              </a:rPr>
              <a:t> </a:t>
            </a:r>
            <a:r>
              <a:rPr lang="en-US" sz="1200" dirty="0">
                <a:solidFill>
                  <a:schemeClr val="dk1"/>
                </a:solidFill>
              </a:rPr>
              <a:t>with Intel® Xeon® CPU that </a:t>
            </a:r>
            <a:r>
              <a:rPr lang="en-US" sz="1200" b="1" dirty="0">
                <a:solidFill>
                  <a:schemeClr val="dk1"/>
                </a:solidFill>
              </a:rPr>
              <a:t>enables building</a:t>
            </a:r>
            <a:r>
              <a:rPr lang="pl-PL" sz="1200" b="1" dirty="0">
                <a:solidFill>
                  <a:schemeClr val="dk1"/>
                </a:solidFill>
              </a:rPr>
              <a:t> high-performance</a:t>
            </a:r>
            <a:r>
              <a:rPr lang="en-US" sz="1200" b="1" dirty="0">
                <a:solidFill>
                  <a:schemeClr val="dk1"/>
                </a:solidFill>
              </a:rPr>
              <a:t> data storage infrastructure</a:t>
            </a:r>
            <a:r>
              <a:rPr lang="en-US" sz="1200" dirty="0">
                <a:solidFill>
                  <a:schemeClr val="dk1"/>
                </a:solidFill>
              </a:rPr>
              <a:t> that is flexible and can be customized according to the most demanding business needs and requirements.</a:t>
            </a:r>
            <a:endParaRPr sz="1200" b="0" u="none" strike="noStrike" dirty="0">
              <a:solidFill>
                <a:schemeClr val="dk1"/>
              </a:solidFill>
            </a:endParaRPr>
          </a:p>
          <a:p>
            <a:pPr marL="228600" lvl="1" indent="-163830" algn="l" rtl="0">
              <a:lnSpc>
                <a:spcPct val="150000"/>
              </a:lnSpc>
              <a:spcBef>
                <a:spcPts val="600"/>
              </a:spcBef>
              <a:spcAft>
                <a:spcPts val="0"/>
              </a:spcAft>
              <a:buSzPct val="100000"/>
              <a:buFont typeface="Noto Sans Symbols"/>
              <a:buNone/>
            </a:pPr>
            <a:endParaRPr sz="1200" b="0" u="none" strike="noStrike" dirty="0">
              <a:solidFill>
                <a:schemeClr val="dk1"/>
              </a:solidFill>
            </a:endParaRPr>
          </a:p>
        </p:txBody>
      </p:sp>
      <p:sp>
        <p:nvSpPr>
          <p:cNvPr id="160" name="Google Shape;160;p12"/>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br>
              <a:rPr lang="pl-PL" u="sng" dirty="0">
                <a:solidFill>
                  <a:schemeClr val="hlink"/>
                </a:solidFill>
                <a:latin typeface="Calibri"/>
                <a:ea typeface="Calibri"/>
                <a:cs typeface="Calibri"/>
                <a:sym typeface="Calibri"/>
                <a:hlinkClick r:id="rId4"/>
              </a:rPr>
            </a:br>
            <a:r>
              <a:rPr lang="pl-PL" dirty="0" err="1">
                <a:solidFill>
                  <a:srgbClr val="0C0C0C"/>
                </a:solidFill>
              </a:rPr>
              <a:t>Maguay</a:t>
            </a:r>
            <a:r>
              <a:rPr lang="pl-PL" dirty="0">
                <a:solidFill>
                  <a:srgbClr val="0C0C0C"/>
                </a:solidFill>
              </a:rPr>
              <a:t> </a:t>
            </a:r>
            <a:r>
              <a:rPr lang="pl-PL" dirty="0" err="1">
                <a:solidFill>
                  <a:srgbClr val="0C0C0C"/>
                </a:solidFill>
              </a:rPr>
              <a:t>PowerStor</a:t>
            </a:r>
            <a:r>
              <a:rPr lang="pl-PL" dirty="0">
                <a:solidFill>
                  <a:srgbClr val="0C0C0C"/>
                </a:solidFill>
              </a:rPr>
              <a:t> Server Powered by Open-E </a:t>
            </a:r>
            <a:r>
              <a:rPr lang="pl-PL" dirty="0" err="1">
                <a:solidFill>
                  <a:srgbClr val="0C0C0C"/>
                </a:solidFill>
              </a:rPr>
              <a:t>JovianDSS</a:t>
            </a:r>
            <a:br>
              <a:rPr lang="pl-PL" dirty="0">
                <a:solidFill>
                  <a:srgbClr val="0C0C0C"/>
                </a:solidFill>
              </a:rPr>
            </a:br>
            <a:endParaRPr dirty="0"/>
          </a:p>
        </p:txBody>
      </p:sp>
      <p:pic>
        <p:nvPicPr>
          <p:cNvPr id="5" name="Obraz 4">
            <a:extLst>
              <a:ext uri="{FF2B5EF4-FFF2-40B4-BE49-F238E27FC236}">
                <a16:creationId xmlns:a16="http://schemas.microsoft.com/office/drawing/2014/main" id="{3B8D62D2-A84B-4481-E774-3D30E1870DDB}"/>
              </a:ext>
            </a:extLst>
          </p:cNvPr>
          <p:cNvPicPr>
            <a:picLocks noChangeAspect="1"/>
          </p:cNvPicPr>
          <p:nvPr/>
        </p:nvPicPr>
        <p:blipFill>
          <a:blip r:embed="rId5"/>
          <a:stretch>
            <a:fillRect/>
          </a:stretch>
        </p:blipFill>
        <p:spPr>
          <a:xfrm>
            <a:off x="243062" y="3273491"/>
            <a:ext cx="3323596" cy="1714872"/>
          </a:xfrm>
          <a:prstGeom prst="rect">
            <a:avLst/>
          </a:prstGeom>
        </p:spPr>
      </p:pic>
      <p:sp>
        <p:nvSpPr>
          <p:cNvPr id="7" name="pole tekstowe 6">
            <a:extLst>
              <a:ext uri="{FF2B5EF4-FFF2-40B4-BE49-F238E27FC236}">
                <a16:creationId xmlns:a16="http://schemas.microsoft.com/office/drawing/2014/main" id="{9A85220C-6846-E01E-FD94-9527ADE47E11}"/>
              </a:ext>
            </a:extLst>
          </p:cNvPr>
          <p:cNvSpPr txBox="1"/>
          <p:nvPr/>
        </p:nvSpPr>
        <p:spPr>
          <a:xfrm>
            <a:off x="-266265" y="1968666"/>
            <a:ext cx="2757590" cy="562590"/>
          </a:xfrm>
          <a:prstGeom prst="rect">
            <a:avLst/>
          </a:prstGeom>
          <a:noFill/>
        </p:spPr>
        <p:txBody>
          <a:bodyPr wrap="square" rtlCol="0">
            <a:spAutoFit/>
          </a:bodyPr>
          <a:lstStyle/>
          <a:p>
            <a:pPr marL="636587" lvl="2" indent="-228600" algn="l" rtl="0">
              <a:lnSpc>
                <a:spcPct val="150000"/>
              </a:lnSpc>
              <a:spcBef>
                <a:spcPts val="600"/>
              </a:spcBef>
              <a:spcAft>
                <a:spcPts val="0"/>
              </a:spcAft>
              <a:buClr>
                <a:srgbClr val="C00000"/>
              </a:buClr>
              <a:buSzPct val="100000"/>
              <a:buFont typeface="Wingdings" panose="05000000000000000000" pitchFamily="2" charset="2"/>
              <a:buChar char="ü"/>
            </a:pP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Reliable private </a:t>
            </a:r>
            <a:r>
              <a:rPr lang="en-US" sz="900" b="1" u="none" strike="noStrike" dirty="0" err="1">
                <a:solidFill>
                  <a:schemeClr val="dk1"/>
                </a:solidFill>
                <a:latin typeface="Open Sans" panose="020B0606030504020204" pitchFamily="34" charset="0"/>
                <a:ea typeface="Open Sans" panose="020B0606030504020204" pitchFamily="34" charset="0"/>
                <a:cs typeface="Open Sans" panose="020B0606030504020204" pitchFamily="34" charset="0"/>
              </a:rPr>
              <a:t>CloudBox</a:t>
            </a:r>
            <a:endPar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636587" lvl="2" indent="-228600" algn="l" rtl="0">
              <a:lnSpc>
                <a:spcPct val="150000"/>
              </a:lnSpc>
              <a:spcBef>
                <a:spcPts val="600"/>
              </a:spcBef>
              <a:spcAft>
                <a:spcPts val="0"/>
              </a:spcAft>
              <a:buClr>
                <a:srgbClr val="C00000"/>
              </a:buClr>
              <a:buSzPct val="100000"/>
              <a:buFont typeface="Wingdings" panose="05000000000000000000" pitchFamily="2" charset="2"/>
              <a:buChar char="ü"/>
            </a:pP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High-performing I/O</a:t>
            </a:r>
            <a:r>
              <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data</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storage</a:t>
            </a:r>
          </a:p>
        </p:txBody>
      </p:sp>
      <p:sp>
        <p:nvSpPr>
          <p:cNvPr id="8" name="pole tekstowe 7">
            <a:extLst>
              <a:ext uri="{FF2B5EF4-FFF2-40B4-BE49-F238E27FC236}">
                <a16:creationId xmlns:a16="http://schemas.microsoft.com/office/drawing/2014/main" id="{6FCD459F-08F9-CB39-46AA-8A9976487E73}"/>
              </a:ext>
            </a:extLst>
          </p:cNvPr>
          <p:cNvSpPr txBox="1"/>
          <p:nvPr/>
        </p:nvSpPr>
        <p:spPr>
          <a:xfrm>
            <a:off x="2226559" y="1968666"/>
            <a:ext cx="3660021" cy="562590"/>
          </a:xfrm>
          <a:prstGeom prst="rect">
            <a:avLst/>
          </a:prstGeom>
          <a:noFill/>
        </p:spPr>
        <p:txBody>
          <a:bodyPr wrap="square" rtlCol="0">
            <a:spAutoFit/>
          </a:bodyPr>
          <a:lstStyle/>
          <a:p>
            <a:pPr marL="636587" lvl="2" indent="-228600" algn="l" rtl="0">
              <a:lnSpc>
                <a:spcPct val="150000"/>
              </a:lnSpc>
              <a:spcBef>
                <a:spcPts val="600"/>
              </a:spcBef>
              <a:spcAft>
                <a:spcPts val="0"/>
              </a:spcAft>
              <a:buClr>
                <a:srgbClr val="C00000"/>
              </a:buClr>
              <a:buSzPct val="100000"/>
              <a:buFont typeface="Wingdings" panose="05000000000000000000" pitchFamily="2" charset="2"/>
              <a:buChar char="ü"/>
            </a:pP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Fast</a:t>
            </a:r>
            <a:r>
              <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data</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storage for Big Data ZFS</a:t>
            </a:r>
            <a:r>
              <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appliances</a:t>
            </a:r>
          </a:p>
          <a:p>
            <a:pPr marL="636587" lvl="2" indent="-228600" algn="l" rtl="0">
              <a:lnSpc>
                <a:spcPct val="150000"/>
              </a:lnSpc>
              <a:spcBef>
                <a:spcPts val="600"/>
              </a:spcBef>
              <a:spcAft>
                <a:spcPts val="0"/>
              </a:spcAft>
              <a:buClr>
                <a:srgbClr val="C00000"/>
              </a:buClr>
              <a:buSzPct val="100000"/>
              <a:buFont typeface="Wingdings" panose="05000000000000000000" pitchFamily="2" charset="2"/>
              <a:buChar char="ü"/>
            </a:pP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Storage for H</a:t>
            </a:r>
            <a:r>
              <a:rPr lang="pl-PL" sz="900" b="1" u="none" strike="noStrike" dirty="0" err="1">
                <a:solidFill>
                  <a:schemeClr val="dk1"/>
                </a:solidFill>
                <a:latin typeface="Open Sans" panose="020B0606030504020204" pitchFamily="34" charset="0"/>
                <a:ea typeface="Open Sans" panose="020B0606030504020204" pitchFamily="34" charset="0"/>
                <a:cs typeface="Open Sans" panose="020B0606030504020204" pitchFamily="34" charset="0"/>
              </a:rPr>
              <a:t>igh</a:t>
            </a:r>
            <a:r>
              <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P</a:t>
            </a:r>
            <a:r>
              <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reforming </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C</a:t>
            </a:r>
            <a:r>
              <a:rPr lang="pl-PL" sz="900" b="1" u="none" strike="noStrike" dirty="0" err="1">
                <a:solidFill>
                  <a:schemeClr val="dk1"/>
                </a:solidFill>
                <a:latin typeface="Open Sans" panose="020B0606030504020204" pitchFamily="34" charset="0"/>
                <a:ea typeface="Open Sans" panose="020B0606030504020204" pitchFamily="34" charset="0"/>
                <a:cs typeface="Open Sans" panose="020B0606030504020204" pitchFamily="34" charset="0"/>
              </a:rPr>
              <a:t>omputing</a:t>
            </a:r>
            <a:r>
              <a:rPr lang="en-US"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rPr>
              <a:t> and AI</a:t>
            </a:r>
            <a:endParaRPr lang="pl-PL" sz="900" b="1" u="none" strike="noStrike"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Obraz 2">
            <a:extLst>
              <a:ext uri="{FF2B5EF4-FFF2-40B4-BE49-F238E27FC236}">
                <a16:creationId xmlns:a16="http://schemas.microsoft.com/office/drawing/2014/main" id="{F83C9381-52D0-6F79-246D-184170D263AF}"/>
              </a:ext>
            </a:extLst>
          </p:cNvPr>
          <p:cNvPicPr>
            <a:picLocks noChangeAspect="1"/>
          </p:cNvPicPr>
          <p:nvPr/>
        </p:nvPicPr>
        <p:blipFill>
          <a:blip r:embed="rId6"/>
          <a:stretch>
            <a:fillRect/>
          </a:stretch>
        </p:blipFill>
        <p:spPr>
          <a:xfrm>
            <a:off x="234099" y="2852642"/>
            <a:ext cx="3323597" cy="799879"/>
          </a:xfrm>
          <a:prstGeom prst="rect">
            <a:avLst/>
          </a:prstGeom>
        </p:spPr>
      </p:pic>
      <p:sp>
        <p:nvSpPr>
          <p:cNvPr id="11" name="pole tekstowe 10">
            <a:extLst>
              <a:ext uri="{FF2B5EF4-FFF2-40B4-BE49-F238E27FC236}">
                <a16:creationId xmlns:a16="http://schemas.microsoft.com/office/drawing/2014/main" id="{099799B7-D4B2-EA35-D12E-A2C20CA55DBC}"/>
              </a:ext>
            </a:extLst>
          </p:cNvPr>
          <p:cNvSpPr txBox="1"/>
          <p:nvPr/>
        </p:nvSpPr>
        <p:spPr>
          <a:xfrm>
            <a:off x="3941398" y="2760769"/>
            <a:ext cx="1907830" cy="1206484"/>
          </a:xfrm>
          <a:prstGeom prst="rect">
            <a:avLst/>
          </a:prstGeom>
          <a:noFill/>
        </p:spPr>
        <p:txBody>
          <a:bodyPr wrap="square" rtlCol="0">
            <a:spAutoFit/>
          </a:bodyPr>
          <a:lstStyle/>
          <a:p>
            <a:r>
              <a:rPr lang="pl-PL"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Recommended</a:t>
            </a:r>
            <a:r>
              <a:rPr lang="pl-PL" b="1" dirty="0">
                <a:solidFill>
                  <a:srgbClr val="C00000"/>
                </a:solidFill>
                <a:latin typeface="Open Sans" panose="020B0606030504020204" pitchFamily="34" charset="0"/>
                <a:ea typeface="Open Sans" panose="020B0606030504020204" pitchFamily="34" charset="0"/>
                <a:cs typeface="Open Sans" panose="020B0606030504020204" pitchFamily="34" charset="0"/>
              </a:rPr>
              <a:t> for:</a:t>
            </a:r>
          </a:p>
          <a:p>
            <a:pPr marL="285750" lvl="2" indent="-285750">
              <a:lnSpc>
                <a:spcPct val="150000"/>
              </a:lnSpc>
              <a:buClr>
                <a:srgbClr val="C00000"/>
              </a:buClr>
              <a:buFont typeface="Wingdings" panose="05000000000000000000" pitchFamily="2" charset="2"/>
              <a:buChar char="§"/>
            </a:pPr>
            <a:r>
              <a:rPr lang="pl-PL" sz="1000" dirty="0" err="1">
                <a:latin typeface="Open Sans" panose="020B0606030504020204" pitchFamily="34" charset="0"/>
                <a:ea typeface="Open Sans" panose="020B0606030504020204" pitchFamily="34" charset="0"/>
                <a:cs typeface="Open Sans" panose="020B0606030504020204" pitchFamily="34" charset="0"/>
              </a:rPr>
              <a:t>Gov</a:t>
            </a:r>
            <a:r>
              <a:rPr lang="pl-PL" sz="1000" dirty="0">
                <a:latin typeface="Open Sans" panose="020B0606030504020204" pitchFamily="34" charset="0"/>
                <a:ea typeface="Open Sans" panose="020B0606030504020204" pitchFamily="34" charset="0"/>
                <a:cs typeface="Open Sans" panose="020B0606030504020204" pitchFamily="34" charset="0"/>
              </a:rPr>
              <a:t> &amp; Public</a:t>
            </a:r>
          </a:p>
          <a:p>
            <a:pPr marL="285750" lvl="2" indent="-285750">
              <a:lnSpc>
                <a:spcPct val="150000"/>
              </a:lnSpc>
              <a:buClr>
                <a:srgbClr val="C00000"/>
              </a:buClr>
              <a:buFont typeface="Wingdings" panose="05000000000000000000" pitchFamily="2" charset="2"/>
              <a:buChar char="§"/>
            </a:pPr>
            <a:r>
              <a:rPr lang="pl-PL" sz="1000" dirty="0" err="1">
                <a:latin typeface="Open Sans" panose="020B0606030504020204" pitchFamily="34" charset="0"/>
                <a:ea typeface="Open Sans" panose="020B0606030504020204" pitchFamily="34" charset="0"/>
                <a:cs typeface="Open Sans" panose="020B0606030504020204" pitchFamily="34" charset="0"/>
              </a:rPr>
              <a:t>Research</a:t>
            </a:r>
            <a:r>
              <a:rPr lang="pl-PL" sz="1000" dirty="0">
                <a:latin typeface="Open Sans" panose="020B0606030504020204" pitchFamily="34" charset="0"/>
                <a:ea typeface="Open Sans" panose="020B0606030504020204" pitchFamily="34" charset="0"/>
                <a:cs typeface="Open Sans" panose="020B0606030504020204" pitchFamily="34" charset="0"/>
              </a:rPr>
              <a:t> </a:t>
            </a:r>
            <a:r>
              <a:rPr lang="pl-PL" sz="1000" dirty="0" err="1">
                <a:latin typeface="Open Sans" panose="020B0606030504020204" pitchFamily="34" charset="0"/>
                <a:ea typeface="Open Sans" panose="020B0606030504020204" pitchFamily="34" charset="0"/>
                <a:cs typeface="Open Sans" panose="020B0606030504020204" pitchFamily="34" charset="0"/>
              </a:rPr>
              <a:t>Institutes</a:t>
            </a:r>
            <a:endParaRPr lang="pl-PL" sz="1000" dirty="0">
              <a:latin typeface="Open Sans" panose="020B0606030504020204" pitchFamily="34" charset="0"/>
              <a:ea typeface="Open Sans" panose="020B0606030504020204" pitchFamily="34" charset="0"/>
              <a:cs typeface="Open Sans" panose="020B0606030504020204" pitchFamily="34" charset="0"/>
            </a:endParaRPr>
          </a:p>
          <a:p>
            <a:pPr marL="285750" lvl="2" indent="-285750">
              <a:lnSpc>
                <a:spcPct val="150000"/>
              </a:lnSpc>
              <a:buClr>
                <a:srgbClr val="C00000"/>
              </a:buClr>
              <a:buFont typeface="Wingdings" panose="05000000000000000000" pitchFamily="2" charset="2"/>
              <a:buChar char="§"/>
            </a:pPr>
            <a:r>
              <a:rPr lang="pl-PL" sz="1000" dirty="0">
                <a:latin typeface="Open Sans" panose="020B0606030504020204" pitchFamily="34" charset="0"/>
                <a:ea typeface="Open Sans" panose="020B0606030504020204" pitchFamily="34" charset="0"/>
                <a:cs typeface="Open Sans" panose="020B0606030504020204" pitchFamily="34" charset="0"/>
              </a:rPr>
              <a:t>Energy, </a:t>
            </a:r>
            <a:r>
              <a:rPr lang="pl-PL" sz="1000" dirty="0" err="1">
                <a:latin typeface="Open Sans" panose="020B0606030504020204" pitchFamily="34" charset="0"/>
                <a:ea typeface="Open Sans" panose="020B0606030504020204" pitchFamily="34" charset="0"/>
                <a:cs typeface="Open Sans" panose="020B0606030504020204" pitchFamily="34" charset="0"/>
              </a:rPr>
              <a:t>Gas</a:t>
            </a:r>
            <a:r>
              <a:rPr lang="pl-PL" sz="1000" dirty="0">
                <a:latin typeface="Open Sans" panose="020B0606030504020204" pitchFamily="34" charset="0"/>
                <a:ea typeface="Open Sans" panose="020B0606030504020204" pitchFamily="34" charset="0"/>
                <a:cs typeface="Open Sans" panose="020B0606030504020204" pitchFamily="34" charset="0"/>
              </a:rPr>
              <a:t> &amp; </a:t>
            </a:r>
            <a:r>
              <a:rPr lang="pl-PL" sz="1000" dirty="0" err="1">
                <a:latin typeface="Open Sans" panose="020B0606030504020204" pitchFamily="34" charset="0"/>
                <a:ea typeface="Open Sans" panose="020B0606030504020204" pitchFamily="34" charset="0"/>
                <a:cs typeface="Open Sans" panose="020B0606030504020204" pitchFamily="34" charset="0"/>
              </a:rPr>
              <a:t>Oil</a:t>
            </a:r>
            <a:endParaRPr lang="pl-PL" sz="1000" dirty="0">
              <a:latin typeface="Open Sans" panose="020B0606030504020204" pitchFamily="34" charset="0"/>
              <a:ea typeface="Open Sans" panose="020B0606030504020204" pitchFamily="34" charset="0"/>
              <a:cs typeface="Open Sans" panose="020B0606030504020204" pitchFamily="34" charset="0"/>
            </a:endParaRPr>
          </a:p>
          <a:p>
            <a:pPr marL="285750" lvl="2" indent="-285750">
              <a:lnSpc>
                <a:spcPct val="150000"/>
              </a:lnSpc>
              <a:buClr>
                <a:srgbClr val="C00000"/>
              </a:buClr>
              <a:buFont typeface="Wingdings" panose="05000000000000000000" pitchFamily="2" charset="2"/>
              <a:buChar char="§"/>
            </a:pPr>
            <a:r>
              <a:rPr lang="pl-PL" sz="1000" dirty="0">
                <a:latin typeface="Open Sans" panose="020B0606030504020204" pitchFamily="34" charset="0"/>
                <a:ea typeface="Open Sans" panose="020B0606030504020204" pitchFamily="34" charset="0"/>
                <a:cs typeface="Open Sans" panose="020B0606030504020204" pitchFamily="34" charset="0"/>
              </a:rPr>
              <a:t>Automotive</a:t>
            </a:r>
          </a:p>
        </p:txBody>
      </p:sp>
      <p:sp>
        <p:nvSpPr>
          <p:cNvPr id="12" name="pole tekstowe 11">
            <a:extLst>
              <a:ext uri="{FF2B5EF4-FFF2-40B4-BE49-F238E27FC236}">
                <a16:creationId xmlns:a16="http://schemas.microsoft.com/office/drawing/2014/main" id="{30033B4A-679D-5C05-D836-A7ED0C63CCD2}"/>
              </a:ext>
            </a:extLst>
          </p:cNvPr>
          <p:cNvSpPr txBox="1"/>
          <p:nvPr/>
        </p:nvSpPr>
        <p:spPr>
          <a:xfrm>
            <a:off x="4106719" y="4116966"/>
            <a:ext cx="1596291" cy="261610"/>
          </a:xfrm>
          <a:prstGeom prst="rect">
            <a:avLst/>
          </a:prstGeom>
          <a:noFill/>
        </p:spPr>
        <p:txBody>
          <a:bodyPr wrap="square" rtlCol="0">
            <a:spAutoFit/>
          </a:bodyPr>
          <a:lstStyle/>
          <a:p>
            <a:r>
              <a:rPr lang="pl-PL" sz="11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Check</a:t>
            </a:r>
            <a:r>
              <a:rPr lang="pl-PL"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l-PL" sz="11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it</a:t>
            </a:r>
            <a:r>
              <a:rPr lang="pl-PL"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l-PL" sz="11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now</a:t>
            </a:r>
            <a:endParaRPr lang="pl-PL"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Prostokąt: zaokrąglone rogi 12">
            <a:extLst>
              <a:ext uri="{FF2B5EF4-FFF2-40B4-BE49-F238E27FC236}">
                <a16:creationId xmlns:a16="http://schemas.microsoft.com/office/drawing/2014/main" id="{841F3122-7985-7828-2181-53D2CCFDB49F}"/>
              </a:ext>
            </a:extLst>
          </p:cNvPr>
          <p:cNvSpPr/>
          <p:nvPr/>
        </p:nvSpPr>
        <p:spPr>
          <a:xfrm>
            <a:off x="7822863" y="3292650"/>
            <a:ext cx="1122248" cy="1122248"/>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6516B693-BD7F-B79D-E48A-3C61C1CE37C4}"/>
              </a:ext>
            </a:extLst>
          </p:cNvPr>
          <p:cNvPicPr>
            <a:picLocks noChangeAspect="1"/>
          </p:cNvPicPr>
          <p:nvPr/>
        </p:nvPicPr>
        <p:blipFill>
          <a:blip r:embed="rId7"/>
          <a:stretch>
            <a:fillRect/>
          </a:stretch>
        </p:blipFill>
        <p:spPr>
          <a:xfrm>
            <a:off x="7906014" y="3390332"/>
            <a:ext cx="955946" cy="955946"/>
          </a:xfrm>
          <a:prstGeom prst="rect">
            <a:avLst/>
          </a:prstGeom>
        </p:spPr>
      </p:pic>
      <p:sp>
        <p:nvSpPr>
          <p:cNvPr id="15" name="Strzałka: w prawo 14">
            <a:extLst>
              <a:ext uri="{FF2B5EF4-FFF2-40B4-BE49-F238E27FC236}">
                <a16:creationId xmlns:a16="http://schemas.microsoft.com/office/drawing/2014/main" id="{F6BE143F-6939-6092-B5C6-221F2ADF1615}"/>
              </a:ext>
            </a:extLst>
          </p:cNvPr>
          <p:cNvSpPr/>
          <p:nvPr/>
        </p:nvSpPr>
        <p:spPr>
          <a:xfrm>
            <a:off x="5237517" y="4180574"/>
            <a:ext cx="109125" cy="116434"/>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dirty="0" err="1">
                <a:solidFill>
                  <a:srgbClr val="7F7F7F"/>
                </a:solidFill>
                <a:sym typeface="Open Sans SemiBold"/>
              </a:rPr>
              <a:t>About</a:t>
            </a:r>
            <a:r>
              <a:rPr lang="pl-PL" sz="1400" dirty="0">
                <a:solidFill>
                  <a:srgbClr val="7F7F7F"/>
                </a:solidFill>
                <a:sym typeface="Open Sans SemiBold"/>
              </a:rPr>
              <a:t> </a:t>
            </a:r>
            <a:r>
              <a:rPr lang="pl-PL" sz="1400" dirty="0" err="1">
                <a:solidFill>
                  <a:srgbClr val="7F7F7F"/>
                </a:solidFill>
                <a:sym typeface="Open Sans SemiBold"/>
              </a:rPr>
              <a:t>Us</a:t>
            </a:r>
            <a:endParaRPr sz="1400" dirty="0">
              <a:solidFill>
                <a:srgbClr val="7F7F7F"/>
              </a:solidFill>
              <a:sym typeface="Open Sans SemiBold"/>
            </a:endParaRPr>
          </a:p>
          <a:p>
            <a:pPr marL="342900" lvl="1" indent="-342900" algn="l" rtl="0">
              <a:spcBef>
                <a:spcPts val="1200"/>
              </a:spcBef>
              <a:spcAft>
                <a:spcPts val="0"/>
              </a:spcAft>
              <a:buSzPts val="1400"/>
              <a:buFont typeface="Arial"/>
              <a:buAutoNum type="arabicPeriod"/>
            </a:pPr>
            <a:r>
              <a:rPr lang="pl-PL" sz="1400" dirty="0">
                <a:solidFill>
                  <a:srgbClr val="7F7F7F"/>
                </a:solidFill>
              </a:rPr>
              <a:t>Open-E </a:t>
            </a:r>
            <a:r>
              <a:rPr lang="pl-PL" sz="1400" dirty="0" err="1">
                <a:solidFill>
                  <a:srgbClr val="7F7F7F"/>
                </a:solidFill>
              </a:rPr>
              <a:t>JovianDSS</a:t>
            </a:r>
            <a:r>
              <a:rPr lang="pl-PL" sz="1400" dirty="0">
                <a:solidFill>
                  <a:srgbClr val="7F7F7F"/>
                </a:solidFill>
              </a:rPr>
              <a:t> Data Storage System</a:t>
            </a:r>
          </a:p>
          <a:p>
            <a:pPr marL="342900" lvl="1" indent="-342900">
              <a:spcBef>
                <a:spcPts val="1200"/>
              </a:spcBef>
              <a:buSzPts val="1400"/>
              <a:buFont typeface="Arial"/>
              <a:buAutoNum type="arabicPeriod"/>
            </a:pPr>
            <a:r>
              <a:rPr lang="pl-PL" sz="1400" dirty="0" err="1">
                <a:solidFill>
                  <a:srgbClr val="7F7F7F"/>
                </a:solidFill>
              </a:rPr>
              <a:t>Maguay</a:t>
            </a:r>
            <a:r>
              <a:rPr lang="pl-PL" sz="1400" dirty="0">
                <a:solidFill>
                  <a:srgbClr val="7F7F7F"/>
                </a:solidFill>
              </a:rPr>
              <a:t> </a:t>
            </a:r>
            <a:r>
              <a:rPr lang="pl-PL" sz="1400" dirty="0" err="1">
                <a:solidFill>
                  <a:srgbClr val="7F7F7F"/>
                </a:solidFill>
              </a:rPr>
              <a:t>PowerStor</a:t>
            </a:r>
            <a:r>
              <a:rPr lang="pl-PL" sz="1400" dirty="0">
                <a:solidFill>
                  <a:srgbClr val="7F7F7F"/>
                </a:solidFill>
              </a:rPr>
              <a:t> </a:t>
            </a:r>
            <a:r>
              <a:rPr lang="pl-PL" sz="1400" dirty="0" err="1">
                <a:solidFill>
                  <a:srgbClr val="7F7F7F"/>
                </a:solidFill>
              </a:rPr>
              <a:t>All</a:t>
            </a:r>
            <a:r>
              <a:rPr lang="pl-PL" sz="1400" dirty="0">
                <a:solidFill>
                  <a:srgbClr val="7F7F7F"/>
                </a:solidFill>
              </a:rPr>
              <a:t>-Flash Single-</a:t>
            </a:r>
            <a:r>
              <a:rPr lang="pl-PL" sz="1400" dirty="0" err="1">
                <a:solidFill>
                  <a:srgbClr val="7F7F7F"/>
                </a:solidFill>
              </a:rPr>
              <a:t>Node</a:t>
            </a:r>
            <a:r>
              <a:rPr lang="pl-PL" sz="1400" dirty="0">
                <a:solidFill>
                  <a:srgbClr val="7F7F7F"/>
                </a:solidFill>
              </a:rPr>
              <a:t> System </a:t>
            </a:r>
          </a:p>
          <a:p>
            <a:pPr marL="342900" lvl="1" indent="-342900">
              <a:spcBef>
                <a:spcPts val="1200"/>
              </a:spcBef>
              <a:buSzPts val="1400"/>
              <a:buFont typeface="Arial"/>
              <a:buAutoNum type="arabicPeriod"/>
            </a:pP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Maguay</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&amp; Open-E System for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Romanian</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Ministry</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of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Health</a:t>
            </a:r>
            <a:endPar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lvl="1" indent="-342900" algn="l" rtl="0">
              <a:spcBef>
                <a:spcPts val="1200"/>
              </a:spcBef>
              <a:spcAft>
                <a:spcPts val="0"/>
              </a:spcAft>
              <a:buSzPts val="1400"/>
              <a:buFont typeface="Arial"/>
              <a:buAutoNum type="arabicPeriod"/>
            </a:pPr>
            <a:r>
              <a:rPr lang="pl-PL" sz="1400" dirty="0" err="1">
                <a:solidFill>
                  <a:srgbClr val="7F7F7F"/>
                </a:solidFill>
              </a:rPr>
              <a:t>Features</a:t>
            </a:r>
            <a:r>
              <a:rPr lang="pl-PL" sz="1400" dirty="0">
                <a:solidFill>
                  <a:srgbClr val="7F7F7F"/>
                </a:solidFill>
              </a:rPr>
              <a:t> &amp; </a:t>
            </a:r>
            <a:r>
              <a:rPr lang="pl-PL" sz="1400" dirty="0" err="1">
                <a:solidFill>
                  <a:srgbClr val="7F7F7F"/>
                </a:solidFill>
              </a:rPr>
              <a:t>Benefits</a:t>
            </a:r>
            <a:r>
              <a:rPr lang="pl-PL" sz="1400" dirty="0">
                <a:solidFill>
                  <a:srgbClr val="7F7F7F"/>
                </a:solidFill>
              </a:rPr>
              <a:t> of Open-E </a:t>
            </a:r>
            <a:r>
              <a:rPr lang="pl-PL" sz="1400" dirty="0" err="1">
                <a:solidFill>
                  <a:srgbClr val="7F7F7F"/>
                </a:solidFill>
              </a:rPr>
              <a:t>JovianDSS</a:t>
            </a:r>
            <a:endParaRPr lang="pl-PL" sz="1400" dirty="0">
              <a:solidFill>
                <a:srgbClr val="7F7F7F"/>
              </a:solidFill>
            </a:endParaRPr>
          </a:p>
          <a:p>
            <a:pPr marL="342900" lvl="1" indent="-342900" algn="l" rtl="0">
              <a:spcBef>
                <a:spcPts val="1200"/>
              </a:spcBef>
              <a:spcAft>
                <a:spcPts val="0"/>
              </a:spcAft>
              <a:buSzPts val="1400"/>
              <a:buFont typeface="Arial"/>
              <a:buAutoNum type="arabicPeriod"/>
            </a:pPr>
            <a:endParaRPr sz="1400" dirty="0">
              <a:solidFill>
                <a:srgbClr val="7F7F7F"/>
              </a:solidFill>
            </a:endParaRPr>
          </a:p>
        </p:txBody>
      </p:sp>
      <p:sp>
        <p:nvSpPr>
          <p:cNvPr id="68" name="Google Shape;68;p4"/>
          <p:cNvSpPr txBox="1"/>
          <p:nvPr/>
        </p:nvSpPr>
        <p:spPr>
          <a:xfrm>
            <a:off x="539552" y="123478"/>
            <a:ext cx="72008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lang="en-US" sz="2000" dirty="0"/>
          </a:p>
        </p:txBody>
      </p:sp>
    </p:spTree>
    <p:extLst>
      <p:ext uri="{BB962C8B-B14F-4D97-AF65-F5344CB8AC3E}">
        <p14:creationId xmlns:p14="http://schemas.microsoft.com/office/powerpoint/2010/main" val="558768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E4F0EC9E-2991-443F-FCAC-F5772A70F00D}"/>
              </a:ext>
            </a:extLst>
          </p:cNvPr>
          <p:cNvSpPr/>
          <p:nvPr/>
        </p:nvSpPr>
        <p:spPr bwMode="auto">
          <a:xfrm>
            <a:off x="0" y="-765"/>
            <a:ext cx="9144000" cy="1481801"/>
          </a:xfrm>
          <a:prstGeom prst="rect">
            <a:avLst/>
          </a:prstGeom>
          <a:gradFill flip="none" rotWithShape="1">
            <a:gsLst>
              <a:gs pos="0">
                <a:schemeClr val="tx1">
                  <a:lumMod val="95000"/>
                  <a:lumOff val="5000"/>
                </a:schemeClr>
              </a:gs>
              <a:gs pos="100000">
                <a:schemeClr val="tx1">
                  <a:alpha val="0"/>
                </a:schemeClr>
              </a:gs>
            </a:gsLst>
            <a:lin ang="5400000" scaled="1"/>
            <a:tileRect/>
          </a:gradFill>
          <a:ln w="0">
            <a:noFill/>
            <a:round/>
            <a:headEnd/>
            <a:tailEnd/>
          </a:ln>
        </p:spPr>
        <p:txBody>
          <a:bodyPr rtlCol="0" anchor="ctr"/>
          <a:lstStyle/>
          <a:p>
            <a:pPr algn="ctr" defTabSz="685800">
              <a:buClrTx/>
            </a:pPr>
            <a:endParaRPr lang="pl-PL" sz="1350" kern="1200" dirty="0">
              <a:solidFill>
                <a:srgbClr val="E4C169"/>
              </a:solidFill>
            </a:endParaRPr>
          </a:p>
        </p:txBody>
      </p:sp>
      <p:pic>
        <p:nvPicPr>
          <p:cNvPr id="11" name="Obraz 10">
            <a:extLst>
              <a:ext uri="{FF2B5EF4-FFF2-40B4-BE49-F238E27FC236}">
                <a16:creationId xmlns:a16="http://schemas.microsoft.com/office/drawing/2014/main" id="{18F28D35-D770-0DCD-3DD3-589749B34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77" y="911045"/>
            <a:ext cx="1524003" cy="1524003"/>
          </a:xfrm>
          <a:prstGeom prst="rect">
            <a:avLst/>
          </a:prstGeom>
        </p:spPr>
      </p:pic>
      <p:sp>
        <p:nvSpPr>
          <p:cNvPr id="3" name="Content Placeholder 2">
            <a:extLst>
              <a:ext uri="{FF2B5EF4-FFF2-40B4-BE49-F238E27FC236}">
                <a16:creationId xmlns:a16="http://schemas.microsoft.com/office/drawing/2014/main" id="{420D1823-D067-459E-AE35-8A2B855B1E23}"/>
              </a:ext>
            </a:extLst>
          </p:cNvPr>
          <p:cNvSpPr>
            <a:spLocks noGrp="1"/>
          </p:cNvSpPr>
          <p:nvPr>
            <p:ph idx="1"/>
          </p:nvPr>
        </p:nvSpPr>
        <p:spPr>
          <a:xfrm>
            <a:off x="245135" y="2779679"/>
            <a:ext cx="8708643" cy="1831232"/>
          </a:xfrm>
          <a:solidFill>
            <a:schemeClr val="bg1">
              <a:alpha val="75000"/>
            </a:schemeClr>
          </a:solidFill>
        </p:spPr>
        <p:txBody>
          <a:bodyPr>
            <a:noAutofit/>
          </a:bodyPr>
          <a:lstStyle/>
          <a:p>
            <a:pPr marL="133350" lvl="1" indent="0" algn="just">
              <a:lnSpc>
                <a:spcPct val="150000"/>
              </a:lnSpc>
              <a:spcBef>
                <a:spcPts val="0"/>
              </a:spcBef>
              <a:spcAft>
                <a:spcPts val="600"/>
              </a:spcAft>
              <a:buNone/>
              <a:defRPr/>
            </a:pPr>
            <a:r>
              <a:rPr lang="en-US" sz="1200" b="1" dirty="0">
                <a:solidFill>
                  <a:srgbClr val="C00000"/>
                </a:solidFill>
              </a:rPr>
              <a:t>The Romanian Ministry of Health </a:t>
            </a:r>
            <a:r>
              <a:rPr lang="en-US" sz="1200" dirty="0">
                <a:solidFill>
                  <a:schemeClr val="tx1"/>
                </a:solidFill>
              </a:rPr>
              <a:t>needs to manage and process large amounts of data, such as medical records, health statistics, research findings, and more. To improve its public administration and data management capabilities, the ministry decided to implement </a:t>
            </a:r>
            <a:r>
              <a:rPr lang="pl-PL" sz="1200" dirty="0">
                <a:solidFill>
                  <a:schemeClr val="tx1"/>
                </a:solidFill>
              </a:rPr>
              <a:t>a</a:t>
            </a:r>
            <a:r>
              <a:rPr lang="en-US" sz="1200" dirty="0">
                <a:solidFill>
                  <a:schemeClr val="tx1"/>
                </a:solidFill>
              </a:rPr>
              <a:t> solution based on the Open-E </a:t>
            </a:r>
            <a:r>
              <a:rPr lang="en-US" sz="1200" dirty="0" err="1">
                <a:solidFill>
                  <a:schemeClr val="tx1"/>
                </a:solidFill>
              </a:rPr>
              <a:t>JovianDSS</a:t>
            </a:r>
            <a:r>
              <a:rPr lang="en-US" sz="1200" dirty="0">
                <a:solidFill>
                  <a:schemeClr val="tx1"/>
                </a:solidFill>
              </a:rPr>
              <a:t> software</a:t>
            </a:r>
            <a:r>
              <a:rPr lang="pl-PL" sz="1200" dirty="0">
                <a:solidFill>
                  <a:schemeClr val="tx1"/>
                </a:solidFill>
              </a:rPr>
              <a:t> </a:t>
            </a:r>
            <a:r>
              <a:rPr lang="pl-PL" sz="1200" dirty="0" err="1">
                <a:solidFill>
                  <a:schemeClr val="tx1"/>
                </a:solidFill>
              </a:rPr>
              <a:t>that</a:t>
            </a:r>
            <a:r>
              <a:rPr lang="en-US" sz="1200" dirty="0">
                <a:solidFill>
                  <a:schemeClr val="tx1"/>
                </a:solidFill>
              </a:rPr>
              <a:t> consist</a:t>
            </a:r>
            <a:r>
              <a:rPr lang="pl-PL" sz="1200" dirty="0">
                <a:solidFill>
                  <a:schemeClr val="tx1"/>
                </a:solidFill>
              </a:rPr>
              <a:t>s</a:t>
            </a:r>
            <a:r>
              <a:rPr lang="en-US" sz="1200" dirty="0">
                <a:solidFill>
                  <a:schemeClr val="tx1"/>
                </a:solidFill>
              </a:rPr>
              <a:t> of a data storage cluster </a:t>
            </a:r>
            <a:r>
              <a:rPr lang="en-US" sz="1200" b="1" dirty="0">
                <a:solidFill>
                  <a:srgbClr val="C00000"/>
                </a:solidFill>
              </a:rPr>
              <a:t>of fast and reliable flash drives, with a total raw capacity of 1 PB</a:t>
            </a:r>
            <a:r>
              <a:rPr lang="en-US" sz="1200" dirty="0">
                <a:solidFill>
                  <a:schemeClr val="tx1"/>
                </a:solidFill>
              </a:rPr>
              <a:t>. The cluster was able to handle any workload and data volume with ease, while ensuring data security and integrity. The ministry also received </a:t>
            </a:r>
            <a:r>
              <a:rPr lang="en-US" sz="1200" b="1" dirty="0">
                <a:solidFill>
                  <a:srgbClr val="C00000"/>
                </a:solidFill>
              </a:rPr>
              <a:t>3 years of </a:t>
            </a:r>
            <a:r>
              <a:rPr lang="pl-PL" sz="1200" b="1" dirty="0">
                <a:solidFill>
                  <a:srgbClr val="C00000"/>
                </a:solidFill>
              </a:rPr>
              <a:t>P</a:t>
            </a:r>
            <a:r>
              <a:rPr lang="en-US" sz="1200" b="1" dirty="0" err="1">
                <a:solidFill>
                  <a:srgbClr val="C00000"/>
                </a:solidFill>
              </a:rPr>
              <a:t>remium</a:t>
            </a:r>
            <a:r>
              <a:rPr lang="en-US" sz="1200" b="1" dirty="0">
                <a:solidFill>
                  <a:srgbClr val="C00000"/>
                </a:solidFill>
              </a:rPr>
              <a:t> </a:t>
            </a:r>
            <a:r>
              <a:rPr lang="pl-PL" sz="1200" b="1" dirty="0">
                <a:solidFill>
                  <a:srgbClr val="C00000"/>
                </a:solidFill>
              </a:rPr>
              <a:t>S</a:t>
            </a:r>
            <a:r>
              <a:rPr lang="en-US" sz="1200" b="1" dirty="0" err="1">
                <a:solidFill>
                  <a:srgbClr val="C00000"/>
                </a:solidFill>
              </a:rPr>
              <a:t>upport</a:t>
            </a:r>
            <a:r>
              <a:rPr lang="pl-PL" sz="1200" dirty="0">
                <a:solidFill>
                  <a:schemeClr val="tx1"/>
                </a:solidFill>
              </a:rPr>
              <a:t>.</a:t>
            </a:r>
          </a:p>
        </p:txBody>
      </p:sp>
      <p:sp>
        <p:nvSpPr>
          <p:cNvPr id="6" name="Title 3">
            <a:extLst>
              <a:ext uri="{FF2B5EF4-FFF2-40B4-BE49-F238E27FC236}">
                <a16:creationId xmlns:a16="http://schemas.microsoft.com/office/drawing/2014/main" id="{82E4F377-CE25-D7E2-8E12-147B152EC37D}"/>
              </a:ext>
            </a:extLst>
          </p:cNvPr>
          <p:cNvSpPr txBox="1">
            <a:spLocks/>
          </p:cNvSpPr>
          <p:nvPr/>
        </p:nvSpPr>
        <p:spPr>
          <a:xfrm>
            <a:off x="153211" y="285351"/>
            <a:ext cx="7488023" cy="349547"/>
          </a:xfrm>
          <a:prstGeom prst="rect">
            <a:avLst/>
          </a:prstGeom>
        </p:spPr>
        <p:txBody>
          <a:bodyPr vert="horz" lIns="68580" tIns="34290" rIns="68580" bIns="34290" rtlCol="0" anchor="ctr">
            <a:noAutofit/>
          </a:bodyPr>
          <a:lstStyle>
            <a:lvl1pPr algn="r" defTabSz="599002" rtl="0" eaLnBrk="0" fontAlgn="base" hangingPunct="0">
              <a:spcBef>
                <a:spcPct val="0"/>
              </a:spcBef>
              <a:spcAft>
                <a:spcPct val="0"/>
              </a:spcAft>
              <a:buClr>
                <a:srgbClr val="000000"/>
              </a:buClr>
              <a:buSzPct val="100000"/>
              <a:buFont typeface="Arial" pitchFamily="34" charset="0"/>
              <a:defRPr sz="2667">
                <a:solidFill>
                  <a:srgbClr val="E4C169"/>
                </a:solidFill>
                <a:latin typeface="Open Sans" panose="020B0606030504020204" pitchFamily="34" charset="0"/>
                <a:ea typeface="Open Sans" panose="020B0606030504020204" pitchFamily="34" charset="0"/>
                <a:cs typeface="Open Sans" panose="020B0606030504020204" pitchFamily="34" charset="0"/>
              </a:defRPr>
            </a:lvl1pPr>
            <a:lvl2pPr algn="ctr" defTabSz="599002" rtl="0" eaLnBrk="0" fontAlgn="base" hangingPunct="0">
              <a:spcBef>
                <a:spcPct val="0"/>
              </a:spcBef>
              <a:spcAft>
                <a:spcPct val="0"/>
              </a:spcAft>
              <a:buClr>
                <a:srgbClr val="000000"/>
              </a:buClr>
              <a:buSzPct val="100000"/>
              <a:buFont typeface="Arial" pitchFamily="34" charset="0"/>
              <a:defRPr sz="5867">
                <a:solidFill>
                  <a:srgbClr val="C00000"/>
                </a:solidFill>
                <a:latin typeface="Arial" charset="0"/>
                <a:ea typeface="msmincho" charset="0"/>
                <a:cs typeface="msmincho" charset="0"/>
              </a:defRPr>
            </a:lvl2pPr>
            <a:lvl3pPr algn="ctr" defTabSz="599002" rtl="0" eaLnBrk="0" fontAlgn="base" hangingPunct="0">
              <a:spcBef>
                <a:spcPct val="0"/>
              </a:spcBef>
              <a:spcAft>
                <a:spcPct val="0"/>
              </a:spcAft>
              <a:buClr>
                <a:srgbClr val="000000"/>
              </a:buClr>
              <a:buSzPct val="100000"/>
              <a:buFont typeface="Arial" pitchFamily="34" charset="0"/>
              <a:defRPr sz="5867">
                <a:solidFill>
                  <a:srgbClr val="C00000"/>
                </a:solidFill>
                <a:latin typeface="Arial" charset="0"/>
                <a:ea typeface="msmincho" charset="0"/>
                <a:cs typeface="msmincho" charset="0"/>
              </a:defRPr>
            </a:lvl3pPr>
            <a:lvl4pPr algn="ctr" defTabSz="599002" rtl="0" eaLnBrk="0" fontAlgn="base" hangingPunct="0">
              <a:spcBef>
                <a:spcPct val="0"/>
              </a:spcBef>
              <a:spcAft>
                <a:spcPct val="0"/>
              </a:spcAft>
              <a:buClr>
                <a:srgbClr val="000000"/>
              </a:buClr>
              <a:buSzPct val="100000"/>
              <a:buFont typeface="Arial" pitchFamily="34" charset="0"/>
              <a:defRPr sz="5867">
                <a:solidFill>
                  <a:srgbClr val="C00000"/>
                </a:solidFill>
                <a:latin typeface="Arial" charset="0"/>
                <a:ea typeface="msmincho" charset="0"/>
                <a:cs typeface="msmincho" charset="0"/>
              </a:defRPr>
            </a:lvl4pPr>
            <a:lvl5pPr algn="ctr" defTabSz="599002" rtl="0" eaLnBrk="0" fontAlgn="base" hangingPunct="0">
              <a:spcBef>
                <a:spcPct val="0"/>
              </a:spcBef>
              <a:spcAft>
                <a:spcPct val="0"/>
              </a:spcAft>
              <a:buClr>
                <a:srgbClr val="000000"/>
              </a:buClr>
              <a:buSzPct val="100000"/>
              <a:buFont typeface="Arial" pitchFamily="34" charset="0"/>
              <a:defRPr sz="5867">
                <a:solidFill>
                  <a:srgbClr val="C00000"/>
                </a:solidFill>
                <a:latin typeface="Arial" charset="0"/>
                <a:ea typeface="msmincho" charset="0"/>
                <a:cs typeface="msmincho" charset="0"/>
              </a:defRPr>
            </a:lvl5pPr>
            <a:lvl6pPr marL="609585" algn="ctr" defTabSz="599002" rtl="0" eaLnBrk="1" fontAlgn="base" hangingPunct="1">
              <a:spcBef>
                <a:spcPct val="0"/>
              </a:spcBef>
              <a:spcAft>
                <a:spcPct val="0"/>
              </a:spcAft>
              <a:buClr>
                <a:srgbClr val="000000"/>
              </a:buClr>
              <a:buSzPct val="100000"/>
              <a:buFont typeface="Arial" charset="0"/>
              <a:defRPr sz="5867">
                <a:solidFill>
                  <a:srgbClr val="000000"/>
                </a:solidFill>
                <a:latin typeface="Arial" charset="0"/>
                <a:ea typeface="msmincho" charset="0"/>
                <a:cs typeface="msmincho" charset="0"/>
              </a:defRPr>
            </a:lvl6pPr>
            <a:lvl7pPr marL="1219170" algn="ctr" defTabSz="599002" rtl="0" eaLnBrk="1" fontAlgn="base" hangingPunct="1">
              <a:spcBef>
                <a:spcPct val="0"/>
              </a:spcBef>
              <a:spcAft>
                <a:spcPct val="0"/>
              </a:spcAft>
              <a:buClr>
                <a:srgbClr val="000000"/>
              </a:buClr>
              <a:buSzPct val="100000"/>
              <a:buFont typeface="Arial" charset="0"/>
              <a:defRPr sz="5867">
                <a:solidFill>
                  <a:srgbClr val="000000"/>
                </a:solidFill>
                <a:latin typeface="Arial" charset="0"/>
                <a:ea typeface="msmincho" charset="0"/>
                <a:cs typeface="msmincho" charset="0"/>
              </a:defRPr>
            </a:lvl7pPr>
            <a:lvl8pPr marL="1828754" algn="ctr" defTabSz="599002" rtl="0" eaLnBrk="1" fontAlgn="base" hangingPunct="1">
              <a:spcBef>
                <a:spcPct val="0"/>
              </a:spcBef>
              <a:spcAft>
                <a:spcPct val="0"/>
              </a:spcAft>
              <a:buClr>
                <a:srgbClr val="000000"/>
              </a:buClr>
              <a:buSzPct val="100000"/>
              <a:buFont typeface="Arial" charset="0"/>
              <a:defRPr sz="5867">
                <a:solidFill>
                  <a:srgbClr val="000000"/>
                </a:solidFill>
                <a:latin typeface="Arial" charset="0"/>
                <a:ea typeface="msmincho" charset="0"/>
                <a:cs typeface="msmincho" charset="0"/>
              </a:defRPr>
            </a:lvl8pPr>
            <a:lvl9pPr marL="2438339" algn="ctr" defTabSz="599002" rtl="0" eaLnBrk="1" fontAlgn="base" hangingPunct="1">
              <a:spcBef>
                <a:spcPct val="0"/>
              </a:spcBef>
              <a:spcAft>
                <a:spcPct val="0"/>
              </a:spcAft>
              <a:buClr>
                <a:srgbClr val="000000"/>
              </a:buClr>
              <a:buSzPct val="100000"/>
              <a:buFont typeface="Arial" charset="0"/>
              <a:defRPr sz="5867">
                <a:solidFill>
                  <a:srgbClr val="000000"/>
                </a:solidFill>
                <a:latin typeface="Arial" charset="0"/>
                <a:ea typeface="msmincho" charset="0"/>
                <a:cs typeface="msmincho" charset="0"/>
              </a:defRPr>
            </a:lvl9pPr>
          </a:lstStyle>
          <a:p>
            <a:pPr algn="l" defTabSz="449252"/>
            <a:r>
              <a:rPr lang="en-US" sz="2000" kern="1200" dirty="0"/>
              <a:t>Data Storage for Romanian Ministry of Health</a:t>
            </a:r>
            <a:r>
              <a:rPr lang="pl-PL" sz="2000" kern="1200" dirty="0"/>
              <a:t> with </a:t>
            </a:r>
            <a:r>
              <a:rPr lang="pl-PL" sz="2000" kern="1200" dirty="0" err="1"/>
              <a:t>Maguay</a:t>
            </a:r>
            <a:endParaRPr lang="en-US" sz="2000" dirty="0"/>
          </a:p>
        </p:txBody>
      </p:sp>
      <p:sp>
        <p:nvSpPr>
          <p:cNvPr id="9" name="pole tekstowe 8">
            <a:extLst>
              <a:ext uri="{FF2B5EF4-FFF2-40B4-BE49-F238E27FC236}">
                <a16:creationId xmlns:a16="http://schemas.microsoft.com/office/drawing/2014/main" id="{0070C476-E7AB-4CF9-B1ED-6553F43551B1}"/>
              </a:ext>
            </a:extLst>
          </p:cNvPr>
          <p:cNvSpPr txBox="1"/>
          <p:nvPr/>
        </p:nvSpPr>
        <p:spPr>
          <a:xfrm>
            <a:off x="5012458" y="1247789"/>
            <a:ext cx="3941320" cy="882568"/>
          </a:xfrm>
          <a:prstGeom prst="rect">
            <a:avLst/>
          </a:prstGeom>
          <a:solidFill>
            <a:schemeClr val="bg2">
              <a:lumMod val="20000"/>
              <a:lumOff val="80000"/>
              <a:alpha val="75000"/>
            </a:schemeClr>
          </a:solidFill>
        </p:spPr>
        <p:txBody>
          <a:bodyPr wrap="square" rtlCol="0">
            <a:spAutoFit/>
          </a:bodyPr>
          <a:lstStyle/>
          <a:p>
            <a:pPr lvl="1" defTabSz="685800">
              <a:spcAft>
                <a:spcPts val="600"/>
              </a:spcAft>
              <a:buClrTx/>
              <a:defRPr/>
            </a:pPr>
            <a:endParaRPr lang="pl-PL" sz="1500" kern="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Obraz 3">
            <a:extLst>
              <a:ext uri="{FF2B5EF4-FFF2-40B4-BE49-F238E27FC236}">
                <a16:creationId xmlns:a16="http://schemas.microsoft.com/office/drawing/2014/main" id="{CEC72DB7-18EB-94E1-AC69-91EDBFC41704}"/>
              </a:ext>
            </a:extLst>
          </p:cNvPr>
          <p:cNvPicPr>
            <a:picLocks noChangeAspect="1"/>
          </p:cNvPicPr>
          <p:nvPr/>
        </p:nvPicPr>
        <p:blipFill>
          <a:blip r:embed="rId4"/>
          <a:stretch>
            <a:fillRect/>
          </a:stretch>
        </p:blipFill>
        <p:spPr>
          <a:xfrm>
            <a:off x="5343993" y="1376304"/>
            <a:ext cx="3305331" cy="581738"/>
          </a:xfrm>
          <a:prstGeom prst="rect">
            <a:avLst/>
          </a:prstGeom>
        </p:spPr>
      </p:pic>
    </p:spTree>
    <p:extLst>
      <p:ext uri="{BB962C8B-B14F-4D97-AF65-F5344CB8AC3E}">
        <p14:creationId xmlns:p14="http://schemas.microsoft.com/office/powerpoint/2010/main" val="308074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dirty="0" err="1">
                <a:solidFill>
                  <a:srgbClr val="7F7F7F"/>
                </a:solidFill>
                <a:sym typeface="Open Sans SemiBold"/>
              </a:rPr>
              <a:t>About</a:t>
            </a:r>
            <a:r>
              <a:rPr lang="pl-PL" sz="1400" dirty="0">
                <a:solidFill>
                  <a:srgbClr val="7F7F7F"/>
                </a:solidFill>
                <a:sym typeface="Open Sans SemiBold"/>
              </a:rPr>
              <a:t> </a:t>
            </a:r>
            <a:r>
              <a:rPr lang="pl-PL" sz="1400" dirty="0" err="1">
                <a:solidFill>
                  <a:srgbClr val="7F7F7F"/>
                </a:solidFill>
                <a:sym typeface="Open Sans SemiBold"/>
              </a:rPr>
              <a:t>Us</a:t>
            </a:r>
            <a:endParaRPr sz="1400" dirty="0">
              <a:solidFill>
                <a:srgbClr val="7F7F7F"/>
              </a:solidFill>
              <a:sym typeface="Open Sans SemiBold"/>
            </a:endParaRPr>
          </a:p>
          <a:p>
            <a:pPr marL="342900" lvl="1" indent="-342900" algn="l" rtl="0">
              <a:spcBef>
                <a:spcPts val="1200"/>
              </a:spcBef>
              <a:spcAft>
                <a:spcPts val="0"/>
              </a:spcAft>
              <a:buSzPts val="1400"/>
              <a:buFont typeface="Arial"/>
              <a:buAutoNum type="arabicPeriod"/>
            </a:pPr>
            <a:r>
              <a:rPr lang="pl-PL" sz="1400" dirty="0">
                <a:solidFill>
                  <a:srgbClr val="7F7F7F"/>
                </a:solidFill>
              </a:rPr>
              <a:t>Open-E </a:t>
            </a:r>
            <a:r>
              <a:rPr lang="pl-PL" sz="1400" dirty="0" err="1">
                <a:solidFill>
                  <a:srgbClr val="7F7F7F"/>
                </a:solidFill>
              </a:rPr>
              <a:t>JovianDSS</a:t>
            </a:r>
            <a:r>
              <a:rPr lang="pl-PL" sz="1400" dirty="0">
                <a:solidFill>
                  <a:srgbClr val="7F7F7F"/>
                </a:solidFill>
              </a:rPr>
              <a:t> Data Storage System</a:t>
            </a:r>
          </a:p>
          <a:p>
            <a:pPr marL="342900" lvl="1" indent="-342900">
              <a:spcBef>
                <a:spcPts val="1200"/>
              </a:spcBef>
              <a:buSzPts val="1400"/>
              <a:buFont typeface="Arial"/>
              <a:buAutoNum type="arabicPeriod"/>
            </a:pPr>
            <a:r>
              <a:rPr lang="pl-PL" sz="1400" dirty="0" err="1">
                <a:solidFill>
                  <a:srgbClr val="7F7F7F"/>
                </a:solidFill>
              </a:rPr>
              <a:t>Maguay</a:t>
            </a:r>
            <a:r>
              <a:rPr lang="pl-PL" sz="1400" dirty="0">
                <a:solidFill>
                  <a:srgbClr val="7F7F7F"/>
                </a:solidFill>
              </a:rPr>
              <a:t> </a:t>
            </a:r>
            <a:r>
              <a:rPr lang="pl-PL" sz="1400" dirty="0" err="1">
                <a:solidFill>
                  <a:srgbClr val="7F7F7F"/>
                </a:solidFill>
              </a:rPr>
              <a:t>PowerStor</a:t>
            </a:r>
            <a:r>
              <a:rPr lang="pl-PL" sz="1400" dirty="0">
                <a:solidFill>
                  <a:srgbClr val="7F7F7F"/>
                </a:solidFill>
              </a:rPr>
              <a:t> </a:t>
            </a:r>
            <a:r>
              <a:rPr lang="pl-PL" sz="1400" dirty="0" err="1">
                <a:solidFill>
                  <a:srgbClr val="7F7F7F"/>
                </a:solidFill>
              </a:rPr>
              <a:t>All</a:t>
            </a:r>
            <a:r>
              <a:rPr lang="pl-PL" sz="1400" dirty="0">
                <a:solidFill>
                  <a:srgbClr val="7F7F7F"/>
                </a:solidFill>
              </a:rPr>
              <a:t>-Flash Single-</a:t>
            </a:r>
            <a:r>
              <a:rPr lang="pl-PL" sz="1400" dirty="0" err="1">
                <a:solidFill>
                  <a:srgbClr val="7F7F7F"/>
                </a:solidFill>
              </a:rPr>
              <a:t>Node</a:t>
            </a:r>
            <a:r>
              <a:rPr lang="pl-PL" sz="1400" dirty="0">
                <a:solidFill>
                  <a:srgbClr val="7F7F7F"/>
                </a:solidFill>
              </a:rPr>
              <a:t> System </a:t>
            </a:r>
          </a:p>
          <a:p>
            <a:pPr marL="342900" lvl="1" indent="-342900">
              <a:spcBef>
                <a:spcPts val="1200"/>
              </a:spcBef>
              <a:buSzPts val="1400"/>
              <a:buFont typeface="Arial"/>
              <a:buAutoNum type="arabicPeriod"/>
            </a:pPr>
            <a:r>
              <a:rPr lang="pl-PL" sz="1400" dirty="0" err="1">
                <a:solidFill>
                  <a:srgbClr val="7F7F7F"/>
                </a:solidFill>
              </a:rPr>
              <a:t>Maguay</a:t>
            </a:r>
            <a:r>
              <a:rPr lang="pl-PL" sz="1400" dirty="0">
                <a:solidFill>
                  <a:srgbClr val="7F7F7F"/>
                </a:solidFill>
              </a:rPr>
              <a:t> &amp; Open-E System for </a:t>
            </a:r>
            <a:r>
              <a:rPr lang="pl-PL" sz="1400" dirty="0" err="1">
                <a:solidFill>
                  <a:srgbClr val="7F7F7F"/>
                </a:solidFill>
              </a:rPr>
              <a:t>Romanian</a:t>
            </a:r>
            <a:r>
              <a:rPr lang="pl-PL" sz="1400" dirty="0">
                <a:solidFill>
                  <a:srgbClr val="7F7F7F"/>
                </a:solidFill>
              </a:rPr>
              <a:t> </a:t>
            </a:r>
            <a:r>
              <a:rPr lang="pl-PL" sz="1400" dirty="0" err="1">
                <a:solidFill>
                  <a:srgbClr val="7F7F7F"/>
                </a:solidFill>
              </a:rPr>
              <a:t>Ministry</a:t>
            </a:r>
            <a:r>
              <a:rPr lang="pl-PL" sz="1400" dirty="0">
                <a:solidFill>
                  <a:srgbClr val="7F7F7F"/>
                </a:solidFill>
              </a:rPr>
              <a:t> of </a:t>
            </a:r>
            <a:r>
              <a:rPr lang="pl-PL" sz="1400" dirty="0" err="1">
                <a:solidFill>
                  <a:srgbClr val="7F7F7F"/>
                </a:solidFill>
              </a:rPr>
              <a:t>Health</a:t>
            </a:r>
            <a:endParaRPr lang="pl-PL" sz="1400" dirty="0">
              <a:solidFill>
                <a:srgbClr val="7F7F7F"/>
              </a:solidFill>
            </a:endParaRPr>
          </a:p>
          <a:p>
            <a:pPr marL="342900" lvl="1" indent="-342900">
              <a:spcBef>
                <a:spcPts val="1200"/>
              </a:spcBef>
              <a:buSzPts val="1400"/>
              <a:buFont typeface="Arial"/>
              <a:buAutoNum type="arabicPeriod"/>
            </a:pP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Features</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&amp;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Benefits</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of Open-E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JovianDSS</a:t>
            </a:r>
            <a:endPar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lvl="1" indent="-342900" algn="l" rtl="0">
              <a:spcBef>
                <a:spcPts val="1200"/>
              </a:spcBef>
              <a:spcAft>
                <a:spcPts val="0"/>
              </a:spcAft>
              <a:buSzPts val="1400"/>
              <a:buFont typeface="Arial"/>
              <a:buAutoNum type="arabicPeriod"/>
            </a:pPr>
            <a:endParaRPr sz="1400" dirty="0">
              <a:solidFill>
                <a:srgbClr val="7F7F7F"/>
              </a:solidFill>
            </a:endParaRPr>
          </a:p>
        </p:txBody>
      </p:sp>
      <p:sp>
        <p:nvSpPr>
          <p:cNvPr id="68" name="Google Shape;68;p4"/>
          <p:cNvSpPr txBox="1"/>
          <p:nvPr/>
        </p:nvSpPr>
        <p:spPr>
          <a:xfrm>
            <a:off x="539552" y="123478"/>
            <a:ext cx="72008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lang="en-US" sz="2000" dirty="0"/>
          </a:p>
        </p:txBody>
      </p:sp>
    </p:spTree>
    <p:extLst>
      <p:ext uri="{BB962C8B-B14F-4D97-AF65-F5344CB8AC3E}">
        <p14:creationId xmlns:p14="http://schemas.microsoft.com/office/powerpoint/2010/main" val="356759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6"/>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Why High Availability matters?</a:t>
            </a:r>
            <a:endParaRPr/>
          </a:p>
        </p:txBody>
      </p:sp>
      <p:sp>
        <p:nvSpPr>
          <p:cNvPr id="409" name="Google Shape;409;p26"/>
          <p:cNvSpPr txBox="1">
            <a:spLocks noGrp="1"/>
          </p:cNvSpPr>
          <p:nvPr>
            <p:ph type="body" idx="1"/>
          </p:nvPr>
        </p:nvSpPr>
        <p:spPr>
          <a:xfrm>
            <a:off x="146712" y="1203598"/>
            <a:ext cx="4209264" cy="345638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00"/>
              <a:buNone/>
            </a:pPr>
            <a:r>
              <a:rPr lang="pl-PL" sz="1400" dirty="0"/>
              <a:t>In a world of businesses running 24 hours a day, 365 days a year having a </a:t>
            </a:r>
            <a:r>
              <a:rPr lang="pl-PL" sz="1400" b="1" dirty="0"/>
              <a:t>constant, uninterrupted access to data is an absolute must</a:t>
            </a:r>
            <a:r>
              <a:rPr lang="pl-PL" sz="1400" dirty="0"/>
              <a:t>. </a:t>
            </a:r>
            <a:endParaRPr dirty="0"/>
          </a:p>
          <a:p>
            <a:pPr marL="0" lvl="0" indent="0" algn="l" rtl="0">
              <a:spcBef>
                <a:spcPts val="2000"/>
              </a:spcBef>
              <a:spcAft>
                <a:spcPts val="0"/>
              </a:spcAft>
              <a:buSzPts val="1400"/>
              <a:buNone/>
            </a:pPr>
            <a:r>
              <a:rPr lang="pl-PL" sz="1400" dirty="0"/>
              <a:t>Your clients are located all around the world and accessing your data (online store, web application, shared resources) is often the only way they communicate with you.</a:t>
            </a:r>
            <a:endParaRPr dirty="0"/>
          </a:p>
          <a:p>
            <a:pPr marL="0" lvl="0" indent="0" algn="l" rtl="0">
              <a:spcBef>
                <a:spcPts val="2000"/>
              </a:spcBef>
              <a:spcAft>
                <a:spcPts val="0"/>
              </a:spcAft>
              <a:buSzPts val="1400"/>
              <a:buNone/>
            </a:pPr>
            <a:r>
              <a:rPr lang="pl-PL" sz="1400" b="1" dirty="0"/>
              <a:t>Access to data and ability to work with it at any time is taken for granted</a:t>
            </a:r>
            <a:r>
              <a:rPr lang="pl-PL" sz="1400" dirty="0"/>
              <a:t>. Any interruptions are considered as grave incompetence and could cause your clients or partners stop doing business with you!</a:t>
            </a:r>
            <a:endParaRPr dirty="0"/>
          </a:p>
        </p:txBody>
      </p:sp>
      <p:sp>
        <p:nvSpPr>
          <p:cNvPr id="410" name="Google Shape;410;p26"/>
          <p:cNvSpPr txBox="1">
            <a:spLocks noGrp="1"/>
          </p:cNvSpPr>
          <p:nvPr>
            <p:ph type="sldNum" idx="4294967295"/>
          </p:nvPr>
        </p:nvSpPr>
        <p:spPr>
          <a:xfrm>
            <a:off x="8172400" y="4750158"/>
            <a:ext cx="798144"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pl-PL" sz="1000">
                <a:solidFill>
                  <a:srgbClr val="FFFFFF"/>
                </a:solidFill>
                <a:latin typeface="Maven Pro"/>
                <a:ea typeface="Maven Pro"/>
                <a:cs typeface="Maven Pro"/>
                <a:sym typeface="Maven Pro"/>
              </a:rPr>
              <a:t>15</a:t>
            </a:fld>
            <a:endParaRPr sz="1000">
              <a:solidFill>
                <a:srgbClr val="FFFFFF"/>
              </a:solidFill>
              <a:latin typeface="Maven Pro"/>
              <a:ea typeface="Maven Pro"/>
              <a:cs typeface="Maven Pro"/>
              <a:sym typeface="Maven Pro"/>
            </a:endParaRPr>
          </a:p>
        </p:txBody>
      </p:sp>
      <p:sp>
        <p:nvSpPr>
          <p:cNvPr id="411" name="Google Shape;411;p26"/>
          <p:cNvSpPr/>
          <p:nvPr/>
        </p:nvSpPr>
        <p:spPr>
          <a:xfrm>
            <a:off x="146712" y="681713"/>
            <a:ext cx="82417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dirty="0">
                <a:solidFill>
                  <a:srgbClr val="C00000"/>
                </a:solidFill>
                <a:latin typeface="Open Sans"/>
                <a:ea typeface="Open Sans"/>
                <a:cs typeface="Open Sans"/>
                <a:sym typeface="Open Sans"/>
              </a:rPr>
              <a:t>Uninterrupted access to data is an absolute must in modern business!</a:t>
            </a:r>
            <a:endParaRPr dirty="0"/>
          </a:p>
        </p:txBody>
      </p:sp>
      <p:pic>
        <p:nvPicPr>
          <p:cNvPr id="412" name="Google Shape;412;p26"/>
          <p:cNvPicPr preferRelativeResize="0"/>
          <p:nvPr/>
        </p:nvPicPr>
        <p:blipFill rotWithShape="1">
          <a:blip r:embed="rId3">
            <a:alphaModFix/>
          </a:blip>
          <a:srcRect/>
          <a:stretch/>
        </p:blipFill>
        <p:spPr>
          <a:xfrm>
            <a:off x="4837737" y="1275606"/>
            <a:ext cx="3733735" cy="309634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5"/>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High Availability (HA) Cluster with Open-E JovianDSS</a:t>
            </a:r>
            <a:endParaRPr/>
          </a:p>
        </p:txBody>
      </p:sp>
      <p:sp>
        <p:nvSpPr>
          <p:cNvPr id="394" name="Google Shape;394;p25"/>
          <p:cNvSpPr txBox="1">
            <a:spLocks noGrp="1"/>
          </p:cNvSpPr>
          <p:nvPr>
            <p:ph type="body" idx="1"/>
          </p:nvPr>
        </p:nvSpPr>
        <p:spPr>
          <a:xfrm>
            <a:off x="153138" y="1923678"/>
            <a:ext cx="3856469" cy="246644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00"/>
              <a:buNone/>
            </a:pPr>
            <a:r>
              <a:rPr lang="pl-PL" sz="1400"/>
              <a:t>Open-E JovianDSS offers flexible options for architecting HA environments with </a:t>
            </a:r>
            <a:r>
              <a:rPr lang="pl-PL" sz="1400" b="1">
                <a:solidFill>
                  <a:srgbClr val="C00000"/>
                </a:solidFill>
              </a:rPr>
              <a:t>all major access protocols.</a:t>
            </a:r>
            <a:endParaRPr sz="1400" b="1">
              <a:solidFill>
                <a:srgbClr val="C00000"/>
              </a:solidFill>
            </a:endParaRPr>
          </a:p>
          <a:p>
            <a:pPr marL="0" lvl="0" indent="0" algn="l" rtl="0">
              <a:spcBef>
                <a:spcPts val="2600"/>
              </a:spcBef>
              <a:spcAft>
                <a:spcPts val="0"/>
              </a:spcAft>
              <a:buSzPts val="1400"/>
              <a:buNone/>
            </a:pPr>
            <a:r>
              <a:rPr lang="pl-PL" sz="1400"/>
              <a:t>It allows to build solutions that ensure </a:t>
            </a:r>
            <a:r>
              <a:rPr lang="pl-PL" sz="1400" b="1">
                <a:solidFill>
                  <a:srgbClr val="C00000"/>
                </a:solidFill>
              </a:rPr>
              <a:t>reliability</a:t>
            </a:r>
            <a:r>
              <a:rPr lang="pl-PL" sz="1400"/>
              <a:t> and </a:t>
            </a:r>
            <a:r>
              <a:rPr lang="pl-PL" sz="1400" b="1">
                <a:solidFill>
                  <a:srgbClr val="C00000"/>
                </a:solidFill>
              </a:rPr>
              <a:t>redundancy</a:t>
            </a:r>
            <a:r>
              <a:rPr lang="pl-PL" sz="1400" b="1"/>
              <a:t> </a:t>
            </a:r>
            <a:r>
              <a:rPr lang="pl-PL" sz="1400"/>
              <a:t>through </a:t>
            </a:r>
            <a:r>
              <a:rPr lang="pl-PL" sz="1400" b="1">
                <a:solidFill>
                  <a:srgbClr val="C00000"/>
                </a:solidFill>
              </a:rPr>
              <a:t>failover</a:t>
            </a:r>
            <a:r>
              <a:rPr lang="pl-PL" sz="1400" b="1"/>
              <a:t> </a:t>
            </a:r>
            <a:r>
              <a:rPr lang="pl-PL" sz="1400"/>
              <a:t>in case of a server crash. </a:t>
            </a:r>
            <a:endParaRPr/>
          </a:p>
          <a:p>
            <a:pPr marL="0" lvl="0" indent="0" algn="l" rtl="0">
              <a:spcBef>
                <a:spcPts val="800"/>
              </a:spcBef>
              <a:spcAft>
                <a:spcPts val="0"/>
              </a:spcAft>
              <a:buSzPts val="1600"/>
              <a:buNone/>
            </a:pPr>
            <a:endParaRPr sz="1600" b="1">
              <a:solidFill>
                <a:srgbClr val="C00000"/>
              </a:solidFill>
            </a:endParaRPr>
          </a:p>
        </p:txBody>
      </p:sp>
      <p:pic>
        <p:nvPicPr>
          <p:cNvPr id="395" name="Google Shape;395;p25"/>
          <p:cNvPicPr preferRelativeResize="0"/>
          <p:nvPr/>
        </p:nvPicPr>
        <p:blipFill rotWithShape="1">
          <a:blip r:embed="rId3">
            <a:alphaModFix/>
          </a:blip>
          <a:srcRect/>
          <a:stretch/>
        </p:blipFill>
        <p:spPr>
          <a:xfrm>
            <a:off x="4260323" y="1779662"/>
            <a:ext cx="4415016" cy="2064869"/>
          </a:xfrm>
          <a:prstGeom prst="rect">
            <a:avLst/>
          </a:prstGeom>
          <a:noFill/>
          <a:ln>
            <a:noFill/>
          </a:ln>
          <a:effectLst>
            <a:outerShdw blurRad="292100" dist="139700" dir="2700000" algn="tl" rotWithShape="0">
              <a:srgbClr val="333333">
                <a:alpha val="64705"/>
              </a:srgbClr>
            </a:outerShdw>
          </a:effectLst>
        </p:spPr>
      </p:pic>
      <p:sp>
        <p:nvSpPr>
          <p:cNvPr id="396" name="Google Shape;396;p25"/>
          <p:cNvSpPr/>
          <p:nvPr/>
        </p:nvSpPr>
        <p:spPr>
          <a:xfrm>
            <a:off x="139467" y="699537"/>
            <a:ext cx="82417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rgbClr val="C00000"/>
                </a:solidFill>
                <a:latin typeface="Open Sans"/>
                <a:ea typeface="Open Sans"/>
                <a:cs typeface="Open Sans"/>
                <a:sym typeface="Open Sans"/>
              </a:rPr>
              <a:t>High Availability data storage solution based on Open-E JovianDSS</a:t>
            </a:r>
            <a:endParaRPr/>
          </a:p>
        </p:txBody>
      </p:sp>
      <p:pic>
        <p:nvPicPr>
          <p:cNvPr id="397" name="Google Shape;397;p25" descr="D:\DB OpenE\Dropbox\Graphic sources\2017.09.27 - ODP movie presentation\lib\localBackupServerArrow.png"/>
          <p:cNvPicPr preferRelativeResize="0"/>
          <p:nvPr/>
        </p:nvPicPr>
        <p:blipFill rotWithShape="1">
          <a:blip r:embed="rId4">
            <a:alphaModFix/>
          </a:blip>
          <a:srcRect/>
          <a:stretch/>
        </p:blipFill>
        <p:spPr>
          <a:xfrm rot="10800000">
            <a:off x="7452320" y="2170310"/>
            <a:ext cx="216025" cy="213484"/>
          </a:xfrm>
          <a:prstGeom prst="rect">
            <a:avLst/>
          </a:prstGeom>
          <a:noFill/>
          <a:ln>
            <a:noFill/>
          </a:ln>
        </p:spPr>
      </p:pic>
      <p:pic>
        <p:nvPicPr>
          <p:cNvPr id="398" name="Google Shape;398;p25" descr="D:\DB OpenE\Dropbox\Graphic sources\2017.09.27 - ODP movie presentation\lib\localBackupServerArrow.png"/>
          <p:cNvPicPr preferRelativeResize="0"/>
          <p:nvPr/>
        </p:nvPicPr>
        <p:blipFill rotWithShape="1">
          <a:blip r:embed="rId4">
            <a:alphaModFix/>
          </a:blip>
          <a:srcRect/>
          <a:stretch/>
        </p:blipFill>
        <p:spPr>
          <a:xfrm>
            <a:off x="7452320" y="2459613"/>
            <a:ext cx="216024" cy="213483"/>
          </a:xfrm>
          <a:prstGeom prst="rect">
            <a:avLst/>
          </a:prstGeom>
          <a:noFill/>
          <a:ln>
            <a:noFill/>
          </a:ln>
        </p:spPr>
      </p:pic>
      <p:pic>
        <p:nvPicPr>
          <p:cNvPr id="399" name="Google Shape;399;p25" descr="D:\DB OpenE\Dropbox\Graphic sources\2017.09.27 - ODP movie presentation\lib\localBackupServerArrow.png"/>
          <p:cNvPicPr preferRelativeResize="0"/>
          <p:nvPr/>
        </p:nvPicPr>
        <p:blipFill rotWithShape="1">
          <a:blip r:embed="rId4">
            <a:alphaModFix/>
          </a:blip>
          <a:srcRect/>
          <a:stretch/>
        </p:blipFill>
        <p:spPr>
          <a:xfrm rot="10800000">
            <a:off x="5220072" y="2170310"/>
            <a:ext cx="216024" cy="213483"/>
          </a:xfrm>
          <a:prstGeom prst="rect">
            <a:avLst/>
          </a:prstGeom>
          <a:noFill/>
          <a:ln>
            <a:noFill/>
          </a:ln>
        </p:spPr>
      </p:pic>
      <p:pic>
        <p:nvPicPr>
          <p:cNvPr id="400" name="Google Shape;400;p25" descr="D:\DB OpenE\Dropbox\Graphic sources\2017.09.27 - ODP movie presentation\lib\localBackupServerArrow.png"/>
          <p:cNvPicPr preferRelativeResize="0"/>
          <p:nvPr/>
        </p:nvPicPr>
        <p:blipFill rotWithShape="1">
          <a:blip r:embed="rId4">
            <a:alphaModFix/>
          </a:blip>
          <a:srcRect/>
          <a:stretch/>
        </p:blipFill>
        <p:spPr>
          <a:xfrm rot="10800000">
            <a:off x="5217502" y="2457072"/>
            <a:ext cx="218594" cy="216023"/>
          </a:xfrm>
          <a:prstGeom prst="rect">
            <a:avLst/>
          </a:prstGeom>
          <a:noFill/>
          <a:ln>
            <a:noFill/>
          </a:ln>
        </p:spPr>
      </p:pic>
      <p:pic>
        <p:nvPicPr>
          <p:cNvPr id="401" name="Google Shape;401;p25" descr="D:\DB OpenE\Dropbox\Graphic sources\2017.09.27 - ODP movie presentation\lib\localBackupServerArrow.png"/>
          <p:cNvPicPr preferRelativeResize="0"/>
          <p:nvPr/>
        </p:nvPicPr>
        <p:blipFill rotWithShape="1">
          <a:blip r:embed="rId4">
            <a:alphaModFix/>
          </a:blip>
          <a:srcRect/>
          <a:stretch/>
        </p:blipFill>
        <p:spPr>
          <a:xfrm rot="10800000">
            <a:off x="5220072" y="2170310"/>
            <a:ext cx="216024" cy="213483"/>
          </a:xfrm>
          <a:prstGeom prst="rect">
            <a:avLst/>
          </a:prstGeom>
          <a:noFill/>
          <a:ln>
            <a:noFill/>
          </a:ln>
        </p:spPr>
      </p:pic>
      <p:pic>
        <p:nvPicPr>
          <p:cNvPr id="402" name="Google Shape;402;p25" descr="D:\DB OpenE\Dropbox\Graphic sources\2017.09.27 - ODP movie presentation\lib\localBackupServerArrow.png"/>
          <p:cNvPicPr preferRelativeResize="0"/>
          <p:nvPr/>
        </p:nvPicPr>
        <p:blipFill rotWithShape="1">
          <a:blip r:embed="rId4">
            <a:alphaModFix/>
          </a:blip>
          <a:srcRect/>
          <a:stretch/>
        </p:blipFill>
        <p:spPr>
          <a:xfrm>
            <a:off x="5217502" y="2463738"/>
            <a:ext cx="218594" cy="216023"/>
          </a:xfrm>
          <a:prstGeom prst="rect">
            <a:avLst/>
          </a:prstGeom>
          <a:noFill/>
          <a:ln>
            <a:noFill/>
          </a:ln>
        </p:spPr>
      </p:pic>
      <p:pic>
        <p:nvPicPr>
          <p:cNvPr id="403" name="Google Shape;403;p25" descr="D:\DB OpenE\Dropbox\Graphic sources\2017.09.27 - ODP movie presentation\lib\localBackupServerArrow.png"/>
          <p:cNvPicPr preferRelativeResize="0"/>
          <p:nvPr/>
        </p:nvPicPr>
        <p:blipFill rotWithShape="1">
          <a:blip r:embed="rId4">
            <a:alphaModFix/>
          </a:blip>
          <a:srcRect/>
          <a:stretch/>
        </p:blipFill>
        <p:spPr>
          <a:xfrm>
            <a:off x="7452320" y="2463738"/>
            <a:ext cx="216024" cy="2134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descr="bg1.png"/>
          <p:cNvPicPr preferRelativeResize="0"/>
          <p:nvPr/>
        </p:nvPicPr>
        <p:blipFill rotWithShape="1">
          <a:blip r:embed="rId3">
            <a:alphaModFix/>
          </a:blip>
          <a:srcRect b="9995"/>
          <a:stretch/>
        </p:blipFill>
        <p:spPr>
          <a:xfrm>
            <a:off x="0" y="-20538"/>
            <a:ext cx="9144000" cy="4629410"/>
          </a:xfrm>
          <a:prstGeom prst="rect">
            <a:avLst/>
          </a:prstGeom>
          <a:noFill/>
          <a:ln>
            <a:noFill/>
          </a:ln>
        </p:spPr>
      </p:pic>
      <p:sp>
        <p:nvSpPr>
          <p:cNvPr id="418" name="Google Shape;418;p27"/>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Open-E JovianDSS On- &amp; Off-site Data Protection</a:t>
            </a:r>
            <a:endParaRPr>
              <a:solidFill>
                <a:srgbClr val="C00000"/>
              </a:solidFill>
            </a:endParaRPr>
          </a:p>
        </p:txBody>
      </p:sp>
      <p:sp>
        <p:nvSpPr>
          <p:cNvPr id="419" name="Google Shape;419;p27"/>
          <p:cNvSpPr txBox="1">
            <a:spLocks noGrp="1"/>
          </p:cNvSpPr>
          <p:nvPr>
            <p:ph type="sldNum" idx="4294967295"/>
          </p:nvPr>
        </p:nvSpPr>
        <p:spPr>
          <a:xfrm>
            <a:off x="8345488" y="4749800"/>
            <a:ext cx="798512" cy="27463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sz="1000">
                <a:solidFill>
                  <a:srgbClr val="FFFFFF"/>
                </a:solidFill>
                <a:latin typeface="Maven Pro"/>
                <a:ea typeface="Maven Pro"/>
                <a:cs typeface="Maven Pro"/>
                <a:sym typeface="Maven Pro"/>
              </a:rPr>
              <a:t>17</a:t>
            </a:fld>
            <a:endParaRPr sz="1000">
              <a:solidFill>
                <a:schemeClr val="lt1"/>
              </a:solidFill>
              <a:latin typeface="Maven Pro"/>
              <a:ea typeface="Maven Pro"/>
              <a:cs typeface="Maven Pro"/>
              <a:sym typeface="Maven Pro"/>
            </a:endParaRPr>
          </a:p>
        </p:txBody>
      </p:sp>
      <p:sp>
        <p:nvSpPr>
          <p:cNvPr id="420" name="Google Shape;420;p27"/>
          <p:cNvSpPr/>
          <p:nvPr/>
        </p:nvSpPr>
        <p:spPr>
          <a:xfrm flipH="1">
            <a:off x="0" y="2814970"/>
            <a:ext cx="9144000" cy="1859703"/>
          </a:xfrm>
          <a:prstGeom prst="rect">
            <a:avLst/>
          </a:prstGeom>
          <a:gradFill>
            <a:gsLst>
              <a:gs pos="0">
                <a:schemeClr val="lt1"/>
              </a:gs>
              <a:gs pos="50000">
                <a:schemeClr val="lt1"/>
              </a:gs>
              <a:gs pos="100000">
                <a:srgbClr val="FF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421" name="Google Shape;421;p27"/>
          <p:cNvSpPr txBox="1"/>
          <p:nvPr/>
        </p:nvSpPr>
        <p:spPr>
          <a:xfrm>
            <a:off x="683568" y="3003798"/>
            <a:ext cx="158417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800">
                <a:solidFill>
                  <a:srgbClr val="3F3F3F"/>
                </a:solidFill>
                <a:latin typeface="Open Sans SemiBold"/>
                <a:ea typeface="Open Sans SemiBold"/>
                <a:cs typeface="Open Sans SemiBold"/>
                <a:sym typeface="Open Sans SemiBold"/>
              </a:rPr>
              <a:t>PRODUCTION SERVER</a:t>
            </a:r>
            <a:endParaRPr/>
          </a:p>
        </p:txBody>
      </p:sp>
      <p:pic>
        <p:nvPicPr>
          <p:cNvPr id="422" name="Google Shape;422;p27" descr="D:\DB OpenE\Dropbox\Graphic sources\2017.09.27 - ODP movie presentation\lib\localBackupServer.png"/>
          <p:cNvPicPr preferRelativeResize="0"/>
          <p:nvPr/>
        </p:nvPicPr>
        <p:blipFill rotWithShape="1">
          <a:blip r:embed="rId4">
            <a:alphaModFix/>
          </a:blip>
          <a:srcRect/>
          <a:stretch/>
        </p:blipFill>
        <p:spPr>
          <a:xfrm>
            <a:off x="251520" y="1779662"/>
            <a:ext cx="1872208" cy="1344227"/>
          </a:xfrm>
          <a:prstGeom prst="rect">
            <a:avLst/>
          </a:prstGeom>
          <a:noFill/>
          <a:ln>
            <a:noFill/>
          </a:ln>
        </p:spPr>
      </p:pic>
      <p:pic>
        <p:nvPicPr>
          <p:cNvPr id="423" name="Google Shape;423;p27" descr="D:\DB OpenE\Dropbox\Graphic sources\2017.09.27 - ODP movie presentation\lib\localBackupServer.png"/>
          <p:cNvPicPr preferRelativeResize="0"/>
          <p:nvPr/>
        </p:nvPicPr>
        <p:blipFill rotWithShape="1">
          <a:blip r:embed="rId4">
            <a:alphaModFix/>
          </a:blip>
          <a:srcRect/>
          <a:stretch/>
        </p:blipFill>
        <p:spPr>
          <a:xfrm>
            <a:off x="2051720" y="1779662"/>
            <a:ext cx="1872208" cy="1344227"/>
          </a:xfrm>
          <a:prstGeom prst="rect">
            <a:avLst/>
          </a:prstGeom>
          <a:noFill/>
          <a:ln>
            <a:noFill/>
          </a:ln>
        </p:spPr>
      </p:pic>
      <p:pic>
        <p:nvPicPr>
          <p:cNvPr id="424" name="Google Shape;424;p27" descr="D:\DB OpenE\Dropbox\Graphic sources\2017.09.27 - ODP movie presentation\lib\productionServer_load.png"/>
          <p:cNvPicPr preferRelativeResize="0"/>
          <p:nvPr/>
        </p:nvPicPr>
        <p:blipFill rotWithShape="1">
          <a:blip r:embed="rId5">
            <a:alphaModFix/>
          </a:blip>
          <a:srcRect/>
          <a:stretch/>
        </p:blipFill>
        <p:spPr>
          <a:xfrm>
            <a:off x="827584" y="2470398"/>
            <a:ext cx="321154" cy="317376"/>
          </a:xfrm>
          <a:prstGeom prst="rect">
            <a:avLst/>
          </a:prstGeom>
          <a:noFill/>
          <a:ln>
            <a:noFill/>
          </a:ln>
        </p:spPr>
      </p:pic>
      <p:sp>
        <p:nvSpPr>
          <p:cNvPr id="425" name="Google Shape;425;p27"/>
          <p:cNvSpPr txBox="1"/>
          <p:nvPr/>
        </p:nvSpPr>
        <p:spPr>
          <a:xfrm>
            <a:off x="2457480" y="3003798"/>
            <a:ext cx="158417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800">
                <a:solidFill>
                  <a:srgbClr val="3F3F3F"/>
                </a:solidFill>
                <a:latin typeface="Open Sans SemiBold"/>
                <a:ea typeface="Open Sans SemiBold"/>
                <a:cs typeface="Open Sans SemiBold"/>
                <a:sym typeface="Open Sans SemiBold"/>
              </a:rPr>
              <a:t>LOCAL BACKUP SERVER</a:t>
            </a:r>
            <a:endParaRPr/>
          </a:p>
        </p:txBody>
      </p:sp>
      <p:sp>
        <p:nvSpPr>
          <p:cNvPr id="426" name="Google Shape;426;p27"/>
          <p:cNvSpPr txBox="1"/>
          <p:nvPr/>
        </p:nvSpPr>
        <p:spPr>
          <a:xfrm>
            <a:off x="1210484" y="627534"/>
            <a:ext cx="2592288" cy="8956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pl-PL" sz="4000" b="1">
                <a:solidFill>
                  <a:srgbClr val="C00000"/>
                </a:solidFill>
                <a:latin typeface="Open Sans SemiBold"/>
                <a:ea typeface="Open Sans SemiBold"/>
                <a:cs typeface="Open Sans SemiBold"/>
                <a:sym typeface="Open Sans SemiBold"/>
              </a:rPr>
              <a:t>ON</a:t>
            </a:r>
            <a:r>
              <a:rPr lang="pl-PL" sz="3000" b="1">
                <a:solidFill>
                  <a:srgbClr val="C00000"/>
                </a:solidFill>
                <a:latin typeface="Open Sans SemiBold"/>
                <a:ea typeface="Open Sans SemiBold"/>
                <a:cs typeface="Open Sans SemiBold"/>
                <a:sym typeface="Open Sans SemiBold"/>
              </a:rPr>
              <a:t>-SITE</a:t>
            </a:r>
            <a:endParaRPr sz="3000" b="1">
              <a:solidFill>
                <a:srgbClr val="C00000"/>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None/>
            </a:pPr>
            <a:r>
              <a:rPr lang="pl-PL" sz="1800" b="1">
                <a:solidFill>
                  <a:srgbClr val="C00000"/>
                </a:solidFill>
                <a:latin typeface="Open Sans SemiBold"/>
                <a:ea typeface="Open Sans SemiBold"/>
                <a:cs typeface="Open Sans SemiBold"/>
                <a:sym typeface="Open Sans SemiBold"/>
              </a:rPr>
              <a:t>DATA PROTECTION</a:t>
            </a:r>
            <a:endParaRPr/>
          </a:p>
        </p:txBody>
      </p:sp>
      <p:pic>
        <p:nvPicPr>
          <p:cNvPr id="427" name="Google Shape;427;p27" descr="D:\DB OpenE\Dropbox\Graphic sources\2017.09.27 - ODP movie presentation\lib\JDSS_OE_logo_LowRes.png"/>
          <p:cNvPicPr preferRelativeResize="0"/>
          <p:nvPr/>
        </p:nvPicPr>
        <p:blipFill rotWithShape="1">
          <a:blip r:embed="rId6">
            <a:alphaModFix/>
          </a:blip>
          <a:srcRect/>
          <a:stretch/>
        </p:blipFill>
        <p:spPr>
          <a:xfrm>
            <a:off x="1100376" y="1649042"/>
            <a:ext cx="720080" cy="251776"/>
          </a:xfrm>
          <a:prstGeom prst="rect">
            <a:avLst/>
          </a:prstGeom>
          <a:noFill/>
          <a:ln>
            <a:noFill/>
          </a:ln>
        </p:spPr>
      </p:pic>
      <p:pic>
        <p:nvPicPr>
          <p:cNvPr id="428" name="Google Shape;428;p27" descr="D:\DB OpenE\Dropbox\Graphic sources\2017.09.27 - ODP movie presentation\lib\JDSS_OE_logo_LowRes.png"/>
          <p:cNvPicPr preferRelativeResize="0"/>
          <p:nvPr/>
        </p:nvPicPr>
        <p:blipFill rotWithShape="1">
          <a:blip r:embed="rId6">
            <a:alphaModFix/>
          </a:blip>
          <a:srcRect/>
          <a:stretch/>
        </p:blipFill>
        <p:spPr>
          <a:xfrm>
            <a:off x="2900576" y="1649042"/>
            <a:ext cx="720080" cy="251776"/>
          </a:xfrm>
          <a:prstGeom prst="rect">
            <a:avLst/>
          </a:prstGeom>
          <a:noFill/>
          <a:ln>
            <a:noFill/>
          </a:ln>
        </p:spPr>
      </p:pic>
      <p:pic>
        <p:nvPicPr>
          <p:cNvPr id="429" name="Google Shape;429;p27" descr="D:\DB OpenE\Dropbox\Graphic sources\2017.09.27 - ODP movie presentation\lib\localBackupServer.png"/>
          <p:cNvPicPr preferRelativeResize="0"/>
          <p:nvPr/>
        </p:nvPicPr>
        <p:blipFill rotWithShape="1">
          <a:blip r:embed="rId4">
            <a:alphaModFix/>
          </a:blip>
          <a:srcRect/>
          <a:stretch/>
        </p:blipFill>
        <p:spPr>
          <a:xfrm>
            <a:off x="6644992" y="1779662"/>
            <a:ext cx="1872208" cy="1344227"/>
          </a:xfrm>
          <a:prstGeom prst="rect">
            <a:avLst/>
          </a:prstGeom>
          <a:noFill/>
          <a:ln>
            <a:noFill/>
          </a:ln>
        </p:spPr>
      </p:pic>
      <p:sp>
        <p:nvSpPr>
          <p:cNvPr id="430" name="Google Shape;430;p27"/>
          <p:cNvSpPr txBox="1"/>
          <p:nvPr/>
        </p:nvSpPr>
        <p:spPr>
          <a:xfrm>
            <a:off x="7050752" y="3003798"/>
            <a:ext cx="158417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800">
                <a:solidFill>
                  <a:srgbClr val="3F3F3F"/>
                </a:solidFill>
                <a:latin typeface="Open Sans SemiBold"/>
                <a:ea typeface="Open Sans SemiBold"/>
                <a:cs typeface="Open Sans SemiBold"/>
                <a:sym typeface="Open Sans SemiBold"/>
              </a:rPr>
              <a:t>OFF-SITE</a:t>
            </a:r>
            <a:br>
              <a:rPr lang="pl-PL" sz="800">
                <a:solidFill>
                  <a:srgbClr val="3F3F3F"/>
                </a:solidFill>
                <a:latin typeface="Open Sans SemiBold"/>
                <a:ea typeface="Open Sans SemiBold"/>
                <a:cs typeface="Open Sans SemiBold"/>
                <a:sym typeface="Open Sans SemiBold"/>
              </a:rPr>
            </a:br>
            <a:r>
              <a:rPr lang="pl-PL" sz="800">
                <a:solidFill>
                  <a:srgbClr val="3F3F3F"/>
                </a:solidFill>
                <a:latin typeface="Open Sans SemiBold"/>
                <a:ea typeface="Open Sans SemiBold"/>
                <a:cs typeface="Open Sans SemiBold"/>
                <a:sym typeface="Open Sans SemiBold"/>
              </a:rPr>
              <a:t>BACKUP SERVER</a:t>
            </a:r>
            <a:endParaRPr/>
          </a:p>
        </p:txBody>
      </p:sp>
      <p:sp>
        <p:nvSpPr>
          <p:cNvPr id="431" name="Google Shape;431;p27"/>
          <p:cNvSpPr txBox="1"/>
          <p:nvPr/>
        </p:nvSpPr>
        <p:spPr>
          <a:xfrm>
            <a:off x="6660232" y="627534"/>
            <a:ext cx="2592288" cy="8956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pl-PL" sz="4000" b="1">
                <a:solidFill>
                  <a:srgbClr val="C00000"/>
                </a:solidFill>
                <a:latin typeface="Open Sans SemiBold"/>
                <a:ea typeface="Open Sans SemiBold"/>
                <a:cs typeface="Open Sans SemiBold"/>
                <a:sym typeface="Open Sans SemiBold"/>
              </a:rPr>
              <a:t>OFF</a:t>
            </a:r>
            <a:r>
              <a:rPr lang="pl-PL" sz="3000" b="1">
                <a:solidFill>
                  <a:srgbClr val="C00000"/>
                </a:solidFill>
                <a:latin typeface="Open Sans SemiBold"/>
                <a:ea typeface="Open Sans SemiBold"/>
                <a:cs typeface="Open Sans SemiBold"/>
                <a:sym typeface="Open Sans SemiBold"/>
              </a:rPr>
              <a:t>-SITE</a:t>
            </a:r>
            <a:endParaRPr sz="3000" b="1">
              <a:solidFill>
                <a:srgbClr val="C00000"/>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None/>
            </a:pPr>
            <a:r>
              <a:rPr lang="pl-PL" sz="1800" b="1">
                <a:solidFill>
                  <a:srgbClr val="C00000"/>
                </a:solidFill>
                <a:latin typeface="Open Sans SemiBold"/>
                <a:ea typeface="Open Sans SemiBold"/>
                <a:cs typeface="Open Sans SemiBold"/>
                <a:sym typeface="Open Sans SemiBold"/>
              </a:rPr>
              <a:t>DATA PROTECTION</a:t>
            </a:r>
            <a:endParaRPr/>
          </a:p>
        </p:txBody>
      </p:sp>
      <p:pic>
        <p:nvPicPr>
          <p:cNvPr id="432" name="Google Shape;432;p27" descr="D:\DB OpenE\Dropbox\Graphic sources\2017.09.27 - ODP movie presentation\lib\JDSS_OE_logo_LowRes.png"/>
          <p:cNvPicPr preferRelativeResize="0"/>
          <p:nvPr/>
        </p:nvPicPr>
        <p:blipFill rotWithShape="1">
          <a:blip r:embed="rId6">
            <a:alphaModFix/>
          </a:blip>
          <a:srcRect/>
          <a:stretch/>
        </p:blipFill>
        <p:spPr>
          <a:xfrm>
            <a:off x="7493848" y="1649042"/>
            <a:ext cx="720080" cy="251776"/>
          </a:xfrm>
          <a:prstGeom prst="rect">
            <a:avLst/>
          </a:prstGeom>
          <a:noFill/>
          <a:ln>
            <a:noFill/>
          </a:ln>
        </p:spPr>
      </p:pic>
      <p:pic>
        <p:nvPicPr>
          <p:cNvPr id="433" name="Google Shape;433;p27" descr="D:\DB OpenE\Dropbox\Graphic sources\2017.09.27 - ODP movie presentation\lib\oodp_arrow.png"/>
          <p:cNvPicPr preferRelativeResize="0"/>
          <p:nvPr/>
        </p:nvPicPr>
        <p:blipFill rotWithShape="1">
          <a:blip r:embed="rId7">
            <a:alphaModFix/>
          </a:blip>
          <a:srcRect/>
          <a:stretch/>
        </p:blipFill>
        <p:spPr>
          <a:xfrm>
            <a:off x="4644008" y="2466216"/>
            <a:ext cx="317004" cy="317004"/>
          </a:xfrm>
          <a:prstGeom prst="rect">
            <a:avLst/>
          </a:prstGeom>
          <a:noFill/>
          <a:ln>
            <a:noFill/>
          </a:ln>
        </p:spPr>
      </p:pic>
      <p:pic>
        <p:nvPicPr>
          <p:cNvPr id="434" name="Google Shape;434;p27" descr="D:\DB OpenE\Dropbox\Graphic sources\2017.09.27 - ODP movie presentation\lib\oodp_arrow.png"/>
          <p:cNvPicPr preferRelativeResize="0"/>
          <p:nvPr/>
        </p:nvPicPr>
        <p:blipFill rotWithShape="1">
          <a:blip r:embed="rId7">
            <a:alphaModFix/>
          </a:blip>
          <a:srcRect/>
          <a:stretch/>
        </p:blipFill>
        <p:spPr>
          <a:xfrm>
            <a:off x="5882053" y="2466216"/>
            <a:ext cx="317004" cy="317004"/>
          </a:xfrm>
          <a:prstGeom prst="rect">
            <a:avLst/>
          </a:prstGeom>
          <a:noFill/>
          <a:ln>
            <a:noFill/>
          </a:ln>
        </p:spPr>
      </p:pic>
      <p:pic>
        <p:nvPicPr>
          <p:cNvPr id="435" name="Google Shape;435;p27" descr="D:\DB OpenE\Dropbox\Graphic sources\2017.09.27 - ODP movie presentation\lib\Elipsa-41.png"/>
          <p:cNvPicPr preferRelativeResize="0"/>
          <p:nvPr/>
        </p:nvPicPr>
        <p:blipFill rotWithShape="1">
          <a:blip r:embed="rId8">
            <a:alphaModFix/>
          </a:blip>
          <a:srcRect/>
          <a:stretch/>
        </p:blipFill>
        <p:spPr>
          <a:xfrm>
            <a:off x="4427984" y="2565614"/>
            <a:ext cx="114747" cy="114747"/>
          </a:xfrm>
          <a:prstGeom prst="rect">
            <a:avLst/>
          </a:prstGeom>
          <a:noFill/>
          <a:ln>
            <a:noFill/>
          </a:ln>
        </p:spPr>
      </p:pic>
      <p:pic>
        <p:nvPicPr>
          <p:cNvPr id="436" name="Google Shape;436;p27" descr="D:\DB OpenE\Dropbox\Graphic sources\2017.09.27 - ODP movie presentation\lib\Elipsa-41.png"/>
          <p:cNvPicPr preferRelativeResize="0"/>
          <p:nvPr/>
        </p:nvPicPr>
        <p:blipFill rotWithShape="1">
          <a:blip r:embed="rId8">
            <a:alphaModFix/>
          </a:blip>
          <a:srcRect/>
          <a:stretch/>
        </p:blipFill>
        <p:spPr>
          <a:xfrm>
            <a:off x="4228955" y="2565614"/>
            <a:ext cx="114747" cy="114747"/>
          </a:xfrm>
          <a:prstGeom prst="rect">
            <a:avLst/>
          </a:prstGeom>
          <a:noFill/>
          <a:ln>
            <a:noFill/>
          </a:ln>
        </p:spPr>
      </p:pic>
      <p:pic>
        <p:nvPicPr>
          <p:cNvPr id="437" name="Google Shape;437;p27" descr="D:\DB OpenE\Dropbox\Graphic sources\2017.09.27 - ODP movie presentation\lib\Elipsa-41.png"/>
          <p:cNvPicPr preferRelativeResize="0"/>
          <p:nvPr/>
        </p:nvPicPr>
        <p:blipFill rotWithShape="1">
          <a:blip r:embed="rId8">
            <a:alphaModFix/>
          </a:blip>
          <a:srcRect/>
          <a:stretch/>
        </p:blipFill>
        <p:spPr>
          <a:xfrm>
            <a:off x="5244619" y="2565614"/>
            <a:ext cx="114747" cy="114747"/>
          </a:xfrm>
          <a:prstGeom prst="rect">
            <a:avLst/>
          </a:prstGeom>
          <a:noFill/>
          <a:ln>
            <a:noFill/>
          </a:ln>
        </p:spPr>
      </p:pic>
      <p:pic>
        <p:nvPicPr>
          <p:cNvPr id="438" name="Google Shape;438;p27" descr="D:\DB OpenE\Dropbox\Graphic sources\2017.09.27 - ODP movie presentation\lib\Elipsa-41.png"/>
          <p:cNvPicPr preferRelativeResize="0"/>
          <p:nvPr/>
        </p:nvPicPr>
        <p:blipFill rotWithShape="1">
          <a:blip r:embed="rId8">
            <a:alphaModFix/>
          </a:blip>
          <a:srcRect/>
          <a:stretch/>
        </p:blipFill>
        <p:spPr>
          <a:xfrm>
            <a:off x="5045590" y="2565614"/>
            <a:ext cx="114747" cy="114747"/>
          </a:xfrm>
          <a:prstGeom prst="rect">
            <a:avLst/>
          </a:prstGeom>
          <a:noFill/>
          <a:ln>
            <a:noFill/>
          </a:ln>
        </p:spPr>
      </p:pic>
      <p:pic>
        <p:nvPicPr>
          <p:cNvPr id="439" name="Google Shape;439;p27" descr="D:\DB OpenE\Dropbox\Graphic sources\2017.09.27 - ODP movie presentation\lib\Elipsa-41.png"/>
          <p:cNvPicPr preferRelativeResize="0"/>
          <p:nvPr/>
        </p:nvPicPr>
        <p:blipFill rotWithShape="1">
          <a:blip r:embed="rId8">
            <a:alphaModFix/>
          </a:blip>
          <a:srcRect/>
          <a:stretch/>
        </p:blipFill>
        <p:spPr>
          <a:xfrm>
            <a:off x="5652120" y="2565614"/>
            <a:ext cx="114747" cy="114747"/>
          </a:xfrm>
          <a:prstGeom prst="rect">
            <a:avLst/>
          </a:prstGeom>
          <a:noFill/>
          <a:ln>
            <a:noFill/>
          </a:ln>
        </p:spPr>
      </p:pic>
      <p:pic>
        <p:nvPicPr>
          <p:cNvPr id="440" name="Google Shape;440;p27" descr="D:\DB OpenE\Dropbox\Graphic sources\2017.09.27 - ODP movie presentation\lib\Elipsa-41.png"/>
          <p:cNvPicPr preferRelativeResize="0"/>
          <p:nvPr/>
        </p:nvPicPr>
        <p:blipFill rotWithShape="1">
          <a:blip r:embed="rId8">
            <a:alphaModFix/>
          </a:blip>
          <a:srcRect/>
          <a:stretch/>
        </p:blipFill>
        <p:spPr>
          <a:xfrm>
            <a:off x="5453091" y="2565614"/>
            <a:ext cx="114747" cy="114747"/>
          </a:xfrm>
          <a:prstGeom prst="rect">
            <a:avLst/>
          </a:prstGeom>
          <a:noFill/>
          <a:ln>
            <a:noFill/>
          </a:ln>
        </p:spPr>
      </p:pic>
      <p:pic>
        <p:nvPicPr>
          <p:cNvPr id="441" name="Google Shape;441;p27" descr="D:\DB OpenE\Dropbox\Graphic sources\2017.09.27 - ODP movie presentation\lib\Elipsa-41.png"/>
          <p:cNvPicPr preferRelativeResize="0"/>
          <p:nvPr/>
        </p:nvPicPr>
        <p:blipFill rotWithShape="1">
          <a:blip r:embed="rId8">
            <a:alphaModFix/>
          </a:blip>
          <a:srcRect/>
          <a:stretch/>
        </p:blipFill>
        <p:spPr>
          <a:xfrm>
            <a:off x="6306328" y="2565614"/>
            <a:ext cx="114747" cy="114747"/>
          </a:xfrm>
          <a:prstGeom prst="rect">
            <a:avLst/>
          </a:prstGeom>
          <a:noFill/>
          <a:ln>
            <a:noFill/>
          </a:ln>
        </p:spPr>
      </p:pic>
      <p:pic>
        <p:nvPicPr>
          <p:cNvPr id="442" name="Google Shape;442;p27" descr="D:\DB OpenE\Dropbox\Graphic sources\2017.09.27 - ODP movie presentation\lib\Elipsa-41.png"/>
          <p:cNvPicPr preferRelativeResize="0"/>
          <p:nvPr/>
        </p:nvPicPr>
        <p:blipFill rotWithShape="1">
          <a:blip r:embed="rId8">
            <a:alphaModFix/>
          </a:blip>
          <a:srcRect/>
          <a:stretch/>
        </p:blipFill>
        <p:spPr>
          <a:xfrm>
            <a:off x="6713829" y="2565614"/>
            <a:ext cx="114747" cy="114747"/>
          </a:xfrm>
          <a:prstGeom prst="rect">
            <a:avLst/>
          </a:prstGeom>
          <a:noFill/>
          <a:ln>
            <a:noFill/>
          </a:ln>
        </p:spPr>
      </p:pic>
      <p:pic>
        <p:nvPicPr>
          <p:cNvPr id="443" name="Google Shape;443;p27" descr="D:\DB OpenE\Dropbox\Graphic sources\2017.09.27 - ODP movie presentation\lib\Elipsa-41.png"/>
          <p:cNvPicPr preferRelativeResize="0"/>
          <p:nvPr/>
        </p:nvPicPr>
        <p:blipFill rotWithShape="1">
          <a:blip r:embed="rId8">
            <a:alphaModFix/>
          </a:blip>
          <a:srcRect/>
          <a:stretch/>
        </p:blipFill>
        <p:spPr>
          <a:xfrm>
            <a:off x="6514800" y="2565614"/>
            <a:ext cx="114747" cy="114747"/>
          </a:xfrm>
          <a:prstGeom prst="rect">
            <a:avLst/>
          </a:prstGeom>
          <a:noFill/>
          <a:ln>
            <a:noFill/>
          </a:ln>
        </p:spPr>
      </p:pic>
      <p:sp>
        <p:nvSpPr>
          <p:cNvPr id="444" name="Google Shape;444;p27"/>
          <p:cNvSpPr/>
          <p:nvPr/>
        </p:nvSpPr>
        <p:spPr>
          <a:xfrm>
            <a:off x="467544" y="3554737"/>
            <a:ext cx="8065269" cy="1054135"/>
          </a:xfrm>
          <a:prstGeom prst="rect">
            <a:avLst/>
          </a:prstGeom>
          <a:noFill/>
          <a:ln>
            <a:noFill/>
          </a:ln>
        </p:spPr>
        <p:txBody>
          <a:bodyPr spcFirstLastPara="1" wrap="square" lIns="91425" tIns="45700" rIns="91425" bIns="45700" anchor="t" anchorCtr="0">
            <a:spAutoFit/>
          </a:bodyPr>
          <a:lstStyle/>
          <a:p>
            <a:pPr marL="228600" marR="0" lvl="1" indent="-228600" algn="l" rtl="0">
              <a:spcBef>
                <a:spcPts val="0"/>
              </a:spcBef>
              <a:spcAft>
                <a:spcPts val="0"/>
              </a:spcAft>
              <a:buClr>
                <a:srgbClr val="C00000"/>
              </a:buClr>
              <a:buSzPts val="1050"/>
              <a:buFont typeface="Noto Sans Symbols"/>
              <a:buChar char="▪"/>
            </a:pPr>
            <a:r>
              <a:rPr lang="pl-PL" sz="1050" b="0" i="0" u="none" strike="noStrike" cap="none">
                <a:solidFill>
                  <a:srgbClr val="000000"/>
                </a:solidFill>
                <a:latin typeface="Open Sans"/>
                <a:ea typeface="Open Sans"/>
                <a:cs typeface="Open Sans"/>
                <a:sym typeface="Open Sans"/>
              </a:rPr>
              <a:t>Set up another Open-E JovianDSS </a:t>
            </a:r>
            <a:r>
              <a:rPr lang="pl-PL" sz="1050" b="1" i="0" u="none" strike="noStrike" cap="none">
                <a:solidFill>
                  <a:srgbClr val="C00000"/>
                </a:solidFill>
                <a:latin typeface="Open Sans"/>
                <a:ea typeface="Open Sans"/>
                <a:cs typeface="Open Sans"/>
                <a:sym typeface="Open Sans"/>
              </a:rPr>
              <a:t>backup server in another building, city or even country!</a:t>
            </a:r>
            <a:r>
              <a:rPr lang="pl-PL" sz="1050" b="0" i="0" u="none" strike="noStrike" cap="none">
                <a:solidFill>
                  <a:srgbClr val="000000"/>
                </a:solidFill>
                <a:latin typeface="Open Sans"/>
                <a:ea typeface="Open Sans"/>
                <a:cs typeface="Open Sans"/>
                <a:sym typeface="Open Sans"/>
              </a:rPr>
              <a:t> </a:t>
            </a:r>
            <a:endParaRPr/>
          </a:p>
          <a:p>
            <a:pPr marL="228600" marR="0" lvl="1" indent="-228600" algn="l" rtl="0">
              <a:spcBef>
                <a:spcPts val="600"/>
              </a:spcBef>
              <a:spcAft>
                <a:spcPts val="0"/>
              </a:spcAft>
              <a:buClr>
                <a:srgbClr val="C00000"/>
              </a:buClr>
              <a:buSzPts val="1050"/>
              <a:buFont typeface="Noto Sans Symbols"/>
              <a:buChar char="▪"/>
            </a:pPr>
            <a:r>
              <a:rPr lang="pl-PL" sz="1050" b="0" i="0" u="none" strike="noStrike" cap="none">
                <a:solidFill>
                  <a:srgbClr val="000000"/>
                </a:solidFill>
                <a:latin typeface="Open Sans"/>
                <a:ea typeface="Open Sans"/>
                <a:cs typeface="Open Sans"/>
                <a:sym typeface="Open Sans"/>
              </a:rPr>
              <a:t>Send your backups to the most remote location using a public network (</a:t>
            </a:r>
            <a:r>
              <a:rPr lang="pl-PL" sz="1050" b="1" i="0" u="none" strike="noStrike" cap="none">
                <a:solidFill>
                  <a:srgbClr val="C00000"/>
                </a:solidFill>
                <a:latin typeface="Open Sans"/>
                <a:ea typeface="Open Sans"/>
                <a:cs typeface="Open Sans"/>
                <a:sym typeface="Open Sans"/>
              </a:rPr>
              <a:t>using asynchronous replication functionality</a:t>
            </a:r>
            <a:r>
              <a:rPr lang="pl-PL" sz="1050" b="0" i="0" u="none" strike="noStrike" cap="none">
                <a:solidFill>
                  <a:srgbClr val="000000"/>
                </a:solidFill>
                <a:latin typeface="Open Sans"/>
                <a:ea typeface="Open Sans"/>
                <a:cs typeface="Open Sans"/>
                <a:sym typeface="Open Sans"/>
              </a:rPr>
              <a:t>) – for enhanced protection of your data, and ensuring it's secure even when all local servers are completely unavailable, for example as a result of fire or theft.</a:t>
            </a:r>
            <a:endParaRPr/>
          </a:p>
          <a:p>
            <a:pPr marL="228600" marR="0" lvl="1" indent="-228600" algn="l" rtl="0">
              <a:spcBef>
                <a:spcPts val="600"/>
              </a:spcBef>
              <a:spcAft>
                <a:spcPts val="0"/>
              </a:spcAft>
              <a:buClr>
                <a:srgbClr val="C00000"/>
              </a:buClr>
              <a:buSzPts val="1050"/>
              <a:buFont typeface="Noto Sans Symbols"/>
              <a:buChar char="▪"/>
            </a:pPr>
            <a:r>
              <a:rPr lang="pl-PL" sz="1050" b="0" i="0" u="none" strike="noStrike" cap="none">
                <a:solidFill>
                  <a:srgbClr val="000000"/>
                </a:solidFill>
                <a:latin typeface="Open Sans"/>
                <a:ea typeface="Open Sans"/>
                <a:cs typeface="Open Sans"/>
                <a:sym typeface="Open Sans"/>
              </a:rPr>
              <a:t>You can have </a:t>
            </a:r>
            <a:r>
              <a:rPr lang="pl-PL" sz="1050" b="1" i="0" u="none" strike="noStrike" cap="none">
                <a:solidFill>
                  <a:srgbClr val="C00000"/>
                </a:solidFill>
                <a:latin typeface="Open Sans"/>
                <a:ea typeface="Open Sans"/>
                <a:cs typeface="Open Sans"/>
                <a:sym typeface="Open Sans"/>
              </a:rPr>
              <a:t>multiple off-site backup servers in multiple locations </a:t>
            </a:r>
            <a:r>
              <a:rPr lang="pl-PL" sz="1050" b="0" i="0" u="none" strike="noStrike" cap="none">
                <a:solidFill>
                  <a:srgbClr val="000000"/>
                </a:solidFill>
                <a:latin typeface="Open Sans"/>
                <a:ea typeface="Open Sans"/>
                <a:cs typeface="Open Sans"/>
                <a:sym typeface="Open Sans"/>
              </a:rPr>
              <a:t>at the same time.</a:t>
            </a:r>
            <a:endParaRPr sz="1050" b="0" i="0" u="none" strike="noStrike" cap="none">
              <a:solidFill>
                <a:srgbClr val="000000"/>
              </a:solidFill>
              <a:latin typeface="Open Sans"/>
              <a:ea typeface="Open Sans"/>
              <a:cs typeface="Open Sans"/>
              <a:sym typeface="Open Sans"/>
            </a:endParaRPr>
          </a:p>
        </p:txBody>
      </p:sp>
      <p:pic>
        <p:nvPicPr>
          <p:cNvPr id="445" name="Google Shape;445;p27" descr="D:\DB OpenE\Dropbox\Graphic sources\2017.09.27 - ODP movie presentation\lib\localBackupServerArrow.png"/>
          <p:cNvPicPr preferRelativeResize="0"/>
          <p:nvPr/>
        </p:nvPicPr>
        <p:blipFill rotWithShape="1">
          <a:blip r:embed="rId9">
            <a:alphaModFix/>
          </a:blip>
          <a:srcRect/>
          <a:stretch/>
        </p:blipFill>
        <p:spPr>
          <a:xfrm>
            <a:off x="2195736" y="2470398"/>
            <a:ext cx="321154" cy="317376"/>
          </a:xfrm>
          <a:prstGeom prst="rect">
            <a:avLst/>
          </a:prstGeom>
          <a:noFill/>
          <a:ln>
            <a:noFill/>
          </a:ln>
        </p:spPr>
      </p:pic>
      <p:pic>
        <p:nvPicPr>
          <p:cNvPr id="446" name="Google Shape;446;p27" descr="D:\DB OpenE\Dropbox\Graphic sources\2017.09.27 - ODP movie presentation\lib\localBackupServerArrow.png"/>
          <p:cNvPicPr preferRelativeResize="0"/>
          <p:nvPr/>
        </p:nvPicPr>
        <p:blipFill rotWithShape="1">
          <a:blip r:embed="rId9">
            <a:alphaModFix/>
          </a:blip>
          <a:srcRect/>
          <a:stretch/>
        </p:blipFill>
        <p:spPr>
          <a:xfrm>
            <a:off x="6953357" y="2483729"/>
            <a:ext cx="321154" cy="3173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8"/>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Off-site Data Protection – How it works</a:t>
            </a:r>
            <a:endParaRPr/>
          </a:p>
        </p:txBody>
      </p:sp>
      <p:sp>
        <p:nvSpPr>
          <p:cNvPr id="452" name="Google Shape;452;p28"/>
          <p:cNvSpPr txBox="1">
            <a:spLocks noGrp="1"/>
          </p:cNvSpPr>
          <p:nvPr>
            <p:ph type="sldNum" idx="4294967295"/>
          </p:nvPr>
        </p:nvSpPr>
        <p:spPr>
          <a:xfrm>
            <a:off x="8172400" y="4750158"/>
            <a:ext cx="798144"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pl-PL" sz="1000">
                <a:solidFill>
                  <a:srgbClr val="FFFFFF"/>
                </a:solidFill>
                <a:latin typeface="Maven Pro"/>
                <a:ea typeface="Maven Pro"/>
                <a:cs typeface="Maven Pro"/>
                <a:sym typeface="Maven Pro"/>
              </a:rPr>
              <a:t>18</a:t>
            </a:fld>
            <a:endParaRPr sz="1000">
              <a:solidFill>
                <a:schemeClr val="lt1"/>
              </a:solidFill>
              <a:latin typeface="Maven Pro"/>
              <a:ea typeface="Maven Pro"/>
              <a:cs typeface="Maven Pro"/>
              <a:sym typeface="Maven Pro"/>
            </a:endParaRPr>
          </a:p>
        </p:txBody>
      </p:sp>
      <p:sp>
        <p:nvSpPr>
          <p:cNvPr id="453" name="Google Shape;453;p28"/>
          <p:cNvSpPr/>
          <p:nvPr/>
        </p:nvSpPr>
        <p:spPr>
          <a:xfrm>
            <a:off x="3347864" y="3867687"/>
            <a:ext cx="2520280" cy="8771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000" u="sng">
                <a:solidFill>
                  <a:schemeClr val="dk1"/>
                </a:solidFill>
                <a:latin typeface="Open Sans"/>
                <a:ea typeface="Open Sans"/>
                <a:cs typeface="Open Sans"/>
                <a:sym typeface="Open Sans"/>
              </a:rPr>
              <a:t>Asynchronous Replication of</a:t>
            </a:r>
            <a:br>
              <a:rPr lang="pl-PL" sz="1000" u="sng">
                <a:solidFill>
                  <a:schemeClr val="dk1"/>
                </a:solidFill>
                <a:latin typeface="Open Sans"/>
                <a:ea typeface="Open Sans"/>
                <a:cs typeface="Open Sans"/>
                <a:sym typeface="Open Sans"/>
              </a:rPr>
            </a:br>
            <a:r>
              <a:rPr lang="pl-PL" sz="1000" u="sng">
                <a:solidFill>
                  <a:schemeClr val="dk1"/>
                </a:solidFill>
                <a:latin typeface="Open Sans"/>
                <a:ea typeface="Open Sans"/>
                <a:cs typeface="Open Sans"/>
                <a:sym typeface="Open Sans"/>
              </a:rPr>
              <a:t> snapshot deltas </a:t>
            </a:r>
            <a:br>
              <a:rPr lang="pl-PL" sz="1000" u="sng">
                <a:solidFill>
                  <a:schemeClr val="dk1"/>
                </a:solidFill>
                <a:latin typeface="Open Sans"/>
                <a:ea typeface="Open Sans"/>
                <a:cs typeface="Open Sans"/>
                <a:sym typeface="Open Sans"/>
              </a:rPr>
            </a:br>
            <a:r>
              <a:rPr lang="pl-PL" sz="1000" u="sng">
                <a:solidFill>
                  <a:schemeClr val="dk1"/>
                </a:solidFill>
                <a:latin typeface="Open Sans"/>
                <a:ea typeface="Open Sans"/>
                <a:cs typeface="Open Sans"/>
                <a:sym typeface="Open Sans"/>
              </a:rPr>
              <a:t>to the off-site </a:t>
            </a:r>
            <a:br>
              <a:rPr lang="pl-PL" sz="1000" u="sng">
                <a:solidFill>
                  <a:schemeClr val="dk1"/>
                </a:solidFill>
                <a:latin typeface="Open Sans"/>
                <a:ea typeface="Open Sans"/>
                <a:cs typeface="Open Sans"/>
                <a:sym typeface="Open Sans"/>
              </a:rPr>
            </a:br>
            <a:r>
              <a:rPr lang="pl-PL" sz="1000" u="sng">
                <a:solidFill>
                  <a:schemeClr val="dk1"/>
                </a:solidFill>
                <a:latin typeface="Open Sans"/>
                <a:ea typeface="Open Sans"/>
                <a:cs typeface="Open Sans"/>
                <a:sym typeface="Open Sans"/>
              </a:rPr>
              <a:t>server.</a:t>
            </a:r>
            <a:endParaRPr/>
          </a:p>
          <a:p>
            <a:pPr marL="0" marR="0" lvl="0" indent="0" algn="l" rtl="0">
              <a:spcBef>
                <a:spcPts val="0"/>
              </a:spcBef>
              <a:spcAft>
                <a:spcPts val="0"/>
              </a:spcAft>
              <a:buNone/>
            </a:pPr>
            <a:endParaRPr sz="1050" b="1">
              <a:solidFill>
                <a:schemeClr val="dk1"/>
              </a:solidFill>
              <a:latin typeface="Open Sans"/>
              <a:ea typeface="Open Sans"/>
              <a:cs typeface="Open Sans"/>
              <a:sym typeface="Open Sans"/>
            </a:endParaRPr>
          </a:p>
        </p:txBody>
      </p:sp>
      <p:sp>
        <p:nvSpPr>
          <p:cNvPr id="454" name="Google Shape;454;p28"/>
          <p:cNvSpPr/>
          <p:nvPr/>
        </p:nvSpPr>
        <p:spPr>
          <a:xfrm>
            <a:off x="1295624" y="4018587"/>
            <a:ext cx="2124248" cy="5693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000">
                <a:solidFill>
                  <a:schemeClr val="dk1"/>
                </a:solidFill>
                <a:latin typeface="Open Sans"/>
                <a:ea typeface="Open Sans"/>
                <a:cs typeface="Open Sans"/>
                <a:sym typeface="Open Sans"/>
              </a:rPr>
              <a:t>Main server used for day-to-day work with automated snapshots.</a:t>
            </a:r>
            <a:endParaRPr/>
          </a:p>
          <a:p>
            <a:pPr marL="0" marR="0" lvl="0" indent="0" algn="l" rtl="0">
              <a:spcBef>
                <a:spcPts val="0"/>
              </a:spcBef>
              <a:spcAft>
                <a:spcPts val="0"/>
              </a:spcAft>
              <a:buNone/>
            </a:pPr>
            <a:endParaRPr sz="1050" b="1">
              <a:solidFill>
                <a:schemeClr val="dk1"/>
              </a:solidFill>
              <a:latin typeface="Open Sans"/>
              <a:ea typeface="Open Sans"/>
              <a:cs typeface="Open Sans"/>
              <a:sym typeface="Open Sans"/>
            </a:endParaRPr>
          </a:p>
        </p:txBody>
      </p:sp>
      <p:sp>
        <p:nvSpPr>
          <p:cNvPr id="455" name="Google Shape;455;p28"/>
          <p:cNvSpPr/>
          <p:nvPr/>
        </p:nvSpPr>
        <p:spPr>
          <a:xfrm>
            <a:off x="5724128" y="3778482"/>
            <a:ext cx="2051164"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000">
                <a:solidFill>
                  <a:schemeClr val="dk1"/>
                </a:solidFill>
                <a:latin typeface="Open Sans"/>
                <a:ea typeface="Open Sans"/>
                <a:cs typeface="Open Sans"/>
                <a:sym typeface="Open Sans"/>
              </a:rPr>
              <a:t>Server at off-site location.</a:t>
            </a:r>
            <a:endParaRPr/>
          </a:p>
          <a:p>
            <a:pPr marL="0" marR="0" lvl="0" indent="0" algn="ctr" rtl="0">
              <a:spcBef>
                <a:spcPts val="0"/>
              </a:spcBef>
              <a:spcAft>
                <a:spcPts val="0"/>
              </a:spcAft>
              <a:buNone/>
            </a:pPr>
            <a:r>
              <a:rPr lang="pl-PL" sz="1000">
                <a:solidFill>
                  <a:schemeClr val="dk1"/>
                </a:solidFill>
                <a:latin typeface="Open Sans"/>
                <a:ea typeface="Open Sans"/>
                <a:cs typeface="Open Sans"/>
                <a:sym typeface="Open Sans"/>
              </a:rPr>
              <a:t>Independent snapshots retention-interval policy, usually covering longer period than on main server.</a:t>
            </a:r>
            <a:endParaRPr/>
          </a:p>
        </p:txBody>
      </p:sp>
      <p:pic>
        <p:nvPicPr>
          <p:cNvPr id="456" name="Google Shape;456;p28"/>
          <p:cNvPicPr preferRelativeResize="0"/>
          <p:nvPr/>
        </p:nvPicPr>
        <p:blipFill rotWithShape="1">
          <a:blip r:embed="rId3">
            <a:alphaModFix/>
          </a:blip>
          <a:srcRect/>
          <a:stretch/>
        </p:blipFill>
        <p:spPr>
          <a:xfrm>
            <a:off x="1519238" y="699542"/>
            <a:ext cx="6105525" cy="3048000"/>
          </a:xfrm>
          <a:prstGeom prst="rect">
            <a:avLst/>
          </a:prstGeom>
          <a:noFill/>
          <a:ln>
            <a:noFill/>
          </a:ln>
        </p:spPr>
      </p:pic>
      <p:pic>
        <p:nvPicPr>
          <p:cNvPr id="457" name="Google Shape;457;p28" descr="D:\DB OpenE\Dropbox\Graphic sources\2017.09.27 - ODP movie presentation\lib\localBackupServer.png"/>
          <p:cNvPicPr preferRelativeResize="0"/>
          <p:nvPr/>
        </p:nvPicPr>
        <p:blipFill rotWithShape="1">
          <a:blip r:embed="rId4">
            <a:alphaModFix/>
          </a:blip>
          <a:srcRect l="21863"/>
          <a:stretch/>
        </p:blipFill>
        <p:spPr>
          <a:xfrm>
            <a:off x="369512" y="548884"/>
            <a:ext cx="1462902" cy="1344227"/>
          </a:xfrm>
          <a:prstGeom prst="rect">
            <a:avLst/>
          </a:prstGeom>
          <a:noFill/>
          <a:ln>
            <a:noFill/>
          </a:ln>
        </p:spPr>
      </p:pic>
      <p:pic>
        <p:nvPicPr>
          <p:cNvPr id="458" name="Google Shape;458;p28" descr="D:\DB OpenE\Dropbox\Graphic sources\2017.09.27 - ODP movie presentation\lib\localBackupServer.png"/>
          <p:cNvPicPr preferRelativeResize="0"/>
          <p:nvPr/>
        </p:nvPicPr>
        <p:blipFill rotWithShape="1">
          <a:blip r:embed="rId4">
            <a:alphaModFix/>
          </a:blip>
          <a:srcRect l="21863"/>
          <a:stretch/>
        </p:blipFill>
        <p:spPr>
          <a:xfrm>
            <a:off x="4788024" y="548885"/>
            <a:ext cx="1462902" cy="1344227"/>
          </a:xfrm>
          <a:prstGeom prst="rect">
            <a:avLst/>
          </a:prstGeom>
          <a:noFill/>
          <a:ln>
            <a:noFill/>
          </a:ln>
        </p:spPr>
      </p:pic>
      <p:pic>
        <p:nvPicPr>
          <p:cNvPr id="459" name="Google Shape;459;p28" descr="D:\DB OpenE\Dropbox\Graphic sources\2017.09.27 - ODP movie presentation\lib\productionServer_load.png"/>
          <p:cNvPicPr preferRelativeResize="0"/>
          <p:nvPr/>
        </p:nvPicPr>
        <p:blipFill rotWithShape="1">
          <a:blip r:embed="rId5">
            <a:alphaModFix/>
          </a:blip>
          <a:srcRect/>
          <a:stretch/>
        </p:blipFill>
        <p:spPr>
          <a:xfrm>
            <a:off x="1295624" y="1374750"/>
            <a:ext cx="321154" cy="317376"/>
          </a:xfrm>
          <a:prstGeom prst="rect">
            <a:avLst/>
          </a:prstGeom>
          <a:noFill/>
          <a:ln>
            <a:noFill/>
          </a:ln>
        </p:spPr>
      </p:pic>
      <p:pic>
        <p:nvPicPr>
          <p:cNvPr id="460" name="Google Shape;460;p28" descr="D:\DB OpenE\Dropbox\Graphic sources\2017.09.27 - ODP movie presentation\lib\localBackupServerArrow.png"/>
          <p:cNvPicPr preferRelativeResize="0"/>
          <p:nvPr/>
        </p:nvPicPr>
        <p:blipFill rotWithShape="1">
          <a:blip r:embed="rId6">
            <a:alphaModFix/>
          </a:blip>
          <a:srcRect/>
          <a:stretch/>
        </p:blipFill>
        <p:spPr>
          <a:xfrm>
            <a:off x="5763012" y="1374134"/>
            <a:ext cx="321154" cy="3173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0"/>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Off-site Data Protection – How it works</a:t>
            </a:r>
            <a:endParaRPr/>
          </a:p>
        </p:txBody>
      </p:sp>
      <p:sp>
        <p:nvSpPr>
          <p:cNvPr id="472" name="Google Shape;472;p30"/>
          <p:cNvSpPr txBox="1">
            <a:spLocks noGrp="1"/>
          </p:cNvSpPr>
          <p:nvPr>
            <p:ph type="sldNum" idx="4294967295"/>
          </p:nvPr>
        </p:nvSpPr>
        <p:spPr>
          <a:xfrm>
            <a:off x="8172400" y="4750158"/>
            <a:ext cx="798144"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pl-PL" sz="1000">
                <a:solidFill>
                  <a:srgbClr val="FFFFFF"/>
                </a:solidFill>
                <a:latin typeface="Maven Pro"/>
                <a:ea typeface="Maven Pro"/>
                <a:cs typeface="Maven Pro"/>
                <a:sym typeface="Maven Pro"/>
              </a:rPr>
              <a:t>19</a:t>
            </a:fld>
            <a:endParaRPr sz="1000">
              <a:solidFill>
                <a:schemeClr val="lt1"/>
              </a:solidFill>
              <a:latin typeface="Maven Pro"/>
              <a:ea typeface="Maven Pro"/>
              <a:cs typeface="Maven Pro"/>
              <a:sym typeface="Maven Pro"/>
            </a:endParaRPr>
          </a:p>
        </p:txBody>
      </p:sp>
      <p:sp>
        <p:nvSpPr>
          <p:cNvPr id="473" name="Google Shape;473;p30"/>
          <p:cNvSpPr/>
          <p:nvPr/>
        </p:nvSpPr>
        <p:spPr>
          <a:xfrm>
            <a:off x="539552" y="3737620"/>
            <a:ext cx="7993261" cy="8053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100">
                <a:solidFill>
                  <a:schemeClr val="dk1"/>
                </a:solidFill>
                <a:latin typeface="Open Sans"/>
                <a:ea typeface="Open Sans"/>
                <a:cs typeface="Open Sans"/>
                <a:sym typeface="Open Sans"/>
              </a:rPr>
              <a:t>On both local and off-site locations there are independent snapshots retention policies for:</a:t>
            </a:r>
            <a:endParaRPr/>
          </a:p>
          <a:p>
            <a:pPr marL="342900" marR="0" lvl="0" indent="-342900" algn="l" rtl="0">
              <a:spcBef>
                <a:spcPts val="800"/>
              </a:spcBef>
              <a:spcAft>
                <a:spcPts val="0"/>
              </a:spcAft>
              <a:buClr>
                <a:srgbClr val="C00000"/>
              </a:buClr>
              <a:buSzPts val="1100"/>
              <a:buFont typeface="Noto Sans Symbols"/>
              <a:buChar char="▪"/>
            </a:pPr>
            <a:r>
              <a:rPr lang="pl-PL" sz="1100">
                <a:solidFill>
                  <a:schemeClr val="dk1"/>
                </a:solidFill>
                <a:latin typeface="Open Sans"/>
                <a:ea typeface="Open Sans"/>
                <a:cs typeface="Open Sans"/>
                <a:sym typeface="Open Sans"/>
              </a:rPr>
              <a:t>Making new snapshots as often as 5 minutes</a:t>
            </a:r>
            <a:r>
              <a:rPr lang="pl-PL" sz="1100">
                <a:solidFill>
                  <a:srgbClr val="C00000"/>
                </a:solidFill>
                <a:latin typeface="Open Sans"/>
                <a:ea typeface="Open Sans"/>
                <a:cs typeface="Open Sans"/>
                <a:sym typeface="Open Sans"/>
              </a:rPr>
              <a:t>.</a:t>
            </a:r>
            <a:endParaRPr/>
          </a:p>
          <a:p>
            <a:pPr marL="342900" marR="0" lvl="0" indent="-342900" algn="l" rtl="0">
              <a:spcBef>
                <a:spcPts val="800"/>
              </a:spcBef>
              <a:spcAft>
                <a:spcPts val="0"/>
              </a:spcAft>
              <a:buClr>
                <a:srgbClr val="C00000"/>
              </a:buClr>
              <a:buSzPts val="1100"/>
              <a:buFont typeface="Noto Sans Symbols"/>
              <a:buChar char="▪"/>
            </a:pPr>
            <a:r>
              <a:rPr lang="pl-PL" sz="1100">
                <a:solidFill>
                  <a:schemeClr val="dk1"/>
                </a:solidFill>
                <a:latin typeface="Open Sans"/>
                <a:ea typeface="Open Sans"/>
                <a:cs typeface="Open Sans"/>
                <a:sym typeface="Open Sans"/>
              </a:rPr>
              <a:t>Keeping snapshots even for years without running out of space</a:t>
            </a:r>
            <a:endParaRPr/>
          </a:p>
        </p:txBody>
      </p:sp>
      <p:pic>
        <p:nvPicPr>
          <p:cNvPr id="474" name="Google Shape;474;p30"/>
          <p:cNvPicPr preferRelativeResize="0"/>
          <p:nvPr/>
        </p:nvPicPr>
        <p:blipFill rotWithShape="1">
          <a:blip r:embed="rId3">
            <a:alphaModFix/>
          </a:blip>
          <a:srcRect/>
          <a:stretch/>
        </p:blipFill>
        <p:spPr>
          <a:xfrm>
            <a:off x="6435595" y="926350"/>
            <a:ext cx="1331045" cy="651030"/>
          </a:xfrm>
          <a:prstGeom prst="rect">
            <a:avLst/>
          </a:prstGeom>
          <a:noFill/>
          <a:ln>
            <a:noFill/>
          </a:ln>
        </p:spPr>
      </p:pic>
      <p:pic>
        <p:nvPicPr>
          <p:cNvPr id="475" name="Google Shape;475;p30"/>
          <p:cNvPicPr preferRelativeResize="0"/>
          <p:nvPr/>
        </p:nvPicPr>
        <p:blipFill rotWithShape="1">
          <a:blip r:embed="rId4">
            <a:alphaModFix/>
          </a:blip>
          <a:srcRect/>
          <a:stretch/>
        </p:blipFill>
        <p:spPr>
          <a:xfrm>
            <a:off x="1456201" y="926350"/>
            <a:ext cx="1331045" cy="651030"/>
          </a:xfrm>
          <a:prstGeom prst="rect">
            <a:avLst/>
          </a:prstGeom>
          <a:noFill/>
          <a:ln>
            <a:noFill/>
          </a:ln>
        </p:spPr>
      </p:pic>
      <p:pic>
        <p:nvPicPr>
          <p:cNvPr id="476" name="Google Shape;476;p30"/>
          <p:cNvPicPr preferRelativeResize="0"/>
          <p:nvPr/>
        </p:nvPicPr>
        <p:blipFill rotWithShape="1">
          <a:blip r:embed="rId5">
            <a:alphaModFix/>
          </a:blip>
          <a:srcRect/>
          <a:stretch/>
        </p:blipFill>
        <p:spPr>
          <a:xfrm>
            <a:off x="439950" y="1611170"/>
            <a:ext cx="3339962" cy="1955719"/>
          </a:xfrm>
          <a:prstGeom prst="rect">
            <a:avLst/>
          </a:prstGeom>
          <a:noFill/>
          <a:ln>
            <a:noFill/>
          </a:ln>
        </p:spPr>
      </p:pic>
      <p:pic>
        <p:nvPicPr>
          <p:cNvPr id="477" name="Google Shape;477;p30"/>
          <p:cNvPicPr preferRelativeResize="0"/>
          <p:nvPr/>
        </p:nvPicPr>
        <p:blipFill rotWithShape="1">
          <a:blip r:embed="rId6">
            <a:alphaModFix/>
          </a:blip>
          <a:srcRect/>
          <a:stretch/>
        </p:blipFill>
        <p:spPr>
          <a:xfrm>
            <a:off x="5436096" y="1612089"/>
            <a:ext cx="3338392" cy="1954800"/>
          </a:xfrm>
          <a:prstGeom prst="rect">
            <a:avLst/>
          </a:prstGeom>
          <a:noFill/>
          <a:ln>
            <a:noFill/>
          </a:ln>
        </p:spPr>
      </p:pic>
      <p:pic>
        <p:nvPicPr>
          <p:cNvPr id="478" name="Google Shape;478;p30"/>
          <p:cNvPicPr preferRelativeResize="0"/>
          <p:nvPr/>
        </p:nvPicPr>
        <p:blipFill rotWithShape="1">
          <a:blip r:embed="rId7">
            <a:alphaModFix/>
          </a:blip>
          <a:srcRect/>
          <a:stretch/>
        </p:blipFill>
        <p:spPr>
          <a:xfrm>
            <a:off x="3973275" y="2369468"/>
            <a:ext cx="1232497" cy="741632"/>
          </a:xfrm>
          <a:prstGeom prst="rect">
            <a:avLst/>
          </a:prstGeom>
          <a:noFill/>
          <a:ln>
            <a:noFill/>
          </a:ln>
        </p:spPr>
      </p:pic>
      <p:pic>
        <p:nvPicPr>
          <p:cNvPr id="479" name="Google Shape;479;p30" descr="D:\DB OpenE\Dropbox\Graphic sources\2017.09.27 - ODP movie presentation\lib\localBackupServer.png"/>
          <p:cNvPicPr preferRelativeResize="0"/>
          <p:nvPr/>
        </p:nvPicPr>
        <p:blipFill rotWithShape="1">
          <a:blip r:embed="rId8">
            <a:alphaModFix/>
          </a:blip>
          <a:srcRect l="21863"/>
          <a:stretch/>
        </p:blipFill>
        <p:spPr>
          <a:xfrm>
            <a:off x="369512" y="587887"/>
            <a:ext cx="1462902" cy="1344227"/>
          </a:xfrm>
          <a:prstGeom prst="rect">
            <a:avLst/>
          </a:prstGeom>
          <a:noFill/>
          <a:ln>
            <a:noFill/>
          </a:ln>
        </p:spPr>
      </p:pic>
      <p:pic>
        <p:nvPicPr>
          <p:cNvPr id="480" name="Google Shape;480;p30" descr="D:\DB OpenE\Dropbox\Graphic sources\2017.09.27 - ODP movie presentation\lib\localBackupServer.png"/>
          <p:cNvPicPr preferRelativeResize="0"/>
          <p:nvPr/>
        </p:nvPicPr>
        <p:blipFill rotWithShape="1">
          <a:blip r:embed="rId8">
            <a:alphaModFix/>
          </a:blip>
          <a:srcRect l="21863"/>
          <a:stretch/>
        </p:blipFill>
        <p:spPr>
          <a:xfrm>
            <a:off x="5364090" y="587888"/>
            <a:ext cx="1462902" cy="1344227"/>
          </a:xfrm>
          <a:prstGeom prst="rect">
            <a:avLst/>
          </a:prstGeom>
          <a:noFill/>
          <a:ln>
            <a:noFill/>
          </a:ln>
        </p:spPr>
      </p:pic>
      <p:pic>
        <p:nvPicPr>
          <p:cNvPr id="481" name="Google Shape;481;p30" descr="D:\DB OpenE\Dropbox\Graphic sources\2017.09.27 - ODP movie presentation\lib\productionServer_load.png"/>
          <p:cNvPicPr preferRelativeResize="0"/>
          <p:nvPr/>
        </p:nvPicPr>
        <p:blipFill rotWithShape="1">
          <a:blip r:embed="rId9">
            <a:alphaModFix/>
          </a:blip>
          <a:srcRect/>
          <a:stretch/>
        </p:blipFill>
        <p:spPr>
          <a:xfrm>
            <a:off x="1295624" y="1413753"/>
            <a:ext cx="321154" cy="317376"/>
          </a:xfrm>
          <a:prstGeom prst="rect">
            <a:avLst/>
          </a:prstGeom>
          <a:noFill/>
          <a:ln>
            <a:noFill/>
          </a:ln>
        </p:spPr>
      </p:pic>
      <p:pic>
        <p:nvPicPr>
          <p:cNvPr id="482" name="Google Shape;482;p30" descr="D:\DB OpenE\Dropbox\Graphic sources\2017.09.27 - ODP movie presentation\lib\localBackupServerArrow.png"/>
          <p:cNvPicPr preferRelativeResize="0"/>
          <p:nvPr/>
        </p:nvPicPr>
        <p:blipFill rotWithShape="1">
          <a:blip r:embed="rId10">
            <a:alphaModFix/>
          </a:blip>
          <a:srcRect/>
          <a:stretch/>
        </p:blipFill>
        <p:spPr>
          <a:xfrm>
            <a:off x="6339078" y="1413137"/>
            <a:ext cx="321154" cy="3173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dirty="0" err="1">
                <a:solidFill>
                  <a:schemeClr val="dk1"/>
                </a:solidFill>
                <a:latin typeface="Open Sans SemiBold"/>
                <a:ea typeface="Open Sans SemiBold"/>
                <a:cs typeface="Open Sans SemiBold"/>
                <a:sym typeface="Open Sans SemiBold"/>
              </a:rPr>
              <a:t>About</a:t>
            </a:r>
            <a:r>
              <a:rPr lang="pl-PL" sz="1400" dirty="0">
                <a:solidFill>
                  <a:schemeClr val="dk1"/>
                </a:solidFill>
                <a:latin typeface="Open Sans SemiBold"/>
                <a:ea typeface="Open Sans SemiBold"/>
                <a:cs typeface="Open Sans SemiBold"/>
                <a:sym typeface="Open Sans SemiBold"/>
              </a:rPr>
              <a:t> </a:t>
            </a:r>
            <a:r>
              <a:rPr lang="pl-PL" sz="1400" dirty="0" err="1">
                <a:solidFill>
                  <a:schemeClr val="dk1"/>
                </a:solidFill>
                <a:latin typeface="Open Sans SemiBold"/>
                <a:ea typeface="Open Sans SemiBold"/>
                <a:cs typeface="Open Sans SemiBold"/>
                <a:sym typeface="Open Sans SemiBold"/>
              </a:rPr>
              <a:t>Us</a:t>
            </a:r>
            <a:endParaRPr sz="1400" dirty="0">
              <a:solidFill>
                <a:schemeClr val="dk1"/>
              </a:solidFill>
              <a:latin typeface="Open Sans SemiBold"/>
              <a:ea typeface="Open Sans SemiBold"/>
              <a:cs typeface="Open Sans SemiBold"/>
              <a:sym typeface="Open Sans SemiBold"/>
            </a:endParaRPr>
          </a:p>
          <a:p>
            <a:pPr marL="342900" lvl="1" indent="-342900" algn="l" rtl="0">
              <a:spcBef>
                <a:spcPts val="1200"/>
              </a:spcBef>
              <a:spcAft>
                <a:spcPts val="0"/>
              </a:spcAft>
              <a:buSzPts val="1400"/>
              <a:buFont typeface="Arial"/>
              <a:buAutoNum type="arabicPeriod"/>
            </a:pPr>
            <a:r>
              <a:rPr lang="pl-PL" sz="1400" dirty="0">
                <a:solidFill>
                  <a:schemeClr val="dk1"/>
                </a:solidFill>
                <a:latin typeface="Open Sans SemiBold"/>
                <a:ea typeface="Open Sans SemiBold"/>
                <a:cs typeface="Open Sans SemiBold"/>
                <a:sym typeface="Open Sans SemiBold"/>
              </a:rPr>
              <a:t>Open-E </a:t>
            </a:r>
            <a:r>
              <a:rPr lang="pl-PL" sz="1400" dirty="0" err="1">
                <a:solidFill>
                  <a:schemeClr val="dk1"/>
                </a:solidFill>
                <a:latin typeface="Open Sans SemiBold"/>
                <a:ea typeface="Open Sans SemiBold"/>
                <a:cs typeface="Open Sans SemiBold"/>
                <a:sym typeface="Open Sans SemiBold"/>
              </a:rPr>
              <a:t>JovianDSS</a:t>
            </a:r>
            <a:r>
              <a:rPr lang="pl-PL" sz="1400" dirty="0">
                <a:solidFill>
                  <a:schemeClr val="dk1"/>
                </a:solidFill>
                <a:latin typeface="Open Sans SemiBold"/>
                <a:ea typeface="Open Sans SemiBold"/>
                <a:cs typeface="Open Sans SemiBold"/>
                <a:sym typeface="Open Sans SemiBold"/>
              </a:rPr>
              <a:t> Data Storage System</a:t>
            </a:r>
            <a:endParaRPr sz="1400" dirty="0">
              <a:solidFill>
                <a:schemeClr val="dk1"/>
              </a:solidFill>
              <a:latin typeface="Open Sans SemiBold"/>
              <a:ea typeface="Open Sans SemiBold"/>
              <a:cs typeface="Open Sans SemiBold"/>
              <a:sym typeface="Open Sans SemiBold"/>
            </a:endParaRPr>
          </a:p>
          <a:p>
            <a:pPr marL="342900" lvl="1" indent="-342900" algn="l" rtl="0">
              <a:spcBef>
                <a:spcPts val="1200"/>
              </a:spcBef>
              <a:spcAft>
                <a:spcPts val="0"/>
              </a:spcAft>
              <a:buSzPts val="1400"/>
              <a:buFont typeface="Arial"/>
              <a:buAutoNum type="arabicPeriod"/>
            </a:pPr>
            <a:r>
              <a:rPr lang="en-US" sz="1400" dirty="0" err="1">
                <a:solidFill>
                  <a:schemeClr val="dk1"/>
                </a:solidFill>
                <a:latin typeface="Open Sans SemiBold"/>
                <a:ea typeface="Open Sans SemiBold"/>
                <a:cs typeface="Open Sans SemiBold"/>
                <a:sym typeface="Open Sans SemiBold"/>
              </a:rPr>
              <a:t>Maguay</a:t>
            </a:r>
            <a:r>
              <a:rPr lang="en-US" sz="1400" dirty="0">
                <a:solidFill>
                  <a:schemeClr val="dk1"/>
                </a:solidFill>
                <a:latin typeface="Open Sans SemiBold"/>
                <a:ea typeface="Open Sans SemiBold"/>
                <a:cs typeface="Open Sans SemiBold"/>
                <a:sym typeface="Open Sans SemiBold"/>
              </a:rPr>
              <a:t> </a:t>
            </a:r>
            <a:r>
              <a:rPr lang="en-US" sz="1400" dirty="0" err="1">
                <a:solidFill>
                  <a:schemeClr val="dk1"/>
                </a:solidFill>
                <a:latin typeface="Open Sans SemiBold"/>
                <a:ea typeface="Open Sans SemiBold"/>
                <a:cs typeface="Open Sans SemiBold"/>
                <a:sym typeface="Open Sans SemiBold"/>
              </a:rPr>
              <a:t>PowerStor</a:t>
            </a:r>
            <a:r>
              <a:rPr lang="en-US" sz="1400" dirty="0">
                <a:solidFill>
                  <a:schemeClr val="dk1"/>
                </a:solidFill>
                <a:latin typeface="Open Sans SemiBold"/>
                <a:ea typeface="Open Sans SemiBold"/>
                <a:cs typeface="Open Sans SemiBold"/>
                <a:sym typeface="Open Sans SemiBold"/>
              </a:rPr>
              <a:t> All-Flash Single-Node System </a:t>
            </a:r>
          </a:p>
          <a:p>
            <a:pPr marL="342900" lvl="1" indent="-342900" algn="l" rtl="0">
              <a:spcBef>
                <a:spcPts val="1200"/>
              </a:spcBef>
              <a:spcAft>
                <a:spcPts val="0"/>
              </a:spcAft>
              <a:buSzPts val="1400"/>
              <a:buFont typeface="Arial"/>
              <a:buAutoNum type="arabicPeriod"/>
            </a:pPr>
            <a:r>
              <a:rPr lang="pl-PL" sz="1400" dirty="0" err="1">
                <a:solidFill>
                  <a:schemeClr val="dk1"/>
                </a:solidFill>
                <a:latin typeface="Open Sans SemiBold"/>
                <a:ea typeface="Open Sans SemiBold"/>
                <a:cs typeface="Open Sans SemiBold"/>
                <a:sym typeface="Open Sans SemiBold"/>
              </a:rPr>
              <a:t>Maguay</a:t>
            </a:r>
            <a:r>
              <a:rPr lang="pl-PL" sz="1400" dirty="0">
                <a:solidFill>
                  <a:schemeClr val="dk1"/>
                </a:solidFill>
                <a:latin typeface="Open Sans SemiBold"/>
                <a:ea typeface="Open Sans SemiBold"/>
                <a:cs typeface="Open Sans SemiBold"/>
                <a:sym typeface="Open Sans SemiBold"/>
              </a:rPr>
              <a:t> &amp; Open-E System for </a:t>
            </a:r>
            <a:r>
              <a:rPr lang="pl-PL" sz="1400" dirty="0" err="1">
                <a:solidFill>
                  <a:schemeClr val="dk1"/>
                </a:solidFill>
                <a:latin typeface="Open Sans SemiBold"/>
                <a:ea typeface="Open Sans SemiBold"/>
                <a:cs typeface="Open Sans SemiBold"/>
                <a:sym typeface="Open Sans SemiBold"/>
              </a:rPr>
              <a:t>Romanian</a:t>
            </a:r>
            <a:r>
              <a:rPr lang="pl-PL" sz="1400" dirty="0">
                <a:solidFill>
                  <a:schemeClr val="dk1"/>
                </a:solidFill>
                <a:latin typeface="Open Sans SemiBold"/>
                <a:ea typeface="Open Sans SemiBold"/>
                <a:cs typeface="Open Sans SemiBold"/>
                <a:sym typeface="Open Sans SemiBold"/>
              </a:rPr>
              <a:t> </a:t>
            </a:r>
            <a:r>
              <a:rPr lang="pl-PL" sz="1400" dirty="0" err="1">
                <a:solidFill>
                  <a:schemeClr val="dk1"/>
                </a:solidFill>
                <a:latin typeface="Open Sans SemiBold"/>
                <a:ea typeface="Open Sans SemiBold"/>
                <a:cs typeface="Open Sans SemiBold"/>
                <a:sym typeface="Open Sans SemiBold"/>
              </a:rPr>
              <a:t>Ministry</a:t>
            </a:r>
            <a:r>
              <a:rPr lang="pl-PL" sz="1400" dirty="0">
                <a:solidFill>
                  <a:schemeClr val="dk1"/>
                </a:solidFill>
                <a:latin typeface="Open Sans SemiBold"/>
                <a:ea typeface="Open Sans SemiBold"/>
                <a:cs typeface="Open Sans SemiBold"/>
                <a:sym typeface="Open Sans SemiBold"/>
              </a:rPr>
              <a:t> of </a:t>
            </a:r>
            <a:r>
              <a:rPr lang="pl-PL" sz="1400" dirty="0" err="1">
                <a:solidFill>
                  <a:schemeClr val="dk1"/>
                </a:solidFill>
                <a:latin typeface="Open Sans SemiBold"/>
                <a:ea typeface="Open Sans SemiBold"/>
                <a:cs typeface="Open Sans SemiBold"/>
                <a:sym typeface="Open Sans SemiBold"/>
              </a:rPr>
              <a:t>Health</a:t>
            </a:r>
            <a:endParaRPr lang="pl-PL" sz="1400" dirty="0">
              <a:solidFill>
                <a:schemeClr val="dk1"/>
              </a:solidFill>
              <a:latin typeface="Open Sans SemiBold"/>
              <a:ea typeface="Open Sans SemiBold"/>
              <a:cs typeface="Open Sans SemiBold"/>
              <a:sym typeface="Open Sans SemiBold"/>
            </a:endParaRPr>
          </a:p>
          <a:p>
            <a:pPr marL="342900" lvl="1" indent="-342900" algn="l" rtl="0">
              <a:spcBef>
                <a:spcPts val="1200"/>
              </a:spcBef>
              <a:spcAft>
                <a:spcPts val="0"/>
              </a:spcAft>
              <a:buSzPts val="1400"/>
              <a:buFont typeface="Arial"/>
              <a:buAutoNum type="arabicPeriod"/>
            </a:pPr>
            <a:r>
              <a:rPr lang="pl-PL" sz="1400" dirty="0" err="1">
                <a:solidFill>
                  <a:schemeClr val="dk1"/>
                </a:solidFill>
                <a:latin typeface="Open Sans SemiBold"/>
                <a:ea typeface="Open Sans SemiBold"/>
                <a:cs typeface="Open Sans SemiBold"/>
                <a:sym typeface="Open Sans SemiBold"/>
              </a:rPr>
              <a:t>Features</a:t>
            </a:r>
            <a:r>
              <a:rPr lang="pl-PL" sz="1400" dirty="0">
                <a:solidFill>
                  <a:schemeClr val="dk1"/>
                </a:solidFill>
                <a:latin typeface="Open Sans SemiBold"/>
                <a:ea typeface="Open Sans SemiBold"/>
                <a:cs typeface="Open Sans SemiBold"/>
                <a:sym typeface="Open Sans SemiBold"/>
              </a:rPr>
              <a:t> &amp; </a:t>
            </a:r>
            <a:r>
              <a:rPr lang="pl-PL" sz="1400" dirty="0" err="1">
                <a:solidFill>
                  <a:schemeClr val="dk1"/>
                </a:solidFill>
                <a:latin typeface="Open Sans SemiBold"/>
                <a:ea typeface="Open Sans SemiBold"/>
                <a:cs typeface="Open Sans SemiBold"/>
                <a:sym typeface="Open Sans SemiBold"/>
              </a:rPr>
              <a:t>Benefits</a:t>
            </a:r>
            <a:r>
              <a:rPr lang="pl-PL" sz="1400" dirty="0">
                <a:solidFill>
                  <a:schemeClr val="dk1"/>
                </a:solidFill>
                <a:latin typeface="Open Sans SemiBold"/>
                <a:ea typeface="Open Sans SemiBold"/>
                <a:cs typeface="Open Sans SemiBold"/>
                <a:sym typeface="Open Sans SemiBold"/>
              </a:rPr>
              <a:t> of Open-E </a:t>
            </a:r>
            <a:r>
              <a:rPr lang="pl-PL" sz="1400" dirty="0" err="1">
                <a:solidFill>
                  <a:schemeClr val="dk1"/>
                </a:solidFill>
                <a:latin typeface="Open Sans SemiBold"/>
                <a:ea typeface="Open Sans SemiBold"/>
                <a:cs typeface="Open Sans SemiBold"/>
                <a:sym typeface="Open Sans SemiBold"/>
              </a:rPr>
              <a:t>JovianDSS</a:t>
            </a:r>
            <a:endParaRPr sz="1400" dirty="0">
              <a:solidFill>
                <a:schemeClr val="dk1"/>
              </a:solidFill>
              <a:latin typeface="Open Sans SemiBold"/>
              <a:ea typeface="Open Sans SemiBold"/>
              <a:cs typeface="Open Sans SemiBold"/>
              <a:sym typeface="Open Sans SemiBold"/>
            </a:endParaRPr>
          </a:p>
        </p:txBody>
      </p:sp>
      <p:sp>
        <p:nvSpPr>
          <p:cNvPr id="62" name="Google Shape;62;p3"/>
          <p:cNvSpPr txBox="1"/>
          <p:nvPr/>
        </p:nvSpPr>
        <p:spPr>
          <a:xfrm>
            <a:off x="539552" y="123478"/>
            <a:ext cx="7200800" cy="4000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9"/>
          <p:cNvSpPr txBox="1">
            <a:spLocks noGrp="1"/>
          </p:cNvSpPr>
          <p:nvPr>
            <p:ph type="title"/>
          </p:nvPr>
        </p:nvSpPr>
        <p:spPr>
          <a:xfrm>
            <a:off x="107504" y="148190"/>
            <a:ext cx="7667700" cy="349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000"/>
              <a:buNone/>
            </a:pPr>
            <a:r>
              <a:rPr lang="pl-PL"/>
              <a:t>Open-E JovianDSS Features in Detail: Snapshots</a:t>
            </a:r>
            <a:endParaRPr/>
          </a:p>
        </p:txBody>
      </p:sp>
      <p:pic>
        <p:nvPicPr>
          <p:cNvPr id="466" name="Google Shape;466;p29"/>
          <p:cNvPicPr preferRelativeResize="0"/>
          <p:nvPr/>
        </p:nvPicPr>
        <p:blipFill rotWithShape="1">
          <a:blip r:embed="rId3">
            <a:alphaModFix/>
          </a:blip>
          <a:srcRect/>
          <a:stretch/>
        </p:blipFill>
        <p:spPr>
          <a:xfrm>
            <a:off x="1773382" y="905742"/>
            <a:ext cx="5597237" cy="34982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4"/>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SzPts val="2000"/>
              <a:buNone/>
            </a:pPr>
            <a:r>
              <a:rPr lang="pl-PL">
                <a:solidFill>
                  <a:schemeClr val="dk1"/>
                </a:solidFill>
                <a:latin typeface="Open Sans"/>
                <a:ea typeface="Open Sans"/>
                <a:cs typeface="Open Sans"/>
                <a:sym typeface="Open Sans"/>
              </a:rPr>
              <a:t>Open-E JovianDSS features in detail</a:t>
            </a:r>
            <a:endParaRPr>
              <a:solidFill>
                <a:schemeClr val="dk1"/>
              </a:solidFill>
            </a:endParaRPr>
          </a:p>
        </p:txBody>
      </p:sp>
      <p:sp>
        <p:nvSpPr>
          <p:cNvPr id="387" name="Google Shape;387;p24"/>
          <p:cNvSpPr txBox="1">
            <a:spLocks noGrp="1"/>
          </p:cNvSpPr>
          <p:nvPr>
            <p:ph type="body" idx="1"/>
          </p:nvPr>
        </p:nvSpPr>
        <p:spPr>
          <a:xfrm>
            <a:off x="140656" y="1218966"/>
            <a:ext cx="3495240" cy="396044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000"/>
              <a:buNone/>
            </a:pPr>
            <a:r>
              <a:rPr lang="pl-PL" sz="2000" b="1">
                <a:solidFill>
                  <a:srgbClr val="C00000"/>
                </a:solidFill>
                <a:latin typeface="Open Sans"/>
                <a:ea typeface="Open Sans"/>
                <a:cs typeface="Open Sans"/>
                <a:sym typeface="Open Sans"/>
              </a:rPr>
              <a:t>Data Acceleration</a:t>
            </a:r>
            <a:endParaRPr sz="2000" cap="small">
              <a:solidFill>
                <a:srgbClr val="C00000"/>
              </a:solidFill>
              <a:latin typeface="Open Sans"/>
              <a:ea typeface="Open Sans"/>
              <a:cs typeface="Open Sans"/>
              <a:sym typeface="Open Sans"/>
            </a:endParaRPr>
          </a:p>
          <a:p>
            <a:pPr marL="228600" lvl="1" indent="-228600" algn="l" rtl="0">
              <a:spcBef>
                <a:spcPts val="1200"/>
              </a:spcBef>
              <a:spcAft>
                <a:spcPts val="0"/>
              </a:spcAft>
              <a:buSzPts val="1400"/>
              <a:buFont typeface="Noto Sans Symbols"/>
              <a:buChar char="▪"/>
            </a:pPr>
            <a:r>
              <a:rPr lang="pl-PL" sz="1400"/>
              <a:t>A</a:t>
            </a:r>
            <a:r>
              <a:rPr lang="pl-PL" sz="1400">
                <a:latin typeface="Open Sans"/>
                <a:ea typeface="Open Sans"/>
                <a:cs typeface="Open Sans"/>
                <a:sym typeface="Open Sans"/>
              </a:rPr>
              <a:t>cceleration of random writes with Write Log (</a:t>
            </a:r>
            <a:r>
              <a:rPr lang="pl-PL" sz="1400" b="1">
                <a:latin typeface="Open Sans"/>
                <a:ea typeface="Open Sans"/>
                <a:cs typeface="Open Sans"/>
                <a:sym typeface="Open Sans"/>
              </a:rPr>
              <a:t>ZIL: ZFS Intent Log)</a:t>
            </a:r>
            <a:r>
              <a:rPr lang="pl-PL" sz="1400">
                <a:latin typeface="Open Sans"/>
                <a:ea typeface="Open Sans"/>
                <a:cs typeface="Open Sans"/>
                <a:sym typeface="Open Sans"/>
              </a:rPr>
              <a:t> on SSD (SATA/SAS/NVMe)</a:t>
            </a:r>
            <a:endParaRPr sz="1400">
              <a:latin typeface="Open Sans"/>
              <a:ea typeface="Open Sans"/>
              <a:cs typeface="Open Sans"/>
              <a:sym typeface="Open Sans"/>
            </a:endParaRPr>
          </a:p>
          <a:p>
            <a:pPr marL="228600" lvl="1" indent="-228600" algn="l" rtl="0">
              <a:spcBef>
                <a:spcPts val="600"/>
              </a:spcBef>
              <a:spcAft>
                <a:spcPts val="0"/>
              </a:spcAft>
              <a:buSzPts val="1400"/>
              <a:buFont typeface="Noto Sans Symbols"/>
              <a:buChar char="▪"/>
            </a:pPr>
            <a:r>
              <a:rPr lang="pl-PL" sz="1400">
                <a:latin typeface="Open Sans"/>
                <a:ea typeface="Open Sans"/>
                <a:cs typeface="Open Sans"/>
                <a:sym typeface="Open Sans"/>
              </a:rPr>
              <a:t>Hybrid Read Cache </a:t>
            </a:r>
            <a:endParaRPr sz="1400"/>
          </a:p>
          <a:p>
            <a:pPr marL="636587" lvl="2" indent="-228600" algn="l" rtl="0">
              <a:spcBef>
                <a:spcPts val="600"/>
              </a:spcBef>
              <a:spcAft>
                <a:spcPts val="0"/>
              </a:spcAft>
              <a:buSzPts val="1400"/>
              <a:buFont typeface="Noto Sans Symbols"/>
              <a:buChar char="▪"/>
            </a:pPr>
            <a:r>
              <a:rPr lang="pl-PL">
                <a:latin typeface="Open Sans"/>
                <a:ea typeface="Open Sans"/>
                <a:cs typeface="Open Sans"/>
                <a:sym typeface="Open Sans"/>
              </a:rPr>
              <a:t>First level in RAM (ARC - Adaptive Replacement Cache)</a:t>
            </a:r>
            <a:endParaRPr/>
          </a:p>
          <a:p>
            <a:pPr marL="636587" lvl="2" indent="-228600" algn="l" rtl="0">
              <a:spcBef>
                <a:spcPts val="600"/>
              </a:spcBef>
              <a:spcAft>
                <a:spcPts val="0"/>
              </a:spcAft>
              <a:buSzPts val="1400"/>
              <a:buFont typeface="Noto Sans Symbols"/>
              <a:buChar char="▪"/>
            </a:pPr>
            <a:r>
              <a:rPr lang="pl-PL">
                <a:latin typeface="Open Sans"/>
                <a:ea typeface="Open Sans"/>
                <a:cs typeface="Open Sans"/>
                <a:sym typeface="Open Sans"/>
              </a:rPr>
              <a:t>Second Read Cache level (L2ARC) on an SSD (SATA/SAS/NVMe)</a:t>
            </a:r>
            <a:endParaRPr/>
          </a:p>
        </p:txBody>
      </p:sp>
      <p:pic>
        <p:nvPicPr>
          <p:cNvPr id="388" name="Google Shape;388;p24" descr="A close up of a logo&#10;&#10;Description automatically generated"/>
          <p:cNvPicPr preferRelativeResize="0"/>
          <p:nvPr/>
        </p:nvPicPr>
        <p:blipFill rotWithShape="1">
          <a:blip r:embed="rId3">
            <a:alphaModFix/>
          </a:blip>
          <a:srcRect l="7333" r="12417"/>
          <a:stretch/>
        </p:blipFill>
        <p:spPr>
          <a:xfrm>
            <a:off x="3851920" y="731365"/>
            <a:ext cx="4896544" cy="38566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9"/>
          <p:cNvSpPr txBox="1">
            <a:spLocks noGrp="1"/>
          </p:cNvSpPr>
          <p:nvPr>
            <p:ph type="title"/>
          </p:nvPr>
        </p:nvSpPr>
        <p:spPr>
          <a:xfrm>
            <a:off x="107504" y="148190"/>
            <a:ext cx="7667700" cy="349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 dirty="0"/>
              <a:t>Ask Anytime</a:t>
            </a:r>
            <a:endParaRPr dirty="0"/>
          </a:p>
        </p:txBody>
      </p:sp>
      <p:sp>
        <p:nvSpPr>
          <p:cNvPr id="403" name="Google Shape;403;p39"/>
          <p:cNvSpPr txBox="1">
            <a:spLocks noGrp="1"/>
          </p:cNvSpPr>
          <p:nvPr>
            <p:ph type="body" idx="1"/>
          </p:nvPr>
        </p:nvSpPr>
        <p:spPr>
          <a:xfrm>
            <a:off x="3989184" y="1646424"/>
            <a:ext cx="3851795" cy="1850651"/>
          </a:xfrm>
          <a:prstGeom prst="rect">
            <a:avLst/>
          </a:prstGeom>
          <a:noFill/>
          <a:ln>
            <a:noFill/>
          </a:ln>
        </p:spPr>
        <p:txBody>
          <a:bodyPr spcFirstLastPara="1" wrap="square" lIns="91425" tIns="45700" rIns="91425" bIns="45700" anchor="t" anchorCtr="0">
            <a:noAutofit/>
          </a:bodyPr>
          <a:lstStyle/>
          <a:p>
            <a:pPr marL="444500" lvl="0" indent="0" algn="l" rtl="0">
              <a:lnSpc>
                <a:spcPct val="150000"/>
              </a:lnSpc>
              <a:spcBef>
                <a:spcPts val="0"/>
              </a:spcBef>
              <a:spcAft>
                <a:spcPts val="0"/>
              </a:spcAft>
              <a:buSzPts val="1300"/>
              <a:buNone/>
            </a:pPr>
            <a:r>
              <a:rPr lang="pl-PL" sz="2400" b="1" dirty="0">
                <a:solidFill>
                  <a:srgbClr val="C00000"/>
                </a:solidFill>
              </a:rPr>
              <a:t>Patryk Jurkiewicz</a:t>
            </a:r>
          </a:p>
          <a:p>
            <a:pPr marL="444500" lvl="0" indent="0" algn="l" rtl="0">
              <a:lnSpc>
                <a:spcPct val="150000"/>
              </a:lnSpc>
              <a:spcBef>
                <a:spcPts val="0"/>
              </a:spcBef>
              <a:spcAft>
                <a:spcPts val="0"/>
              </a:spcAft>
              <a:buSzPts val="1300"/>
              <a:buNone/>
            </a:pPr>
            <a:br>
              <a:rPr lang="pl-PL" sz="1400" b="1" dirty="0">
                <a:solidFill>
                  <a:schemeClr val="dk1"/>
                </a:solidFill>
              </a:rPr>
            </a:br>
            <a:r>
              <a:rPr lang="en" sz="1400" i="1" dirty="0">
                <a:solidFill>
                  <a:schemeClr val="dk1"/>
                </a:solidFill>
              </a:rPr>
              <a:t>Sales </a:t>
            </a:r>
            <a:r>
              <a:rPr lang="pl-PL" sz="1400" i="1" dirty="0" err="1">
                <a:solidFill>
                  <a:schemeClr val="dk1"/>
                </a:solidFill>
              </a:rPr>
              <a:t>Specialist</a:t>
            </a:r>
            <a:r>
              <a:rPr lang="pl-PL" sz="1400" i="1" dirty="0">
                <a:solidFill>
                  <a:schemeClr val="dk1"/>
                </a:solidFill>
              </a:rPr>
              <a:t> </a:t>
            </a:r>
            <a:r>
              <a:rPr lang="pl-PL" sz="1400" i="1" dirty="0" err="1">
                <a:solidFill>
                  <a:schemeClr val="dk1"/>
                </a:solidFill>
              </a:rPr>
              <a:t>at</a:t>
            </a:r>
            <a:r>
              <a:rPr lang="pl-PL" sz="1400" i="1" dirty="0">
                <a:solidFill>
                  <a:schemeClr val="dk1"/>
                </a:solidFill>
              </a:rPr>
              <a:t> Open-E</a:t>
            </a:r>
            <a:r>
              <a:rPr lang="pl-PL" sz="1400" i="1" dirty="0"/>
              <a:t> </a:t>
            </a:r>
            <a:br>
              <a:rPr lang="pl-PL" sz="1400" b="1" dirty="0"/>
            </a:br>
            <a:r>
              <a:rPr lang="pl-PL" sz="1000" dirty="0"/>
              <a:t>Email: </a:t>
            </a:r>
            <a:r>
              <a:rPr lang="en" sz="1000" u="sng" dirty="0">
                <a:solidFill>
                  <a:srgbClr val="C00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patryk.jurkiewicz@open-e.com</a:t>
            </a:r>
            <a:endParaRPr lang="pl-PL" sz="1000" u="sng" dirty="0">
              <a:solidFill>
                <a:srgbClr val="C00000"/>
              </a:solidFill>
            </a:endParaRPr>
          </a:p>
          <a:p>
            <a:pPr marL="444500" lvl="0" indent="0" algn="l" rtl="0">
              <a:lnSpc>
                <a:spcPct val="150000"/>
              </a:lnSpc>
              <a:spcBef>
                <a:spcPts val="0"/>
              </a:spcBef>
              <a:spcAft>
                <a:spcPts val="0"/>
              </a:spcAft>
              <a:buSzPts val="1300"/>
              <a:buNone/>
            </a:pPr>
            <a:r>
              <a:rPr lang="pl-PL" sz="1000" dirty="0"/>
              <a:t>Phone: </a:t>
            </a:r>
            <a:r>
              <a:rPr lang="en" sz="1000" dirty="0">
                <a:solidFill>
                  <a:srgbClr val="C00000"/>
                </a:solidFill>
                <a:latin typeface="Open Sans"/>
                <a:ea typeface="Open Sans"/>
                <a:cs typeface="Open Sans"/>
                <a:sym typeface="Open Sans"/>
              </a:rPr>
              <a:t>+49 89 800 777 23</a:t>
            </a:r>
            <a:endParaRPr lang="pl-PL" sz="1000" dirty="0"/>
          </a:p>
          <a:p>
            <a:pPr marL="742950" lvl="0" indent="-215900" algn="l" rtl="0">
              <a:lnSpc>
                <a:spcPct val="100000"/>
              </a:lnSpc>
              <a:spcBef>
                <a:spcPts val="0"/>
              </a:spcBef>
              <a:spcAft>
                <a:spcPts val="0"/>
              </a:spcAft>
              <a:buSzPts val="1100"/>
              <a:buFont typeface="Noto Sans Symbols"/>
              <a:buNone/>
            </a:pPr>
            <a:endParaRPr lang="pl-PL" sz="1400" u="sng" dirty="0">
              <a:solidFill>
                <a:srgbClr val="C00000"/>
              </a:solidFill>
              <a:latin typeface="Open Sans"/>
              <a:ea typeface="Open Sans"/>
              <a:cs typeface="Open Sans"/>
              <a:sym typeface="Open Sans"/>
            </a:endParaRPr>
          </a:p>
          <a:p>
            <a:pPr marL="457200" lvl="0" indent="0" algn="l" rtl="0">
              <a:lnSpc>
                <a:spcPct val="100000"/>
              </a:lnSpc>
              <a:spcBef>
                <a:spcPts val="0"/>
              </a:spcBef>
              <a:spcAft>
                <a:spcPts val="0"/>
              </a:spcAft>
              <a:buSzPts val="1100"/>
              <a:buNone/>
            </a:pPr>
            <a:endParaRPr sz="1400" u="sng" dirty="0">
              <a:solidFill>
                <a:schemeClr val="hlink"/>
              </a:solidFill>
              <a:latin typeface="Open Sans"/>
              <a:ea typeface="Open Sans"/>
              <a:cs typeface="Open Sans"/>
              <a:sym typeface="Open Sans"/>
            </a:endParaRPr>
          </a:p>
          <a:p>
            <a:pPr marL="457200" lvl="0" indent="0" algn="l" rtl="0">
              <a:lnSpc>
                <a:spcPct val="100000"/>
              </a:lnSpc>
              <a:spcBef>
                <a:spcPts val="0"/>
              </a:spcBef>
              <a:spcAft>
                <a:spcPts val="0"/>
              </a:spcAft>
              <a:buSzPts val="1100"/>
              <a:buNone/>
            </a:pPr>
            <a:endParaRPr sz="1400" dirty="0">
              <a:solidFill>
                <a:schemeClr val="dk1"/>
              </a:solidFill>
              <a:latin typeface="Open Sans"/>
              <a:ea typeface="Open Sans"/>
              <a:cs typeface="Open Sans"/>
              <a:sym typeface="Open Sans"/>
            </a:endParaRPr>
          </a:p>
        </p:txBody>
      </p:sp>
      <p:pic>
        <p:nvPicPr>
          <p:cNvPr id="3" name="Obraz 2">
            <a:extLst>
              <a:ext uri="{FF2B5EF4-FFF2-40B4-BE49-F238E27FC236}">
                <a16:creationId xmlns:a16="http://schemas.microsoft.com/office/drawing/2014/main" id="{EBDFABB0-5630-49C4-670D-2FF24A1AF47E}"/>
              </a:ext>
            </a:extLst>
          </p:cNvPr>
          <p:cNvPicPr>
            <a:picLocks noChangeAspect="1"/>
          </p:cNvPicPr>
          <p:nvPr/>
        </p:nvPicPr>
        <p:blipFill rotWithShape="1">
          <a:blip r:embed="rId4"/>
          <a:srcRect l="1684" t="6377" r="1684" b="19337"/>
          <a:stretch/>
        </p:blipFill>
        <p:spPr>
          <a:xfrm>
            <a:off x="1743606" y="1288753"/>
            <a:ext cx="2337632" cy="2337632"/>
          </a:xfrm>
          <a:prstGeom prst="ellipse">
            <a:avLst/>
          </a:prstGeom>
          <a:effectLst>
            <a:outerShdw blurRad="342900" dist="38100" dir="5400000" sx="97000" sy="97000" algn="t"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0"/>
          <p:cNvSpPr txBox="1">
            <a:spLocks noGrp="1"/>
          </p:cNvSpPr>
          <p:nvPr>
            <p:ph type="ctrTitle"/>
          </p:nvPr>
        </p:nvSpPr>
        <p:spPr>
          <a:xfrm>
            <a:off x="683568" y="2422171"/>
            <a:ext cx="7776900" cy="75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dirty="0"/>
              <a:t>THANK YOU!</a:t>
            </a:r>
            <a:endParaRPr dirty="0"/>
          </a:p>
        </p:txBody>
      </p:sp>
      <p:sp>
        <p:nvSpPr>
          <p:cNvPr id="410" name="Google Shape;410;p40"/>
          <p:cNvSpPr txBox="1">
            <a:spLocks noGrp="1"/>
          </p:cNvSpPr>
          <p:nvPr>
            <p:ph type="subTitle" idx="1"/>
          </p:nvPr>
        </p:nvSpPr>
        <p:spPr>
          <a:xfrm>
            <a:off x="683543" y="3346744"/>
            <a:ext cx="7776900" cy="1314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400"/>
              <a:buFont typeface="Arial"/>
              <a:buNone/>
            </a:pPr>
            <a:r>
              <a:rPr lang="en" sz="1800" b="1" dirty="0">
                <a:solidFill>
                  <a:schemeClr val="dk1"/>
                </a:solidFill>
              </a:rPr>
              <a:t>Open-E </a:t>
            </a:r>
            <a:br>
              <a:rPr lang="en" sz="1800" b="1" dirty="0">
                <a:solidFill>
                  <a:schemeClr val="dk1"/>
                </a:solidFill>
              </a:rPr>
            </a:br>
            <a:r>
              <a:rPr lang="pl-PL" sz="1800" b="1" dirty="0">
                <a:solidFill>
                  <a:schemeClr val="dk1"/>
                </a:solidFill>
              </a:rPr>
              <a:t>Team</a:t>
            </a:r>
            <a:endParaRPr sz="1800" dirty="0">
              <a:solidFill>
                <a:schemeClr val="dk1"/>
              </a:solidFill>
            </a:endParaRPr>
          </a:p>
          <a:p>
            <a:pPr marL="457200" lvl="0" indent="0" algn="l" rtl="0">
              <a:spcBef>
                <a:spcPts val="0"/>
              </a:spcBef>
              <a:spcAft>
                <a:spcPts val="0"/>
              </a:spcAft>
              <a:buNone/>
            </a:pPr>
            <a:endParaRPr sz="1000" b="1" i="1"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b="1" dirty="0" err="1">
                <a:solidFill>
                  <a:schemeClr val="dk1"/>
                </a:solidFill>
                <a:latin typeface="Open Sans SemiBold"/>
                <a:ea typeface="Open Sans SemiBold"/>
                <a:cs typeface="Open Sans SemiBold"/>
                <a:sym typeface="Open Sans SemiBold"/>
              </a:rPr>
              <a:t>About</a:t>
            </a:r>
            <a:r>
              <a:rPr lang="pl-PL" sz="1400" b="1" dirty="0">
                <a:solidFill>
                  <a:schemeClr val="dk1"/>
                </a:solidFill>
                <a:latin typeface="Open Sans SemiBold"/>
                <a:ea typeface="Open Sans SemiBold"/>
                <a:cs typeface="Open Sans SemiBold"/>
                <a:sym typeface="Open Sans SemiBold"/>
              </a:rPr>
              <a:t> </a:t>
            </a:r>
            <a:r>
              <a:rPr lang="pl-PL" sz="1400" b="1" dirty="0" err="1">
                <a:solidFill>
                  <a:schemeClr val="dk1"/>
                </a:solidFill>
                <a:latin typeface="Open Sans SemiBold"/>
                <a:ea typeface="Open Sans SemiBold"/>
                <a:cs typeface="Open Sans SemiBold"/>
                <a:sym typeface="Open Sans SemiBold"/>
              </a:rPr>
              <a:t>Us</a:t>
            </a:r>
            <a:endParaRPr sz="1400" b="1" dirty="0">
              <a:solidFill>
                <a:schemeClr val="dk1"/>
              </a:solidFill>
              <a:latin typeface="Open Sans SemiBold"/>
              <a:ea typeface="Open Sans SemiBold"/>
              <a:cs typeface="Open Sans SemiBold"/>
              <a:sym typeface="Open Sans SemiBold"/>
            </a:endParaRPr>
          </a:p>
          <a:p>
            <a:pPr marL="342900" lvl="1" indent="-342900" algn="l" rtl="0">
              <a:spcBef>
                <a:spcPts val="1200"/>
              </a:spcBef>
              <a:spcAft>
                <a:spcPts val="0"/>
              </a:spcAft>
              <a:buSzPts val="1400"/>
              <a:buFont typeface="Arial"/>
              <a:buAutoNum type="arabicPeriod"/>
            </a:pPr>
            <a:r>
              <a:rPr lang="pl-PL" sz="1400" dirty="0">
                <a:solidFill>
                  <a:srgbClr val="7F7F7F"/>
                </a:solidFill>
              </a:rPr>
              <a:t>Open-E </a:t>
            </a:r>
            <a:r>
              <a:rPr lang="pl-PL" sz="1400" dirty="0" err="1">
                <a:solidFill>
                  <a:srgbClr val="7F7F7F"/>
                </a:solidFill>
              </a:rPr>
              <a:t>JovianDSS</a:t>
            </a:r>
            <a:r>
              <a:rPr lang="pl-PL" sz="1400" dirty="0">
                <a:solidFill>
                  <a:srgbClr val="7F7F7F"/>
                </a:solidFill>
              </a:rPr>
              <a:t> Data Storage System</a:t>
            </a:r>
          </a:p>
          <a:p>
            <a:pPr marL="342900" lvl="1" indent="-342900" algn="l" rtl="0">
              <a:spcBef>
                <a:spcPts val="1200"/>
              </a:spcBef>
              <a:spcAft>
                <a:spcPts val="0"/>
              </a:spcAft>
              <a:buSzPts val="1400"/>
              <a:buFont typeface="Arial"/>
              <a:buAutoNum type="arabicPeriod"/>
            </a:pPr>
            <a:r>
              <a:rPr lang="pl-PL" sz="1400" dirty="0" err="1">
                <a:solidFill>
                  <a:srgbClr val="7F7F7F"/>
                </a:solidFill>
              </a:rPr>
              <a:t>Maguay</a:t>
            </a:r>
            <a:r>
              <a:rPr lang="pl-PL" sz="1400" dirty="0">
                <a:solidFill>
                  <a:srgbClr val="7F7F7F"/>
                </a:solidFill>
              </a:rPr>
              <a:t> </a:t>
            </a:r>
            <a:r>
              <a:rPr lang="pl-PL" sz="1400" dirty="0" err="1">
                <a:solidFill>
                  <a:srgbClr val="7F7F7F"/>
                </a:solidFill>
              </a:rPr>
              <a:t>PowerStor</a:t>
            </a:r>
            <a:r>
              <a:rPr lang="pl-PL" sz="1400" dirty="0">
                <a:solidFill>
                  <a:srgbClr val="7F7F7F"/>
                </a:solidFill>
              </a:rPr>
              <a:t> </a:t>
            </a:r>
            <a:r>
              <a:rPr lang="pl-PL" sz="1400" dirty="0" err="1">
                <a:solidFill>
                  <a:srgbClr val="7F7F7F"/>
                </a:solidFill>
              </a:rPr>
              <a:t>All</a:t>
            </a:r>
            <a:r>
              <a:rPr lang="pl-PL" sz="1400" dirty="0">
                <a:solidFill>
                  <a:srgbClr val="7F7F7F"/>
                </a:solidFill>
              </a:rPr>
              <a:t>-Flash Single-</a:t>
            </a:r>
            <a:r>
              <a:rPr lang="pl-PL" sz="1400" dirty="0" err="1">
                <a:solidFill>
                  <a:srgbClr val="7F7F7F"/>
                </a:solidFill>
              </a:rPr>
              <a:t>Node</a:t>
            </a:r>
            <a:r>
              <a:rPr lang="pl-PL" sz="1400" dirty="0">
                <a:solidFill>
                  <a:srgbClr val="7F7F7F"/>
                </a:solidFill>
              </a:rPr>
              <a:t> System </a:t>
            </a:r>
          </a:p>
          <a:p>
            <a:pPr marL="342900" lvl="1" indent="-342900" algn="l" rtl="0">
              <a:spcBef>
                <a:spcPts val="1200"/>
              </a:spcBef>
              <a:spcAft>
                <a:spcPts val="0"/>
              </a:spcAft>
              <a:buSzPts val="1400"/>
              <a:buFont typeface="Arial"/>
              <a:buAutoNum type="arabicPeriod"/>
            </a:pPr>
            <a:r>
              <a:rPr lang="pl-PL" sz="1400" dirty="0" err="1">
                <a:solidFill>
                  <a:srgbClr val="7F7F7F"/>
                </a:solidFill>
              </a:rPr>
              <a:t>Maguay</a:t>
            </a:r>
            <a:r>
              <a:rPr lang="pl-PL" sz="1400" dirty="0">
                <a:solidFill>
                  <a:srgbClr val="7F7F7F"/>
                </a:solidFill>
              </a:rPr>
              <a:t> &amp; Open-E System for </a:t>
            </a:r>
            <a:r>
              <a:rPr lang="pl-PL" sz="1400" dirty="0" err="1">
                <a:solidFill>
                  <a:srgbClr val="7F7F7F"/>
                </a:solidFill>
              </a:rPr>
              <a:t>Romanian</a:t>
            </a:r>
            <a:r>
              <a:rPr lang="pl-PL" sz="1400" dirty="0">
                <a:solidFill>
                  <a:srgbClr val="7F7F7F"/>
                </a:solidFill>
              </a:rPr>
              <a:t> </a:t>
            </a:r>
            <a:r>
              <a:rPr lang="pl-PL" sz="1400" dirty="0" err="1">
                <a:solidFill>
                  <a:srgbClr val="7F7F7F"/>
                </a:solidFill>
              </a:rPr>
              <a:t>Ministry</a:t>
            </a:r>
            <a:r>
              <a:rPr lang="pl-PL" sz="1400" dirty="0">
                <a:solidFill>
                  <a:srgbClr val="7F7F7F"/>
                </a:solidFill>
              </a:rPr>
              <a:t> of </a:t>
            </a:r>
            <a:r>
              <a:rPr lang="pl-PL" sz="1400" dirty="0" err="1">
                <a:solidFill>
                  <a:srgbClr val="7F7F7F"/>
                </a:solidFill>
              </a:rPr>
              <a:t>Health</a:t>
            </a:r>
            <a:endParaRPr lang="pl-PL" sz="1400" dirty="0">
              <a:solidFill>
                <a:srgbClr val="7F7F7F"/>
              </a:solidFill>
            </a:endParaRPr>
          </a:p>
          <a:p>
            <a:pPr marL="342900" lvl="1" indent="-342900" algn="l" rtl="0">
              <a:spcBef>
                <a:spcPts val="1200"/>
              </a:spcBef>
              <a:spcAft>
                <a:spcPts val="0"/>
              </a:spcAft>
              <a:buSzPts val="1400"/>
              <a:buFont typeface="Arial"/>
              <a:buAutoNum type="arabicPeriod"/>
            </a:pPr>
            <a:r>
              <a:rPr lang="pl-PL" sz="1400" dirty="0" err="1">
                <a:solidFill>
                  <a:srgbClr val="7F7F7F"/>
                </a:solidFill>
              </a:rPr>
              <a:t>Features</a:t>
            </a:r>
            <a:r>
              <a:rPr lang="pl-PL" sz="1400" dirty="0">
                <a:solidFill>
                  <a:srgbClr val="7F7F7F"/>
                </a:solidFill>
              </a:rPr>
              <a:t> &amp; </a:t>
            </a:r>
            <a:r>
              <a:rPr lang="pl-PL" sz="1400" dirty="0" err="1">
                <a:solidFill>
                  <a:srgbClr val="7F7F7F"/>
                </a:solidFill>
              </a:rPr>
              <a:t>Benefits</a:t>
            </a:r>
            <a:r>
              <a:rPr lang="pl-PL" sz="1400" dirty="0">
                <a:solidFill>
                  <a:srgbClr val="7F7F7F"/>
                </a:solidFill>
              </a:rPr>
              <a:t> of Open-E </a:t>
            </a:r>
            <a:r>
              <a:rPr lang="pl-PL" sz="1400" dirty="0" err="1">
                <a:solidFill>
                  <a:srgbClr val="7F7F7F"/>
                </a:solidFill>
              </a:rPr>
              <a:t>JovianDSS</a:t>
            </a:r>
            <a:endParaRPr lang="pl-PL" sz="1400" dirty="0">
              <a:solidFill>
                <a:srgbClr val="7F7F7F"/>
              </a:solidFill>
            </a:endParaRPr>
          </a:p>
          <a:p>
            <a:pPr marL="342900" lvl="1" indent="-342900" algn="l" rtl="0">
              <a:spcBef>
                <a:spcPts val="1200"/>
              </a:spcBef>
              <a:spcAft>
                <a:spcPts val="0"/>
              </a:spcAft>
              <a:buSzPts val="1400"/>
              <a:buFont typeface="Arial"/>
              <a:buAutoNum type="arabicPeriod"/>
            </a:pPr>
            <a:endParaRPr sz="1400" dirty="0">
              <a:solidFill>
                <a:srgbClr val="7F7F7F"/>
              </a:solidFill>
            </a:endParaRPr>
          </a:p>
        </p:txBody>
      </p:sp>
      <p:sp>
        <p:nvSpPr>
          <p:cNvPr id="68" name="Google Shape;68;p4"/>
          <p:cNvSpPr txBox="1"/>
          <p:nvPr/>
        </p:nvSpPr>
        <p:spPr>
          <a:xfrm>
            <a:off x="539552" y="123478"/>
            <a:ext cx="72008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6"/>
          <p:cNvPicPr preferRelativeResize="0"/>
          <p:nvPr/>
        </p:nvPicPr>
        <p:blipFill rotWithShape="1">
          <a:blip r:embed="rId3">
            <a:alphaModFix/>
          </a:blip>
          <a:srcRect/>
          <a:stretch/>
        </p:blipFill>
        <p:spPr>
          <a:xfrm>
            <a:off x="-863538" y="471067"/>
            <a:ext cx="6659674" cy="3816012"/>
          </a:xfrm>
          <a:prstGeom prst="rect">
            <a:avLst/>
          </a:prstGeom>
          <a:noFill/>
          <a:ln>
            <a:noFill/>
          </a:ln>
        </p:spPr>
      </p:pic>
      <p:sp>
        <p:nvSpPr>
          <p:cNvPr id="81" name="Google Shape;81;p6"/>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solidFill>
                  <a:schemeClr val="dk1"/>
                </a:solidFill>
                <a:latin typeface="Open Sans"/>
                <a:ea typeface="Open Sans"/>
                <a:cs typeface="Open Sans"/>
                <a:sym typeface="Open Sans"/>
              </a:rPr>
              <a:t>Open-E Data Storage Software Worldwide</a:t>
            </a:r>
            <a:endParaRPr/>
          </a:p>
        </p:txBody>
      </p:sp>
      <p:sp>
        <p:nvSpPr>
          <p:cNvPr id="82" name="Google Shape;82;p6"/>
          <p:cNvSpPr/>
          <p:nvPr/>
        </p:nvSpPr>
        <p:spPr>
          <a:xfrm>
            <a:off x="5004048" y="916926"/>
            <a:ext cx="3960440" cy="3462446"/>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pl-PL" sz="2400" b="1" i="0" u="none" strike="noStrike" cap="none" dirty="0">
                <a:solidFill>
                  <a:srgbClr val="C00000"/>
                </a:solidFill>
                <a:latin typeface="Open Sans"/>
                <a:ea typeface="Open Sans"/>
                <a:cs typeface="Open Sans"/>
                <a:sym typeface="Open Sans"/>
              </a:rPr>
              <a:t>Open-E Data Storage Software</a:t>
            </a:r>
            <a:endParaRPr sz="2400" b="1" i="0" u="none" strike="noStrike" cap="none" dirty="0">
              <a:solidFill>
                <a:srgbClr val="C00000"/>
              </a:solidFill>
              <a:latin typeface="Open Sans"/>
              <a:ea typeface="Open Sans"/>
              <a:cs typeface="Open Sans"/>
              <a:sym typeface="Open Sans"/>
            </a:endParaRPr>
          </a:p>
          <a:p>
            <a:pPr marL="285750" marR="0" lvl="1" indent="-285750" algn="l" rtl="0">
              <a:spcBef>
                <a:spcPts val="1800"/>
              </a:spcBef>
              <a:spcAft>
                <a:spcPts val="0"/>
              </a:spcAft>
              <a:buClr>
                <a:srgbClr val="C00000"/>
              </a:buClr>
              <a:buSzPts val="1400"/>
              <a:buFont typeface="Noto Sans Symbols"/>
              <a:buChar char="⮚"/>
            </a:pPr>
            <a:r>
              <a:rPr lang="pl-PL" sz="1400" b="1" i="0" u="none" strike="noStrike" cap="none" dirty="0">
                <a:solidFill>
                  <a:srgbClr val="C00000"/>
                </a:solidFill>
                <a:latin typeface="Open Sans"/>
                <a:ea typeface="Open Sans"/>
                <a:cs typeface="Open Sans"/>
                <a:sym typeface="Open Sans"/>
              </a:rPr>
              <a:t>40 000+ </a:t>
            </a:r>
            <a:r>
              <a:rPr lang="pl-PL" sz="1400" b="1" i="0" u="none" strike="noStrike" cap="none" dirty="0" err="1">
                <a:solidFill>
                  <a:srgbClr val="C00000"/>
                </a:solidFill>
                <a:latin typeface="Open Sans"/>
                <a:ea typeface="Open Sans"/>
                <a:cs typeface="Open Sans"/>
                <a:sym typeface="Open Sans"/>
              </a:rPr>
              <a:t>installations</a:t>
            </a:r>
            <a:r>
              <a:rPr lang="pl-PL" sz="1400" b="1" i="0" u="none" strike="noStrike" cap="none" dirty="0">
                <a:solidFill>
                  <a:srgbClr val="C00000"/>
                </a:solidFill>
                <a:latin typeface="Open Sans"/>
                <a:ea typeface="Open Sans"/>
                <a:cs typeface="Open Sans"/>
                <a:sym typeface="Open Sans"/>
              </a:rPr>
              <a:t> </a:t>
            </a:r>
            <a:br>
              <a:rPr lang="pl-PL" sz="1400" b="1" i="0" u="none" strike="noStrike" cap="none" dirty="0">
                <a:solidFill>
                  <a:srgbClr val="C00000"/>
                </a:solidFill>
                <a:latin typeface="Open Sans"/>
                <a:ea typeface="Open Sans"/>
                <a:cs typeface="Open Sans"/>
                <a:sym typeface="Open Sans"/>
              </a:rPr>
            </a:br>
            <a:r>
              <a:rPr lang="pl-PL" sz="1400" b="0" i="0" u="none" strike="noStrike" cap="none" dirty="0">
                <a:solidFill>
                  <a:schemeClr val="dk1"/>
                </a:solidFill>
                <a:latin typeface="Open Sans"/>
                <a:ea typeface="Open Sans"/>
                <a:cs typeface="Open Sans"/>
                <a:sym typeface="Open Sans"/>
              </a:rPr>
              <a:t>of Open-E </a:t>
            </a:r>
            <a:r>
              <a:rPr lang="pl-PL" sz="1400" b="0" i="0" u="none" strike="noStrike" cap="none" dirty="0" err="1">
                <a:solidFill>
                  <a:schemeClr val="dk1"/>
                </a:solidFill>
                <a:latin typeface="Open Sans"/>
                <a:ea typeface="Open Sans"/>
                <a:cs typeface="Open Sans"/>
                <a:sym typeface="Open Sans"/>
              </a:rPr>
              <a:t>JovianDSS</a:t>
            </a:r>
            <a:r>
              <a:rPr lang="pl-PL" sz="1400" b="0" i="0" u="none" strike="noStrike" cap="none" dirty="0">
                <a:solidFill>
                  <a:schemeClr val="dk1"/>
                </a:solidFill>
                <a:latin typeface="Open Sans"/>
                <a:ea typeface="Open Sans"/>
                <a:cs typeface="Open Sans"/>
                <a:sym typeface="Open Sans"/>
              </a:rPr>
              <a:t> in </a:t>
            </a:r>
            <a:r>
              <a:rPr lang="pl-PL" sz="1400" b="0" i="0" u="none" strike="noStrike" cap="none" dirty="0" err="1">
                <a:solidFill>
                  <a:schemeClr val="dk1"/>
                </a:solidFill>
                <a:latin typeface="Open Sans"/>
                <a:ea typeface="Open Sans"/>
                <a:cs typeface="Open Sans"/>
                <a:sym typeface="Open Sans"/>
              </a:rPr>
              <a:t>over</a:t>
            </a:r>
            <a:r>
              <a:rPr lang="pl-PL" sz="1400" b="0" i="0" u="none" strike="noStrike" cap="none" dirty="0">
                <a:solidFill>
                  <a:schemeClr val="dk1"/>
                </a:solidFill>
                <a:latin typeface="Open Sans"/>
                <a:ea typeface="Open Sans"/>
                <a:cs typeface="Open Sans"/>
                <a:sym typeface="Open Sans"/>
              </a:rPr>
              <a:t> </a:t>
            </a:r>
            <a:r>
              <a:rPr lang="pl-PL" sz="1400" b="1" i="0" u="none" strike="noStrike" cap="none" dirty="0">
                <a:solidFill>
                  <a:srgbClr val="C00000"/>
                </a:solidFill>
                <a:latin typeface="Open Sans"/>
                <a:ea typeface="Open Sans"/>
                <a:cs typeface="Open Sans"/>
                <a:sym typeface="Open Sans"/>
              </a:rPr>
              <a:t>100 </a:t>
            </a:r>
            <a:r>
              <a:rPr lang="pl-PL" sz="1400" b="1" i="0" u="none" strike="noStrike" cap="none" dirty="0" err="1">
                <a:solidFill>
                  <a:srgbClr val="C00000"/>
                </a:solidFill>
                <a:latin typeface="Open Sans"/>
                <a:ea typeface="Open Sans"/>
                <a:cs typeface="Open Sans"/>
                <a:sym typeface="Open Sans"/>
              </a:rPr>
              <a:t>countries</a:t>
            </a:r>
            <a:r>
              <a:rPr lang="pl-PL" sz="1400" b="1" i="0" u="none" strike="noStrike" cap="none" dirty="0">
                <a:solidFill>
                  <a:srgbClr val="C00000"/>
                </a:solidFill>
                <a:latin typeface="Open Sans"/>
                <a:ea typeface="Open Sans"/>
                <a:cs typeface="Open Sans"/>
                <a:sym typeface="Open Sans"/>
              </a:rPr>
              <a:t> </a:t>
            </a:r>
            <a:r>
              <a:rPr lang="pl-PL" sz="1400" b="0" i="0" u="none" strike="noStrike" cap="none" dirty="0" err="1">
                <a:solidFill>
                  <a:schemeClr val="dk1"/>
                </a:solidFill>
                <a:latin typeface="Open Sans"/>
                <a:ea typeface="Open Sans"/>
                <a:cs typeface="Open Sans"/>
                <a:sym typeface="Open Sans"/>
              </a:rPr>
              <a:t>around</a:t>
            </a:r>
            <a:r>
              <a:rPr lang="pl-PL" sz="1400" b="0" i="0" u="none" strike="noStrike" cap="none" dirty="0">
                <a:solidFill>
                  <a:schemeClr val="dk1"/>
                </a:solidFill>
                <a:latin typeface="Open Sans"/>
                <a:ea typeface="Open Sans"/>
                <a:cs typeface="Open Sans"/>
                <a:sym typeface="Open Sans"/>
              </a:rPr>
              <a:t> the </a:t>
            </a:r>
            <a:r>
              <a:rPr lang="pl-PL" sz="1400" b="0" i="0" u="none" strike="noStrike" cap="none" dirty="0" err="1">
                <a:solidFill>
                  <a:schemeClr val="dk1"/>
                </a:solidFill>
                <a:latin typeface="Open Sans"/>
                <a:ea typeface="Open Sans"/>
                <a:cs typeface="Open Sans"/>
                <a:sym typeface="Open Sans"/>
              </a:rPr>
              <a:t>world</a:t>
            </a:r>
            <a:endParaRPr sz="1400" b="0" i="0" u="none" strike="noStrike" cap="none" dirty="0">
              <a:solidFill>
                <a:schemeClr val="dk1"/>
              </a:solidFill>
              <a:latin typeface="Open Sans"/>
              <a:ea typeface="Open Sans"/>
              <a:cs typeface="Open Sans"/>
              <a:sym typeface="Open Sans"/>
            </a:endParaRPr>
          </a:p>
          <a:p>
            <a:pPr marL="285750" marR="0" lvl="1" indent="-285750" algn="l" rtl="0">
              <a:spcBef>
                <a:spcPts val="1800"/>
              </a:spcBef>
              <a:spcAft>
                <a:spcPts val="0"/>
              </a:spcAft>
              <a:buClr>
                <a:srgbClr val="C00000"/>
              </a:buClr>
              <a:buSzPts val="1400"/>
              <a:buFont typeface="Noto Sans Symbols"/>
              <a:buChar char="⮚"/>
            </a:pPr>
            <a:r>
              <a:rPr lang="pl-PL" sz="1400" b="1" i="0" u="none" strike="noStrike" cap="none" dirty="0">
                <a:solidFill>
                  <a:srgbClr val="C00000"/>
                </a:solidFill>
                <a:latin typeface="Open Sans"/>
                <a:ea typeface="Open Sans"/>
                <a:cs typeface="Open Sans"/>
                <a:sym typeface="Open Sans"/>
              </a:rPr>
              <a:t>With </a:t>
            </a:r>
            <a:r>
              <a:rPr lang="pl-PL" sz="1400" b="1" i="0" u="none" strike="noStrike" cap="none" dirty="0" err="1">
                <a:solidFill>
                  <a:srgbClr val="C00000"/>
                </a:solidFill>
                <a:latin typeface="Open Sans"/>
                <a:ea typeface="Open Sans"/>
                <a:cs typeface="Open Sans"/>
                <a:sym typeface="Open Sans"/>
              </a:rPr>
              <a:t>more</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than</a:t>
            </a:r>
            <a:r>
              <a:rPr lang="pl-PL" sz="1400" b="1" i="0" u="none" strike="noStrike" cap="none" dirty="0">
                <a:solidFill>
                  <a:srgbClr val="C00000"/>
                </a:solidFill>
                <a:latin typeface="Open Sans"/>
                <a:ea typeface="Open Sans"/>
                <a:cs typeface="Open Sans"/>
                <a:sym typeface="Open Sans"/>
              </a:rPr>
              <a:t> a 25-year </a:t>
            </a:r>
            <a:r>
              <a:rPr lang="pl-PL" sz="1400" b="1" i="0" u="none" strike="noStrike" cap="none" dirty="0" err="1">
                <a:solidFill>
                  <a:srgbClr val="C00000"/>
                </a:solidFill>
                <a:latin typeface="Open Sans"/>
                <a:ea typeface="Open Sans"/>
                <a:cs typeface="Open Sans"/>
                <a:sym typeface="Open Sans"/>
              </a:rPr>
              <a:t>history</a:t>
            </a:r>
            <a:r>
              <a:rPr lang="pl-PL" sz="1400" b="0" i="0" u="none" strike="noStrike" cap="none" dirty="0">
                <a:solidFill>
                  <a:schemeClr val="dk1"/>
                </a:solidFill>
                <a:latin typeface="Open Sans"/>
                <a:ea typeface="Open Sans"/>
                <a:cs typeface="Open Sans"/>
                <a:sym typeface="Open Sans"/>
              </a:rPr>
              <a:t> in the </a:t>
            </a:r>
            <a:r>
              <a:rPr lang="pl-PL" sz="1400" b="0" i="0" u="none" strike="noStrike" cap="none" dirty="0" err="1">
                <a:solidFill>
                  <a:schemeClr val="dk1"/>
                </a:solidFill>
                <a:latin typeface="Open Sans"/>
                <a:ea typeface="Open Sans"/>
                <a:cs typeface="Open Sans"/>
                <a:sym typeface="Open Sans"/>
              </a:rPr>
              <a:t>global</a:t>
            </a:r>
            <a:r>
              <a:rPr lang="pl-PL" sz="1400" b="0" i="0" u="none" strike="noStrike" cap="none" dirty="0">
                <a:solidFill>
                  <a:schemeClr val="dk1"/>
                </a:solidFill>
                <a:latin typeface="Open Sans"/>
                <a:ea typeface="Open Sans"/>
                <a:cs typeface="Open Sans"/>
                <a:sym typeface="Open Sans"/>
              </a:rPr>
              <a:t> IT market, we </a:t>
            </a:r>
            <a:r>
              <a:rPr lang="pl-PL" sz="1400" b="0" i="0" u="none" strike="noStrike" cap="none" dirty="0" err="1">
                <a:solidFill>
                  <a:schemeClr val="dk1"/>
                </a:solidFill>
                <a:latin typeface="Open Sans"/>
                <a:ea typeface="Open Sans"/>
                <a:cs typeface="Open Sans"/>
                <a:sym typeface="Open Sans"/>
              </a:rPr>
              <a:t>have</a:t>
            </a:r>
            <a:r>
              <a:rPr lang="pl-PL" sz="1400" b="0" i="0" u="none" strike="noStrike" cap="none" dirty="0">
                <a:solidFill>
                  <a:schemeClr val="dk1"/>
                </a:solidFill>
                <a:latin typeface="Open Sans"/>
                <a:ea typeface="Open Sans"/>
                <a:cs typeface="Open Sans"/>
                <a:sym typeface="Open Sans"/>
              </a:rPr>
              <a:t> a solid </a:t>
            </a:r>
            <a:r>
              <a:rPr lang="pl-PL" sz="1400" b="0" i="0" u="none" strike="noStrike" cap="none" dirty="0" err="1">
                <a:solidFill>
                  <a:schemeClr val="dk1"/>
                </a:solidFill>
                <a:latin typeface="Open Sans"/>
                <a:ea typeface="Open Sans"/>
                <a:cs typeface="Open Sans"/>
                <a:sym typeface="Open Sans"/>
              </a:rPr>
              <a:t>track</a:t>
            </a:r>
            <a:r>
              <a:rPr lang="pl-PL" sz="1400" b="0" i="0" u="none" strike="noStrike" cap="none" dirty="0">
                <a:solidFill>
                  <a:schemeClr val="dk1"/>
                </a:solidFill>
                <a:latin typeface="Open Sans"/>
                <a:ea typeface="Open Sans"/>
                <a:cs typeface="Open Sans"/>
                <a:sym typeface="Open Sans"/>
              </a:rPr>
              <a:t> </a:t>
            </a:r>
            <a:r>
              <a:rPr lang="pl-PL" sz="1400" b="0" i="0" u="none" strike="noStrike" cap="none" dirty="0" err="1">
                <a:solidFill>
                  <a:schemeClr val="dk1"/>
                </a:solidFill>
                <a:latin typeface="Open Sans"/>
                <a:ea typeface="Open Sans"/>
                <a:cs typeface="Open Sans"/>
                <a:sym typeface="Open Sans"/>
              </a:rPr>
              <a:t>record</a:t>
            </a:r>
            <a:r>
              <a:rPr lang="pl-PL" sz="1400" b="0" i="0" u="none" strike="noStrike" cap="none" dirty="0">
                <a:solidFill>
                  <a:schemeClr val="dk1"/>
                </a:solidFill>
                <a:latin typeface="Open Sans"/>
                <a:ea typeface="Open Sans"/>
                <a:cs typeface="Open Sans"/>
                <a:sym typeface="Open Sans"/>
              </a:rPr>
              <a:t> of happy </a:t>
            </a:r>
            <a:r>
              <a:rPr lang="pl-PL" sz="1400" b="0" i="0" u="none" strike="noStrike" cap="none" dirty="0" err="1">
                <a:solidFill>
                  <a:schemeClr val="dk1"/>
                </a:solidFill>
                <a:latin typeface="Open Sans"/>
                <a:ea typeface="Open Sans"/>
                <a:cs typeface="Open Sans"/>
                <a:sym typeface="Open Sans"/>
              </a:rPr>
              <a:t>customers</a:t>
            </a:r>
            <a:r>
              <a:rPr lang="pl-PL" sz="1400" b="0" i="0" u="none" strike="noStrike" cap="none" dirty="0">
                <a:solidFill>
                  <a:schemeClr val="dk1"/>
                </a:solidFill>
                <a:latin typeface="Open Sans"/>
                <a:ea typeface="Open Sans"/>
                <a:cs typeface="Open Sans"/>
                <a:sym typeface="Open Sans"/>
              </a:rPr>
              <a:t> and business </a:t>
            </a:r>
            <a:r>
              <a:rPr lang="pl-PL" sz="1400" b="0" i="0" u="none" strike="noStrike" cap="none" dirty="0" err="1">
                <a:solidFill>
                  <a:schemeClr val="dk1"/>
                </a:solidFill>
                <a:latin typeface="Open Sans"/>
                <a:ea typeface="Open Sans"/>
                <a:cs typeface="Open Sans"/>
                <a:sym typeface="Open Sans"/>
              </a:rPr>
              <a:t>partners</a:t>
            </a:r>
            <a:endParaRPr dirty="0"/>
          </a:p>
          <a:p>
            <a:pPr marL="285750" marR="0" lvl="1" indent="-285750" algn="l" rtl="0">
              <a:spcBef>
                <a:spcPts val="1800"/>
              </a:spcBef>
              <a:spcAft>
                <a:spcPts val="0"/>
              </a:spcAft>
              <a:buClr>
                <a:srgbClr val="C00000"/>
              </a:buClr>
              <a:buSzPts val="1400"/>
              <a:buFont typeface="Noto Sans Symbols"/>
              <a:buChar char="⮚"/>
            </a:pPr>
            <a:r>
              <a:rPr lang="pl-PL" sz="1400" b="1" i="0" u="none" strike="noStrike" cap="none" dirty="0">
                <a:solidFill>
                  <a:srgbClr val="C00000"/>
                </a:solidFill>
                <a:latin typeface="Open Sans"/>
                <a:ea typeface="Open Sans"/>
                <a:cs typeface="Open Sans"/>
                <a:sym typeface="Open Sans"/>
              </a:rPr>
              <a:t>Open-E </a:t>
            </a:r>
            <a:r>
              <a:rPr lang="pl-PL" sz="1400" b="1" i="0" u="none" strike="noStrike" cap="none" dirty="0" err="1">
                <a:solidFill>
                  <a:srgbClr val="C00000"/>
                </a:solidFill>
                <a:latin typeface="Open Sans"/>
                <a:ea typeface="Open Sans"/>
                <a:cs typeface="Open Sans"/>
                <a:sym typeface="Open Sans"/>
              </a:rPr>
              <a:t>works</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exclusively</a:t>
            </a:r>
            <a:r>
              <a:rPr lang="pl-PL" sz="1400" b="1" i="0" u="none" strike="noStrike" cap="none" dirty="0">
                <a:solidFill>
                  <a:srgbClr val="C00000"/>
                </a:solidFill>
                <a:latin typeface="Open Sans"/>
                <a:ea typeface="Open Sans"/>
                <a:cs typeface="Open Sans"/>
                <a:sym typeface="Open Sans"/>
              </a:rPr>
              <a:t> with </a:t>
            </a:r>
            <a:r>
              <a:rPr lang="pl-PL" sz="1400" b="1" i="0" u="none" strike="noStrike" cap="none" dirty="0" err="1">
                <a:solidFill>
                  <a:srgbClr val="C00000"/>
                </a:solidFill>
                <a:latin typeface="Open Sans"/>
                <a:ea typeface="Open Sans"/>
                <a:cs typeface="Open Sans"/>
                <a:sym typeface="Open Sans"/>
              </a:rPr>
              <a:t>our</a:t>
            </a:r>
            <a:r>
              <a:rPr lang="pl-PL" sz="1400" b="1" i="0" u="none" strike="noStrike" cap="none" dirty="0">
                <a:solidFill>
                  <a:srgbClr val="C00000"/>
                </a:solidFill>
                <a:latin typeface="Open Sans"/>
                <a:ea typeface="Open Sans"/>
                <a:cs typeface="Open Sans"/>
                <a:sym typeface="Open Sans"/>
              </a:rPr>
              <a:t> Channel and Technology Partners</a:t>
            </a:r>
            <a:endParaRPr dirty="0"/>
          </a:p>
        </p:txBody>
      </p:sp>
      <p:sp>
        <p:nvSpPr>
          <p:cNvPr id="83" name="Google Shape;83;p6"/>
          <p:cNvSpPr/>
          <p:nvPr/>
        </p:nvSpPr>
        <p:spPr>
          <a:xfrm>
            <a:off x="629030" y="3632706"/>
            <a:ext cx="3312368" cy="815608"/>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None/>
            </a:pPr>
            <a:r>
              <a:rPr lang="pl-PL" sz="1400" b="0" i="0" u="none" strike="noStrike" cap="none">
                <a:solidFill>
                  <a:schemeClr val="dk1"/>
                </a:solidFill>
                <a:latin typeface="Open Sans"/>
                <a:ea typeface="Open Sans"/>
                <a:cs typeface="Open Sans"/>
                <a:sym typeface="Open Sans"/>
              </a:rPr>
              <a:t>Offices in </a:t>
            </a:r>
            <a:endParaRPr/>
          </a:p>
          <a:p>
            <a:pPr marL="0" marR="0" lvl="1" indent="0" algn="ctr" rtl="0">
              <a:spcBef>
                <a:spcPts val="600"/>
              </a:spcBef>
              <a:spcAft>
                <a:spcPts val="0"/>
              </a:spcAft>
              <a:buNone/>
            </a:pPr>
            <a:r>
              <a:rPr lang="pl-PL" sz="1400" b="0" i="0" u="none" strike="noStrike" cap="none">
                <a:solidFill>
                  <a:schemeClr val="dk1"/>
                </a:solidFill>
                <a:latin typeface="Open Sans"/>
                <a:ea typeface="Open Sans"/>
                <a:cs typeface="Open Sans"/>
                <a:sym typeface="Open Sans"/>
              </a:rPr>
              <a:t>United States (HQ), Germany, Poland and Japan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8"/>
          <p:cNvSpPr/>
          <p:nvPr/>
        </p:nvSpPr>
        <p:spPr>
          <a:xfrm>
            <a:off x="251520" y="838197"/>
            <a:ext cx="8712968" cy="869457"/>
          </a:xfrm>
          <a:prstGeom prst="roundRect">
            <a:avLst>
              <a:gd name="adj" fmla="val 16667"/>
            </a:avLst>
          </a:prstGeom>
          <a:solidFill>
            <a:schemeClr val="lt1"/>
          </a:solidFill>
          <a:ln>
            <a:noFill/>
          </a:ln>
          <a:effectLst>
            <a:outerShdw blurRad="50800" dist="50800" dir="5400000" algn="ctr" rotWithShape="0">
              <a:srgbClr val="000000">
                <a:alpha val="10588"/>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02" name="Google Shape;102;p8"/>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latin typeface="Open Sans"/>
                <a:ea typeface="Open Sans"/>
                <a:cs typeface="Open Sans"/>
                <a:sym typeface="Open Sans"/>
              </a:rPr>
              <a:t>Technology Alliances</a:t>
            </a:r>
            <a:endParaRPr>
              <a:solidFill>
                <a:schemeClr val="dk1"/>
              </a:solidFill>
              <a:latin typeface="Open Sans"/>
              <a:ea typeface="Open Sans"/>
              <a:cs typeface="Open Sans"/>
              <a:sym typeface="Open Sans"/>
            </a:endParaRPr>
          </a:p>
        </p:txBody>
      </p:sp>
      <p:pic>
        <p:nvPicPr>
          <p:cNvPr id="103" name="Google Shape;103;p8"/>
          <p:cNvPicPr preferRelativeResize="0"/>
          <p:nvPr/>
        </p:nvPicPr>
        <p:blipFill rotWithShape="1">
          <a:blip r:embed="rId3">
            <a:alphaModFix/>
          </a:blip>
          <a:srcRect/>
          <a:stretch/>
        </p:blipFill>
        <p:spPr>
          <a:xfrm>
            <a:off x="2435503" y="1883610"/>
            <a:ext cx="1207357" cy="603679"/>
          </a:xfrm>
          <a:prstGeom prst="rect">
            <a:avLst/>
          </a:prstGeom>
          <a:noFill/>
          <a:ln>
            <a:noFill/>
          </a:ln>
        </p:spPr>
      </p:pic>
      <p:pic>
        <p:nvPicPr>
          <p:cNvPr id="104" name="Google Shape;104;p8"/>
          <p:cNvPicPr preferRelativeResize="0"/>
          <p:nvPr/>
        </p:nvPicPr>
        <p:blipFill rotWithShape="1">
          <a:blip r:embed="rId4">
            <a:alphaModFix/>
          </a:blip>
          <a:srcRect/>
          <a:stretch/>
        </p:blipFill>
        <p:spPr>
          <a:xfrm>
            <a:off x="630791" y="1872965"/>
            <a:ext cx="1384686" cy="692343"/>
          </a:xfrm>
          <a:prstGeom prst="rect">
            <a:avLst/>
          </a:prstGeom>
          <a:noFill/>
          <a:ln>
            <a:noFill/>
          </a:ln>
        </p:spPr>
      </p:pic>
      <p:pic>
        <p:nvPicPr>
          <p:cNvPr id="105" name="Google Shape;105;p8"/>
          <p:cNvPicPr preferRelativeResize="0"/>
          <p:nvPr/>
        </p:nvPicPr>
        <p:blipFill rotWithShape="1">
          <a:blip r:embed="rId5">
            <a:alphaModFix/>
          </a:blip>
          <a:srcRect/>
          <a:stretch/>
        </p:blipFill>
        <p:spPr>
          <a:xfrm>
            <a:off x="3986720" y="2023241"/>
            <a:ext cx="627707" cy="374881"/>
          </a:xfrm>
          <a:prstGeom prst="rect">
            <a:avLst/>
          </a:prstGeom>
          <a:noFill/>
          <a:ln>
            <a:noFill/>
          </a:ln>
        </p:spPr>
      </p:pic>
      <p:pic>
        <p:nvPicPr>
          <p:cNvPr id="106" name="Google Shape;106;p8"/>
          <p:cNvPicPr preferRelativeResize="0"/>
          <p:nvPr/>
        </p:nvPicPr>
        <p:blipFill rotWithShape="1">
          <a:blip r:embed="rId6">
            <a:alphaModFix/>
          </a:blip>
          <a:srcRect/>
          <a:stretch/>
        </p:blipFill>
        <p:spPr>
          <a:xfrm>
            <a:off x="4989926" y="2103444"/>
            <a:ext cx="934469" cy="222715"/>
          </a:xfrm>
          <a:prstGeom prst="rect">
            <a:avLst/>
          </a:prstGeom>
          <a:noFill/>
          <a:ln>
            <a:noFill/>
          </a:ln>
        </p:spPr>
      </p:pic>
      <p:pic>
        <p:nvPicPr>
          <p:cNvPr id="107" name="Google Shape;107;p8"/>
          <p:cNvPicPr preferRelativeResize="0"/>
          <p:nvPr/>
        </p:nvPicPr>
        <p:blipFill rotWithShape="1">
          <a:blip r:embed="rId7">
            <a:alphaModFix/>
          </a:blip>
          <a:srcRect/>
          <a:stretch/>
        </p:blipFill>
        <p:spPr>
          <a:xfrm>
            <a:off x="4901548" y="1002339"/>
            <a:ext cx="1008392" cy="541170"/>
          </a:xfrm>
          <a:prstGeom prst="rect">
            <a:avLst/>
          </a:prstGeom>
          <a:noFill/>
          <a:ln>
            <a:noFill/>
          </a:ln>
        </p:spPr>
      </p:pic>
      <p:pic>
        <p:nvPicPr>
          <p:cNvPr id="108" name="Google Shape;108;p8"/>
          <p:cNvPicPr preferRelativeResize="0"/>
          <p:nvPr/>
        </p:nvPicPr>
        <p:blipFill rotWithShape="1">
          <a:blip r:embed="rId8">
            <a:alphaModFix/>
          </a:blip>
          <a:srcRect/>
          <a:stretch/>
        </p:blipFill>
        <p:spPr>
          <a:xfrm>
            <a:off x="669746" y="2805328"/>
            <a:ext cx="720080" cy="224181"/>
          </a:xfrm>
          <a:prstGeom prst="rect">
            <a:avLst/>
          </a:prstGeom>
          <a:noFill/>
          <a:ln>
            <a:noFill/>
          </a:ln>
        </p:spPr>
      </p:pic>
      <p:pic>
        <p:nvPicPr>
          <p:cNvPr id="109" name="Google Shape;109;p8"/>
          <p:cNvPicPr preferRelativeResize="0"/>
          <p:nvPr/>
        </p:nvPicPr>
        <p:blipFill rotWithShape="1">
          <a:blip r:embed="rId9">
            <a:alphaModFix/>
          </a:blip>
          <a:srcRect/>
          <a:stretch/>
        </p:blipFill>
        <p:spPr>
          <a:xfrm>
            <a:off x="1722259" y="2670869"/>
            <a:ext cx="497737" cy="497737"/>
          </a:xfrm>
          <a:prstGeom prst="rect">
            <a:avLst/>
          </a:prstGeom>
          <a:noFill/>
          <a:ln>
            <a:noFill/>
          </a:ln>
        </p:spPr>
      </p:pic>
      <p:pic>
        <p:nvPicPr>
          <p:cNvPr id="110" name="Google Shape;110;p8"/>
          <p:cNvPicPr preferRelativeResize="0"/>
          <p:nvPr/>
        </p:nvPicPr>
        <p:blipFill rotWithShape="1">
          <a:blip r:embed="rId10">
            <a:alphaModFix/>
          </a:blip>
          <a:srcRect/>
          <a:stretch/>
        </p:blipFill>
        <p:spPr>
          <a:xfrm>
            <a:off x="3737851" y="2687176"/>
            <a:ext cx="497737" cy="497737"/>
          </a:xfrm>
          <a:prstGeom prst="rect">
            <a:avLst/>
          </a:prstGeom>
          <a:noFill/>
          <a:ln>
            <a:noFill/>
          </a:ln>
        </p:spPr>
      </p:pic>
      <p:pic>
        <p:nvPicPr>
          <p:cNvPr id="111" name="Google Shape;111;p8"/>
          <p:cNvPicPr preferRelativeResize="0"/>
          <p:nvPr/>
        </p:nvPicPr>
        <p:blipFill rotWithShape="1">
          <a:blip r:embed="rId11">
            <a:alphaModFix/>
          </a:blip>
          <a:srcRect/>
          <a:stretch/>
        </p:blipFill>
        <p:spPr>
          <a:xfrm>
            <a:off x="2566168" y="2729100"/>
            <a:ext cx="730784" cy="343126"/>
          </a:xfrm>
          <a:prstGeom prst="rect">
            <a:avLst/>
          </a:prstGeom>
          <a:noFill/>
          <a:ln>
            <a:noFill/>
          </a:ln>
        </p:spPr>
      </p:pic>
      <p:pic>
        <p:nvPicPr>
          <p:cNvPr id="112" name="Google Shape;112;p8"/>
          <p:cNvPicPr preferRelativeResize="0"/>
          <p:nvPr/>
        </p:nvPicPr>
        <p:blipFill rotWithShape="1">
          <a:blip r:embed="rId12">
            <a:alphaModFix/>
          </a:blip>
          <a:srcRect/>
          <a:stretch/>
        </p:blipFill>
        <p:spPr>
          <a:xfrm>
            <a:off x="4746617" y="2814724"/>
            <a:ext cx="555704" cy="222716"/>
          </a:xfrm>
          <a:prstGeom prst="rect">
            <a:avLst/>
          </a:prstGeom>
          <a:noFill/>
          <a:ln>
            <a:noFill/>
          </a:ln>
        </p:spPr>
      </p:pic>
      <p:pic>
        <p:nvPicPr>
          <p:cNvPr id="113" name="Google Shape;113;p8"/>
          <p:cNvPicPr preferRelativeResize="0"/>
          <p:nvPr/>
        </p:nvPicPr>
        <p:blipFill rotWithShape="1">
          <a:blip r:embed="rId13">
            <a:alphaModFix/>
          </a:blip>
          <a:srcRect/>
          <a:stretch/>
        </p:blipFill>
        <p:spPr>
          <a:xfrm>
            <a:off x="2293002" y="1131460"/>
            <a:ext cx="666989" cy="263148"/>
          </a:xfrm>
          <a:prstGeom prst="rect">
            <a:avLst/>
          </a:prstGeom>
          <a:noFill/>
          <a:ln>
            <a:noFill/>
          </a:ln>
        </p:spPr>
      </p:pic>
      <p:pic>
        <p:nvPicPr>
          <p:cNvPr id="114" name="Google Shape;114;p8"/>
          <p:cNvPicPr preferRelativeResize="0"/>
          <p:nvPr/>
        </p:nvPicPr>
        <p:blipFill rotWithShape="1">
          <a:blip r:embed="rId14">
            <a:alphaModFix/>
          </a:blip>
          <a:srcRect/>
          <a:stretch/>
        </p:blipFill>
        <p:spPr>
          <a:xfrm>
            <a:off x="5730318" y="2541528"/>
            <a:ext cx="1548194" cy="774097"/>
          </a:xfrm>
          <a:prstGeom prst="rect">
            <a:avLst/>
          </a:prstGeom>
          <a:noFill/>
          <a:ln>
            <a:noFill/>
          </a:ln>
        </p:spPr>
      </p:pic>
      <p:pic>
        <p:nvPicPr>
          <p:cNvPr id="115" name="Google Shape;115;p8"/>
          <p:cNvPicPr preferRelativeResize="0"/>
          <p:nvPr/>
        </p:nvPicPr>
        <p:blipFill rotWithShape="1">
          <a:blip r:embed="rId15">
            <a:alphaModFix/>
          </a:blip>
          <a:srcRect/>
          <a:stretch/>
        </p:blipFill>
        <p:spPr>
          <a:xfrm>
            <a:off x="7720703" y="2786430"/>
            <a:ext cx="964037" cy="266616"/>
          </a:xfrm>
          <a:prstGeom prst="rect">
            <a:avLst/>
          </a:prstGeom>
          <a:noFill/>
          <a:ln>
            <a:noFill/>
          </a:ln>
        </p:spPr>
      </p:pic>
      <p:pic>
        <p:nvPicPr>
          <p:cNvPr id="116" name="Google Shape;116;p8"/>
          <p:cNvPicPr preferRelativeResize="0"/>
          <p:nvPr/>
        </p:nvPicPr>
        <p:blipFill rotWithShape="1">
          <a:blip r:embed="rId16">
            <a:alphaModFix/>
          </a:blip>
          <a:srcRect/>
          <a:stretch/>
        </p:blipFill>
        <p:spPr>
          <a:xfrm>
            <a:off x="7833007" y="1189568"/>
            <a:ext cx="843449" cy="166713"/>
          </a:xfrm>
          <a:prstGeom prst="rect">
            <a:avLst/>
          </a:prstGeom>
          <a:noFill/>
          <a:ln>
            <a:noFill/>
          </a:ln>
        </p:spPr>
      </p:pic>
      <p:pic>
        <p:nvPicPr>
          <p:cNvPr id="117" name="Google Shape;117;p8"/>
          <p:cNvPicPr preferRelativeResize="0"/>
          <p:nvPr/>
        </p:nvPicPr>
        <p:blipFill rotWithShape="1">
          <a:blip r:embed="rId17">
            <a:alphaModFix/>
          </a:blip>
          <a:srcRect/>
          <a:stretch/>
        </p:blipFill>
        <p:spPr>
          <a:xfrm>
            <a:off x="3435919" y="1123467"/>
            <a:ext cx="1151612" cy="281605"/>
          </a:xfrm>
          <a:prstGeom prst="rect">
            <a:avLst/>
          </a:prstGeom>
          <a:noFill/>
          <a:ln>
            <a:noFill/>
          </a:ln>
        </p:spPr>
      </p:pic>
      <p:pic>
        <p:nvPicPr>
          <p:cNvPr id="118" name="Google Shape;118;p8"/>
          <p:cNvPicPr preferRelativeResize="0"/>
          <p:nvPr/>
        </p:nvPicPr>
        <p:blipFill rotWithShape="1">
          <a:blip r:embed="rId18">
            <a:alphaModFix/>
          </a:blip>
          <a:srcRect/>
          <a:stretch/>
        </p:blipFill>
        <p:spPr>
          <a:xfrm>
            <a:off x="631984" y="1185369"/>
            <a:ext cx="1121881" cy="170912"/>
          </a:xfrm>
          <a:prstGeom prst="rect">
            <a:avLst/>
          </a:prstGeom>
          <a:noFill/>
          <a:ln>
            <a:noFill/>
          </a:ln>
        </p:spPr>
      </p:pic>
      <p:pic>
        <p:nvPicPr>
          <p:cNvPr id="119" name="Google Shape;119;p8"/>
          <p:cNvPicPr preferRelativeResize="0"/>
          <p:nvPr/>
        </p:nvPicPr>
        <p:blipFill rotWithShape="1">
          <a:blip r:embed="rId19">
            <a:alphaModFix/>
          </a:blip>
          <a:srcRect/>
          <a:stretch/>
        </p:blipFill>
        <p:spPr>
          <a:xfrm>
            <a:off x="669746" y="3575236"/>
            <a:ext cx="922282" cy="461142"/>
          </a:xfrm>
          <a:prstGeom prst="rect">
            <a:avLst/>
          </a:prstGeom>
          <a:noFill/>
          <a:ln>
            <a:noFill/>
          </a:ln>
        </p:spPr>
      </p:pic>
      <p:pic>
        <p:nvPicPr>
          <p:cNvPr id="120" name="Google Shape;120;p8"/>
          <p:cNvPicPr preferRelativeResize="0"/>
          <p:nvPr/>
        </p:nvPicPr>
        <p:blipFill rotWithShape="1">
          <a:blip r:embed="rId20">
            <a:alphaModFix/>
          </a:blip>
          <a:srcRect/>
          <a:stretch/>
        </p:blipFill>
        <p:spPr>
          <a:xfrm>
            <a:off x="2779594" y="3689331"/>
            <a:ext cx="937446" cy="199208"/>
          </a:xfrm>
          <a:prstGeom prst="rect">
            <a:avLst/>
          </a:prstGeom>
          <a:noFill/>
          <a:ln>
            <a:noFill/>
          </a:ln>
        </p:spPr>
      </p:pic>
      <p:pic>
        <p:nvPicPr>
          <p:cNvPr id="121" name="Google Shape;121;p8"/>
          <p:cNvPicPr preferRelativeResize="0"/>
          <p:nvPr/>
        </p:nvPicPr>
        <p:blipFill rotWithShape="1">
          <a:blip r:embed="rId21">
            <a:alphaModFix/>
          </a:blip>
          <a:srcRect/>
          <a:stretch/>
        </p:blipFill>
        <p:spPr>
          <a:xfrm>
            <a:off x="7913008" y="3623352"/>
            <a:ext cx="763448" cy="404628"/>
          </a:xfrm>
          <a:prstGeom prst="rect">
            <a:avLst/>
          </a:prstGeom>
          <a:noFill/>
          <a:ln>
            <a:noFill/>
          </a:ln>
        </p:spPr>
      </p:pic>
      <p:pic>
        <p:nvPicPr>
          <p:cNvPr id="122" name="Google Shape;122;p8"/>
          <p:cNvPicPr preferRelativeResize="0"/>
          <p:nvPr/>
        </p:nvPicPr>
        <p:blipFill rotWithShape="1">
          <a:blip r:embed="rId22">
            <a:alphaModFix/>
          </a:blip>
          <a:srcRect/>
          <a:stretch/>
        </p:blipFill>
        <p:spPr>
          <a:xfrm>
            <a:off x="5447361" y="3741766"/>
            <a:ext cx="898897" cy="146773"/>
          </a:xfrm>
          <a:prstGeom prst="rect">
            <a:avLst/>
          </a:prstGeom>
          <a:noFill/>
          <a:ln>
            <a:noFill/>
          </a:ln>
        </p:spPr>
      </p:pic>
      <p:pic>
        <p:nvPicPr>
          <p:cNvPr id="123" name="Google Shape;123;p8"/>
          <p:cNvPicPr preferRelativeResize="0"/>
          <p:nvPr/>
        </p:nvPicPr>
        <p:blipFill rotWithShape="1">
          <a:blip r:embed="rId23">
            <a:alphaModFix/>
          </a:blip>
          <a:srcRect/>
          <a:stretch/>
        </p:blipFill>
        <p:spPr>
          <a:xfrm>
            <a:off x="6191417" y="1061181"/>
            <a:ext cx="1191209" cy="365241"/>
          </a:xfrm>
          <a:prstGeom prst="rect">
            <a:avLst/>
          </a:prstGeom>
          <a:noFill/>
          <a:ln>
            <a:noFill/>
          </a:ln>
        </p:spPr>
      </p:pic>
      <p:pic>
        <p:nvPicPr>
          <p:cNvPr id="124" name="Google Shape;124;p8"/>
          <p:cNvPicPr preferRelativeResize="0"/>
          <p:nvPr/>
        </p:nvPicPr>
        <p:blipFill rotWithShape="1">
          <a:blip r:embed="rId24">
            <a:alphaModFix/>
          </a:blip>
          <a:srcRect/>
          <a:stretch/>
        </p:blipFill>
        <p:spPr>
          <a:xfrm>
            <a:off x="6729630" y="3656332"/>
            <a:ext cx="802697" cy="295655"/>
          </a:xfrm>
          <a:prstGeom prst="rect">
            <a:avLst/>
          </a:prstGeom>
          <a:noFill/>
          <a:ln>
            <a:noFill/>
          </a:ln>
        </p:spPr>
      </p:pic>
      <p:pic>
        <p:nvPicPr>
          <p:cNvPr id="125" name="Google Shape;125;p8"/>
          <p:cNvPicPr preferRelativeResize="0"/>
          <p:nvPr/>
        </p:nvPicPr>
        <p:blipFill rotWithShape="1">
          <a:blip r:embed="rId25">
            <a:alphaModFix/>
          </a:blip>
          <a:srcRect/>
          <a:stretch/>
        </p:blipFill>
        <p:spPr>
          <a:xfrm>
            <a:off x="4168807" y="3711372"/>
            <a:ext cx="855662" cy="169796"/>
          </a:xfrm>
          <a:prstGeom prst="rect">
            <a:avLst/>
          </a:prstGeom>
          <a:noFill/>
          <a:ln>
            <a:noFill/>
          </a:ln>
        </p:spPr>
      </p:pic>
      <p:pic>
        <p:nvPicPr>
          <p:cNvPr id="126" name="Google Shape;126;p8"/>
          <p:cNvPicPr preferRelativeResize="0"/>
          <p:nvPr/>
        </p:nvPicPr>
        <p:blipFill rotWithShape="1">
          <a:blip r:embed="rId26">
            <a:alphaModFix/>
          </a:blip>
          <a:srcRect/>
          <a:stretch/>
        </p:blipFill>
        <p:spPr>
          <a:xfrm>
            <a:off x="1908822" y="3575236"/>
            <a:ext cx="429926" cy="406996"/>
          </a:xfrm>
          <a:prstGeom prst="rect">
            <a:avLst/>
          </a:prstGeom>
          <a:noFill/>
          <a:ln>
            <a:noFill/>
          </a:ln>
        </p:spPr>
      </p:pic>
      <p:pic>
        <p:nvPicPr>
          <p:cNvPr id="127" name="Google Shape;127;p8"/>
          <p:cNvPicPr preferRelativeResize="0"/>
          <p:nvPr/>
        </p:nvPicPr>
        <p:blipFill rotWithShape="1">
          <a:blip r:embed="rId27">
            <a:alphaModFix/>
          </a:blip>
          <a:srcRect/>
          <a:stretch/>
        </p:blipFill>
        <p:spPr>
          <a:xfrm>
            <a:off x="7591953" y="2012796"/>
            <a:ext cx="1094653" cy="374881"/>
          </a:xfrm>
          <a:prstGeom prst="rect">
            <a:avLst/>
          </a:prstGeom>
          <a:noFill/>
          <a:ln>
            <a:noFill/>
          </a:ln>
        </p:spPr>
      </p:pic>
      <p:pic>
        <p:nvPicPr>
          <p:cNvPr id="128" name="Google Shape;128;p8"/>
          <p:cNvPicPr preferRelativeResize="0"/>
          <p:nvPr/>
        </p:nvPicPr>
        <p:blipFill rotWithShape="1">
          <a:blip r:embed="rId28">
            <a:alphaModFix/>
          </a:blip>
          <a:srcRect r="47819" b="-18071"/>
          <a:stretch/>
        </p:blipFill>
        <p:spPr>
          <a:xfrm>
            <a:off x="6271974" y="2023242"/>
            <a:ext cx="881380" cy="3748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dirty="0" err="1">
                <a:solidFill>
                  <a:srgbClr val="7F7F7F"/>
                </a:solidFill>
                <a:sym typeface="Open Sans SemiBold"/>
              </a:rPr>
              <a:t>About</a:t>
            </a:r>
            <a:r>
              <a:rPr lang="pl-PL" sz="1400" dirty="0">
                <a:solidFill>
                  <a:srgbClr val="7F7F7F"/>
                </a:solidFill>
                <a:sym typeface="Open Sans SemiBold"/>
              </a:rPr>
              <a:t> </a:t>
            </a:r>
            <a:r>
              <a:rPr lang="pl-PL" sz="1400" dirty="0" err="1">
                <a:solidFill>
                  <a:srgbClr val="7F7F7F"/>
                </a:solidFill>
                <a:sym typeface="Open Sans SemiBold"/>
              </a:rPr>
              <a:t>Us</a:t>
            </a:r>
            <a:endParaRPr sz="1400" dirty="0">
              <a:solidFill>
                <a:srgbClr val="7F7F7F"/>
              </a:solidFill>
              <a:sym typeface="Open Sans SemiBold"/>
            </a:endParaRPr>
          </a:p>
          <a:p>
            <a:pPr marL="342900" lvl="1" indent="-342900" algn="l" rtl="0">
              <a:spcBef>
                <a:spcPts val="1200"/>
              </a:spcBef>
              <a:spcAft>
                <a:spcPts val="0"/>
              </a:spcAft>
              <a:buSzPts val="1400"/>
              <a:buFont typeface="Arial"/>
              <a:buAutoNum type="arabicPeriod"/>
            </a:pP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Open-E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JovianDSS</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Data Storage System</a:t>
            </a:r>
          </a:p>
          <a:p>
            <a:pPr marL="342900" lvl="1" indent="-342900" algn="l" rtl="0">
              <a:spcBef>
                <a:spcPts val="1200"/>
              </a:spcBef>
              <a:spcAft>
                <a:spcPts val="0"/>
              </a:spcAft>
              <a:buSzPts val="1400"/>
              <a:buFont typeface="Arial"/>
              <a:buAutoNum type="arabicPeriod"/>
            </a:pPr>
            <a:r>
              <a:rPr lang="pl-PL" sz="1400" dirty="0" err="1">
                <a:solidFill>
                  <a:srgbClr val="7F7F7F"/>
                </a:solidFill>
              </a:rPr>
              <a:t>Maguay</a:t>
            </a:r>
            <a:r>
              <a:rPr lang="pl-PL" sz="1400" dirty="0">
                <a:solidFill>
                  <a:srgbClr val="7F7F7F"/>
                </a:solidFill>
              </a:rPr>
              <a:t> </a:t>
            </a:r>
            <a:r>
              <a:rPr lang="pl-PL" sz="1400" dirty="0" err="1">
                <a:solidFill>
                  <a:srgbClr val="7F7F7F"/>
                </a:solidFill>
              </a:rPr>
              <a:t>PowerStor</a:t>
            </a:r>
            <a:r>
              <a:rPr lang="pl-PL" sz="1400" dirty="0">
                <a:solidFill>
                  <a:srgbClr val="7F7F7F"/>
                </a:solidFill>
              </a:rPr>
              <a:t> </a:t>
            </a:r>
            <a:r>
              <a:rPr lang="pl-PL" sz="1400" dirty="0" err="1">
                <a:solidFill>
                  <a:srgbClr val="7F7F7F"/>
                </a:solidFill>
              </a:rPr>
              <a:t>All</a:t>
            </a:r>
            <a:r>
              <a:rPr lang="pl-PL" sz="1400" dirty="0">
                <a:solidFill>
                  <a:srgbClr val="7F7F7F"/>
                </a:solidFill>
              </a:rPr>
              <a:t>-Flash Single-</a:t>
            </a:r>
            <a:r>
              <a:rPr lang="pl-PL" sz="1400" dirty="0" err="1">
                <a:solidFill>
                  <a:srgbClr val="7F7F7F"/>
                </a:solidFill>
              </a:rPr>
              <a:t>Node</a:t>
            </a:r>
            <a:r>
              <a:rPr lang="pl-PL" sz="1400" dirty="0">
                <a:solidFill>
                  <a:srgbClr val="7F7F7F"/>
                </a:solidFill>
              </a:rPr>
              <a:t> System </a:t>
            </a:r>
          </a:p>
          <a:p>
            <a:pPr marL="342900" lvl="1" indent="-342900" algn="l" rtl="0">
              <a:spcBef>
                <a:spcPts val="1200"/>
              </a:spcBef>
              <a:spcAft>
                <a:spcPts val="0"/>
              </a:spcAft>
              <a:buSzPts val="1400"/>
              <a:buFont typeface="Arial"/>
              <a:buAutoNum type="arabicPeriod"/>
            </a:pPr>
            <a:r>
              <a:rPr lang="pl-PL" sz="1400" dirty="0" err="1">
                <a:solidFill>
                  <a:srgbClr val="7F7F7F"/>
                </a:solidFill>
              </a:rPr>
              <a:t>Maguay</a:t>
            </a:r>
            <a:r>
              <a:rPr lang="pl-PL" sz="1400" dirty="0">
                <a:solidFill>
                  <a:srgbClr val="7F7F7F"/>
                </a:solidFill>
              </a:rPr>
              <a:t> &amp; Open-E System for </a:t>
            </a:r>
            <a:r>
              <a:rPr lang="pl-PL" sz="1400" dirty="0" err="1">
                <a:solidFill>
                  <a:srgbClr val="7F7F7F"/>
                </a:solidFill>
              </a:rPr>
              <a:t>Romanian</a:t>
            </a:r>
            <a:r>
              <a:rPr lang="pl-PL" sz="1400" dirty="0">
                <a:solidFill>
                  <a:srgbClr val="7F7F7F"/>
                </a:solidFill>
              </a:rPr>
              <a:t> </a:t>
            </a:r>
            <a:r>
              <a:rPr lang="pl-PL" sz="1400" dirty="0" err="1">
                <a:solidFill>
                  <a:srgbClr val="7F7F7F"/>
                </a:solidFill>
              </a:rPr>
              <a:t>Ministry</a:t>
            </a:r>
            <a:r>
              <a:rPr lang="pl-PL" sz="1400" dirty="0">
                <a:solidFill>
                  <a:srgbClr val="7F7F7F"/>
                </a:solidFill>
              </a:rPr>
              <a:t> of </a:t>
            </a:r>
            <a:r>
              <a:rPr lang="pl-PL" sz="1400" dirty="0" err="1">
                <a:solidFill>
                  <a:srgbClr val="7F7F7F"/>
                </a:solidFill>
              </a:rPr>
              <a:t>Health</a:t>
            </a:r>
            <a:endParaRPr lang="pl-PL" sz="1400" dirty="0">
              <a:solidFill>
                <a:srgbClr val="7F7F7F"/>
              </a:solidFill>
            </a:endParaRPr>
          </a:p>
          <a:p>
            <a:pPr marL="342900" lvl="1" indent="-342900" algn="l" rtl="0">
              <a:spcBef>
                <a:spcPts val="1200"/>
              </a:spcBef>
              <a:spcAft>
                <a:spcPts val="0"/>
              </a:spcAft>
              <a:buSzPts val="1400"/>
              <a:buFont typeface="Arial"/>
              <a:buAutoNum type="arabicPeriod"/>
            </a:pPr>
            <a:r>
              <a:rPr lang="pl-PL" sz="1400" dirty="0" err="1">
                <a:solidFill>
                  <a:srgbClr val="7F7F7F"/>
                </a:solidFill>
              </a:rPr>
              <a:t>Features</a:t>
            </a:r>
            <a:r>
              <a:rPr lang="pl-PL" sz="1400" dirty="0">
                <a:solidFill>
                  <a:srgbClr val="7F7F7F"/>
                </a:solidFill>
              </a:rPr>
              <a:t> &amp; </a:t>
            </a:r>
            <a:r>
              <a:rPr lang="pl-PL" sz="1400" dirty="0" err="1">
                <a:solidFill>
                  <a:srgbClr val="7F7F7F"/>
                </a:solidFill>
              </a:rPr>
              <a:t>Benefits</a:t>
            </a:r>
            <a:r>
              <a:rPr lang="pl-PL" sz="1400" dirty="0">
                <a:solidFill>
                  <a:srgbClr val="7F7F7F"/>
                </a:solidFill>
              </a:rPr>
              <a:t> of Open-E </a:t>
            </a:r>
            <a:r>
              <a:rPr lang="pl-PL" sz="1400" dirty="0" err="1">
                <a:solidFill>
                  <a:srgbClr val="7F7F7F"/>
                </a:solidFill>
              </a:rPr>
              <a:t>JovianDSS</a:t>
            </a:r>
            <a:endParaRPr lang="pl-PL" sz="1400" dirty="0">
              <a:solidFill>
                <a:srgbClr val="7F7F7F"/>
              </a:solidFill>
            </a:endParaRPr>
          </a:p>
          <a:p>
            <a:pPr marL="342900" lvl="1" indent="-342900" algn="l" rtl="0">
              <a:spcBef>
                <a:spcPts val="1200"/>
              </a:spcBef>
              <a:spcAft>
                <a:spcPts val="0"/>
              </a:spcAft>
              <a:buSzPts val="1400"/>
              <a:buFont typeface="Arial"/>
              <a:buAutoNum type="arabicPeriod"/>
            </a:pPr>
            <a:endParaRPr sz="1400" dirty="0">
              <a:solidFill>
                <a:srgbClr val="7F7F7F"/>
              </a:solidFill>
            </a:endParaRPr>
          </a:p>
        </p:txBody>
      </p:sp>
      <p:sp>
        <p:nvSpPr>
          <p:cNvPr id="68" name="Google Shape;68;p4"/>
          <p:cNvSpPr txBox="1"/>
          <p:nvPr/>
        </p:nvSpPr>
        <p:spPr>
          <a:xfrm>
            <a:off x="539552" y="123478"/>
            <a:ext cx="72008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lang="en-US" sz="2000" dirty="0"/>
          </a:p>
        </p:txBody>
      </p:sp>
    </p:spTree>
    <p:extLst>
      <p:ext uri="{BB962C8B-B14F-4D97-AF65-F5344CB8AC3E}">
        <p14:creationId xmlns:p14="http://schemas.microsoft.com/office/powerpoint/2010/main" val="380552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9"/>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SzPts val="2000"/>
              <a:buNone/>
            </a:pPr>
            <a:r>
              <a:rPr lang="pl-PL" dirty="0" err="1"/>
              <a:t>Flagship</a:t>
            </a:r>
            <a:r>
              <a:rPr lang="pl-PL" dirty="0"/>
              <a:t> Product: Open-E </a:t>
            </a:r>
            <a:r>
              <a:rPr lang="pl-PL" dirty="0" err="1"/>
              <a:t>JovianDSS</a:t>
            </a:r>
            <a:endParaRPr dirty="0"/>
          </a:p>
        </p:txBody>
      </p:sp>
      <p:sp>
        <p:nvSpPr>
          <p:cNvPr id="328" name="Google Shape;328;p19"/>
          <p:cNvSpPr txBox="1"/>
          <p:nvPr/>
        </p:nvSpPr>
        <p:spPr>
          <a:xfrm>
            <a:off x="467544" y="3744358"/>
            <a:ext cx="82089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Open Sans"/>
              <a:buNone/>
            </a:pPr>
            <a:r>
              <a:rPr lang="pl-PL" sz="1400" b="0" i="0" u="none" strike="noStrike" cap="none">
                <a:solidFill>
                  <a:schemeClr val="dk1"/>
                </a:solidFill>
                <a:latin typeface="Open Sans"/>
                <a:ea typeface="Open Sans"/>
                <a:cs typeface="Open Sans"/>
                <a:sym typeface="Open Sans"/>
              </a:rPr>
              <a:t>Open-E JovianDSS is a </a:t>
            </a:r>
            <a:r>
              <a:rPr lang="pl-PL" sz="1400" b="1" i="0" u="none" strike="noStrike" cap="none">
                <a:solidFill>
                  <a:srgbClr val="C00000"/>
                </a:solidFill>
                <a:latin typeface="Open Sans"/>
                <a:ea typeface="Open Sans"/>
                <a:cs typeface="Open Sans"/>
                <a:sym typeface="Open Sans"/>
              </a:rPr>
              <a:t>ZFS-</a:t>
            </a:r>
            <a:r>
              <a:rPr lang="pl-PL" sz="1400" b="0" i="0" u="none" strike="noStrike" cap="none">
                <a:solidFill>
                  <a:schemeClr val="dk1"/>
                </a:solidFill>
                <a:latin typeface="Open Sans"/>
                <a:ea typeface="Open Sans"/>
                <a:cs typeface="Open Sans"/>
                <a:sym typeface="Open Sans"/>
              </a:rPr>
              <a:t> and </a:t>
            </a:r>
            <a:r>
              <a:rPr lang="pl-PL" sz="1400" b="1" i="0" u="none" strike="noStrike" cap="none">
                <a:solidFill>
                  <a:srgbClr val="C00000"/>
                </a:solidFill>
                <a:latin typeface="Open Sans"/>
                <a:ea typeface="Open Sans"/>
                <a:cs typeface="Open Sans"/>
                <a:sym typeface="Open Sans"/>
              </a:rPr>
              <a:t>Linux-</a:t>
            </a:r>
            <a:r>
              <a:rPr lang="pl-PL" sz="1400" b="0" i="0" u="none" strike="noStrike" cap="none">
                <a:solidFill>
                  <a:schemeClr val="dk1"/>
                </a:solidFill>
                <a:latin typeface="Open Sans"/>
                <a:ea typeface="Open Sans"/>
                <a:cs typeface="Open Sans"/>
                <a:sym typeface="Open Sans"/>
              </a:rPr>
              <a:t>based Data Storage Software designed for businesses of any size, especially for </a:t>
            </a:r>
            <a:r>
              <a:rPr lang="pl-PL" sz="1400" b="1" i="0" u="none" strike="noStrike" cap="none">
                <a:solidFill>
                  <a:srgbClr val="C00000"/>
                </a:solidFill>
                <a:latin typeface="Open Sans"/>
                <a:ea typeface="Open Sans"/>
                <a:cs typeface="Open Sans"/>
                <a:sym typeface="Open Sans"/>
              </a:rPr>
              <a:t>Enterprise Software Defined Storage </a:t>
            </a:r>
            <a:r>
              <a:rPr lang="pl-PL" sz="1400" b="0" i="0" u="none" strike="noStrike" cap="none">
                <a:solidFill>
                  <a:schemeClr val="dk1"/>
                </a:solidFill>
                <a:latin typeface="Open Sans"/>
                <a:ea typeface="Open Sans"/>
                <a:cs typeface="Open Sans"/>
                <a:sym typeface="Open Sans"/>
              </a:rPr>
              <a:t>environments.</a:t>
            </a:r>
            <a:endParaRPr sz="1400">
              <a:solidFill>
                <a:schemeClr val="dk1"/>
              </a:solidFill>
              <a:latin typeface="Open Sans"/>
              <a:ea typeface="Open Sans"/>
              <a:cs typeface="Open Sans"/>
              <a:sym typeface="Open Sans"/>
            </a:endParaRPr>
          </a:p>
        </p:txBody>
      </p:sp>
      <p:sp>
        <p:nvSpPr>
          <p:cNvPr id="329" name="Google Shape;329;p19"/>
          <p:cNvSpPr txBox="1"/>
          <p:nvPr/>
        </p:nvSpPr>
        <p:spPr>
          <a:xfrm>
            <a:off x="4355976" y="4235970"/>
            <a:ext cx="4536504" cy="720080"/>
          </a:xfrm>
          <a:prstGeom prst="rect">
            <a:avLst/>
          </a:prstGeom>
          <a:noFill/>
          <a:ln>
            <a:noFill/>
          </a:ln>
        </p:spPr>
        <p:txBody>
          <a:bodyPr spcFirstLastPara="1" wrap="square" lIns="91425" tIns="45700" rIns="91425" bIns="45700" anchor="ctr" anchorCtr="0">
            <a:normAutofit/>
          </a:bodyPr>
          <a:lstStyle/>
          <a:p>
            <a:pPr marL="0" marR="0" lvl="0" indent="0" algn="r" rtl="0">
              <a:spcBef>
                <a:spcPts val="0"/>
              </a:spcBef>
              <a:spcAft>
                <a:spcPts val="0"/>
              </a:spcAft>
              <a:buClr>
                <a:srgbClr val="C00000"/>
              </a:buClr>
              <a:buSzPts val="1200"/>
              <a:buFont typeface="Arial"/>
              <a:buNone/>
            </a:pPr>
            <a:endParaRPr sz="1200" b="0" u="none">
              <a:solidFill>
                <a:srgbClr val="888888"/>
              </a:solidFill>
              <a:latin typeface="Open Sans Light"/>
              <a:ea typeface="Open Sans Light"/>
              <a:cs typeface="Open Sans Light"/>
              <a:sym typeface="Open Sans Light"/>
            </a:endParaRPr>
          </a:p>
        </p:txBody>
      </p:sp>
      <p:pic>
        <p:nvPicPr>
          <p:cNvPr id="330" name="Google Shape;330;p19"/>
          <p:cNvPicPr preferRelativeResize="0"/>
          <p:nvPr/>
        </p:nvPicPr>
        <p:blipFill rotWithShape="1">
          <a:blip r:embed="rId3">
            <a:alphaModFix/>
          </a:blip>
          <a:srcRect/>
          <a:stretch/>
        </p:blipFill>
        <p:spPr>
          <a:xfrm>
            <a:off x="1637928" y="477842"/>
            <a:ext cx="5868144" cy="33008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1"/>
          <p:cNvSpPr/>
          <p:nvPr/>
        </p:nvSpPr>
        <p:spPr>
          <a:xfrm>
            <a:off x="107504" y="771550"/>
            <a:ext cx="4896543" cy="3693319"/>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pl-PL" sz="1800" b="1" dirty="0" err="1">
                <a:solidFill>
                  <a:srgbClr val="C00000"/>
                </a:solidFill>
                <a:latin typeface="Open Sans"/>
                <a:ea typeface="Open Sans"/>
                <a:cs typeface="Open Sans"/>
                <a:sym typeface="Open Sans"/>
              </a:rPr>
              <a:t>Why</a:t>
            </a:r>
            <a:r>
              <a:rPr lang="pl-PL" sz="1800" b="1" dirty="0">
                <a:solidFill>
                  <a:srgbClr val="C00000"/>
                </a:solidFill>
                <a:latin typeface="Open Sans"/>
                <a:ea typeface="Open Sans"/>
                <a:cs typeface="Open Sans"/>
                <a:sym typeface="Open Sans"/>
              </a:rPr>
              <a:t> </a:t>
            </a:r>
            <a:r>
              <a:rPr lang="pl-PL" sz="1800" b="1" dirty="0" err="1">
                <a:solidFill>
                  <a:srgbClr val="C00000"/>
                </a:solidFill>
                <a:latin typeface="Open Sans"/>
                <a:ea typeface="Open Sans"/>
                <a:cs typeface="Open Sans"/>
                <a:sym typeface="Open Sans"/>
              </a:rPr>
              <a:t>use</a:t>
            </a:r>
            <a:r>
              <a:rPr lang="pl-PL" sz="1800" b="1" dirty="0">
                <a:solidFill>
                  <a:srgbClr val="C00000"/>
                </a:solidFill>
                <a:latin typeface="Open Sans"/>
                <a:ea typeface="Open Sans"/>
                <a:cs typeface="Open Sans"/>
                <a:sym typeface="Open Sans"/>
              </a:rPr>
              <a:t> Open-E </a:t>
            </a:r>
            <a:r>
              <a:rPr lang="pl-PL" sz="1800" b="1" dirty="0" err="1">
                <a:solidFill>
                  <a:srgbClr val="C00000"/>
                </a:solidFill>
                <a:latin typeface="Open Sans"/>
                <a:ea typeface="Open Sans"/>
                <a:cs typeface="Open Sans"/>
                <a:sym typeface="Open Sans"/>
              </a:rPr>
              <a:t>JovianDSS</a:t>
            </a:r>
            <a:r>
              <a:rPr lang="pl-PL" sz="1800" b="1" dirty="0">
                <a:solidFill>
                  <a:srgbClr val="C00000"/>
                </a:solidFill>
                <a:latin typeface="Open Sans"/>
                <a:ea typeface="Open Sans"/>
                <a:cs typeface="Open Sans"/>
                <a:sym typeface="Open Sans"/>
              </a:rPr>
              <a:t>?</a:t>
            </a:r>
            <a:endParaRPr sz="1800" b="1" dirty="0">
              <a:solidFill>
                <a:srgbClr val="C00000"/>
              </a:solidFill>
              <a:latin typeface="Open Sans"/>
              <a:ea typeface="Open Sans"/>
              <a:cs typeface="Open Sans"/>
              <a:sym typeface="Open Sans"/>
            </a:endParaRPr>
          </a:p>
          <a:p>
            <a:pPr marL="228600" marR="0" lvl="0" indent="-228600" algn="l" rtl="0">
              <a:spcBef>
                <a:spcPts val="0"/>
              </a:spcBef>
              <a:spcAft>
                <a:spcPts val="0"/>
              </a:spcAft>
              <a:buNone/>
            </a:pPr>
            <a:endParaRPr sz="1400" cap="small" dirty="0">
              <a:solidFill>
                <a:srgbClr val="000000"/>
              </a:solidFill>
              <a:latin typeface="Open Sans"/>
              <a:ea typeface="Open Sans"/>
              <a:cs typeface="Open Sans"/>
              <a:sym typeface="Open Sans"/>
            </a:endParaRPr>
          </a:p>
          <a:p>
            <a:pPr marL="342900" marR="0" lvl="1" indent="-342900" algn="l" rtl="0">
              <a:spcBef>
                <a:spcPts val="0"/>
              </a:spcBef>
              <a:spcAft>
                <a:spcPts val="0"/>
              </a:spcAft>
              <a:buClr>
                <a:srgbClr val="C00000"/>
              </a:buClr>
              <a:buSzPts val="1400"/>
              <a:buFont typeface="Arial"/>
              <a:buAutoNum type="arabicPeriod"/>
            </a:pPr>
            <a:r>
              <a:rPr lang="pl-PL" sz="1400" b="1" i="0" u="none" strike="noStrike" cap="none" dirty="0">
                <a:solidFill>
                  <a:srgbClr val="C00000"/>
                </a:solidFill>
                <a:latin typeface="Open Sans"/>
                <a:ea typeface="Open Sans"/>
                <a:cs typeface="Open Sans"/>
                <a:sym typeface="Open Sans"/>
              </a:rPr>
              <a:t>A </a:t>
            </a:r>
            <a:r>
              <a:rPr lang="pl-PL" sz="1400" b="1" i="0" u="none" strike="noStrike" cap="none" dirty="0" err="1">
                <a:solidFill>
                  <a:srgbClr val="C00000"/>
                </a:solidFill>
                <a:latin typeface="Open Sans"/>
                <a:ea typeface="Open Sans"/>
                <a:cs typeface="Open Sans"/>
                <a:sym typeface="Open Sans"/>
              </a:rPr>
              <a:t>very</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stable</a:t>
            </a:r>
            <a:r>
              <a:rPr lang="pl-PL" sz="1400" b="1" i="0" u="none" strike="noStrike" cap="none" dirty="0">
                <a:solidFill>
                  <a:srgbClr val="C00000"/>
                </a:solidFill>
                <a:latin typeface="Open Sans"/>
                <a:ea typeface="Open Sans"/>
                <a:cs typeface="Open Sans"/>
                <a:sym typeface="Open Sans"/>
              </a:rPr>
              <a:t> and </a:t>
            </a:r>
            <a:r>
              <a:rPr lang="pl-PL" sz="1400" b="1" i="0" u="none" strike="noStrike" cap="none" dirty="0" err="1">
                <a:solidFill>
                  <a:srgbClr val="C00000"/>
                </a:solidFill>
                <a:latin typeface="Open Sans"/>
                <a:ea typeface="Open Sans"/>
                <a:cs typeface="Open Sans"/>
                <a:sym typeface="Open Sans"/>
              </a:rPr>
              <a:t>robust</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storage</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application</a:t>
            </a:r>
            <a:br>
              <a:rPr lang="pl-PL" sz="1400" b="1" i="0" u="none" strike="noStrike" cap="none" dirty="0">
                <a:solidFill>
                  <a:srgbClr val="000000"/>
                </a:solidFill>
                <a:latin typeface="Open Sans"/>
                <a:ea typeface="Open Sans"/>
                <a:cs typeface="Open Sans"/>
                <a:sym typeface="Open Sans"/>
              </a:rPr>
            </a:br>
            <a:r>
              <a:rPr lang="pl-PL" sz="1400" b="0" i="0" u="none" strike="noStrike" cap="none" dirty="0">
                <a:solidFill>
                  <a:srgbClr val="000000"/>
                </a:solidFill>
                <a:latin typeface="Open Sans"/>
                <a:ea typeface="Open Sans"/>
                <a:cs typeface="Open Sans"/>
                <a:sym typeface="Open Sans"/>
              </a:rPr>
              <a:t>Linux-</a:t>
            </a:r>
            <a:r>
              <a:rPr lang="pl-PL" sz="1400" b="0" i="0" u="none" strike="noStrike" cap="none" dirty="0" err="1">
                <a:solidFill>
                  <a:srgbClr val="000000"/>
                </a:solidFill>
                <a:latin typeface="Open Sans"/>
                <a:ea typeface="Open Sans"/>
                <a:cs typeface="Open Sans"/>
                <a:sym typeface="Open Sans"/>
              </a:rPr>
              <a:t>based</a:t>
            </a:r>
            <a:r>
              <a:rPr lang="pl-PL" sz="1400" b="0" i="0" u="none" strike="noStrike" cap="none" dirty="0">
                <a:solidFill>
                  <a:srgbClr val="000000"/>
                </a:solidFill>
                <a:latin typeface="Open Sans"/>
                <a:ea typeface="Open Sans"/>
                <a:cs typeface="Open Sans"/>
                <a:sym typeface="Open Sans"/>
              </a:rPr>
              <a:t>, High </a:t>
            </a:r>
            <a:r>
              <a:rPr lang="pl-PL" sz="1400" b="0" i="0" u="none" strike="noStrike" cap="none" dirty="0" err="1">
                <a:solidFill>
                  <a:srgbClr val="000000"/>
                </a:solidFill>
                <a:latin typeface="Open Sans"/>
                <a:ea typeface="Open Sans"/>
                <a:cs typeface="Open Sans"/>
                <a:sym typeface="Open Sans"/>
              </a:rPr>
              <a:t>Availability</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easy</a:t>
            </a:r>
            <a:r>
              <a:rPr lang="pl-PL" sz="1400" b="0" i="0" u="none" strike="noStrike" cap="none" dirty="0">
                <a:solidFill>
                  <a:srgbClr val="000000"/>
                </a:solidFill>
                <a:latin typeface="Open Sans"/>
                <a:ea typeface="Open Sans"/>
                <a:cs typeface="Open Sans"/>
                <a:sym typeface="Open Sans"/>
              </a:rPr>
              <a:t> monitoring</a:t>
            </a:r>
            <a:endParaRPr dirty="0"/>
          </a:p>
          <a:p>
            <a:pPr marL="342900" marR="0" lvl="1" indent="-342900" algn="l" rtl="0">
              <a:spcBef>
                <a:spcPts val="600"/>
              </a:spcBef>
              <a:spcAft>
                <a:spcPts val="0"/>
              </a:spcAft>
              <a:buClr>
                <a:srgbClr val="C00000"/>
              </a:buClr>
              <a:buSzPts val="1400"/>
              <a:buFont typeface="Arial"/>
              <a:buAutoNum type="arabicPeriod"/>
            </a:pPr>
            <a:r>
              <a:rPr lang="pl-PL" sz="1400" b="1" i="0" u="none" strike="noStrike" cap="none" dirty="0">
                <a:solidFill>
                  <a:srgbClr val="C00000"/>
                </a:solidFill>
                <a:latin typeface="Open Sans"/>
                <a:ea typeface="Open Sans"/>
                <a:cs typeface="Open Sans"/>
                <a:sym typeface="Open Sans"/>
              </a:rPr>
              <a:t>Compatibility with </a:t>
            </a:r>
            <a:r>
              <a:rPr lang="pl-PL" sz="1400" b="1" i="0" u="none" strike="noStrike" cap="none" dirty="0" err="1">
                <a:solidFill>
                  <a:srgbClr val="C00000"/>
                </a:solidFill>
                <a:latin typeface="Open Sans"/>
                <a:ea typeface="Open Sans"/>
                <a:cs typeface="Open Sans"/>
                <a:sym typeface="Open Sans"/>
              </a:rPr>
              <a:t>all</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industry</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standards</a:t>
            </a:r>
            <a:br>
              <a:rPr lang="pl-PL" sz="1400" b="1" i="0" u="none" strike="noStrike" cap="none" dirty="0">
                <a:solidFill>
                  <a:srgbClr val="000000"/>
                </a:solidFill>
                <a:latin typeface="Open Sans"/>
                <a:ea typeface="Open Sans"/>
                <a:cs typeface="Open Sans"/>
                <a:sym typeface="Open Sans"/>
              </a:rPr>
            </a:br>
            <a:r>
              <a:rPr lang="pl-PL" sz="1400" b="0" i="0" u="none" strike="noStrike" cap="none" dirty="0" err="1">
                <a:solidFill>
                  <a:srgbClr val="000000"/>
                </a:solidFill>
                <a:latin typeface="Open Sans"/>
                <a:ea typeface="Open Sans"/>
                <a:cs typeface="Open Sans"/>
                <a:sym typeface="Open Sans"/>
              </a:rPr>
              <a:t>Supports</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legacy</a:t>
            </a:r>
            <a:r>
              <a:rPr lang="pl-PL" sz="1400" b="0" i="0" u="none" strike="noStrike" cap="none" dirty="0">
                <a:solidFill>
                  <a:srgbClr val="000000"/>
                </a:solidFill>
                <a:latin typeface="Open Sans"/>
                <a:ea typeface="Open Sans"/>
                <a:cs typeface="Open Sans"/>
                <a:sym typeface="Open Sans"/>
              </a:rPr>
              <a:t> and the </a:t>
            </a:r>
            <a:r>
              <a:rPr lang="pl-PL" sz="1400" b="0" i="0" u="none" strike="noStrike" cap="none" dirty="0" err="1">
                <a:solidFill>
                  <a:srgbClr val="000000"/>
                </a:solidFill>
                <a:latin typeface="Open Sans"/>
                <a:ea typeface="Open Sans"/>
                <a:cs typeface="Open Sans"/>
                <a:sym typeface="Open Sans"/>
              </a:rPr>
              <a:t>latest</a:t>
            </a:r>
            <a:r>
              <a:rPr lang="pl-PL" sz="1400" b="0" i="0" u="none" strike="noStrike" cap="none" dirty="0">
                <a:solidFill>
                  <a:srgbClr val="000000"/>
                </a:solidFill>
                <a:latin typeface="Open Sans"/>
                <a:ea typeface="Open Sans"/>
                <a:cs typeface="Open Sans"/>
                <a:sym typeface="Open Sans"/>
              </a:rPr>
              <a:t> hardware</a:t>
            </a:r>
            <a:endParaRPr dirty="0"/>
          </a:p>
          <a:p>
            <a:pPr marL="342900" marR="0" lvl="1" indent="-342900" algn="l" rtl="0">
              <a:spcBef>
                <a:spcPts val="600"/>
              </a:spcBef>
              <a:spcAft>
                <a:spcPts val="0"/>
              </a:spcAft>
              <a:buClr>
                <a:srgbClr val="C00000"/>
              </a:buClr>
              <a:buSzPts val="1400"/>
              <a:buFont typeface="Arial"/>
              <a:buAutoNum type="arabicPeriod"/>
            </a:pPr>
            <a:r>
              <a:rPr lang="pl-PL" sz="1400" b="1" i="0" u="none" strike="noStrike" cap="none" dirty="0" err="1">
                <a:solidFill>
                  <a:srgbClr val="C00000"/>
                </a:solidFill>
                <a:latin typeface="Open Sans"/>
                <a:ea typeface="Open Sans"/>
                <a:cs typeface="Open Sans"/>
                <a:sym typeface="Open Sans"/>
              </a:rPr>
              <a:t>Easy</a:t>
            </a:r>
            <a:r>
              <a:rPr lang="pl-PL" sz="1400" b="1" i="0" u="none" strike="noStrike" cap="none" dirty="0">
                <a:solidFill>
                  <a:srgbClr val="C00000"/>
                </a:solidFill>
                <a:latin typeface="Open Sans"/>
                <a:ea typeface="Open Sans"/>
                <a:cs typeface="Open Sans"/>
                <a:sym typeface="Open Sans"/>
              </a:rPr>
              <a:t> to </a:t>
            </a:r>
            <a:r>
              <a:rPr lang="pl-PL" sz="1400" b="1" i="0" u="none" strike="noStrike" cap="none" dirty="0" err="1">
                <a:solidFill>
                  <a:srgbClr val="C00000"/>
                </a:solidFill>
                <a:latin typeface="Open Sans"/>
                <a:ea typeface="Open Sans"/>
                <a:cs typeface="Open Sans"/>
                <a:sym typeface="Open Sans"/>
              </a:rPr>
              <a:t>use</a:t>
            </a:r>
            <a:r>
              <a:rPr lang="pl-PL" sz="1400" b="1" i="0" u="none" strike="noStrike" cap="none" dirty="0">
                <a:solidFill>
                  <a:srgbClr val="C00000"/>
                </a:solidFill>
                <a:latin typeface="Open Sans"/>
                <a:ea typeface="Open Sans"/>
                <a:cs typeface="Open Sans"/>
                <a:sym typeface="Open Sans"/>
              </a:rPr>
              <a:t> and </a:t>
            </a:r>
            <a:r>
              <a:rPr lang="pl-PL" sz="1400" b="1" i="0" u="none" strike="noStrike" cap="none" dirty="0" err="1">
                <a:solidFill>
                  <a:srgbClr val="C00000"/>
                </a:solidFill>
                <a:latin typeface="Open Sans"/>
                <a:ea typeface="Open Sans"/>
                <a:cs typeface="Open Sans"/>
                <a:sym typeface="Open Sans"/>
              </a:rPr>
              <a:t>manage</a:t>
            </a:r>
            <a:br>
              <a:rPr lang="pl-PL" sz="1400" b="1" i="0" u="none" strike="noStrike" cap="none" dirty="0">
                <a:solidFill>
                  <a:srgbClr val="000000"/>
                </a:solidFill>
                <a:latin typeface="Open Sans"/>
                <a:ea typeface="Open Sans"/>
                <a:cs typeface="Open Sans"/>
                <a:sym typeface="Open Sans"/>
              </a:rPr>
            </a:br>
            <a:r>
              <a:rPr lang="pl-PL" sz="1400" b="0" i="0" u="none" strike="noStrike" cap="none" dirty="0" err="1">
                <a:solidFill>
                  <a:srgbClr val="000000"/>
                </a:solidFill>
                <a:latin typeface="Open Sans"/>
                <a:ea typeface="Open Sans"/>
                <a:cs typeface="Open Sans"/>
                <a:sym typeface="Open Sans"/>
              </a:rPr>
              <a:t>Easy</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licensing</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wizards</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intuitive</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WebGUI</a:t>
            </a:r>
            <a:endParaRPr sz="1400" b="0" i="0" u="none" strike="noStrike" cap="none" dirty="0">
              <a:solidFill>
                <a:srgbClr val="000000"/>
              </a:solidFill>
              <a:latin typeface="Open Sans"/>
              <a:ea typeface="Open Sans"/>
              <a:cs typeface="Open Sans"/>
              <a:sym typeface="Open Sans"/>
            </a:endParaRPr>
          </a:p>
          <a:p>
            <a:pPr marL="342900" marR="0" lvl="1" indent="-342900" algn="l" rtl="0">
              <a:spcBef>
                <a:spcPts val="600"/>
              </a:spcBef>
              <a:spcAft>
                <a:spcPts val="0"/>
              </a:spcAft>
              <a:buClr>
                <a:srgbClr val="C00000"/>
              </a:buClr>
              <a:buSzPts val="1400"/>
              <a:buFont typeface="Arial"/>
              <a:buAutoNum type="arabicPeriod"/>
            </a:pPr>
            <a:r>
              <a:rPr lang="pl-PL" sz="1400" b="1" i="0" u="none" strike="noStrike" cap="none" dirty="0">
                <a:solidFill>
                  <a:srgbClr val="C00000"/>
                </a:solidFill>
                <a:latin typeface="Open Sans"/>
                <a:ea typeface="Open Sans"/>
                <a:cs typeface="Open Sans"/>
                <a:sym typeface="Open Sans"/>
              </a:rPr>
              <a:t>The </a:t>
            </a:r>
            <a:r>
              <a:rPr lang="pl-PL" sz="1400" b="1" i="0" u="none" strike="noStrike" cap="none" dirty="0" err="1">
                <a:solidFill>
                  <a:srgbClr val="C00000"/>
                </a:solidFill>
                <a:latin typeface="Open Sans"/>
                <a:ea typeface="Open Sans"/>
                <a:cs typeface="Open Sans"/>
                <a:sym typeface="Open Sans"/>
              </a:rPr>
              <a:t>best</a:t>
            </a:r>
            <a:r>
              <a:rPr lang="pl-PL" sz="1400" b="1" i="0" u="none" strike="noStrike" cap="none" dirty="0">
                <a:solidFill>
                  <a:srgbClr val="C00000"/>
                </a:solidFill>
                <a:latin typeface="Open Sans"/>
                <a:ea typeface="Open Sans"/>
                <a:cs typeface="Open Sans"/>
                <a:sym typeface="Open Sans"/>
              </a:rPr>
              <a:t> </a:t>
            </a:r>
            <a:r>
              <a:rPr lang="pl-PL" sz="1400" b="1" i="0" u="none" strike="noStrike" cap="none" dirty="0" err="1">
                <a:solidFill>
                  <a:srgbClr val="C00000"/>
                </a:solidFill>
                <a:latin typeface="Open Sans"/>
                <a:ea typeface="Open Sans"/>
                <a:cs typeface="Open Sans"/>
                <a:sym typeface="Open Sans"/>
              </a:rPr>
              <a:t>support</a:t>
            </a:r>
            <a:r>
              <a:rPr lang="pl-PL" sz="1400" b="1" i="0" u="none" strike="noStrike" cap="none" dirty="0">
                <a:solidFill>
                  <a:srgbClr val="C00000"/>
                </a:solidFill>
                <a:latin typeface="Open Sans"/>
                <a:ea typeface="Open Sans"/>
                <a:cs typeface="Open Sans"/>
                <a:sym typeface="Open Sans"/>
              </a:rPr>
              <a:t> in the hardware </a:t>
            </a:r>
            <a:r>
              <a:rPr lang="pl-PL" sz="1400" b="1" i="0" u="none" strike="noStrike" cap="none" dirty="0" err="1">
                <a:solidFill>
                  <a:srgbClr val="C00000"/>
                </a:solidFill>
                <a:latin typeface="Open Sans"/>
                <a:ea typeface="Open Sans"/>
                <a:cs typeface="Open Sans"/>
                <a:sym typeface="Open Sans"/>
              </a:rPr>
              <a:t>space</a:t>
            </a:r>
            <a:r>
              <a:rPr lang="pl-PL" sz="1400" b="1" i="0" u="none" strike="noStrike" cap="none" dirty="0">
                <a:solidFill>
                  <a:srgbClr val="C00000"/>
                </a:solidFill>
                <a:latin typeface="Open Sans"/>
                <a:ea typeface="Open Sans"/>
                <a:cs typeface="Open Sans"/>
                <a:sym typeface="Open Sans"/>
              </a:rPr>
              <a:t> and service.</a:t>
            </a:r>
            <a:br>
              <a:rPr lang="pl-PL" sz="1400" b="1" i="0" u="none" strike="noStrike" cap="none" dirty="0">
                <a:solidFill>
                  <a:srgbClr val="000000"/>
                </a:solidFill>
                <a:latin typeface="Open Sans"/>
                <a:ea typeface="Open Sans"/>
                <a:cs typeface="Open Sans"/>
                <a:sym typeface="Open Sans"/>
              </a:rPr>
            </a:br>
            <a:r>
              <a:rPr lang="pl-PL" sz="1400" b="0" i="0" u="none" strike="noStrike" cap="none" dirty="0" err="1">
                <a:solidFill>
                  <a:srgbClr val="000000"/>
                </a:solidFill>
                <a:latin typeface="Open Sans"/>
                <a:ea typeface="Open Sans"/>
                <a:cs typeface="Open Sans"/>
                <a:sym typeface="Open Sans"/>
              </a:rPr>
              <a:t>Qualified</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developers</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extensive</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testing</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experienced</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support</a:t>
            </a:r>
            <a:endParaRPr dirty="0"/>
          </a:p>
          <a:p>
            <a:pPr marL="342900" marR="0" lvl="1" indent="-342900" algn="l" rtl="0">
              <a:spcBef>
                <a:spcPts val="600"/>
              </a:spcBef>
              <a:spcAft>
                <a:spcPts val="0"/>
              </a:spcAft>
              <a:buClr>
                <a:srgbClr val="C00000"/>
              </a:buClr>
              <a:buSzPts val="1400"/>
              <a:buFont typeface="Arial"/>
              <a:buAutoNum type="arabicPeriod"/>
            </a:pPr>
            <a:r>
              <a:rPr lang="pl-PL" sz="1400" b="1" i="0" u="none" strike="noStrike" cap="none" dirty="0">
                <a:solidFill>
                  <a:srgbClr val="C00000"/>
                </a:solidFill>
                <a:latin typeface="Open Sans"/>
                <a:ea typeface="Open Sans"/>
                <a:cs typeface="Open Sans"/>
                <a:sym typeface="Open Sans"/>
              </a:rPr>
              <a:t>Leader in </a:t>
            </a:r>
            <a:r>
              <a:rPr lang="pl-PL" sz="1400" b="1" i="0" u="none" strike="noStrike" cap="none" dirty="0" err="1">
                <a:solidFill>
                  <a:srgbClr val="C00000"/>
                </a:solidFill>
                <a:latin typeface="Open Sans"/>
                <a:ea typeface="Open Sans"/>
                <a:cs typeface="Open Sans"/>
                <a:sym typeface="Open Sans"/>
              </a:rPr>
              <a:t>price</a:t>
            </a:r>
            <a:r>
              <a:rPr lang="pl-PL" sz="1400" b="1" i="0" u="none" strike="noStrike" cap="none" dirty="0">
                <a:solidFill>
                  <a:srgbClr val="C00000"/>
                </a:solidFill>
                <a:latin typeface="Open Sans"/>
                <a:ea typeface="Open Sans"/>
                <a:cs typeface="Open Sans"/>
                <a:sym typeface="Open Sans"/>
              </a:rPr>
              <a:t>-performance ratio</a:t>
            </a:r>
            <a:br>
              <a:rPr lang="pl-PL" sz="1400" b="1" i="0" u="none" strike="noStrike" cap="none" dirty="0">
                <a:solidFill>
                  <a:srgbClr val="000000"/>
                </a:solidFill>
                <a:latin typeface="Open Sans"/>
                <a:ea typeface="Open Sans"/>
                <a:cs typeface="Open Sans"/>
                <a:sym typeface="Open Sans"/>
              </a:rPr>
            </a:br>
            <a:r>
              <a:rPr lang="pl-PL" sz="1400" b="0" i="0" u="none" strike="noStrike" cap="none" dirty="0">
                <a:solidFill>
                  <a:srgbClr val="000000"/>
                </a:solidFill>
                <a:latin typeface="Open Sans"/>
                <a:ea typeface="Open Sans"/>
                <a:cs typeface="Open Sans"/>
                <a:sym typeface="Open Sans"/>
              </a:rPr>
              <a:t>Advanced </a:t>
            </a:r>
            <a:r>
              <a:rPr lang="pl-PL" sz="1400" b="0" i="0" u="none" strike="noStrike" cap="none" dirty="0" err="1">
                <a:solidFill>
                  <a:srgbClr val="000000"/>
                </a:solidFill>
                <a:latin typeface="Open Sans"/>
                <a:ea typeface="Open Sans"/>
                <a:cs typeface="Open Sans"/>
                <a:sym typeface="Open Sans"/>
              </a:rPr>
              <a:t>features</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are</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included</a:t>
            </a:r>
            <a:r>
              <a:rPr lang="pl-PL" sz="1400" b="0" i="0" u="none" strike="noStrike" cap="none" dirty="0">
                <a:solidFill>
                  <a:srgbClr val="000000"/>
                </a:solidFill>
                <a:latin typeface="Open Sans"/>
                <a:ea typeface="Open Sans"/>
                <a:cs typeface="Open Sans"/>
                <a:sym typeface="Open Sans"/>
              </a:rPr>
              <a:t> with Open-E </a:t>
            </a:r>
            <a:r>
              <a:rPr lang="pl-PL" sz="1400" b="0" i="0" u="none" strike="noStrike" cap="none" dirty="0" err="1">
                <a:solidFill>
                  <a:srgbClr val="000000"/>
                </a:solidFill>
                <a:latin typeface="Open Sans"/>
                <a:ea typeface="Open Sans"/>
                <a:cs typeface="Open Sans"/>
                <a:sym typeface="Open Sans"/>
              </a:rPr>
              <a:t>JovianDSS</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at</a:t>
            </a:r>
            <a:r>
              <a:rPr lang="pl-PL" sz="1400" b="0" i="0" u="none" strike="noStrike" cap="none" dirty="0">
                <a:solidFill>
                  <a:srgbClr val="000000"/>
                </a:solidFill>
                <a:latin typeface="Open Sans"/>
                <a:ea typeface="Open Sans"/>
                <a:cs typeface="Open Sans"/>
                <a:sym typeface="Open Sans"/>
              </a:rPr>
              <a:t> a </a:t>
            </a:r>
            <a:r>
              <a:rPr lang="pl-PL" sz="1400" b="0" i="0" u="none" strike="noStrike" cap="none" dirty="0" err="1">
                <a:solidFill>
                  <a:srgbClr val="000000"/>
                </a:solidFill>
                <a:latin typeface="Open Sans"/>
                <a:ea typeface="Open Sans"/>
                <a:cs typeface="Open Sans"/>
                <a:sym typeface="Open Sans"/>
              </a:rPr>
              <a:t>great</a:t>
            </a:r>
            <a:r>
              <a:rPr lang="pl-PL" sz="1400" b="0" i="0" u="none" strike="noStrike" cap="none" dirty="0">
                <a:solidFill>
                  <a:srgbClr val="000000"/>
                </a:solidFill>
                <a:latin typeface="Open Sans"/>
                <a:ea typeface="Open Sans"/>
                <a:cs typeface="Open Sans"/>
                <a:sym typeface="Open Sans"/>
              </a:rPr>
              <a:t> </a:t>
            </a:r>
            <a:r>
              <a:rPr lang="pl-PL" sz="1400" b="0" i="0" u="none" strike="noStrike" cap="none" dirty="0" err="1">
                <a:solidFill>
                  <a:srgbClr val="000000"/>
                </a:solidFill>
                <a:latin typeface="Open Sans"/>
                <a:ea typeface="Open Sans"/>
                <a:cs typeface="Open Sans"/>
                <a:sym typeface="Open Sans"/>
              </a:rPr>
              <a:t>price</a:t>
            </a:r>
            <a:r>
              <a:rPr lang="pl-PL" sz="1400" b="0" i="0" u="none" strike="noStrike" cap="none" dirty="0">
                <a:solidFill>
                  <a:srgbClr val="000000"/>
                </a:solidFill>
                <a:latin typeface="Open Sans"/>
                <a:ea typeface="Open Sans"/>
                <a:cs typeface="Open Sans"/>
                <a:sym typeface="Open Sans"/>
              </a:rPr>
              <a:t> point.</a:t>
            </a:r>
            <a:endParaRPr sz="1400" b="0" i="0" u="none" strike="noStrike" cap="none" dirty="0">
              <a:solidFill>
                <a:srgbClr val="000000"/>
              </a:solidFill>
              <a:latin typeface="Open Sans"/>
              <a:ea typeface="Open Sans"/>
              <a:cs typeface="Open Sans"/>
              <a:sym typeface="Open Sans"/>
            </a:endParaRPr>
          </a:p>
        </p:txBody>
      </p:sp>
      <p:sp>
        <p:nvSpPr>
          <p:cNvPr id="360" name="Google Shape;360;p21"/>
          <p:cNvSpPr txBox="1">
            <a:spLocks noGrp="1"/>
          </p:cNvSpPr>
          <p:nvPr>
            <p:ph type="title"/>
          </p:nvPr>
        </p:nvSpPr>
        <p:spPr>
          <a:xfrm>
            <a:off x="107504" y="148190"/>
            <a:ext cx="7667788" cy="34954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pl-PL"/>
              <a:t>Open-E JovianDSS Benefits</a:t>
            </a:r>
            <a:endParaRPr/>
          </a:p>
        </p:txBody>
      </p:sp>
      <p:pic>
        <p:nvPicPr>
          <p:cNvPr id="361" name="Google Shape;361;p21"/>
          <p:cNvPicPr preferRelativeResize="0"/>
          <p:nvPr/>
        </p:nvPicPr>
        <p:blipFill rotWithShape="1">
          <a:blip r:embed="rId3">
            <a:alphaModFix/>
          </a:blip>
          <a:srcRect/>
          <a:stretch/>
        </p:blipFill>
        <p:spPr>
          <a:xfrm>
            <a:off x="5436096" y="889831"/>
            <a:ext cx="3363838" cy="33638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body" idx="1"/>
          </p:nvPr>
        </p:nvSpPr>
        <p:spPr>
          <a:xfrm>
            <a:off x="539552" y="1427151"/>
            <a:ext cx="6264696" cy="22891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endParaRPr b="1" dirty="0"/>
          </a:p>
          <a:p>
            <a:pPr marL="342900" lvl="1" indent="-342900" algn="l" rtl="0">
              <a:spcBef>
                <a:spcPts val="0"/>
              </a:spcBef>
              <a:spcAft>
                <a:spcPts val="0"/>
              </a:spcAft>
              <a:buSzPts val="1400"/>
              <a:buFont typeface="Arial"/>
              <a:buAutoNum type="arabicPeriod"/>
            </a:pPr>
            <a:r>
              <a:rPr lang="pl-PL" sz="1400" dirty="0" err="1">
                <a:solidFill>
                  <a:srgbClr val="7F7F7F"/>
                </a:solidFill>
                <a:sym typeface="Open Sans SemiBold"/>
              </a:rPr>
              <a:t>About</a:t>
            </a:r>
            <a:r>
              <a:rPr lang="pl-PL" sz="1400" dirty="0">
                <a:solidFill>
                  <a:srgbClr val="7F7F7F"/>
                </a:solidFill>
                <a:sym typeface="Open Sans SemiBold"/>
              </a:rPr>
              <a:t> </a:t>
            </a:r>
            <a:r>
              <a:rPr lang="pl-PL" sz="1400" dirty="0" err="1">
                <a:solidFill>
                  <a:srgbClr val="7F7F7F"/>
                </a:solidFill>
                <a:sym typeface="Open Sans SemiBold"/>
              </a:rPr>
              <a:t>Us</a:t>
            </a:r>
            <a:endParaRPr sz="1400" dirty="0">
              <a:solidFill>
                <a:srgbClr val="7F7F7F"/>
              </a:solidFill>
              <a:sym typeface="Open Sans SemiBold"/>
            </a:endParaRPr>
          </a:p>
          <a:p>
            <a:pPr marL="342900" lvl="1" indent="-342900" algn="l" rtl="0">
              <a:spcBef>
                <a:spcPts val="1200"/>
              </a:spcBef>
              <a:spcAft>
                <a:spcPts val="0"/>
              </a:spcAft>
              <a:buSzPts val="1400"/>
              <a:buFont typeface="Arial"/>
              <a:buAutoNum type="arabicPeriod"/>
            </a:pPr>
            <a:r>
              <a:rPr lang="pl-PL" sz="1400" dirty="0">
                <a:solidFill>
                  <a:srgbClr val="7F7F7F"/>
                </a:solidFill>
              </a:rPr>
              <a:t>Open-E </a:t>
            </a:r>
            <a:r>
              <a:rPr lang="pl-PL" sz="1400" dirty="0" err="1">
                <a:solidFill>
                  <a:srgbClr val="7F7F7F"/>
                </a:solidFill>
              </a:rPr>
              <a:t>JovianDSS</a:t>
            </a:r>
            <a:r>
              <a:rPr lang="pl-PL" sz="1400" dirty="0">
                <a:solidFill>
                  <a:srgbClr val="7F7F7F"/>
                </a:solidFill>
              </a:rPr>
              <a:t> Data Storage System</a:t>
            </a:r>
          </a:p>
          <a:p>
            <a:pPr marL="342900" lvl="1" indent="-342900">
              <a:spcBef>
                <a:spcPts val="1200"/>
              </a:spcBef>
              <a:buSzPts val="1400"/>
              <a:buFont typeface="Arial"/>
              <a:buAutoNum type="arabicPeriod"/>
            </a:pP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Maguay</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PowerStor</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All</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-Flash Single-</a:t>
            </a:r>
            <a:r>
              <a:rPr lang="pl-PL" sz="1400"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Node</a:t>
            </a:r>
            <a:r>
              <a:rPr lang="pl-PL" sz="14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System </a:t>
            </a:r>
          </a:p>
          <a:p>
            <a:pPr marL="342900" lvl="1" indent="-342900" algn="l" rtl="0">
              <a:spcBef>
                <a:spcPts val="1200"/>
              </a:spcBef>
              <a:spcAft>
                <a:spcPts val="0"/>
              </a:spcAft>
              <a:buSzPts val="1400"/>
              <a:buFont typeface="Arial"/>
              <a:buAutoNum type="arabicPeriod"/>
            </a:pPr>
            <a:r>
              <a:rPr lang="pl-PL" sz="1400" dirty="0" err="1">
                <a:solidFill>
                  <a:srgbClr val="7F7F7F"/>
                </a:solidFill>
              </a:rPr>
              <a:t>Maguay</a:t>
            </a:r>
            <a:r>
              <a:rPr lang="pl-PL" sz="1400" dirty="0">
                <a:solidFill>
                  <a:srgbClr val="7F7F7F"/>
                </a:solidFill>
              </a:rPr>
              <a:t> &amp; Open-E System for </a:t>
            </a:r>
            <a:r>
              <a:rPr lang="pl-PL" sz="1400" dirty="0" err="1">
                <a:solidFill>
                  <a:srgbClr val="7F7F7F"/>
                </a:solidFill>
              </a:rPr>
              <a:t>Romanian</a:t>
            </a:r>
            <a:r>
              <a:rPr lang="pl-PL" sz="1400" dirty="0">
                <a:solidFill>
                  <a:srgbClr val="7F7F7F"/>
                </a:solidFill>
              </a:rPr>
              <a:t> </a:t>
            </a:r>
            <a:r>
              <a:rPr lang="pl-PL" sz="1400" dirty="0" err="1">
                <a:solidFill>
                  <a:srgbClr val="7F7F7F"/>
                </a:solidFill>
              </a:rPr>
              <a:t>Ministry</a:t>
            </a:r>
            <a:r>
              <a:rPr lang="pl-PL" sz="1400" dirty="0">
                <a:solidFill>
                  <a:srgbClr val="7F7F7F"/>
                </a:solidFill>
              </a:rPr>
              <a:t> of </a:t>
            </a:r>
            <a:r>
              <a:rPr lang="pl-PL" sz="1400" dirty="0" err="1">
                <a:solidFill>
                  <a:srgbClr val="7F7F7F"/>
                </a:solidFill>
              </a:rPr>
              <a:t>Health</a:t>
            </a:r>
            <a:endParaRPr lang="pl-PL" sz="1400" dirty="0">
              <a:solidFill>
                <a:srgbClr val="7F7F7F"/>
              </a:solidFill>
            </a:endParaRPr>
          </a:p>
          <a:p>
            <a:pPr marL="342900" lvl="1" indent="-342900" algn="l" rtl="0">
              <a:spcBef>
                <a:spcPts val="1200"/>
              </a:spcBef>
              <a:spcAft>
                <a:spcPts val="0"/>
              </a:spcAft>
              <a:buSzPts val="1400"/>
              <a:buFont typeface="Arial"/>
              <a:buAutoNum type="arabicPeriod"/>
            </a:pPr>
            <a:r>
              <a:rPr lang="pl-PL" sz="1400" dirty="0" err="1">
                <a:solidFill>
                  <a:srgbClr val="7F7F7F"/>
                </a:solidFill>
              </a:rPr>
              <a:t>Features</a:t>
            </a:r>
            <a:r>
              <a:rPr lang="pl-PL" sz="1400" dirty="0">
                <a:solidFill>
                  <a:srgbClr val="7F7F7F"/>
                </a:solidFill>
              </a:rPr>
              <a:t> &amp; </a:t>
            </a:r>
            <a:r>
              <a:rPr lang="pl-PL" sz="1400" dirty="0" err="1">
                <a:solidFill>
                  <a:srgbClr val="7F7F7F"/>
                </a:solidFill>
              </a:rPr>
              <a:t>Benefits</a:t>
            </a:r>
            <a:r>
              <a:rPr lang="pl-PL" sz="1400" dirty="0">
                <a:solidFill>
                  <a:srgbClr val="7F7F7F"/>
                </a:solidFill>
              </a:rPr>
              <a:t> of Open-E </a:t>
            </a:r>
            <a:r>
              <a:rPr lang="pl-PL" sz="1400" dirty="0" err="1">
                <a:solidFill>
                  <a:srgbClr val="7F7F7F"/>
                </a:solidFill>
              </a:rPr>
              <a:t>JovianDSS</a:t>
            </a:r>
            <a:endParaRPr lang="pl-PL" sz="1400" dirty="0">
              <a:solidFill>
                <a:srgbClr val="7F7F7F"/>
              </a:solidFill>
            </a:endParaRPr>
          </a:p>
          <a:p>
            <a:pPr marL="342900" lvl="1" indent="-342900" algn="l" rtl="0">
              <a:spcBef>
                <a:spcPts val="1200"/>
              </a:spcBef>
              <a:spcAft>
                <a:spcPts val="0"/>
              </a:spcAft>
              <a:buSzPts val="1400"/>
              <a:buFont typeface="Arial"/>
              <a:buAutoNum type="arabicPeriod"/>
            </a:pPr>
            <a:endParaRPr sz="1400" dirty="0">
              <a:solidFill>
                <a:srgbClr val="7F7F7F"/>
              </a:solidFill>
            </a:endParaRPr>
          </a:p>
        </p:txBody>
      </p:sp>
      <p:sp>
        <p:nvSpPr>
          <p:cNvPr id="68" name="Google Shape;68;p4"/>
          <p:cNvSpPr txBox="1"/>
          <p:nvPr/>
        </p:nvSpPr>
        <p:spPr>
          <a:xfrm>
            <a:off x="539552" y="123478"/>
            <a:ext cx="72008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dirty="0">
                <a:solidFill>
                  <a:srgbClr val="0C0C0C"/>
                </a:solidFill>
                <a:latin typeface="Open Sans"/>
                <a:ea typeface="Open Sans"/>
                <a:cs typeface="Open Sans"/>
                <a:sym typeface="Open Sans"/>
              </a:rPr>
              <a:t>High Performance Solutions with Open-E and </a:t>
            </a:r>
            <a:r>
              <a:rPr lang="en-US" sz="2000" b="0" i="0" u="none" strike="noStrike" cap="none" dirty="0" err="1">
                <a:solidFill>
                  <a:srgbClr val="0C0C0C"/>
                </a:solidFill>
                <a:latin typeface="Open Sans"/>
                <a:ea typeface="Open Sans"/>
                <a:cs typeface="Open Sans"/>
                <a:sym typeface="Open Sans"/>
              </a:rPr>
              <a:t>Maguay</a:t>
            </a:r>
            <a:endParaRPr lang="en-US" sz="2000" dirty="0"/>
          </a:p>
        </p:txBody>
      </p:sp>
    </p:spTree>
    <p:extLst>
      <p:ext uri="{BB962C8B-B14F-4D97-AF65-F5344CB8AC3E}">
        <p14:creationId xmlns:p14="http://schemas.microsoft.com/office/powerpoint/2010/main" val="2775779499"/>
      </p:ext>
    </p:extLst>
  </p:cSld>
  <p:clrMapOvr>
    <a:masterClrMapping/>
  </p:clrMapOvr>
</p:sld>
</file>

<file path=ppt/theme/theme1.xml><?xml version="1.0" encoding="utf-8"?>
<a:theme xmlns:a="http://schemas.openxmlformats.org/drawingml/2006/main" name="Theme Open-E">
  <a:themeElements>
    <a:clrScheme name="Aerodynamiczny">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 Open-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mincho"/>
        <a:cs typeface="msmincho"/>
      </a:majorFont>
      <a:minorFont>
        <a:latin typeface="Arial"/>
        <a:ea typeface="msmincho"/>
        <a:cs typeface="msminch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C0000"/>
        </a:solidFill>
        <a:ln w="0">
          <a:noFill/>
          <a:round/>
          <a:headEnd/>
          <a:tailEnd/>
        </a:ln>
      </a:spPr>
      <a:bodyPr/>
      <a:lstStyle>
        <a:defPPr>
          <a:defRPr dirty="0"/>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eme Open-E">
  <a:themeElements>
    <a:clrScheme name="Aerodynamiczny">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1536</Words>
  <Application>Microsoft Office PowerPoint</Application>
  <PresentationFormat>Pokaz na ekranie (16:9)</PresentationFormat>
  <Paragraphs>144</Paragraphs>
  <Slides>23</Slides>
  <Notes>21</Notes>
  <HiddenSlides>0</HiddenSlides>
  <MMClips>0</MMClips>
  <ScaleCrop>false</ScaleCrop>
  <HeadingPairs>
    <vt:vector size="6" baseType="variant">
      <vt:variant>
        <vt:lpstr>Używane czcionki</vt:lpstr>
      </vt:variant>
      <vt:variant>
        <vt:i4>10</vt:i4>
      </vt:variant>
      <vt:variant>
        <vt:lpstr>Motyw</vt:lpstr>
      </vt:variant>
      <vt:variant>
        <vt:i4>3</vt:i4>
      </vt:variant>
      <vt:variant>
        <vt:lpstr>Tytuły slajdów</vt:lpstr>
      </vt:variant>
      <vt:variant>
        <vt:i4>23</vt:i4>
      </vt:variant>
    </vt:vector>
  </HeadingPairs>
  <TitlesOfParts>
    <vt:vector size="36" baseType="lpstr">
      <vt:lpstr>Arial Narrow</vt:lpstr>
      <vt:lpstr>Open Sans</vt:lpstr>
      <vt:lpstr>Wingdings</vt:lpstr>
      <vt:lpstr>Open Sans Semibold</vt:lpstr>
      <vt:lpstr>Arial</vt:lpstr>
      <vt:lpstr>Open Sans Light</vt:lpstr>
      <vt:lpstr>Noto Sans Symbols</vt:lpstr>
      <vt:lpstr>Maven Pro</vt:lpstr>
      <vt:lpstr>Calibri</vt:lpstr>
      <vt:lpstr>Open Sans Semibold</vt:lpstr>
      <vt:lpstr>Theme Open-E</vt:lpstr>
      <vt:lpstr>1_Theme Open-E</vt:lpstr>
      <vt:lpstr>2_Theme Open-E</vt:lpstr>
      <vt:lpstr>High Performance Data Storage Solutions  with Open-E JovianDSS and Maguay</vt:lpstr>
      <vt:lpstr>Prezentacja programu PowerPoint</vt:lpstr>
      <vt:lpstr>Prezentacja programu PowerPoint</vt:lpstr>
      <vt:lpstr>Open-E Data Storage Software Worldwide</vt:lpstr>
      <vt:lpstr>Technology Alliances</vt:lpstr>
      <vt:lpstr>Prezentacja programu PowerPoint</vt:lpstr>
      <vt:lpstr>Flagship Product: Open-E JovianDSS</vt:lpstr>
      <vt:lpstr>Open-E JovianDSS Benefits</vt:lpstr>
      <vt:lpstr>Prezentacja programu PowerPoint</vt:lpstr>
      <vt:lpstr>Maguay and Open-E Business Relationship</vt:lpstr>
      <vt:lpstr> Maguay PowerStor Server Powered by Open-E JovianDSS </vt:lpstr>
      <vt:lpstr>Prezentacja programu PowerPoint</vt:lpstr>
      <vt:lpstr>Prezentacja programu PowerPoint</vt:lpstr>
      <vt:lpstr>Prezentacja programu PowerPoint</vt:lpstr>
      <vt:lpstr>Why High Availability matters?</vt:lpstr>
      <vt:lpstr>High Availability (HA) Cluster with Open-E JovianDSS</vt:lpstr>
      <vt:lpstr>Open-E JovianDSS On- &amp; Off-site Data Protection</vt:lpstr>
      <vt:lpstr>Off-site Data Protection – How it works</vt:lpstr>
      <vt:lpstr>Off-site Data Protection – How it works</vt:lpstr>
      <vt:lpstr>Open-E JovianDSS Features in Detail: Snapshots</vt:lpstr>
      <vt:lpstr>Open-E JovianDSS features in detail</vt:lpstr>
      <vt:lpstr>Ask Anytime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Performance Data Storage Solutions  with Open-E JovianDSS and Maguay</dc:title>
  <dc:creator>Vera Neumeyer</dc:creator>
  <cp:lastModifiedBy>Łukasz Kaczyński</cp:lastModifiedBy>
  <cp:revision>6</cp:revision>
  <dcterms:created xsi:type="dcterms:W3CDTF">2004-11-09T15:21:00Z</dcterms:created>
  <dcterms:modified xsi:type="dcterms:W3CDTF">2023-10-19T09:51:35Z</dcterms:modified>
</cp:coreProperties>
</file>